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7" r:id="rId1"/>
  </p:sldMasterIdLst>
  <p:notesMasterIdLst>
    <p:notesMasterId r:id="rId71"/>
  </p:notesMasterIdLst>
  <p:sldIdLst>
    <p:sldId id="256" r:id="rId2"/>
    <p:sldId id="268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85" r:id="rId12"/>
    <p:sldId id="384" r:id="rId13"/>
    <p:sldId id="324" r:id="rId14"/>
    <p:sldId id="325" r:id="rId15"/>
    <p:sldId id="376" r:id="rId16"/>
    <p:sldId id="375" r:id="rId17"/>
    <p:sldId id="326" r:id="rId18"/>
    <p:sldId id="361" r:id="rId19"/>
    <p:sldId id="327" r:id="rId20"/>
    <p:sldId id="328" r:id="rId21"/>
    <p:sldId id="329" r:id="rId22"/>
    <p:sldId id="360" r:id="rId23"/>
    <p:sldId id="389" r:id="rId24"/>
    <p:sldId id="331" r:id="rId25"/>
    <p:sldId id="380" r:id="rId26"/>
    <p:sldId id="381" r:id="rId27"/>
    <p:sldId id="330" r:id="rId28"/>
    <p:sldId id="332" r:id="rId29"/>
    <p:sldId id="333" r:id="rId30"/>
    <p:sldId id="334" r:id="rId31"/>
    <p:sldId id="364" r:id="rId32"/>
    <p:sldId id="365" r:id="rId33"/>
    <p:sldId id="335" r:id="rId34"/>
    <p:sldId id="336" r:id="rId35"/>
    <p:sldId id="378" r:id="rId36"/>
    <p:sldId id="338" r:id="rId37"/>
    <p:sldId id="363" r:id="rId38"/>
    <p:sldId id="368" r:id="rId39"/>
    <p:sldId id="341" r:id="rId40"/>
    <p:sldId id="340" r:id="rId41"/>
    <p:sldId id="366" r:id="rId42"/>
    <p:sldId id="369" r:id="rId43"/>
    <p:sldId id="371" r:id="rId44"/>
    <p:sldId id="342" r:id="rId45"/>
    <p:sldId id="343" r:id="rId46"/>
    <p:sldId id="344" r:id="rId47"/>
    <p:sldId id="345" r:id="rId48"/>
    <p:sldId id="346" r:id="rId49"/>
    <p:sldId id="347" r:id="rId50"/>
    <p:sldId id="348" r:id="rId51"/>
    <p:sldId id="349" r:id="rId52"/>
    <p:sldId id="379" r:id="rId53"/>
    <p:sldId id="351" r:id="rId54"/>
    <p:sldId id="352" r:id="rId55"/>
    <p:sldId id="372" r:id="rId56"/>
    <p:sldId id="353" r:id="rId57"/>
    <p:sldId id="382" r:id="rId58"/>
    <p:sldId id="354" r:id="rId59"/>
    <p:sldId id="355" r:id="rId60"/>
    <p:sldId id="356" r:id="rId61"/>
    <p:sldId id="357" r:id="rId62"/>
    <p:sldId id="358" r:id="rId63"/>
    <p:sldId id="383" r:id="rId64"/>
    <p:sldId id="362" r:id="rId65"/>
    <p:sldId id="386" r:id="rId66"/>
    <p:sldId id="387" r:id="rId67"/>
    <p:sldId id="388" r:id="rId68"/>
    <p:sldId id="373" r:id="rId69"/>
    <p:sldId id="359" r:id="rId70"/>
  </p:sldIdLst>
  <p:sldSz cx="9144000" cy="6858000" type="screen4x3"/>
  <p:notesSz cx="6797675" cy="9928225"/>
  <p:custDataLst>
    <p:tags r:id="rId7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C9"/>
    <a:srgbClr val="009900"/>
    <a:srgbClr val="CC9900"/>
    <a:srgbClr val="FF3300"/>
    <a:srgbClr val="3BDEFF"/>
    <a:srgbClr val="FF9900"/>
    <a:srgbClr val="E8E8F4"/>
    <a:srgbClr val="5656F4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55" autoAdjust="0"/>
    <p:restoredTop sz="90629" autoAdjust="0"/>
  </p:normalViewPr>
  <p:slideViewPr>
    <p:cSldViewPr snapToObjects="1">
      <p:cViewPr varScale="1">
        <p:scale>
          <a:sx n="83" d="100"/>
          <a:sy n="83" d="100"/>
        </p:scale>
        <p:origin x="108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5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49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noProof="0" smtClean="0"/>
              <a:t>Click to edit Master text styles</a:t>
            </a:r>
          </a:p>
          <a:p>
            <a:pPr lvl="1"/>
            <a:r>
              <a:rPr lang="en-US" altLang="fr-FR" noProof="0" smtClean="0"/>
              <a:t>Second level</a:t>
            </a:r>
          </a:p>
          <a:p>
            <a:pPr lvl="2"/>
            <a:r>
              <a:rPr lang="en-US" altLang="fr-FR" noProof="0" smtClean="0"/>
              <a:t>Third level</a:t>
            </a:r>
          </a:p>
          <a:p>
            <a:pPr lvl="3"/>
            <a:r>
              <a:rPr lang="en-US" altLang="fr-FR" noProof="0" smtClean="0"/>
              <a:t>Fourth level</a:t>
            </a:r>
          </a:p>
          <a:p>
            <a:pPr lvl="4"/>
            <a:r>
              <a:rPr lang="en-US" altLang="fr-FR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23705F2-2137-4648-969B-AD2DCFE291BE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55639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files.eric.ed.gov/fulltext/ED127206.pdf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Will be changed and written in English…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710998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You guessed it: every</a:t>
            </a:r>
            <a:r>
              <a:rPr lang="en-US" baseline="0" noProof="0" dirty="0" smtClean="0"/>
              <a:t> scientist and engineer needs an HP-65!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653468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Luxembourgish anecdote to the typical student question, when being plagued with trigonometry: Why would you need that d… sine?</a:t>
            </a:r>
            <a:r>
              <a:rPr lang="en-US" i="1" noProof="0" dirty="0" smtClean="0"/>
              <a:t> Op </a:t>
            </a:r>
            <a:r>
              <a:rPr lang="en-US" i="1" noProof="0" dirty="0" err="1" smtClean="0"/>
              <a:t>d’Fro</a:t>
            </a:r>
            <a:r>
              <a:rPr lang="en-US" i="1" noProof="0" dirty="0" smtClean="0"/>
              <a:t>, </a:t>
            </a:r>
            <a:r>
              <a:rPr lang="en-US" i="1" noProof="0" dirty="0" err="1" smtClean="0"/>
              <a:t>wien</a:t>
            </a:r>
            <a:r>
              <a:rPr lang="en-US" i="1" noProof="0" dirty="0" smtClean="0"/>
              <a:t> de Sinus </a:t>
            </a:r>
            <a:r>
              <a:rPr lang="en-US" i="1" noProof="0" dirty="0" err="1" smtClean="0"/>
              <a:t>dann</a:t>
            </a:r>
            <a:r>
              <a:rPr lang="en-US" i="1" noProof="0" dirty="0" smtClean="0"/>
              <a:t> </a:t>
            </a:r>
            <a:r>
              <a:rPr lang="en-US" i="1" noProof="0" dirty="0" err="1" smtClean="0"/>
              <a:t>eigentlech</a:t>
            </a:r>
            <a:r>
              <a:rPr lang="en-US" i="1" noProof="0" dirty="0" smtClean="0"/>
              <a:t> </a:t>
            </a:r>
            <a:r>
              <a:rPr lang="en-US" i="1" noProof="0" dirty="0" err="1" smtClean="0"/>
              <a:t>brauch</a:t>
            </a:r>
            <a:r>
              <a:rPr lang="en-US" i="1" noProof="0" dirty="0" smtClean="0"/>
              <a:t>, </a:t>
            </a:r>
            <a:r>
              <a:rPr lang="en-US" i="1" noProof="0" dirty="0" err="1" smtClean="0"/>
              <a:t>huet</a:t>
            </a:r>
            <a:r>
              <a:rPr lang="en-US" i="1" noProof="0" dirty="0" smtClean="0"/>
              <a:t> de</a:t>
            </a:r>
            <a:r>
              <a:rPr lang="en-US" i="1" baseline="0" noProof="0" dirty="0" smtClean="0"/>
              <a:t> </a:t>
            </a:r>
            <a:r>
              <a:rPr lang="en-US" i="1" baseline="0" noProof="0" dirty="0" err="1" smtClean="0"/>
              <a:t>Spielmann’s</a:t>
            </a:r>
            <a:r>
              <a:rPr lang="en-US" i="1" baseline="0" noProof="0" dirty="0" smtClean="0"/>
              <a:t> Tit </a:t>
            </a:r>
            <a:r>
              <a:rPr lang="en-US" i="1" baseline="0" noProof="0" dirty="0" err="1" smtClean="0"/>
              <a:t>gesot</a:t>
            </a:r>
            <a:r>
              <a:rPr lang="en-US" i="1" baseline="0" noProof="0" dirty="0" smtClean="0"/>
              <a:t>: “</a:t>
            </a:r>
            <a:r>
              <a:rPr lang="en-US" i="1" baseline="0" noProof="0" dirty="0" err="1" smtClean="0"/>
              <a:t>Nët</a:t>
            </a:r>
            <a:r>
              <a:rPr lang="en-US" i="1" baseline="0" noProof="0" dirty="0" smtClean="0"/>
              <a:t>, </a:t>
            </a:r>
            <a:r>
              <a:rPr lang="en-US" i="1" baseline="0" noProof="0" dirty="0" err="1" smtClean="0"/>
              <a:t>nët</a:t>
            </a:r>
            <a:r>
              <a:rPr lang="en-US" i="1" baseline="0" noProof="0" dirty="0" smtClean="0"/>
              <a:t>, fir </a:t>
            </a:r>
            <a:r>
              <a:rPr lang="en-US" i="1" baseline="0" noProof="0" dirty="0" err="1" smtClean="0"/>
              <a:t>deen</a:t>
            </a:r>
            <a:r>
              <a:rPr lang="en-US" i="1" baseline="0" noProof="0" dirty="0" smtClean="0"/>
              <a:t>, </a:t>
            </a:r>
            <a:r>
              <a:rPr lang="en-US" i="1" baseline="0" noProof="0" dirty="0" err="1" smtClean="0"/>
              <a:t>deen</a:t>
            </a:r>
            <a:r>
              <a:rPr lang="en-US" i="1" baseline="0" noProof="0" dirty="0" smtClean="0"/>
              <a:t> de Sinus </a:t>
            </a:r>
            <a:r>
              <a:rPr lang="en-US" i="1" baseline="0" noProof="0" dirty="0" err="1" smtClean="0"/>
              <a:t>nët</a:t>
            </a:r>
            <a:r>
              <a:rPr lang="en-US" i="1" baseline="0" noProof="0" dirty="0" smtClean="0"/>
              <a:t> </a:t>
            </a:r>
            <a:r>
              <a:rPr lang="en-US" i="1" baseline="0" noProof="0" dirty="0" err="1" smtClean="0"/>
              <a:t>brauch</a:t>
            </a:r>
            <a:r>
              <a:rPr lang="en-US" i="1" baseline="0" noProof="0" dirty="0" smtClean="0"/>
              <a:t>, </a:t>
            </a:r>
            <a:r>
              <a:rPr lang="en-US" i="1" baseline="0" noProof="0" dirty="0" err="1" smtClean="0"/>
              <a:t>spillt</a:t>
            </a:r>
            <a:r>
              <a:rPr lang="en-US" i="1" baseline="0" noProof="0" dirty="0" smtClean="0"/>
              <a:t> et </a:t>
            </a:r>
            <a:r>
              <a:rPr lang="en-US" i="1" baseline="0" noProof="0" dirty="0" err="1" smtClean="0"/>
              <a:t>keng</a:t>
            </a:r>
            <a:r>
              <a:rPr lang="en-US" i="1" baseline="0" noProof="0" dirty="0" smtClean="0"/>
              <a:t> Roll, op et </a:t>
            </a:r>
            <a:r>
              <a:rPr lang="en-US" i="1" baseline="0" noProof="0" dirty="0" err="1" smtClean="0"/>
              <a:t>Trigonometrie</a:t>
            </a:r>
            <a:r>
              <a:rPr lang="en-US" i="1" baseline="0" noProof="0" dirty="0" smtClean="0"/>
              <a:t> </a:t>
            </a:r>
            <a:r>
              <a:rPr lang="en-US" i="1" baseline="0" noProof="0" dirty="0" err="1" smtClean="0"/>
              <a:t>gëtt</a:t>
            </a:r>
            <a:r>
              <a:rPr lang="en-US" i="1" baseline="0" noProof="0" dirty="0" smtClean="0"/>
              <a:t> </a:t>
            </a:r>
            <a:r>
              <a:rPr lang="en-US" i="1" baseline="0" noProof="0" dirty="0" err="1" smtClean="0"/>
              <a:t>oder</a:t>
            </a:r>
            <a:r>
              <a:rPr lang="en-US" i="1" baseline="0" noProof="0" dirty="0" smtClean="0"/>
              <a:t> </a:t>
            </a:r>
            <a:r>
              <a:rPr lang="en-US" i="1" baseline="0" noProof="0" dirty="0" err="1" smtClean="0"/>
              <a:t>nët</a:t>
            </a:r>
            <a:r>
              <a:rPr lang="en-US" i="1" baseline="0" noProof="0" dirty="0" smtClean="0"/>
              <a:t>. </a:t>
            </a:r>
            <a:r>
              <a:rPr lang="en-US" i="1" baseline="0" noProof="0" dirty="0" err="1" smtClean="0"/>
              <a:t>Deen</a:t>
            </a:r>
            <a:r>
              <a:rPr lang="en-US" i="1" baseline="0" noProof="0" dirty="0" smtClean="0"/>
              <a:t>, </a:t>
            </a:r>
            <a:r>
              <a:rPr lang="en-US" i="1" baseline="0" noProof="0" dirty="0" err="1" smtClean="0"/>
              <a:t>deen</a:t>
            </a:r>
            <a:r>
              <a:rPr lang="en-US" i="1" baseline="0" noProof="0" dirty="0" smtClean="0"/>
              <a:t> de Sinus </a:t>
            </a:r>
            <a:r>
              <a:rPr lang="en-US" i="1" baseline="0" noProof="0" dirty="0" err="1" smtClean="0"/>
              <a:t>brauch</a:t>
            </a:r>
            <a:r>
              <a:rPr lang="en-US" i="1" baseline="0" noProof="0" dirty="0" smtClean="0"/>
              <a:t> ass </a:t>
            </a:r>
            <a:r>
              <a:rPr lang="en-US" i="1" baseline="0" noProof="0" dirty="0" err="1" smtClean="0"/>
              <a:t>frouh</a:t>
            </a:r>
            <a:r>
              <a:rPr lang="en-US" i="1" baseline="0" noProof="0" dirty="0" smtClean="0"/>
              <a:t>, </a:t>
            </a:r>
            <a:r>
              <a:rPr lang="en-US" i="1" baseline="0" noProof="0" dirty="0" err="1" smtClean="0"/>
              <a:t>datt</a:t>
            </a:r>
            <a:r>
              <a:rPr lang="en-US" i="1" baseline="0" noProof="0" dirty="0" smtClean="0"/>
              <a:t> et e </a:t>
            </a:r>
            <a:r>
              <a:rPr lang="en-US" i="1" baseline="0" noProof="0" dirty="0" err="1" smtClean="0"/>
              <a:t>gëtt</a:t>
            </a:r>
            <a:r>
              <a:rPr lang="en-US" i="1" baseline="0" noProof="0" dirty="0" smtClean="0"/>
              <a:t>.”)  </a:t>
            </a:r>
            <a:r>
              <a:rPr lang="en-US" baseline="0" noProof="0" dirty="0" smtClean="0"/>
              <a:t>So, the HP sales management  must have found a similar answer to the important question, who needs the HP-65 calculator. Engineers and scientists will be happy to become HP-65 customers, because they know that they absolutely need it.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00977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Enter program, </a:t>
            </a:r>
            <a:r>
              <a:rPr lang="fr-CH" dirty="0" err="1" smtClean="0"/>
              <a:t>run</a:t>
            </a:r>
            <a:r>
              <a:rPr lang="fr-CH" dirty="0" smtClean="0"/>
              <a:t> an </a:t>
            </a:r>
            <a:r>
              <a:rPr lang="fr-CH" dirty="0" err="1" smtClean="0"/>
              <a:t>example</a:t>
            </a:r>
            <a:r>
              <a:rPr lang="fr-CH" dirty="0" smtClean="0"/>
              <a:t>. </a:t>
            </a:r>
            <a:r>
              <a:rPr lang="fr-CH" dirty="0" err="1" smtClean="0"/>
              <a:t>Then</a:t>
            </a:r>
            <a:r>
              <a:rPr lang="fr-CH" dirty="0" smtClean="0"/>
              <a:t> show program </a:t>
            </a:r>
            <a:r>
              <a:rPr lang="fr-CH" dirty="0" err="1" smtClean="0"/>
              <a:t>steps</a:t>
            </a:r>
            <a:r>
              <a:rPr lang="fr-CH" dirty="0" smtClean="0"/>
              <a:t> by SST in PRGM mode. Show </a:t>
            </a:r>
            <a:r>
              <a:rPr lang="fr-CH" dirty="0" err="1" smtClean="0"/>
              <a:t>card</a:t>
            </a:r>
            <a:r>
              <a:rPr lang="fr-CH" dirty="0" smtClean="0"/>
              <a:t> </a:t>
            </a:r>
            <a:r>
              <a:rPr lang="fr-CH" dirty="0" err="1" smtClean="0"/>
              <a:t>loading</a:t>
            </a:r>
            <a:r>
              <a:rPr lang="fr-CH" dirty="0" smtClean="0"/>
              <a:t> (</a:t>
            </a:r>
            <a:r>
              <a:rPr lang="fr-CH" dirty="0" err="1" smtClean="0"/>
              <a:t>Don’t</a:t>
            </a:r>
            <a:r>
              <a:rPr lang="fr-CH" dirty="0" smtClean="0"/>
              <a:t> </a:t>
            </a:r>
            <a:r>
              <a:rPr lang="fr-CH" dirty="0" err="1" smtClean="0"/>
              <a:t>forget</a:t>
            </a:r>
            <a:r>
              <a:rPr lang="fr-CH" dirty="0" smtClean="0"/>
              <a:t> RUN mode.)</a:t>
            </a:r>
          </a:p>
          <a:p>
            <a:r>
              <a:rPr lang="fr-CH" dirty="0" smtClean="0"/>
              <a:t>Picture has been made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ChatGPT</a:t>
            </a:r>
            <a:r>
              <a:rPr lang="fr-CH" dirty="0" smtClean="0"/>
              <a:t>.</a:t>
            </a:r>
          </a:p>
          <a:p>
            <a:r>
              <a:rPr lang="fr-CH" dirty="0" err="1" smtClean="0"/>
              <a:t>Comparasion</a:t>
            </a:r>
            <a:r>
              <a:rPr lang="fr-CH" dirty="0" smtClean="0"/>
              <a:t>: if «FALSE» </a:t>
            </a:r>
            <a:r>
              <a:rPr lang="fr-CH" dirty="0" smtClean="0">
                <a:sym typeface="Wingdings" panose="05000000000000000000" pitchFamily="2" charset="2"/>
              </a:rPr>
              <a:t>skip </a:t>
            </a:r>
            <a:r>
              <a:rPr lang="fr-CH" dirty="0" err="1" smtClean="0">
                <a:sym typeface="Wingdings" panose="05000000000000000000" pitchFamily="2" charset="2"/>
              </a:rPr>
              <a:t>next</a:t>
            </a:r>
            <a:r>
              <a:rPr lang="fr-CH" dirty="0" smtClean="0">
                <a:sym typeface="Wingdings" panose="05000000000000000000" pitchFamily="2" charset="2"/>
              </a:rPr>
              <a:t> 2 </a:t>
            </a:r>
            <a:r>
              <a:rPr lang="fr-CH" dirty="0" err="1" smtClean="0">
                <a:sym typeface="Wingdings" panose="05000000000000000000" pitchFamily="2" charset="2"/>
              </a:rPr>
              <a:t>steps</a:t>
            </a:r>
            <a:r>
              <a:rPr lang="fr-CH" dirty="0" smtClean="0">
                <a:sym typeface="Wingdings" panose="05000000000000000000" pitchFamily="2" charset="2"/>
              </a:rPr>
              <a:t> (</a:t>
            </a:r>
            <a:r>
              <a:rPr lang="fr-CH" dirty="0" err="1" smtClean="0">
                <a:sym typeface="Wingdings" panose="05000000000000000000" pitchFamily="2" charset="2"/>
              </a:rPr>
              <a:t>Owner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Handbook</a:t>
            </a:r>
            <a:r>
              <a:rPr lang="fr-CH" dirty="0" smtClean="0">
                <a:sym typeface="Wingdings" panose="05000000000000000000" pitchFamily="2" charset="2"/>
              </a:rPr>
              <a:t> p.63)  </a:t>
            </a:r>
            <a:r>
              <a:rPr lang="fr-CH" dirty="0" err="1" smtClean="0">
                <a:sym typeface="Wingdings" panose="05000000000000000000" pitchFamily="2" charset="2"/>
              </a:rPr>
              <a:t>add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pictures</a:t>
            </a:r>
            <a:r>
              <a:rPr lang="fr-CH" dirty="0" smtClean="0">
                <a:sym typeface="Wingdings" panose="05000000000000000000" pitchFamily="2" charset="2"/>
              </a:rPr>
              <a:t> of keys A, R/S</a:t>
            </a:r>
            <a:br>
              <a:rPr lang="fr-CH" dirty="0" smtClean="0">
                <a:sym typeface="Wingdings" panose="05000000000000000000" pitchFamily="2" charset="2"/>
              </a:rPr>
            </a:br>
            <a:r>
              <a:rPr lang="fr-CH" dirty="0" smtClean="0">
                <a:sym typeface="Wingdings" panose="05000000000000000000" pitchFamily="2" charset="2"/>
              </a:rPr>
              <a:t>**** Francis: </a:t>
            </a:r>
            <a:r>
              <a:rPr lang="fr-CH" dirty="0" err="1" smtClean="0">
                <a:sym typeface="Wingdings" panose="05000000000000000000" pitchFamily="2" charset="2"/>
              </a:rPr>
              <a:t>what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is</a:t>
            </a:r>
            <a:r>
              <a:rPr lang="fr-CH" dirty="0" smtClean="0">
                <a:sym typeface="Wingdings" panose="05000000000000000000" pitchFamily="2" charset="2"/>
              </a:rPr>
              <a:t> </a:t>
            </a:r>
            <a:r>
              <a:rPr lang="fr-CH" dirty="0" err="1" smtClean="0">
                <a:sym typeface="Wingdings" panose="05000000000000000000" pitchFamily="2" charset="2"/>
              </a:rPr>
              <a:t>step</a:t>
            </a:r>
            <a:r>
              <a:rPr lang="fr-CH" dirty="0" smtClean="0">
                <a:sym typeface="Wingdings" panose="05000000000000000000" pitchFamily="2" charset="2"/>
              </a:rPr>
              <a:t> 8 ? ENTER^ ****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29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2767054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In fact,</a:t>
            </a:r>
            <a:r>
              <a:rPr lang="en-US" baseline="0" noProof="0" dirty="0" smtClean="0"/>
              <a:t> this was playing with the microcode behind the scene. NOTE: all these hack examples here are very short. So, their presentations last only for a few moments, each.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34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826875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In fact,</a:t>
            </a:r>
            <a:r>
              <a:rPr lang="en-US" baseline="0" noProof="0" dirty="0" smtClean="0"/>
              <a:t> this was playing with the microcode behind the scene. NOTE: all these hack examples here are very short. So, their presentations last only for a few moments, each.</a:t>
            </a:r>
          </a:p>
          <a:p>
            <a:endParaRPr lang="en-US" baseline="0" noProof="0" dirty="0" smtClean="0"/>
          </a:p>
          <a:p>
            <a:r>
              <a:rPr lang="en-US" baseline="0" noProof="0" dirty="0" smtClean="0"/>
              <a:t>Codes: row, </a:t>
            </a:r>
            <a:r>
              <a:rPr lang="en-US" baseline="0" noProof="0" dirty="0" err="1" smtClean="0"/>
              <a:t>colum</a:t>
            </a:r>
            <a:r>
              <a:rPr lang="en-US" baseline="0" noProof="0" dirty="0" smtClean="0"/>
              <a:t>; there are merged codes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35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826875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/>
              <a:t>If we type this sequence, the display will show ever changing locations of zeroes and dots.</a:t>
            </a:r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36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75663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37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756631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38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75663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39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75663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40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75663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3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59383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41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75663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42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756631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43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475663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From</a:t>
            </a:r>
            <a:r>
              <a:rPr lang="fr-CH" dirty="0" smtClean="0"/>
              <a:t> HP Journal May 1974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44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3773724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From</a:t>
            </a:r>
            <a:r>
              <a:rPr lang="fr-CH" dirty="0" smtClean="0"/>
              <a:t> HP Journal May 1974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45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377372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From</a:t>
            </a:r>
            <a:r>
              <a:rPr lang="fr-CH" dirty="0" smtClean="0"/>
              <a:t> </a:t>
            </a:r>
            <a:r>
              <a:rPr lang="fr-CH" smtClean="0"/>
              <a:t>HP Journal May 1974</a:t>
            </a:r>
            <a:endParaRPr lang="fr-LU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46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3773724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Explain</a:t>
            </a:r>
            <a:r>
              <a:rPr lang="fr-CH" dirty="0" smtClean="0"/>
              <a:t> «slip </a:t>
            </a:r>
            <a:r>
              <a:rPr lang="fr-CH" dirty="0" err="1" smtClean="0"/>
              <a:t>clutch</a:t>
            </a:r>
            <a:r>
              <a:rPr lang="fr-CH" dirty="0" smtClean="0"/>
              <a:t>» in the case of </a:t>
            </a:r>
            <a:r>
              <a:rPr lang="fr-CH" dirty="0" err="1" smtClean="0"/>
              <a:t>stalled</a:t>
            </a:r>
            <a:r>
              <a:rPr lang="fr-CH" dirty="0" smtClean="0"/>
              <a:t> </a:t>
            </a:r>
            <a:r>
              <a:rPr lang="fr-CH" dirty="0" err="1" smtClean="0"/>
              <a:t>motor</a:t>
            </a:r>
            <a:r>
              <a:rPr lang="fr-CH" dirty="0" smtClean="0"/>
              <a:t>. </a:t>
            </a:r>
            <a:r>
              <a:rPr lang="fr-CH" dirty="0" err="1" smtClean="0"/>
              <a:t>Also</a:t>
            </a:r>
            <a:r>
              <a:rPr lang="fr-CH" dirty="0" smtClean="0"/>
              <a:t>, </a:t>
            </a:r>
            <a:r>
              <a:rPr lang="fr-CH" dirty="0" err="1" smtClean="0"/>
              <a:t>reduces</a:t>
            </a:r>
            <a:r>
              <a:rPr lang="fr-CH" dirty="0" smtClean="0"/>
              <a:t> vibrations.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52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0819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Measuring</a:t>
            </a:r>
            <a:r>
              <a:rPr lang="fr-CH" dirty="0" smtClean="0"/>
              <a:t> the </a:t>
            </a:r>
            <a:r>
              <a:rPr lang="fr-CH" dirty="0" err="1" smtClean="0"/>
              <a:t>signals</a:t>
            </a:r>
            <a:r>
              <a:rPr lang="fr-CH" dirty="0" smtClean="0"/>
              <a:t>.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53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1794621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From Forum (75965) Dear </a:t>
            </a:r>
            <a:r>
              <a:rPr lang="en-US" dirty="0" smtClean="0"/>
              <a:t>fellow HP aficionados:</a:t>
            </a:r>
          </a:p>
          <a:p>
            <a:r>
              <a:rPr lang="en-US" dirty="0" smtClean="0"/>
              <a:t>Some people owning old HP65/67/97 have reported difficulty</a:t>
            </a:r>
            <a:br>
              <a:rPr lang="en-US" dirty="0" smtClean="0"/>
            </a:br>
            <a:r>
              <a:rPr lang="en-US" dirty="0" smtClean="0"/>
              <a:t>with card reader speed adjustment, especially after mounting</a:t>
            </a:r>
            <a:br>
              <a:rPr lang="en-US" dirty="0" smtClean="0"/>
            </a:br>
            <a:r>
              <a:rPr lang="en-US" dirty="0" smtClean="0"/>
              <a:t>a new friction wheel. As my previous post on the topic did</a:t>
            </a:r>
            <a:br>
              <a:rPr lang="en-US" dirty="0" smtClean="0"/>
            </a:br>
            <a:r>
              <a:rPr lang="en-US" dirty="0" smtClean="0"/>
              <a:t>not yield any useful information on how to do it, I worked</a:t>
            </a:r>
            <a:br>
              <a:rPr lang="en-US" dirty="0" smtClean="0"/>
            </a:br>
            <a:r>
              <a:rPr lang="en-US" dirty="0" smtClean="0"/>
              <a:t>out a procedure that does not need a priori knowledge of</a:t>
            </a:r>
            <a:br>
              <a:rPr lang="en-US" dirty="0" smtClean="0"/>
            </a:br>
            <a:r>
              <a:rPr lang="en-US" dirty="0" smtClean="0"/>
              <a:t>any factory adjustment parameters: </a:t>
            </a:r>
          </a:p>
          <a:p>
            <a:r>
              <a:rPr lang="en-US" dirty="0" smtClean="0"/>
              <a:t>The proposition is that HP </a:t>
            </a:r>
            <a:r>
              <a:rPr lang="en-US" dirty="0" err="1" smtClean="0"/>
              <a:t>orginal</a:t>
            </a:r>
            <a:r>
              <a:rPr lang="en-US" dirty="0" smtClean="0"/>
              <a:t> cards were written with</a:t>
            </a:r>
            <a:br>
              <a:rPr lang="en-US" dirty="0" smtClean="0"/>
            </a:br>
            <a:r>
              <a:rPr lang="en-US" dirty="0" smtClean="0"/>
              <a:t>in-spec bit density and did not change over the ~30 years.</a:t>
            </a:r>
            <a:br>
              <a:rPr lang="en-US" dirty="0" smtClean="0"/>
            </a:br>
            <a:r>
              <a:rPr lang="en-US" dirty="0" smtClean="0"/>
              <a:t>Just as you would expect from a top-quality manufacturer.</a:t>
            </a:r>
            <a:br>
              <a:rPr lang="en-US" dirty="0" smtClean="0"/>
            </a:br>
            <a:r>
              <a:rPr lang="en-US" dirty="0" smtClean="0"/>
              <a:t>(Hopefully so !)</a:t>
            </a:r>
          </a:p>
          <a:p>
            <a:r>
              <a:rPr lang="en-US" dirty="0" smtClean="0"/>
              <a:t>So if we have a means to compare bit density on an original</a:t>
            </a:r>
            <a:br>
              <a:rPr lang="en-US" dirty="0" smtClean="0"/>
            </a:br>
            <a:r>
              <a:rPr lang="en-US" dirty="0" smtClean="0"/>
              <a:t>card with its copy written on a HP65/67/97, then the motor</a:t>
            </a:r>
            <a:br>
              <a:rPr lang="en-US" dirty="0" smtClean="0"/>
            </a:br>
            <a:r>
              <a:rPr lang="en-US" dirty="0" smtClean="0"/>
              <a:t>speed of the latter can be adjusted to yield the same bit</a:t>
            </a:r>
            <a:br>
              <a:rPr lang="en-US" dirty="0" smtClean="0"/>
            </a:br>
            <a:r>
              <a:rPr lang="en-US" dirty="0" smtClean="0"/>
              <a:t>density as was on the original HP card.</a:t>
            </a:r>
          </a:p>
          <a:p>
            <a:r>
              <a:rPr lang="en-US" dirty="0" smtClean="0"/>
              <a:t>As a means to compare bit density we use another HP65/67/97</a:t>
            </a:r>
            <a:br>
              <a:rPr lang="en-US" dirty="0" smtClean="0"/>
            </a:br>
            <a:r>
              <a:rPr lang="en-US" dirty="0" smtClean="0"/>
              <a:t>(not the one to be adjusted) with good card drive (not worn)</a:t>
            </a:r>
            <a:br>
              <a:rPr lang="en-US" dirty="0" smtClean="0"/>
            </a:br>
            <a:r>
              <a:rPr lang="en-US" dirty="0" smtClean="0"/>
              <a:t>but the speed of this one does not matter (may be a bit off)</a:t>
            </a:r>
            <a:br>
              <a:rPr lang="en-US" dirty="0" smtClean="0"/>
            </a:br>
            <a:r>
              <a:rPr lang="en-US" dirty="0" smtClean="0"/>
              <a:t>as long as it does not change much between reads, which can be</a:t>
            </a:r>
            <a:br>
              <a:rPr lang="en-US" dirty="0" smtClean="0"/>
            </a:br>
            <a:r>
              <a:rPr lang="en-US" dirty="0" smtClean="0"/>
              <a:t>verified by applying simple statistics on the measurements.</a:t>
            </a:r>
          </a:p>
          <a:p>
            <a:r>
              <a:rPr lang="en-US" dirty="0" err="1" smtClean="0"/>
              <a:t>Bernies</a:t>
            </a:r>
            <a:r>
              <a:rPr lang="en-US" dirty="0" smtClean="0"/>
              <a:t>' procedure: put a digital sampling oscilloscope or</a:t>
            </a:r>
            <a:br>
              <a:rPr lang="en-US" dirty="0" smtClean="0"/>
            </a:br>
            <a:r>
              <a:rPr lang="en-US" dirty="0" smtClean="0"/>
              <a:t>a 30ms </a:t>
            </a:r>
            <a:r>
              <a:rPr lang="en-US" dirty="0" err="1" smtClean="0"/>
              <a:t>retriggerable</a:t>
            </a:r>
            <a:r>
              <a:rPr lang="en-US" dirty="0" smtClean="0"/>
              <a:t> </a:t>
            </a:r>
            <a:r>
              <a:rPr lang="en-US" dirty="0" err="1" smtClean="0"/>
              <a:t>monoflop</a:t>
            </a:r>
            <a:r>
              <a:rPr lang="en-US" dirty="0" smtClean="0"/>
              <a:t> followed by a digital timer /</a:t>
            </a:r>
            <a:br>
              <a:rPr lang="en-US" dirty="0" smtClean="0"/>
            </a:br>
            <a:r>
              <a:rPr lang="en-US" dirty="0" smtClean="0"/>
              <a:t>counter (I used a HP 5327A, has nice Nixie Tubes) on one of</a:t>
            </a:r>
            <a:br>
              <a:rPr lang="en-US" dirty="0" smtClean="0"/>
            </a:br>
            <a:r>
              <a:rPr lang="en-US" dirty="0" smtClean="0"/>
              <a:t>the two read lines coming from the card reader amplifier chip</a:t>
            </a:r>
            <a:br>
              <a:rPr lang="en-US" dirty="0" smtClean="0"/>
            </a:br>
            <a:r>
              <a:rPr lang="en-US" dirty="0" smtClean="0"/>
              <a:t>of the HP65/67/97 to be used as a measurement tool.</a:t>
            </a:r>
          </a:p>
          <a:p>
            <a:r>
              <a:rPr lang="en-US" dirty="0" smtClean="0"/>
              <a:t>Set up to measure the total time interval from the first read</a:t>
            </a:r>
            <a:br>
              <a:rPr lang="en-US" dirty="0" smtClean="0"/>
            </a:br>
            <a:r>
              <a:rPr lang="en-US" dirty="0" smtClean="0"/>
              <a:t>pulse to the last read pulse. Run original HP card through for</a:t>
            </a:r>
            <a:br>
              <a:rPr lang="en-US" dirty="0" smtClean="0"/>
            </a:br>
            <a:r>
              <a:rPr lang="en-US" dirty="0" smtClean="0"/>
              <a:t>a few times (i.e. 20 times). Note the time intervals. Use a HP</a:t>
            </a:r>
            <a:br>
              <a:rPr lang="en-US" dirty="0" smtClean="0"/>
            </a:br>
            <a:r>
              <a:rPr lang="en-US" dirty="0" smtClean="0"/>
              <a:t>calculator to get mean and standard deviation. In my case, I got </a:t>
            </a:r>
            <a:br>
              <a:rPr lang="en-US" dirty="0" smtClean="0"/>
            </a:br>
            <a:r>
              <a:rPr lang="en-US" dirty="0" smtClean="0"/>
              <a:t>mean = 1110,6 milliseconds with a standard deviation </a:t>
            </a:r>
            <a:r>
              <a:rPr lang="en-US" dirty="0" err="1" smtClean="0"/>
              <a:t>sd</a:t>
            </a:r>
            <a:r>
              <a:rPr lang="en-US" dirty="0" smtClean="0"/>
              <a:t> = 4.4 </a:t>
            </a:r>
            <a:r>
              <a:rPr lang="en-US" dirty="0" err="1" smtClean="0"/>
              <a:t>ms.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Beware: other cards / calculators may give different results.</a:t>
            </a:r>
          </a:p>
          <a:p>
            <a:r>
              <a:rPr lang="en-US" dirty="0" smtClean="0"/>
              <a:t>3 * </a:t>
            </a:r>
            <a:r>
              <a:rPr lang="en-US" dirty="0" err="1" smtClean="0"/>
              <a:t>sd</a:t>
            </a:r>
            <a:r>
              <a:rPr lang="en-US" dirty="0" smtClean="0"/>
              <a:t> / mean is a indication of the accuracy you can achieve </a:t>
            </a:r>
            <a:br>
              <a:rPr lang="en-US" dirty="0" smtClean="0"/>
            </a:br>
            <a:r>
              <a:rPr lang="en-US" dirty="0" smtClean="0"/>
              <a:t>with this improvised measurement setup - in this case, about 1.2%</a:t>
            </a:r>
            <a:br>
              <a:rPr lang="en-US" dirty="0" smtClean="0"/>
            </a:br>
            <a:r>
              <a:rPr lang="en-US" dirty="0" smtClean="0"/>
              <a:t>accuracy with nearly full confidence, enough for the purpose.</a:t>
            </a:r>
          </a:p>
          <a:p>
            <a:r>
              <a:rPr lang="en-US" dirty="0" smtClean="0"/>
              <a:t>The mean is the value you want to get from a card written on</a:t>
            </a:r>
            <a:br>
              <a:rPr lang="en-US" dirty="0" smtClean="0"/>
            </a:br>
            <a:r>
              <a:rPr lang="en-US" dirty="0" smtClean="0"/>
              <a:t>the HP to be adjusted. Then you have identical bit density on</a:t>
            </a:r>
            <a:br>
              <a:rPr lang="en-US" dirty="0" smtClean="0"/>
            </a:br>
            <a:r>
              <a:rPr lang="en-US" dirty="0" smtClean="0"/>
              <a:t>the original HP card and its copy.</a:t>
            </a:r>
          </a:p>
          <a:p>
            <a:r>
              <a:rPr lang="en-US" dirty="0" smtClean="0"/>
              <a:t>Now the repeat loop for speed check / adjustment:</a:t>
            </a:r>
          </a:p>
          <a:p>
            <a:r>
              <a:rPr lang="en-US" dirty="0" smtClean="0"/>
              <a:t>Copy the original HP card on the HP to be adjusted. Run the</a:t>
            </a:r>
            <a:br>
              <a:rPr lang="en-US" dirty="0" smtClean="0"/>
            </a:br>
            <a:r>
              <a:rPr lang="en-US" dirty="0" smtClean="0"/>
              <a:t>copy through the measurement HP. Compare the time interval</a:t>
            </a:r>
            <a:br>
              <a:rPr lang="en-US" dirty="0" smtClean="0"/>
            </a:br>
            <a:r>
              <a:rPr lang="en-US" dirty="0" smtClean="0"/>
              <a:t>of the copy with the mean "reference" time interval taken </a:t>
            </a:r>
            <a:br>
              <a:rPr lang="en-US" dirty="0" smtClean="0"/>
            </a:br>
            <a:r>
              <a:rPr lang="en-US" dirty="0" smtClean="0"/>
              <a:t>from the original HP card.</a:t>
            </a:r>
          </a:p>
          <a:p>
            <a:r>
              <a:rPr lang="en-US" dirty="0" smtClean="0"/>
              <a:t>If the copy gives higher readings, bit density is too low,</a:t>
            </a:r>
            <a:br>
              <a:rPr lang="en-US" dirty="0" smtClean="0"/>
            </a:br>
            <a:r>
              <a:rPr lang="en-US" dirty="0" smtClean="0"/>
              <a:t>speed must be increased, and vice versa. After each speed</a:t>
            </a:r>
            <a:br>
              <a:rPr lang="en-US" dirty="0" smtClean="0"/>
            </a:br>
            <a:r>
              <a:rPr lang="en-US" dirty="0" smtClean="0"/>
              <a:t>adjustment, make a new copy to get the new bit density and</a:t>
            </a:r>
            <a:br>
              <a:rPr lang="en-US" dirty="0" smtClean="0"/>
            </a:br>
            <a:r>
              <a:rPr lang="en-US" dirty="0" smtClean="0"/>
              <a:t>repeat the measurement. </a:t>
            </a:r>
          </a:p>
          <a:p>
            <a:r>
              <a:rPr lang="en-US" dirty="0" smtClean="0"/>
              <a:t>Replacing the original speed setting resistor of the HP to</a:t>
            </a:r>
            <a:br>
              <a:rPr lang="en-US" dirty="0" smtClean="0"/>
            </a:br>
            <a:r>
              <a:rPr lang="en-US" dirty="0" smtClean="0"/>
              <a:t>be adjusted with a </a:t>
            </a:r>
            <a:r>
              <a:rPr lang="en-US" dirty="0" err="1" smtClean="0"/>
              <a:t>trimpot</a:t>
            </a:r>
            <a:r>
              <a:rPr lang="en-US" dirty="0" smtClean="0"/>
              <a:t> / resistor combination is helpful,</a:t>
            </a:r>
            <a:br>
              <a:rPr lang="en-US" dirty="0" smtClean="0"/>
            </a:br>
            <a:r>
              <a:rPr lang="en-US" dirty="0" smtClean="0"/>
              <a:t>but only needed if speed needs be corrected, so don't solder</a:t>
            </a:r>
            <a:br>
              <a:rPr lang="en-US" dirty="0" smtClean="0"/>
            </a:br>
            <a:r>
              <a:rPr lang="en-US" dirty="0" smtClean="0"/>
              <a:t>before you have the first result. Some well - known tricks</a:t>
            </a:r>
            <a:br>
              <a:rPr lang="en-US" dirty="0" smtClean="0"/>
            </a:br>
            <a:r>
              <a:rPr lang="en-US" dirty="0" smtClean="0"/>
              <a:t>as marking the previous settings on the pot or measuring</a:t>
            </a:r>
            <a:br>
              <a:rPr lang="en-US" dirty="0" smtClean="0"/>
            </a:br>
            <a:r>
              <a:rPr lang="en-US" dirty="0" smtClean="0"/>
              <a:t>and noting the resistance before and during adjustment will</a:t>
            </a:r>
            <a:br>
              <a:rPr lang="en-US" dirty="0" smtClean="0"/>
            </a:br>
            <a:r>
              <a:rPr lang="en-US" dirty="0" smtClean="0"/>
              <a:t>help to quickly zero in to the final setting, on which both</a:t>
            </a:r>
            <a:br>
              <a:rPr lang="en-US" dirty="0" smtClean="0"/>
            </a:br>
            <a:r>
              <a:rPr lang="en-US" dirty="0" smtClean="0"/>
              <a:t>cards (original and copy) will yield the same time interval,</a:t>
            </a:r>
            <a:br>
              <a:rPr lang="en-US" dirty="0" smtClean="0"/>
            </a:br>
            <a:r>
              <a:rPr lang="en-US" dirty="0" smtClean="0"/>
              <a:t>and hence, will have the same bit density.</a:t>
            </a:r>
          </a:p>
          <a:p>
            <a:r>
              <a:rPr lang="en-US" dirty="0" smtClean="0"/>
              <a:t>The beauty of this scheme is that no reference other than the</a:t>
            </a:r>
            <a:br>
              <a:rPr lang="en-US" dirty="0" smtClean="0"/>
            </a:br>
            <a:r>
              <a:rPr lang="en-US" dirty="0" smtClean="0"/>
              <a:t>original HP card (standard </a:t>
            </a:r>
            <a:r>
              <a:rPr lang="en-US" dirty="0" err="1" smtClean="0"/>
              <a:t>pac</a:t>
            </a:r>
            <a:r>
              <a:rPr lang="en-US" dirty="0" smtClean="0"/>
              <a:t>) is needed. The measurement HP</a:t>
            </a:r>
            <a:br>
              <a:rPr lang="en-US" dirty="0" smtClean="0"/>
            </a:br>
            <a:r>
              <a:rPr lang="en-US" dirty="0" smtClean="0"/>
              <a:t>can be adjusted afterwards by </a:t>
            </a:r>
            <a:r>
              <a:rPr lang="en-US" dirty="0" err="1" smtClean="0"/>
              <a:t>interchangig</a:t>
            </a:r>
            <a:r>
              <a:rPr lang="en-US" dirty="0" smtClean="0"/>
              <a:t> roles. One final</a:t>
            </a:r>
            <a:br>
              <a:rPr lang="en-US" dirty="0" smtClean="0"/>
            </a:br>
            <a:r>
              <a:rPr lang="en-US" dirty="0" smtClean="0"/>
              <a:t>hint: checking the measurement HP with the original card now</a:t>
            </a:r>
            <a:br>
              <a:rPr lang="en-US" dirty="0" smtClean="0"/>
            </a:br>
            <a:r>
              <a:rPr lang="en-US" dirty="0" smtClean="0"/>
              <a:t>and then will give confidence during the adjustment procedure.</a:t>
            </a:r>
            <a:br>
              <a:rPr lang="en-US" dirty="0" smtClean="0"/>
            </a:br>
            <a:r>
              <a:rPr lang="en-US" dirty="0" smtClean="0"/>
              <a:t>If the "reference" time interval starts to deviate, the motor</a:t>
            </a:r>
            <a:br>
              <a:rPr lang="en-US" dirty="0" smtClean="0"/>
            </a:br>
            <a:r>
              <a:rPr lang="en-US" dirty="0" smtClean="0"/>
              <a:t>speed of the measurement HP is not very stable (weak battery?)</a:t>
            </a:r>
            <a:br>
              <a:rPr lang="en-US" dirty="0" smtClean="0"/>
            </a:br>
            <a:r>
              <a:rPr lang="en-US" dirty="0" smtClean="0"/>
              <a:t>but the adjustment procedure can continue with targeting the</a:t>
            </a:r>
            <a:br>
              <a:rPr lang="en-US" dirty="0" smtClean="0"/>
            </a:br>
            <a:r>
              <a:rPr lang="en-US" dirty="0" smtClean="0"/>
              <a:t>new "reference" time interval. Always do the statistics to be</a:t>
            </a:r>
            <a:br>
              <a:rPr lang="en-US" dirty="0" smtClean="0"/>
            </a:br>
            <a:r>
              <a:rPr lang="en-US" dirty="0" smtClean="0"/>
              <a:t>sure to have reliable results.</a:t>
            </a:r>
          </a:p>
          <a:p>
            <a:r>
              <a:rPr lang="en-US" dirty="0" smtClean="0"/>
              <a:t>I have tested the above on three HP67s, and all now work fine.</a:t>
            </a:r>
            <a:br>
              <a:rPr lang="en-US" dirty="0" smtClean="0"/>
            </a:br>
            <a:r>
              <a:rPr lang="en-US" dirty="0" smtClean="0"/>
              <a:t>One of them has a </a:t>
            </a:r>
            <a:r>
              <a:rPr lang="en-US" dirty="0" err="1" smtClean="0"/>
              <a:t>trimpot</a:t>
            </a:r>
            <a:r>
              <a:rPr lang="en-US" dirty="0" smtClean="0"/>
              <a:t> already installed (original HP ?) and</a:t>
            </a:r>
            <a:br>
              <a:rPr lang="en-US" dirty="0" smtClean="0"/>
            </a:br>
            <a:r>
              <a:rPr lang="en-US" dirty="0" smtClean="0"/>
              <a:t>someone had played with it. This unknown guy has forced me to</a:t>
            </a:r>
            <a:br>
              <a:rPr lang="en-US" dirty="0" smtClean="0"/>
            </a:br>
            <a:r>
              <a:rPr lang="en-US" dirty="0" smtClean="0"/>
              <a:t>think out the above procedure. </a:t>
            </a:r>
          </a:p>
          <a:p>
            <a:r>
              <a:rPr lang="en-US" dirty="0" smtClean="0"/>
              <a:t>Comments / success stories invited !</a:t>
            </a:r>
          </a:p>
          <a:p>
            <a:r>
              <a:rPr lang="en-US" dirty="0" smtClean="0"/>
              <a:t>Regards,</a:t>
            </a:r>
            <a:br>
              <a:rPr lang="en-US" dirty="0" smtClean="0"/>
            </a:br>
            <a:r>
              <a:rPr lang="en-US" dirty="0" smtClean="0"/>
              <a:t>Bernhard </a:t>
            </a:r>
          </a:p>
          <a:p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54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4374477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Stack</a:t>
            </a:r>
            <a:r>
              <a:rPr lang="fr-CH" baseline="0" dirty="0" smtClean="0"/>
              <a:t> </a:t>
            </a:r>
            <a:r>
              <a:rPr lang="fr-CH" baseline="0" dirty="0" err="1" smtClean="0"/>
              <a:t>depth</a:t>
            </a:r>
            <a:r>
              <a:rPr lang="fr-CH" baseline="0" dirty="0" smtClean="0"/>
              <a:t> 4 </a:t>
            </a:r>
            <a:r>
              <a:rPr lang="fr-CH" baseline="0" dirty="0" err="1" smtClean="0"/>
              <a:t>is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sufficient</a:t>
            </a:r>
            <a:r>
              <a:rPr lang="fr-CH" baseline="0" dirty="0" smtClean="0"/>
              <a:t> for </a:t>
            </a:r>
            <a:r>
              <a:rPr lang="fr-CH" baseline="0" dirty="0" err="1" smtClean="0"/>
              <a:t>most</a:t>
            </a:r>
            <a:r>
              <a:rPr lang="fr-CH" baseline="0" dirty="0" smtClean="0"/>
              <a:t> </a:t>
            </a:r>
            <a:r>
              <a:rPr lang="fr-CH" baseline="0" dirty="0" err="1" smtClean="0"/>
              <a:t>operations</a:t>
            </a:r>
            <a:r>
              <a:rPr lang="fr-CH" baseline="0" dirty="0" smtClean="0"/>
              <a:t>.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55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8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24895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Stack</a:t>
            </a:r>
            <a:r>
              <a:rPr lang="fr-CH" baseline="0" dirty="0" smtClean="0"/>
              <a:t> </a:t>
            </a:r>
            <a:r>
              <a:rPr lang="fr-CH" baseline="0" dirty="0" err="1" smtClean="0"/>
              <a:t>depth</a:t>
            </a:r>
            <a:r>
              <a:rPr lang="fr-CH" baseline="0" dirty="0" smtClean="0"/>
              <a:t> 4 </a:t>
            </a:r>
            <a:r>
              <a:rPr lang="fr-CH" baseline="0" dirty="0" err="1" smtClean="0"/>
              <a:t>is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sufficient</a:t>
            </a:r>
            <a:r>
              <a:rPr lang="fr-CH" baseline="0" dirty="0" smtClean="0"/>
              <a:t> for </a:t>
            </a:r>
            <a:r>
              <a:rPr lang="fr-CH" baseline="0" dirty="0" err="1" smtClean="0"/>
              <a:t>most</a:t>
            </a:r>
            <a:r>
              <a:rPr lang="fr-CH" baseline="0" dirty="0" smtClean="0"/>
              <a:t> </a:t>
            </a:r>
            <a:r>
              <a:rPr lang="fr-CH" baseline="0" dirty="0" err="1" smtClean="0"/>
              <a:t>operations</a:t>
            </a:r>
            <a:r>
              <a:rPr lang="fr-CH" baseline="0" dirty="0" smtClean="0"/>
              <a:t>.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56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Show </a:t>
            </a:r>
            <a:r>
              <a:rPr lang="fr-CH" dirty="0" err="1" smtClean="0"/>
              <a:t>screen</a:t>
            </a:r>
            <a:r>
              <a:rPr lang="fr-CH" dirty="0" smtClean="0"/>
              <a:t> for </a:t>
            </a:r>
            <a:r>
              <a:rPr lang="fr-CH" dirty="0" err="1" smtClean="0"/>
              <a:t>this</a:t>
            </a:r>
            <a:r>
              <a:rPr lang="fr-CH" dirty="0" smtClean="0"/>
              <a:t> </a:t>
            </a:r>
            <a:r>
              <a:rPr lang="fr-CH" dirty="0" err="1" smtClean="0"/>
              <a:t>evaluation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57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Formula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taken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from</a:t>
            </a:r>
            <a:r>
              <a:rPr lang="fr-CH" baseline="0" dirty="0" smtClean="0"/>
              <a:t> HP-67 </a:t>
            </a:r>
            <a:r>
              <a:rPr lang="fr-CH" baseline="0" dirty="0" err="1" smtClean="0"/>
              <a:t>Owner’s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Handbook</a:t>
            </a:r>
            <a:r>
              <a:rPr lang="fr-CH" baseline="0" dirty="0" smtClean="0"/>
              <a:t> p.106</a:t>
            </a:r>
          </a:p>
          <a:p>
            <a:endParaRPr lang="fr-CH" baseline="0" dirty="0" smtClean="0"/>
          </a:p>
          <a:p>
            <a:r>
              <a:rPr lang="fr-CH" baseline="0" dirty="0" err="1" smtClean="0"/>
              <a:t>Difference</a:t>
            </a:r>
            <a:r>
              <a:rPr lang="fr-CH" baseline="0" dirty="0" smtClean="0"/>
              <a:t> to HP-65: no g x^2 </a:t>
            </a:r>
            <a:r>
              <a:rPr lang="fr-CH" baseline="0" dirty="0" err="1" smtClean="0"/>
              <a:t>function</a:t>
            </a:r>
            <a:r>
              <a:rPr lang="fr-CH" baseline="0" dirty="0" smtClean="0"/>
              <a:t>, </a:t>
            </a:r>
            <a:r>
              <a:rPr lang="fr-CH" baseline="0" dirty="0" err="1" smtClean="0"/>
              <a:t>so</a:t>
            </a:r>
            <a:r>
              <a:rPr lang="fr-CH" baseline="0" dirty="0" smtClean="0"/>
              <a:t> use </a:t>
            </a:r>
            <a:r>
              <a:rPr lang="fr-CH" baseline="0" dirty="0" err="1" smtClean="0"/>
              <a:t>instead</a:t>
            </a:r>
            <a:r>
              <a:rPr lang="fr-CH" baseline="0" dirty="0" smtClean="0"/>
              <a:t>: ENTER x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58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Formula</a:t>
            </a:r>
            <a:r>
              <a:rPr lang="fr-CH" baseline="0" dirty="0" smtClean="0"/>
              <a:t> </a:t>
            </a:r>
            <a:r>
              <a:rPr lang="fr-CH" baseline="0" dirty="0" err="1" smtClean="0"/>
              <a:t>taken</a:t>
            </a:r>
            <a:r>
              <a:rPr lang="fr-CH" baseline="0" dirty="0" smtClean="0"/>
              <a:t> </a:t>
            </a:r>
            <a:r>
              <a:rPr lang="fr-CH" baseline="0" dirty="0" err="1" smtClean="0"/>
              <a:t>from</a:t>
            </a:r>
            <a:r>
              <a:rPr lang="fr-CH" baseline="0" dirty="0" smtClean="0"/>
              <a:t> HP-67 </a:t>
            </a:r>
            <a:r>
              <a:rPr lang="fr-CH" baseline="0" dirty="0" err="1" smtClean="0"/>
              <a:t>Owner’s</a:t>
            </a:r>
            <a:r>
              <a:rPr lang="fr-CH" baseline="0" dirty="0" smtClean="0"/>
              <a:t> </a:t>
            </a:r>
            <a:r>
              <a:rPr lang="fr-CH" baseline="0" dirty="0" err="1" smtClean="0"/>
              <a:t>Handbook</a:t>
            </a:r>
            <a:r>
              <a:rPr lang="fr-CH" baseline="0" dirty="0" smtClean="0"/>
              <a:t> p.106</a:t>
            </a:r>
          </a:p>
          <a:p>
            <a:endParaRPr lang="fr-CH" baseline="0" dirty="0" smtClean="0"/>
          </a:p>
          <a:p>
            <a:r>
              <a:rPr lang="fr-CH" baseline="0" dirty="0" err="1" smtClean="0"/>
              <a:t>Difference</a:t>
            </a:r>
            <a:r>
              <a:rPr lang="fr-CH" baseline="0" dirty="0" smtClean="0"/>
              <a:t> to HP-65: no g x^2 </a:t>
            </a:r>
            <a:r>
              <a:rPr lang="fr-CH" baseline="0" dirty="0" err="1" smtClean="0"/>
              <a:t>function</a:t>
            </a:r>
            <a:r>
              <a:rPr lang="fr-CH" baseline="0" dirty="0" smtClean="0"/>
              <a:t>, </a:t>
            </a:r>
            <a:r>
              <a:rPr lang="fr-CH" baseline="0" dirty="0" err="1" smtClean="0"/>
              <a:t>so</a:t>
            </a:r>
            <a:r>
              <a:rPr lang="fr-CH" baseline="0" dirty="0" smtClean="0"/>
              <a:t> use </a:t>
            </a:r>
            <a:r>
              <a:rPr lang="fr-CH" baseline="0" dirty="0" err="1" smtClean="0"/>
              <a:t>instead</a:t>
            </a:r>
            <a:r>
              <a:rPr lang="fr-CH" baseline="0" dirty="0" smtClean="0"/>
              <a:t>: ENTER x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59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Thank</a:t>
            </a:r>
            <a:r>
              <a:rPr lang="fr-CH" dirty="0" smtClean="0"/>
              <a:t> </a:t>
            </a:r>
            <a:r>
              <a:rPr lang="fr-CH" dirty="0" err="1" smtClean="0"/>
              <a:t>you</a:t>
            </a:r>
            <a:r>
              <a:rPr lang="fr-CH" dirty="0" smtClean="0"/>
              <a:t> Wolfram!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60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created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Lillipython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for the </a:t>
            </a:r>
            <a:r>
              <a:rPr lang="fr-CH" b="0" dirty="0" err="1" smtClean="0">
                <a:solidFill>
                  <a:schemeClr val="accent6">
                    <a:lumMod val="75000"/>
                  </a:schemeClr>
                </a:solidFill>
              </a:rPr>
              <a:t>purpose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Lillipython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 uses software </a:t>
            </a:r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stack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 extension! </a:t>
            </a:r>
            <a:endParaRPr lang="fr-L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61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62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63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created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Lillipython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for the </a:t>
            </a:r>
            <a:r>
              <a:rPr lang="fr-CH" b="0" dirty="0" err="1" smtClean="0">
                <a:solidFill>
                  <a:schemeClr val="accent6">
                    <a:lumMod val="75000"/>
                  </a:schemeClr>
                </a:solidFill>
              </a:rPr>
              <a:t>purpose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fr-LU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created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Lillipython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for the </a:t>
            </a:r>
            <a:r>
              <a:rPr lang="fr-CH" b="0" dirty="0" err="1" smtClean="0">
                <a:solidFill>
                  <a:schemeClr val="accent6">
                    <a:lumMod val="75000"/>
                  </a:schemeClr>
                </a:solidFill>
              </a:rPr>
              <a:t>purpose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fr-LU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65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704518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b-LU" dirty="0" smtClean="0"/>
              <a:t>1974</a:t>
            </a:r>
            <a:r>
              <a:rPr lang="lb-LU" baseline="0" dirty="0" smtClean="0"/>
              <a:t> 1 </a:t>
            </a:r>
            <a:r>
              <a:rPr lang="lb-LU" baseline="0" dirty="0" err="1" smtClean="0"/>
              <a:t>transistor</a:t>
            </a:r>
            <a:r>
              <a:rPr lang="lb-LU" baseline="0" dirty="0" smtClean="0"/>
              <a:t> ~10um; </a:t>
            </a:r>
            <a:r>
              <a:rPr lang="lb-LU" baseline="0" dirty="0" err="1" smtClean="0"/>
              <a:t>today</a:t>
            </a:r>
            <a:r>
              <a:rPr lang="lb-LU" baseline="0" dirty="0" smtClean="0"/>
              <a:t> 3nm!!! 3000x </a:t>
            </a:r>
            <a:r>
              <a:rPr lang="lb-LU" baseline="0" dirty="0" err="1" smtClean="0"/>
              <a:t>smaller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12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223473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created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Lillipython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for the </a:t>
            </a:r>
            <a:r>
              <a:rPr lang="fr-CH" b="0" dirty="0" err="1" smtClean="0">
                <a:solidFill>
                  <a:schemeClr val="accent6">
                    <a:lumMod val="75000"/>
                  </a:schemeClr>
                </a:solidFill>
              </a:rPr>
              <a:t>purpose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fr-LU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9936352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created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Lillipython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for the </a:t>
            </a:r>
            <a:r>
              <a:rPr lang="fr-CH" b="0" dirty="0" err="1" smtClean="0">
                <a:solidFill>
                  <a:schemeClr val="accent6">
                    <a:lumMod val="75000"/>
                  </a:schemeClr>
                </a:solidFill>
              </a:rPr>
              <a:t>purpose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fr-LU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67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8707960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 smtClean="0"/>
              <a:t>We</a:t>
            </a:r>
            <a:r>
              <a:rPr lang="fr-CH" dirty="0" smtClean="0"/>
              <a:t> </a:t>
            </a:r>
            <a:r>
              <a:rPr lang="fr-CH" dirty="0" err="1" smtClean="0"/>
              <a:t>created</a:t>
            </a:r>
            <a:r>
              <a:rPr lang="fr-CH" dirty="0" smtClean="0"/>
              <a:t> </a:t>
            </a:r>
            <a:r>
              <a:rPr lang="fr-CH" b="1" dirty="0" err="1" smtClean="0">
                <a:solidFill>
                  <a:schemeClr val="accent6">
                    <a:lumMod val="75000"/>
                  </a:schemeClr>
                </a:solidFill>
              </a:rPr>
              <a:t>Lillipython</a:t>
            </a:r>
            <a:r>
              <a:rPr lang="fr-CH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for the </a:t>
            </a:r>
            <a:r>
              <a:rPr lang="fr-CH" b="0" dirty="0" err="1" smtClean="0">
                <a:solidFill>
                  <a:schemeClr val="accent6">
                    <a:lumMod val="75000"/>
                  </a:schemeClr>
                </a:solidFill>
              </a:rPr>
              <a:t>purpose</a:t>
            </a:r>
            <a:r>
              <a:rPr lang="fr-CH" b="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endParaRPr lang="fr-LU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68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017435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smtClean="0"/>
              <a:t>The HP-35 </a:t>
            </a:r>
            <a:r>
              <a:rPr lang="fr-CH" dirty="0" err="1" smtClean="0"/>
              <a:t>stuff</a:t>
            </a:r>
            <a:r>
              <a:rPr lang="fr-CH" dirty="0" smtClean="0"/>
              <a:t> </a:t>
            </a:r>
            <a:r>
              <a:rPr lang="fr-CH" dirty="0" err="1" smtClean="0"/>
              <a:t>could</a:t>
            </a:r>
            <a:r>
              <a:rPr lang="fr-CH" dirty="0" smtClean="0"/>
              <a:t> </a:t>
            </a:r>
            <a:r>
              <a:rPr lang="fr-CH" dirty="0" err="1" smtClean="0"/>
              <a:t>be</a:t>
            </a:r>
            <a:r>
              <a:rPr lang="fr-CH" dirty="0" smtClean="0"/>
              <a:t> </a:t>
            </a:r>
            <a:r>
              <a:rPr lang="fr-CH" dirty="0" err="1" smtClean="0"/>
              <a:t>taken</a:t>
            </a:r>
            <a:r>
              <a:rPr lang="fr-CH" dirty="0" smtClean="0"/>
              <a:t> to </a:t>
            </a:r>
            <a:r>
              <a:rPr lang="fr-CH" dirty="0" err="1" smtClean="0"/>
              <a:t>another</a:t>
            </a:r>
            <a:r>
              <a:rPr lang="fr-CH" dirty="0" smtClean="0"/>
              <a:t> slide by Francis </a:t>
            </a:r>
          </a:p>
          <a:p>
            <a:r>
              <a:rPr lang="fr-CH" dirty="0" smtClean="0"/>
              <a:t>SHOW: </a:t>
            </a:r>
            <a:r>
              <a:rPr lang="fr-CH" dirty="0" err="1" smtClean="0"/>
              <a:t>loading</a:t>
            </a:r>
            <a:r>
              <a:rPr lang="fr-CH" dirty="0" smtClean="0"/>
              <a:t> a program </a:t>
            </a:r>
            <a:r>
              <a:rPr lang="fr-CH" dirty="0" err="1" smtClean="0"/>
              <a:t>from</a:t>
            </a:r>
            <a:r>
              <a:rPr lang="fr-CH" dirty="0" smtClean="0"/>
              <a:t> a </a:t>
            </a:r>
            <a:r>
              <a:rPr lang="fr-CH" dirty="0" err="1" smtClean="0"/>
              <a:t>card</a:t>
            </a:r>
            <a:r>
              <a:rPr lang="fr-CH" dirty="0" smtClean="0"/>
              <a:t>!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20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576318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22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01314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smtClean="0"/>
              <a:t>Discussion about electronic calculators in schools (1976):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/>
              <a:t>Hand-held calculators would destroy all motivation for learning the basic facts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/>
              <a:t>The use of hand-held calculators would discourage mathematical thinking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400" dirty="0" smtClean="0"/>
              <a:t>cf. </a:t>
            </a:r>
            <a:r>
              <a:rPr lang="fr-LU" sz="1400" dirty="0" smtClean="0">
                <a:hlinkClick r:id="rId3" tooltip="https://files.eric.ed.gov/fulltext/ED127206.pdf"/>
              </a:rPr>
              <a:t>https://files.eric.ed.gov/fulltext/ED127206.pdf</a:t>
            </a:r>
            <a:r>
              <a:rPr lang="fr-LU" sz="1400" dirty="0" smtClean="0"/>
              <a:t> </a:t>
            </a:r>
            <a:endParaRPr lang="en-US" sz="1400" dirty="0" smtClean="0"/>
          </a:p>
          <a:p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24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465197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q"/>
            </a:pPr>
            <a:endParaRPr lang="en-US" sz="1400" dirty="0" smtClean="0"/>
          </a:p>
          <a:p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25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465197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noProof="0" dirty="0" smtClean="0">
                <a:sym typeface="Wingdings" panose="05000000000000000000" pitchFamily="2" charset="2"/>
              </a:rPr>
              <a:t>Can easily be extended to inverse trig functions and </a:t>
            </a:r>
            <a:r>
              <a:rPr lang="en-US" noProof="0" smtClean="0">
                <a:sym typeface="Wingdings" panose="05000000000000000000" pitchFamily="2" charset="2"/>
              </a:rPr>
              <a:t>transcendental functions.</a:t>
            </a:r>
            <a:endParaRPr lang="en-US" noProof="0" dirty="0" smtClean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3705F2-2137-4648-969B-AD2DCFE291BE}" type="slidenum">
              <a:rPr lang="en-US" altLang="fr-FR" smtClean="0"/>
              <a:pPr>
                <a:defRPr/>
              </a:pPr>
              <a:t>26</a:t>
            </a:fld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465197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38" name="Rectangle 7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1D4BC24-D037-4466-BDF4-ADDF5082E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8837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7B942-CD5A-4967-A1F2-18CC24A2D7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57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029E4-C51F-459B-9826-FBF4767711E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811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719263"/>
            <a:ext cx="8229600" cy="4411662"/>
          </a:xfrm>
        </p:spPr>
        <p:txBody>
          <a:bodyPr/>
          <a:lstStyle/>
          <a:p>
            <a:pPr lvl="0"/>
            <a:r>
              <a:rPr lang="en-US" noProof="0" smtClean="0"/>
              <a:t>Click icon to add table</a:t>
            </a:r>
            <a:endParaRPr lang="fr-FR" noProof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6C9CB-6AA7-4FCE-974B-F72ABC49DE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527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4F7EE-96FA-4383-9AB8-D5D4A3936F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0891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73DBC-BF3B-43B2-AA47-388B25F390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5676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C216E-CC80-4D61-B4A3-3586279497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08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3A084-ED4F-447F-8E5D-8622BC2D66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736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98DB8-4361-44F8-9104-7AEA70CE6A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792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B4A58-035D-4AB0-9B19-A3059D0077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64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124A9-271D-4273-9E1F-84CC11AF2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2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96FC6-6EED-42B9-9769-E631707DF5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752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fr-F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6C207-B806-42AB-BA2F-0D9409B5E2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8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93100" y="6538913"/>
            <a:ext cx="727075" cy="18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68326F5F-257C-4463-AD92-DF51205B94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0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031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32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33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34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35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36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37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38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39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0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1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2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3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4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5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6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7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8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49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0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1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2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3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4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5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6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7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8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59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60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61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  <a:cs typeface="+mn-cs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  <a:cs typeface="+mn-cs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monta.com/calculators/hp-35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pmonta.com/calculators/hp-35/chips/index.html" TargetMode="Externa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hansklav.home.xs4all.nl/rpn/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f5_hwJnZxXA" TargetMode="External"/><Relationship Id="rId4" Type="http://schemas.openxmlformats.org/officeDocument/2006/relationships/hyperlink" Target="https://literature.hpcalc.org/community/hp65-forms-en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d.hpcalc.org/laporte/HP35%20ROM.htm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chived.hpcalc.org/laporte/TheSecretOfTheAlgorithms.htm" TargetMode="External"/><Relationship Id="rId5" Type="http://schemas.openxmlformats.org/officeDocument/2006/relationships/hyperlink" Target="https://archived.hpcalc.org/laporte/Floating%20point.htm" TargetMode="Externa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hyperlink" Target="https://www.teenix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pcc.org/cdroms/schematics5.0/handhelds/classic/hp65.pdf" TargetMode="External"/><Relationship Id="rId5" Type="http://schemas.openxmlformats.org/officeDocument/2006/relationships/hyperlink" Target="https://www.hpmuseum.org/cgi-sys/cgiwrap/hpmuseum/articles.cgi?read=389" TargetMode="External"/><Relationship Id="rId4" Type="http://schemas.openxmlformats.org/officeDocument/2006/relationships/image" Target="../media/image7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rchived.hpcalc.org/museumforum/thread-75965.html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putarium.lcd.lu/news.html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namatik.de/html/hp_classic.html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enix.org/" TargetMode="External"/><Relationship Id="rId5" Type="http://schemas.openxmlformats.org/officeDocument/2006/relationships/hyperlink" Target="http://www.datamath.org/Display/commemoratives/SR50/SR50.exe" TargetMode="External"/><Relationship Id="rId4" Type="http://schemas.openxmlformats.org/officeDocument/2006/relationships/hyperlink" Target="https://www.cuveesoft.ch/rpn35/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veesoft.ch/rpn65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://home.comcen.com.au/therobinsons/hpcalcs/hp65/hp65repair.pdf" TargetMode="External"/><Relationship Id="rId3" Type="http://schemas.openxmlformats.org/officeDocument/2006/relationships/hyperlink" Target="http://www.codex99.com/design/the-hp35.html" TargetMode="External"/><Relationship Id="rId7" Type="http://schemas.openxmlformats.org/officeDocument/2006/relationships/hyperlink" Target="https://literature.hpcalc.org/community/hp65-pac-standard-en.pdf" TargetMode="External"/><Relationship Id="rId12" Type="http://schemas.openxmlformats.org/officeDocument/2006/relationships/hyperlink" Target="https://www.thecalculatorstore.com/epages/eb9376.sf/en_US/?ObjectPath=/Shops/eb9376/Categorie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hparchive.com/Journals/HPJ-1974-05.pdf" TargetMode="External"/><Relationship Id="rId11" Type="http://schemas.openxmlformats.org/officeDocument/2006/relationships/hyperlink" Target="http://www.pahhc.org/ppccdrom.htm" TargetMode="External"/><Relationship Id="rId5" Type="http://schemas.openxmlformats.org/officeDocument/2006/relationships/hyperlink" Target="https://www.hpmuseum.org/hp65.htm" TargetMode="External"/><Relationship Id="rId10" Type="http://schemas.openxmlformats.org/officeDocument/2006/relationships/hyperlink" Target="https://www.teenix.org/" TargetMode="External"/><Relationship Id="rId4" Type="http://schemas.openxmlformats.org/officeDocument/2006/relationships/hyperlink" Target="https://www.hpmemoryproject.org/wb_pages/j_minck_01.htm" TargetMode="External"/><Relationship Id="rId9" Type="http://schemas.openxmlformats.org/officeDocument/2006/relationships/hyperlink" Target="https://www.hpmuseum.org/cgi-sys/cgiwrap/hpmuseum/archv021.cgi?read=237065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putarium.lcd.lu/works/HP65_anniversary.pptx" TargetMode="External"/><Relationship Id="rId4" Type="http://schemas.openxmlformats.org/officeDocument/2006/relationships/image" Target="../media/image9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fr-FR" dirty="0" smtClean="0"/>
              <a:t>50 </a:t>
            </a:r>
            <a:r>
              <a:rPr lang="en-US" altLang="fr-FR" dirty="0" err="1" smtClean="0"/>
              <a:t>Joer</a:t>
            </a:r>
            <a:r>
              <a:rPr lang="en-US" altLang="fr-FR" dirty="0" smtClean="0"/>
              <a:t> HP-65</a:t>
            </a:r>
            <a:br>
              <a:rPr lang="en-US" altLang="fr-FR" dirty="0" smtClean="0"/>
            </a:br>
            <a:r>
              <a:rPr lang="en-US" altLang="fr-FR" sz="2400" b="0" dirty="0" err="1" smtClean="0"/>
              <a:t>Deen</a:t>
            </a:r>
            <a:r>
              <a:rPr lang="en-US" altLang="fr-FR" sz="2400" b="0" dirty="0" smtClean="0"/>
              <a:t> </a:t>
            </a:r>
            <a:r>
              <a:rPr lang="en-US" altLang="fr-FR" sz="2400" b="0" dirty="0" err="1" smtClean="0"/>
              <a:t>éischten</a:t>
            </a:r>
            <a:r>
              <a:rPr lang="en-US" altLang="fr-FR" sz="2400" b="0" dirty="0" smtClean="0"/>
              <a:t> </a:t>
            </a:r>
            <a:r>
              <a:rPr lang="en-US" altLang="fr-FR" sz="2400" b="0" dirty="0" err="1" smtClean="0"/>
              <a:t>programméierbaren</a:t>
            </a:r>
            <a:r>
              <a:rPr lang="en-US" altLang="fr-FR" sz="2400" b="0" dirty="0" smtClean="0"/>
              <a:t> </a:t>
            </a:r>
            <a:r>
              <a:rPr lang="en-US" altLang="fr-FR" sz="2400" b="0" dirty="0" err="1" smtClean="0"/>
              <a:t>wëssenschaftlechen</a:t>
            </a:r>
            <a:r>
              <a:rPr lang="en-US" altLang="fr-FR" sz="2400" b="0" dirty="0" smtClean="0"/>
              <a:t> </a:t>
            </a:r>
            <a:r>
              <a:rPr lang="en-US" altLang="fr-FR" sz="2400" b="0" dirty="0" err="1" smtClean="0"/>
              <a:t>Taschenrechner</a:t>
            </a:r>
            <a:r>
              <a:rPr lang="en-US" altLang="fr-FR" sz="2400" b="0" dirty="0" smtClean="0"/>
              <a:t> </a:t>
            </a:r>
            <a:r>
              <a:rPr lang="en-US" altLang="fr-FR" sz="2400" b="0" dirty="0" err="1" smtClean="0"/>
              <a:t>huet</a:t>
            </a:r>
            <a:r>
              <a:rPr lang="en-US" altLang="fr-FR" sz="2400" b="0" dirty="0" smtClean="0"/>
              <a:t> </a:t>
            </a:r>
            <a:r>
              <a:rPr lang="en-US" altLang="fr-FR" sz="2400" b="0" dirty="0" err="1" smtClean="0"/>
              <a:t>Gebuertsdag</a:t>
            </a:r>
            <a:r>
              <a:rPr lang="en-US" altLang="fr-FR" sz="2400" b="0" dirty="0" smtClean="0"/>
              <a:t>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5914" y="3049588"/>
            <a:ext cx="6781800" cy="2362200"/>
          </a:xfrm>
        </p:spPr>
        <p:txBody>
          <a:bodyPr/>
          <a:lstStyle/>
          <a:p>
            <a:pPr eaLnBrk="1" hangingPunct="1"/>
            <a:r>
              <a:rPr lang="en-US" altLang="fr-FR" dirty="0" smtClean="0"/>
              <a:t>Claude Baumann     Francis </a:t>
            </a:r>
            <a:r>
              <a:rPr lang="en-US" altLang="fr-FR" dirty="0" err="1" smtClean="0"/>
              <a:t>Massen</a:t>
            </a:r>
            <a:endParaRPr lang="en-US" altLang="fr-FR" dirty="0" smtClean="0"/>
          </a:p>
          <a:p>
            <a:pPr eaLnBrk="1" hangingPunct="1"/>
            <a:r>
              <a:rPr lang="en-US" altLang="fr-FR" dirty="0" err="1" smtClean="0"/>
              <a:t>Computarium</a:t>
            </a:r>
            <a:r>
              <a:rPr lang="en-US" altLang="fr-FR" dirty="0" smtClean="0"/>
              <a:t> LCD</a:t>
            </a:r>
          </a:p>
          <a:p>
            <a:pPr eaLnBrk="1" hangingPunct="1"/>
            <a:r>
              <a:rPr lang="en-US" altLang="fr-FR" sz="1600" dirty="0"/>
              <a:t>c</a:t>
            </a:r>
            <a:r>
              <a:rPr lang="en-US" altLang="fr-FR" sz="1600" dirty="0" smtClean="0"/>
              <a:t>laude.baumann@education.lu</a:t>
            </a:r>
          </a:p>
          <a:p>
            <a:pPr eaLnBrk="1" hangingPunct="1"/>
            <a:r>
              <a:rPr lang="en-US" altLang="fr-FR" sz="1600" dirty="0" smtClean="0"/>
              <a:t>francis.massen@education.lu</a:t>
            </a:r>
          </a:p>
          <a:p>
            <a:pPr eaLnBrk="1" hangingPunct="1"/>
            <a:r>
              <a:rPr lang="en-US" altLang="fr-FR" sz="1600" dirty="0" smtClean="0"/>
              <a:t>https://computarium.lcd.lu</a:t>
            </a:r>
          </a:p>
        </p:txBody>
      </p:sp>
      <p:pic>
        <p:nvPicPr>
          <p:cNvPr id="3076" name="Picture 5" descr="logo_cap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661025"/>
            <a:ext cx="35814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68" y="119317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07a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83568" y="1124744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Inside the HP-35: 5 MOS LSI chips (6000 transistors per chip):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52816"/>
            <a:ext cx="4139952" cy="40985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472" y="1988840"/>
            <a:ext cx="4572000" cy="3240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892582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Control &amp; Timing Unit, Arithmetic &amp; Register Unit, 3 ROMS à 2560 bits</a:t>
            </a:r>
          </a:p>
          <a:p>
            <a:r>
              <a:rPr lang="en-US" dirty="0" smtClean="0"/>
              <a:t>Chips manufactured by MOSTEK and AMI.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79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68" y="119317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07b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pic>
        <p:nvPicPr>
          <p:cNvPr id="2050" name="Picture 2" descr="http://www.pmonta.com/calculators/hp-35/hp35-boa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32" y="956314"/>
            <a:ext cx="6390852" cy="558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9"/>
          <p:cNvSpPr/>
          <p:nvPr/>
        </p:nvSpPr>
        <p:spPr>
          <a:xfrm>
            <a:off x="3042218" y="295903"/>
            <a:ext cx="45833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LU" dirty="0">
                <a:hlinkClick r:id="rId3"/>
              </a:rPr>
              <a:t>http://www.pmonta.com/calculators/hp-35</a:t>
            </a:r>
            <a:r>
              <a:rPr lang="fr-LU" dirty="0" smtClean="0">
                <a:hlinkClick r:id="rId3"/>
              </a:rPr>
              <a:t>/</a:t>
            </a:r>
            <a:r>
              <a:rPr lang="fr-LU" dirty="0" smtClean="0"/>
              <a:t> 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206083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12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68" y="119317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07c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8" name="Textfeld 7"/>
          <p:cNvSpPr txBox="1"/>
          <p:nvPr/>
        </p:nvSpPr>
        <p:spPr>
          <a:xfrm>
            <a:off x="6875865" y="100254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b-LU" dirty="0" smtClean="0"/>
              <a:t>ROM</a:t>
            </a:r>
            <a:endParaRPr lang="fr-L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1106" y="660709"/>
            <a:ext cx="5285104" cy="59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36913" y="2834993"/>
            <a:ext cx="4377221" cy="2144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Gerade Verbindung 9"/>
          <p:cNvCxnSpPr/>
          <p:nvPr/>
        </p:nvCxnSpPr>
        <p:spPr>
          <a:xfrm flipH="1">
            <a:off x="2771760" y="1718772"/>
            <a:ext cx="3781374" cy="54007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 flipH="1" flipV="1">
            <a:off x="2771760" y="3068952"/>
            <a:ext cx="3781373" cy="302704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>
            <a:off x="3387206" y="169667"/>
            <a:ext cx="53107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LU" dirty="0">
                <a:hlinkClick r:id="rId5"/>
              </a:rPr>
              <a:t>http://</a:t>
            </a:r>
            <a:r>
              <a:rPr lang="fr-LU" dirty="0" smtClean="0">
                <a:hlinkClick r:id="rId5"/>
              </a:rPr>
              <a:t>www.pmonta.com/calculators/hp-35/chips/index.html</a:t>
            </a:r>
            <a:r>
              <a:rPr lang="fr-LU" dirty="0" smtClean="0"/>
              <a:t> 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12375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11436" y="119317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08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98658"/>
            <a:ext cx="4742241" cy="3254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90416" y="18448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LEDS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6012160" y="278092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 scientific functions</a:t>
            </a:r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012160" y="391947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stack related keys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2694648" y="5733256"/>
            <a:ext cx="4613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and RPN (Reverse Polish Notation)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489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68" y="110173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09a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1273336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HP-35 uses </a:t>
            </a:r>
            <a:r>
              <a:rPr lang="en-US" b="1" dirty="0" smtClean="0"/>
              <a:t>RPN</a:t>
            </a:r>
            <a:r>
              <a:rPr lang="en-US" dirty="0" smtClean="0"/>
              <a:t> = </a:t>
            </a:r>
            <a:r>
              <a:rPr lang="en-US" b="1" dirty="0" smtClean="0"/>
              <a:t>R</a:t>
            </a:r>
            <a:r>
              <a:rPr lang="en-US" dirty="0" smtClean="0"/>
              <a:t>everse </a:t>
            </a:r>
            <a:r>
              <a:rPr lang="en-US" b="1" dirty="0" smtClean="0"/>
              <a:t>P</a:t>
            </a:r>
            <a:r>
              <a:rPr lang="en-US" dirty="0" smtClean="0"/>
              <a:t>olish </a:t>
            </a:r>
            <a:r>
              <a:rPr lang="en-US" b="1" dirty="0" smtClean="0"/>
              <a:t>N</a:t>
            </a:r>
            <a:r>
              <a:rPr lang="en-US" dirty="0" smtClean="0"/>
              <a:t>otation (Lukasiewicz notation, 1924)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72" y="1691527"/>
            <a:ext cx="3503626" cy="48473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1558" y="3093253"/>
            <a:ext cx="42114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was some discussion inside HP</a:t>
            </a:r>
          </a:p>
          <a:p>
            <a:r>
              <a:rPr lang="en-US" dirty="0" smtClean="0"/>
              <a:t>if the pocket calculator should use RPN</a:t>
            </a:r>
          </a:p>
          <a:p>
            <a:r>
              <a:rPr lang="en-US" dirty="0"/>
              <a:t>o</a:t>
            </a:r>
            <a:r>
              <a:rPr lang="en-US" dirty="0" smtClean="0"/>
              <a:t>r bracket-less algebraic notation.</a:t>
            </a:r>
          </a:p>
          <a:p>
            <a:endParaRPr lang="en-US" dirty="0"/>
          </a:p>
          <a:p>
            <a:r>
              <a:rPr lang="en-US" dirty="0" smtClean="0"/>
              <a:t>(Algebraic notation with brackets was</a:t>
            </a:r>
          </a:p>
          <a:p>
            <a:r>
              <a:rPr lang="en-US" dirty="0" smtClean="0"/>
              <a:t>introduced with the HP-27s in 1988)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7138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15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68" y="110173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09b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604" y="913526"/>
            <a:ext cx="5355450" cy="559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40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75568" y="110173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09c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1273336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RPN is a bracket-less </a:t>
            </a:r>
            <a:r>
              <a:rPr lang="en-US" b="1" dirty="0" smtClean="0"/>
              <a:t>postfix notation </a:t>
            </a:r>
            <a:r>
              <a:rPr lang="en-US" dirty="0" smtClean="0"/>
              <a:t>where the operator follows the operands:</a:t>
            </a:r>
          </a:p>
          <a:p>
            <a:endParaRPr lang="en-US" dirty="0"/>
          </a:p>
          <a:p>
            <a:r>
              <a:rPr lang="en-US" b="1" dirty="0" smtClean="0"/>
              <a:t>Ex 1: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usual algebraic notation: 	3 + 4 =</a:t>
            </a:r>
            <a:br>
              <a:rPr lang="en-US" dirty="0" smtClean="0"/>
            </a:br>
            <a:r>
              <a:rPr lang="en-US" b="1" dirty="0">
                <a:solidFill>
                  <a:srgbClr val="FF0000"/>
                </a:solidFill>
              </a:rPr>
              <a:t>RPN: 			3 &lt;Enter&gt;  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4 </a:t>
            </a:r>
            <a:r>
              <a:rPr lang="en-US" b="1" dirty="0">
                <a:solidFill>
                  <a:srgbClr val="FF0000"/>
                </a:solidFill>
              </a:rPr>
              <a:t>+</a:t>
            </a:r>
            <a:endParaRPr lang="fr-FR" b="1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b="1" dirty="0"/>
              <a:t>Ex 2:</a:t>
            </a:r>
          </a:p>
          <a:p>
            <a:r>
              <a:rPr lang="en-US" dirty="0"/>
              <a:t>usual algebraic notation</a:t>
            </a:r>
            <a:r>
              <a:rPr lang="en-US" dirty="0" smtClean="0"/>
              <a:t>: 	(3 + 4)* (25 – 2) =</a:t>
            </a:r>
          </a:p>
          <a:p>
            <a:r>
              <a:rPr lang="en-US" b="1" dirty="0">
                <a:solidFill>
                  <a:srgbClr val="FF0000"/>
                </a:solidFill>
              </a:rPr>
              <a:t>RPN: 			</a:t>
            </a:r>
            <a:r>
              <a:rPr lang="en-US" b="1" dirty="0" smtClean="0">
                <a:solidFill>
                  <a:srgbClr val="FF0000"/>
                </a:solidFill>
              </a:rPr>
              <a:t>  3 &lt;</a:t>
            </a:r>
            <a:r>
              <a:rPr lang="en-US" b="1" dirty="0">
                <a:solidFill>
                  <a:srgbClr val="FF0000"/>
                </a:solidFill>
              </a:rPr>
              <a:t>Enter&gt; </a:t>
            </a:r>
            <a:r>
              <a:rPr lang="en-US" b="1" dirty="0" smtClean="0">
                <a:solidFill>
                  <a:srgbClr val="FF0000"/>
                </a:solidFill>
              </a:rPr>
              <a:t>4 + 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25 &lt;Enter&gt; 2 –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 *</a:t>
            </a:r>
            <a:endParaRPr lang="fr-FR" b="1" dirty="0">
              <a:solidFill>
                <a:srgbClr val="FF0000"/>
              </a:solidFill>
            </a:endParaRPr>
          </a:p>
          <a:p>
            <a:endParaRPr lang="en-US" dirty="0"/>
          </a:p>
          <a:p>
            <a:r>
              <a:rPr lang="en-US" dirty="0" smtClean="0"/>
              <a:t>Hewlett-Packard’s  RPN requires 4 stacks (= 4 registers) called X,Y, Z,T </a:t>
            </a:r>
          </a:p>
          <a:p>
            <a:r>
              <a:rPr lang="en-US" dirty="0" smtClean="0"/>
              <a:t>(more on these later… 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3120" y="128461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HP-35/10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290848" y="5003992"/>
            <a:ext cx="7797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HP </a:t>
            </a:r>
            <a:r>
              <a:rPr lang="en-US" dirty="0"/>
              <a:t>used RPN in all their calculators from the </a:t>
            </a:r>
            <a:r>
              <a:rPr lang="en-US" dirty="0" smtClean="0"/>
              <a:t>desktop model 9100 on </a:t>
            </a:r>
            <a:r>
              <a:rPr lang="en-US" dirty="0"/>
              <a:t>until </a:t>
            </a:r>
            <a:r>
              <a:rPr lang="en-US" dirty="0" smtClean="0"/>
              <a:t>1986. Some later calculators offered </a:t>
            </a:r>
            <a:r>
              <a:rPr lang="en-US" dirty="0"/>
              <a:t>the choice of algebraic notation or </a:t>
            </a:r>
            <a:r>
              <a:rPr lang="en-US" dirty="0" smtClean="0"/>
              <a:t>RPN.</a:t>
            </a:r>
          </a:p>
          <a:p>
            <a:r>
              <a:rPr lang="en-US" b="1" dirty="0"/>
              <a:t>Learn </a:t>
            </a:r>
            <a:r>
              <a:rPr lang="en-US" b="1" dirty="0" smtClean="0"/>
              <a:t>using RPN</a:t>
            </a:r>
            <a:r>
              <a:rPr lang="en-US" b="1" dirty="0"/>
              <a:t>: </a:t>
            </a:r>
            <a:r>
              <a:rPr lang="en-US" b="1" dirty="0">
                <a:hlinkClick r:id="rId2"/>
              </a:rPr>
              <a:t>https://hansklav.home.xs4all.nl/rpn/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3120" y="980728"/>
            <a:ext cx="84969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 3:</a:t>
            </a:r>
          </a:p>
          <a:p>
            <a:r>
              <a:rPr lang="en-US" dirty="0" smtClean="0"/>
              <a:t>algebraic notation:	</a:t>
            </a:r>
            <a:r>
              <a:rPr lang="fr-FR" dirty="0" smtClean="0"/>
              <a:t>(</a:t>
            </a:r>
            <a:r>
              <a:rPr lang="fr-FR" dirty="0"/>
              <a:t>12 × 34) + (56 × 78) – (90 × 12</a:t>
            </a:r>
            <a:r>
              <a:rPr lang="fr-FR" dirty="0" smtClean="0"/>
              <a:t>) =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RPN</a:t>
            </a:r>
            <a:r>
              <a:rPr lang="en-US" b="1" dirty="0" smtClean="0">
                <a:solidFill>
                  <a:srgbClr val="FF0000"/>
                </a:solidFill>
              </a:rPr>
              <a:t>:			12 &lt;Enter&gt; 34 x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56 &lt;Enter&gt; 78 x + 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90 &lt;Enter&gt; 12 x -</a:t>
            </a:r>
            <a:endParaRPr lang="fr-FR" dirty="0"/>
          </a:p>
          <a:p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263408" y="2780928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r>
              <a:rPr lang="en-US" b="1" dirty="0" smtClean="0"/>
              <a:t>Ex 4:</a:t>
            </a:r>
          </a:p>
          <a:p>
            <a:r>
              <a:rPr lang="en-US" dirty="0" smtClean="0"/>
              <a:t>algebraic notation:	</a:t>
            </a:r>
            <a:r>
              <a:rPr lang="fr-FR" dirty="0" smtClean="0"/>
              <a:t>3 x (4 + (5 x (6+7))) =</a:t>
            </a: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RPN</a:t>
            </a:r>
            <a:r>
              <a:rPr lang="en-US" b="1" dirty="0" smtClean="0">
                <a:solidFill>
                  <a:srgbClr val="FF0000"/>
                </a:solidFill>
              </a:rPr>
              <a:t>:			6 &lt;Enter&gt; 7 + 		</a:t>
            </a:r>
            <a:r>
              <a:rPr lang="en-US" dirty="0" smtClean="0">
                <a:solidFill>
                  <a:srgbClr val="FF0000"/>
                </a:solidFill>
              </a:rPr>
              <a:t>begin with innermost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5  x			</a:t>
            </a:r>
            <a:r>
              <a:rPr lang="en-US" dirty="0" smtClean="0">
                <a:solidFill>
                  <a:srgbClr val="FF0000"/>
                </a:solidFill>
              </a:rPr>
              <a:t>set of parenthesis</a:t>
            </a:r>
            <a:r>
              <a:rPr lang="en-US" b="1" dirty="0" smtClean="0">
                <a:solidFill>
                  <a:srgbClr val="FF0000"/>
                </a:solidFill>
              </a:rPr>
              <a:t/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			4  +</a:t>
            </a:r>
          </a:p>
          <a:p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	3  x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71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18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61103" y="122238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Texas Instruments SR-50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251520" y="1052736"/>
            <a:ext cx="8613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1974 (2 years after HP-35), Texas Instruments sold the SR-50; </a:t>
            </a:r>
          </a:p>
          <a:p>
            <a:r>
              <a:rPr lang="en-US" dirty="0" smtClean="0"/>
              <a:t>in Europe the original price of the HP-35 was 2000.- DM (</a:t>
            </a:r>
            <a:r>
              <a:rPr lang="en-US" dirty="0" smtClean="0">
                <a:solidFill>
                  <a:srgbClr val="FF0000"/>
                </a:solidFill>
              </a:rPr>
              <a:t>3800.-</a:t>
            </a:r>
            <a:r>
              <a:rPr lang="en-US" dirty="0" smtClean="0"/>
              <a:t> today Euros), </a:t>
            </a:r>
          </a:p>
          <a:p>
            <a:r>
              <a:rPr lang="en-US" dirty="0" smtClean="0"/>
              <a:t>whereas the SR-50 sold for 520.- DM (</a:t>
            </a:r>
            <a:r>
              <a:rPr lang="en-US" dirty="0" smtClean="0">
                <a:solidFill>
                  <a:srgbClr val="FF0000"/>
                </a:solidFill>
              </a:rPr>
              <a:t>942.-</a:t>
            </a:r>
            <a:r>
              <a:rPr lang="en-US" dirty="0" smtClean="0"/>
              <a:t> today Euros)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204864"/>
            <a:ext cx="1981283" cy="35010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933" y="2204292"/>
            <a:ext cx="2626185" cy="35015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8264" y="3356992"/>
            <a:ext cx="20719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2 large IC’s</a:t>
            </a:r>
          </a:p>
          <a:p>
            <a:r>
              <a:rPr lang="en-US" dirty="0" smtClean="0"/>
              <a:t>(ALU &amp; ROM)</a:t>
            </a:r>
          </a:p>
          <a:p>
            <a:r>
              <a:rPr lang="en-US" dirty="0" smtClean="0"/>
              <a:t>+ 2 display drivers</a:t>
            </a:r>
            <a:br>
              <a:rPr lang="en-US" dirty="0" smtClean="0"/>
            </a:br>
            <a:r>
              <a:rPr lang="en-US" dirty="0" smtClean="0"/>
              <a:t>(on bottom board)</a:t>
            </a:r>
            <a:endParaRPr lang="fr-FR" dirty="0"/>
          </a:p>
        </p:txBody>
      </p:sp>
      <p:sp>
        <p:nvSpPr>
          <p:cNvPr id="8" name="TextBox 7"/>
          <p:cNvSpPr txBox="1"/>
          <p:nvPr/>
        </p:nvSpPr>
        <p:spPr>
          <a:xfrm>
            <a:off x="148580" y="3212976"/>
            <a:ext cx="176202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Hyperbolic</a:t>
            </a:r>
          </a:p>
          <a:p>
            <a:r>
              <a:rPr lang="en-US" dirty="0"/>
              <a:t>functions</a:t>
            </a:r>
            <a:endParaRPr lang="fr-FR" dirty="0"/>
          </a:p>
          <a:p>
            <a:endParaRPr lang="en-US" dirty="0" smtClean="0"/>
          </a:p>
          <a:p>
            <a:r>
              <a:rPr lang="en-US" dirty="0" smtClean="0"/>
              <a:t>Algebraic infix</a:t>
            </a:r>
            <a:br>
              <a:rPr lang="en-US" dirty="0" smtClean="0"/>
            </a:br>
            <a:r>
              <a:rPr lang="en-US" dirty="0" smtClean="0"/>
              <a:t>notation, </a:t>
            </a:r>
            <a:br>
              <a:rPr lang="en-US" dirty="0" smtClean="0"/>
            </a:br>
            <a:r>
              <a:rPr lang="en-US" dirty="0" smtClean="0"/>
              <a:t>no brackets,</a:t>
            </a:r>
          </a:p>
          <a:p>
            <a:r>
              <a:rPr lang="en-US" dirty="0"/>
              <a:t>u</a:t>
            </a:r>
            <a:r>
              <a:rPr lang="en-US" dirty="0" smtClean="0"/>
              <a:t>se STO RCL</a:t>
            </a:r>
          </a:p>
          <a:p>
            <a:endParaRPr lang="en-US" dirty="0"/>
          </a:p>
          <a:p>
            <a:r>
              <a:rPr lang="en-US" dirty="0" smtClean="0"/>
              <a:t>3 registers + 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11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72816"/>
            <a:ext cx="4273550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19</a:t>
            </a:fld>
            <a:endParaRPr lang="en-US" altLang="en-US" dirty="0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83880" y="1988840"/>
            <a:ext cx="4224044" cy="1295400"/>
          </a:xfrm>
        </p:spPr>
        <p:txBody>
          <a:bodyPr/>
          <a:lstStyle/>
          <a:p>
            <a:pPr algn="ctr"/>
            <a:r>
              <a:rPr lang="en-US" sz="3600" dirty="0" smtClean="0"/>
              <a:t>What makes the HP-65 calculator so special?</a:t>
            </a:r>
            <a:endParaRPr lang="en-US" sz="3600" dirty="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51520" y="11931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01</a:t>
            </a:r>
          </a:p>
        </p:txBody>
      </p:sp>
    </p:spTree>
    <p:extLst>
      <p:ext uri="{BB962C8B-B14F-4D97-AF65-F5344CB8AC3E}">
        <p14:creationId xmlns:p14="http://schemas.microsoft.com/office/powerpoint/2010/main" val="402448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2238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Overview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58963"/>
            <a:ext cx="8229600" cy="4999037"/>
          </a:xfrm>
        </p:spPr>
        <p:txBody>
          <a:bodyPr/>
          <a:lstStyle/>
          <a:p>
            <a:pPr eaLnBrk="1" hangingPunct="1"/>
            <a:r>
              <a:rPr lang="en-US" altLang="fr-FR" sz="2800" dirty="0" smtClean="0"/>
              <a:t>HP-35, </a:t>
            </a:r>
            <a:r>
              <a:rPr lang="en-US" altLang="fr-FR" sz="2800" dirty="0" err="1" smtClean="0"/>
              <a:t>éischten</a:t>
            </a:r>
            <a:r>
              <a:rPr lang="en-US" altLang="fr-FR" sz="2800" dirty="0" smtClean="0"/>
              <a:t> </a:t>
            </a:r>
            <a:r>
              <a:rPr lang="en-US" altLang="fr-FR" sz="2800" dirty="0" err="1" smtClean="0"/>
              <a:t>wëssenschaftlechen</a:t>
            </a:r>
            <a:r>
              <a:rPr lang="en-US" altLang="fr-FR" sz="2800" dirty="0" smtClean="0"/>
              <a:t> TR (1972)</a:t>
            </a:r>
            <a:br>
              <a:rPr lang="en-US" altLang="fr-FR" sz="2800" dirty="0" smtClean="0"/>
            </a:br>
            <a:r>
              <a:rPr lang="en-US" altLang="fr-FR" sz="2000" dirty="0" err="1" smtClean="0">
                <a:solidFill>
                  <a:srgbClr val="C00000"/>
                </a:solidFill>
              </a:rPr>
              <a:t>Entwécklong</a:t>
            </a:r>
            <a:r>
              <a:rPr lang="en-US" altLang="fr-FR" sz="2000" dirty="0" smtClean="0">
                <a:solidFill>
                  <a:srgbClr val="C00000"/>
                </a:solidFill>
              </a:rPr>
              <a:t>, </a:t>
            </a:r>
            <a:r>
              <a:rPr lang="en-US" altLang="fr-FR" sz="2000" dirty="0" err="1" smtClean="0">
                <a:solidFill>
                  <a:srgbClr val="C00000"/>
                </a:solidFill>
              </a:rPr>
              <a:t>Technik</a:t>
            </a:r>
            <a:r>
              <a:rPr lang="en-US" altLang="fr-FR" sz="2000" dirty="0" smtClean="0">
                <a:solidFill>
                  <a:srgbClr val="C00000"/>
                </a:solidFill>
              </a:rPr>
              <a:t>, RPN  [Francis]</a:t>
            </a:r>
          </a:p>
          <a:p>
            <a:pPr eaLnBrk="1" hangingPunct="1"/>
            <a:r>
              <a:rPr lang="en-US" altLang="fr-FR" sz="2800" dirty="0" smtClean="0"/>
              <a:t>HP-65 = </a:t>
            </a:r>
            <a:r>
              <a:rPr lang="en-US" altLang="fr-FR" sz="2800" dirty="0" err="1" smtClean="0"/>
              <a:t>programméierbaren</a:t>
            </a:r>
            <a:r>
              <a:rPr lang="en-US" altLang="fr-FR" sz="2800" dirty="0" smtClean="0"/>
              <a:t> HP-35 (1974)</a:t>
            </a:r>
            <a:br>
              <a:rPr lang="en-US" altLang="fr-FR" sz="2800" dirty="0" smtClean="0"/>
            </a:br>
            <a:r>
              <a:rPr lang="en-US" altLang="fr-FR" sz="2000" dirty="0" smtClean="0">
                <a:solidFill>
                  <a:srgbClr val="C00000"/>
                </a:solidFill>
              </a:rPr>
              <a:t>Wat ass </a:t>
            </a:r>
            <a:r>
              <a:rPr lang="en-US" altLang="fr-FR" sz="2000" dirty="0" err="1" smtClean="0">
                <a:solidFill>
                  <a:srgbClr val="C00000"/>
                </a:solidFill>
              </a:rPr>
              <a:t>nei</a:t>
            </a:r>
            <a:r>
              <a:rPr lang="en-US" altLang="fr-FR" sz="2000" dirty="0" smtClean="0">
                <a:solidFill>
                  <a:srgbClr val="C00000"/>
                </a:solidFill>
              </a:rPr>
              <a:t>, </a:t>
            </a:r>
            <a:r>
              <a:rPr lang="en-US" altLang="fr-FR" sz="2000" dirty="0" err="1" smtClean="0">
                <a:solidFill>
                  <a:srgbClr val="C00000"/>
                </a:solidFill>
              </a:rPr>
              <a:t>Technik</a:t>
            </a:r>
            <a:r>
              <a:rPr lang="en-US" altLang="fr-FR" sz="2000" dirty="0" smtClean="0">
                <a:solidFill>
                  <a:srgbClr val="C00000"/>
                </a:solidFill>
              </a:rPr>
              <a:t>, </a:t>
            </a:r>
            <a:r>
              <a:rPr lang="en-US" altLang="fr-FR" sz="2000" dirty="0" err="1" smtClean="0">
                <a:solidFill>
                  <a:srgbClr val="C00000"/>
                </a:solidFill>
              </a:rPr>
              <a:t>Magneitkaartenlieser</a:t>
            </a:r>
            <a:r>
              <a:rPr lang="en-US" altLang="fr-FR" sz="2000" dirty="0" smtClean="0">
                <a:solidFill>
                  <a:srgbClr val="C00000"/>
                </a:solidFill>
              </a:rPr>
              <a:t>, </a:t>
            </a:r>
            <a:r>
              <a:rPr lang="en-US" altLang="fr-FR" sz="2000" dirty="0" err="1" smtClean="0">
                <a:solidFill>
                  <a:srgbClr val="C00000"/>
                </a:solidFill>
              </a:rPr>
              <a:t>Programmatioun</a:t>
            </a:r>
            <a:r>
              <a:rPr lang="en-US" altLang="fr-FR" sz="2000" dirty="0" smtClean="0">
                <a:solidFill>
                  <a:srgbClr val="C00000"/>
                </a:solidFill>
              </a:rPr>
              <a:t> [Claude]</a:t>
            </a:r>
          </a:p>
          <a:p>
            <a:r>
              <a:rPr lang="en-US" altLang="fr-FR" sz="2800" dirty="0" smtClean="0"/>
              <a:t>Restauration </a:t>
            </a:r>
            <a:r>
              <a:rPr lang="en-US" altLang="fr-FR" sz="2800" dirty="0" err="1" smtClean="0"/>
              <a:t>fum</a:t>
            </a:r>
            <a:r>
              <a:rPr lang="en-US" altLang="fr-FR" sz="2800" dirty="0" smtClean="0"/>
              <a:t> HP-65</a:t>
            </a:r>
            <a:br>
              <a:rPr lang="en-US" altLang="fr-FR" sz="2800" dirty="0" smtClean="0"/>
            </a:br>
            <a:r>
              <a:rPr lang="en-US" altLang="fr-FR" sz="2000" dirty="0" smtClean="0">
                <a:solidFill>
                  <a:srgbClr val="C00000"/>
                </a:solidFill>
              </a:rPr>
              <a:t>Watt a </a:t>
            </a:r>
            <a:r>
              <a:rPr lang="en-US" altLang="fr-FR" sz="2000" dirty="0" err="1" smtClean="0">
                <a:solidFill>
                  <a:srgbClr val="C00000"/>
                </a:solidFill>
              </a:rPr>
              <a:t>wei</a:t>
            </a:r>
            <a:r>
              <a:rPr lang="en-US" altLang="fr-FR" sz="2000" dirty="0" smtClean="0">
                <a:solidFill>
                  <a:srgbClr val="C00000"/>
                </a:solidFill>
              </a:rPr>
              <a:t> muss </a:t>
            </a:r>
            <a:r>
              <a:rPr lang="en-US" altLang="fr-FR" sz="2000" dirty="0" err="1" smtClean="0">
                <a:solidFill>
                  <a:srgbClr val="C00000"/>
                </a:solidFill>
              </a:rPr>
              <a:t>gefléckt</a:t>
            </a:r>
            <a:r>
              <a:rPr lang="en-US" altLang="fr-FR" sz="2000" dirty="0" smtClean="0">
                <a:solidFill>
                  <a:srgbClr val="C00000"/>
                </a:solidFill>
              </a:rPr>
              <a:t> gin…[Claude + Francis]</a:t>
            </a:r>
          </a:p>
          <a:p>
            <a:pPr>
              <a:buNone/>
            </a:pPr>
            <a:r>
              <a:rPr lang="en-US" altLang="fr-FR" sz="2800" dirty="0" smtClean="0"/>
              <a:t>	Lilli-Python-</a:t>
            </a:r>
            <a:r>
              <a:rPr lang="en-US" altLang="fr-FR" sz="2800" dirty="0" err="1" smtClean="0"/>
              <a:t>Crosscompiler</a:t>
            </a:r>
            <a:r>
              <a:rPr lang="en-US" altLang="fr-FR" sz="2800" dirty="0" smtClean="0"/>
              <a:t> </a:t>
            </a:r>
            <a:r>
              <a:rPr lang="en-US" altLang="fr-FR" sz="2800" dirty="0"/>
              <a:t>fir den HP-65</a:t>
            </a:r>
            <a:r>
              <a:rPr lang="en-US" altLang="fr-FR" sz="3600" dirty="0"/>
              <a:t/>
            </a:r>
            <a:br>
              <a:rPr lang="en-US" altLang="fr-FR" sz="3600" dirty="0"/>
            </a:br>
            <a:r>
              <a:rPr lang="en-US" altLang="fr-FR" sz="2000" dirty="0">
                <a:solidFill>
                  <a:srgbClr val="C00000"/>
                </a:solidFill>
              </a:rPr>
              <a:t>Eng </a:t>
            </a:r>
            <a:r>
              <a:rPr lang="en-US" altLang="fr-FR" sz="2000" dirty="0" err="1">
                <a:solidFill>
                  <a:srgbClr val="C00000"/>
                </a:solidFill>
              </a:rPr>
              <a:t>nei</a:t>
            </a:r>
            <a:r>
              <a:rPr lang="en-US" altLang="fr-FR" sz="2000" dirty="0">
                <a:solidFill>
                  <a:srgbClr val="C00000"/>
                </a:solidFill>
              </a:rPr>
              <a:t> an original </a:t>
            </a:r>
            <a:r>
              <a:rPr lang="en-US" altLang="fr-FR" sz="2000" dirty="0" err="1" smtClean="0">
                <a:solidFill>
                  <a:srgbClr val="C00000"/>
                </a:solidFill>
              </a:rPr>
              <a:t>Entwécklong</a:t>
            </a:r>
            <a:r>
              <a:rPr lang="en-US" altLang="fr-FR" sz="2000" dirty="0">
                <a:solidFill>
                  <a:srgbClr val="C00000"/>
                </a:solidFill>
              </a:rPr>
              <a:t>…[Claude</a:t>
            </a:r>
            <a:r>
              <a:rPr lang="en-US" altLang="fr-FR" sz="2000" dirty="0" smtClean="0">
                <a:solidFill>
                  <a:srgbClr val="C00000"/>
                </a:solidFill>
              </a:rPr>
              <a:t>]</a:t>
            </a:r>
            <a:endParaRPr lang="en-US" altLang="fr-FR" sz="2000" dirty="0" smtClean="0"/>
          </a:p>
          <a:p>
            <a:r>
              <a:rPr lang="en-US" altLang="fr-FR" sz="2800" dirty="0" smtClean="0"/>
              <a:t>Emulators, Links an </a:t>
            </a:r>
            <a:r>
              <a:rPr lang="en-US" altLang="fr-FR" sz="2800" dirty="0" err="1" smtClean="0"/>
              <a:t>weider</a:t>
            </a:r>
            <a:r>
              <a:rPr lang="en-US" altLang="fr-FR" sz="2800" dirty="0" smtClean="0"/>
              <a:t> </a:t>
            </a:r>
            <a:r>
              <a:rPr lang="en-US" altLang="fr-FR" sz="2800" dirty="0" err="1" smtClean="0"/>
              <a:t>Infos</a:t>
            </a:r>
            <a:r>
              <a:rPr lang="en-US" altLang="fr-FR" sz="2800" dirty="0" smtClean="0"/>
              <a:t> </a:t>
            </a:r>
            <a:r>
              <a:rPr lang="en-US" altLang="fr-FR" sz="2000" dirty="0">
                <a:solidFill>
                  <a:srgbClr val="C00000"/>
                </a:solidFill>
              </a:rPr>
              <a:t>…[Claude + Francis]</a:t>
            </a:r>
            <a:r>
              <a:rPr lang="en-US" altLang="fr-FR" sz="2800" dirty="0" smtClean="0"/>
              <a:t/>
            </a:r>
            <a:br>
              <a:rPr lang="en-US" altLang="fr-FR" sz="2800" dirty="0" smtClean="0"/>
            </a:br>
            <a:endParaRPr lang="en-US" altLang="fr-FR" sz="2000" dirty="0" smtClean="0">
              <a:solidFill>
                <a:srgbClr val="C00000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76672"/>
            <a:ext cx="3354810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765175"/>
            <a:ext cx="2986608" cy="756084"/>
          </a:xfrm>
        </p:spPr>
        <p:txBody>
          <a:bodyPr/>
          <a:lstStyle/>
          <a:p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/>
            </a:r>
            <a:br>
              <a:rPr lang="fr-CH" dirty="0" smtClean="0"/>
            </a:br>
            <a:r>
              <a:rPr lang="fr-CH" dirty="0"/>
              <a:t/>
            </a:r>
            <a:br>
              <a:rPr lang="fr-CH" dirty="0"/>
            </a:br>
            <a:r>
              <a:rPr lang="fr-CH" dirty="0" err="1" smtClean="0"/>
              <a:t>Features</a:t>
            </a:r>
            <a:r>
              <a:rPr lang="fr-CH" dirty="0" smtClean="0"/>
              <a:t>:</a:t>
            </a:r>
            <a:endParaRPr lang="fr-L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7503" y="2780928"/>
            <a:ext cx="8912671" cy="3384376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9 user accessible registers (=data memory)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Complex </a:t>
            </a:r>
            <a:r>
              <a:rPr lang="en-US" sz="1800" dirty="0"/>
              <a:t>formulas can be programmed, in order to be easily repeatable (</a:t>
            </a:r>
            <a:r>
              <a:rPr lang="en-US" sz="1800" dirty="0" smtClean="0">
                <a:solidFill>
                  <a:srgbClr val="0070C0"/>
                </a:solidFill>
              </a:rPr>
              <a:t>comparison tests </a:t>
            </a:r>
            <a:r>
              <a:rPr lang="en-US" sz="1800" dirty="0"/>
              <a:t>and </a:t>
            </a:r>
            <a:r>
              <a:rPr lang="en-US" sz="1800" dirty="0">
                <a:solidFill>
                  <a:srgbClr val="0070C0"/>
                </a:solidFill>
              </a:rPr>
              <a:t>jumps</a:t>
            </a:r>
            <a:r>
              <a:rPr lang="en-US" sz="1800" dirty="0"/>
              <a:t> included)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Programs (up to 100 steps) can be stored on magnetic </a:t>
            </a:r>
            <a:r>
              <a:rPr lang="en-US" sz="1800" dirty="0" smtClean="0"/>
              <a:t>cards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Large library of ready-to-use </a:t>
            </a:r>
            <a:r>
              <a:rPr lang="en-US" sz="1800" dirty="0" smtClean="0"/>
              <a:t>programs (ex. MATH PAC)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High quality didactic user manual and quick reference guide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Program forms </a:t>
            </a:r>
            <a:r>
              <a:rPr lang="en-US" sz="1800" dirty="0" smtClean="0"/>
              <a:t>( </a:t>
            </a:r>
            <a:r>
              <a:rPr lang="en-US" sz="1800" dirty="0" smtClean="0">
                <a:hlinkClick r:id="rId4"/>
              </a:rPr>
              <a:t>https</a:t>
            </a:r>
            <a:r>
              <a:rPr lang="en-US" sz="1800" dirty="0">
                <a:hlinkClick r:id="rId4"/>
              </a:rPr>
              <a:t>://</a:t>
            </a:r>
            <a:r>
              <a:rPr lang="en-US" sz="1800" dirty="0" smtClean="0">
                <a:hlinkClick r:id="rId4"/>
              </a:rPr>
              <a:t>literature.hpcalc.org/community/hp65-forms-en.pdf</a:t>
            </a:r>
            <a:r>
              <a:rPr lang="en-US" sz="1800" dirty="0" smtClean="0"/>
              <a:t> 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/>
              <a:t>Tutorial videos in color </a:t>
            </a:r>
            <a:r>
              <a:rPr lang="en-US" sz="1800" dirty="0" smtClean="0"/>
              <a:t>( </a:t>
            </a:r>
            <a:r>
              <a:rPr lang="en-US" sz="1800" dirty="0">
                <a:hlinkClick r:id="rId5"/>
              </a:rPr>
              <a:t>https://www.youtube.com/watch?v=f5_hwJnZxXA</a:t>
            </a:r>
            <a:r>
              <a:rPr lang="en-US" sz="1800" dirty="0"/>
              <a:t> 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1400" dirty="0"/>
          </a:p>
          <a:p>
            <a:endParaRPr lang="en-US" sz="2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20</a:t>
            </a:fld>
            <a:endParaRPr lang="en-US" alt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1520" y="12223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02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1600" y="2132856"/>
            <a:ext cx="56781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400" dirty="0"/>
              <a:t>Everything what the HP-35 can do, plus: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28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070" y="1700808"/>
            <a:ext cx="3945030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2832" y="908720"/>
            <a:ext cx="8229600" cy="5472608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Let’s go back to the year</a:t>
            </a:r>
          </a:p>
          <a:p>
            <a:pPr marL="349250" lvl="1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     1974 </a:t>
            </a:r>
          </a:p>
          <a:p>
            <a:pPr marL="349250" lvl="1" indent="0">
              <a:buNone/>
            </a:pPr>
            <a:r>
              <a:rPr lang="en-US" sz="3200" b="1" dirty="0" smtClean="0">
                <a:solidFill>
                  <a:srgbClr val="FF0000"/>
                </a:solidFill>
              </a:rPr>
              <a:t>the year of</a:t>
            </a:r>
          </a:p>
          <a:p>
            <a:pPr marL="0" indent="0">
              <a:buNone/>
            </a:pPr>
            <a:r>
              <a:rPr lang="en-US" sz="6600" dirty="0" smtClean="0"/>
              <a:t>Skylab 4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21</a:t>
            </a:fld>
            <a:endParaRPr lang="en-US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22238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HP-65/ 03a</a:t>
            </a:r>
          </a:p>
        </p:txBody>
      </p:sp>
    </p:spTree>
    <p:extLst>
      <p:ext uri="{BB962C8B-B14F-4D97-AF65-F5344CB8AC3E}">
        <p14:creationId xmlns:p14="http://schemas.microsoft.com/office/powerpoint/2010/main" val="258218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22</a:t>
            </a:fld>
            <a:endParaRPr lang="en-US" alt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43600" y="122238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HP-65/ 03b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5304" y="1844824"/>
            <a:ext cx="4512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/>
              <a:t>“Once </a:t>
            </a:r>
            <a:r>
              <a:rPr lang="en-GB" i="1" dirty="0"/>
              <a:t>upon a time, in a galaxy far, far away, people didn’t have ready access to computers. They didn’t even have electronic calculators. I was working at NASA in those days. When I needed more accuracy than I could squeeze out of a slide rule, I used an electromechanical calculator --a massive, noisy monster made by </a:t>
            </a:r>
            <a:r>
              <a:rPr lang="en-GB" b="1" i="1" dirty="0" err="1"/>
              <a:t>Friden</a:t>
            </a:r>
            <a:r>
              <a:rPr lang="en-GB" i="1" dirty="0"/>
              <a:t>…. When there was a </a:t>
            </a:r>
            <a:r>
              <a:rPr lang="en-GB" b="1" i="1" dirty="0" err="1"/>
              <a:t>Friden</a:t>
            </a:r>
            <a:r>
              <a:rPr lang="en-GB" i="1" dirty="0"/>
              <a:t> in use in the room, everyone knew it. The room lights dimmed, the motor roared, the entire desktop shook…punch-punch-</a:t>
            </a:r>
            <a:r>
              <a:rPr lang="en-GB" i="1" dirty="0" err="1"/>
              <a:t>cachunk</a:t>
            </a:r>
            <a:r>
              <a:rPr lang="en-GB" i="1" dirty="0"/>
              <a:t>, punch-punch-</a:t>
            </a:r>
            <a:r>
              <a:rPr lang="en-GB" i="1" dirty="0" err="1"/>
              <a:t>cachunk</a:t>
            </a:r>
            <a:r>
              <a:rPr lang="en-GB" i="1" dirty="0"/>
              <a:t>, punch-punch-</a:t>
            </a:r>
            <a:r>
              <a:rPr lang="en-GB" i="1" dirty="0" err="1"/>
              <a:t>cachunk</a:t>
            </a:r>
            <a:r>
              <a:rPr lang="en-GB" i="1" dirty="0"/>
              <a:t>-Ding, punch-punch-Ding-clang-clang in a repeated rhythm….”</a:t>
            </a:r>
            <a:endParaRPr lang="fr-FR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864" y="2636912"/>
            <a:ext cx="4103077" cy="33189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552" y="921494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J. W. Crenshaw, “Math Toolkit for Real-Time </a:t>
            </a:r>
            <a:r>
              <a:rPr lang="en-GB" b="1" dirty="0" smtClean="0"/>
              <a:t>Programming”</a:t>
            </a:r>
          </a:p>
          <a:p>
            <a:r>
              <a:rPr lang="en-GB" b="1" dirty="0" smtClean="0"/>
              <a:t>USA, 2000: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011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582" y="-81468"/>
            <a:ext cx="7543800" cy="786426"/>
          </a:xfrm>
        </p:spPr>
        <p:txBody>
          <a:bodyPr/>
          <a:lstStyle/>
          <a:p>
            <a:r>
              <a:rPr lang="lb-LU" sz="3500" dirty="0" smtClean="0"/>
              <a:t>Friden punch-cachunk </a:t>
            </a:r>
            <a:r>
              <a:rPr lang="lb-LU" sz="1800" dirty="0" smtClean="0"/>
              <a:t>(The Apartment, 1960)</a:t>
            </a:r>
            <a:endParaRPr lang="fr-FR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pic>
        <p:nvPicPr>
          <p:cNvPr id="6" name="Friden_March_18Ju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5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  <p:pic>
        <p:nvPicPr>
          <p:cNvPr id="8" name="Picture 4" descr="Log table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4968552" cy="3313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71728" y="4662070"/>
            <a:ext cx="77830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1976: Slide Rule still on High-School Curriculum in Luxembourg (</a:t>
            </a:r>
            <a:r>
              <a:rPr lang="en-US" dirty="0" err="1" smtClean="0"/>
              <a:t>III</a:t>
            </a:r>
            <a:r>
              <a:rPr lang="en-US" baseline="30000" dirty="0" err="1" smtClean="0"/>
              <a:t>e</a:t>
            </a:r>
            <a:r>
              <a:rPr lang="en-US" dirty="0" smtClean="0"/>
              <a:t> B)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1978: A few weeks before final exams the Ministry of Education decides: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Scientific calculators are allowed in math and physics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/>
              <a:t>Restriction: no programmable calculator (sic!)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0173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HP-65/ 04a</a:t>
            </a:r>
          </a:p>
        </p:txBody>
      </p:sp>
    </p:spTree>
    <p:extLst>
      <p:ext uri="{BB962C8B-B14F-4D97-AF65-F5344CB8AC3E}">
        <p14:creationId xmlns:p14="http://schemas.microsoft.com/office/powerpoint/2010/main" val="218472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  <p:sp>
        <p:nvSpPr>
          <p:cNvPr id="3" name="Textfeld 2"/>
          <p:cNvSpPr txBox="1"/>
          <p:nvPr/>
        </p:nvSpPr>
        <p:spPr>
          <a:xfrm>
            <a:off x="611472" y="908664"/>
            <a:ext cx="6551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BCD encoding of the early </a:t>
            </a:r>
            <a:r>
              <a:rPr lang="en-US" dirty="0"/>
              <a:t>HP </a:t>
            </a:r>
            <a:r>
              <a:rPr lang="en-US" dirty="0" smtClean="0"/>
              <a:t>calculators: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archived.hpcalc.org/laporte/HP35%20ROM.htm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0173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HP-65/ 04b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0" y="1628760"/>
            <a:ext cx="5665129" cy="207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762757" y="3789048"/>
                <a:ext cx="7770076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 smtClean="0"/>
                  <a:t>Arithmetic Unit built upon floating-point +, - and shift operations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dirty="0" smtClean="0"/>
                  <a:t>10=left shiftor exponent increment</a:t>
                </a:r>
                <a:endParaRPr lang="en-US" dirty="0"/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÷</m:t>
                    </m:r>
                  </m:oMath>
                </a14:m>
                <a:r>
                  <a:rPr lang="en-US" dirty="0" smtClean="0"/>
                  <a:t>10=right shift or exponent decrement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hlinkClick r:id="rId5"/>
                  </a:rPr>
                  <a:t>https://</a:t>
                </a:r>
                <a:r>
                  <a:rPr lang="en-US" dirty="0" smtClean="0">
                    <a:hlinkClick r:id="rId5"/>
                  </a:rPr>
                  <a:t>archived.hpcalc.org/laporte/Floating%20point.htm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US" dirty="0" err="1" smtClean="0">
                    <a:solidFill>
                      <a:srgbClr val="FF0000"/>
                    </a:solidFill>
                  </a:rPr>
                  <a:t>CO</a:t>
                </a:r>
                <a:r>
                  <a:rPr lang="en-US" dirty="0" err="1" smtClean="0"/>
                  <a:t>ordinate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R</a:t>
                </a:r>
                <a:r>
                  <a:rPr lang="en-US" dirty="0" smtClean="0"/>
                  <a:t>otation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DI</a:t>
                </a:r>
                <a:r>
                  <a:rPr lang="en-US" dirty="0" err="1" smtClean="0"/>
                  <a:t>gital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C</a:t>
                </a:r>
                <a:r>
                  <a:rPr lang="en-US" dirty="0" smtClean="0"/>
                  <a:t>omputer (CORDIC) algorithm</a:t>
                </a:r>
              </a:p>
              <a:p>
                <a:pPr lvl="1"/>
                <a:r>
                  <a:rPr lang="en-US" dirty="0" smtClean="0"/>
                  <a:t>for trigonometric and transcendental functions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Jack </a:t>
                </a:r>
                <a:r>
                  <a:rPr lang="en-US" dirty="0" err="1" smtClean="0"/>
                  <a:t>Volder</a:t>
                </a:r>
                <a:r>
                  <a:rPr lang="en-US" dirty="0" smtClean="0"/>
                  <a:t> 1959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 smtClean="0"/>
                  <a:t>J.S. Walther (HP) 1971</a:t>
                </a:r>
              </a:p>
              <a:p>
                <a:pPr marL="742950" lvl="1" indent="-285750">
                  <a:buFont typeface="Wingdings" panose="05000000000000000000" pitchFamily="2" charset="2"/>
                  <a:buChar char="Ø"/>
                </a:pPr>
                <a:r>
                  <a:rPr lang="en-US" dirty="0">
                    <a:hlinkClick r:id="rId6"/>
                  </a:rPr>
                  <a:t>https://</a:t>
                </a:r>
                <a:r>
                  <a:rPr lang="en-US" dirty="0" smtClean="0">
                    <a:hlinkClick r:id="rId6"/>
                  </a:rPr>
                  <a:t>archived.hpcalc.org/laporte/TheSecretOfTheAlgorithms.htm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757" y="3789048"/>
                <a:ext cx="7770076" cy="2585323"/>
              </a:xfrm>
              <a:prstGeom prst="rect">
                <a:avLst/>
              </a:prstGeom>
              <a:blipFill rotWithShape="1">
                <a:blip r:embed="rId7"/>
                <a:stretch>
                  <a:fillRect l="-471" t="-1179" b="-2830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566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526" y="2088104"/>
            <a:ext cx="32575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0173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HP-65/ 04c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730901" y="228603"/>
            <a:ext cx="42372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err="1" smtClean="0"/>
              <a:t>Trig</a:t>
            </a:r>
            <a:r>
              <a:rPr lang="fr-CH" sz="3600" b="1" dirty="0" smtClean="0"/>
              <a:t> CORDIC (</a:t>
            </a:r>
            <a:r>
              <a:rPr lang="fr-CH" sz="3600" b="1" dirty="0" err="1" smtClean="0"/>
              <a:t>bcd</a:t>
            </a:r>
            <a:r>
              <a:rPr lang="fr-CH" sz="3600" b="1" dirty="0" smtClean="0"/>
              <a:t>)</a:t>
            </a:r>
            <a:endParaRPr lang="fr-LU" sz="3600" b="1" dirty="0"/>
          </a:p>
        </p:txBody>
      </p:sp>
      <p:sp>
        <p:nvSpPr>
          <p:cNvPr id="7" name="Abgerundetes Rechteck 6"/>
          <p:cNvSpPr/>
          <p:nvPr/>
        </p:nvSpPr>
        <p:spPr>
          <a:xfrm>
            <a:off x="2771760" y="467179"/>
            <a:ext cx="720096" cy="2859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Start</a:t>
            </a:r>
            <a:endParaRPr lang="fr-LU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Parallelogramm 7"/>
              <p:cNvSpPr/>
              <p:nvPr/>
            </p:nvSpPr>
            <p:spPr>
              <a:xfrm>
                <a:off x="2435876" y="998676"/>
                <a:ext cx="1391864" cy="450060"/>
              </a:xfrm>
              <a:prstGeom prst="parallelogram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H" b="1" dirty="0" smtClean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Angle</a:t>
                </a:r>
                <a14:m>
                  <m:oMath xmlns:m="http://schemas.openxmlformats.org/officeDocument/2006/math">
                    <m:r>
                      <a:rPr lang="el-GR" b="1" i="1" dirty="0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𝜽</m:t>
                    </m:r>
                  </m:oMath>
                </a14:m>
                <a:endParaRPr lang="fr-L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Parallelogramm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76" y="998676"/>
                <a:ext cx="1391864" cy="450060"/>
              </a:xfrm>
              <a:prstGeom prst="parallelogram">
                <a:avLst/>
              </a:prstGeom>
              <a:blipFill rotWithShape="1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mit Pfeil 11"/>
          <p:cNvCxnSpPr>
            <a:stCxn id="7" idx="2"/>
            <a:endCxn id="8" idx="0"/>
          </p:cNvCxnSpPr>
          <p:nvPr/>
        </p:nvCxnSpPr>
        <p:spPr>
          <a:xfrm>
            <a:off x="3131808" y="753110"/>
            <a:ext cx="0" cy="2455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2435876" y="1633913"/>
                <a:ext cx="1391864" cy="6300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𝟎</m:t>
                      </m:r>
                      <m:r>
                        <a:rPr lang="fr-CH" b="1" i="1" dirty="0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fr-CH" b="1" i="1" dirty="0" smtClean="0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  <m:r>
                        <a:rPr lang="fr-CH" b="1" i="1" dirty="0" smtClean="0">
                          <a:solidFill>
                            <a:srgbClr val="FF0000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𝒚</m:t>
                      </m:r>
                      <m:r>
                        <a:rPr lang="fr-CH" b="1" i="1" dirty="0" smtClean="0">
                          <a:solidFill>
                            <a:srgbClr val="FF0000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, </m:t>
                      </m:r>
                      <m:r>
                        <a:rPr lang="fr-CH" b="1" i="1" dirty="0" smtClean="0">
                          <a:solidFill>
                            <a:srgbClr val="FF0000"/>
                          </a:solidFill>
                          <a:latin typeface="Cambria Math"/>
                          <a:sym typeface="Wingdings" panose="05000000000000000000" pitchFamily="2" charset="2"/>
                        </a:rPr>
                        <m:t>𝒊</m:t>
                      </m:r>
                    </m:oMath>
                  </m:oMathPara>
                </a14:m>
                <a:endParaRPr lang="fr-CH" b="1" i="1" dirty="0" smtClean="0">
                  <a:solidFill>
                    <a:srgbClr val="FF0000"/>
                  </a:solidFill>
                  <a:sym typeface="Wingdings" panose="05000000000000000000" pitchFamily="2" charset="2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fr-CH" b="1" i="1" dirty="0" smtClean="0">
                        <a:solidFill>
                          <a:srgbClr val="FF0000"/>
                        </a:solidFill>
                        <a:latin typeface="Cambria Math"/>
                        <a:sym typeface="Wingdings" panose="05000000000000000000" pitchFamily="2" charset="2"/>
                      </a:rPr>
                      <m:t>𝟏</m:t>
                    </m:r>
                    <m:r>
                      <a:rPr lang="fr-CH" b="1" i="1" dirty="0" smtClean="0">
                        <a:solidFill>
                          <a:srgbClr val="FF0000"/>
                        </a:solidFill>
                        <a:latin typeface="Cambria Math"/>
                        <a:sym typeface="Wingdings" panose="05000000000000000000" pitchFamily="2" charset="2"/>
                      </a:rPr>
                      <m:t> →</m:t>
                    </m:r>
                    <m:r>
                      <a:rPr lang="fr-CH" b="1" i="1" dirty="0" smtClean="0">
                        <a:solidFill>
                          <a:srgbClr val="FF0000"/>
                        </a:solidFill>
                        <a:latin typeface="Cambria Math"/>
                        <a:sym typeface="Wingdings" panose="05000000000000000000" pitchFamily="2" charset="2"/>
                      </a:rPr>
                      <m:t>𝒙</m:t>
                    </m:r>
                  </m:oMath>
                </a14:m>
                <a:r>
                  <a:rPr lang="fr-LU" b="1" i="1" dirty="0" smtClean="0">
                    <a:solidFill>
                      <a:srgbClr val="FF0000"/>
                    </a:solidFill>
                  </a:rPr>
                  <a:t>, k</a:t>
                </a:r>
                <a:endParaRPr lang="fr-LU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876" y="1633913"/>
                <a:ext cx="1391864" cy="630084"/>
              </a:xfrm>
              <a:prstGeom prst="rect">
                <a:avLst/>
              </a:prstGeom>
              <a:blipFill rotWithShape="1">
                <a:blip r:embed="rId5"/>
                <a:stretch>
                  <a:fillRect b="-14019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Gerade Verbindung mit Pfeil 16"/>
          <p:cNvCxnSpPr>
            <a:stCxn id="8" idx="4"/>
            <a:endCxn id="14" idx="0"/>
          </p:cNvCxnSpPr>
          <p:nvPr/>
        </p:nvCxnSpPr>
        <p:spPr>
          <a:xfrm>
            <a:off x="3131808" y="1448736"/>
            <a:ext cx="0" cy="1851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hteck 28"/>
              <p:cNvSpPr/>
              <p:nvPr/>
            </p:nvSpPr>
            <p:spPr>
              <a:xfrm>
                <a:off x="2333782" y="2835975"/>
                <a:ext cx="1596052" cy="6300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LU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𝝓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𝜽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𝒂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𝒊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fr-L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9" name="Rechteck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782" y="2835975"/>
                <a:ext cx="1596052" cy="63008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aute 32"/>
              <p:cNvSpPr/>
              <p:nvPr/>
            </p:nvSpPr>
            <p:spPr>
              <a:xfrm>
                <a:off x="2285460" y="3720528"/>
                <a:ext cx="1692696" cy="900120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LU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𝝓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𝟎</m:t>
                      </m:r>
                    </m:oMath>
                  </m:oMathPara>
                </a14:m>
                <a:endParaRPr lang="fr-L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Raut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460" y="3720528"/>
                <a:ext cx="1692696" cy="900120"/>
              </a:xfrm>
              <a:prstGeom prst="diamond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hteck 36"/>
              <p:cNvSpPr/>
              <p:nvPr/>
            </p:nvSpPr>
            <p:spPr>
              <a:xfrm>
                <a:off x="2333782" y="4911474"/>
                <a:ext cx="1596052" cy="12413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LU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𝜽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𝝓</m:t>
                      </m:r>
                    </m:oMath>
                  </m:oMathPara>
                </a14:m>
                <a:endParaRPr lang="fr-LU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𝒕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𝒙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−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𝒌𝒚</m:t>
                      </m:r>
                    </m:oMath>
                  </m:oMathPara>
                </a14:m>
                <a:endParaRPr lang="fr-CH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𝒚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𝒚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𝒌𝒙</m:t>
                      </m:r>
                    </m:oMath>
                  </m:oMathPara>
                </a14:m>
                <a:endParaRPr lang="fr-CH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𝒙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𝒕</m:t>
                      </m:r>
                    </m:oMath>
                  </m:oMathPara>
                </a14:m>
                <a:endParaRPr lang="fr-L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7" name="Rechteck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782" y="4911474"/>
                <a:ext cx="1596052" cy="124130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Gerade Verbindung mit Pfeil 34"/>
          <p:cNvCxnSpPr>
            <a:stCxn id="29" idx="2"/>
            <a:endCxn id="33" idx="0"/>
          </p:cNvCxnSpPr>
          <p:nvPr/>
        </p:nvCxnSpPr>
        <p:spPr>
          <a:xfrm>
            <a:off x="3131808" y="3466059"/>
            <a:ext cx="0" cy="2544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stCxn id="33" idx="2"/>
            <a:endCxn id="37" idx="0"/>
          </p:cNvCxnSpPr>
          <p:nvPr/>
        </p:nvCxnSpPr>
        <p:spPr>
          <a:xfrm>
            <a:off x="3131808" y="4620648"/>
            <a:ext cx="0" cy="290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hteck 41"/>
              <p:cNvSpPr/>
              <p:nvPr/>
            </p:nvSpPr>
            <p:spPr>
              <a:xfrm>
                <a:off x="4511862" y="3855546"/>
                <a:ext cx="1225831" cy="630084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𝒊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𝒊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+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𝟏</m:t>
                      </m:r>
                    </m:oMath>
                  </m:oMathPara>
                </a14:m>
                <a:endParaRPr lang="fr-CH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𝒌</m:t>
                      </m:r>
                      <m:r>
                        <a:rPr lang="fr-CH" b="1" i="1" dirty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CH" b="1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</m:t>
                          </m:r>
                        </m:e>
                        <m:sup>
                          <m:r>
                            <a:rPr lang="fr-CH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r>
                            <a:rPr lang="fr-CH" b="1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𝒊</m:t>
                          </m:r>
                        </m:sup>
                      </m:sSup>
                    </m:oMath>
                  </m:oMathPara>
                </a14:m>
                <a:endParaRPr lang="fr-L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2" name="Rechteck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1862" y="3855546"/>
                <a:ext cx="1225831" cy="63008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aute 45"/>
              <p:cNvSpPr/>
              <p:nvPr/>
            </p:nvSpPr>
            <p:spPr>
              <a:xfrm>
                <a:off x="4276230" y="4794154"/>
                <a:ext cx="1697096" cy="900120"/>
              </a:xfrm>
              <a:prstGeom prst="diamon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𝒊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&gt;</m:t>
                      </m:r>
                      <m:r>
                        <a:rPr lang="fr-CH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𝒏</m:t>
                      </m:r>
                    </m:oMath>
                  </m:oMathPara>
                </a14:m>
                <a:endParaRPr lang="fr-L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" name="Raut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230" y="4794154"/>
                <a:ext cx="1697096" cy="900120"/>
              </a:xfrm>
              <a:prstGeom prst="diamond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Abgerundetes Rechteck 42"/>
          <p:cNvSpPr/>
          <p:nvPr/>
        </p:nvSpPr>
        <p:spPr>
          <a:xfrm>
            <a:off x="4719724" y="5958932"/>
            <a:ext cx="810108" cy="2947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End</a:t>
            </a:r>
            <a:endParaRPr lang="fr-LU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cxnSp>
        <p:nvCxnSpPr>
          <p:cNvPr id="45" name="Gerade Verbindung mit Pfeil 44"/>
          <p:cNvCxnSpPr>
            <a:stCxn id="33" idx="3"/>
            <a:endCxn id="42" idx="1"/>
          </p:cNvCxnSpPr>
          <p:nvPr/>
        </p:nvCxnSpPr>
        <p:spPr>
          <a:xfrm>
            <a:off x="3978156" y="4170588"/>
            <a:ext cx="53370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5" name="Flussdiagramm: Verbindungsstelle 54"/>
          <p:cNvSpPr/>
          <p:nvPr/>
        </p:nvSpPr>
        <p:spPr>
          <a:xfrm>
            <a:off x="3041796" y="2438868"/>
            <a:ext cx="180024" cy="18002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cxnSp>
        <p:nvCxnSpPr>
          <p:cNvPr id="1030" name="Gerade Verbindung mit Pfeil 1029"/>
          <p:cNvCxnSpPr>
            <a:stCxn id="14" idx="2"/>
            <a:endCxn id="55" idx="0"/>
          </p:cNvCxnSpPr>
          <p:nvPr/>
        </p:nvCxnSpPr>
        <p:spPr>
          <a:xfrm>
            <a:off x="3131808" y="2263997"/>
            <a:ext cx="0" cy="1748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35" name="Gewinkelte Verbindung 1034"/>
          <p:cNvCxnSpPr>
            <a:stCxn id="37" idx="2"/>
            <a:endCxn id="55" idx="2"/>
          </p:cNvCxnSpPr>
          <p:nvPr/>
        </p:nvCxnSpPr>
        <p:spPr>
          <a:xfrm rot="5400000" flipH="1">
            <a:off x="1274855" y="4295821"/>
            <a:ext cx="3623894" cy="90012"/>
          </a:xfrm>
          <a:prstGeom prst="bentConnector4">
            <a:avLst>
              <a:gd name="adj1" fmla="val -3976"/>
              <a:gd name="adj2" fmla="val 1388107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38" name="Gerade Verbindung mit Pfeil 1037"/>
          <p:cNvCxnSpPr>
            <a:stCxn id="55" idx="4"/>
            <a:endCxn id="29" idx="0"/>
          </p:cNvCxnSpPr>
          <p:nvPr/>
        </p:nvCxnSpPr>
        <p:spPr>
          <a:xfrm>
            <a:off x="3131808" y="2618892"/>
            <a:ext cx="0" cy="2170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47" name="Gerade Verbindung mit Pfeil 1046"/>
          <p:cNvCxnSpPr>
            <a:stCxn id="42" idx="2"/>
            <a:endCxn id="46" idx="0"/>
          </p:cNvCxnSpPr>
          <p:nvPr/>
        </p:nvCxnSpPr>
        <p:spPr>
          <a:xfrm>
            <a:off x="5124778" y="4485630"/>
            <a:ext cx="0" cy="3085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050" name="Gerade Verbindung mit Pfeil 1049"/>
          <p:cNvCxnSpPr>
            <a:stCxn id="46" idx="2"/>
            <a:endCxn id="43" idx="0"/>
          </p:cNvCxnSpPr>
          <p:nvPr/>
        </p:nvCxnSpPr>
        <p:spPr>
          <a:xfrm>
            <a:off x="5124778" y="5694274"/>
            <a:ext cx="0" cy="2646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52" name="Textfeld 1051"/>
          <p:cNvSpPr txBox="1"/>
          <p:nvPr/>
        </p:nvSpPr>
        <p:spPr>
          <a:xfrm>
            <a:off x="3972035" y="379278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NO</a:t>
            </a:r>
            <a:endParaRPr lang="fr-LU" dirty="0"/>
          </a:p>
        </p:txBody>
      </p:sp>
      <p:sp>
        <p:nvSpPr>
          <p:cNvPr id="1053" name="Textfeld 1052"/>
          <p:cNvSpPr txBox="1"/>
          <p:nvPr/>
        </p:nvSpPr>
        <p:spPr>
          <a:xfrm>
            <a:off x="3283503" y="454065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YES</a:t>
            </a:r>
            <a:endParaRPr lang="fr-LU" dirty="0"/>
          </a:p>
        </p:txBody>
      </p:sp>
      <p:cxnSp>
        <p:nvCxnSpPr>
          <p:cNvPr id="1055" name="Gewinkelte Verbindung 1054"/>
          <p:cNvCxnSpPr>
            <a:endCxn id="55" idx="6"/>
          </p:cNvCxnSpPr>
          <p:nvPr/>
        </p:nvCxnSpPr>
        <p:spPr>
          <a:xfrm rot="10800000">
            <a:off x="3221821" y="2528880"/>
            <a:ext cx="2720927" cy="2715334"/>
          </a:xfrm>
          <a:prstGeom prst="bentConnector3">
            <a:avLst>
              <a:gd name="adj1" fmla="val -4787"/>
            </a:avLst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0" name="Textfeld 99"/>
          <p:cNvSpPr txBox="1"/>
          <p:nvPr/>
        </p:nvSpPr>
        <p:spPr>
          <a:xfrm>
            <a:off x="5542657" y="4742906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NO</a:t>
            </a:r>
            <a:endParaRPr lang="fr-LU" dirty="0"/>
          </a:p>
        </p:txBody>
      </p:sp>
      <p:sp>
        <p:nvSpPr>
          <p:cNvPr id="101" name="Textfeld 100"/>
          <p:cNvSpPr txBox="1"/>
          <p:nvPr/>
        </p:nvSpPr>
        <p:spPr>
          <a:xfrm>
            <a:off x="5257983" y="555232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YES</a:t>
            </a:r>
            <a:endParaRPr lang="fr-L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8" name="Textfeld 1057"/>
              <p:cNvSpPr txBox="1"/>
              <p:nvPr/>
            </p:nvSpPr>
            <p:spPr>
              <a:xfrm>
                <a:off x="78080" y="913753"/>
                <a:ext cx="2205219" cy="141628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LU" i="1" smtClean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fr-CH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CH" b="0" i="1" dirty="0" smtClean="0">
                          <a:latin typeface="Cambria Math"/>
                          <a:ea typeface="Cambria Math"/>
                        </a:rPr>
                        <m:t>𝑎𝑛𝑔𝑙𝑒</m:t>
                      </m:r>
                      <m:r>
                        <a:rPr lang="fr-CH" b="0" i="1" dirty="0" smtClean="0">
                          <a:latin typeface="Cambria Math"/>
                          <a:ea typeface="Cambria Math"/>
                        </a:rPr>
                        <m:t>∈</m:t>
                      </m:r>
                      <m:d>
                        <m:dPr>
                          <m:begChr m:val="["/>
                          <m:endChr m:val="["/>
                          <m:ctrlPr>
                            <a:rPr lang="fr-CH" b="0" i="1" dirty="0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fr-CH" b="0" i="1" dirty="0" smtClean="0">
                              <a:latin typeface="Cambria Math"/>
                              <a:ea typeface="Cambria Math"/>
                            </a:rPr>
                            <m:t>0,</m:t>
                          </m:r>
                          <m:f>
                            <m:fPr>
                              <m:ctrlPr>
                                <a:rPr lang="fr-CH" b="0" i="1" dirty="0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fr-CH" b="0" i="1" dirty="0" smtClean="0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fr-CH" b="0" i="1" dirty="0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fr-CH" b="0" i="1" dirty="0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fr-CH" b="0" dirty="0" smtClean="0"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/>
                            </a:rPr>
                            <m:t>𝑖</m:t>
                          </m:r>
                        </m:e>
                      </m:d>
                      <m:r>
                        <a:rPr lang="fr-CH" b="0" i="1" smtClean="0">
                          <a:latin typeface="Cambria Math"/>
                        </a:rPr>
                        <m:t>=</m:t>
                      </m:r>
                      <m:r>
                        <a:rPr lang="fr-CH" b="0" i="1" smtClean="0">
                          <a:latin typeface="Cambria Math"/>
                        </a:rPr>
                        <m:t>𝑐𝑜𝑛𝑠𝑡𝑎𝑛𝑡</m:t>
                      </m:r>
                    </m:oMath>
                  </m:oMathPara>
                </a14:m>
                <a:endParaRPr lang="fr-CH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/>
                        </a:rPr>
                        <m:t>𝑖</m:t>
                      </m:r>
                      <m:r>
                        <a:rPr lang="fr-CH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/>
                            </a:rPr>
                            <m:t>0 </m:t>
                          </m:r>
                          <m:r>
                            <a:rPr lang="fr-CH" b="0" i="1" smtClean="0">
                              <a:latin typeface="Cambria Math"/>
                            </a:rPr>
                            <m:t>𝑡𝑜</m:t>
                          </m:r>
                          <m:r>
                            <a:rPr lang="fr-CH" b="0" i="1" smtClean="0">
                              <a:latin typeface="Cambria Math"/>
                            </a:rPr>
                            <m:t> </m:t>
                          </m:r>
                          <m:r>
                            <a:rPr lang="fr-CH" b="0" i="1" smtClean="0">
                              <a:latin typeface="Cambria Math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fr-LU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/>
                        </a:rPr>
                        <m:t>𝑛</m:t>
                      </m:r>
                      <m:r>
                        <a:rPr lang="fr-CH" b="0" i="1" smtClean="0">
                          <a:latin typeface="Cambria Math"/>
                        </a:rPr>
                        <m:t>=</m:t>
                      </m:r>
                      <m:r>
                        <a:rPr lang="fr-CH" b="0" i="1" smtClean="0">
                          <a:latin typeface="Cambria Math"/>
                        </a:rPr>
                        <m:t>𝑝𝑟𝑒𝑐𝑖𝑠𝑖𝑜𝑛</m:t>
                      </m:r>
                    </m:oMath>
                  </m:oMathPara>
                </a14:m>
                <a:endParaRPr lang="fr-LU" dirty="0"/>
              </a:p>
            </p:txBody>
          </p:sp>
        </mc:Choice>
        <mc:Fallback xmlns="">
          <p:sp>
            <p:nvSpPr>
              <p:cNvPr id="1058" name="Textfeld 10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80" y="913753"/>
                <a:ext cx="2205219" cy="1416285"/>
              </a:xfrm>
              <a:prstGeom prst="rect">
                <a:avLst/>
              </a:prstGeom>
              <a:blipFill rotWithShape="1">
                <a:blip r:embed="rId11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0" name="Textfeld 1059"/>
              <p:cNvSpPr txBox="1"/>
              <p:nvPr/>
            </p:nvSpPr>
            <p:spPr>
              <a:xfrm>
                <a:off x="4026478" y="924911"/>
                <a:ext cx="2390078" cy="139397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fr-CH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CH" b="0" i="0" smtClean="0">
                                  <a:latin typeface="Cambria Math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fr-CH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0" i="1" smtClean="0">
                                  <a:latin typeface="Cambria Math"/>
                                </a:rPr>
                                <m:t>1</m:t>
                              </m:r>
                            </m:e>
                          </m:d>
                        </m:e>
                      </m:func>
                      <m:r>
                        <a:rPr lang="fr-CH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CH" b="0" i="1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</m:num>
                        <m:den>
                          <m:r>
                            <a:rPr lang="fr-CH" b="0" i="1" smtClean="0">
                              <a:latin typeface="Cambria Math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fr-LU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/>
                            </a:rPr>
                            <m:t>1</m:t>
                          </m:r>
                        </m:e>
                      </m:d>
                      <m:r>
                        <a:rPr lang="fr-CH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CH" b="0" i="0" smtClean="0">
                                  <a:latin typeface="Cambria Math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fr-CH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0" i="1" smtClean="0">
                                  <a:latin typeface="Cambria Math"/>
                                </a:rPr>
                                <m:t>0.1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CH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/>
                        </a:rPr>
                        <m:t>𝑎</m:t>
                      </m:r>
                      <m:d>
                        <m:d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CH" b="0" i="1" smtClean="0">
                              <a:latin typeface="Cambria Math"/>
                            </a:rPr>
                            <m:t>2</m:t>
                          </m:r>
                        </m:e>
                      </m:d>
                      <m:r>
                        <a:rPr lang="fr-CH" b="0" i="1" smtClean="0">
                          <a:latin typeface="Cambria Math"/>
                        </a:rPr>
                        <m:t>=</m:t>
                      </m:r>
                      <m:func>
                        <m:func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fr-CH" b="0" i="0" smtClean="0">
                                  <a:latin typeface="Cambria Math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fr-CH" b="0" i="1" smtClean="0">
                                  <a:latin typeface="Cambria Math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fr-CH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0" i="1" smtClean="0">
                                  <a:latin typeface="Cambria Math"/>
                                </a:rPr>
                                <m:t>0.01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fr-CH" dirty="0" smtClean="0"/>
              </a:p>
              <a:p>
                <a:pPr algn="ctr"/>
                <a:r>
                  <a:rPr lang="fr-CH" dirty="0" smtClean="0"/>
                  <a:t>…</a:t>
                </a:r>
                <a:endParaRPr lang="fr-LU" dirty="0"/>
              </a:p>
            </p:txBody>
          </p:sp>
        </mc:Choice>
        <mc:Fallback xmlns="">
          <p:sp>
            <p:nvSpPr>
              <p:cNvPr id="1060" name="Textfeld 10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6478" y="924911"/>
                <a:ext cx="2390078" cy="1393971"/>
              </a:xfrm>
              <a:prstGeom prst="rect">
                <a:avLst/>
              </a:prstGeom>
              <a:blipFill rotWithShape="1">
                <a:blip r:embed="rId12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1" name="Textfeld 1060"/>
          <p:cNvSpPr txBox="1"/>
          <p:nvPr/>
        </p:nvSpPr>
        <p:spPr>
          <a:xfrm>
            <a:off x="6732288" y="1718772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Pseudo-rotation</a:t>
            </a:r>
            <a:endParaRPr lang="fr-L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hteck 2"/>
              <p:cNvSpPr/>
              <p:nvPr/>
            </p:nvSpPr>
            <p:spPr>
              <a:xfrm>
                <a:off x="165536" y="6399132"/>
                <a:ext cx="3764298" cy="419614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i="1" smtClean="0">
                          <a:latin typeface="Cambria Math"/>
                        </a:rPr>
                        <m:t>𝑘𝑥</m:t>
                      </m:r>
                      <m:r>
                        <a:rPr lang="fr-CH" i="1" smtClean="0">
                          <a:latin typeface="Cambria Math"/>
                        </a:rPr>
                        <m:t>=</m:t>
                      </m:r>
                      <m:r>
                        <a:rPr lang="fr-CH" i="1" smtClean="0">
                          <a:latin typeface="Cambria Math"/>
                        </a:rPr>
                        <m:t>𝑟𝑖𝑔h𝑡</m:t>
                      </m:r>
                      <m:r>
                        <a:rPr lang="fr-CH" i="1" smtClean="0">
                          <a:latin typeface="Cambria Math"/>
                        </a:rPr>
                        <m:t>  </m:t>
                      </m:r>
                      <m:r>
                        <a:rPr lang="fr-CH" i="1" smtClean="0">
                          <a:latin typeface="Cambria Math"/>
                        </a:rPr>
                        <m:t>𝑠h𝑖𝑓𝑡𝑖𝑛𝑔</m:t>
                      </m:r>
                      <m:r>
                        <a:rPr lang="fr-CH" i="1" smtClean="0">
                          <a:latin typeface="Cambria Math"/>
                        </a:rPr>
                        <m:t> </m:t>
                      </m:r>
                      <m:r>
                        <a:rPr lang="fr-CH" b="0" i="1" smtClean="0">
                          <a:latin typeface="Cambria Math"/>
                        </a:rPr>
                        <m:t>𝑥</m:t>
                      </m:r>
                      <m:r>
                        <a:rPr lang="fr-CH" b="0" i="1" smtClean="0">
                          <a:latin typeface="Cambria Math"/>
                        </a:rPr>
                        <m:t> </m:t>
                      </m:r>
                      <m:r>
                        <a:rPr lang="fr-CH" i="1" smtClean="0">
                          <a:latin typeface="Cambria Math"/>
                        </a:rPr>
                        <m:t>𝑏𝑦</m:t>
                      </m:r>
                      <m:r>
                        <a:rPr lang="fr-CH" i="1" smtClean="0">
                          <a:latin typeface="Cambria Math"/>
                        </a:rPr>
                        <m:t> </m:t>
                      </m:r>
                      <m:r>
                        <a:rPr lang="fr-CH" i="1" smtClean="0">
                          <a:latin typeface="Cambria Math"/>
                        </a:rPr>
                        <m:t>𝑖</m:t>
                      </m:r>
                      <m:r>
                        <a:rPr lang="fr-CH" b="0" i="1" smtClean="0">
                          <a:latin typeface="Cambria Math"/>
                        </a:rPr>
                        <m:t> </m:t>
                      </m:r>
                      <m:r>
                        <a:rPr lang="fr-CH" b="0" i="1" smtClean="0">
                          <a:latin typeface="Cambria Math"/>
                        </a:rPr>
                        <m:t>𝑑𝑖𝑔𝑖𝑡𝑠</m:t>
                      </m:r>
                    </m:oMath>
                  </m:oMathPara>
                </a14:m>
                <a:endParaRPr lang="fr-LU" dirty="0"/>
              </a:p>
            </p:txBody>
          </p:sp>
        </mc:Choice>
        <mc:Fallback xmlns="">
          <p:sp>
            <p:nvSpPr>
              <p:cNvPr id="3" name="Rechteck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536" y="6399132"/>
                <a:ext cx="3764298" cy="419614"/>
              </a:xfrm>
              <a:prstGeom prst="rect">
                <a:avLst/>
              </a:prstGeom>
              <a:blipFill rotWithShape="1">
                <a:blip r:embed="rId13"/>
                <a:stretch>
                  <a:fillRect b="-2740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/>
              <p:cNvSpPr/>
              <p:nvPr/>
            </p:nvSpPr>
            <p:spPr>
              <a:xfrm>
                <a:off x="6057199" y="5939686"/>
                <a:ext cx="1890252" cy="579981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fr-CH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fr-CH" b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𝐭𝐚𝐧</m:t>
                          </m:r>
                        </m:fName>
                        <m:e>
                          <m:d>
                            <m:dPr>
                              <m:ctrlPr>
                                <a:rPr lang="fr-CH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b="1" i="1">
                                  <a:solidFill>
                                    <a:schemeClr val="bg1"/>
                                  </a:solidFill>
                                  <a:latin typeface="Cambria Math"/>
                                  <a:ea typeface="Cambria Math"/>
                                </a:rPr>
                                <m:t>𝜽</m:t>
                              </m:r>
                            </m:e>
                          </m:d>
                        </m:e>
                      </m:func>
                      <m:r>
                        <a:rPr lang="fr-CH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CH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𝒚</m:t>
                      </m:r>
                      <m:r>
                        <a:rPr lang="fr-CH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fr-CH" b="1" i="1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𝒙</m:t>
                      </m:r>
                    </m:oMath>
                  </m:oMathPara>
                </a14:m>
                <a:endParaRPr lang="fr-LU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hteck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7199" y="5939686"/>
                <a:ext cx="1890252" cy="579981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250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251528" y="4077072"/>
                <a:ext cx="8229600" cy="2088232"/>
              </a:xfrm>
            </p:spPr>
            <p:txBody>
              <a:bodyPr/>
              <a:lstStyle/>
              <a:p>
                <a:r>
                  <a:rPr lang="en-US" sz="2000" dirty="0" smtClean="0"/>
                  <a:t>Let’s take a typical question</a:t>
                </a:r>
                <a:r>
                  <a:rPr lang="en-US" sz="2000" dirty="0"/>
                  <a:t>:</a:t>
                </a:r>
              </a:p>
              <a:p>
                <a:pPr lvl="1">
                  <a:buFont typeface="Wingdings" panose="05000000000000000000" pitchFamily="2" charset="2"/>
                  <a:buChar char="Ø"/>
                </a:pPr>
                <a:r>
                  <a:rPr lang="en-US" sz="2000" dirty="0"/>
                  <a:t>solve: </a:t>
                </a:r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𝑎</m:t>
                    </m:r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/>
                          </a:rPr>
                          <m:t>sin</m:t>
                        </m:r>
                      </m:fName>
                      <m:e>
                        <m:r>
                          <a:rPr lang="fr-CH" sz="2000" i="1">
                            <a:latin typeface="Cambria Math"/>
                          </a:rPr>
                          <m:t>𝑥</m:t>
                        </m:r>
                      </m:e>
                    </m:func>
                    <m:r>
                      <a:rPr lang="fr-CH" sz="2000" i="1">
                        <a:latin typeface="Cambria Math"/>
                      </a:rPr>
                      <m:t>+</m:t>
                    </m:r>
                    <m:r>
                      <a:rPr lang="fr-CH" sz="2000" i="1">
                        <a:latin typeface="Cambria Math"/>
                      </a:rPr>
                      <m:t>𝑏</m:t>
                    </m:r>
                    <m:r>
                      <a:rPr lang="fr-CH" sz="2000" i="1">
                        <a:latin typeface="Cambria Math"/>
                      </a:rPr>
                      <m:t>=0,</m:t>
                    </m:r>
                    <m:r>
                      <a:rPr lang="fr-CH" sz="2000" b="0" i="1" smtClean="0">
                        <a:latin typeface="Cambria Math"/>
                      </a:rPr>
                      <m:t>𝑤𝑖𝑡h</m:t>
                    </m:r>
                    <m:r>
                      <a:rPr lang="fr-CH" sz="2000" b="0" i="1" smtClean="0">
                        <a:latin typeface="Cambria Math"/>
                      </a:rPr>
                      <m:t> </m:t>
                    </m:r>
                    <m:r>
                      <a:rPr lang="fr-CH" sz="2000" i="1">
                        <a:latin typeface="Cambria Math"/>
                      </a:rPr>
                      <m:t>𝑎</m:t>
                    </m:r>
                    <m:r>
                      <a:rPr lang="fr-CH" sz="2000" i="1">
                        <a:latin typeface="Cambria Math"/>
                      </a:rPr>
                      <m:t>≠0</m:t>
                    </m:r>
                  </m:oMath>
                </a14:m>
                <a:endParaRPr lang="en-US" sz="2000" dirty="0" smtClean="0"/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⇒</m:t>
                    </m:r>
                    <m:r>
                      <a:rPr lang="fr-CH" sz="2000" i="1">
                        <a:latin typeface="Cambria Math"/>
                      </a:rPr>
                      <m:t>𝑠𝑖𝑛𝑥</m:t>
                    </m:r>
                    <m:r>
                      <a:rPr lang="fr-CH" sz="2000" i="1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fr-CH" sz="2000" i="1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fr-CH" sz="2000" i="1">
                        <a:latin typeface="Cambria Math"/>
                      </a:rPr>
                      <m:t>, </m:t>
                    </m:r>
                    <m:r>
                      <a:rPr lang="fr-CH" sz="2000" i="1">
                        <a:latin typeface="Cambria Math"/>
                      </a:rPr>
                      <m:t>𝑐𝑜𝑛𝑑𝑖𝑡𝑖𝑜𝑛</m:t>
                    </m:r>
                    <m:r>
                      <a:rPr lang="fr-CH" sz="2000" i="1">
                        <a:latin typeface="Cambria Math"/>
                      </a:rPr>
                      <m:t> −1≤−</m:t>
                    </m:r>
                    <m:f>
                      <m:f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CH" sz="2000" i="1">
                            <a:latin typeface="Cambria Math"/>
                          </a:rPr>
                          <m:t>𝑏</m:t>
                        </m:r>
                      </m:num>
                      <m:den>
                        <m:r>
                          <a:rPr lang="fr-CH" sz="2000" i="1">
                            <a:latin typeface="Cambria Math"/>
                          </a:rPr>
                          <m:t>𝑎</m:t>
                        </m:r>
                      </m:den>
                    </m:f>
                    <m:r>
                      <a:rPr lang="fr-CH" sz="2000" i="1">
                        <a:latin typeface="Cambria Math"/>
                      </a:rPr>
                      <m:t>≤1</m:t>
                    </m:r>
                  </m:oMath>
                </a14:m>
                <a:endParaRPr lang="en-US" sz="2000" i="1" dirty="0" smtClean="0">
                  <a:latin typeface="Cambria Math"/>
                </a:endParaRPr>
              </a:p>
              <a:p>
                <a:pPr lvl="1">
                  <a:buFont typeface="Wingdings" panose="05000000000000000000" pitchFamily="2" charset="2"/>
                  <a:buChar char="Ø"/>
                </a:pPr>
                <a14:m>
                  <m:oMath xmlns:m="http://schemas.openxmlformats.org/officeDocument/2006/math">
                    <m:r>
                      <a:rPr lang="fr-CH" sz="2000" i="1">
                        <a:latin typeface="Cambria Math"/>
                      </a:rPr>
                      <m:t>⇒</m:t>
                    </m:r>
                    <m:r>
                      <a:rPr lang="fr-CH" sz="2000" i="1">
                        <a:latin typeface="Cambria Math"/>
                      </a:rPr>
                      <m:t>𝑥</m:t>
                    </m:r>
                    <m:r>
                      <a:rPr lang="fr-CH" sz="2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sz="2000">
                            <a:latin typeface="Cambria Math"/>
                          </a:rPr>
                          <m:t>arcsin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sz="2000" i="1">
                                    <a:latin typeface="Cambria Math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fr-CH" sz="2000" i="1">
                                    <a:latin typeface="Cambria Math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CH" sz="2000" i="1">
                        <a:latin typeface="Cambria Math"/>
                      </a:rPr>
                      <m:t>+2</m:t>
                    </m:r>
                    <m:r>
                      <a:rPr lang="fr-CH" sz="2000" i="1">
                        <a:latin typeface="Cambria Math"/>
                      </a:rPr>
                      <m:t>𝑘</m:t>
                    </m:r>
                    <m:r>
                      <m:rPr>
                        <m:sty m:val="p"/>
                      </m:rPr>
                      <a:rPr lang="el-GR" sz="2000" i="1">
                        <a:latin typeface="Cambria Math"/>
                      </a:rPr>
                      <m:t>π</m:t>
                    </m:r>
                    <m:r>
                      <a:rPr lang="fr-CH" sz="2000" i="1">
                        <a:latin typeface="Cambria Math"/>
                      </a:rPr>
                      <m:t> </m:t>
                    </m:r>
                    <m:r>
                      <a:rPr lang="fr-CH" sz="2000" b="0" i="1" smtClean="0">
                        <a:latin typeface="Cambria Math"/>
                      </a:rPr>
                      <m:t> </m:t>
                    </m:r>
                    <m:r>
                      <a:rPr lang="fr-CH" sz="2000" i="1">
                        <a:latin typeface="Cambria Math"/>
                      </a:rPr>
                      <m:t>𝑜𝑟</m:t>
                    </m:r>
                    <m:r>
                      <a:rPr lang="fr-CH" sz="2000" i="1">
                        <a:latin typeface="Cambria Math"/>
                      </a:rPr>
                      <m:t>  </m:t>
                    </m:r>
                    <m:r>
                      <a:rPr lang="fr-CH" sz="2000" i="1">
                        <a:latin typeface="Cambria Math"/>
                      </a:rPr>
                      <m:t>𝑥</m:t>
                    </m:r>
                    <m:r>
                      <a:rPr lang="fr-CH" sz="2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fr-CH" sz="20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d>
                          <m:dPr>
                            <m:ctrlPr>
                              <a:rPr lang="fr-CH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fr-CH" sz="2000" i="1">
                                <a:latin typeface="Cambria Math"/>
                              </a:rPr>
                              <m:t>𝑘</m:t>
                            </m:r>
                            <m:r>
                              <a:rPr lang="fr-CH" sz="2000" b="0" i="1" smtClean="0">
                                <a:latin typeface="Cambria Math"/>
                              </a:rPr>
                              <m:t>+1</m:t>
                            </m:r>
                          </m:e>
                        </m:d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</a:rPr>
                          <m:t>π</m:t>
                        </m:r>
                        <m:r>
                          <a:rPr lang="fr-CH" sz="2000" b="0" i="0" smtClean="0">
                            <a:latin typeface="Cambria Math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fr-CH" sz="2000">
                            <a:latin typeface="Cambria Math"/>
                          </a:rPr>
                          <m:t>arcsin</m:t>
                        </m:r>
                      </m:fName>
                      <m:e>
                        <m:d>
                          <m:dPr>
                            <m:ctrlPr>
                              <a:rPr lang="fr-CH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b="0" i="1" smtClean="0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CH" sz="2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CH" sz="2000" i="1">
                                    <a:latin typeface="Cambria Math"/>
                                  </a:rPr>
                                  <m:t>𝑏</m:t>
                                </m:r>
                              </m:num>
                              <m:den>
                                <m:r>
                                  <a:rPr lang="fr-CH" sz="2000" i="1">
                                    <a:latin typeface="Cambria Math"/>
                                  </a:rPr>
                                  <m:t>𝑎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fr-CH" sz="2000" dirty="0" smtClean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8" y="4077072"/>
                <a:ext cx="8229600" cy="2088232"/>
              </a:xfrm>
              <a:blipFill rotWithShape="1">
                <a:blip r:embed="rId3"/>
                <a:stretch>
                  <a:fillRect l="-74" t="-117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54" y="734206"/>
            <a:ext cx="6452716" cy="2756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6" y="104331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HP-65/ 05</a:t>
            </a:r>
          </a:p>
        </p:txBody>
      </p:sp>
    </p:spTree>
    <p:extLst>
      <p:ext uri="{BB962C8B-B14F-4D97-AF65-F5344CB8AC3E}">
        <p14:creationId xmlns:p14="http://schemas.microsoft.com/office/powerpoint/2010/main" val="9076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27386" y="1988840"/>
            <a:ext cx="4752528" cy="2664296"/>
          </a:xfrm>
        </p:spPr>
        <p:txBody>
          <a:bodyPr/>
          <a:lstStyle/>
          <a:p>
            <a:pPr marL="0" indent="0">
              <a:buNone/>
            </a:pPr>
            <a:endParaRPr lang="de-DE" sz="2400" i="1" dirty="0" smtClean="0"/>
          </a:p>
          <a:p>
            <a:pPr marL="0" indent="0">
              <a:buNone/>
            </a:pPr>
            <a:r>
              <a:rPr lang="de-DE" sz="2400" dirty="0" err="1" smtClean="0"/>
              <a:t>Why</a:t>
            </a:r>
            <a:r>
              <a:rPr lang="de-DE" sz="2400" dirty="0" smtClean="0"/>
              <a:t> </a:t>
            </a:r>
            <a:r>
              <a:rPr lang="de-DE" sz="2400" dirty="0" err="1" smtClean="0"/>
              <a:t>would</a:t>
            </a:r>
            <a:r>
              <a:rPr lang="de-DE" sz="2400" dirty="0" smtClean="0"/>
              <a:t> </a:t>
            </a:r>
            <a:r>
              <a:rPr lang="de-DE" sz="2400" dirty="0" err="1" smtClean="0"/>
              <a:t>one</a:t>
            </a:r>
            <a:r>
              <a:rPr lang="de-DE" sz="2400" dirty="0" smtClean="0"/>
              <a:t> </a:t>
            </a:r>
            <a:r>
              <a:rPr lang="de-DE" sz="2400" dirty="0" err="1" smtClean="0"/>
              <a:t>need</a:t>
            </a:r>
            <a:r>
              <a:rPr lang="de-DE" sz="2400" dirty="0" smtClean="0"/>
              <a:t> a HP-65 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smtClean="0"/>
              <a:t>at US$ 795.- </a:t>
            </a:r>
            <a:r>
              <a:rPr lang="de-DE" sz="2400" dirty="0"/>
              <a:t> </a:t>
            </a:r>
            <a:r>
              <a:rPr lang="de-DE" sz="2400" dirty="0" smtClean="0"/>
              <a:t>(</a:t>
            </a:r>
            <a:r>
              <a:rPr lang="de-DE" sz="2400" dirty="0" err="1" smtClean="0"/>
              <a:t>today</a:t>
            </a:r>
            <a:r>
              <a:rPr lang="de-DE" sz="2400" dirty="0" smtClean="0"/>
              <a:t> US$ </a:t>
            </a:r>
            <a:r>
              <a:rPr lang="de-DE" sz="2400" dirty="0" smtClean="0">
                <a:solidFill>
                  <a:srgbClr val="FF3300"/>
                </a:solidFill>
              </a:rPr>
              <a:t>4912.-</a:t>
            </a:r>
            <a:r>
              <a:rPr lang="de-DE" sz="2400" dirty="0" smtClean="0"/>
              <a:t>)</a:t>
            </a:r>
          </a:p>
          <a:p>
            <a:pPr marL="0" indent="0">
              <a:buNone/>
            </a:pPr>
            <a:endParaRPr lang="de-DE" sz="2400" dirty="0"/>
          </a:p>
          <a:p>
            <a:pPr marL="0" indent="0">
              <a:buNone/>
            </a:pPr>
            <a:r>
              <a:rPr lang="de-DE" sz="2400" dirty="0" err="1"/>
              <a:t>t</a:t>
            </a:r>
            <a:r>
              <a:rPr lang="de-DE" sz="2400" dirty="0" err="1" smtClean="0"/>
              <a:t>o</a:t>
            </a:r>
            <a:r>
              <a:rPr lang="de-DE" sz="2400" dirty="0" smtClean="0"/>
              <a:t> </a:t>
            </a:r>
            <a:r>
              <a:rPr lang="de-DE" sz="2400" dirty="0" err="1" smtClean="0"/>
              <a:t>solve</a:t>
            </a:r>
            <a:r>
              <a:rPr lang="de-DE" sz="2400" dirty="0" smtClean="0"/>
              <a:t> a*sin(x)+ b = 0 ?</a:t>
            </a:r>
            <a:endParaRPr lang="fr-LU" sz="24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14" y="1484784"/>
            <a:ext cx="3696542" cy="417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28461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HP-65/ 06</a:t>
            </a:r>
          </a:p>
        </p:txBody>
      </p:sp>
    </p:spTree>
    <p:extLst>
      <p:ext uri="{BB962C8B-B14F-4D97-AF65-F5344CB8AC3E}">
        <p14:creationId xmlns:p14="http://schemas.microsoft.com/office/powerpoint/2010/main" val="8760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275536" y="620688"/>
                <a:ext cx="6964620" cy="647328"/>
              </a:xfrm>
            </p:spPr>
            <p:txBody>
              <a:bodyPr/>
              <a:lstStyle/>
              <a:p>
                <a:r>
                  <a:rPr lang="fr-CH" sz="2800" dirty="0" smtClean="0"/>
                  <a:t>HP-65 </a:t>
                </a:r>
                <a:r>
                  <a:rPr lang="fr-CH" sz="2400" dirty="0" smtClean="0"/>
                  <a:t>program </a:t>
                </a:r>
                <a:r>
                  <a:rPr lang="fr-CH" sz="2400" dirty="0" err="1" smtClean="0"/>
                  <a:t>solving</a:t>
                </a:r>
                <a14:m>
                  <m:oMath xmlns:m="http://schemas.openxmlformats.org/officeDocument/2006/math">
                    <m:r>
                      <a:rPr lang="fr-CH" sz="2800" b="1" i="0" smtClean="0">
                        <a:solidFill>
                          <a:srgbClr val="FF0000"/>
                        </a:solidFill>
                        <a:latin typeface="Cambria Math"/>
                      </a:rPr>
                      <m:t>   </m:t>
                    </m:r>
                    <m:r>
                      <a:rPr lang="fr-CH" sz="2800" b="1" i="1" smtClean="0">
                        <a:solidFill>
                          <a:srgbClr val="FF0000"/>
                        </a:solidFill>
                        <a:latin typeface="Cambria Math"/>
                      </a:rPr>
                      <m:t>𝒂</m:t>
                    </m:r>
                    <m:r>
                      <a:rPr lang="fr-CH" sz="2800" b="1" i="1" smtClean="0">
                        <a:latin typeface="Cambria Math"/>
                      </a:rPr>
                      <m:t>𝒔𝒊𝒏𝒙</m:t>
                    </m:r>
                    <m:r>
                      <a:rPr lang="fr-CH" sz="2800" b="1" i="1" smtClean="0">
                        <a:latin typeface="Cambria Math"/>
                      </a:rPr>
                      <m:t>+</m:t>
                    </m:r>
                    <m:r>
                      <a:rPr lang="fr-CH" sz="2800" b="1" i="1" smtClean="0">
                        <a:solidFill>
                          <a:srgbClr val="FF0000"/>
                        </a:solidFill>
                        <a:latin typeface="Cambria Math"/>
                      </a:rPr>
                      <m:t>𝒃</m:t>
                    </m:r>
                    <m:r>
                      <a:rPr lang="fr-CH" sz="2800" b="1" i="1" smtClean="0">
                        <a:latin typeface="Cambria Math"/>
                      </a:rPr>
                      <m:t>=</m:t>
                    </m:r>
                    <m:r>
                      <a:rPr lang="fr-CH" sz="2800" b="1" i="1" smtClean="0">
                        <a:latin typeface="Cambria Math"/>
                      </a:rPr>
                      <m:t>𝟎</m:t>
                    </m:r>
                  </m:oMath>
                </a14:m>
                <a:endParaRPr lang="fr-LU" sz="2800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75536" y="620688"/>
                <a:ext cx="6964620" cy="647328"/>
              </a:xfrm>
              <a:blipFill rotWithShape="1">
                <a:blip r:embed="rId3"/>
                <a:stretch>
                  <a:fillRect l="-1750" b="-26415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5576" y="1484040"/>
            <a:ext cx="3898776" cy="4536504"/>
          </a:xfrm>
        </p:spPr>
        <p:txBody>
          <a:bodyPr numCol="2"/>
          <a:lstStyle/>
          <a:p>
            <a:pPr marL="0" indent="0">
              <a:buNone/>
            </a:pPr>
            <a:r>
              <a:rPr lang="fr-LU" sz="1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     </a:t>
            </a: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LBL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2     A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3     g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4     rad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5     R/S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6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7     </a:t>
            </a: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CHS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smtClean="0">
                <a:latin typeface="Courier New" panose="02070309020205020404" pitchFamily="49" charset="0"/>
                <a:cs typeface="Courier New" panose="02070309020205020404" pitchFamily="49" charset="0"/>
              </a:rPr>
              <a:t>8     ENTER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9     g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10     abs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11     1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12     g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13     x&lt;&gt;y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14     g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15     x&lt;=y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16     GTO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17     1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18     5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19     5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20     5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21     R/S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22     LBL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23     1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24     R v</a:t>
            </a:r>
          </a:p>
          <a:p>
            <a:pPr marL="0" indent="0">
              <a:buNone/>
            </a:pPr>
            <a:r>
              <a:rPr lang="fr-CH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CH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25     R v</a:t>
            </a:r>
          </a:p>
          <a:p>
            <a:pPr marL="0" indent="0">
              <a:buNone/>
            </a:pPr>
            <a:r>
              <a:rPr lang="fr-CH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26     f-1</a:t>
            </a:r>
          </a:p>
          <a:p>
            <a:pPr marL="0" indent="0">
              <a:buNone/>
            </a:pPr>
            <a:r>
              <a:rPr lang="fr-CH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CH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27     sin</a:t>
            </a:r>
          </a:p>
          <a:p>
            <a:pPr marL="0" indent="0">
              <a:buNone/>
            </a:pPr>
            <a:r>
              <a:rPr lang="fr-CH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CH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28     RTN</a:t>
            </a:r>
            <a:endParaRPr lang="fr-LU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44900" y="98556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07</a:t>
            </a:r>
          </a:p>
        </p:txBody>
      </p:sp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449281"/>
              </p:ext>
            </p:extLst>
          </p:nvPr>
        </p:nvGraphicFramePr>
        <p:xfrm>
          <a:off x="4496544" y="1952432"/>
          <a:ext cx="2362200" cy="20869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7400"/>
                <a:gridCol w="787400"/>
                <a:gridCol w="787400"/>
              </a:tblGrid>
              <a:tr h="258113">
                <a:tc>
                  <a:txBody>
                    <a:bodyPr/>
                    <a:lstStyle/>
                    <a:p>
                      <a:pPr algn="ctr" fontAlgn="b"/>
                      <a:r>
                        <a:rPr lang="fr-LU" sz="1100" u="none" strike="noStrike" dirty="0">
                          <a:effectLst/>
                        </a:rPr>
                        <a:t>a</a:t>
                      </a:r>
                      <a:endParaRPr lang="fr-L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LU" sz="1100" u="none" strike="noStrike">
                          <a:effectLst/>
                        </a:rPr>
                        <a:t>b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LU" sz="1100" u="none" strike="noStrike">
                          <a:effectLst/>
                        </a:rPr>
                        <a:t>x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0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0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-0,25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0,12532783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-0,5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0,25268026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-0,75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0,38439677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-1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0,52359878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-1,25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0,67513153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-1,5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0,84806208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-1,75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1,06543582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1,57079633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2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LU" sz="1100" u="none" strike="noStrike">
                          <a:effectLst/>
                        </a:rPr>
                        <a:t>-2,25</a:t>
                      </a:r>
                      <a:endParaRPr lang="fr-L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1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ERR</a:t>
                      </a:r>
                      <a:endParaRPr lang="fr-L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4496544" y="1461972"/>
            <a:ext cx="2740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smtClean="0"/>
              <a:t>Key: </a:t>
            </a:r>
            <a:r>
              <a:rPr lang="fr-CH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fr-CH" dirty="0"/>
              <a:t>  </a:t>
            </a:r>
            <a:r>
              <a:rPr lang="fr-CH" dirty="0" smtClean="0"/>
              <a:t>A</a:t>
            </a:r>
            <a:r>
              <a:rPr lang="fr-LU" dirty="0" smtClean="0"/>
              <a:t>    </a:t>
            </a:r>
            <a:r>
              <a:rPr lang="fr-CH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CH" dirty="0" smtClean="0"/>
              <a:t>  R/S</a:t>
            </a:r>
            <a:endParaRPr lang="fr-L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544" y="4218138"/>
            <a:ext cx="2504925" cy="25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rame 9"/>
          <p:cNvSpPr/>
          <p:nvPr/>
        </p:nvSpPr>
        <p:spPr>
          <a:xfrm>
            <a:off x="1547664" y="1412776"/>
            <a:ext cx="1134084" cy="4680520"/>
          </a:xfrm>
          <a:prstGeom prst="fram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E8E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Frame 12"/>
          <p:cNvSpPr/>
          <p:nvPr/>
        </p:nvSpPr>
        <p:spPr>
          <a:xfrm>
            <a:off x="3347864" y="1433352"/>
            <a:ext cx="1148680" cy="4680520"/>
          </a:xfrm>
          <a:prstGeom prst="fram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E8E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52384" y="2078820"/>
            <a:ext cx="139012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</a:t>
            </a:r>
          </a:p>
          <a:p>
            <a:r>
              <a:rPr lang="en-US" dirty="0" smtClean="0"/>
              <a:t>Calculation:</a:t>
            </a:r>
            <a:br>
              <a:rPr lang="en-US" dirty="0" smtClean="0"/>
            </a:br>
            <a:r>
              <a:rPr lang="en-US" dirty="0" smtClean="0">
                <a:solidFill>
                  <a:srgbClr val="0D0DC9"/>
                </a:solidFill>
              </a:rPr>
              <a:t>g RAD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b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D0DC9"/>
                </a:solidFill>
              </a:rPr>
              <a:t>ENTER</a:t>
            </a:r>
          </a:p>
          <a:p>
            <a:r>
              <a:rPr lang="en-US" dirty="0" smtClean="0">
                <a:solidFill>
                  <a:srgbClr val="FF3300"/>
                </a:solidFill>
              </a:rPr>
              <a:t>a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D0DC9"/>
                </a:solidFill>
              </a:rPr>
              <a:t>divide</a:t>
            </a:r>
            <a:br>
              <a:rPr lang="en-US" dirty="0" smtClean="0">
                <a:solidFill>
                  <a:srgbClr val="0D0DC9"/>
                </a:solidFill>
              </a:rPr>
            </a:br>
            <a:r>
              <a:rPr lang="en-US" dirty="0" smtClean="0">
                <a:solidFill>
                  <a:srgbClr val="0D0DC9"/>
                </a:solidFill>
              </a:rPr>
              <a:t>CHS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0D0DC9"/>
                </a:solidFill>
              </a:rPr>
              <a:t>f</a:t>
            </a:r>
            <a:r>
              <a:rPr lang="en-US" baseline="30000" dirty="0" smtClean="0">
                <a:solidFill>
                  <a:srgbClr val="0D0DC9"/>
                </a:solidFill>
              </a:rPr>
              <a:t>-1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0D0DC9"/>
                </a:solidFill>
              </a:rPr>
              <a:t>sin</a:t>
            </a:r>
            <a:endParaRPr lang="fr-FR" dirty="0">
              <a:solidFill>
                <a:srgbClr val="0D0DC9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28984" y="1964598"/>
            <a:ext cx="1350180" cy="2086913"/>
          </a:xfrm>
          <a:prstGeom prst="rect">
            <a:avLst/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43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22238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58963"/>
            <a:ext cx="8229600" cy="49990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765175"/>
            <a:ext cx="4780941" cy="5246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01228" y="4869160"/>
            <a:ext cx="2903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HP-35 of Jean MOOTZ (+)</a:t>
            </a:r>
          </a:p>
          <a:p>
            <a:endParaRPr lang="en-US" dirty="0"/>
          </a:p>
          <a:p>
            <a:r>
              <a:rPr lang="en-US" dirty="0" err="1" smtClean="0"/>
              <a:t>Computarium</a:t>
            </a:r>
            <a:r>
              <a:rPr lang="en-US" dirty="0" smtClean="0"/>
              <a:t> Collection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04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30</a:t>
            </a:fld>
            <a:endParaRPr lang="en-US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39" y="1479998"/>
            <a:ext cx="6438882" cy="498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0039" y="12223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08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1187624" y="836712"/>
            <a:ext cx="5688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/>
              <a:t>HP offered a 15 days trial for customers to discover that they absolutely need to buy it.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249790" y="4913784"/>
            <a:ext cx="2882049" cy="1944216"/>
          </a:xfrm>
          <a:prstGeom prst="ellipse">
            <a:avLst/>
          </a:prstGeom>
          <a:solidFill>
            <a:srgbClr val="FFFF00">
              <a:alpha val="8000"/>
            </a:srgbClr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84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31</a:t>
            </a:fld>
            <a:endParaRPr lang="en-US" alt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0039" y="12223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08a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4871" y="908664"/>
            <a:ext cx="8545994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Some famous achievements:</a:t>
            </a:r>
          </a:p>
          <a:p>
            <a:endParaRPr lang="en-US" dirty="0"/>
          </a:p>
          <a:p>
            <a:r>
              <a:rPr lang="en-US" b="1" dirty="0" smtClean="0"/>
              <a:t>1975</a:t>
            </a:r>
            <a:r>
              <a:rPr lang="en-US" dirty="0" smtClean="0"/>
              <a:t> : 	</a:t>
            </a:r>
            <a:r>
              <a:rPr lang="en-US" b="1" dirty="0" smtClean="0"/>
              <a:t>HP-65 </a:t>
            </a:r>
            <a:r>
              <a:rPr lang="en-US" b="1" dirty="0"/>
              <a:t>in space with Apollo-Soyuz.</a:t>
            </a:r>
            <a:endParaRPr lang="en-US" dirty="0"/>
          </a:p>
          <a:p>
            <a:r>
              <a:rPr lang="en-US" dirty="0" smtClean="0"/>
              <a:t>	</a:t>
            </a:r>
            <a:br>
              <a:rPr lang="en-US" dirty="0" smtClean="0"/>
            </a:br>
            <a:r>
              <a:rPr lang="en-US" dirty="0" smtClean="0"/>
              <a:t>	The </a:t>
            </a:r>
            <a:r>
              <a:rPr lang="en-US" dirty="0"/>
              <a:t>American astronauts calculated critical course-correction </a:t>
            </a:r>
            <a:r>
              <a:rPr lang="en-US" dirty="0" smtClean="0"/>
              <a:t>maneuvers</a:t>
            </a:r>
          </a:p>
          <a:p>
            <a:r>
              <a:rPr lang="en-US" dirty="0" smtClean="0"/>
              <a:t> 	on </a:t>
            </a:r>
            <a:r>
              <a:rPr lang="en-US" dirty="0"/>
              <a:t>their HP-65 programmable hand-held during the rendezvous of the </a:t>
            </a:r>
            <a:endParaRPr lang="en-US" dirty="0" smtClean="0"/>
          </a:p>
          <a:p>
            <a:r>
              <a:rPr lang="en-US" dirty="0" smtClean="0"/>
              <a:t>	U.S</a:t>
            </a:r>
            <a:r>
              <a:rPr lang="en-US" dirty="0"/>
              <a:t>. and Russian spacecraft</a:t>
            </a:r>
            <a:r>
              <a:rPr lang="en-US" dirty="0" smtClean="0"/>
              <a:t>.</a:t>
            </a:r>
          </a:p>
          <a:p>
            <a:r>
              <a:rPr lang="en-US" dirty="0"/>
              <a:t>	</a:t>
            </a:r>
            <a:r>
              <a:rPr lang="en-US" dirty="0" smtClean="0"/>
              <a:t>The HP-65 was the backup for the Apollo Guidance Computer.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User interface of the AGC: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fr-FR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58" y="3247917"/>
            <a:ext cx="2970397" cy="314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0039" y="122237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08b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189" y="908664"/>
            <a:ext cx="735753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Another famous achievements by Mitchell J. </a:t>
            </a:r>
            <a:r>
              <a:rPr lang="en-US" dirty="0" err="1" smtClean="0"/>
              <a:t>Feigenbaum</a:t>
            </a:r>
            <a:r>
              <a:rPr lang="en-US" dirty="0" smtClean="0"/>
              <a:t>, using the HP-65 at the Los Alamos National Laboratory:</a:t>
            </a:r>
          </a:p>
          <a:p>
            <a:endParaRPr lang="en-US" dirty="0"/>
          </a:p>
          <a:p>
            <a:r>
              <a:rPr lang="en-US" b="1" dirty="0" smtClean="0"/>
              <a:t>1975</a:t>
            </a:r>
            <a:r>
              <a:rPr lang="en-US" dirty="0" smtClean="0"/>
              <a:t> : 	</a:t>
            </a:r>
            <a:r>
              <a:rPr lang="en-US" b="1" dirty="0" smtClean="0"/>
              <a:t>Discovery of the </a:t>
            </a:r>
            <a:r>
              <a:rPr lang="en-US" b="1" dirty="0" err="1" smtClean="0"/>
              <a:t>Feigenbaum</a:t>
            </a:r>
            <a:r>
              <a:rPr lang="en-US" b="1" dirty="0" smtClean="0"/>
              <a:t> Constant (chaos theory)</a:t>
            </a:r>
          </a:p>
          <a:p>
            <a:endParaRPr lang="en-US" b="1" dirty="0"/>
          </a:p>
          <a:p>
            <a:endParaRPr lang="en-US" dirty="0"/>
          </a:p>
          <a:p>
            <a:r>
              <a:rPr lang="en-US" dirty="0" smtClean="0"/>
              <a:t>	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400" dirty="0">
                <a:solidFill>
                  <a:srgbClr val="FF0000"/>
                </a:solidFill>
              </a:rPr>
              <a:t>d</a:t>
            </a:r>
            <a:r>
              <a:rPr lang="en-US" sz="2400" dirty="0" smtClean="0">
                <a:solidFill>
                  <a:srgbClr val="FF0000"/>
                </a:solidFill>
              </a:rPr>
              <a:t>elta = 4.6692</a:t>
            </a:r>
            <a:endParaRPr lang="en-US" sz="24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892" y="2168832"/>
            <a:ext cx="3413937" cy="420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4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7864" y="1981240"/>
            <a:ext cx="5194920" cy="3005881"/>
          </a:xfrm>
        </p:spPr>
        <p:txBody>
          <a:bodyPr/>
          <a:lstStyle/>
          <a:p>
            <a:pPr marL="0" indent="0">
              <a:buNone/>
            </a:pPr>
            <a:r>
              <a:rPr lang="fr-CH" sz="2400" dirty="0" smtClean="0"/>
              <a:t>Prof. Jean </a:t>
            </a:r>
            <a:r>
              <a:rPr lang="fr-CH" sz="2400" dirty="0" err="1" smtClean="0"/>
              <a:t>Mootz</a:t>
            </a:r>
            <a:r>
              <a:rPr lang="fr-CH" sz="2400" dirty="0"/>
              <a:t> </a:t>
            </a:r>
            <a:r>
              <a:rPr lang="fr-CH" sz="2400" dirty="0" smtClean="0"/>
              <a:t>(1931-2013)</a:t>
            </a:r>
          </a:p>
          <a:p>
            <a:pPr marL="0" indent="0">
              <a:buNone/>
            </a:pPr>
            <a:endParaRPr lang="fr-CH" sz="1400" dirty="0" smtClean="0"/>
          </a:p>
          <a:p>
            <a:pPr marL="806450" lvl="1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Luxembourgish pioneer owner of a HP-65 calculator (1975)</a:t>
            </a:r>
          </a:p>
          <a:p>
            <a:pPr marL="806450" lvl="1" indent="-457200">
              <a:buFont typeface="Wingdings" panose="05000000000000000000" pitchFamily="2" charset="2"/>
              <a:buChar char="Ø"/>
            </a:pPr>
            <a:r>
              <a:rPr lang="en-US" sz="1800" dirty="0" smtClean="0"/>
              <a:t>He gave high-school students the opportunity to </a:t>
            </a:r>
            <a:r>
              <a:rPr lang="en-US" sz="1800" b="1" dirty="0" smtClean="0">
                <a:solidFill>
                  <a:srgbClr val="C00000"/>
                </a:solidFill>
              </a:rPr>
              <a:t>play</a:t>
            </a:r>
            <a:r>
              <a:rPr lang="en-US" sz="1800" dirty="0" smtClean="0"/>
              <a:t> with it</a:t>
            </a:r>
            <a:br>
              <a:rPr lang="en-US" sz="1800" dirty="0" smtClean="0"/>
            </a:br>
            <a:endParaRPr lang="en-US" sz="1800" dirty="0" smtClean="0"/>
          </a:p>
          <a:p>
            <a:pPr marL="806450" lvl="1" indent="-457200">
              <a:buFont typeface="Wingdings" panose="05000000000000000000" pitchFamily="2" charset="2"/>
              <a:buChar char="Ø"/>
            </a:pPr>
            <a:r>
              <a:rPr lang="en-US" sz="1800" dirty="0" smtClean="0">
                <a:sym typeface="Wingdings" panose="05000000000000000000" pitchFamily="2" charset="2"/>
              </a:rPr>
              <a:t> This </a:t>
            </a:r>
            <a:r>
              <a:rPr lang="en-US" sz="1800" u="sng" dirty="0" smtClean="0">
                <a:sym typeface="Wingdings" panose="05000000000000000000" pitchFamily="2" charset="2"/>
              </a:rPr>
              <a:t>WAS</a:t>
            </a:r>
            <a:r>
              <a:rPr lang="en-US" sz="1800" dirty="0" smtClean="0">
                <a:sym typeface="Wingdings" panose="05000000000000000000" pitchFamily="2" charset="2"/>
              </a:rPr>
              <a:t> exceptional 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51520" y="110173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09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1359"/>
            <a:ext cx="2602915" cy="34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03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1961652" y="4089466"/>
            <a:ext cx="4896544" cy="24494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9250" lvl="1" indent="0">
              <a:buNone/>
            </a:pPr>
            <a:r>
              <a:rPr lang="en-US" sz="2400" b="1" dirty="0" smtClean="0">
                <a:solidFill>
                  <a:srgbClr val="C00000"/>
                </a:solidFill>
              </a:rPr>
              <a:t>The </a:t>
            </a:r>
            <a:r>
              <a:rPr lang="en-US" sz="2400" b="1" dirty="0">
                <a:solidFill>
                  <a:srgbClr val="C00000"/>
                </a:solidFill>
              </a:rPr>
              <a:t>students could play </a:t>
            </a:r>
            <a:r>
              <a:rPr lang="en-US" sz="2400" b="1" dirty="0" smtClean="0">
                <a:solidFill>
                  <a:srgbClr val="C00000"/>
                </a:solidFill>
              </a:rPr>
              <a:t>with:</a:t>
            </a:r>
            <a:endParaRPr lang="en-US" sz="2400" b="1" dirty="0">
              <a:solidFill>
                <a:srgbClr val="C00000"/>
              </a:solidFill>
            </a:endParaRPr>
          </a:p>
          <a:p>
            <a:pPr marL="349250" lvl="1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   Undocumented </a:t>
            </a:r>
            <a:r>
              <a:rPr lang="en-US" sz="2400" dirty="0">
                <a:solidFill>
                  <a:srgbClr val="C00000"/>
                </a:solidFill>
              </a:rPr>
              <a:t>behaviors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   Tricks</a:t>
            </a:r>
            <a:endParaRPr lang="en-US" sz="2400" dirty="0">
              <a:solidFill>
                <a:srgbClr val="C00000"/>
              </a:solidFill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 smtClean="0">
                <a:solidFill>
                  <a:srgbClr val="C00000"/>
                </a:solidFill>
              </a:rPr>
              <a:t>   Crashes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  <a:endParaRPr lang="en-US" sz="1600" dirty="0">
              <a:solidFill>
                <a:srgbClr val="C00000"/>
              </a:solidFill>
            </a:endParaRPr>
          </a:p>
          <a:p>
            <a:pPr algn="ctr"/>
            <a:endParaRPr lang="fr-LU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5030" y="903040"/>
            <a:ext cx="6939258" cy="2958008"/>
          </a:xfrm>
        </p:spPr>
        <p:txBody>
          <a:bodyPr/>
          <a:lstStyle/>
          <a:p>
            <a:r>
              <a:rPr lang="en-US" sz="1800" dirty="0" smtClean="0"/>
              <a:t>We mean </a:t>
            </a:r>
            <a:r>
              <a:rPr lang="en-US" sz="1800" b="1" dirty="0" smtClean="0">
                <a:solidFill>
                  <a:srgbClr val="C00000"/>
                </a:solidFill>
              </a:rPr>
              <a:t>“play”</a:t>
            </a:r>
            <a:r>
              <a:rPr lang="en-US" sz="1800" dirty="0" smtClean="0"/>
              <a:t> literally!</a:t>
            </a:r>
          </a:p>
          <a:p>
            <a:r>
              <a:rPr lang="en-US" sz="1800" dirty="0" smtClean="0"/>
              <a:t>In fact, Mr. </a:t>
            </a:r>
            <a:r>
              <a:rPr lang="en-US" sz="1800" dirty="0" err="1"/>
              <a:t>M</a:t>
            </a:r>
            <a:r>
              <a:rPr lang="en-US" sz="1800" dirty="0" err="1" smtClean="0"/>
              <a:t>ootz</a:t>
            </a:r>
            <a:r>
              <a:rPr lang="en-US" sz="1800" dirty="0" smtClean="0"/>
              <a:t> somehow unearthed “</a:t>
            </a:r>
            <a:r>
              <a:rPr lang="en-US" sz="1800" b="1" dirty="0" smtClean="0"/>
              <a:t>65 notes</a:t>
            </a:r>
            <a:r>
              <a:rPr lang="en-US" sz="1800" dirty="0" smtClean="0"/>
              <a:t>”, the journal of the </a:t>
            </a:r>
            <a:r>
              <a:rPr lang="en-US" sz="1800" b="1" dirty="0" smtClean="0"/>
              <a:t>HP-65 Users Club (US)</a:t>
            </a:r>
            <a:r>
              <a:rPr lang="en-US" sz="1800" dirty="0" smtClean="0"/>
              <a:t>.</a:t>
            </a:r>
          </a:p>
          <a:p>
            <a:r>
              <a:rPr lang="en-US" sz="1800" b="1" dirty="0" smtClean="0"/>
              <a:t>Specialty of this journal:</a:t>
            </a:r>
            <a:r>
              <a:rPr lang="en-US" sz="1800" dirty="0" smtClean="0"/>
              <a:t>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hints, tips, shared programs, games, background information, internals, and…</a:t>
            </a:r>
          </a:p>
          <a:p>
            <a:pPr marL="349250" lvl="1" indent="0">
              <a:buNone/>
            </a:pPr>
            <a:r>
              <a:rPr lang="en-US" sz="1800" dirty="0"/>
              <a:t>w</a:t>
            </a:r>
            <a:r>
              <a:rPr lang="en-US" sz="1800" dirty="0" smtClean="0"/>
              <a:t>ell, in 1974, the substantive “</a:t>
            </a:r>
            <a:r>
              <a:rPr lang="en-US" sz="1800" b="1" dirty="0" smtClean="0"/>
              <a:t>hacker</a:t>
            </a:r>
            <a:r>
              <a:rPr lang="en-US" sz="1800" dirty="0" smtClean="0"/>
              <a:t>” was not coined yet…</a:t>
            </a:r>
          </a:p>
          <a:p>
            <a:r>
              <a:rPr lang="en-US" sz="1800" dirty="0" smtClean="0"/>
              <a:t>And </a:t>
            </a:r>
            <a:r>
              <a:rPr lang="en-US" sz="1800" b="1" dirty="0" smtClean="0">
                <a:solidFill>
                  <a:srgbClr val="C00000"/>
                </a:solidFill>
              </a:rPr>
              <a:t>THIS </a:t>
            </a:r>
            <a:r>
              <a:rPr lang="en-US" sz="1800" dirty="0" smtClean="0"/>
              <a:t>was really exceptional !!!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000" dirty="0" smtClean="0">
              <a:solidFill>
                <a:srgbClr val="C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33070" y="122238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10</a:t>
            </a:r>
          </a:p>
        </p:txBody>
      </p:sp>
      <p:sp>
        <p:nvSpPr>
          <p:cNvPr id="6" name="Pfeil nach unten 5"/>
          <p:cNvSpPr/>
          <p:nvPr/>
        </p:nvSpPr>
        <p:spPr>
          <a:xfrm>
            <a:off x="3925292" y="3609024"/>
            <a:ext cx="484632" cy="43204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17752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35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1520" y="82741"/>
            <a:ext cx="754380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928" y="260648"/>
            <a:ext cx="4928069" cy="6200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76712" y="1178700"/>
            <a:ext cx="2160191" cy="642937"/>
          </a:xfrm>
        </p:spPr>
        <p:txBody>
          <a:bodyPr/>
          <a:lstStyle/>
          <a:p>
            <a:r>
              <a:rPr lang="fr-CH" sz="2400" b="0" dirty="0" smtClean="0"/>
              <a:t>Hack 1a     1b</a:t>
            </a:r>
            <a:endParaRPr lang="fr-LU" sz="2400" b="0" dirty="0"/>
          </a:p>
        </p:txBody>
      </p:sp>
      <p:sp>
        <p:nvSpPr>
          <p:cNvPr id="8" name="TextBox 1"/>
          <p:cNvSpPr txBox="1"/>
          <p:nvPr/>
        </p:nvSpPr>
        <p:spPr>
          <a:xfrm>
            <a:off x="276712" y="1988839"/>
            <a:ext cx="1414904" cy="4339650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D0DC9"/>
                </a:solidFill>
              </a:rPr>
              <a:t>LBL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br>
              <a:rPr lang="en-US" sz="2800" dirty="0" smtClean="0">
                <a:solidFill>
                  <a:srgbClr val="FF0000"/>
                </a:solidFill>
              </a:rPr>
            </a:br>
            <a:r>
              <a:rPr lang="en-US" sz="2800" dirty="0" smtClean="0">
                <a:solidFill>
                  <a:srgbClr val="0D0DC9"/>
                </a:solidFill>
              </a:rPr>
              <a:t>E</a:t>
            </a:r>
            <a:r>
              <a:rPr lang="en-US" sz="2800" dirty="0" smtClean="0">
                <a:solidFill>
                  <a:srgbClr val="FF0000"/>
                </a:solidFill>
              </a:rPr>
              <a:t>     </a:t>
            </a:r>
          </a:p>
          <a:p>
            <a:r>
              <a:rPr lang="en-US" sz="2800" dirty="0" smtClean="0">
                <a:solidFill>
                  <a:srgbClr val="0D0DC9"/>
                </a:solidFill>
              </a:rPr>
              <a:t>STO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9</a:t>
            </a:r>
          </a:p>
          <a:p>
            <a:r>
              <a:rPr lang="en-US" sz="2800" dirty="0" smtClean="0">
                <a:solidFill>
                  <a:srgbClr val="0D0DC9"/>
                </a:solidFill>
              </a:rPr>
              <a:t>GTO</a:t>
            </a:r>
          </a:p>
          <a:p>
            <a:r>
              <a:rPr lang="en-US" sz="2800" dirty="0" smtClean="0">
                <a:solidFill>
                  <a:srgbClr val="0D0DC9"/>
                </a:solidFill>
              </a:rPr>
              <a:t>E</a:t>
            </a:r>
          </a:p>
          <a:p>
            <a:endParaRPr lang="en-US" sz="2800" dirty="0" smtClean="0">
              <a:solidFill>
                <a:srgbClr val="0D0DC9"/>
              </a:solidFill>
            </a:endParaRPr>
          </a:p>
          <a:p>
            <a:r>
              <a:rPr lang="en-US" sz="2000" dirty="0" smtClean="0">
                <a:solidFill>
                  <a:srgbClr val="5656F4"/>
                </a:solidFill>
              </a:rPr>
              <a:t>RUN</a:t>
            </a:r>
          </a:p>
          <a:p>
            <a:r>
              <a:rPr lang="en-US" sz="2000" dirty="0" smtClean="0">
                <a:solidFill>
                  <a:srgbClr val="5656F4"/>
                </a:solidFill>
              </a:rPr>
              <a:t>E</a:t>
            </a:r>
          </a:p>
          <a:p>
            <a:endParaRPr lang="en-US" sz="2000" dirty="0" smtClean="0">
              <a:solidFill>
                <a:srgbClr val="5656F4"/>
              </a:solidFill>
            </a:endParaRPr>
          </a:p>
          <a:p>
            <a:r>
              <a:rPr lang="en-US" sz="2000" dirty="0" smtClean="0">
                <a:solidFill>
                  <a:srgbClr val="5656F4"/>
                </a:solidFill>
              </a:rPr>
              <a:t>W/PRGM</a:t>
            </a:r>
            <a:endParaRPr lang="fr-FR" sz="2000" dirty="0">
              <a:solidFill>
                <a:srgbClr val="5656F4"/>
              </a:solidFill>
            </a:endParaRPr>
          </a:p>
        </p:txBody>
      </p:sp>
      <p:sp>
        <p:nvSpPr>
          <p:cNvPr id="10" name="TextBox 2"/>
          <p:cNvSpPr txBox="1"/>
          <p:nvPr/>
        </p:nvSpPr>
        <p:spPr>
          <a:xfrm>
            <a:off x="1739720" y="1988839"/>
            <a:ext cx="130207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D0DC9"/>
                </a:solidFill>
              </a:rPr>
              <a:t>RUN</a:t>
            </a:r>
            <a:br>
              <a:rPr lang="en-US" sz="2000" dirty="0" smtClean="0">
                <a:solidFill>
                  <a:srgbClr val="0D0DC9"/>
                </a:solidFill>
              </a:rPr>
            </a:br>
            <a:r>
              <a:rPr lang="en-US" sz="2000" dirty="0" smtClean="0">
                <a:solidFill>
                  <a:srgbClr val="0D0DC9"/>
                </a:solidFill>
              </a:rPr>
              <a:t>R/S</a:t>
            </a:r>
          </a:p>
          <a:p>
            <a:endParaRPr lang="en-US" sz="2000" dirty="0">
              <a:solidFill>
                <a:srgbClr val="0D0DC9"/>
              </a:solidFill>
            </a:endParaRPr>
          </a:p>
          <a:p>
            <a:r>
              <a:rPr lang="en-US" sz="2000" dirty="0" smtClean="0">
                <a:solidFill>
                  <a:srgbClr val="0D0DC9"/>
                </a:solidFill>
              </a:rPr>
              <a:t>W/PRGM</a:t>
            </a:r>
          </a:p>
          <a:p>
            <a:r>
              <a:rPr lang="en-US" sz="2000" dirty="0" smtClean="0">
                <a:solidFill>
                  <a:srgbClr val="0D0DC9"/>
                </a:solidFill>
              </a:rPr>
              <a:t>SST</a:t>
            </a:r>
          </a:p>
          <a:p>
            <a:endParaRPr lang="en-US" sz="2000" dirty="0">
              <a:solidFill>
                <a:srgbClr val="0D0DC9"/>
              </a:solidFill>
            </a:endParaRPr>
          </a:p>
          <a:p>
            <a:pPr marL="285750" indent="-285750">
              <a:buFont typeface="Wingdings"/>
              <a:buChar char="à"/>
            </a:pPr>
            <a:r>
              <a:rPr lang="en-US" sz="2000" dirty="0" smtClean="0">
                <a:solidFill>
                  <a:srgbClr val="0D0DC9"/>
                </a:solidFill>
                <a:sym typeface="Wingdings" panose="05000000000000000000" pitchFamily="2" charset="2"/>
              </a:rPr>
              <a:t>9’s in</a:t>
            </a:r>
          </a:p>
          <a:p>
            <a:r>
              <a:rPr lang="en-US" sz="2000" dirty="0" smtClean="0">
                <a:solidFill>
                  <a:srgbClr val="0D0DC9"/>
                </a:solidFill>
                <a:sym typeface="Wingdings" panose="05000000000000000000" pitchFamily="2" charset="2"/>
              </a:rPr>
              <a:t>Program</a:t>
            </a:r>
          </a:p>
          <a:p>
            <a:r>
              <a:rPr lang="en-US" sz="2000" dirty="0" smtClean="0">
                <a:solidFill>
                  <a:srgbClr val="0D0DC9"/>
                </a:solidFill>
                <a:sym typeface="Wingdings" panose="05000000000000000000" pitchFamily="2" charset="2"/>
              </a:rPr>
              <a:t>memory</a:t>
            </a:r>
            <a:endParaRPr lang="fr-FR" sz="2000" dirty="0">
              <a:solidFill>
                <a:srgbClr val="0D0D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8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1063" y="692696"/>
            <a:ext cx="1594822" cy="642937"/>
          </a:xfrm>
        </p:spPr>
        <p:txBody>
          <a:bodyPr/>
          <a:lstStyle/>
          <a:p>
            <a:r>
              <a:rPr lang="fr-CH" sz="2400" b="0" dirty="0" smtClean="0"/>
              <a:t>Hack 2</a:t>
            </a:r>
            <a:endParaRPr lang="fr-LU" sz="24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3778" y="1368391"/>
            <a:ext cx="5923344" cy="77363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C00000"/>
                </a:solidFill>
              </a:rPr>
              <a:t>Display </a:t>
            </a:r>
            <a:r>
              <a:rPr lang="en-US" sz="2400" dirty="0" smtClean="0">
                <a:solidFill>
                  <a:srgbClr val="C00000"/>
                </a:solidFill>
              </a:rPr>
              <a:t>mystery</a:t>
            </a:r>
          </a:p>
          <a:p>
            <a:pPr marL="0" indent="0">
              <a:buNone/>
            </a:pP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36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60766" y="68492"/>
            <a:ext cx="346672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74" y="1898796"/>
            <a:ext cx="8466151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0874" y="2888928"/>
            <a:ext cx="810671" cy="3046988"/>
          </a:xfrm>
          <a:prstGeom prst="rect">
            <a:avLst/>
          </a:prstGeom>
          <a:solidFill>
            <a:schemeClr val="accent1">
              <a:alpha val="15000"/>
            </a:schemeClr>
          </a:solidFill>
          <a:ln w="254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D0DC9"/>
                </a:solidFill>
              </a:rPr>
              <a:t>f</a:t>
            </a:r>
          </a:p>
          <a:p>
            <a:r>
              <a:rPr lang="en-US" sz="2400" dirty="0" smtClean="0">
                <a:solidFill>
                  <a:srgbClr val="0D0DC9"/>
                </a:solidFill>
              </a:rPr>
              <a:t>cos</a:t>
            </a:r>
          </a:p>
          <a:p>
            <a:r>
              <a:rPr lang="en-US" sz="2400" dirty="0" smtClean="0">
                <a:solidFill>
                  <a:srgbClr val="0D0DC9"/>
                </a:solidFill>
              </a:rPr>
              <a:t>RCL</a:t>
            </a:r>
          </a:p>
          <a:p>
            <a:r>
              <a:rPr lang="en-US" sz="2400" dirty="0" smtClean="0">
                <a:solidFill>
                  <a:srgbClr val="FF3300"/>
                </a:solidFill>
              </a:rPr>
              <a:t>9</a:t>
            </a:r>
          </a:p>
          <a:p>
            <a:r>
              <a:rPr lang="en-US" sz="2400" dirty="0" smtClean="0">
                <a:solidFill>
                  <a:srgbClr val="0D0DC9"/>
                </a:solidFill>
              </a:rPr>
              <a:t>STO</a:t>
            </a:r>
          </a:p>
          <a:p>
            <a:r>
              <a:rPr lang="en-US" sz="2400" dirty="0" smtClean="0">
                <a:solidFill>
                  <a:srgbClr val="FF3300"/>
                </a:solidFill>
              </a:rPr>
              <a:t>8</a:t>
            </a:r>
          </a:p>
          <a:p>
            <a:r>
              <a:rPr lang="en-US" sz="2400" dirty="0" smtClean="0">
                <a:solidFill>
                  <a:srgbClr val="0D0DC9"/>
                </a:solidFill>
              </a:rPr>
              <a:t>g</a:t>
            </a:r>
          </a:p>
          <a:p>
            <a:r>
              <a:rPr lang="en-US" sz="2400" dirty="0" smtClean="0">
                <a:solidFill>
                  <a:srgbClr val="0D0DC9"/>
                </a:solidFill>
              </a:rPr>
              <a:t>DSZ</a:t>
            </a:r>
          </a:p>
        </p:txBody>
      </p:sp>
    </p:spTree>
    <p:extLst>
      <p:ext uri="{BB962C8B-B14F-4D97-AF65-F5344CB8AC3E}">
        <p14:creationId xmlns:p14="http://schemas.microsoft.com/office/powerpoint/2010/main" val="38912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739070" y="215856"/>
            <a:ext cx="4713314" cy="455697"/>
          </a:xfrm>
        </p:spPr>
        <p:txBody>
          <a:bodyPr/>
          <a:lstStyle/>
          <a:p>
            <a:pPr>
              <a:tabLst>
                <a:tab pos="92075" algn="l"/>
              </a:tabLst>
            </a:pPr>
            <a:r>
              <a:rPr lang="fr-CH" sz="2400" b="0" dirty="0" smtClean="0"/>
              <a:t>Super short cool</a:t>
            </a:r>
            <a:r>
              <a:rPr lang="fr-CH" sz="1800" dirty="0" smtClean="0"/>
              <a:t> </a:t>
            </a:r>
            <a:r>
              <a:rPr lang="fr-CH" sz="2400" b="0" dirty="0" err="1"/>
              <a:t>p</a:t>
            </a:r>
            <a:r>
              <a:rPr lang="fr-CH" sz="2400" b="0" dirty="0" err="1" smtClean="0"/>
              <a:t>rogramming</a:t>
            </a:r>
            <a:r>
              <a:rPr lang="fr-CH" sz="1800" dirty="0" smtClean="0"/>
              <a:t>!</a:t>
            </a:r>
            <a:endParaRPr lang="fr-LU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0744" y="832178"/>
            <a:ext cx="6571416" cy="115212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Fibonacci sequence: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F(0) = 0  F(1) = 1  …. F(n) = F(n-2) + F(n-1) </a:t>
            </a:r>
            <a:endParaRPr lang="en-US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37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1520" y="36022"/>
            <a:ext cx="252028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13a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12" y="1901420"/>
            <a:ext cx="6213260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455049" y="3565653"/>
            <a:ext cx="2565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 smtClean="0">
                <a:solidFill>
                  <a:srgbClr val="FF0000"/>
                </a:solidFill>
              </a:rPr>
              <a:t>8 code </a:t>
            </a:r>
            <a:r>
              <a:rPr lang="fr-CH" sz="2400" dirty="0" err="1" smtClean="0">
                <a:solidFill>
                  <a:srgbClr val="FF0000"/>
                </a:solidFill>
              </a:rPr>
              <a:t>lines</a:t>
            </a:r>
            <a:r>
              <a:rPr lang="fr-CH" sz="2400" dirty="0" smtClean="0">
                <a:solidFill>
                  <a:srgbClr val="FF0000"/>
                </a:solidFill>
              </a:rPr>
              <a:t> </a:t>
            </a:r>
            <a:r>
              <a:rPr lang="fr-CH" sz="2400" dirty="0" err="1" smtClean="0">
                <a:solidFill>
                  <a:srgbClr val="FF0000"/>
                </a:solidFill>
              </a:rPr>
              <a:t>only</a:t>
            </a:r>
            <a:r>
              <a:rPr lang="fr-CH" sz="2400" dirty="0" smtClean="0">
                <a:solidFill>
                  <a:srgbClr val="FF0000"/>
                </a:solidFill>
              </a:rPr>
              <a:t>!</a:t>
            </a:r>
            <a:endParaRPr lang="fr-LU" sz="2400" dirty="0">
              <a:solidFill>
                <a:srgbClr val="FF0000"/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 rot="10800000">
            <a:off x="5738746" y="3675329"/>
            <a:ext cx="576064" cy="24231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LU"/>
          </a:p>
        </p:txBody>
      </p:sp>
      <p:sp>
        <p:nvSpPr>
          <p:cNvPr id="10" name="Rectangle 9"/>
          <p:cNvSpPr/>
          <p:nvPr/>
        </p:nvSpPr>
        <p:spPr>
          <a:xfrm>
            <a:off x="5477026" y="5553236"/>
            <a:ext cx="86409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331640" y="3125556"/>
            <a:ext cx="1407430" cy="1584176"/>
          </a:xfrm>
          <a:prstGeom prst="rect">
            <a:avLst/>
          </a:prstGeom>
          <a:solidFill>
            <a:schemeClr val="accent2">
              <a:lumMod val="40000"/>
              <a:lumOff val="6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4077150" y="3079227"/>
            <a:ext cx="1407430" cy="1584176"/>
          </a:xfrm>
          <a:prstGeom prst="rect">
            <a:avLst/>
          </a:prstGeom>
          <a:solidFill>
            <a:schemeClr val="accent2">
              <a:lumMod val="40000"/>
              <a:lumOff val="6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788" y="4709732"/>
            <a:ext cx="2282167" cy="14181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0712" y="6107590"/>
            <a:ext cx="17844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(from 65notes v1n5)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660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38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251520" y="36022"/>
            <a:ext cx="252028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13b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77026" y="5553236"/>
            <a:ext cx="86409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TextBox 15"/>
          <p:cNvSpPr txBox="1"/>
          <p:nvPr/>
        </p:nvSpPr>
        <p:spPr>
          <a:xfrm>
            <a:off x="251520" y="1088688"/>
            <a:ext cx="26102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resounding success story!</a:t>
            </a:r>
          </a:p>
          <a:p>
            <a:r>
              <a:rPr lang="en-US" dirty="0" smtClean="0"/>
              <a:t>Sold at 795.- US$ (~4900 US$ today)</a:t>
            </a:r>
            <a:endParaRPr lang="fr-FR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844" y="635519"/>
            <a:ext cx="4434862" cy="569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27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8768" y="2798916"/>
            <a:ext cx="3001064" cy="153020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>
                <a:solidFill>
                  <a:srgbClr val="C00000"/>
                </a:solidFill>
              </a:rPr>
              <a:t>“The one who really needs a HP-65” 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and his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65 widow !</a:t>
            </a: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39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276462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13c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4610100" cy="620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6800" y="1088688"/>
            <a:ext cx="2110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truly addictive device, with a totally captive owner !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78580"/>
            <a:ext cx="4610100" cy="5130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8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69760" y="122238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01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58963"/>
            <a:ext cx="8229600" cy="49990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88080" y="908720"/>
            <a:ext cx="7272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is a typical fully automatically 4 function electro-mechanical desktop calculator, built up to 1968: MERCEDES-EUKLID R44SM, DDR: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00" y="1988840"/>
            <a:ext cx="4104456" cy="3297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5589240"/>
            <a:ext cx="7465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Calculators of this type were used at the start of the Manhattan project, and were the standard calculators in the universities and research labs.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976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600505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14a      </a:t>
            </a:r>
            <a:r>
              <a:rPr lang="en-US" altLang="fr-FR" sz="3600" b="0" kern="0" dirty="0" smtClean="0"/>
              <a:t>Internals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08" y="1718772"/>
            <a:ext cx="5743575" cy="4105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424" y="3158964"/>
            <a:ext cx="2140752" cy="2308324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Hybrid Chip </a:t>
            </a:r>
            <a:r>
              <a:rPr lang="en-US" dirty="0" smtClean="0"/>
              <a:t>with:</a:t>
            </a:r>
            <a:br>
              <a:rPr lang="en-US" dirty="0" smtClean="0"/>
            </a:br>
            <a:r>
              <a:rPr lang="en-US" dirty="0" smtClean="0"/>
              <a:t>ALU &amp; Registers </a:t>
            </a:r>
            <a:br>
              <a:rPr lang="en-US" dirty="0" smtClean="0"/>
            </a:br>
            <a:r>
              <a:rPr lang="en-US" dirty="0" smtClean="0"/>
              <a:t>(10 à 56 bit)</a:t>
            </a:r>
          </a:p>
          <a:p>
            <a:r>
              <a:rPr lang="en-US" dirty="0" smtClean="0"/>
              <a:t>Control &amp; Timing</a:t>
            </a:r>
            <a:br>
              <a:rPr lang="en-US" dirty="0" smtClean="0"/>
            </a:br>
            <a:r>
              <a:rPr lang="en-US" dirty="0" smtClean="0"/>
              <a:t>(178 kHz)</a:t>
            </a:r>
          </a:p>
          <a:p>
            <a:r>
              <a:rPr lang="en-US" dirty="0" smtClean="0"/>
              <a:t>Dual Ram</a:t>
            </a:r>
          </a:p>
          <a:p>
            <a:r>
              <a:rPr lang="en-US" dirty="0" smtClean="0"/>
              <a:t>Clock driver &amp; </a:t>
            </a:r>
            <a:r>
              <a:rPr lang="en-US" dirty="0" err="1" smtClean="0"/>
              <a:t>Init</a:t>
            </a:r>
            <a:endParaRPr lang="en-US" dirty="0" smtClean="0"/>
          </a:p>
          <a:p>
            <a:r>
              <a:rPr lang="en-US" dirty="0" smtClean="0"/>
              <a:t>Card Reader Ctrl.</a:t>
            </a:r>
            <a:endParaRPr lang="fr-FR" dirty="0"/>
          </a:p>
        </p:txBody>
      </p:sp>
      <p:sp>
        <p:nvSpPr>
          <p:cNvPr id="10" name="TextBox 9"/>
          <p:cNvSpPr txBox="1"/>
          <p:nvPr/>
        </p:nvSpPr>
        <p:spPr>
          <a:xfrm>
            <a:off x="3160668" y="908664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Main board of J. </a:t>
            </a:r>
            <a:r>
              <a:rPr lang="en-US" dirty="0" err="1" smtClean="0"/>
              <a:t>Mootz’s</a:t>
            </a:r>
            <a:r>
              <a:rPr lang="en-US" dirty="0" smtClean="0"/>
              <a:t> HP-65 </a:t>
            </a:r>
            <a:br>
              <a:rPr lang="en-US" dirty="0" smtClean="0"/>
            </a:br>
            <a:r>
              <a:rPr lang="en-US" dirty="0" smtClean="0"/>
              <a:t>(there are 2 other boards inside)</a:t>
            </a:r>
            <a:endParaRPr lang="fr-FR" dirty="0"/>
          </a:p>
        </p:txBody>
      </p:sp>
      <p:sp>
        <p:nvSpPr>
          <p:cNvPr id="11" name="Right Arrow 10"/>
          <p:cNvSpPr/>
          <p:nvPr/>
        </p:nvSpPr>
        <p:spPr>
          <a:xfrm>
            <a:off x="2392176" y="3751714"/>
            <a:ext cx="630084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1017599" y="2261264"/>
            <a:ext cx="723275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ROM</a:t>
            </a:r>
            <a:endParaRPr lang="fr-FR" dirty="0"/>
          </a:p>
        </p:txBody>
      </p:sp>
      <p:sp>
        <p:nvSpPr>
          <p:cNvPr id="18" name="TextBox 17"/>
          <p:cNvSpPr txBox="1"/>
          <p:nvPr/>
        </p:nvSpPr>
        <p:spPr>
          <a:xfrm>
            <a:off x="2030538" y="2261264"/>
            <a:ext cx="723275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ROM</a:t>
            </a:r>
            <a:endParaRPr lang="fr-FR" dirty="0"/>
          </a:p>
        </p:txBody>
      </p:sp>
      <p:sp>
        <p:nvSpPr>
          <p:cNvPr id="19" name="TextBox 18"/>
          <p:cNvSpPr txBox="1"/>
          <p:nvPr/>
        </p:nvSpPr>
        <p:spPr>
          <a:xfrm>
            <a:off x="4481988" y="6039348"/>
            <a:ext cx="723275" cy="369332"/>
          </a:xfrm>
          <a:prstGeom prst="rect">
            <a:avLst/>
          </a:prstGeom>
          <a:noFill/>
          <a:ln w="254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ROM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341435" y="6039348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All ROM: 3k 10-bit words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48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24" y="1430886"/>
            <a:ext cx="7470996" cy="5149332"/>
          </a:xfrm>
          <a:prstGeom prst="rect">
            <a:avLst/>
          </a:prstGeom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41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44324" y="122238"/>
            <a:ext cx="627508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14b       </a:t>
            </a:r>
            <a:r>
              <a:rPr lang="fr-CH" sz="3600" b="0" dirty="0" err="1" smtClean="0"/>
              <a:t>Internals</a:t>
            </a:r>
            <a:r>
              <a:rPr lang="fr-CH" sz="3600" b="0" dirty="0" smtClean="0"/>
              <a:t> </a:t>
            </a:r>
            <a:r>
              <a:rPr lang="fr-CH" sz="3600" b="0" dirty="0"/>
              <a:t>2</a:t>
            </a:r>
            <a:endParaRPr lang="en-US" altLang="fr-FR" sz="3500" b="0" kern="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251424" y="998676"/>
            <a:ext cx="4737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HP-65 needs 3 different DC voltages,</a:t>
            </a:r>
          </a:p>
          <a:p>
            <a:r>
              <a:rPr lang="en-US" dirty="0" smtClean="0"/>
              <a:t> which are derived from the battery package </a:t>
            </a:r>
          </a:p>
          <a:p>
            <a:r>
              <a:rPr lang="en-US" dirty="0" smtClean="0"/>
              <a:t>of 3 </a:t>
            </a:r>
            <a:r>
              <a:rPr lang="en-US" dirty="0" err="1" smtClean="0"/>
              <a:t>NiCd</a:t>
            </a:r>
            <a:r>
              <a:rPr lang="en-US" dirty="0" smtClean="0"/>
              <a:t> AA cells in series (3.6 V)</a:t>
            </a:r>
            <a:endParaRPr lang="fr-FR" dirty="0"/>
          </a:p>
        </p:txBody>
      </p:sp>
      <p:sp>
        <p:nvSpPr>
          <p:cNvPr id="2058" name="TextBox 2057"/>
          <p:cNvSpPr txBox="1"/>
          <p:nvPr/>
        </p:nvSpPr>
        <p:spPr>
          <a:xfrm>
            <a:off x="235968" y="6538913"/>
            <a:ext cx="32415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(John Robinson HP65 Diagnosis and Repair)</a:t>
            </a:r>
            <a:endParaRPr lang="fr-FR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402288" y="2168832"/>
            <a:ext cx="1691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Vcc</a:t>
            </a:r>
            <a:r>
              <a:rPr lang="en-US" dirty="0" smtClean="0"/>
              <a:t> =     8.2  V</a:t>
            </a:r>
            <a:br>
              <a:rPr lang="en-US" dirty="0" smtClean="0"/>
            </a:br>
            <a:r>
              <a:rPr lang="en-US" dirty="0" err="1" smtClean="0"/>
              <a:t>Vgg</a:t>
            </a:r>
            <a:r>
              <a:rPr lang="en-US" dirty="0" smtClean="0"/>
              <a:t> = -12.4  V</a:t>
            </a:r>
            <a:br>
              <a:rPr lang="en-US" dirty="0" smtClean="0"/>
            </a:br>
            <a:r>
              <a:rPr lang="en-US" dirty="0" err="1" smtClean="0"/>
              <a:t>Vss</a:t>
            </a:r>
            <a:r>
              <a:rPr lang="en-US" dirty="0" smtClean="0"/>
              <a:t> =    6.28 V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389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42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35523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15a           </a:t>
            </a:r>
            <a:r>
              <a:rPr lang="en-US" altLang="fr-FR" sz="3500" b="0" kern="0" dirty="0" smtClean="0"/>
              <a:t>The HP-65 today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492" y="1090597"/>
            <a:ext cx="760977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Today, many of the HP-65 are 50 years old…</a:t>
            </a:r>
          </a:p>
          <a:p>
            <a:endParaRPr lang="en-US" dirty="0"/>
          </a:p>
          <a:p>
            <a:r>
              <a:rPr lang="en-US" dirty="0" smtClean="0"/>
              <a:t>Usually they aged quite well with the two exceptions: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The </a:t>
            </a:r>
            <a:r>
              <a:rPr lang="en-US" b="1" dirty="0" smtClean="0"/>
              <a:t>battery pack </a:t>
            </a:r>
            <a:r>
              <a:rPr lang="en-US" dirty="0" smtClean="0"/>
              <a:t>is definitively defunct.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It is relatively easy to replace the old </a:t>
            </a:r>
            <a:r>
              <a:rPr lang="en-US" dirty="0" err="1" smtClean="0"/>
              <a:t>NiCd</a:t>
            </a:r>
            <a:r>
              <a:rPr lang="en-US" dirty="0" smtClean="0"/>
              <a:t> AA batteries</a:t>
            </a:r>
            <a:br>
              <a:rPr lang="en-US" dirty="0" smtClean="0"/>
            </a:br>
            <a:r>
              <a:rPr lang="en-US" dirty="0" smtClean="0"/>
              <a:t>         with new ones, or to buy a reconstruction build with a 3D-printer</a:t>
            </a:r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fr-F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578" y="3952919"/>
            <a:ext cx="2876550" cy="23526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2036" y="3967667"/>
            <a:ext cx="37369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Ebay.de   ca. 28.-€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solidFill>
                  <a:srgbClr val="FF3300"/>
                </a:solidFill>
              </a:rPr>
              <a:t>Never use the HP-65 without</a:t>
            </a:r>
          </a:p>
          <a:p>
            <a:r>
              <a:rPr lang="en-US" dirty="0">
                <a:solidFill>
                  <a:srgbClr val="FF3300"/>
                </a:solidFill>
              </a:rPr>
              <a:t>t</a:t>
            </a:r>
            <a:r>
              <a:rPr lang="en-US" dirty="0" smtClean="0">
                <a:solidFill>
                  <a:srgbClr val="FF3300"/>
                </a:solidFill>
              </a:rPr>
              <a:t>he battery (even defunct) in place!</a:t>
            </a:r>
            <a:endParaRPr lang="fr-FR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27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43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35523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HP-65/ 15b           </a:t>
            </a:r>
            <a:r>
              <a:rPr lang="en-US" altLang="fr-FR" sz="3500" b="0" kern="0" dirty="0" smtClean="0"/>
              <a:t>The HP-65 today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492" y="1090597"/>
            <a:ext cx="70889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 The </a:t>
            </a:r>
            <a:r>
              <a:rPr lang="en-US" b="1" dirty="0" smtClean="0"/>
              <a:t>magnetic card reader </a:t>
            </a:r>
            <a:r>
              <a:rPr lang="en-US" dirty="0" smtClean="0"/>
              <a:t>does not work anymore.</a:t>
            </a:r>
          </a:p>
          <a:p>
            <a:endParaRPr lang="en-US" dirty="0"/>
          </a:p>
          <a:p>
            <a:r>
              <a:rPr lang="en-US" dirty="0" smtClean="0"/>
              <a:t>This is the case for practically all existing HP-65s.</a:t>
            </a:r>
          </a:p>
          <a:p>
            <a:r>
              <a:rPr lang="en-US" dirty="0" smtClean="0"/>
              <a:t>With good luck you may read a card one or two times, before disaster strikes!</a:t>
            </a:r>
          </a:p>
          <a:p>
            <a:endParaRPr lang="en-US" dirty="0"/>
          </a:p>
          <a:p>
            <a:r>
              <a:rPr lang="en-US" dirty="0" smtClean="0"/>
              <a:t>The culprit: several plastic pieces (like roller wheel) have crumbled or changed to a smeary goo.</a:t>
            </a:r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  <a:p>
            <a:pPr marL="342900" indent="-342900">
              <a:buAutoNum type="arabicPeriod"/>
            </a:pP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84" y="3519012"/>
            <a:ext cx="4195770" cy="31448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22060" y="3583587"/>
            <a:ext cx="378821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Roller wheel which drives magnetic</a:t>
            </a:r>
          </a:p>
          <a:p>
            <a:r>
              <a:rPr lang="en-US" dirty="0" smtClean="0"/>
              <a:t> card has crumbled away.</a:t>
            </a:r>
          </a:p>
          <a:p>
            <a:endParaRPr lang="en-US" dirty="0"/>
          </a:p>
          <a:p>
            <a:r>
              <a:rPr lang="en-US" dirty="0" smtClean="0"/>
              <a:t>No replacement pieces exist, so</a:t>
            </a:r>
          </a:p>
          <a:p>
            <a:r>
              <a:rPr lang="en-US" dirty="0"/>
              <a:t>t</a:t>
            </a:r>
            <a:r>
              <a:rPr lang="en-US" dirty="0" smtClean="0"/>
              <a:t>his repair is very demanding </a:t>
            </a:r>
          </a:p>
          <a:p>
            <a:r>
              <a:rPr lang="en-US" dirty="0" smtClean="0"/>
              <a:t>and difficult!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1200" dirty="0" smtClean="0"/>
              <a:t>(www.hpmusueum.org)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330596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552" y="1838732"/>
            <a:ext cx="3523827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088688"/>
            <a:ext cx="5308040" cy="4411662"/>
          </a:xfrm>
        </p:spPr>
        <p:txBody>
          <a:bodyPr/>
          <a:lstStyle/>
          <a:p>
            <a:pPr marL="0" indent="0">
              <a:buNone/>
            </a:pPr>
            <a:r>
              <a:rPr lang="fr-CH" sz="2400" dirty="0" smtClean="0">
                <a:solidFill>
                  <a:srgbClr val="FF3300"/>
                </a:solidFill>
              </a:rPr>
              <a:t>The </a:t>
            </a:r>
            <a:r>
              <a:rPr lang="fr-CH" sz="2400" dirty="0" err="1" smtClean="0">
                <a:solidFill>
                  <a:srgbClr val="FF3300"/>
                </a:solidFill>
              </a:rPr>
              <a:t>magnetic</a:t>
            </a:r>
            <a:r>
              <a:rPr lang="fr-CH" sz="2400" dirty="0" smtClean="0">
                <a:solidFill>
                  <a:srgbClr val="FF3300"/>
                </a:solidFill>
              </a:rPr>
              <a:t> </a:t>
            </a:r>
            <a:r>
              <a:rPr lang="fr-CH" sz="2400" dirty="0" err="1" smtClean="0">
                <a:solidFill>
                  <a:srgbClr val="FF3300"/>
                </a:solidFill>
              </a:rPr>
              <a:t>card</a:t>
            </a:r>
            <a:r>
              <a:rPr lang="fr-CH" sz="2400" dirty="0" smtClean="0">
                <a:solidFill>
                  <a:srgbClr val="FF3300"/>
                </a:solidFill>
              </a:rPr>
              <a:t> </a:t>
            </a:r>
            <a:r>
              <a:rPr lang="fr-CH" sz="2400" dirty="0" err="1" smtClean="0">
                <a:solidFill>
                  <a:srgbClr val="FF3300"/>
                </a:solidFill>
              </a:rPr>
              <a:t>reader</a:t>
            </a:r>
            <a:r>
              <a:rPr lang="fr-CH" sz="2400" dirty="0" smtClean="0">
                <a:solidFill>
                  <a:srgbClr val="FF3300"/>
                </a:solidFill>
              </a:rPr>
              <a:t> </a:t>
            </a:r>
            <a:r>
              <a:rPr lang="fr-CH" sz="2400" dirty="0" err="1" smtClean="0">
                <a:solidFill>
                  <a:srgbClr val="FF3300"/>
                </a:solidFill>
              </a:rPr>
              <a:t>is</a:t>
            </a:r>
            <a:r>
              <a:rPr lang="fr-CH" sz="2400" dirty="0" smtClean="0">
                <a:solidFill>
                  <a:srgbClr val="FF3300"/>
                </a:solidFill>
              </a:rPr>
              <a:t> a 1974 innovation.</a:t>
            </a:r>
          </a:p>
          <a:p>
            <a:pPr marL="344487" lvl="1" indent="0">
              <a:buNone/>
            </a:pPr>
            <a:r>
              <a:rPr lang="fr-CH" sz="1600" dirty="0" err="1" smtClean="0"/>
              <a:t>Swiss</a:t>
            </a:r>
            <a:r>
              <a:rPr lang="fr-CH" sz="1600" dirty="0" smtClean="0"/>
              <a:t> </a:t>
            </a:r>
            <a:r>
              <a:rPr lang="fr-CH" sz="1600" dirty="0" err="1" smtClean="0"/>
              <a:t>motor</a:t>
            </a:r>
            <a:r>
              <a:rPr lang="fr-CH" sz="1600" dirty="0" smtClean="0"/>
              <a:t> 1.5cm</a:t>
            </a:r>
            <a:r>
              <a:rPr lang="fr-CH" sz="1600" dirty="0" smtClean="0">
                <a:sym typeface="Wingdings 2"/>
              </a:rPr>
              <a:t> 10000rpm 180mA</a:t>
            </a:r>
          </a:p>
          <a:p>
            <a:pPr marL="344487" lvl="1" indent="0">
              <a:buNone/>
            </a:pPr>
            <a:r>
              <a:rPr lang="fr-CH" sz="1600" dirty="0" smtClean="0">
                <a:sym typeface="Wingdings 2"/>
              </a:rPr>
              <a:t>Worm </a:t>
            </a:r>
            <a:r>
              <a:rPr lang="fr-CH" sz="1600" dirty="0" err="1" smtClean="0">
                <a:sym typeface="Wingdings 2"/>
              </a:rPr>
              <a:t>gear</a:t>
            </a:r>
            <a:r>
              <a:rPr lang="fr-CH" sz="1600" dirty="0" smtClean="0">
                <a:sym typeface="Wingdings" panose="05000000000000000000" pitchFamily="2" charset="2"/>
              </a:rPr>
              <a:t></a:t>
            </a:r>
            <a:r>
              <a:rPr lang="fr-CH" sz="1600" dirty="0">
                <a:sym typeface="Wingdings 2"/>
              </a:rPr>
              <a:t> </a:t>
            </a:r>
            <a:r>
              <a:rPr lang="fr-CH" sz="1600" dirty="0" err="1" smtClean="0">
                <a:sym typeface="Wingdings 2"/>
              </a:rPr>
              <a:t>Card</a:t>
            </a:r>
            <a:r>
              <a:rPr lang="fr-CH" sz="1600" dirty="0" smtClean="0">
                <a:sym typeface="Wingdings 2"/>
              </a:rPr>
              <a:t> speed: 3.75-6.5 cm/s</a:t>
            </a:r>
          </a:p>
          <a:p>
            <a:pPr marL="344487" lvl="1" indent="0">
              <a:buNone/>
            </a:pPr>
            <a:r>
              <a:rPr lang="fr-CH" sz="1600" dirty="0" err="1" smtClean="0">
                <a:sym typeface="Wingdings 2"/>
              </a:rPr>
              <a:t>Polyurethan</a:t>
            </a:r>
            <a:r>
              <a:rPr lang="fr-CH" sz="1600" dirty="0" smtClean="0">
                <a:sym typeface="Wingdings 2"/>
              </a:rPr>
              <a:t> </a:t>
            </a:r>
            <a:r>
              <a:rPr lang="fr-CH" sz="1600" dirty="0" err="1" smtClean="0">
                <a:sym typeface="Wingdings 2"/>
              </a:rPr>
              <a:t>rubber</a:t>
            </a:r>
            <a:endParaRPr lang="fr-CH" sz="1600" dirty="0" smtClean="0">
              <a:sym typeface="Wingdings 2"/>
            </a:endParaRPr>
          </a:p>
          <a:p>
            <a:pPr marL="344487" lvl="1" indent="0">
              <a:buNone/>
            </a:pPr>
            <a:r>
              <a:rPr lang="fr-CH" sz="1600" dirty="0" smtClean="0">
                <a:sym typeface="Wingdings 2"/>
              </a:rPr>
              <a:t>400bit/</a:t>
            </a:r>
            <a:r>
              <a:rPr lang="fr-CH" sz="1600" dirty="0" err="1" smtClean="0">
                <a:sym typeface="Wingdings 2"/>
              </a:rPr>
              <a:t>inch</a:t>
            </a:r>
            <a:r>
              <a:rPr lang="fr-CH" sz="1600" dirty="0" smtClean="0">
                <a:sym typeface="Wingdings" panose="05000000000000000000" pitchFamily="2" charset="2"/>
              </a:rPr>
              <a:t> </a:t>
            </a:r>
            <a:r>
              <a:rPr lang="fr-CH" sz="1600" dirty="0" err="1" smtClean="0">
                <a:sym typeface="Wingdings" panose="05000000000000000000" pitchFamily="2" charset="2"/>
              </a:rPr>
              <a:t>head</a:t>
            </a:r>
            <a:r>
              <a:rPr lang="fr-CH" sz="1600" dirty="0" smtClean="0">
                <a:sym typeface="Wingdings" panose="05000000000000000000" pitchFamily="2" charset="2"/>
              </a:rPr>
              <a:t> </a:t>
            </a:r>
            <a:r>
              <a:rPr lang="fr-CH" sz="1600" dirty="0" err="1" smtClean="0">
                <a:sym typeface="Wingdings" panose="05000000000000000000" pitchFamily="2" charset="2"/>
              </a:rPr>
              <a:t>alignment</a:t>
            </a:r>
            <a:r>
              <a:rPr lang="fr-CH" sz="1600" dirty="0" smtClean="0">
                <a:sym typeface="Wingdings" panose="05000000000000000000" pitchFamily="2" charset="2"/>
              </a:rPr>
              <a:t> at +/-0.25°</a:t>
            </a:r>
          </a:p>
          <a:p>
            <a:pPr marL="344487" lvl="1" indent="0">
              <a:buNone/>
            </a:pPr>
            <a:r>
              <a:rPr lang="fr-CH" sz="1600" dirty="0" smtClean="0">
                <a:sym typeface="Wingdings" panose="05000000000000000000" pitchFamily="2" charset="2"/>
              </a:rPr>
              <a:t>2 </a:t>
            </a:r>
            <a:r>
              <a:rPr lang="fr-CH" sz="1600" dirty="0" err="1" smtClean="0">
                <a:sym typeface="Wingdings" panose="05000000000000000000" pitchFamily="2" charset="2"/>
              </a:rPr>
              <a:t>tracks</a:t>
            </a:r>
            <a:endParaRPr lang="fr-CH" sz="1600" dirty="0" smtClean="0">
              <a:sym typeface="Wingdings" panose="05000000000000000000" pitchFamily="2" charset="2"/>
            </a:endParaRPr>
          </a:p>
          <a:p>
            <a:pPr marL="344487" lvl="1" indent="0">
              <a:buNone/>
            </a:pPr>
            <a:r>
              <a:rPr lang="fr-CH" sz="1600" dirty="0" err="1" smtClean="0">
                <a:sym typeface="Wingdings" panose="05000000000000000000" pitchFamily="2" charset="2"/>
              </a:rPr>
              <a:t>Geometry</a:t>
            </a:r>
            <a:r>
              <a:rPr lang="fr-CH" sz="1600" dirty="0" smtClean="0">
                <a:sym typeface="Wingdings" panose="05000000000000000000" pitchFamily="2" charset="2"/>
              </a:rPr>
              <a:t> </a:t>
            </a:r>
            <a:r>
              <a:rPr lang="fr-CH" sz="1600" dirty="0" err="1" smtClean="0">
                <a:sym typeface="Wingdings" panose="05000000000000000000" pitchFamily="2" charset="2"/>
              </a:rPr>
              <a:t>tolerance</a:t>
            </a:r>
            <a:r>
              <a:rPr lang="fr-CH" sz="1600" dirty="0" smtClean="0">
                <a:sym typeface="Wingdings" panose="05000000000000000000" pitchFamily="2" charset="2"/>
              </a:rPr>
              <a:t> +/-0.001inch=0.0254mm</a:t>
            </a:r>
          </a:p>
          <a:p>
            <a:pPr marL="344487" lvl="1" indent="0">
              <a:buNone/>
            </a:pPr>
            <a:r>
              <a:rPr lang="fr-CH" sz="1600" dirty="0" err="1" smtClean="0">
                <a:sym typeface="Wingdings" panose="05000000000000000000" pitchFamily="2" charset="2"/>
              </a:rPr>
              <a:t>Special</a:t>
            </a:r>
            <a:r>
              <a:rPr lang="fr-CH" sz="1600" dirty="0" smtClean="0">
                <a:sym typeface="Wingdings" panose="05000000000000000000" pitchFamily="2" charset="2"/>
              </a:rPr>
              <a:t> plastic</a:t>
            </a:r>
            <a:endParaRPr lang="fr-CH" sz="1600" dirty="0" smtClean="0"/>
          </a:p>
          <a:p>
            <a:pPr>
              <a:buFont typeface="Wingdings" panose="05000000000000000000" pitchFamily="2" charset="2"/>
              <a:buChar char="Ø"/>
            </a:pPr>
            <a:endParaRPr lang="fr-LU" sz="1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44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445244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01   </a:t>
            </a:r>
            <a:r>
              <a:rPr lang="fr-CH" sz="3600" b="0" dirty="0" err="1" smtClean="0"/>
              <a:t>Magnetic</a:t>
            </a:r>
            <a:r>
              <a:rPr lang="fr-CH" sz="3600" b="0" dirty="0" smtClean="0"/>
              <a:t> </a:t>
            </a:r>
            <a:r>
              <a:rPr lang="fr-CH" sz="3600" b="0" dirty="0" err="1"/>
              <a:t>card</a:t>
            </a:r>
            <a:r>
              <a:rPr lang="fr-CH" sz="3600" b="0" dirty="0"/>
              <a:t> </a:t>
            </a:r>
            <a:r>
              <a:rPr lang="fr-CH" sz="3600" b="0" dirty="0" err="1"/>
              <a:t>reader</a:t>
            </a:r>
            <a:endParaRPr lang="en-US" altLang="fr-FR" sz="3500" b="0" kern="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4230960" cy="233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2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45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17520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02</a:t>
            </a:r>
            <a:r>
              <a:rPr lang="fr-CH" sz="3200" b="0" dirty="0"/>
              <a:t> </a:t>
            </a:r>
            <a:r>
              <a:rPr lang="fr-CH" sz="3200" b="0" dirty="0" smtClean="0"/>
              <a:t>   </a:t>
            </a:r>
            <a:r>
              <a:rPr lang="fr-CH" sz="3600" b="0" dirty="0" err="1" smtClean="0"/>
              <a:t>Magnetic</a:t>
            </a:r>
            <a:r>
              <a:rPr lang="fr-CH" sz="3600" b="0" dirty="0" smtClean="0"/>
              <a:t> </a:t>
            </a:r>
            <a:r>
              <a:rPr lang="fr-CH" sz="3600" b="0" dirty="0" err="1"/>
              <a:t>card</a:t>
            </a:r>
            <a:r>
              <a:rPr lang="fr-CH" sz="3600" b="0" dirty="0"/>
              <a:t> </a:t>
            </a:r>
            <a:r>
              <a:rPr lang="fr-CH" sz="3600" b="0" dirty="0" err="1"/>
              <a:t>reader</a:t>
            </a:r>
            <a:endParaRPr lang="en-US" altLang="fr-FR" sz="3600" kern="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6982996" cy="460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851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6347048" cy="4411662"/>
          </a:xfrm>
        </p:spPr>
        <p:txBody>
          <a:bodyPr/>
          <a:lstStyle/>
          <a:p>
            <a:pPr marL="0" indent="0">
              <a:buNone/>
            </a:pPr>
            <a:r>
              <a:rPr lang="fr-CH" dirty="0" smtClean="0">
                <a:solidFill>
                  <a:srgbClr val="FF3300"/>
                </a:solidFill>
              </a:rPr>
              <a:t>1975 </a:t>
            </a:r>
            <a:r>
              <a:rPr lang="fr-CH" dirty="0">
                <a:solidFill>
                  <a:srgbClr val="FF3300"/>
                </a:solidFill>
              </a:rPr>
              <a:t>US patent </a:t>
            </a:r>
            <a:r>
              <a:rPr lang="fr-CH" dirty="0" smtClean="0">
                <a:solidFill>
                  <a:srgbClr val="FF3300"/>
                </a:solidFill>
              </a:rPr>
              <a:t>3,893,173</a:t>
            </a:r>
            <a:endParaRPr lang="fr-LU" dirty="0">
              <a:solidFill>
                <a:srgbClr val="FF33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46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35523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03</a:t>
            </a:r>
            <a:r>
              <a:rPr lang="fr-CH" sz="3600" b="0" dirty="0"/>
              <a:t> </a:t>
            </a:r>
            <a:r>
              <a:rPr lang="fr-CH" sz="3600" b="0" dirty="0" smtClean="0"/>
              <a:t>    </a:t>
            </a:r>
            <a:r>
              <a:rPr lang="fr-CH" sz="3600" b="0" dirty="0" err="1" smtClean="0"/>
              <a:t>Magnetic</a:t>
            </a:r>
            <a:r>
              <a:rPr lang="fr-CH" sz="3600" b="0" dirty="0" smtClean="0"/>
              <a:t> </a:t>
            </a:r>
            <a:r>
              <a:rPr lang="fr-CH" sz="3600" b="0" dirty="0" err="1"/>
              <a:t>card</a:t>
            </a:r>
            <a:r>
              <a:rPr lang="fr-CH" sz="3600" b="0" dirty="0"/>
              <a:t> </a:t>
            </a:r>
            <a:r>
              <a:rPr lang="fr-CH" sz="3600" b="0" dirty="0" err="1"/>
              <a:t>reader</a:t>
            </a:r>
            <a:endParaRPr lang="en-US" altLang="fr-FR" sz="3500" kern="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381005" cy="369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039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40768"/>
            <a:ext cx="3394720" cy="4411662"/>
          </a:xfrm>
        </p:spPr>
        <p:txBody>
          <a:bodyPr/>
          <a:lstStyle/>
          <a:p>
            <a:r>
              <a:rPr lang="fr-CH" dirty="0" smtClean="0"/>
              <a:t>2024</a:t>
            </a:r>
            <a:endParaRPr lang="fr-LU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47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199" y="122238"/>
            <a:ext cx="7364107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04    </a:t>
            </a:r>
            <a:r>
              <a:rPr lang="fr-CH" sz="3600" b="0" dirty="0" err="1" smtClean="0"/>
              <a:t>Magnetic</a:t>
            </a:r>
            <a:r>
              <a:rPr lang="fr-CH" sz="3600" b="0" dirty="0" smtClean="0"/>
              <a:t> </a:t>
            </a:r>
            <a:r>
              <a:rPr lang="fr-CH" sz="3600" b="0" dirty="0" err="1"/>
              <a:t>card</a:t>
            </a:r>
            <a:r>
              <a:rPr lang="fr-CH" sz="3600" b="0" dirty="0"/>
              <a:t> </a:t>
            </a:r>
            <a:r>
              <a:rPr lang="fr-CH" sz="3600" b="0" dirty="0" err="1"/>
              <a:t>reader</a:t>
            </a:r>
            <a:endParaRPr lang="en-US" altLang="fr-FR" sz="3500" b="0" kern="0" dirty="0" smtClean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17228"/>
            <a:ext cx="5913603" cy="4435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34" y="2348880"/>
            <a:ext cx="3210939" cy="366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71880" y="6009258"/>
            <a:ext cx="3870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Roller wheel crumbled to pieces!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618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48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199" y="122238"/>
            <a:ext cx="7341369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05   </a:t>
            </a:r>
            <a:r>
              <a:rPr lang="fr-CH" sz="3600" b="0" dirty="0" err="1" smtClean="0"/>
              <a:t>Fix</a:t>
            </a:r>
            <a:r>
              <a:rPr lang="fr-CH" sz="3600" b="0" dirty="0" smtClean="0"/>
              <a:t> </a:t>
            </a:r>
            <a:r>
              <a:rPr lang="fr-CH" sz="3600" b="0" dirty="0" err="1"/>
              <a:t>procedure</a:t>
            </a:r>
            <a:r>
              <a:rPr lang="fr-CH" sz="3600" b="0" dirty="0"/>
              <a:t> 1</a:t>
            </a:r>
            <a:endParaRPr lang="en-US" altLang="fr-FR" sz="3500" b="0" kern="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24176"/>
            <a:ext cx="6898977" cy="517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07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49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26522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06    </a:t>
            </a:r>
            <a:r>
              <a:rPr lang="fr-CH" sz="3600" b="0" dirty="0" err="1" smtClean="0"/>
              <a:t>Fix</a:t>
            </a:r>
            <a:r>
              <a:rPr lang="fr-CH" sz="3600" b="0" dirty="0" smtClean="0"/>
              <a:t> </a:t>
            </a:r>
            <a:r>
              <a:rPr lang="fr-CH" sz="3600" b="0" dirty="0" err="1"/>
              <a:t>procedure</a:t>
            </a:r>
            <a:r>
              <a:rPr lang="fr-CH" sz="3600" b="0" dirty="0"/>
              <a:t> 2</a:t>
            </a:r>
            <a:endParaRPr lang="en-US" altLang="fr-FR" sz="3500" b="0" kern="0" dirty="0" smtClean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700" y="1358724"/>
            <a:ext cx="5828172" cy="377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81748" y="558928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 the worm-screw is smeared with black goo</a:t>
            </a:r>
            <a:endParaRPr lang="fr-FR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089810" y="3068952"/>
            <a:ext cx="629784" cy="2520336"/>
          </a:xfrm>
          <a:prstGeom prst="straightConnector1">
            <a:avLst/>
          </a:prstGeom>
          <a:ln w="50800">
            <a:solidFill>
              <a:srgbClr val="FF99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65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68560" y="119317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02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58963"/>
            <a:ext cx="8229600" cy="49990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39552" y="1196752"/>
            <a:ext cx="7272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Friden</a:t>
            </a:r>
            <a:r>
              <a:rPr lang="en-US" dirty="0"/>
              <a:t> EC-130, 1964, USA: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</a:t>
            </a:r>
            <a:r>
              <a:rPr lang="en-US" dirty="0" smtClean="0"/>
              <a:t>irst all-electronic solid-state desktop calculator. No IC’s, only transistors, delay-line cache memory. Four functions, square-root,</a:t>
            </a:r>
            <a:br>
              <a:rPr lang="en-US" dirty="0" smtClean="0"/>
            </a:br>
            <a:r>
              <a:rPr lang="en-US" dirty="0" smtClean="0"/>
              <a:t>but no </a:t>
            </a:r>
            <a:r>
              <a:rPr lang="en-US" dirty="0"/>
              <a:t>scientific functions!</a:t>
            </a:r>
            <a:endParaRPr lang="fr-FR" dirty="0"/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708920"/>
            <a:ext cx="444191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3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50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35523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07    </a:t>
            </a:r>
            <a:r>
              <a:rPr lang="fr-CH" sz="3600" b="0" dirty="0" err="1" smtClean="0"/>
              <a:t>Fix</a:t>
            </a:r>
            <a:r>
              <a:rPr lang="fr-CH" sz="3600" b="0" dirty="0" smtClean="0"/>
              <a:t> </a:t>
            </a:r>
            <a:r>
              <a:rPr lang="fr-CH" sz="3600" b="0" dirty="0" err="1"/>
              <a:t>procedure</a:t>
            </a:r>
            <a:r>
              <a:rPr lang="fr-CH" sz="3600" b="0" dirty="0"/>
              <a:t> 3</a:t>
            </a:r>
            <a:endParaRPr lang="en-US" altLang="fr-FR" sz="3500" b="0" kern="0" dirty="0" smtClean="0"/>
          </a:p>
        </p:txBody>
      </p:sp>
      <p:pic>
        <p:nvPicPr>
          <p:cNvPr id="2050" name="Picture 2" descr="C:\Users\Claude Baumann\Documents\Computarium\HP65\conference\pictures\20240125_180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08" y="1772816"/>
            <a:ext cx="2558556" cy="341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531" y="1772816"/>
            <a:ext cx="2557830" cy="341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7740" y="1772816"/>
            <a:ext cx="2557830" cy="341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3108" y="5499276"/>
            <a:ext cx="2274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Switching contacts</a:t>
            </a:r>
          </a:p>
          <a:p>
            <a:r>
              <a:rPr lang="en-US" dirty="0"/>
              <a:t>w</a:t>
            </a:r>
            <a:r>
              <a:rPr lang="en-US" dirty="0" smtClean="0"/>
              <a:t>ith tiny plastic balls</a:t>
            </a:r>
          </a:p>
          <a:p>
            <a:r>
              <a:rPr lang="en-US" dirty="0" smtClean="0"/>
              <a:t>beneath.</a:t>
            </a:r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3311832" y="5499276"/>
            <a:ext cx="219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Magnetic read/write</a:t>
            </a:r>
          </a:p>
          <a:p>
            <a:r>
              <a:rPr lang="en-US" dirty="0" smtClean="0"/>
              <a:t>head</a:t>
            </a:r>
            <a:endParaRPr lang="fr-FR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932048" y="3248976"/>
            <a:ext cx="450060" cy="2250300"/>
          </a:xfrm>
          <a:prstGeom prst="straightConnector1">
            <a:avLst/>
          </a:prstGeom>
          <a:ln w="444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041796" y="908663"/>
            <a:ext cx="3967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Toothed wheel driven by worm screw</a:t>
            </a:r>
          </a:p>
          <a:p>
            <a:r>
              <a:rPr lang="en-US" dirty="0"/>
              <a:t>w</a:t>
            </a:r>
            <a:r>
              <a:rPr lang="en-US" dirty="0" smtClean="0"/>
              <a:t>ith roller crumbled away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572000" y="1554994"/>
            <a:ext cx="453704" cy="1243922"/>
          </a:xfrm>
          <a:prstGeom prst="straightConnector1">
            <a:avLst/>
          </a:prstGeom>
          <a:ln w="444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069358" y="5506211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Replacement rollers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1490599" y="3478520"/>
            <a:ext cx="141787" cy="1930744"/>
          </a:xfrm>
          <a:prstGeom prst="straightConnector1">
            <a:avLst/>
          </a:prstGeom>
          <a:ln w="444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490599" y="3903939"/>
            <a:ext cx="2556711" cy="1505326"/>
          </a:xfrm>
          <a:prstGeom prst="straightConnector1">
            <a:avLst/>
          </a:prstGeom>
          <a:ln w="44450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9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51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35523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08     </a:t>
            </a:r>
            <a:r>
              <a:rPr lang="fr-CH" sz="3600" b="0" dirty="0" err="1" smtClean="0"/>
              <a:t>Fix</a:t>
            </a:r>
            <a:r>
              <a:rPr lang="fr-CH" sz="3600" b="0" dirty="0" smtClean="0"/>
              <a:t> </a:t>
            </a:r>
            <a:r>
              <a:rPr lang="fr-CH" sz="3600" b="0" dirty="0" err="1"/>
              <a:t>procedure</a:t>
            </a:r>
            <a:r>
              <a:rPr lang="fr-CH" sz="3600" b="0" dirty="0"/>
              <a:t> </a:t>
            </a:r>
            <a:r>
              <a:rPr lang="fr-CH" sz="3600" b="0" dirty="0" smtClean="0"/>
              <a:t>4 </a:t>
            </a:r>
            <a:endParaRPr lang="en-US" altLang="fr-FR" sz="3500" b="0" kern="0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9000" contras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880" y="1885898"/>
            <a:ext cx="3024336" cy="247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38881"/>
            <a:ext cx="2091035" cy="293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68868" y="4869192"/>
            <a:ext cx="3108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Axis holding the plastic roller</a:t>
            </a:r>
          </a:p>
          <a:p>
            <a:endParaRPr lang="fr-FR" dirty="0"/>
          </a:p>
        </p:txBody>
      </p:sp>
      <p:sp>
        <p:nvSpPr>
          <p:cNvPr id="9" name="TextBox 8"/>
          <p:cNvSpPr txBox="1"/>
          <p:nvPr/>
        </p:nvSpPr>
        <p:spPr>
          <a:xfrm>
            <a:off x="4932040" y="4869191"/>
            <a:ext cx="27622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Ball at the tip of the axis, </a:t>
            </a:r>
          </a:p>
          <a:p>
            <a:r>
              <a:rPr lang="en-US" dirty="0" smtClean="0"/>
              <a:t>slightly eccentric.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818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52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265220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09     </a:t>
            </a:r>
            <a:r>
              <a:rPr lang="fr-CH" sz="3600" b="0" dirty="0" err="1" smtClean="0"/>
              <a:t>Fix</a:t>
            </a:r>
            <a:r>
              <a:rPr lang="fr-CH" sz="3600" b="0" dirty="0" smtClean="0"/>
              <a:t> </a:t>
            </a:r>
            <a:r>
              <a:rPr lang="fr-CH" sz="3600" b="0" dirty="0" err="1"/>
              <a:t>procedure</a:t>
            </a:r>
            <a:r>
              <a:rPr lang="fr-CH" sz="3600" b="0" dirty="0"/>
              <a:t> 5</a:t>
            </a:r>
            <a:endParaRPr lang="en-US" altLang="fr-FR" sz="3500" b="0" kern="0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40768"/>
            <a:ext cx="5261756" cy="42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457200" y="5662733"/>
            <a:ext cx="7661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Clutch repair: two </a:t>
            </a:r>
            <a:r>
              <a:rPr lang="en-US" dirty="0"/>
              <a:t>stacked silicone wire insulations of the appropriate size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27149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05" y="754418"/>
            <a:ext cx="2268508" cy="4364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35523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10     </a:t>
            </a:r>
            <a:r>
              <a:rPr lang="fr-CH" sz="3600" b="0" dirty="0" err="1" smtClean="0"/>
              <a:t>Fix</a:t>
            </a:r>
            <a:r>
              <a:rPr lang="fr-CH" sz="3600" b="0" dirty="0" smtClean="0"/>
              <a:t> </a:t>
            </a:r>
            <a:r>
              <a:rPr lang="fr-CH" sz="3600" b="0" dirty="0" err="1"/>
              <a:t>procedure</a:t>
            </a:r>
            <a:r>
              <a:rPr lang="fr-CH" sz="3600" b="0" dirty="0"/>
              <a:t> 6</a:t>
            </a:r>
            <a:endParaRPr lang="en-US" altLang="fr-FR" sz="3500" b="0" kern="0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835" y="1221052"/>
            <a:ext cx="4824535" cy="3617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16065" y="4941168"/>
            <a:ext cx="8366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LU" dirty="0">
                <a:hlinkClick r:id="rId5"/>
              </a:rPr>
              <a:t>https://</a:t>
            </a:r>
            <a:r>
              <a:rPr lang="fr-LU" dirty="0" smtClean="0">
                <a:hlinkClick r:id="rId5"/>
              </a:rPr>
              <a:t>www.hpmuseum.org/cgi-sys/cgiwrap/hpmuseum/articles.cgi?read=389</a:t>
            </a:r>
            <a:endParaRPr lang="fr-L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LU" dirty="0">
                <a:hlinkClick r:id="rId6"/>
              </a:rPr>
              <a:t>https://</a:t>
            </a:r>
            <a:r>
              <a:rPr lang="fr-LU" dirty="0" smtClean="0">
                <a:hlinkClick r:id="rId6"/>
              </a:rPr>
              <a:t>www.hpcc.org/cdroms/schematics5.0/handhelds/classic/hp65.pdf</a:t>
            </a:r>
            <a:endParaRPr lang="fr-L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LU" dirty="0">
                <a:hlinkClick r:id="rId7"/>
              </a:rPr>
              <a:t>https://www.teenix.org</a:t>
            </a:r>
            <a:r>
              <a:rPr lang="fr-LU" dirty="0" smtClean="0">
                <a:hlinkClick r:id="rId7"/>
              </a:rPr>
              <a:t>/</a:t>
            </a:r>
            <a:r>
              <a:rPr lang="fr-LU" dirty="0" smtClean="0"/>
              <a:t> (replacement </a:t>
            </a:r>
            <a:r>
              <a:rPr lang="fr-LU" dirty="0" err="1" smtClean="0"/>
              <a:t>board</a:t>
            </a:r>
            <a:r>
              <a:rPr lang="fr-LU" dirty="0" smtClean="0"/>
              <a:t> </a:t>
            </a:r>
            <a:r>
              <a:rPr lang="fr-LU" dirty="0" err="1" smtClean="0"/>
              <a:t>fitted</a:t>
            </a:r>
            <a:r>
              <a:rPr lang="fr-LU" dirty="0" smtClean="0"/>
              <a:t> in Jean </a:t>
            </a:r>
            <a:r>
              <a:rPr lang="fr-LU" dirty="0" err="1" smtClean="0"/>
              <a:t>Mootz</a:t>
            </a:r>
            <a:r>
              <a:rPr lang="fr-LU" dirty="0" smtClean="0"/>
              <a:t> HP-65)   </a:t>
            </a:r>
            <a:endParaRPr lang="fr-LU" dirty="0"/>
          </a:p>
        </p:txBody>
      </p:sp>
      <p:cxnSp>
        <p:nvCxnSpPr>
          <p:cNvPr id="7" name="Elbow Connector 6"/>
          <p:cNvCxnSpPr/>
          <p:nvPr/>
        </p:nvCxnSpPr>
        <p:spPr>
          <a:xfrm rot="16200000" flipV="1">
            <a:off x="3365832" y="4095096"/>
            <a:ext cx="1530204" cy="1458180"/>
          </a:xfrm>
          <a:prstGeom prst="bentConnector3">
            <a:avLst>
              <a:gd name="adj1" fmla="val 58964"/>
            </a:avLst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643580" y="2706573"/>
            <a:ext cx="1150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Logic</a:t>
            </a:r>
            <a:br>
              <a:rPr lang="en-US" dirty="0" smtClean="0"/>
            </a:br>
            <a:r>
              <a:rPr lang="en-US" dirty="0" smtClean="0"/>
              <a:t>Analyzer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665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54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355232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Repair/ 11     </a:t>
            </a:r>
            <a:r>
              <a:rPr lang="fr-CH" sz="3600" b="0" dirty="0" err="1" smtClean="0"/>
              <a:t>Fix</a:t>
            </a:r>
            <a:r>
              <a:rPr lang="fr-CH" sz="3600" b="0" dirty="0" smtClean="0"/>
              <a:t> </a:t>
            </a:r>
            <a:r>
              <a:rPr lang="fr-CH" sz="3600" b="0" dirty="0" err="1"/>
              <a:t>procedure</a:t>
            </a:r>
            <a:r>
              <a:rPr lang="fr-CH" sz="3600" b="0" dirty="0"/>
              <a:t> 7</a:t>
            </a:r>
            <a:endParaRPr lang="en-US" altLang="fr-FR" sz="3500" b="0" kern="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67" y="1700808"/>
            <a:ext cx="8820472" cy="2362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687508" y="4365104"/>
            <a:ext cx="6641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 smtClean="0"/>
              <a:t>Timing issue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LU" dirty="0">
                <a:hlinkClick r:id="rId4"/>
              </a:rPr>
              <a:t>https://</a:t>
            </a:r>
            <a:r>
              <a:rPr lang="fr-LU" dirty="0" smtClean="0">
                <a:hlinkClick r:id="rId4"/>
              </a:rPr>
              <a:t>archived.hpcalc.org/museumforum/thread-75965.html</a:t>
            </a:r>
            <a:r>
              <a:rPr lang="fr-LU" dirty="0" smtClean="0"/>
              <a:t> </a:t>
            </a:r>
            <a:endParaRPr lang="fr-LU" dirty="0"/>
          </a:p>
        </p:txBody>
      </p:sp>
    </p:spTree>
    <p:extLst>
      <p:ext uri="{BB962C8B-B14F-4D97-AF65-F5344CB8AC3E}">
        <p14:creationId xmlns:p14="http://schemas.microsoft.com/office/powerpoint/2010/main" val="150637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55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1898796"/>
            <a:ext cx="822532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 our current students usually are fluent in the Python programming language</a:t>
            </a:r>
          </a:p>
          <a:p>
            <a:r>
              <a:rPr lang="en-US" dirty="0" smtClean="0"/>
              <a:t>a cross-compiler was developed by </a:t>
            </a:r>
            <a:r>
              <a:rPr lang="en-US" dirty="0" smtClean="0">
                <a:solidFill>
                  <a:srgbClr val="FF0000"/>
                </a:solidFill>
              </a:rPr>
              <a:t>Claude Baumann </a:t>
            </a:r>
            <a:r>
              <a:rPr lang="en-US" dirty="0" smtClean="0"/>
              <a:t>to translate</a:t>
            </a:r>
          </a:p>
          <a:p>
            <a:r>
              <a:rPr lang="en-US" dirty="0" smtClean="0"/>
              <a:t>a subset of Python code ( named “Lilli-Python”) into HP-65 instructions.</a:t>
            </a:r>
          </a:p>
          <a:p>
            <a:endParaRPr lang="en-US" dirty="0"/>
          </a:p>
          <a:p>
            <a:r>
              <a:rPr lang="en-US" dirty="0" smtClean="0"/>
              <a:t>Programming was made in LABVIEW, and work finished in March 2024 </a:t>
            </a:r>
            <a:br>
              <a:rPr lang="en-US" dirty="0" smtClean="0"/>
            </a:br>
            <a:r>
              <a:rPr lang="en-US" dirty="0" smtClean="0"/>
              <a:t>(see </a:t>
            </a:r>
            <a:r>
              <a:rPr lang="en-US" dirty="0" smtClean="0">
                <a:hlinkClick r:id="rId3"/>
              </a:rPr>
              <a:t>https://computarium.lcd.lu/news.html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We know of</a:t>
            </a:r>
            <a:r>
              <a:rPr lang="en-US" dirty="0"/>
              <a:t> </a:t>
            </a:r>
            <a:r>
              <a:rPr lang="en-US" dirty="0" smtClean="0"/>
              <a:t>no comparable software in existence.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17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56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01a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267408" y="866056"/>
                <a:ext cx="5207066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Exercise1: </a:t>
                </a:r>
                <a:r>
                  <a:rPr lang="en-US" dirty="0" smtClean="0"/>
                  <a:t>calculate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/>
                      </a:rPr>
                      <m:t>𝑦</m:t>
                    </m:r>
                    <m:r>
                      <a:rPr lang="fr-CH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/>
                              </a:rPr>
                              <m:t>0.25</m:t>
                            </m:r>
                            <m:rad>
                              <m:radPr>
                                <m:degHide m:val="on"/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/>
                                  </a:rPr>
                                  <m:t>π</m:t>
                                </m:r>
                              </m:e>
                            </m:rad>
                            <m:r>
                              <a:rPr lang="fr-CH" b="0" i="1" smtClean="0">
                                <a:latin typeface="Cambria Math"/>
                              </a:rPr>
                              <m:t>−7/</m:t>
                            </m:r>
                            <m:r>
                              <a:rPr lang="fr-CH" b="0" i="1" smtClean="0">
                                <a:latin typeface="Cambria Math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fr-LU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08" y="866056"/>
                <a:ext cx="5207066" cy="506870"/>
              </a:xfrm>
              <a:prstGeom prst="rect">
                <a:avLst/>
              </a:prstGeom>
              <a:blipFill rotWithShape="1">
                <a:blip r:embed="rId3"/>
                <a:stretch>
                  <a:fillRect l="-1054" b="-48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267408" y="1456663"/>
                <a:ext cx="8357673" cy="15551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H" b="1" dirty="0" smtClean="0"/>
                  <a:t>HP-20S:     </a:t>
                </a:r>
                <a:r>
                  <a:rPr lang="fr-CH" dirty="0" smtClean="0"/>
                  <a:t>.25   x   </a:t>
                </a:r>
                <a:r>
                  <a:rPr lang="fr-CH" b="1" dirty="0" smtClean="0">
                    <a:solidFill>
                      <a:srgbClr val="FFC000"/>
                    </a:solidFill>
                  </a:rPr>
                  <a:t>&gt;</a:t>
                </a:r>
                <a:r>
                  <a:rPr lang="el-GR" dirty="0" smtClean="0"/>
                  <a:t>π</a:t>
                </a:r>
                <a14:m>
                  <m:oMath xmlns:m="http://schemas.openxmlformats.org/officeDocument/2006/math">
                    <m:r>
                      <a:rPr lang="fr-CH" b="0" i="0" smtClean="0">
                        <a:latin typeface="Cambria Math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fr-CH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/>
                    </m:rad>
                  </m:oMath>
                </a14:m>
                <a:r>
                  <a:rPr lang="fr-CH" dirty="0" smtClean="0"/>
                  <a:t>   –   7   /    3    LN    =    SIN   </a:t>
                </a:r>
                <a:r>
                  <a:rPr lang="fr-CH" dirty="0" smtClean="0">
                    <a:sym typeface="Wingdings" panose="05000000000000000000" pitchFamily="2" charset="2"/>
                  </a:rPr>
                  <a:t> 0.34724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CH" dirty="0">
                  <a:sym typeface="Wingdings" panose="05000000000000000000" pitchFamily="2" charset="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CH" b="1" dirty="0" smtClean="0">
                    <a:sym typeface="Wingdings" panose="05000000000000000000" pitchFamily="2" charset="2"/>
                  </a:rPr>
                  <a:t>HP-35/65</a:t>
                </a:r>
                <a:r>
                  <a:rPr lang="fr-CH" dirty="0" smtClean="0">
                    <a:sym typeface="Wingdings" panose="05000000000000000000" pitchFamily="2" charset="2"/>
                  </a:rPr>
                  <a:t>:</a:t>
                </a:r>
                <a:r>
                  <a:rPr lang="fr-CH" dirty="0" smtClean="0"/>
                  <a:t>   .25   </a:t>
                </a:r>
                <a:r>
                  <a:rPr lang="fr-CH" b="1" dirty="0" smtClean="0">
                    <a:solidFill>
                      <a:srgbClr val="00B0F0"/>
                    </a:solidFill>
                  </a:rPr>
                  <a:t>g</a:t>
                </a:r>
                <a:r>
                  <a:rPr lang="el-GR" dirty="0" smtClean="0"/>
                  <a:t>π</a:t>
                </a:r>
                <a:r>
                  <a:rPr lang="fr-CH" b="1" dirty="0" smtClean="0">
                    <a:solidFill>
                      <a:srgbClr val="FFC000"/>
                    </a:solidFill>
                  </a:rPr>
                  <a:t>f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fr-CH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/>
                    </m:rad>
                  </m:oMath>
                </a14:m>
                <a:r>
                  <a:rPr lang="fr-LU" dirty="0" smtClean="0"/>
                  <a:t>   x   7   ENTER^   3   </a:t>
                </a:r>
                <a:r>
                  <a:rPr lang="fr-LU" b="1" dirty="0" err="1" smtClean="0">
                    <a:solidFill>
                      <a:srgbClr val="FFC000"/>
                    </a:solidFill>
                  </a:rPr>
                  <a:t>f</a:t>
                </a:r>
                <a:r>
                  <a:rPr lang="fr-LU" dirty="0" err="1" smtClean="0"/>
                  <a:t>LN</a:t>
                </a:r>
                <a:r>
                  <a:rPr lang="fr-LU" dirty="0" smtClean="0"/>
                  <a:t>   /   </a:t>
                </a:r>
                <a:r>
                  <a:rPr lang="fr-CH" dirty="0" smtClean="0"/>
                  <a:t>–</a:t>
                </a:r>
                <a:r>
                  <a:rPr lang="fr-LU" b="1" dirty="0" err="1" smtClean="0">
                    <a:solidFill>
                      <a:srgbClr val="FF9900"/>
                    </a:solidFill>
                  </a:rPr>
                  <a:t>f</a:t>
                </a:r>
                <a:r>
                  <a:rPr lang="fr-LU" dirty="0" err="1" smtClean="0"/>
                  <a:t>SIN</a:t>
                </a:r>
                <a:r>
                  <a:rPr lang="fr-LU" dirty="0" smtClean="0">
                    <a:sym typeface="Wingdings" panose="05000000000000000000" pitchFamily="2" charset="2"/>
                  </a:rPr>
                  <a:t> 0.34724</a:t>
                </a:r>
              </a:p>
              <a:p>
                <a:pPr lvl="1"/>
                <a:endParaRPr lang="fr-CH" dirty="0">
                  <a:sym typeface="Wingdings" panose="05000000000000000000" pitchFamily="2" charset="2"/>
                </a:endParaRPr>
              </a:p>
              <a:p>
                <a:pPr lvl="1"/>
                <a:r>
                  <a:rPr lang="fr-CH" dirty="0" smtClean="0">
                    <a:sym typeface="Wingdings" panose="05000000000000000000" pitchFamily="2" charset="2"/>
                  </a:rPr>
                  <a:t>STACK:</a:t>
                </a:r>
                <a:endParaRPr lang="fr-LU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08" y="1456663"/>
                <a:ext cx="8357673" cy="1555169"/>
              </a:xfrm>
              <a:prstGeom prst="rect">
                <a:avLst/>
              </a:prstGeom>
              <a:blipFill rotWithShape="1">
                <a:blip r:embed="rId4"/>
                <a:stretch>
                  <a:fillRect l="-511" b="-54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2508812"/>
              </p:ext>
            </p:extLst>
          </p:nvPr>
        </p:nvGraphicFramePr>
        <p:xfrm>
          <a:off x="341435" y="3011832"/>
          <a:ext cx="8101080" cy="3420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0216"/>
                <a:gridCol w="1620216"/>
                <a:gridCol w="1620216"/>
                <a:gridCol w="1620216"/>
                <a:gridCol w="1620216"/>
              </a:tblGrid>
              <a:tr h="344912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x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y</a:t>
                      </a:r>
                      <a:endParaRPr lang="fr-FR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z</a:t>
                      </a:r>
                      <a:endParaRPr lang="fr-FR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fr-FR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Operation</a:t>
                      </a:r>
                      <a:endParaRPr lang="fr-FR" sz="160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34491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fr-FR" sz="1600" dirty="0"/>
                    </a:p>
                  </a:txBody>
                  <a:tcPr/>
                </a:tc>
              </a:tr>
              <a:tr h="3157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3.141592653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0.00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B0F0"/>
                          </a:solidFill>
                        </a:rPr>
                        <a:t>g</a:t>
                      </a:r>
                      <a:r>
                        <a:rPr lang="en-US" sz="1600" dirty="0" smtClean="0"/>
                        <a:t> pi</a:t>
                      </a:r>
                      <a:endParaRPr lang="fr-FR" sz="1600" dirty="0"/>
                    </a:p>
                  </a:txBody>
                  <a:tcPr/>
                </a:tc>
              </a:tr>
              <a:tr h="34491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1.772453851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0.25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0.00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C9900"/>
                          </a:solidFill>
                        </a:rPr>
                        <a:t>f</a:t>
                      </a:r>
                      <a:r>
                        <a:rPr lang="en-US" sz="1600" dirty="0" smtClean="0"/>
                        <a:t> </a:t>
                      </a:r>
                      <a:r>
                        <a:rPr lang="en-US" sz="1600" dirty="0" err="1" smtClean="0"/>
                        <a:t>sqrt</a:t>
                      </a:r>
                      <a:endParaRPr lang="fr-FR" sz="1600" dirty="0"/>
                    </a:p>
                  </a:txBody>
                  <a:tcPr/>
                </a:tc>
              </a:tr>
              <a:tr h="3043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0.443113463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0.00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x</a:t>
                      </a:r>
                      <a:endParaRPr lang="fr-FR" sz="1600" dirty="0"/>
                    </a:p>
                  </a:txBody>
                  <a:tcPr/>
                </a:tc>
              </a:tr>
              <a:tr h="34491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0.443113463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0.00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 ENTER^</a:t>
                      </a:r>
                      <a:endParaRPr lang="fr-FR" sz="1600" dirty="0"/>
                    </a:p>
                  </a:txBody>
                  <a:tcPr/>
                </a:tc>
              </a:tr>
              <a:tr h="34491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1.098612289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7.00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0.443113463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 </a:t>
                      </a:r>
                      <a:r>
                        <a:rPr lang="en-US" sz="1600" b="1" dirty="0" smtClean="0">
                          <a:solidFill>
                            <a:srgbClr val="CC9900"/>
                          </a:solidFill>
                        </a:rPr>
                        <a:t>f</a:t>
                      </a:r>
                      <a:r>
                        <a:rPr lang="en-US" sz="1600" dirty="0" smtClean="0"/>
                        <a:t> LN</a:t>
                      </a:r>
                      <a:endParaRPr lang="fr-FR" sz="1600" dirty="0"/>
                    </a:p>
                  </a:txBody>
                  <a:tcPr/>
                </a:tc>
              </a:tr>
              <a:tr h="34491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6.371674584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0.443113463</a:t>
                      </a:r>
                      <a:endParaRPr lang="fr-FR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/</a:t>
                      </a:r>
                      <a:endParaRPr lang="fr-FR" sz="1600" dirty="0"/>
                    </a:p>
                  </a:txBody>
                  <a:tcPr/>
                </a:tc>
              </a:tr>
              <a:tr h="344912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-5.928561121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-</a:t>
                      </a:r>
                      <a:endParaRPr lang="fr-FR" sz="16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0.347237054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0.00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CC9900"/>
                          </a:solidFill>
                        </a:rPr>
                        <a:t>f</a:t>
                      </a:r>
                      <a:r>
                        <a:rPr lang="en-US" sz="1600" dirty="0" smtClean="0"/>
                        <a:t> SIN</a:t>
                      </a:r>
                      <a:endParaRPr lang="fr-FR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366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57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01b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267408" y="866056"/>
                <a:ext cx="5207066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Exercise1: </a:t>
                </a:r>
                <a:r>
                  <a:rPr lang="en-US" dirty="0" smtClean="0"/>
                  <a:t>calculate </a:t>
                </a:r>
                <a14:m>
                  <m:oMath xmlns:m="http://schemas.openxmlformats.org/officeDocument/2006/math">
                    <m:r>
                      <a:rPr lang="fr-CH" b="0" i="1" smtClean="0">
                        <a:latin typeface="Cambria Math"/>
                      </a:rPr>
                      <m:t>𝑦</m:t>
                    </m:r>
                    <m:r>
                      <a:rPr lang="fr-CH" b="0" i="1" smtClean="0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fr-CH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CH" b="0" i="0" smtClean="0">
                            <a:latin typeface="Cambria Math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fr-CH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b="0" i="1" smtClean="0">
                                <a:latin typeface="Cambria Math"/>
                              </a:rPr>
                              <m:t>0.25</m:t>
                            </m:r>
                            <m:rad>
                              <m:radPr>
                                <m:degHide m:val="on"/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/>
                                  </a:rPr>
                                  <m:t>π</m:t>
                                </m:r>
                              </m:e>
                            </m:rad>
                            <m:r>
                              <a:rPr lang="fr-CH" b="0" i="1" smtClean="0">
                                <a:latin typeface="Cambria Math"/>
                              </a:rPr>
                              <m:t>−7/</m:t>
                            </m:r>
                            <m:r>
                              <a:rPr lang="fr-CH" b="0" i="1" smtClean="0">
                                <a:latin typeface="Cambria Math"/>
                              </a:rPr>
                              <m:t>𝑙𝑛</m:t>
                            </m:r>
                            <m:d>
                              <m:dPr>
                                <m:ctrlPr>
                                  <a:rPr lang="fr-CH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CH" b="0" i="1" smtClean="0">
                                    <a:latin typeface="Cambria Math"/>
                                  </a:rPr>
                                  <m:t>3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endParaRPr lang="fr-LU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08" y="866056"/>
                <a:ext cx="5207066" cy="506870"/>
              </a:xfrm>
              <a:prstGeom prst="rect">
                <a:avLst/>
              </a:prstGeom>
              <a:blipFill rotWithShape="1">
                <a:blip r:embed="rId3"/>
                <a:stretch>
                  <a:fillRect l="-1054" b="-481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95751" y="1372926"/>
            <a:ext cx="6346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Python expression:    </a:t>
            </a:r>
            <a:r>
              <a:rPr lang="en-US" dirty="0" smtClean="0">
                <a:solidFill>
                  <a:srgbClr val="0070C0"/>
                </a:solidFill>
              </a:rPr>
              <a:t>print(</a:t>
            </a:r>
            <a:r>
              <a:rPr lang="en-US" dirty="0" smtClean="0"/>
              <a:t>   sin(0.25*</a:t>
            </a:r>
            <a:r>
              <a:rPr lang="en-US" dirty="0" err="1" smtClean="0"/>
              <a:t>sqrt</a:t>
            </a:r>
            <a:r>
              <a:rPr lang="en-US" dirty="0" smtClean="0"/>
              <a:t>(pi) – 7/log(3))    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endParaRPr lang="fr-FR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08" y="1749886"/>
            <a:ext cx="7918158" cy="4973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69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02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17867" y="765175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err="1" smtClean="0"/>
              <a:t>Exercise</a:t>
            </a:r>
            <a:r>
              <a:rPr lang="fr-CH" dirty="0"/>
              <a:t> </a:t>
            </a:r>
            <a:r>
              <a:rPr lang="fr-CH" dirty="0" smtClean="0"/>
              <a:t>2: </a:t>
            </a:r>
            <a:r>
              <a:rPr lang="en-US" dirty="0" smtClean="0"/>
              <a:t>calculate</a:t>
            </a:r>
            <a:endParaRPr lang="fr-LU" dirty="0"/>
          </a:p>
        </p:txBody>
      </p:sp>
      <p:sp>
        <p:nvSpPr>
          <p:cNvPr id="6" name="Textfeld 5"/>
          <p:cNvSpPr txBox="1"/>
          <p:nvPr/>
        </p:nvSpPr>
        <p:spPr>
          <a:xfrm>
            <a:off x="395536" y="2072745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b="1" dirty="0" smtClean="0"/>
              <a:t>HP-67/65:</a:t>
            </a:r>
            <a:endParaRPr lang="fr-L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306" y="1049460"/>
            <a:ext cx="6535067" cy="1023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67020"/>
            <a:ext cx="7430169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71081" y="5331316"/>
            <a:ext cx="7465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/>
              <a:buChar char="à"/>
            </a:pPr>
            <a:r>
              <a:rPr lang="en-US" dirty="0" smtClean="0">
                <a:sym typeface="Wingdings" panose="05000000000000000000" pitchFamily="2" charset="2"/>
              </a:rPr>
              <a:t>Not evident at all to find that procedure from such a complex formula:</a:t>
            </a:r>
          </a:p>
          <a:p>
            <a:pPr marL="742950" lvl="1" indent="-285750">
              <a:buFont typeface="Wingdings"/>
              <a:buChar char="à"/>
            </a:pP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HP RPN algorithm (Slide HP-35/09b) FAILS here!</a:t>
            </a:r>
          </a:p>
          <a:p>
            <a:pPr marL="742950" lvl="1" indent="-285750">
              <a:buFont typeface="Wingdings"/>
              <a:buChar char="à"/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STACK OVERFLOW (too many ENTERs)</a:t>
            </a:r>
          </a:p>
          <a:p>
            <a:pPr marL="742950" lvl="1" indent="-285750">
              <a:buFont typeface="Wingdings"/>
              <a:buChar char="à"/>
            </a:pPr>
            <a:r>
              <a:rPr lang="en-US" b="1" dirty="0" smtClean="0">
                <a:solidFill>
                  <a:srgbClr val="C00000"/>
                </a:solidFill>
                <a:sym typeface="Wingdings" panose="05000000000000000000" pitchFamily="2" charset="2"/>
              </a:rPr>
              <a:t>Equation broken into parts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7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59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02b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00" y="1124744"/>
            <a:ext cx="7078674" cy="4124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827584" y="5805264"/>
            <a:ext cx="7465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Not evident at all to find that procedure from such a complex formula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6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9317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03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58963"/>
            <a:ext cx="8229600" cy="49990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39552" y="1196752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irst </a:t>
            </a:r>
            <a:r>
              <a:rPr lang="en-US" dirty="0" smtClean="0"/>
              <a:t>“semi-scientific” </a:t>
            </a:r>
            <a:r>
              <a:rPr lang="en-US" dirty="0" smtClean="0"/>
              <a:t>electronic desktop calculator: WANG LOCI-1,1964: USA. LOCI means </a:t>
            </a:r>
            <a:r>
              <a:rPr lang="en-US" b="1" dirty="0" smtClean="0"/>
              <a:t>Lo</a:t>
            </a:r>
            <a:r>
              <a:rPr lang="en-US" dirty="0" smtClean="0"/>
              <a:t>garithmic </a:t>
            </a:r>
            <a:r>
              <a:rPr lang="en-US" b="1" dirty="0" smtClean="0"/>
              <a:t>C</a:t>
            </a:r>
            <a:r>
              <a:rPr lang="en-US" dirty="0" smtClean="0"/>
              <a:t>alculating </a:t>
            </a:r>
            <a:r>
              <a:rPr lang="en-US" b="1" dirty="0" smtClean="0"/>
              <a:t>I</a:t>
            </a:r>
            <a:r>
              <a:rPr lang="en-US" dirty="0" smtClean="0"/>
              <a:t>nstrument</a:t>
            </a:r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539551" y="5301208"/>
            <a:ext cx="77048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Designed by An Wang, display = 1 row of Nixie tubes, not programmable. The follower LOCI-2 (1965, right picture) was programmable.</a:t>
            </a:r>
            <a:br>
              <a:rPr lang="en-US" dirty="0" smtClean="0"/>
            </a:br>
            <a:r>
              <a:rPr lang="en-US" dirty="0" smtClean="0"/>
              <a:t>New and original algorithm to calculate logarithms</a:t>
            </a:r>
            <a:r>
              <a:rPr lang="en-US" dirty="0" smtClean="0"/>
              <a:t>.</a:t>
            </a:r>
          </a:p>
          <a:p>
            <a:r>
              <a:rPr lang="fr-CH" dirty="0" smtClean="0"/>
              <a:t>The </a:t>
            </a:r>
            <a:r>
              <a:rPr lang="fr-CH" dirty="0" err="1" smtClean="0"/>
              <a:t>follower</a:t>
            </a:r>
            <a:r>
              <a:rPr lang="fr-CH" dirty="0" smtClean="0"/>
              <a:t> WANG 320S (1968) </a:t>
            </a:r>
            <a:r>
              <a:rPr lang="fr-CH" dirty="0" err="1" smtClean="0"/>
              <a:t>could</a:t>
            </a:r>
            <a:r>
              <a:rPr lang="fr-CH" dirty="0" smtClean="0"/>
              <a:t> </a:t>
            </a:r>
            <a:r>
              <a:rPr lang="fr-CH" dirty="0" err="1" smtClean="0"/>
              <a:t>compute</a:t>
            </a:r>
            <a:r>
              <a:rPr lang="fr-CH" dirty="0" smtClean="0"/>
              <a:t> </a:t>
            </a:r>
            <a:r>
              <a:rPr lang="fr-CH" dirty="0" err="1" smtClean="0"/>
              <a:t>trig</a:t>
            </a:r>
            <a:r>
              <a:rPr lang="fr-CH" dirty="0" smtClean="0"/>
              <a:t>. </a:t>
            </a:r>
            <a:r>
              <a:rPr lang="fr-CH" dirty="0" err="1"/>
              <a:t>f</a:t>
            </a:r>
            <a:r>
              <a:rPr lang="fr-CH" dirty="0" err="1" smtClean="0"/>
              <a:t>unctions</a:t>
            </a:r>
            <a:r>
              <a:rPr lang="fr-CH" dirty="0" smtClean="0"/>
              <a:t> by program (not </a:t>
            </a:r>
            <a:r>
              <a:rPr lang="fr-CH" dirty="0" err="1" smtClean="0"/>
              <a:t>specific</a:t>
            </a:r>
            <a:r>
              <a:rPr lang="fr-CH" dirty="0" smtClean="0"/>
              <a:t> keys)</a:t>
            </a:r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1826419"/>
            <a:ext cx="3665478" cy="3168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94" y="1834257"/>
            <a:ext cx="4307345" cy="316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3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60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03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7" y="1238708"/>
            <a:ext cx="8929498" cy="530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818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61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625268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04       </a:t>
            </a:r>
            <a:r>
              <a:rPr lang="en-US" altLang="fr-FR" sz="2400" kern="0" dirty="0" smtClean="0"/>
              <a:t>long formulas</a:t>
            </a:r>
          </a:p>
        </p:txBody>
      </p:sp>
      <p:sp>
        <p:nvSpPr>
          <p:cNvPr id="3" name="Rechteck 2"/>
          <p:cNvSpPr/>
          <p:nvPr/>
        </p:nvSpPr>
        <p:spPr>
          <a:xfrm>
            <a:off x="466348" y="908720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M = </a:t>
            </a:r>
            <a:r>
              <a:rPr lang="en-US" sz="2000" dirty="0" err="1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sqrt</a:t>
            </a:r>
            <a:r>
              <a:rPr lang="en-US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(5</a:t>
            </a:r>
            <a:r>
              <a:rPr lang="en-US" sz="2000" dirty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*(pow((pow(1+.2*pow(350/661.5,2),3.5)-1)*pow(1-6.875E-6*25500,-5.2656)+1,.286)-1</a:t>
            </a:r>
            <a:r>
              <a:rPr lang="en-US" sz="2000" dirty="0" smtClean="0">
                <a:latin typeface="Liberation Serif" panose="02020603050405020304" pitchFamily="18" charset="0"/>
                <a:ea typeface="Liberation Serif" panose="02020603050405020304" pitchFamily="18" charset="0"/>
                <a:cs typeface="Liberation Serif" panose="02020603050405020304" pitchFamily="18" charset="0"/>
              </a:rPr>
              <a:t>))</a:t>
            </a:r>
            <a:endParaRPr lang="fr-LU" sz="2000" dirty="0">
              <a:latin typeface="Liberation Serif" panose="02020603050405020304" pitchFamily="18" charset="0"/>
              <a:ea typeface="Liberation Serif" panose="02020603050405020304" pitchFamily="18" charset="0"/>
              <a:cs typeface="Liberation Serif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24" y="1761787"/>
            <a:ext cx="7697685" cy="483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40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62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445244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05        </a:t>
            </a:r>
            <a:r>
              <a:rPr lang="en-US" altLang="fr-FR" sz="2400" kern="0" dirty="0" smtClean="0"/>
              <a:t>iterations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17867" y="765175"/>
                <a:ext cx="37916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Exercise3: </a:t>
                </a:r>
                <a:r>
                  <a:rPr lang="en-US" dirty="0" smtClean="0"/>
                  <a:t>calculate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CH" b="0" i="1" smtClean="0">
                            <a:latin typeface="Cambria Math"/>
                          </a:rPr>
                          <m:t>𝑖</m:t>
                        </m:r>
                      </m:e>
                    </m:rad>
                  </m:oMath>
                </a14:m>
                <a:r>
                  <a:rPr lang="fr-LU" dirty="0" smtClean="0"/>
                  <a:t> for </a:t>
                </a:r>
                <a:r>
                  <a:rPr lang="fr-LU" sz="24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fr-LU" dirty="0" smtClean="0"/>
                  <a:t>= 0..99</a:t>
                </a:r>
                <a:endParaRPr lang="fr-LU" dirty="0"/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67" y="765175"/>
                <a:ext cx="3791615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447" t="-10667" r="-643" b="-30667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971600" y="1226840"/>
            <a:ext cx="6388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PYTHON:</a:t>
            </a:r>
            <a:endParaRPr lang="fr-CH" dirty="0"/>
          </a:p>
          <a:p>
            <a:r>
              <a:rPr lang="fr-CH" sz="3600" b="1" dirty="0" smtClean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for</a:t>
            </a:r>
            <a:r>
              <a:rPr lang="fr-CH" sz="3600" dirty="0" smtClean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</a:t>
            </a:r>
            <a:r>
              <a:rPr lang="fr-CH" sz="3600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i </a:t>
            </a:r>
            <a:r>
              <a:rPr lang="fr-CH" sz="3600" b="1" dirty="0">
                <a:solidFill>
                  <a:srgbClr val="C0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in</a:t>
            </a:r>
            <a:r>
              <a:rPr lang="fr-CH" sz="3600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</a:t>
            </a:r>
            <a:r>
              <a:rPr lang="fr-CH" sz="3600" dirty="0">
                <a:solidFill>
                  <a:srgbClr val="C0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range</a:t>
            </a:r>
            <a:r>
              <a:rPr lang="fr-CH" sz="3600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(100): </a:t>
            </a:r>
            <a:r>
              <a:rPr lang="fr-CH" sz="3600" dirty="0" err="1">
                <a:solidFill>
                  <a:srgbClr val="C0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print</a:t>
            </a:r>
            <a:r>
              <a:rPr lang="fr-CH" sz="3600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(</a:t>
            </a:r>
            <a:r>
              <a:rPr lang="fr-CH" sz="3600" dirty="0" err="1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sqrt</a:t>
            </a:r>
            <a:r>
              <a:rPr lang="fr-CH" sz="3600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(i))</a:t>
            </a:r>
            <a:endParaRPr lang="fr-LU" sz="3600" dirty="0">
              <a:latin typeface="Linux Libertine G" panose="02000503000000000000" pitchFamily="2" charset="0"/>
              <a:ea typeface="Linux Libertine G" panose="02000503000000000000" pitchFamily="2" charset="0"/>
              <a:cs typeface="Linux Libertine G" panose="02000503000000000000" pitchFamily="2" charset="0"/>
            </a:endParaRPr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1403648" y="2486432"/>
            <a:ext cx="6048672" cy="3311624"/>
          </a:xfrm>
        </p:spPr>
        <p:txBody>
          <a:bodyPr numCol="2"/>
          <a:lstStyle/>
          <a:p>
            <a:pPr marL="0" indent="0">
              <a:buNone/>
            </a:pPr>
            <a:r>
              <a:rPr lang="fr-LU" sz="1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fr-LU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1     </a:t>
            </a: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2     STO 1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3     LBL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4     1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5     RCL 1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6     1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7     0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8     0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9     g x=y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10     GTO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11     2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12     RCL 1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13     f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14     SQRT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15     R/S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16     1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17     STO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18     +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19     1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20     GTO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21     1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22     LBL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23     2</a:t>
            </a:r>
          </a:p>
          <a:p>
            <a:pPr marL="0" indent="0">
              <a:buNone/>
            </a:pPr>
            <a:r>
              <a:rPr lang="fr-LU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 24     RTN</a:t>
            </a:r>
          </a:p>
        </p:txBody>
      </p:sp>
    </p:spTree>
    <p:extLst>
      <p:ext uri="{BB962C8B-B14F-4D97-AF65-F5344CB8AC3E}">
        <p14:creationId xmlns:p14="http://schemas.microsoft.com/office/powerpoint/2010/main" val="234811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63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798531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Python compiler/ 06        </a:t>
            </a:r>
            <a:r>
              <a:rPr lang="en-US" altLang="fr-FR" sz="2400" kern="0" dirty="0" smtClean="0"/>
              <a:t>conditions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517867" y="765175"/>
                <a:ext cx="5347874" cy="3755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H" dirty="0" smtClean="0"/>
                  <a:t>Exercise4: </a:t>
                </a:r>
                <a:r>
                  <a:rPr lang="en-US" dirty="0" smtClean="0">
                    <a:solidFill>
                      <a:schemeClr val="tx1"/>
                    </a:solidFill>
                    <a:latin typeface="+mn-lt"/>
                    <a:ea typeface="Linux Libertine G" panose="02000503000000000000" pitchFamily="2" charset="0"/>
                    <a:cs typeface="Linux Libertine G" panose="02000503000000000000" pitchFamily="2" charset="0"/>
                  </a:rPr>
                  <a:t>calculate </a:t>
                </a:r>
                <a:r>
                  <a:rPr lang="en-US" dirty="0">
                    <a:solidFill>
                      <a:schemeClr val="tx1"/>
                    </a:solidFill>
                    <a:latin typeface="+mn-lt"/>
                    <a:ea typeface="Linux Libertine G" panose="02000503000000000000" pitchFamily="2" charset="0"/>
                    <a:cs typeface="Linux Libertine G" panose="02000503000000000000" pitchFamily="2" charset="0"/>
                  </a:rPr>
                  <a:t>the roots </a:t>
                </a:r>
                <a:r>
                  <a:rPr lang="en-US" dirty="0" smtClean="0">
                    <a:solidFill>
                      <a:schemeClr val="tx1"/>
                    </a:solidFill>
                    <a:latin typeface="+mn-lt"/>
                    <a:ea typeface="Linux Libertine G" panose="02000503000000000000" pitchFamily="2" charset="0"/>
                    <a:cs typeface="Linux Libertine G" panose="02000503000000000000" pitchFamily="2" charset="0"/>
                  </a:rPr>
                  <a:t>of </a:t>
                </a:r>
                <a14:m>
                  <m:oMath xmlns:m="http://schemas.openxmlformats.org/officeDocument/2006/math">
                    <m:r>
                      <a:rPr lang="fr-CH" b="1" i="1" smtClean="0">
                        <a:solidFill>
                          <a:schemeClr val="tx1"/>
                        </a:solidFill>
                        <a:latin typeface="Cambria Math"/>
                        <a:ea typeface="Linux Libertine G" panose="02000503000000000000" pitchFamily="2" charset="0"/>
                        <a:cs typeface="Linux Libertine G" panose="02000503000000000000" pitchFamily="2" charset="0"/>
                      </a:rPr>
                      <m:t>𝒂</m:t>
                    </m:r>
                    <m:sSup>
                      <m:sSupPr>
                        <m:ctrlPr>
                          <a:rPr lang="fr-CH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Linux Libertine G" panose="02000503000000000000" pitchFamily="2" charset="0"/>
                            <a:cs typeface="Linux Libertine G" panose="02000503000000000000" pitchFamily="2" charset="0"/>
                          </a:rPr>
                        </m:ctrlPr>
                      </m:sSupPr>
                      <m:e>
                        <m:r>
                          <a:rPr lang="fr-CH" b="1" i="1" smtClean="0">
                            <a:solidFill>
                              <a:schemeClr val="tx1"/>
                            </a:solidFill>
                            <a:latin typeface="Cambria Math"/>
                            <a:ea typeface="Linux Libertine G" panose="02000503000000000000" pitchFamily="2" charset="0"/>
                            <a:cs typeface="Linux Libertine G" panose="02000503000000000000" pitchFamily="2" charset="0"/>
                          </a:rPr>
                          <m:t>𝒙</m:t>
                        </m:r>
                      </m:e>
                      <m:sup>
                        <m:r>
                          <a:rPr lang="fr-CH" b="1" i="1" smtClean="0">
                            <a:solidFill>
                              <a:schemeClr val="tx1"/>
                            </a:solidFill>
                            <a:latin typeface="Cambria Math"/>
                            <a:ea typeface="Linux Libertine G" panose="02000503000000000000" pitchFamily="2" charset="0"/>
                            <a:cs typeface="Linux Libertine G" panose="02000503000000000000" pitchFamily="2" charset="0"/>
                          </a:rPr>
                          <m:t>𝟐</m:t>
                        </m:r>
                      </m:sup>
                    </m:sSup>
                    <m:r>
                      <a:rPr lang="fr-CH" b="1" i="1" smtClean="0">
                        <a:solidFill>
                          <a:schemeClr val="tx1"/>
                        </a:solidFill>
                        <a:latin typeface="Cambria Math"/>
                        <a:ea typeface="Linux Libertine G" panose="02000503000000000000" pitchFamily="2" charset="0"/>
                        <a:cs typeface="Linux Libertine G" panose="02000503000000000000" pitchFamily="2" charset="0"/>
                      </a:rPr>
                      <m:t>+</m:t>
                    </m:r>
                    <m:r>
                      <a:rPr lang="fr-CH" b="1" i="1" smtClean="0">
                        <a:solidFill>
                          <a:schemeClr val="tx1"/>
                        </a:solidFill>
                        <a:latin typeface="Cambria Math"/>
                        <a:ea typeface="Linux Libertine G" panose="02000503000000000000" pitchFamily="2" charset="0"/>
                        <a:cs typeface="Linux Libertine G" panose="02000503000000000000" pitchFamily="2" charset="0"/>
                      </a:rPr>
                      <m:t>𝒃𝒙</m:t>
                    </m:r>
                    <m:r>
                      <a:rPr lang="fr-CH" b="1" i="1" smtClean="0">
                        <a:solidFill>
                          <a:schemeClr val="tx1"/>
                        </a:solidFill>
                        <a:latin typeface="Cambria Math"/>
                        <a:ea typeface="Linux Libertine G" panose="02000503000000000000" pitchFamily="2" charset="0"/>
                        <a:cs typeface="Linux Libertine G" panose="02000503000000000000" pitchFamily="2" charset="0"/>
                      </a:rPr>
                      <m:t>+</m:t>
                    </m:r>
                    <m:r>
                      <a:rPr lang="fr-CH" b="1" i="1" smtClean="0">
                        <a:solidFill>
                          <a:schemeClr val="tx1"/>
                        </a:solidFill>
                        <a:latin typeface="Cambria Math"/>
                        <a:ea typeface="Linux Libertine G" panose="02000503000000000000" pitchFamily="2" charset="0"/>
                        <a:cs typeface="Linux Libertine G" panose="02000503000000000000" pitchFamily="2" charset="0"/>
                      </a:rPr>
                      <m:t>𝒄</m:t>
                    </m:r>
                  </m:oMath>
                </a14:m>
                <a:r>
                  <a:rPr lang="en-US" b="1" dirty="0" smtClean="0">
                    <a:solidFill>
                      <a:schemeClr val="tx1"/>
                    </a:solidFill>
                    <a:latin typeface="Linux Libertine G" panose="02000503000000000000" pitchFamily="2" charset="0"/>
                    <a:ea typeface="Linux Libertine G" panose="02000503000000000000" pitchFamily="2" charset="0"/>
                    <a:cs typeface="Linux Libertine G" panose="02000503000000000000" pitchFamily="2" charset="0"/>
                  </a:rPr>
                  <a:t>=0</a:t>
                </a:r>
                <a:endParaRPr lang="en-US" b="1" dirty="0">
                  <a:solidFill>
                    <a:schemeClr val="tx1"/>
                  </a:solidFill>
                  <a:latin typeface="Linux Libertine G" panose="02000503000000000000" pitchFamily="2" charset="0"/>
                  <a:ea typeface="Linux Libertine G" panose="02000503000000000000" pitchFamily="2" charset="0"/>
                  <a:cs typeface="Linux Libertine G" panose="02000503000000000000" pitchFamily="2" charset="0"/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867" y="765175"/>
                <a:ext cx="5347874" cy="375552"/>
              </a:xfrm>
              <a:prstGeom prst="rect">
                <a:avLst/>
              </a:prstGeom>
              <a:blipFill rotWithShape="1">
                <a:blip r:embed="rId3"/>
                <a:stretch>
                  <a:fillRect l="-1026" t="-6557" b="-27869"/>
                </a:stretch>
              </a:blipFill>
            </p:spPr>
            <p:txBody>
              <a:bodyPr/>
              <a:lstStyle/>
              <a:p>
                <a:r>
                  <a:rPr lang="fr-L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1"/>
          <p:cNvSpPr txBox="1"/>
          <p:nvPr/>
        </p:nvSpPr>
        <p:spPr>
          <a:xfrm>
            <a:off x="2005005" y="1239603"/>
            <a:ext cx="5043368" cy="409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PYTHON:</a:t>
            </a:r>
          </a:p>
          <a:p>
            <a:endParaRPr lang="fr-CH" dirty="0"/>
          </a:p>
          <a:p>
            <a:r>
              <a:rPr lang="en-US" sz="2800" b="1" dirty="0" err="1" smtClean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def</a:t>
            </a:r>
            <a:r>
              <a:rPr lang="en-US" sz="2800" b="1" dirty="0" smtClean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A():</a:t>
            </a:r>
          </a:p>
          <a:p>
            <a:r>
              <a:rPr lang="en-US" sz="2800" b="1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  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a=</a:t>
            </a:r>
            <a:r>
              <a:rPr lang="en-US" sz="2800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input();</a:t>
            </a:r>
            <a:r>
              <a:rPr lang="en-US" sz="2800" b="1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b=</a:t>
            </a:r>
            <a:r>
              <a:rPr lang="en-US" sz="2800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input(); 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c=</a:t>
            </a:r>
            <a:r>
              <a:rPr lang="en-US" sz="2800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input()</a:t>
            </a:r>
          </a:p>
          <a:p>
            <a:r>
              <a:rPr lang="en-US" sz="2800" b="1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  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delta=b*b-4*a*c</a:t>
            </a:r>
          </a:p>
          <a:p>
            <a:r>
              <a:rPr lang="en-US" sz="2800" b="1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  if 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delta&gt;=0:</a:t>
            </a:r>
          </a:p>
          <a:p>
            <a:r>
              <a:rPr lang="en-US" sz="2800" b="1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      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q=</a:t>
            </a:r>
            <a:r>
              <a:rPr lang="en-US" sz="2800" b="1" dirty="0" err="1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sqrt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(delta)</a:t>
            </a:r>
          </a:p>
          <a:p>
            <a:r>
              <a:rPr lang="en-US" sz="2800" b="1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      </a:t>
            </a:r>
            <a:r>
              <a:rPr lang="en-US" sz="2800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print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((-</a:t>
            </a:r>
            <a:r>
              <a:rPr lang="en-US" sz="2800" b="1" dirty="0" err="1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b+q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)/2/a)</a:t>
            </a:r>
          </a:p>
          <a:p>
            <a:r>
              <a:rPr lang="en-US" sz="2800" b="1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      </a:t>
            </a:r>
            <a:r>
              <a:rPr lang="en-US" sz="2800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print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((-b-q)/2/a)</a:t>
            </a:r>
          </a:p>
          <a:p>
            <a:r>
              <a:rPr lang="en-US" sz="2800" b="1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   else: </a:t>
            </a:r>
            <a:r>
              <a:rPr lang="en-US" sz="2800" dirty="0">
                <a:solidFill>
                  <a:srgbClr val="9A0000"/>
                </a:solidFill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print</a:t>
            </a:r>
            <a:r>
              <a:rPr lang="en-US" sz="2800" b="1" dirty="0">
                <a:latin typeface="Linux Libertine G" panose="02000503000000000000" pitchFamily="2" charset="0"/>
                <a:ea typeface="Linux Libertine G" panose="02000503000000000000" pitchFamily="2" charset="0"/>
                <a:cs typeface="Linux Libertine G" panose="02000503000000000000" pitchFamily="2" charset="0"/>
              </a:rPr>
              <a:t>(1/0)</a:t>
            </a:r>
            <a:endParaRPr lang="fr-LU" sz="2800" b="1" dirty="0">
              <a:latin typeface="Linux Libertine G" panose="02000503000000000000" pitchFamily="2" charset="0"/>
              <a:ea typeface="Linux Libertine G" panose="02000503000000000000" pitchFamily="2" charset="0"/>
              <a:cs typeface="Linux Libertine G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8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64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EMULATORS/1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8072" y="1090752"/>
            <a:ext cx="86868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HP-35:</a:t>
            </a:r>
            <a:r>
              <a:rPr lang="en-US" dirty="0" smtClean="0"/>
              <a:t>  		hp35emulator.zip   (</a:t>
            </a:r>
            <a:r>
              <a:rPr lang="en-US" dirty="0"/>
              <a:t>Windows)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 </a:t>
            </a:r>
            <a:r>
              <a:rPr lang="en-US" dirty="0">
                <a:hlinkClick r:id="rId3"/>
              </a:rPr>
              <a:t>http://www.panamatik.de/html/hp_classic.html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IOS (iPhone):	</a:t>
            </a:r>
            <a:r>
              <a:rPr lang="en-US" b="1" dirty="0" smtClean="0"/>
              <a:t>RPN-35 SD </a:t>
            </a:r>
            <a:r>
              <a:rPr lang="en-US" dirty="0" smtClean="0"/>
              <a:t>(1.99 €) *	</a:t>
            </a:r>
            <a:br>
              <a:rPr lang="en-US" dirty="0" smtClean="0"/>
            </a:br>
            <a:r>
              <a:rPr lang="en-US" dirty="0" smtClean="0"/>
              <a:t>		</a:t>
            </a:r>
            <a:r>
              <a:rPr lang="en-US" dirty="0" smtClean="0">
                <a:hlinkClick r:id="rId4"/>
              </a:rPr>
              <a:t>https://www.cuveesoft.ch/rpn35/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TI SR-50:</a:t>
            </a:r>
            <a:r>
              <a:rPr lang="en-US" dirty="0" smtClean="0"/>
              <a:t>	SR50.EXE   (</a:t>
            </a:r>
            <a:r>
              <a:rPr lang="en-US" dirty="0"/>
              <a:t>Windows)</a:t>
            </a:r>
            <a:br>
              <a:rPr lang="en-US" dirty="0"/>
            </a:br>
            <a:r>
              <a:rPr lang="en-US" dirty="0" smtClean="0"/>
              <a:t>	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</a:t>
            </a:r>
            <a:r>
              <a:rPr lang="en-US" dirty="0" smtClean="0">
                <a:hlinkClick r:id="rId5"/>
              </a:rPr>
              <a:t>www.datamath.org/Display/commemoratives/SR50/SR50.exe</a:t>
            </a:r>
            <a:endParaRPr lang="en-US" dirty="0" smtClean="0"/>
          </a:p>
          <a:p>
            <a:r>
              <a:rPr lang="en-US" dirty="0" smtClean="0"/>
              <a:t>______________________________________________________________</a:t>
            </a:r>
            <a:endParaRPr lang="en-US" dirty="0"/>
          </a:p>
          <a:p>
            <a:endParaRPr lang="en-US" b="1" dirty="0" smtClean="0"/>
          </a:p>
          <a:p>
            <a:r>
              <a:rPr lang="en-US" b="1" dirty="0" smtClean="0"/>
              <a:t>HP-65:</a:t>
            </a:r>
            <a:r>
              <a:rPr lang="en-US" dirty="0" smtClean="0"/>
              <a:t>		</a:t>
            </a:r>
          </a:p>
          <a:p>
            <a:endParaRPr lang="en-US" dirty="0" smtClean="0"/>
          </a:p>
          <a:p>
            <a:r>
              <a:rPr lang="en-US" dirty="0" smtClean="0"/>
              <a:t>Windows:	hp65emulator.zip  </a:t>
            </a:r>
            <a:r>
              <a:rPr lang="en-US" dirty="0"/>
              <a:t>(Windows)</a:t>
            </a:r>
          </a:p>
          <a:p>
            <a:r>
              <a:rPr lang="en-US" dirty="0" smtClean="0"/>
              <a:t>		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://www.panamatik.de/html/hp_classic.html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		</a:t>
            </a:r>
            <a:r>
              <a:rPr lang="en-US" dirty="0"/>
              <a:t>HP65.zip</a:t>
            </a:r>
          </a:p>
          <a:p>
            <a:r>
              <a:rPr lang="en-US" dirty="0"/>
              <a:t>		</a:t>
            </a:r>
            <a:r>
              <a:rPr lang="en-US" dirty="0">
                <a:hlinkClick r:id="rId6"/>
              </a:rPr>
              <a:t>https://www.teenix.org/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sz="1200" dirty="0" smtClean="0"/>
              <a:t>* The </a:t>
            </a:r>
            <a:r>
              <a:rPr lang="en-US" sz="1200" dirty="0" err="1" smtClean="0"/>
              <a:t>cuveesoft</a:t>
            </a:r>
            <a:r>
              <a:rPr lang="en-US" sz="1200" dirty="0" smtClean="0"/>
              <a:t> emulators also run on several Mac and iPads</a:t>
            </a:r>
          </a:p>
          <a:p>
            <a:r>
              <a:rPr lang="en-US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01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65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EMULATORS/2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" y="2708904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IOS (iPhone):	</a:t>
            </a:r>
            <a:r>
              <a:rPr lang="en-US" b="1" dirty="0" smtClean="0"/>
              <a:t>RPN-65 SD</a:t>
            </a:r>
            <a:r>
              <a:rPr lang="en-US" dirty="0" smtClean="0"/>
              <a:t> (2.99 €) (full magnetic card library incl.)</a:t>
            </a:r>
          </a:p>
          <a:p>
            <a:r>
              <a:rPr lang="en-US" dirty="0"/>
              <a:t>	</a:t>
            </a:r>
            <a:r>
              <a:rPr lang="en-US" dirty="0" smtClean="0"/>
              <a:t>	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://www.cuveesoft.ch/rpn65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	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558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66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618507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EMULATORS/3 RPN-65 SD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70067"/>
            <a:ext cx="3159438" cy="59879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928" y="870067"/>
            <a:ext cx="3156491" cy="598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67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618507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EMULATORS/4 RPN-65 SD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60" y="835891"/>
            <a:ext cx="3141913" cy="6022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916" y="835890"/>
            <a:ext cx="3105248" cy="602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6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473DBC-BF3B-43B2-AA47-388B25F39072}" type="slidenum">
              <a:rPr lang="en-US" altLang="en-US" smtClean="0"/>
              <a:pPr>
                <a:defRPr/>
              </a:pPr>
              <a:t>68</a:t>
            </a:fld>
            <a:endParaRPr lang="en-US" alt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57200" y="122238"/>
            <a:ext cx="5338936" cy="642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900" b="1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altLang="fr-FR" sz="3500" kern="0" dirty="0" smtClean="0"/>
              <a:t>LINKS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424" y="768583"/>
            <a:ext cx="8680646" cy="646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>
                <a:hlinkClick r:id="rId3"/>
              </a:rPr>
              <a:t>http://</a:t>
            </a:r>
            <a:r>
              <a:rPr lang="fr-FR" u="sng" dirty="0" smtClean="0">
                <a:hlinkClick r:id="rId3"/>
              </a:rPr>
              <a:t>www.codex99.com/design/the-hp35.html</a:t>
            </a:r>
            <a:endParaRPr lang="fr-FR" u="sng" dirty="0" smtClean="0"/>
          </a:p>
          <a:p>
            <a:r>
              <a:rPr lang="fr-FR" dirty="0" smtClean="0">
                <a:hlinkClick r:id="rId4"/>
              </a:rPr>
              <a:t>The HP-35 story</a:t>
            </a:r>
            <a:r>
              <a:rPr lang="fr-FR" dirty="0" smtClean="0"/>
              <a:t>, by John </a:t>
            </a:r>
            <a:r>
              <a:rPr lang="fr-FR" dirty="0" err="1" smtClean="0"/>
              <a:t>Minck</a:t>
            </a:r>
            <a:r>
              <a:rPr lang="fr-FR" dirty="0"/>
              <a:t/>
            </a:r>
            <a:br>
              <a:rPr lang="fr-FR" dirty="0"/>
            </a:br>
            <a:r>
              <a:rPr lang="fr-FR" sz="1200" dirty="0"/>
              <a:t>(excellent </a:t>
            </a:r>
            <a:r>
              <a:rPr lang="fr-FR" sz="1200" dirty="0" smtClean="0"/>
              <a:t>histories </a:t>
            </a:r>
            <a:r>
              <a:rPr lang="fr-FR" sz="1200" dirty="0"/>
              <a:t>of HP-35) 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	</a:t>
            </a:r>
            <a:endParaRPr lang="fr-FR" dirty="0" smtClean="0">
              <a:hlinkClick r:id="rId5"/>
            </a:endParaRPr>
          </a:p>
          <a:p>
            <a:r>
              <a:rPr lang="fr-FR" dirty="0" smtClean="0">
                <a:hlinkClick r:id="rId5"/>
              </a:rPr>
              <a:t>https</a:t>
            </a:r>
            <a:r>
              <a:rPr lang="fr-FR" dirty="0">
                <a:hlinkClick r:id="rId5"/>
              </a:rPr>
              <a:t>://www.hpmuseum.org/hp65.htm</a:t>
            </a:r>
            <a:endParaRPr lang="fr-FR" dirty="0"/>
          </a:p>
          <a:p>
            <a:r>
              <a:rPr lang="fr-FR" sz="1200" dirty="0"/>
              <a:t>(excellent </a:t>
            </a:r>
            <a:r>
              <a:rPr lang="fr-FR" sz="1200" dirty="0" err="1"/>
              <a:t>history</a:t>
            </a:r>
            <a:r>
              <a:rPr lang="fr-FR" sz="1200" dirty="0"/>
              <a:t> of </a:t>
            </a:r>
            <a:r>
              <a:rPr lang="fr-FR" sz="1200" dirty="0" smtClean="0"/>
              <a:t>HP-65</a:t>
            </a:r>
            <a:r>
              <a:rPr lang="fr-FR" sz="1200" dirty="0"/>
              <a:t>)</a:t>
            </a:r>
            <a:endParaRPr lang="fr-FR" sz="1200" dirty="0" smtClean="0"/>
          </a:p>
          <a:p>
            <a:r>
              <a:rPr lang="fr-FR" dirty="0" smtClean="0">
                <a:hlinkClick r:id="rId6"/>
              </a:rPr>
              <a:t>http</a:t>
            </a:r>
            <a:r>
              <a:rPr lang="fr-FR" dirty="0">
                <a:hlinkClick r:id="rId6"/>
              </a:rPr>
              <a:t>://</a:t>
            </a:r>
            <a:r>
              <a:rPr lang="fr-FR" dirty="0" smtClean="0">
                <a:hlinkClick r:id="rId6"/>
              </a:rPr>
              <a:t>hparchive.com/Journals/HPJ-1974-05.pdf</a:t>
            </a:r>
            <a:endParaRPr lang="fr-FR" dirty="0" smtClean="0"/>
          </a:p>
          <a:p>
            <a:r>
              <a:rPr lang="en-US" sz="1200" dirty="0" smtClean="0"/>
              <a:t>(first original articles by the developers of HP-65)</a:t>
            </a:r>
            <a:br>
              <a:rPr lang="en-US" sz="1200" dirty="0" smtClean="0"/>
            </a:br>
            <a:endParaRPr lang="en-US" sz="1200" dirty="0"/>
          </a:p>
          <a:p>
            <a:r>
              <a:rPr lang="fr-FR" dirty="0">
                <a:hlinkClick r:id="rId7"/>
              </a:rPr>
              <a:t>https://</a:t>
            </a:r>
            <a:r>
              <a:rPr lang="fr-FR" dirty="0" smtClean="0">
                <a:hlinkClick r:id="rId7"/>
              </a:rPr>
              <a:t>literature.hpcalc.org/community/hp65-pac-standard-en.pdf</a:t>
            </a:r>
            <a:endParaRPr lang="fr-FR" dirty="0" smtClean="0"/>
          </a:p>
          <a:p>
            <a:r>
              <a:rPr lang="en-US" sz="1200" dirty="0" smtClean="0"/>
              <a:t>(manual of the standard software PAC delivered with a new HP-65)</a:t>
            </a:r>
            <a:endParaRPr lang="fr-FR" sz="1200" dirty="0" smtClean="0"/>
          </a:p>
          <a:p>
            <a:endParaRPr lang="en-US" dirty="0" smtClean="0"/>
          </a:p>
          <a:p>
            <a:r>
              <a:rPr lang="fr-FR" dirty="0" smtClean="0">
                <a:hlinkClick r:id="rId8"/>
              </a:rPr>
              <a:t>http</a:t>
            </a:r>
            <a:r>
              <a:rPr lang="fr-FR" dirty="0">
                <a:hlinkClick r:id="rId8"/>
              </a:rPr>
              <a:t>://</a:t>
            </a:r>
            <a:r>
              <a:rPr lang="fr-FR" dirty="0" smtClean="0">
                <a:hlinkClick r:id="rId8"/>
              </a:rPr>
              <a:t>home.comcen.com.au/therobinsons/hpcalcs/hp65/hp65repair.pdf</a:t>
            </a:r>
            <a:endParaRPr lang="en-US" dirty="0"/>
          </a:p>
          <a:p>
            <a:r>
              <a:rPr lang="fr-FR" dirty="0">
                <a:hlinkClick r:id="rId9"/>
              </a:rPr>
              <a:t>https://</a:t>
            </a:r>
            <a:r>
              <a:rPr lang="fr-FR" dirty="0" smtClean="0">
                <a:hlinkClick r:id="rId9"/>
              </a:rPr>
              <a:t>www.hpmuseum.org/cgi-sys/cgiwrap/hpmuseum/archv021.cgi?read=237065</a:t>
            </a:r>
            <a:endParaRPr lang="fr-FR" dirty="0" smtClean="0"/>
          </a:p>
          <a:p>
            <a:r>
              <a:rPr lang="en-US" sz="1200" dirty="0" smtClean="0"/>
              <a:t>(repair and restoration)</a:t>
            </a:r>
          </a:p>
          <a:p>
            <a:endParaRPr lang="en-US" dirty="0"/>
          </a:p>
          <a:p>
            <a:r>
              <a:rPr lang="fr-FR" dirty="0">
                <a:hlinkClick r:id="rId10"/>
              </a:rPr>
              <a:t>https://</a:t>
            </a:r>
            <a:r>
              <a:rPr lang="fr-FR" dirty="0" smtClean="0">
                <a:hlinkClick r:id="rId10"/>
              </a:rPr>
              <a:t>www.teenix.org</a:t>
            </a:r>
            <a:endParaRPr lang="fr-FR" dirty="0" smtClean="0"/>
          </a:p>
          <a:p>
            <a:r>
              <a:rPr lang="en-US" sz="1200" dirty="0" smtClean="0"/>
              <a:t>(replacement boards, schematics, </a:t>
            </a:r>
            <a:r>
              <a:rPr lang="en-US" sz="1200" b="1" dirty="0" err="1" smtClean="0">
                <a:solidFill>
                  <a:srgbClr val="FF3300"/>
                </a:solidFill>
              </a:rPr>
              <a:t>MultiCalc</a:t>
            </a:r>
            <a:r>
              <a:rPr lang="en-US" sz="1200" dirty="0" smtClean="0"/>
              <a:t> emulator….)</a:t>
            </a:r>
          </a:p>
          <a:p>
            <a:endParaRPr lang="en-US" dirty="0"/>
          </a:p>
          <a:p>
            <a:r>
              <a:rPr lang="fr-FR" dirty="0">
                <a:hlinkClick r:id="rId11"/>
              </a:rPr>
              <a:t>http://</a:t>
            </a:r>
            <a:r>
              <a:rPr lang="fr-FR" dirty="0" smtClean="0">
                <a:hlinkClick r:id="rId11"/>
              </a:rPr>
              <a:t>www.pahhc.org/ppccdrom.htm</a:t>
            </a:r>
            <a:endParaRPr lang="fr-FR" dirty="0" smtClean="0"/>
          </a:p>
          <a:p>
            <a:r>
              <a:rPr lang="en-US" sz="1200" dirty="0" smtClean="0"/>
              <a:t>(PPC archive, huge collection  of 76000 pages on USB stick, 25+18 US$)</a:t>
            </a:r>
            <a:endParaRPr lang="fr-FR" sz="1200" dirty="0" smtClean="0"/>
          </a:p>
          <a:p>
            <a:endParaRPr lang="en-US" dirty="0"/>
          </a:p>
          <a:p>
            <a:r>
              <a:rPr lang="en-US" dirty="0" smtClean="0">
                <a:hlinkClick r:id="rId12"/>
              </a:rPr>
              <a:t>The Calculator Store</a:t>
            </a:r>
            <a:endParaRPr lang="fr-FR" dirty="0"/>
          </a:p>
          <a:p>
            <a:r>
              <a:rPr lang="en-US" sz="1200" dirty="0" smtClean="0"/>
              <a:t>(Spanish store which repair offers for HP calculators)</a:t>
            </a:r>
            <a:endParaRPr lang="en-US" sz="1200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8217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04BC13D-7E62-44C1-94AA-E5B6964FEF0C}" type="slidenum">
              <a:rPr lang="en-US" altLang="en-US"/>
              <a:pPr eaLnBrk="1" hangingPunct="1"/>
              <a:t>69</a:t>
            </a:fld>
            <a:endParaRPr lang="en-US" alt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3204" y="4617168"/>
            <a:ext cx="8229600" cy="83026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en-US" altLang="fr-FR" dirty="0" smtClean="0"/>
              <a:t>Merci fir </a:t>
            </a:r>
            <a:r>
              <a:rPr lang="en-US" altLang="fr-FR" dirty="0" err="1" smtClean="0"/>
              <a:t>d’Nolauschteren</a:t>
            </a:r>
            <a:r>
              <a:rPr lang="en-US" altLang="fr-FR" dirty="0" smtClean="0"/>
              <a:t>!</a:t>
            </a:r>
          </a:p>
        </p:txBody>
      </p:sp>
      <p:pic>
        <p:nvPicPr>
          <p:cNvPr id="83972" name="Picture 4" descr="logo_capture1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307975"/>
            <a:ext cx="3581400" cy="923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3973" name="Picture 5" descr="AALCD_logo_o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850" y="1458913"/>
            <a:ext cx="1219200" cy="124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4" name="Picture 6" descr="Logo_LCD_gr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163888"/>
            <a:ext cx="24384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363724" y="5447430"/>
            <a:ext cx="856895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fr-FR" dirty="0" smtClean="0"/>
              <a:t> Slides </a:t>
            </a:r>
            <a:r>
              <a:rPr lang="en-US" altLang="fr-FR" dirty="0" err="1" smtClean="0"/>
              <a:t>sinn</a:t>
            </a:r>
            <a:r>
              <a:rPr lang="en-US" altLang="fr-FR" dirty="0" smtClean="0"/>
              <a:t> op:</a:t>
            </a:r>
            <a:br>
              <a:rPr lang="en-US" altLang="fr-FR" dirty="0" smtClean="0"/>
            </a:br>
            <a:r>
              <a:rPr lang="en-US" altLang="fr-FR" dirty="0" smtClean="0"/>
              <a:t> </a:t>
            </a:r>
            <a:r>
              <a:rPr lang="en-US" altLang="fr-FR" dirty="0" smtClean="0">
                <a:solidFill>
                  <a:srgbClr val="0D0DC9"/>
                </a:solidFill>
                <a:hlinkClick r:id="rId5"/>
              </a:rPr>
              <a:t>https://computarium.lcd.lu/works/HP65_anniversary.pptx</a:t>
            </a:r>
            <a:endParaRPr lang="en-US" altLang="fr-FR" dirty="0">
              <a:solidFill>
                <a:srgbClr val="0D0DC9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fr-FR" dirty="0" smtClean="0">
                <a:solidFill>
                  <a:srgbClr val="0D0DC9"/>
                </a:solidFill>
              </a:rPr>
              <a:t> https</a:t>
            </a:r>
            <a:r>
              <a:rPr lang="en-US" altLang="fr-FR" dirty="0">
                <a:solidFill>
                  <a:srgbClr val="0D0DC9"/>
                </a:solidFill>
              </a:rPr>
              <a:t>://</a:t>
            </a:r>
            <a:r>
              <a:rPr lang="en-US" altLang="fr-FR" dirty="0" smtClean="0">
                <a:solidFill>
                  <a:srgbClr val="0D0DC9"/>
                </a:solidFill>
              </a:rPr>
              <a:t>computarium.lcd.lu/literature/COMPUTARIUM_CREW/</a:t>
            </a:r>
            <a:endParaRPr lang="en-US" altLang="fr-FR" dirty="0">
              <a:solidFill>
                <a:srgbClr val="0D0DC9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altLang="fr-FR" dirty="0">
              <a:solidFill>
                <a:srgbClr val="0D0D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40" y="122238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04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858963"/>
            <a:ext cx="8229600" cy="499903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539552" y="1175064"/>
            <a:ext cx="73448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First scientific (and programmable) desktop calculator by HP, </a:t>
            </a:r>
            <a:br>
              <a:rPr lang="en-US" dirty="0" smtClean="0"/>
            </a:br>
            <a:r>
              <a:rPr lang="en-US" dirty="0" smtClean="0"/>
              <a:t>HP 9100, USA, 1968:</a:t>
            </a:r>
          </a:p>
          <a:p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5733256"/>
            <a:ext cx="7704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Designed by Malcom McMillan and Tom Osborne: RPN, X,Y, Z stacks.</a:t>
            </a:r>
          </a:p>
          <a:p>
            <a:r>
              <a:rPr lang="en-US" dirty="0" smtClean="0"/>
              <a:t>Discrete circuitry (no IC’s), core memory.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71184"/>
            <a:ext cx="4693920" cy="327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1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119317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05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948284" y="1197907"/>
            <a:ext cx="734481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Bill Hewlett </a:t>
            </a:r>
            <a:r>
              <a:rPr lang="en-US" dirty="0" smtClean="0"/>
              <a:t>(one of the founders of Hewlett-Packard), 1971:</a:t>
            </a:r>
          </a:p>
          <a:p>
            <a:endParaRPr lang="en-US" dirty="0"/>
          </a:p>
          <a:p>
            <a:r>
              <a:rPr lang="en-US" i="1" dirty="0" smtClean="0"/>
              <a:t>I want a scientific calculator with the functions of the 9100, but:</a:t>
            </a:r>
          </a:p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sz="4000" dirty="0" smtClean="0"/>
              <a:t>10 times faster</a:t>
            </a:r>
          </a:p>
          <a:p>
            <a:pPr algn="ctr"/>
            <a:r>
              <a:rPr lang="en-US" sz="4000" dirty="0" smtClean="0"/>
              <a:t>10 times smaller</a:t>
            </a:r>
          </a:p>
          <a:p>
            <a:pPr algn="ctr"/>
            <a:r>
              <a:rPr lang="en-US" sz="4000" dirty="0" smtClean="0"/>
              <a:t>10 times lower cost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fr-FR" dirty="0"/>
          </a:p>
        </p:txBody>
      </p:sp>
      <p:sp>
        <p:nvSpPr>
          <p:cNvPr id="2" name="TextBox 1"/>
          <p:cNvSpPr txBox="1"/>
          <p:nvPr/>
        </p:nvSpPr>
        <p:spPr>
          <a:xfrm>
            <a:off x="539551" y="4798893"/>
            <a:ext cx="8430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Tom Osborne, Dave Cochran et al. started the design of a non-programmable </a:t>
            </a:r>
          </a:p>
          <a:p>
            <a:r>
              <a:rPr lang="en-US" dirty="0" smtClean="0"/>
              <a:t>hand-held in 1971, and only 1 year later the calculator went into production! </a:t>
            </a:r>
            <a:br>
              <a:rPr lang="en-US" dirty="0" smtClean="0"/>
            </a:br>
            <a:r>
              <a:rPr lang="en-US" dirty="0" smtClean="0"/>
              <a:t>100 000 sold in first year! The Stanford Research Institute had predicted that </a:t>
            </a:r>
            <a:br>
              <a:rPr lang="en-US" dirty="0" smtClean="0"/>
            </a:br>
            <a:r>
              <a:rPr lang="en-US" dirty="0" smtClean="0"/>
              <a:t>there was no market for such a device and development should be abandoned…</a:t>
            </a:r>
            <a:endParaRPr lang="fr-F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168832"/>
            <a:ext cx="200025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C7BD19-5987-4A44-9BCE-A17A37714E0E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62019" y="122238"/>
            <a:ext cx="7543800" cy="642937"/>
          </a:xfrm>
        </p:spPr>
        <p:txBody>
          <a:bodyPr/>
          <a:lstStyle/>
          <a:p>
            <a:pPr eaLnBrk="1" hangingPunct="1"/>
            <a:r>
              <a:rPr lang="en-US" altLang="fr-FR" sz="3500" dirty="0" smtClean="0"/>
              <a:t>HP-35/ 06</a:t>
            </a:r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700809"/>
            <a:ext cx="8229600" cy="295232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fr-FR" sz="1500" dirty="0" smtClean="0"/>
              <a:t/>
            </a:r>
            <a:br>
              <a:rPr lang="en-US" altLang="fr-FR" sz="1500" dirty="0" smtClean="0"/>
            </a:br>
            <a:endParaRPr lang="en-US" altLang="fr-FR" sz="1500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980728"/>
            <a:ext cx="7336002" cy="43924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517232"/>
            <a:ext cx="8033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HP-35 was sold through outlets, shops, mail order, with advertisements </a:t>
            </a:r>
            <a:br>
              <a:rPr lang="en-US" dirty="0" smtClean="0"/>
            </a:br>
            <a:r>
              <a:rPr lang="en-US" dirty="0" smtClean="0"/>
              <a:t>in magazines like Esquire, Scientific American etc... Price </a:t>
            </a:r>
            <a:r>
              <a:rPr lang="en-US" b="1" dirty="0" smtClean="0">
                <a:solidFill>
                  <a:srgbClr val="FF0000"/>
                </a:solidFill>
              </a:rPr>
              <a:t>2900</a:t>
            </a:r>
            <a:r>
              <a:rPr lang="en-US" dirty="0" smtClean="0"/>
              <a:t> current US$.</a:t>
            </a:r>
            <a:br>
              <a:rPr lang="en-US" dirty="0" smtClean="0"/>
            </a:br>
            <a:r>
              <a:rPr lang="en-US" dirty="0" smtClean="0"/>
              <a:t>Picture shows HP employee Karen Cambria.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09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bdbf42bc1044b2d42ced75a01dacc3dac616"/>
  <p:tag name="ISPRING_RESOURCE_PATHS_HASH_PRESENTER" val="e754964881a6674cea09594ce14e48f49f5ebc"/>
</p:tagLst>
</file>

<file path=ppt/theme/theme1.xml><?xml version="1.0" encoding="utf-8"?>
<a:theme xmlns:a="http://schemas.openxmlformats.org/drawingml/2006/main" name="Analog computers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Analog computers</Template>
  <TotalTime>8</TotalTime>
  <Words>2956</Words>
  <Application>Microsoft Office PowerPoint</Application>
  <PresentationFormat>On-screen Show (4:3)</PresentationFormat>
  <Paragraphs>807</Paragraphs>
  <Slides>69</Slides>
  <Notes>42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9" baseType="lpstr">
      <vt:lpstr>Arial</vt:lpstr>
      <vt:lpstr>Calibri</vt:lpstr>
      <vt:lpstr>Cambria Math</vt:lpstr>
      <vt:lpstr>Courier New</vt:lpstr>
      <vt:lpstr>Liberation Serif</vt:lpstr>
      <vt:lpstr>Linux Libertine G</vt:lpstr>
      <vt:lpstr>Times New Roman</vt:lpstr>
      <vt:lpstr>Wingdings</vt:lpstr>
      <vt:lpstr>Wingdings 2</vt:lpstr>
      <vt:lpstr>Analog computers</vt:lpstr>
      <vt:lpstr>50 Joer HP-65 Deen éischten programméierbaren wëssenschaftlechen Taschenrechner huet Gebuertsdag </vt:lpstr>
      <vt:lpstr>Overview</vt:lpstr>
      <vt:lpstr>HP-35</vt:lpstr>
      <vt:lpstr>HP-35/ 01</vt:lpstr>
      <vt:lpstr>HP-35/ 02</vt:lpstr>
      <vt:lpstr>HP-35/ 03</vt:lpstr>
      <vt:lpstr>HP-35/ 04</vt:lpstr>
      <vt:lpstr>HP-35/ 05</vt:lpstr>
      <vt:lpstr>HP-35/ 06</vt:lpstr>
      <vt:lpstr>HP-35/ 07a</vt:lpstr>
      <vt:lpstr>HP-35/ 07b</vt:lpstr>
      <vt:lpstr>HP-35/ 07c</vt:lpstr>
      <vt:lpstr>HP-35/ 08</vt:lpstr>
      <vt:lpstr>HP-35/ 09a</vt:lpstr>
      <vt:lpstr>HP-35/ 09b</vt:lpstr>
      <vt:lpstr>HP-35/ 09c</vt:lpstr>
      <vt:lpstr>HP-35/10</vt:lpstr>
      <vt:lpstr>Texas Instruments SR-50</vt:lpstr>
      <vt:lpstr>What makes the HP-65 calculator so special?</vt:lpstr>
      <vt:lpstr>   Features:</vt:lpstr>
      <vt:lpstr>HP-65/ 03a</vt:lpstr>
      <vt:lpstr>HP-65/ 03b</vt:lpstr>
      <vt:lpstr>Friden punch-cachunk (The Apartment, 1960)</vt:lpstr>
      <vt:lpstr>HP-65/ 04a</vt:lpstr>
      <vt:lpstr>HP-65/ 04b</vt:lpstr>
      <vt:lpstr>HP-65/ 04c</vt:lpstr>
      <vt:lpstr>HP-65/ 05</vt:lpstr>
      <vt:lpstr>HP-65/ 06</vt:lpstr>
      <vt:lpstr>HP-65 program solving   asinx+b=0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Hack 1a     1b</vt:lpstr>
      <vt:lpstr>Hack 2</vt:lpstr>
      <vt:lpstr>Super short cool programming!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50 Joer HP-65 Deen eischten programmeierbaren wessenschaftlechen Taschenrechner huet Gebuertsdag</dc:title>
  <dc:creator>francis</dc:creator>
  <cp:lastModifiedBy>Francis</cp:lastModifiedBy>
  <cp:revision>206</cp:revision>
  <cp:lastPrinted>2024-05-12T15:10:51Z</cp:lastPrinted>
  <dcterms:created xsi:type="dcterms:W3CDTF">2024-04-28T15:09:30Z</dcterms:created>
  <dcterms:modified xsi:type="dcterms:W3CDTF">2024-06-25T14:48:30Z</dcterms:modified>
</cp:coreProperties>
</file>