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6"/>
  </p:notesMasterIdLst>
  <p:sldIdLst>
    <p:sldId id="256" r:id="rId3"/>
    <p:sldId id="263" r:id="rId4"/>
    <p:sldId id="330" r:id="rId5"/>
    <p:sldId id="331" r:id="rId6"/>
    <p:sldId id="332" r:id="rId7"/>
    <p:sldId id="265" r:id="rId8"/>
    <p:sldId id="333" r:id="rId9"/>
    <p:sldId id="341" r:id="rId10"/>
    <p:sldId id="342" r:id="rId11"/>
    <p:sldId id="334" r:id="rId12"/>
    <p:sldId id="335" r:id="rId13"/>
    <p:sldId id="344" r:id="rId14"/>
    <p:sldId id="343" r:id="rId15"/>
    <p:sldId id="345" r:id="rId16"/>
    <p:sldId id="346" r:id="rId17"/>
    <p:sldId id="277" r:id="rId18"/>
    <p:sldId id="336" r:id="rId19"/>
    <p:sldId id="337" r:id="rId20"/>
    <p:sldId id="338" r:id="rId21"/>
    <p:sldId id="339" r:id="rId22"/>
    <p:sldId id="340" r:id="rId23"/>
    <p:sldId id="347" r:id="rId24"/>
    <p:sldId id="348" r:id="rId25"/>
    <p:sldId id="349" r:id="rId26"/>
    <p:sldId id="362" r:id="rId27"/>
    <p:sldId id="363" r:id="rId28"/>
    <p:sldId id="364" r:id="rId29"/>
    <p:sldId id="369" r:id="rId30"/>
    <p:sldId id="370" r:id="rId31"/>
    <p:sldId id="374" r:id="rId32"/>
    <p:sldId id="366" r:id="rId33"/>
    <p:sldId id="375" r:id="rId34"/>
    <p:sldId id="367" r:id="rId35"/>
    <p:sldId id="357" r:id="rId36"/>
    <p:sldId id="376" r:id="rId37"/>
    <p:sldId id="360" r:id="rId38"/>
    <p:sldId id="361" r:id="rId39"/>
    <p:sldId id="372" r:id="rId40"/>
    <p:sldId id="325" r:id="rId41"/>
    <p:sldId id="389" r:id="rId42"/>
    <p:sldId id="378" r:id="rId43"/>
    <p:sldId id="379" r:id="rId44"/>
    <p:sldId id="380" r:id="rId45"/>
    <p:sldId id="381" r:id="rId46"/>
    <p:sldId id="383" r:id="rId47"/>
    <p:sldId id="393" r:id="rId48"/>
    <p:sldId id="391" r:id="rId49"/>
    <p:sldId id="387" r:id="rId50"/>
    <p:sldId id="394" r:id="rId51"/>
    <p:sldId id="395" r:id="rId52"/>
    <p:sldId id="373" r:id="rId53"/>
    <p:sldId id="329" r:id="rId54"/>
    <p:sldId id="39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0935" autoAdjust="0"/>
  </p:normalViewPr>
  <p:slideViewPr>
    <p:cSldViewPr>
      <p:cViewPr varScale="1">
        <p:scale>
          <a:sx n="83" d="100"/>
          <a:sy n="83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4FA0-DF57-48E7-80A4-8C65EE639210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F62A-34AE-4413-8E3B-9FFFD6C0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F62A-34AE-4413-8E3B-9FFFD6C0A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77558666-015D-426E-A5F7-A5CF82A481DA}" type="slidenum">
              <a:rPr lang="en-US"/>
              <a:pPr/>
              <a:t>13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0375" cy="3203575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57310"/>
            <a:ext cx="5030391" cy="413354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9A7E3450-A7E6-4436-8749-3532622F58A7}" type="slidenum">
              <a:rPr lang="en-US"/>
              <a:pPr/>
              <a:t>16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7A6AB7ED-56C0-4ED8-897A-56E76D1F0D40}" type="slidenum">
              <a:rPr lang="en-US"/>
              <a:pPr/>
              <a:t>17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F3A8BF8C-C51E-4EE6-9313-AF378EDD874F}" type="slidenum">
              <a:rPr lang="en-US"/>
              <a:pPr/>
              <a:t>18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CB7A1162-D204-4A3A-84E3-8A80FCDD01DB}" type="slidenum">
              <a:rPr lang="en-US"/>
              <a:pPr/>
              <a:t>19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8F97AC88-5F0E-4FF7-AE17-CA679326A39F}" type="slidenum">
              <a:rPr lang="en-US"/>
              <a:pPr/>
              <a:t>20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A154E8FD-6CCF-4521-AAAC-F14C3D1FB774}" type="slidenum">
              <a:rPr lang="en-US"/>
              <a:pPr/>
              <a:t>21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3ADD90E1-9733-4A8C-B821-06ACC5945DDC}" type="slidenum">
              <a:rPr lang="en-US"/>
              <a:pPr/>
              <a:t>22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3550" cy="320675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75024"/>
            <a:ext cx="5030391" cy="3634619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403DE662-A998-4975-9279-5781B3C9B3F1}" type="slidenum">
              <a:rPr lang="en-US"/>
              <a:pPr/>
              <a:t>23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2A867EE2-3E90-4BB2-9729-F56E488F48AA}" type="slidenum">
              <a:rPr lang="en-US"/>
              <a:pPr/>
              <a:t>24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3550" cy="3206750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75024"/>
            <a:ext cx="5030391" cy="3634619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701E0CE5-CF5B-448E-B44C-1C1D67129318}" type="slidenum">
              <a:rPr lang="en-US"/>
              <a:pPr/>
              <a:t>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La signature électronique - principe de fonctionnement et aspects légaux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24 avril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Séminaire de la CEP.L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E0DFD0AB-9671-42EC-A8BE-8D801EF0F843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La signature électronique - principe de fonctionnement et aspects légaux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24 avril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Séminaire de la CEP.L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5AA6C450-8A5C-47A1-A1EC-060C487DB9D3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La signature électronique - principe de fonctionnement et aspects légaux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24 avril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Séminaire de la CEP.L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5A693B62-1F92-4FC5-8C33-C9DDDEFDE5BF}" type="slidenum">
              <a:rPr lang="en-US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CB7A1162-D204-4A3A-84E3-8A80FCDD01DB}" type="slidenum">
              <a:rPr lang="en-US"/>
              <a:pPr/>
              <a:t>29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CB7A1162-D204-4A3A-84E3-8A80FCDD01DB}" type="slidenum">
              <a:rPr lang="en-US"/>
              <a:pPr/>
              <a:t>30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8AC42307-1D83-4C88-B527-A0A9D580D41F}" type="slidenum">
              <a:rPr lang="en-US"/>
              <a:pPr/>
              <a:t>36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900" dirty="0">
                <a:latin typeface="Arial" charset="0"/>
              </a:rPr>
              <a:t>[</a:t>
            </a:r>
            <a:r>
              <a:rPr lang="fr-CH" sz="900" dirty="0" err="1">
                <a:latin typeface="Arial" charset="0"/>
              </a:rPr>
              <a:t>Cavallar</a:t>
            </a:r>
            <a:r>
              <a:rPr lang="fr-CH" sz="900" dirty="0">
                <a:latin typeface="Arial" charset="0"/>
              </a:rPr>
              <a:t> S. et al. : « Factorisation of a 512-bit RSA </a:t>
            </a:r>
            <a:r>
              <a:rPr lang="fr-CH" sz="900" dirty="0" err="1">
                <a:latin typeface="Arial" charset="0"/>
              </a:rPr>
              <a:t>modulus</a:t>
            </a:r>
            <a:r>
              <a:rPr lang="fr-CH" sz="900" dirty="0">
                <a:latin typeface="Arial" charset="0"/>
              </a:rPr>
              <a:t>  », in </a:t>
            </a:r>
            <a:r>
              <a:rPr lang="fr-CH" sz="900" i="1" dirty="0">
                <a:latin typeface="Arial" charset="0"/>
              </a:rPr>
              <a:t>EUROCRYPT 2000 </a:t>
            </a:r>
            <a:r>
              <a:rPr lang="fr-CH" sz="900" dirty="0">
                <a:latin typeface="Arial" charset="0"/>
              </a:rPr>
              <a:t> (2000), pp. 1-18]</a:t>
            </a:r>
          </a:p>
          <a:p>
            <a:r>
              <a:rPr lang="fr-FR" dirty="0"/>
              <a:t>Mais les ordinateurs s'améliorent et les algorithmes se perfectionnent. Les auteurs de l'article ci-dessus estiment que la factorisation d'un module de 1024 bit pourrait se faire dès 2018. </a:t>
            </a:r>
            <a:r>
              <a:rPr lang="fr-FR" sz="900" dirty="0">
                <a:latin typeface="Arial" charset="0"/>
              </a:rPr>
              <a:t>[CORON], p. 23.</a:t>
            </a:r>
          </a:p>
          <a:p>
            <a:r>
              <a:rPr lang="fr-FR" dirty="0"/>
              <a:t>On n'oubliera pas non plus qu'il existe déjà un algorithme de factorisation en temps polynomial, l'algorithme de </a:t>
            </a:r>
            <a:r>
              <a:rPr lang="fr-FR" dirty="0" err="1"/>
              <a:t>Shor</a:t>
            </a:r>
            <a:r>
              <a:rPr lang="fr-FR" dirty="0"/>
              <a:t>, reposant sur l'existence d'un ordinateur quantique.  Or de tels ordinateurs n'existent pas pour l'instant, et même si l'Etat américain investissait 5 millions de dollars par an dans le projet, il ne faut pas s'attendre à une réalisation avant dix ans.  </a:t>
            </a:r>
          </a:p>
          <a:p>
            <a:r>
              <a:rPr lang="fr-CH" sz="900" dirty="0">
                <a:latin typeface="Arial" charset="0"/>
              </a:rPr>
              <a:t>[</a:t>
            </a:r>
            <a:r>
              <a:rPr lang="fr-CH" sz="900" dirty="0" err="1">
                <a:latin typeface="Arial" charset="0"/>
              </a:rPr>
              <a:t>Shor</a:t>
            </a:r>
            <a:r>
              <a:rPr lang="fr-CH" sz="900" dirty="0">
                <a:latin typeface="Arial" charset="0"/>
              </a:rPr>
              <a:t>, P.W. : « Polynomial-time </a:t>
            </a:r>
            <a:r>
              <a:rPr lang="fr-CH" sz="900" dirty="0" err="1">
                <a:latin typeface="Arial" charset="0"/>
              </a:rPr>
              <a:t>algorithms</a:t>
            </a:r>
            <a:r>
              <a:rPr lang="fr-CH" sz="900" dirty="0">
                <a:latin typeface="Arial" charset="0"/>
              </a:rPr>
              <a:t> for prime </a:t>
            </a:r>
            <a:r>
              <a:rPr lang="fr-CH" sz="900" dirty="0" err="1">
                <a:latin typeface="Arial" charset="0"/>
              </a:rPr>
              <a:t>factorization</a:t>
            </a:r>
            <a:r>
              <a:rPr lang="fr-CH" sz="900" dirty="0">
                <a:latin typeface="Arial" charset="0"/>
              </a:rPr>
              <a:t> and </a:t>
            </a:r>
            <a:r>
              <a:rPr lang="fr-CH" sz="900" dirty="0" err="1">
                <a:latin typeface="Arial" charset="0"/>
              </a:rPr>
              <a:t>discrete</a:t>
            </a:r>
            <a:r>
              <a:rPr lang="fr-CH" sz="900" dirty="0">
                <a:latin typeface="Arial" charset="0"/>
              </a:rPr>
              <a:t> </a:t>
            </a:r>
            <a:r>
              <a:rPr lang="fr-CH" sz="900" dirty="0" err="1">
                <a:latin typeface="Arial" charset="0"/>
              </a:rPr>
              <a:t>logarithms</a:t>
            </a:r>
            <a:r>
              <a:rPr lang="fr-CH" sz="900" dirty="0">
                <a:latin typeface="Arial" charset="0"/>
              </a:rPr>
              <a:t> on quantum computer  », in </a:t>
            </a:r>
            <a:r>
              <a:rPr lang="fr-CH" sz="900" i="1" dirty="0">
                <a:latin typeface="Arial" charset="0"/>
              </a:rPr>
              <a:t>SIAM Journal of </a:t>
            </a:r>
            <a:r>
              <a:rPr lang="fr-CH" sz="900" i="1" dirty="0" err="1">
                <a:latin typeface="Arial" charset="0"/>
              </a:rPr>
              <a:t>Computing</a:t>
            </a:r>
            <a:r>
              <a:rPr lang="fr-CH" sz="900" i="1" dirty="0">
                <a:latin typeface="Arial" charset="0"/>
              </a:rPr>
              <a:t>, </a:t>
            </a:r>
            <a:r>
              <a:rPr lang="fr-CH" sz="900" dirty="0">
                <a:latin typeface="Arial" charset="0"/>
              </a:rPr>
              <a:t>vol. 26 (1997), pp. 1484-1509]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9A7E3450-A7E6-4436-8749-3532622F58A7}" type="slidenum">
              <a:rPr lang="en-US"/>
              <a:pPr/>
              <a:t>39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BD7634A4-440E-4B7A-9DA9-25DC424BF4D4}" type="slidenum">
              <a:rPr lang="en-US"/>
              <a:pPr/>
              <a:t>47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BD7634A4-440E-4B7A-9DA9-25DC424BF4D4}" type="slidenum">
              <a:rPr lang="en-US"/>
              <a:pPr/>
              <a:t>48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F62A-34AE-4413-8E3B-9FFFD6C0A1B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DC6052C3-826F-49A7-A3C9-F82F23D82F0E}" type="slidenum">
              <a:rPr lang="en-US"/>
              <a:pPr/>
              <a:t>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Martin E. Hellman</a:t>
            </a:r>
          </a:p>
          <a:p>
            <a:r>
              <a:rPr lang="fr-FR"/>
              <a:t>1969: Ph.D. in Electrical engineering (Stanford University)</a:t>
            </a:r>
          </a:p>
          <a:p>
            <a:r>
              <a:rPr lang="fr-FR"/>
              <a:t>1971 - 1996: professeur à l'université de Stanford</a:t>
            </a:r>
          </a:p>
          <a:p>
            <a:r>
              <a:rPr lang="fr-FR"/>
              <a:t>plus de 60 publications. fondateur de sociétés high tech, impliqué dans la discussion sur la protection de la vie privée.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9A7E3450-A7E6-4436-8749-3532622F58A7}" type="slidenum">
              <a:rPr lang="en-US"/>
              <a:pPr/>
              <a:t>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EAE83916-D46C-44B6-B0A1-CB6D93A31142}" type="slidenum">
              <a:rPr lang="en-US"/>
              <a:pPr/>
              <a:t>7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6-March-2009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Exercices 2: Asymmetric Cryptography (1)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CD56E3A4-24EF-4540-9A7B-7A24C52861C0}" type="slidenum">
              <a:rPr lang="en-US"/>
              <a:pPr/>
              <a:t>8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6-March-2009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Exercices 2: Asymmetric Cryptography (1)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CD56E3A4-24EF-4540-9A7B-7A24C52861C0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77558666-015D-426E-A5F7-A5CF82A481DA}" type="slidenum">
              <a:rPr lang="en-US"/>
              <a:pPr/>
              <a:t>10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0375" cy="3203575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57310"/>
            <a:ext cx="5030391" cy="413354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27-Feb-2009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Asymmetric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1AC6EBF2-BF6E-40F8-8751-47B0D66C141D}" type="slidenum">
              <a:rPr lang="en-US"/>
              <a:pPr/>
              <a:t>11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111875"/>
            <a:ext cx="1371600" cy="593725"/>
          </a:xfrm>
        </p:spPr>
        <p:txBody>
          <a:bodyPr/>
          <a:lstStyle/>
          <a:p>
            <a:r>
              <a:rPr lang="en-US" smtClean="0"/>
              <a:t>31 mars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5943601" cy="365125"/>
          </a:xfrm>
        </p:spPr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17220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0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2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1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7"/>
            <a:ext cx="8991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0" y="6416675"/>
            <a:ext cx="1447800" cy="365125"/>
          </a:xfrm>
        </p:spPr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6019801" cy="365125"/>
          </a:xfrm>
        </p:spPr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7142514" cy="882119"/>
          </a:xfrm>
        </p:spPr>
        <p:txBody>
          <a:bodyPr>
            <a:normAutofit fontScale="92500"/>
          </a:bodyPr>
          <a:lstStyle/>
          <a:p>
            <a:r>
              <a:rPr lang="fr-CH" dirty="0" smtClean="0">
                <a:solidFill>
                  <a:schemeClr val="accent1"/>
                </a:solidFill>
              </a:rPr>
              <a:t>Leçon 2</a:t>
            </a:r>
          </a:p>
          <a:p>
            <a:r>
              <a:rPr lang="fr-CH" dirty="0" smtClean="0">
                <a:solidFill>
                  <a:schemeClr val="accent1"/>
                </a:solidFill>
              </a:rPr>
              <a:t>Assurer la confidentialité dans la société de l’information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175351" cy="1793167"/>
          </a:xfrm>
        </p:spPr>
        <p:txBody>
          <a:bodyPr/>
          <a:lstStyle/>
          <a:p>
            <a:r>
              <a:rPr lang="fr-CH" sz="8000" dirty="0" smtClean="0">
                <a:latin typeface="Vladimir Script" pitchFamily="66" charset="0"/>
              </a:rPr>
              <a:t>L’Art du Secret</a:t>
            </a:r>
            <a:endParaRPr lang="en-US" sz="8000" dirty="0">
              <a:latin typeface="Vladimir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762000"/>
            <a:ext cx="328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Jean-Claude Asselborn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1785" y="3048000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Vladimir Script" pitchFamily="66" charset="0"/>
              </a:rPr>
              <a:t>Confidentialité, </a:t>
            </a:r>
            <a:endParaRPr lang="en-US" sz="3600" dirty="0">
              <a:latin typeface="Vladimir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7585" y="3492401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Vladimir Script" pitchFamily="66" charset="0"/>
              </a:rPr>
              <a:t>Discrétion et </a:t>
            </a:r>
            <a:endParaRPr lang="en-US" sz="3600" dirty="0">
              <a:latin typeface="Vladimir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936802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Vladimir Script" pitchFamily="66" charset="0"/>
              </a:rPr>
              <a:t>Confiance</a:t>
            </a:r>
            <a:endParaRPr lang="en-US" sz="3600" dirty="0">
              <a:latin typeface="Vladimir Script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50" y="4382869"/>
            <a:ext cx="5182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>
                <a:latin typeface="Vladimir Script" pitchFamily="66" charset="0"/>
              </a:rPr>
              <a:t>d</a:t>
            </a:r>
            <a:r>
              <a:rPr lang="fr-CH" sz="3600" dirty="0" smtClean="0">
                <a:latin typeface="Vladimir Script" pitchFamily="66" charset="0"/>
              </a:rPr>
              <a:t>ans la Société de l’Information</a:t>
            </a:r>
            <a:endParaRPr lang="en-US" sz="3600" dirty="0"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6611938" y="977900"/>
            <a:ext cx="2532062" cy="4611688"/>
          </a:xfrm>
          <a:prstGeom prst="rect">
            <a:avLst/>
          </a:prstGeom>
          <a:solidFill>
            <a:srgbClr val="BCBCB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" name="Group 150"/>
          <p:cNvGrpSpPr>
            <a:grpSpLocks/>
          </p:cNvGrpSpPr>
          <p:nvPr/>
        </p:nvGrpSpPr>
        <p:grpSpPr bwMode="auto">
          <a:xfrm>
            <a:off x="6808712" y="2514600"/>
            <a:ext cx="1954288" cy="1636088"/>
            <a:chOff x="2018" y="2659"/>
            <a:chExt cx="1517" cy="1270"/>
          </a:xfrm>
        </p:grpSpPr>
        <p:pic>
          <p:nvPicPr>
            <p:cNvPr id="184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990600"/>
            <a:ext cx="2532063" cy="4670425"/>
          </a:xfrm>
          <a:prstGeom prst="rect">
            <a:avLst/>
          </a:prstGeom>
          <a:solidFill>
            <a:srgbClr val="BCBCB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endParaRPr lang="fr-FR" sz="2000">
              <a:latin typeface="Times New Roman" pitchFamily="18" charset="0"/>
            </a:endParaRPr>
          </a:p>
        </p:txBody>
      </p:sp>
      <p:grpSp>
        <p:nvGrpSpPr>
          <p:cNvPr id="180" name="Group 149"/>
          <p:cNvGrpSpPr>
            <a:grpSpLocks/>
          </p:cNvGrpSpPr>
          <p:nvPr/>
        </p:nvGrpSpPr>
        <p:grpSpPr bwMode="auto">
          <a:xfrm>
            <a:off x="762000" y="2362200"/>
            <a:ext cx="1414508" cy="2174580"/>
            <a:chOff x="340" y="2160"/>
            <a:chExt cx="1098" cy="1688"/>
          </a:xfrm>
        </p:grpSpPr>
        <p:pic>
          <p:nvPicPr>
            <p:cNvPr id="181" name="Picture 147" descr="MPj042237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1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01578" name="Rectangle 1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change </a:t>
            </a:r>
            <a:r>
              <a:rPr lang="fr-FR" dirty="0" err="1" smtClean="0"/>
              <a:t>Diffie-Hellman</a:t>
            </a:r>
            <a:endParaRPr lang="fr-FR" dirty="0"/>
          </a:p>
        </p:txBody>
      </p:sp>
      <p:grpSp>
        <p:nvGrpSpPr>
          <p:cNvPr id="401531" name="Group 123"/>
          <p:cNvGrpSpPr>
            <a:grpSpLocks/>
          </p:cNvGrpSpPr>
          <p:nvPr/>
        </p:nvGrpSpPr>
        <p:grpSpPr bwMode="auto">
          <a:xfrm>
            <a:off x="2514600" y="4038600"/>
            <a:ext cx="1981200" cy="2449513"/>
            <a:chOff x="1584" y="2736"/>
            <a:chExt cx="1248" cy="1543"/>
          </a:xfrm>
        </p:grpSpPr>
        <p:grpSp>
          <p:nvGrpSpPr>
            <p:cNvPr id="401532" name="Group 124"/>
            <p:cNvGrpSpPr>
              <a:grpSpLocks/>
            </p:cNvGrpSpPr>
            <p:nvPr/>
          </p:nvGrpSpPr>
          <p:grpSpPr bwMode="auto">
            <a:xfrm>
              <a:off x="1915" y="2736"/>
              <a:ext cx="917" cy="1543"/>
              <a:chOff x="4426" y="720"/>
              <a:chExt cx="993" cy="1543"/>
            </a:xfrm>
          </p:grpSpPr>
          <p:grpSp>
            <p:nvGrpSpPr>
              <p:cNvPr id="401533" name="Group 125"/>
              <p:cNvGrpSpPr>
                <a:grpSpLocks/>
              </p:cNvGrpSpPr>
              <p:nvPr/>
            </p:nvGrpSpPr>
            <p:grpSpPr bwMode="auto">
              <a:xfrm>
                <a:off x="4426" y="720"/>
                <a:ext cx="993" cy="1543"/>
                <a:chOff x="3178" y="288"/>
                <a:chExt cx="993" cy="1543"/>
              </a:xfrm>
            </p:grpSpPr>
            <p:sp>
              <p:nvSpPr>
                <p:cNvPr id="401534" name="Freeform 126"/>
                <p:cNvSpPr>
                  <a:spLocks/>
                </p:cNvSpPr>
                <p:nvPr/>
              </p:nvSpPr>
              <p:spPr bwMode="auto">
                <a:xfrm>
                  <a:off x="3178" y="288"/>
                  <a:ext cx="993" cy="1543"/>
                </a:xfrm>
                <a:custGeom>
                  <a:avLst/>
                  <a:gdLst>
                    <a:gd name="T0" fmla="*/ 115 w 993"/>
                    <a:gd name="T1" fmla="*/ 269 h 1543"/>
                    <a:gd name="T2" fmla="*/ 217 w 993"/>
                    <a:gd name="T3" fmla="*/ 252 h 1543"/>
                    <a:gd name="T4" fmla="*/ 214 w 993"/>
                    <a:gd name="T5" fmla="*/ 224 h 1543"/>
                    <a:gd name="T6" fmla="*/ 323 w 993"/>
                    <a:gd name="T7" fmla="*/ 264 h 1543"/>
                    <a:gd name="T8" fmla="*/ 319 w 993"/>
                    <a:gd name="T9" fmla="*/ 200 h 1543"/>
                    <a:gd name="T10" fmla="*/ 283 w 993"/>
                    <a:gd name="T11" fmla="*/ 92 h 1543"/>
                    <a:gd name="T12" fmla="*/ 378 w 993"/>
                    <a:gd name="T13" fmla="*/ 177 h 1543"/>
                    <a:gd name="T14" fmla="*/ 371 w 993"/>
                    <a:gd name="T15" fmla="*/ 88 h 1543"/>
                    <a:gd name="T16" fmla="*/ 403 w 993"/>
                    <a:gd name="T17" fmla="*/ 87 h 1543"/>
                    <a:gd name="T18" fmla="*/ 439 w 993"/>
                    <a:gd name="T19" fmla="*/ 92 h 1543"/>
                    <a:gd name="T20" fmla="*/ 491 w 993"/>
                    <a:gd name="T21" fmla="*/ 145 h 1543"/>
                    <a:gd name="T22" fmla="*/ 531 w 993"/>
                    <a:gd name="T23" fmla="*/ 94 h 1543"/>
                    <a:gd name="T24" fmla="*/ 573 w 993"/>
                    <a:gd name="T25" fmla="*/ 141 h 1543"/>
                    <a:gd name="T26" fmla="*/ 627 w 993"/>
                    <a:gd name="T27" fmla="*/ 44 h 1543"/>
                    <a:gd name="T28" fmla="*/ 662 w 993"/>
                    <a:gd name="T29" fmla="*/ 129 h 1543"/>
                    <a:gd name="T30" fmla="*/ 680 w 993"/>
                    <a:gd name="T31" fmla="*/ 184 h 1543"/>
                    <a:gd name="T32" fmla="*/ 741 w 993"/>
                    <a:gd name="T33" fmla="*/ 63 h 1543"/>
                    <a:gd name="T34" fmla="*/ 725 w 993"/>
                    <a:gd name="T35" fmla="*/ 173 h 1543"/>
                    <a:gd name="T36" fmla="*/ 767 w 993"/>
                    <a:gd name="T37" fmla="*/ 261 h 1543"/>
                    <a:gd name="T38" fmla="*/ 852 w 993"/>
                    <a:gd name="T39" fmla="*/ 352 h 1543"/>
                    <a:gd name="T40" fmla="*/ 959 w 993"/>
                    <a:gd name="T41" fmla="*/ 483 h 1543"/>
                    <a:gd name="T42" fmla="*/ 993 w 993"/>
                    <a:gd name="T43" fmla="*/ 551 h 1543"/>
                    <a:gd name="T44" fmla="*/ 971 w 993"/>
                    <a:gd name="T45" fmla="*/ 582 h 1543"/>
                    <a:gd name="T46" fmla="*/ 898 w 993"/>
                    <a:gd name="T47" fmla="*/ 598 h 1543"/>
                    <a:gd name="T48" fmla="*/ 905 w 993"/>
                    <a:gd name="T49" fmla="*/ 827 h 1543"/>
                    <a:gd name="T50" fmla="*/ 881 w 993"/>
                    <a:gd name="T51" fmla="*/ 864 h 1543"/>
                    <a:gd name="T52" fmla="*/ 822 w 993"/>
                    <a:gd name="T53" fmla="*/ 877 h 1543"/>
                    <a:gd name="T54" fmla="*/ 721 w 993"/>
                    <a:gd name="T55" fmla="*/ 846 h 1543"/>
                    <a:gd name="T56" fmla="*/ 782 w 993"/>
                    <a:gd name="T57" fmla="*/ 1196 h 1543"/>
                    <a:gd name="T58" fmla="*/ 766 w 993"/>
                    <a:gd name="T59" fmla="*/ 1247 h 1543"/>
                    <a:gd name="T60" fmla="*/ 709 w 993"/>
                    <a:gd name="T61" fmla="*/ 1272 h 1543"/>
                    <a:gd name="T62" fmla="*/ 631 w 993"/>
                    <a:gd name="T63" fmla="*/ 1266 h 1543"/>
                    <a:gd name="T64" fmla="*/ 777 w 993"/>
                    <a:gd name="T65" fmla="*/ 1448 h 1543"/>
                    <a:gd name="T66" fmla="*/ 549 w 993"/>
                    <a:gd name="T67" fmla="*/ 1536 h 1543"/>
                    <a:gd name="T68" fmla="*/ 96 w 993"/>
                    <a:gd name="T69" fmla="*/ 1520 h 1543"/>
                    <a:gd name="T70" fmla="*/ 44 w 993"/>
                    <a:gd name="T71" fmla="*/ 1457 h 1543"/>
                    <a:gd name="T72" fmla="*/ 10 w 993"/>
                    <a:gd name="T73" fmla="*/ 1356 h 1543"/>
                    <a:gd name="T74" fmla="*/ 4 w 993"/>
                    <a:gd name="T75" fmla="*/ 1235 h 1543"/>
                    <a:gd name="T76" fmla="*/ 43 w 993"/>
                    <a:gd name="T77" fmla="*/ 1105 h 1543"/>
                    <a:gd name="T78" fmla="*/ 114 w 993"/>
                    <a:gd name="T79" fmla="*/ 961 h 1543"/>
                    <a:gd name="T80" fmla="*/ 180 w 993"/>
                    <a:gd name="T81" fmla="*/ 831 h 1543"/>
                    <a:gd name="T82" fmla="*/ 251 w 993"/>
                    <a:gd name="T83" fmla="*/ 661 h 1543"/>
                    <a:gd name="T84" fmla="*/ 274 w 993"/>
                    <a:gd name="T85" fmla="*/ 53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3" h="1543">
                      <a:moveTo>
                        <a:pt x="249" y="320"/>
                      </a:moveTo>
                      <a:lnTo>
                        <a:pt x="187" y="282"/>
                      </a:lnTo>
                      <a:lnTo>
                        <a:pt x="115" y="269"/>
                      </a:lnTo>
                      <a:lnTo>
                        <a:pt x="195" y="272"/>
                      </a:lnTo>
                      <a:lnTo>
                        <a:pt x="255" y="303"/>
                      </a:lnTo>
                      <a:lnTo>
                        <a:pt x="217" y="252"/>
                      </a:lnTo>
                      <a:lnTo>
                        <a:pt x="263" y="275"/>
                      </a:lnTo>
                      <a:lnTo>
                        <a:pt x="285" y="271"/>
                      </a:lnTo>
                      <a:lnTo>
                        <a:pt x="214" y="224"/>
                      </a:lnTo>
                      <a:lnTo>
                        <a:pt x="177" y="167"/>
                      </a:lnTo>
                      <a:lnTo>
                        <a:pt x="232" y="218"/>
                      </a:lnTo>
                      <a:lnTo>
                        <a:pt x="323" y="264"/>
                      </a:lnTo>
                      <a:lnTo>
                        <a:pt x="312" y="221"/>
                      </a:lnTo>
                      <a:lnTo>
                        <a:pt x="260" y="151"/>
                      </a:lnTo>
                      <a:lnTo>
                        <a:pt x="319" y="200"/>
                      </a:lnTo>
                      <a:lnTo>
                        <a:pt x="248" y="93"/>
                      </a:lnTo>
                      <a:lnTo>
                        <a:pt x="215" y="14"/>
                      </a:lnTo>
                      <a:lnTo>
                        <a:pt x="283" y="92"/>
                      </a:lnTo>
                      <a:lnTo>
                        <a:pt x="368" y="218"/>
                      </a:lnTo>
                      <a:lnTo>
                        <a:pt x="306" y="90"/>
                      </a:lnTo>
                      <a:lnTo>
                        <a:pt x="378" y="177"/>
                      </a:lnTo>
                      <a:lnTo>
                        <a:pt x="393" y="180"/>
                      </a:lnTo>
                      <a:lnTo>
                        <a:pt x="342" y="53"/>
                      </a:lnTo>
                      <a:lnTo>
                        <a:pt x="371" y="88"/>
                      </a:lnTo>
                      <a:lnTo>
                        <a:pt x="414" y="160"/>
                      </a:lnTo>
                      <a:lnTo>
                        <a:pt x="381" y="60"/>
                      </a:lnTo>
                      <a:lnTo>
                        <a:pt x="403" y="87"/>
                      </a:lnTo>
                      <a:lnTo>
                        <a:pt x="400" y="0"/>
                      </a:lnTo>
                      <a:lnTo>
                        <a:pt x="433" y="117"/>
                      </a:lnTo>
                      <a:lnTo>
                        <a:pt x="439" y="92"/>
                      </a:lnTo>
                      <a:lnTo>
                        <a:pt x="461" y="134"/>
                      </a:lnTo>
                      <a:lnTo>
                        <a:pt x="438" y="7"/>
                      </a:lnTo>
                      <a:lnTo>
                        <a:pt x="491" y="145"/>
                      </a:lnTo>
                      <a:lnTo>
                        <a:pt x="518" y="150"/>
                      </a:lnTo>
                      <a:lnTo>
                        <a:pt x="498" y="29"/>
                      </a:lnTo>
                      <a:lnTo>
                        <a:pt x="531" y="94"/>
                      </a:lnTo>
                      <a:lnTo>
                        <a:pt x="555" y="145"/>
                      </a:lnTo>
                      <a:lnTo>
                        <a:pt x="552" y="103"/>
                      </a:lnTo>
                      <a:lnTo>
                        <a:pt x="573" y="141"/>
                      </a:lnTo>
                      <a:lnTo>
                        <a:pt x="568" y="36"/>
                      </a:lnTo>
                      <a:lnTo>
                        <a:pt x="605" y="178"/>
                      </a:lnTo>
                      <a:lnTo>
                        <a:pt x="627" y="44"/>
                      </a:lnTo>
                      <a:lnTo>
                        <a:pt x="631" y="132"/>
                      </a:lnTo>
                      <a:lnTo>
                        <a:pt x="645" y="178"/>
                      </a:lnTo>
                      <a:lnTo>
                        <a:pt x="662" y="129"/>
                      </a:lnTo>
                      <a:lnTo>
                        <a:pt x="684" y="61"/>
                      </a:lnTo>
                      <a:lnTo>
                        <a:pt x="676" y="137"/>
                      </a:lnTo>
                      <a:lnTo>
                        <a:pt x="680" y="184"/>
                      </a:lnTo>
                      <a:lnTo>
                        <a:pt x="704" y="71"/>
                      </a:lnTo>
                      <a:lnTo>
                        <a:pt x="708" y="156"/>
                      </a:lnTo>
                      <a:lnTo>
                        <a:pt x="741" y="63"/>
                      </a:lnTo>
                      <a:lnTo>
                        <a:pt x="785" y="27"/>
                      </a:lnTo>
                      <a:lnTo>
                        <a:pt x="751" y="81"/>
                      </a:lnTo>
                      <a:lnTo>
                        <a:pt x="725" y="173"/>
                      </a:lnTo>
                      <a:lnTo>
                        <a:pt x="725" y="229"/>
                      </a:lnTo>
                      <a:lnTo>
                        <a:pt x="743" y="242"/>
                      </a:lnTo>
                      <a:lnTo>
                        <a:pt x="767" y="261"/>
                      </a:lnTo>
                      <a:lnTo>
                        <a:pt x="791" y="284"/>
                      </a:lnTo>
                      <a:lnTo>
                        <a:pt x="822" y="317"/>
                      </a:lnTo>
                      <a:lnTo>
                        <a:pt x="852" y="352"/>
                      </a:lnTo>
                      <a:lnTo>
                        <a:pt x="890" y="396"/>
                      </a:lnTo>
                      <a:lnTo>
                        <a:pt x="928" y="446"/>
                      </a:lnTo>
                      <a:lnTo>
                        <a:pt x="959" y="483"/>
                      </a:lnTo>
                      <a:lnTo>
                        <a:pt x="982" y="517"/>
                      </a:lnTo>
                      <a:lnTo>
                        <a:pt x="990" y="533"/>
                      </a:lnTo>
                      <a:lnTo>
                        <a:pt x="993" y="551"/>
                      </a:lnTo>
                      <a:lnTo>
                        <a:pt x="989" y="566"/>
                      </a:lnTo>
                      <a:lnTo>
                        <a:pt x="982" y="576"/>
                      </a:lnTo>
                      <a:lnTo>
                        <a:pt x="971" y="582"/>
                      </a:lnTo>
                      <a:lnTo>
                        <a:pt x="954" y="589"/>
                      </a:lnTo>
                      <a:lnTo>
                        <a:pt x="917" y="592"/>
                      </a:lnTo>
                      <a:lnTo>
                        <a:pt x="898" y="598"/>
                      </a:lnTo>
                      <a:lnTo>
                        <a:pt x="898" y="672"/>
                      </a:lnTo>
                      <a:lnTo>
                        <a:pt x="909" y="796"/>
                      </a:lnTo>
                      <a:lnTo>
                        <a:pt x="905" y="827"/>
                      </a:lnTo>
                      <a:lnTo>
                        <a:pt x="902" y="842"/>
                      </a:lnTo>
                      <a:lnTo>
                        <a:pt x="893" y="855"/>
                      </a:lnTo>
                      <a:lnTo>
                        <a:pt x="881" y="864"/>
                      </a:lnTo>
                      <a:lnTo>
                        <a:pt x="865" y="871"/>
                      </a:lnTo>
                      <a:lnTo>
                        <a:pt x="847" y="876"/>
                      </a:lnTo>
                      <a:lnTo>
                        <a:pt x="822" y="877"/>
                      </a:lnTo>
                      <a:lnTo>
                        <a:pt x="785" y="870"/>
                      </a:lnTo>
                      <a:lnTo>
                        <a:pt x="749" y="859"/>
                      </a:lnTo>
                      <a:lnTo>
                        <a:pt x="721" y="846"/>
                      </a:lnTo>
                      <a:lnTo>
                        <a:pt x="742" y="972"/>
                      </a:lnTo>
                      <a:lnTo>
                        <a:pt x="765" y="1093"/>
                      </a:lnTo>
                      <a:lnTo>
                        <a:pt x="782" y="1196"/>
                      </a:lnTo>
                      <a:lnTo>
                        <a:pt x="779" y="1218"/>
                      </a:lnTo>
                      <a:lnTo>
                        <a:pt x="774" y="1232"/>
                      </a:lnTo>
                      <a:lnTo>
                        <a:pt x="766" y="1247"/>
                      </a:lnTo>
                      <a:lnTo>
                        <a:pt x="756" y="1257"/>
                      </a:lnTo>
                      <a:lnTo>
                        <a:pt x="745" y="1263"/>
                      </a:lnTo>
                      <a:lnTo>
                        <a:pt x="709" y="1272"/>
                      </a:lnTo>
                      <a:lnTo>
                        <a:pt x="669" y="1277"/>
                      </a:lnTo>
                      <a:lnTo>
                        <a:pt x="653" y="1274"/>
                      </a:lnTo>
                      <a:lnTo>
                        <a:pt x="631" y="1266"/>
                      </a:lnTo>
                      <a:lnTo>
                        <a:pt x="647" y="1350"/>
                      </a:lnTo>
                      <a:lnTo>
                        <a:pt x="745" y="1422"/>
                      </a:lnTo>
                      <a:lnTo>
                        <a:pt x="777" y="1448"/>
                      </a:lnTo>
                      <a:lnTo>
                        <a:pt x="777" y="1506"/>
                      </a:lnTo>
                      <a:lnTo>
                        <a:pt x="559" y="1543"/>
                      </a:lnTo>
                      <a:lnTo>
                        <a:pt x="549" y="1536"/>
                      </a:lnTo>
                      <a:lnTo>
                        <a:pt x="168" y="1528"/>
                      </a:lnTo>
                      <a:lnTo>
                        <a:pt x="122" y="1525"/>
                      </a:lnTo>
                      <a:lnTo>
                        <a:pt x="96" y="1520"/>
                      </a:lnTo>
                      <a:lnTo>
                        <a:pt x="73" y="1511"/>
                      </a:lnTo>
                      <a:lnTo>
                        <a:pt x="59" y="1486"/>
                      </a:lnTo>
                      <a:lnTo>
                        <a:pt x="44" y="1457"/>
                      </a:lnTo>
                      <a:lnTo>
                        <a:pt x="29" y="1420"/>
                      </a:lnTo>
                      <a:lnTo>
                        <a:pt x="19" y="1389"/>
                      </a:lnTo>
                      <a:lnTo>
                        <a:pt x="10" y="1356"/>
                      </a:lnTo>
                      <a:lnTo>
                        <a:pt x="3" y="1316"/>
                      </a:lnTo>
                      <a:lnTo>
                        <a:pt x="0" y="1277"/>
                      </a:lnTo>
                      <a:lnTo>
                        <a:pt x="4" y="1235"/>
                      </a:lnTo>
                      <a:lnTo>
                        <a:pt x="12" y="1196"/>
                      </a:lnTo>
                      <a:lnTo>
                        <a:pt x="25" y="1154"/>
                      </a:lnTo>
                      <a:lnTo>
                        <a:pt x="43" y="1105"/>
                      </a:lnTo>
                      <a:lnTo>
                        <a:pt x="61" y="1066"/>
                      </a:lnTo>
                      <a:lnTo>
                        <a:pt x="89" y="1009"/>
                      </a:lnTo>
                      <a:lnTo>
                        <a:pt x="114" y="961"/>
                      </a:lnTo>
                      <a:lnTo>
                        <a:pt x="135" y="920"/>
                      </a:lnTo>
                      <a:lnTo>
                        <a:pt x="154" y="882"/>
                      </a:lnTo>
                      <a:lnTo>
                        <a:pt x="180" y="831"/>
                      </a:lnTo>
                      <a:lnTo>
                        <a:pt x="205" y="778"/>
                      </a:lnTo>
                      <a:lnTo>
                        <a:pt x="227" y="727"/>
                      </a:lnTo>
                      <a:lnTo>
                        <a:pt x="251" y="661"/>
                      </a:lnTo>
                      <a:lnTo>
                        <a:pt x="265" y="614"/>
                      </a:lnTo>
                      <a:lnTo>
                        <a:pt x="272" y="574"/>
                      </a:lnTo>
                      <a:lnTo>
                        <a:pt x="274" y="534"/>
                      </a:lnTo>
                      <a:lnTo>
                        <a:pt x="249" y="32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01535" name="Group 127"/>
                <p:cNvGrpSpPr>
                  <a:grpSpLocks/>
                </p:cNvGrpSpPr>
                <p:nvPr/>
              </p:nvGrpSpPr>
              <p:grpSpPr bwMode="auto">
                <a:xfrm>
                  <a:off x="3408" y="615"/>
                  <a:ext cx="447" cy="946"/>
                  <a:chOff x="3408" y="615"/>
                  <a:chExt cx="447" cy="946"/>
                </a:xfrm>
              </p:grpSpPr>
              <p:sp>
                <p:nvSpPr>
                  <p:cNvPr id="401536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15"/>
                    <a:ext cx="27" cy="160"/>
                  </a:xfrm>
                  <a:prstGeom prst="ellipse">
                    <a:avLst/>
                  </a:pr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01537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3408" y="916"/>
                    <a:ext cx="447" cy="645"/>
                    <a:chOff x="3408" y="916"/>
                    <a:chExt cx="447" cy="645"/>
                  </a:xfrm>
                </p:grpSpPr>
                <p:sp>
                  <p:nvSpPr>
                    <p:cNvPr id="401538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475" y="916"/>
                      <a:ext cx="380" cy="463"/>
                    </a:xfrm>
                    <a:custGeom>
                      <a:avLst/>
                      <a:gdLst>
                        <a:gd name="T0" fmla="*/ 354 w 380"/>
                        <a:gd name="T1" fmla="*/ 220 h 463"/>
                        <a:gd name="T2" fmla="*/ 365 w 380"/>
                        <a:gd name="T3" fmla="*/ 191 h 463"/>
                        <a:gd name="T4" fmla="*/ 377 w 380"/>
                        <a:gd name="T5" fmla="*/ 151 h 463"/>
                        <a:gd name="T6" fmla="*/ 380 w 380"/>
                        <a:gd name="T7" fmla="*/ 121 h 463"/>
                        <a:gd name="T8" fmla="*/ 379 w 380"/>
                        <a:gd name="T9" fmla="*/ 90 h 463"/>
                        <a:gd name="T10" fmla="*/ 376 w 380"/>
                        <a:gd name="T11" fmla="*/ 60 h 463"/>
                        <a:gd name="T12" fmla="*/ 372 w 380"/>
                        <a:gd name="T13" fmla="*/ 55 h 463"/>
                        <a:gd name="T14" fmla="*/ 366 w 380"/>
                        <a:gd name="T15" fmla="*/ 52 h 463"/>
                        <a:gd name="T16" fmla="*/ 356 w 380"/>
                        <a:gd name="T17" fmla="*/ 54 h 463"/>
                        <a:gd name="T18" fmla="*/ 340 w 380"/>
                        <a:gd name="T19" fmla="*/ 61 h 463"/>
                        <a:gd name="T20" fmla="*/ 320 w 380"/>
                        <a:gd name="T21" fmla="*/ 69 h 463"/>
                        <a:gd name="T22" fmla="*/ 304 w 380"/>
                        <a:gd name="T23" fmla="*/ 71 h 463"/>
                        <a:gd name="T24" fmla="*/ 287 w 380"/>
                        <a:gd name="T25" fmla="*/ 69 h 463"/>
                        <a:gd name="T26" fmla="*/ 262 w 380"/>
                        <a:gd name="T27" fmla="*/ 48 h 463"/>
                        <a:gd name="T28" fmla="*/ 235 w 380"/>
                        <a:gd name="T29" fmla="*/ 26 h 463"/>
                        <a:gd name="T30" fmla="*/ 213 w 380"/>
                        <a:gd name="T31" fmla="*/ 2 h 463"/>
                        <a:gd name="T32" fmla="*/ 207 w 380"/>
                        <a:gd name="T33" fmla="*/ 0 h 463"/>
                        <a:gd name="T34" fmla="*/ 197 w 380"/>
                        <a:gd name="T35" fmla="*/ 2 h 463"/>
                        <a:gd name="T36" fmla="*/ 178 w 380"/>
                        <a:gd name="T37" fmla="*/ 19 h 463"/>
                        <a:gd name="T38" fmla="*/ 161 w 380"/>
                        <a:gd name="T39" fmla="*/ 33 h 463"/>
                        <a:gd name="T40" fmla="*/ 144 w 380"/>
                        <a:gd name="T41" fmla="*/ 42 h 463"/>
                        <a:gd name="T42" fmla="*/ 126 w 380"/>
                        <a:gd name="T43" fmla="*/ 48 h 463"/>
                        <a:gd name="T44" fmla="*/ 108 w 380"/>
                        <a:gd name="T45" fmla="*/ 35 h 463"/>
                        <a:gd name="T46" fmla="*/ 92 w 380"/>
                        <a:gd name="T47" fmla="*/ 31 h 463"/>
                        <a:gd name="T48" fmla="*/ 77 w 380"/>
                        <a:gd name="T49" fmla="*/ 35 h 463"/>
                        <a:gd name="T50" fmla="*/ 66 w 380"/>
                        <a:gd name="T51" fmla="*/ 40 h 463"/>
                        <a:gd name="T52" fmla="*/ 57 w 380"/>
                        <a:gd name="T53" fmla="*/ 47 h 463"/>
                        <a:gd name="T54" fmla="*/ 47 w 380"/>
                        <a:gd name="T55" fmla="*/ 59 h 463"/>
                        <a:gd name="T56" fmla="*/ 41 w 380"/>
                        <a:gd name="T57" fmla="*/ 71 h 463"/>
                        <a:gd name="T58" fmla="*/ 35 w 380"/>
                        <a:gd name="T59" fmla="*/ 90 h 463"/>
                        <a:gd name="T60" fmla="*/ 21 w 380"/>
                        <a:gd name="T61" fmla="*/ 93 h 463"/>
                        <a:gd name="T62" fmla="*/ 10 w 380"/>
                        <a:gd name="T63" fmla="*/ 97 h 463"/>
                        <a:gd name="T64" fmla="*/ 4 w 380"/>
                        <a:gd name="T65" fmla="*/ 101 h 463"/>
                        <a:gd name="T66" fmla="*/ 0 w 380"/>
                        <a:gd name="T67" fmla="*/ 107 h 463"/>
                        <a:gd name="T68" fmla="*/ 3 w 380"/>
                        <a:gd name="T69" fmla="*/ 118 h 463"/>
                        <a:gd name="T70" fmla="*/ 16 w 380"/>
                        <a:gd name="T71" fmla="*/ 158 h 463"/>
                        <a:gd name="T72" fmla="*/ 33 w 380"/>
                        <a:gd name="T73" fmla="*/ 198 h 463"/>
                        <a:gd name="T74" fmla="*/ 62 w 380"/>
                        <a:gd name="T75" fmla="*/ 249 h 463"/>
                        <a:gd name="T76" fmla="*/ 102 w 380"/>
                        <a:gd name="T77" fmla="*/ 294 h 463"/>
                        <a:gd name="T78" fmla="*/ 132 w 380"/>
                        <a:gd name="T79" fmla="*/ 339 h 463"/>
                        <a:gd name="T80" fmla="*/ 163 w 380"/>
                        <a:gd name="T81" fmla="*/ 384 h 463"/>
                        <a:gd name="T82" fmla="*/ 190 w 380"/>
                        <a:gd name="T83" fmla="*/ 414 h 463"/>
                        <a:gd name="T84" fmla="*/ 229 w 380"/>
                        <a:gd name="T85" fmla="*/ 463 h 463"/>
                        <a:gd name="T86" fmla="*/ 193 w 380"/>
                        <a:gd name="T87" fmla="*/ 420 h 463"/>
                        <a:gd name="T88" fmla="*/ 173 w 380"/>
                        <a:gd name="T89" fmla="*/ 404 h 463"/>
                        <a:gd name="T90" fmla="*/ 151 w 380"/>
                        <a:gd name="T91" fmla="*/ 389 h 463"/>
                        <a:gd name="T92" fmla="*/ 131 w 380"/>
                        <a:gd name="T93" fmla="*/ 379 h 463"/>
                        <a:gd name="T94" fmla="*/ 108 w 380"/>
                        <a:gd name="T95" fmla="*/ 372 h 463"/>
                        <a:gd name="T96" fmla="*/ 84 w 380"/>
                        <a:gd name="T97" fmla="*/ 367 h 4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80" h="463">
                          <a:moveTo>
                            <a:pt x="354" y="220"/>
                          </a:moveTo>
                          <a:lnTo>
                            <a:pt x="365" y="191"/>
                          </a:lnTo>
                          <a:lnTo>
                            <a:pt x="377" y="151"/>
                          </a:lnTo>
                          <a:lnTo>
                            <a:pt x="380" y="121"/>
                          </a:lnTo>
                          <a:lnTo>
                            <a:pt x="379" y="90"/>
                          </a:lnTo>
                          <a:lnTo>
                            <a:pt x="376" y="60"/>
                          </a:lnTo>
                          <a:lnTo>
                            <a:pt x="372" y="55"/>
                          </a:lnTo>
                          <a:lnTo>
                            <a:pt x="366" y="52"/>
                          </a:lnTo>
                          <a:lnTo>
                            <a:pt x="356" y="54"/>
                          </a:lnTo>
                          <a:lnTo>
                            <a:pt x="340" y="61"/>
                          </a:lnTo>
                          <a:lnTo>
                            <a:pt x="320" y="69"/>
                          </a:lnTo>
                          <a:lnTo>
                            <a:pt x="304" y="71"/>
                          </a:lnTo>
                          <a:lnTo>
                            <a:pt x="287" y="69"/>
                          </a:lnTo>
                          <a:lnTo>
                            <a:pt x="262" y="48"/>
                          </a:lnTo>
                          <a:lnTo>
                            <a:pt x="235" y="26"/>
                          </a:lnTo>
                          <a:lnTo>
                            <a:pt x="213" y="2"/>
                          </a:lnTo>
                          <a:lnTo>
                            <a:pt x="207" y="0"/>
                          </a:lnTo>
                          <a:lnTo>
                            <a:pt x="197" y="2"/>
                          </a:lnTo>
                          <a:lnTo>
                            <a:pt x="178" y="19"/>
                          </a:lnTo>
                          <a:lnTo>
                            <a:pt x="161" y="33"/>
                          </a:lnTo>
                          <a:lnTo>
                            <a:pt x="144" y="42"/>
                          </a:lnTo>
                          <a:lnTo>
                            <a:pt x="126" y="48"/>
                          </a:lnTo>
                          <a:lnTo>
                            <a:pt x="108" y="35"/>
                          </a:lnTo>
                          <a:lnTo>
                            <a:pt x="92" y="31"/>
                          </a:lnTo>
                          <a:lnTo>
                            <a:pt x="77" y="35"/>
                          </a:lnTo>
                          <a:lnTo>
                            <a:pt x="66" y="40"/>
                          </a:lnTo>
                          <a:lnTo>
                            <a:pt x="57" y="47"/>
                          </a:lnTo>
                          <a:lnTo>
                            <a:pt x="47" y="59"/>
                          </a:lnTo>
                          <a:lnTo>
                            <a:pt x="41" y="71"/>
                          </a:lnTo>
                          <a:lnTo>
                            <a:pt x="35" y="90"/>
                          </a:lnTo>
                          <a:lnTo>
                            <a:pt x="21" y="93"/>
                          </a:lnTo>
                          <a:lnTo>
                            <a:pt x="10" y="97"/>
                          </a:lnTo>
                          <a:lnTo>
                            <a:pt x="4" y="101"/>
                          </a:lnTo>
                          <a:lnTo>
                            <a:pt x="0" y="107"/>
                          </a:lnTo>
                          <a:lnTo>
                            <a:pt x="3" y="118"/>
                          </a:lnTo>
                          <a:lnTo>
                            <a:pt x="16" y="158"/>
                          </a:lnTo>
                          <a:lnTo>
                            <a:pt x="33" y="198"/>
                          </a:lnTo>
                          <a:lnTo>
                            <a:pt x="62" y="249"/>
                          </a:lnTo>
                          <a:lnTo>
                            <a:pt x="102" y="294"/>
                          </a:lnTo>
                          <a:lnTo>
                            <a:pt x="132" y="339"/>
                          </a:lnTo>
                          <a:lnTo>
                            <a:pt x="163" y="384"/>
                          </a:lnTo>
                          <a:lnTo>
                            <a:pt x="190" y="414"/>
                          </a:lnTo>
                          <a:lnTo>
                            <a:pt x="229" y="463"/>
                          </a:lnTo>
                          <a:lnTo>
                            <a:pt x="193" y="420"/>
                          </a:lnTo>
                          <a:lnTo>
                            <a:pt x="173" y="404"/>
                          </a:lnTo>
                          <a:lnTo>
                            <a:pt x="151" y="389"/>
                          </a:lnTo>
                          <a:lnTo>
                            <a:pt x="131" y="379"/>
                          </a:lnTo>
                          <a:lnTo>
                            <a:pt x="108" y="372"/>
                          </a:lnTo>
                          <a:lnTo>
                            <a:pt x="84" y="36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539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408" y="1327"/>
                      <a:ext cx="335" cy="234"/>
                    </a:xfrm>
                    <a:custGeom>
                      <a:avLst/>
                      <a:gdLst>
                        <a:gd name="T0" fmla="*/ 0 w 335"/>
                        <a:gd name="T1" fmla="*/ 0 h 234"/>
                        <a:gd name="T2" fmla="*/ 10 w 335"/>
                        <a:gd name="T3" fmla="*/ 23 h 234"/>
                        <a:gd name="T4" fmla="*/ 21 w 335"/>
                        <a:gd name="T5" fmla="*/ 40 h 234"/>
                        <a:gd name="T6" fmla="*/ 63 w 335"/>
                        <a:gd name="T7" fmla="*/ 64 h 234"/>
                        <a:gd name="T8" fmla="*/ 122 w 335"/>
                        <a:gd name="T9" fmla="*/ 95 h 234"/>
                        <a:gd name="T10" fmla="*/ 170 w 335"/>
                        <a:gd name="T11" fmla="*/ 122 h 234"/>
                        <a:gd name="T12" fmla="*/ 206 w 335"/>
                        <a:gd name="T13" fmla="*/ 146 h 234"/>
                        <a:gd name="T14" fmla="*/ 252 w 335"/>
                        <a:gd name="T15" fmla="*/ 175 h 234"/>
                        <a:gd name="T16" fmla="*/ 298 w 335"/>
                        <a:gd name="T17" fmla="*/ 207 h 234"/>
                        <a:gd name="T18" fmla="*/ 335 w 335"/>
                        <a:gd name="T19" fmla="*/ 234 h 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5" h="234">
                          <a:moveTo>
                            <a:pt x="0" y="0"/>
                          </a:moveTo>
                          <a:lnTo>
                            <a:pt x="10" y="23"/>
                          </a:lnTo>
                          <a:lnTo>
                            <a:pt x="21" y="40"/>
                          </a:lnTo>
                          <a:lnTo>
                            <a:pt x="63" y="64"/>
                          </a:lnTo>
                          <a:lnTo>
                            <a:pt x="122" y="95"/>
                          </a:lnTo>
                          <a:lnTo>
                            <a:pt x="170" y="122"/>
                          </a:lnTo>
                          <a:lnTo>
                            <a:pt x="206" y="146"/>
                          </a:lnTo>
                          <a:lnTo>
                            <a:pt x="252" y="175"/>
                          </a:lnTo>
                          <a:lnTo>
                            <a:pt x="298" y="207"/>
                          </a:lnTo>
                          <a:lnTo>
                            <a:pt x="335" y="23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01540" name="Freeform 132"/>
              <p:cNvSpPr>
                <a:spLocks/>
              </p:cNvSpPr>
              <p:nvPr/>
            </p:nvSpPr>
            <p:spPr bwMode="auto">
              <a:xfrm>
                <a:off x="4752" y="1056"/>
                <a:ext cx="144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541" name="Text Box 133"/>
            <p:cNvSpPr txBox="1">
              <a:spLocks noChangeArrowheads="1"/>
            </p:cNvSpPr>
            <p:nvPr/>
          </p:nvSpPr>
          <p:spPr bwMode="auto">
            <a:xfrm>
              <a:off x="1584" y="3120"/>
              <a:ext cx="65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 smtClean="0"/>
                <a:t>Edgar</a:t>
              </a:r>
              <a:endParaRPr lang="fr-FR" sz="2800" dirty="0"/>
            </a:p>
          </p:txBody>
        </p:sp>
      </p:grpSp>
      <p:sp>
        <p:nvSpPr>
          <p:cNvPr id="401542" name="Oval 134"/>
          <p:cNvSpPr>
            <a:spLocks noChangeArrowheads="1"/>
          </p:cNvSpPr>
          <p:nvPr/>
        </p:nvSpPr>
        <p:spPr bwMode="auto">
          <a:xfrm>
            <a:off x="3635375" y="1219200"/>
            <a:ext cx="1477963" cy="9144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fr-FR" sz="2000" dirty="0">
                <a:latin typeface="Times New Roman" pitchFamily="18" charset="0"/>
              </a:rPr>
              <a:t>p, g</a:t>
            </a:r>
          </a:p>
          <a:p>
            <a:pPr algn="ctr" defTabSz="762000"/>
            <a:r>
              <a:rPr lang="fr-FR" sz="2000" dirty="0" smtClean="0">
                <a:latin typeface="Times New Roman" pitchFamily="18" charset="0"/>
              </a:rPr>
              <a:t>publics</a:t>
            </a:r>
            <a:endParaRPr lang="fr-FR" sz="2000" dirty="0">
              <a:latin typeface="Times New Roman" pitchFamily="18" charset="0"/>
            </a:endParaRPr>
          </a:p>
        </p:txBody>
      </p:sp>
      <p:grpSp>
        <p:nvGrpSpPr>
          <p:cNvPr id="401543" name="Group 135"/>
          <p:cNvGrpSpPr>
            <a:grpSpLocks/>
          </p:cNvGrpSpPr>
          <p:nvPr/>
        </p:nvGrpSpPr>
        <p:grpSpPr bwMode="auto">
          <a:xfrm>
            <a:off x="2057400" y="1752600"/>
            <a:ext cx="4905375" cy="990600"/>
            <a:chOff x="1374" y="1104"/>
            <a:chExt cx="3012" cy="576"/>
          </a:xfrm>
        </p:grpSpPr>
        <p:sp>
          <p:nvSpPr>
            <p:cNvPr id="401544" name="Line 136"/>
            <p:cNvSpPr>
              <a:spLocks noChangeShapeType="1"/>
            </p:cNvSpPr>
            <p:nvPr/>
          </p:nvSpPr>
          <p:spPr bwMode="auto">
            <a:xfrm flipV="1">
              <a:off x="1374" y="1104"/>
              <a:ext cx="974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45" name="Line 137"/>
            <p:cNvSpPr>
              <a:spLocks noChangeShapeType="1"/>
            </p:cNvSpPr>
            <p:nvPr/>
          </p:nvSpPr>
          <p:spPr bwMode="auto">
            <a:xfrm>
              <a:off x="3234" y="1152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546" name="Group 138"/>
          <p:cNvGrpSpPr>
            <a:grpSpLocks/>
          </p:cNvGrpSpPr>
          <p:nvPr/>
        </p:nvGrpSpPr>
        <p:grpSpPr bwMode="auto">
          <a:xfrm>
            <a:off x="0" y="1143000"/>
            <a:ext cx="8932863" cy="762000"/>
            <a:chOff x="0" y="720"/>
            <a:chExt cx="5627" cy="480"/>
          </a:xfrm>
        </p:grpSpPr>
        <p:sp>
          <p:nvSpPr>
            <p:cNvPr id="401547" name="AutoShape 139"/>
            <p:cNvSpPr>
              <a:spLocks noChangeArrowheads="1"/>
            </p:cNvSpPr>
            <p:nvPr/>
          </p:nvSpPr>
          <p:spPr bwMode="auto">
            <a:xfrm>
              <a:off x="0" y="768"/>
              <a:ext cx="532" cy="432"/>
            </a:xfrm>
            <a:prstGeom prst="cloudCallout">
              <a:avLst>
                <a:gd name="adj1" fmla="val 27606"/>
                <a:gd name="adj2" fmla="val 114352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01548" name="AutoShape 140"/>
            <p:cNvSpPr>
              <a:spLocks noChangeArrowheads="1"/>
            </p:cNvSpPr>
            <p:nvPr/>
          </p:nvSpPr>
          <p:spPr bwMode="auto">
            <a:xfrm>
              <a:off x="5184" y="720"/>
              <a:ext cx="443" cy="432"/>
            </a:xfrm>
            <a:prstGeom prst="cloudCallout">
              <a:avLst>
                <a:gd name="adj1" fmla="val -40208"/>
                <a:gd name="adj2" fmla="val 1328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401549" name="Group 141"/>
          <p:cNvGrpSpPr>
            <a:grpSpLocks/>
          </p:cNvGrpSpPr>
          <p:nvPr/>
        </p:nvGrpSpPr>
        <p:grpSpPr bwMode="auto">
          <a:xfrm>
            <a:off x="762000" y="1447800"/>
            <a:ext cx="7543800" cy="1066800"/>
            <a:chOff x="480" y="912"/>
            <a:chExt cx="4752" cy="672"/>
          </a:xfrm>
        </p:grpSpPr>
        <p:grpSp>
          <p:nvGrpSpPr>
            <p:cNvPr id="401550" name="Group 142"/>
            <p:cNvGrpSpPr>
              <a:grpSpLocks/>
            </p:cNvGrpSpPr>
            <p:nvPr/>
          </p:nvGrpSpPr>
          <p:grpSpPr bwMode="auto">
            <a:xfrm>
              <a:off x="480" y="912"/>
              <a:ext cx="1026" cy="576"/>
              <a:chOff x="620" y="912"/>
              <a:chExt cx="886" cy="576"/>
            </a:xfrm>
          </p:grpSpPr>
          <p:sp>
            <p:nvSpPr>
              <p:cNvPr id="401551" name="Rectangle 143"/>
              <p:cNvSpPr>
                <a:spLocks noChangeArrowheads="1"/>
              </p:cNvSpPr>
              <p:nvPr/>
            </p:nvSpPr>
            <p:spPr bwMode="auto">
              <a:xfrm>
                <a:off x="620" y="912"/>
                <a:ext cx="886" cy="38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62000"/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A = g</a:t>
                </a:r>
                <a:r>
                  <a:rPr lang="fr-FR" sz="2000" baseline="30000">
                    <a:solidFill>
                      <a:srgbClr val="FFFF66"/>
                    </a:solidFill>
                    <a:latin typeface="Times New Roman" pitchFamily="18" charset="0"/>
                  </a:rPr>
                  <a:t>x</a:t>
                </a:r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 mod p</a:t>
                </a:r>
              </a:p>
            </p:txBody>
          </p:sp>
          <p:sp>
            <p:nvSpPr>
              <p:cNvPr id="401552" name="Line 144"/>
              <p:cNvSpPr>
                <a:spLocks noChangeShapeType="1"/>
              </p:cNvSpPr>
              <p:nvPr/>
            </p:nvSpPr>
            <p:spPr bwMode="auto">
              <a:xfrm flipV="1">
                <a:off x="1063" y="129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1553" name="Group 145"/>
            <p:cNvGrpSpPr>
              <a:grpSpLocks/>
            </p:cNvGrpSpPr>
            <p:nvPr/>
          </p:nvGrpSpPr>
          <p:grpSpPr bwMode="auto">
            <a:xfrm>
              <a:off x="4206" y="1008"/>
              <a:ext cx="1026" cy="576"/>
              <a:chOff x="4209" y="1008"/>
              <a:chExt cx="886" cy="576"/>
            </a:xfrm>
          </p:grpSpPr>
          <p:sp>
            <p:nvSpPr>
              <p:cNvPr id="401554" name="Rectangle 146"/>
              <p:cNvSpPr>
                <a:spLocks noChangeArrowheads="1"/>
              </p:cNvSpPr>
              <p:nvPr/>
            </p:nvSpPr>
            <p:spPr bwMode="auto">
              <a:xfrm>
                <a:off x="4209" y="1008"/>
                <a:ext cx="886" cy="38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62000"/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B = g</a:t>
                </a:r>
                <a:r>
                  <a:rPr lang="fr-FR" sz="2000" baseline="30000">
                    <a:solidFill>
                      <a:srgbClr val="FFFF66"/>
                    </a:solidFill>
                    <a:latin typeface="Times New Roman" pitchFamily="18" charset="0"/>
                  </a:rPr>
                  <a:t>y</a:t>
                </a:r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 mod p</a:t>
                </a:r>
              </a:p>
            </p:txBody>
          </p:sp>
          <p:sp>
            <p:nvSpPr>
              <p:cNvPr id="401555" name="Line 147"/>
              <p:cNvSpPr>
                <a:spLocks noChangeShapeType="1"/>
              </p:cNvSpPr>
              <p:nvPr/>
            </p:nvSpPr>
            <p:spPr bwMode="auto">
              <a:xfrm flipV="1">
                <a:off x="4608" y="139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1556" name="Group 148"/>
          <p:cNvGrpSpPr>
            <a:grpSpLocks/>
          </p:cNvGrpSpPr>
          <p:nvPr/>
        </p:nvGrpSpPr>
        <p:grpSpPr bwMode="auto">
          <a:xfrm>
            <a:off x="2181225" y="2438400"/>
            <a:ext cx="4641850" cy="1295400"/>
            <a:chOff x="1374" y="1536"/>
            <a:chExt cx="2924" cy="816"/>
          </a:xfrm>
        </p:grpSpPr>
        <p:sp>
          <p:nvSpPr>
            <p:cNvPr id="401557" name="Oval 149"/>
            <p:cNvSpPr>
              <a:spLocks noChangeArrowheads="1"/>
            </p:cNvSpPr>
            <p:nvPr/>
          </p:nvSpPr>
          <p:spPr bwMode="auto">
            <a:xfrm>
              <a:off x="2703" y="1536"/>
              <a:ext cx="310" cy="3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CC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01558" name="Line 150"/>
            <p:cNvSpPr>
              <a:spLocks noChangeShapeType="1"/>
            </p:cNvSpPr>
            <p:nvPr/>
          </p:nvSpPr>
          <p:spPr bwMode="auto">
            <a:xfrm flipV="1">
              <a:off x="1374" y="1728"/>
              <a:ext cx="1329" cy="144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59" name="Oval 151"/>
            <p:cNvSpPr>
              <a:spLocks noChangeArrowheads="1"/>
            </p:cNvSpPr>
            <p:nvPr/>
          </p:nvSpPr>
          <p:spPr bwMode="auto">
            <a:xfrm>
              <a:off x="2703" y="2016"/>
              <a:ext cx="310" cy="3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CC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01560" name="Line 152"/>
            <p:cNvSpPr>
              <a:spLocks noChangeShapeType="1"/>
            </p:cNvSpPr>
            <p:nvPr/>
          </p:nvSpPr>
          <p:spPr bwMode="auto">
            <a:xfrm flipV="1">
              <a:off x="3013" y="2016"/>
              <a:ext cx="1285" cy="144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561" name="Group 153"/>
          <p:cNvGrpSpPr>
            <a:grpSpLocks/>
          </p:cNvGrpSpPr>
          <p:nvPr/>
        </p:nvGrpSpPr>
        <p:grpSpPr bwMode="auto">
          <a:xfrm>
            <a:off x="2181225" y="2743200"/>
            <a:ext cx="4711700" cy="685800"/>
            <a:chOff x="1374" y="1728"/>
            <a:chExt cx="2968" cy="432"/>
          </a:xfrm>
        </p:grpSpPr>
        <p:sp>
          <p:nvSpPr>
            <p:cNvPr id="401562" name="Line 154"/>
            <p:cNvSpPr>
              <a:spLocks noChangeShapeType="1"/>
            </p:cNvSpPr>
            <p:nvPr/>
          </p:nvSpPr>
          <p:spPr bwMode="auto">
            <a:xfrm>
              <a:off x="3013" y="1728"/>
              <a:ext cx="1329" cy="144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63" name="Line 155"/>
            <p:cNvSpPr>
              <a:spLocks noChangeShapeType="1"/>
            </p:cNvSpPr>
            <p:nvPr/>
          </p:nvSpPr>
          <p:spPr bwMode="auto">
            <a:xfrm>
              <a:off x="1374" y="2016"/>
              <a:ext cx="1329" cy="144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564" name="Group 156"/>
          <p:cNvGrpSpPr>
            <a:grpSpLocks/>
          </p:cNvGrpSpPr>
          <p:nvPr/>
        </p:nvGrpSpPr>
        <p:grpSpPr bwMode="auto">
          <a:xfrm>
            <a:off x="323850" y="4508500"/>
            <a:ext cx="8521700" cy="1066800"/>
            <a:chOff x="222" y="2976"/>
            <a:chExt cx="5368" cy="672"/>
          </a:xfrm>
        </p:grpSpPr>
        <p:grpSp>
          <p:nvGrpSpPr>
            <p:cNvPr id="401565" name="Group 157"/>
            <p:cNvGrpSpPr>
              <a:grpSpLocks/>
            </p:cNvGrpSpPr>
            <p:nvPr/>
          </p:nvGrpSpPr>
          <p:grpSpPr bwMode="auto">
            <a:xfrm>
              <a:off x="222" y="3024"/>
              <a:ext cx="1240" cy="624"/>
              <a:chOff x="222" y="3024"/>
              <a:chExt cx="1240" cy="624"/>
            </a:xfrm>
          </p:grpSpPr>
          <p:sp>
            <p:nvSpPr>
              <p:cNvPr id="401566" name="Rectangle 158"/>
              <p:cNvSpPr>
                <a:spLocks noChangeArrowheads="1"/>
              </p:cNvSpPr>
              <p:nvPr/>
            </p:nvSpPr>
            <p:spPr bwMode="auto">
              <a:xfrm>
                <a:off x="487" y="3024"/>
                <a:ext cx="975" cy="624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762000"/>
                <a:r>
                  <a:rPr lang="fr-FR" sz="2000">
                    <a:latin typeface="Times New Roman" pitchFamily="18" charset="0"/>
                  </a:rPr>
                  <a:t>= B</a:t>
                </a:r>
                <a:r>
                  <a:rPr lang="fr-FR" sz="2000" baseline="30000">
                    <a:latin typeface="Times New Roman" pitchFamily="18" charset="0"/>
                  </a:rPr>
                  <a:t>x</a:t>
                </a:r>
                <a:r>
                  <a:rPr lang="fr-FR" sz="2000">
                    <a:latin typeface="Times New Roman" pitchFamily="18" charset="0"/>
                  </a:rPr>
                  <a:t> mod p</a:t>
                </a:r>
              </a:p>
              <a:p>
                <a:pPr algn="l" defTabSz="762000"/>
                <a:r>
                  <a:rPr lang="fr-FR" sz="2000">
                    <a:latin typeface="Times New Roman" pitchFamily="18" charset="0"/>
                  </a:rPr>
                  <a:t>= (g</a:t>
                </a:r>
                <a:r>
                  <a:rPr lang="fr-FR" sz="2000" baseline="30000">
                    <a:latin typeface="Times New Roman" pitchFamily="18" charset="0"/>
                  </a:rPr>
                  <a:t>y</a:t>
                </a:r>
                <a:r>
                  <a:rPr lang="fr-FR" sz="2000">
                    <a:latin typeface="Times New Roman" pitchFamily="18" charset="0"/>
                  </a:rPr>
                  <a:t>)</a:t>
                </a:r>
                <a:r>
                  <a:rPr lang="fr-FR" sz="2000" baseline="30000">
                    <a:latin typeface="Times New Roman" pitchFamily="18" charset="0"/>
                  </a:rPr>
                  <a:t>x</a:t>
                </a:r>
                <a:r>
                  <a:rPr lang="fr-FR" sz="2000">
                    <a:latin typeface="Times New Roman" pitchFamily="18" charset="0"/>
                  </a:rPr>
                  <a:t> mod p</a:t>
                </a:r>
              </a:p>
              <a:p>
                <a:pPr algn="l" defTabSz="762000"/>
                <a:r>
                  <a:rPr lang="fr-FR" sz="2000">
                    <a:latin typeface="Times New Roman" pitchFamily="18" charset="0"/>
                  </a:rPr>
                  <a:t>= g </a:t>
                </a:r>
                <a:r>
                  <a:rPr lang="fr-FR" sz="2000" baseline="30000">
                    <a:latin typeface="Times New Roman" pitchFamily="18" charset="0"/>
                  </a:rPr>
                  <a:t>x*y</a:t>
                </a:r>
                <a:r>
                  <a:rPr lang="fr-FR" sz="2000">
                    <a:latin typeface="Times New Roman" pitchFamily="18" charset="0"/>
                  </a:rPr>
                  <a:t> mod p</a:t>
                </a:r>
              </a:p>
            </p:txBody>
          </p:sp>
          <p:sp>
            <p:nvSpPr>
              <p:cNvPr id="401567" name="Text Box 159"/>
              <p:cNvSpPr txBox="1">
                <a:spLocks noChangeArrowheads="1"/>
              </p:cNvSpPr>
              <p:nvPr/>
            </p:nvSpPr>
            <p:spPr bwMode="auto">
              <a:xfrm>
                <a:off x="222" y="3024"/>
                <a:ext cx="304" cy="252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sz="2000" dirty="0" smtClean="0"/>
                  <a:t>clé</a:t>
                </a:r>
                <a:endParaRPr lang="fr-FR" sz="2000" dirty="0"/>
              </a:p>
            </p:txBody>
          </p:sp>
        </p:grpSp>
        <p:grpSp>
          <p:nvGrpSpPr>
            <p:cNvPr id="401568" name="Group 160"/>
            <p:cNvGrpSpPr>
              <a:grpSpLocks/>
            </p:cNvGrpSpPr>
            <p:nvPr/>
          </p:nvGrpSpPr>
          <p:grpSpPr bwMode="auto">
            <a:xfrm>
              <a:off x="4342" y="2976"/>
              <a:ext cx="1248" cy="624"/>
              <a:chOff x="4342" y="2976"/>
              <a:chExt cx="1248" cy="624"/>
            </a:xfrm>
          </p:grpSpPr>
          <p:sp>
            <p:nvSpPr>
              <p:cNvPr id="401569" name="Rectangle 161"/>
              <p:cNvSpPr>
                <a:spLocks noChangeArrowheads="1"/>
              </p:cNvSpPr>
              <p:nvPr/>
            </p:nvSpPr>
            <p:spPr bwMode="auto">
              <a:xfrm>
                <a:off x="4608" y="2976"/>
                <a:ext cx="982" cy="624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762000"/>
                <a:r>
                  <a:rPr lang="fr-FR" sz="2000">
                    <a:latin typeface="Times New Roman" pitchFamily="18" charset="0"/>
                  </a:rPr>
                  <a:t>= A</a:t>
                </a:r>
                <a:r>
                  <a:rPr lang="fr-FR" sz="2000" baseline="30000">
                    <a:latin typeface="Times New Roman" pitchFamily="18" charset="0"/>
                  </a:rPr>
                  <a:t>y</a:t>
                </a:r>
                <a:r>
                  <a:rPr lang="fr-FR" sz="2000">
                    <a:latin typeface="Times New Roman" pitchFamily="18" charset="0"/>
                  </a:rPr>
                  <a:t> mod p</a:t>
                </a:r>
              </a:p>
              <a:p>
                <a:pPr algn="l" defTabSz="762000"/>
                <a:r>
                  <a:rPr lang="fr-FR" sz="2000">
                    <a:latin typeface="Times New Roman" pitchFamily="18" charset="0"/>
                  </a:rPr>
                  <a:t>= (g</a:t>
                </a:r>
                <a:r>
                  <a:rPr lang="fr-FR" sz="2000" baseline="30000">
                    <a:latin typeface="Times New Roman" pitchFamily="18" charset="0"/>
                  </a:rPr>
                  <a:t>x</a:t>
                </a:r>
                <a:r>
                  <a:rPr lang="fr-FR" sz="2000">
                    <a:latin typeface="Times New Roman" pitchFamily="18" charset="0"/>
                  </a:rPr>
                  <a:t>)</a:t>
                </a:r>
                <a:r>
                  <a:rPr lang="fr-FR" sz="2000" baseline="30000">
                    <a:latin typeface="Times New Roman" pitchFamily="18" charset="0"/>
                  </a:rPr>
                  <a:t>y</a:t>
                </a:r>
                <a:r>
                  <a:rPr lang="fr-FR" sz="2000">
                    <a:latin typeface="Times New Roman" pitchFamily="18" charset="0"/>
                  </a:rPr>
                  <a:t> mod p</a:t>
                </a:r>
              </a:p>
              <a:p>
                <a:pPr algn="l" defTabSz="762000"/>
                <a:r>
                  <a:rPr lang="fr-FR" sz="2000">
                    <a:latin typeface="Times New Roman" pitchFamily="18" charset="0"/>
                  </a:rPr>
                  <a:t>= g </a:t>
                </a:r>
                <a:r>
                  <a:rPr lang="fr-FR" sz="2000" baseline="30000">
                    <a:latin typeface="Times New Roman" pitchFamily="18" charset="0"/>
                  </a:rPr>
                  <a:t>x*y</a:t>
                </a:r>
                <a:r>
                  <a:rPr lang="fr-FR" sz="2000">
                    <a:latin typeface="Times New Roman" pitchFamily="18" charset="0"/>
                  </a:rPr>
                  <a:t> mod p</a:t>
                </a:r>
              </a:p>
            </p:txBody>
          </p:sp>
          <p:sp>
            <p:nvSpPr>
              <p:cNvPr id="401570" name="Text Box 162"/>
              <p:cNvSpPr txBox="1">
                <a:spLocks noChangeArrowheads="1"/>
              </p:cNvSpPr>
              <p:nvPr/>
            </p:nvSpPr>
            <p:spPr bwMode="auto">
              <a:xfrm>
                <a:off x="4342" y="2976"/>
                <a:ext cx="304" cy="252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sz="2000" dirty="0" smtClean="0"/>
                  <a:t>clé</a:t>
                </a:r>
                <a:endParaRPr lang="fr-FR" sz="2000" dirty="0"/>
              </a:p>
            </p:txBody>
          </p:sp>
        </p:grpSp>
      </p:grpSp>
      <p:grpSp>
        <p:nvGrpSpPr>
          <p:cNvPr id="401571" name="Group 163"/>
          <p:cNvGrpSpPr>
            <a:grpSpLocks/>
          </p:cNvGrpSpPr>
          <p:nvPr/>
        </p:nvGrpSpPr>
        <p:grpSpPr bwMode="auto">
          <a:xfrm>
            <a:off x="4572000" y="4114800"/>
            <a:ext cx="1827213" cy="2209800"/>
            <a:chOff x="2969" y="2352"/>
            <a:chExt cx="1151" cy="1392"/>
          </a:xfrm>
        </p:grpSpPr>
        <p:sp>
          <p:nvSpPr>
            <p:cNvPr id="401572" name="AutoShape 164"/>
            <p:cNvSpPr>
              <a:spLocks noChangeArrowheads="1"/>
            </p:cNvSpPr>
            <p:nvPr/>
          </p:nvSpPr>
          <p:spPr bwMode="auto">
            <a:xfrm>
              <a:off x="2969" y="2352"/>
              <a:ext cx="1151" cy="1392"/>
            </a:xfrm>
            <a:prstGeom prst="cloudCallout">
              <a:avLst>
                <a:gd name="adj1" fmla="val -70954"/>
                <a:gd name="adj2" fmla="val -2038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401573" name="Text Box 165"/>
            <p:cNvSpPr txBox="1">
              <a:spLocks noChangeArrowheads="1"/>
            </p:cNvSpPr>
            <p:nvPr/>
          </p:nvSpPr>
          <p:spPr bwMode="auto">
            <a:xfrm>
              <a:off x="3102" y="2688"/>
              <a:ext cx="978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A = g</a:t>
              </a:r>
              <a:r>
                <a:rPr lang="fr-FR" sz="2000" baseline="30000"/>
                <a:t>x</a:t>
              </a:r>
              <a:r>
                <a:rPr lang="fr-FR" sz="2000"/>
                <a:t> mod p</a:t>
              </a:r>
            </a:p>
            <a:p>
              <a:r>
                <a:rPr lang="fr-FR" sz="2000"/>
                <a:t>B = g</a:t>
              </a:r>
              <a:r>
                <a:rPr lang="fr-FR" sz="2000" baseline="30000"/>
                <a:t>y</a:t>
              </a:r>
              <a:r>
                <a:rPr lang="fr-FR" sz="2000"/>
                <a:t> mod p</a:t>
              </a:r>
            </a:p>
            <a:p>
              <a:r>
                <a:rPr lang="fr-FR" b="1">
                  <a:solidFill>
                    <a:srgbClr val="FF3300"/>
                  </a:solidFill>
                </a:rPr>
                <a:t>x = ?</a:t>
              </a:r>
            </a:p>
            <a:p>
              <a:r>
                <a:rPr lang="fr-FR" b="1">
                  <a:solidFill>
                    <a:srgbClr val="FF3300"/>
                  </a:solidFill>
                </a:rPr>
                <a:t>y = ?</a:t>
              </a:r>
              <a:endParaRPr lang="fr-FR" sz="2000"/>
            </a:p>
          </p:txBody>
        </p:sp>
      </p:grpSp>
      <p:sp>
        <p:nvSpPr>
          <p:cNvPr id="401574" name="Line 166"/>
          <p:cNvSpPr>
            <a:spLocks noChangeShapeType="1"/>
          </p:cNvSpPr>
          <p:nvPr/>
        </p:nvSpPr>
        <p:spPr bwMode="auto">
          <a:xfrm flipH="1">
            <a:off x="4103688" y="3733800"/>
            <a:ext cx="327025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575" name="Line 167"/>
          <p:cNvSpPr>
            <a:spLocks noChangeShapeType="1"/>
          </p:cNvSpPr>
          <p:nvPr/>
        </p:nvSpPr>
        <p:spPr bwMode="auto">
          <a:xfrm flipH="1">
            <a:off x="3951288" y="2971800"/>
            <a:ext cx="409575" cy="114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576" name="Line 168"/>
          <p:cNvSpPr>
            <a:spLocks noChangeShapeType="1"/>
          </p:cNvSpPr>
          <p:nvPr/>
        </p:nvSpPr>
        <p:spPr bwMode="auto">
          <a:xfrm flipH="1">
            <a:off x="3810000" y="2057400"/>
            <a:ext cx="200025" cy="1981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1581" name="Group 173"/>
          <p:cNvGrpSpPr>
            <a:grpSpLocks/>
          </p:cNvGrpSpPr>
          <p:nvPr/>
        </p:nvGrpSpPr>
        <p:grpSpPr bwMode="auto">
          <a:xfrm>
            <a:off x="684213" y="981075"/>
            <a:ext cx="7773992" cy="400050"/>
            <a:chOff x="431" y="618"/>
            <a:chExt cx="4897" cy="252"/>
          </a:xfrm>
        </p:grpSpPr>
        <p:sp>
          <p:nvSpPr>
            <p:cNvPr id="401579" name="Text Box 171"/>
            <p:cNvSpPr txBox="1">
              <a:spLocks noChangeArrowheads="1"/>
            </p:cNvSpPr>
            <p:nvPr/>
          </p:nvSpPr>
          <p:spPr bwMode="auto">
            <a:xfrm>
              <a:off x="431" y="618"/>
              <a:ext cx="10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de-DE" sz="2000" dirty="0" smtClean="0">
                  <a:solidFill>
                    <a:schemeClr val="bg1"/>
                  </a:solidFill>
                  <a:latin typeface="Times New Roman" pitchFamily="18" charset="0"/>
                </a:rPr>
                <a:t>hoisir x secret</a:t>
              </a:r>
              <a:endParaRPr lang="de-DE" sz="2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01580" name="Text Box 172"/>
            <p:cNvSpPr txBox="1">
              <a:spLocks noChangeArrowheads="1"/>
            </p:cNvSpPr>
            <p:nvPr/>
          </p:nvSpPr>
          <p:spPr bwMode="auto">
            <a:xfrm>
              <a:off x="4236" y="618"/>
              <a:ext cx="10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de-DE" sz="2000" dirty="0" smtClean="0">
                  <a:solidFill>
                    <a:schemeClr val="bg1"/>
                  </a:solidFill>
                  <a:latin typeface="Times New Roman" pitchFamily="18" charset="0"/>
                </a:rPr>
                <a:t>hoisir y secret</a:t>
              </a:r>
              <a:endParaRPr lang="de-DE" sz="2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01582" name="Text Box 174"/>
          <p:cNvSpPr txBox="1">
            <a:spLocks noChangeArrowheads="1"/>
          </p:cNvSpPr>
          <p:nvPr/>
        </p:nvSpPr>
        <p:spPr bwMode="auto">
          <a:xfrm>
            <a:off x="3320595" y="2852738"/>
            <a:ext cx="2372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chemeClr val="tx2"/>
                </a:solidFill>
                <a:latin typeface="Times New Roman" pitchFamily="18" charset="0"/>
              </a:rPr>
              <a:t>é</a:t>
            </a:r>
            <a:r>
              <a:rPr lang="de-DE" sz="2000" dirty="0" smtClean="0">
                <a:solidFill>
                  <a:schemeClr val="tx2"/>
                </a:solidFill>
                <a:latin typeface="Times New Roman" pitchFamily="18" charset="0"/>
              </a:rPr>
              <a:t>changer les résultats</a:t>
            </a:r>
            <a:endParaRPr lang="de-DE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401583" name="Group 175"/>
          <p:cNvGrpSpPr>
            <a:grpSpLocks/>
          </p:cNvGrpSpPr>
          <p:nvPr/>
        </p:nvGrpSpPr>
        <p:grpSpPr bwMode="auto">
          <a:xfrm>
            <a:off x="728663" y="5624513"/>
            <a:ext cx="7986715" cy="708025"/>
            <a:chOff x="369" y="618"/>
            <a:chExt cx="5031" cy="446"/>
          </a:xfrm>
        </p:grpSpPr>
        <p:sp>
          <p:nvSpPr>
            <p:cNvPr id="401584" name="Text Box 176"/>
            <p:cNvSpPr txBox="1">
              <a:spLocks noChangeArrowheads="1"/>
            </p:cNvSpPr>
            <p:nvPr/>
          </p:nvSpPr>
          <p:spPr bwMode="auto">
            <a:xfrm>
              <a:off x="369" y="618"/>
              <a:ext cx="98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tx2"/>
                  </a:solidFill>
                  <a:latin typeface="Times New Roman" pitchFamily="18" charset="0"/>
                </a:rPr>
                <a:t>c</a:t>
              </a:r>
              <a:r>
                <a:rPr lang="de-DE" sz="2000" dirty="0" smtClean="0">
                  <a:solidFill>
                    <a:schemeClr val="tx2"/>
                  </a:solidFill>
                  <a:latin typeface="Times New Roman" pitchFamily="18" charset="0"/>
                </a:rPr>
                <a:t>alculer la</a:t>
              </a:r>
            </a:p>
            <a:p>
              <a:pPr algn="ctr"/>
              <a:r>
                <a:rPr lang="de-DE" sz="2000" dirty="0">
                  <a:solidFill>
                    <a:schemeClr val="tx2"/>
                  </a:solidFill>
                  <a:latin typeface="Times New Roman" pitchFamily="18" charset="0"/>
                </a:rPr>
                <a:t>c</a:t>
              </a:r>
              <a:r>
                <a:rPr lang="de-DE" sz="2000" dirty="0" smtClean="0">
                  <a:solidFill>
                    <a:schemeClr val="tx2"/>
                  </a:solidFill>
                  <a:latin typeface="Times New Roman" pitchFamily="18" charset="0"/>
                </a:rPr>
                <a:t>lé commune</a:t>
              </a:r>
              <a:endParaRPr lang="de-DE" sz="2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01585" name="Text Box 177"/>
            <p:cNvSpPr txBox="1">
              <a:spLocks noChangeArrowheads="1"/>
            </p:cNvSpPr>
            <p:nvPr/>
          </p:nvSpPr>
          <p:spPr bwMode="auto">
            <a:xfrm>
              <a:off x="4419" y="618"/>
              <a:ext cx="98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tx2"/>
                  </a:solidFill>
                  <a:latin typeface="Times New Roman" pitchFamily="18" charset="0"/>
                </a:rPr>
                <a:t>c</a:t>
              </a:r>
              <a:r>
                <a:rPr lang="de-DE" sz="2000" dirty="0" smtClean="0">
                  <a:solidFill>
                    <a:schemeClr val="tx2"/>
                  </a:solidFill>
                  <a:latin typeface="Times New Roman" pitchFamily="18" charset="0"/>
                </a:rPr>
                <a:t>alculer la </a:t>
              </a:r>
            </a:p>
            <a:p>
              <a:pPr algn="ctr"/>
              <a:r>
                <a:rPr lang="de-DE" sz="2000" dirty="0">
                  <a:solidFill>
                    <a:schemeClr val="tx2"/>
                  </a:solidFill>
                  <a:latin typeface="Times New Roman" pitchFamily="18" charset="0"/>
                </a:rPr>
                <a:t>c</a:t>
              </a:r>
              <a:r>
                <a:rPr lang="de-DE" sz="2000" dirty="0" smtClean="0">
                  <a:solidFill>
                    <a:schemeClr val="tx2"/>
                  </a:solidFill>
                  <a:latin typeface="Times New Roman" pitchFamily="18" charset="0"/>
                </a:rPr>
                <a:t>lé commune</a:t>
              </a:r>
              <a:endParaRPr lang="de-DE" sz="2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2181" y="793234"/>
            <a:ext cx="4507965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On travaille dans </a:t>
            </a:r>
            <a:r>
              <a:rPr lang="fr-CH" dirty="0" err="1" smtClean="0"/>
              <a:t>Z</a:t>
            </a:r>
            <a:r>
              <a:rPr lang="fr-CH" baseline="-25000" dirty="0" err="1" smtClean="0"/>
              <a:t>p</a:t>
            </a:r>
            <a:r>
              <a:rPr lang="fr-CH" dirty="0" smtClean="0"/>
              <a:t>* avec le générateur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0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0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0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0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0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40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40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0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0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40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40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0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0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0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0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542" grpId="0" animBg="1" autoUpdateAnimBg="0"/>
      <p:bldP spid="401574" grpId="0" animBg="1"/>
      <p:bldP spid="401575" grpId="0" animBg="1"/>
      <p:bldP spid="401576" grpId="0" animBg="1"/>
      <p:bldP spid="40158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75" y="4880293"/>
            <a:ext cx="1537799" cy="1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roblème du logarithme discret</a:t>
            </a:r>
            <a:endParaRPr lang="fr-FR" dirty="0"/>
          </a:p>
        </p:txBody>
      </p:sp>
      <p:grpSp>
        <p:nvGrpSpPr>
          <p:cNvPr id="403459" name="Group 3"/>
          <p:cNvGrpSpPr>
            <a:grpSpLocks/>
          </p:cNvGrpSpPr>
          <p:nvPr/>
        </p:nvGrpSpPr>
        <p:grpSpPr bwMode="auto">
          <a:xfrm>
            <a:off x="76200" y="2971800"/>
            <a:ext cx="1819275" cy="2449513"/>
            <a:chOff x="1632" y="2736"/>
            <a:chExt cx="1146" cy="1543"/>
          </a:xfrm>
        </p:grpSpPr>
        <p:grpSp>
          <p:nvGrpSpPr>
            <p:cNvPr id="403460" name="Group 4"/>
            <p:cNvGrpSpPr>
              <a:grpSpLocks/>
            </p:cNvGrpSpPr>
            <p:nvPr/>
          </p:nvGrpSpPr>
          <p:grpSpPr bwMode="auto">
            <a:xfrm>
              <a:off x="1861" y="2736"/>
              <a:ext cx="917" cy="1543"/>
              <a:chOff x="4368" y="720"/>
              <a:chExt cx="993" cy="1543"/>
            </a:xfrm>
          </p:grpSpPr>
          <p:grpSp>
            <p:nvGrpSpPr>
              <p:cNvPr id="403461" name="Group 5"/>
              <p:cNvGrpSpPr>
                <a:grpSpLocks/>
              </p:cNvGrpSpPr>
              <p:nvPr/>
            </p:nvGrpSpPr>
            <p:grpSpPr bwMode="auto">
              <a:xfrm>
                <a:off x="4368" y="720"/>
                <a:ext cx="993" cy="1543"/>
                <a:chOff x="3120" y="288"/>
                <a:chExt cx="993" cy="1543"/>
              </a:xfrm>
            </p:grpSpPr>
            <p:sp>
              <p:nvSpPr>
                <p:cNvPr id="403462" name="Freeform 6"/>
                <p:cNvSpPr>
                  <a:spLocks/>
                </p:cNvSpPr>
                <p:nvPr/>
              </p:nvSpPr>
              <p:spPr bwMode="auto">
                <a:xfrm>
                  <a:off x="3120" y="288"/>
                  <a:ext cx="993" cy="1543"/>
                </a:xfrm>
                <a:custGeom>
                  <a:avLst/>
                  <a:gdLst>
                    <a:gd name="T0" fmla="*/ 115 w 993"/>
                    <a:gd name="T1" fmla="*/ 269 h 1543"/>
                    <a:gd name="T2" fmla="*/ 217 w 993"/>
                    <a:gd name="T3" fmla="*/ 252 h 1543"/>
                    <a:gd name="T4" fmla="*/ 214 w 993"/>
                    <a:gd name="T5" fmla="*/ 224 h 1543"/>
                    <a:gd name="T6" fmla="*/ 323 w 993"/>
                    <a:gd name="T7" fmla="*/ 264 h 1543"/>
                    <a:gd name="T8" fmla="*/ 319 w 993"/>
                    <a:gd name="T9" fmla="*/ 200 h 1543"/>
                    <a:gd name="T10" fmla="*/ 283 w 993"/>
                    <a:gd name="T11" fmla="*/ 92 h 1543"/>
                    <a:gd name="T12" fmla="*/ 378 w 993"/>
                    <a:gd name="T13" fmla="*/ 177 h 1543"/>
                    <a:gd name="T14" fmla="*/ 371 w 993"/>
                    <a:gd name="T15" fmla="*/ 88 h 1543"/>
                    <a:gd name="T16" fmla="*/ 403 w 993"/>
                    <a:gd name="T17" fmla="*/ 87 h 1543"/>
                    <a:gd name="T18" fmla="*/ 439 w 993"/>
                    <a:gd name="T19" fmla="*/ 92 h 1543"/>
                    <a:gd name="T20" fmla="*/ 491 w 993"/>
                    <a:gd name="T21" fmla="*/ 145 h 1543"/>
                    <a:gd name="T22" fmla="*/ 531 w 993"/>
                    <a:gd name="T23" fmla="*/ 94 h 1543"/>
                    <a:gd name="T24" fmla="*/ 573 w 993"/>
                    <a:gd name="T25" fmla="*/ 141 h 1543"/>
                    <a:gd name="T26" fmla="*/ 627 w 993"/>
                    <a:gd name="T27" fmla="*/ 44 h 1543"/>
                    <a:gd name="T28" fmla="*/ 662 w 993"/>
                    <a:gd name="T29" fmla="*/ 129 h 1543"/>
                    <a:gd name="T30" fmla="*/ 680 w 993"/>
                    <a:gd name="T31" fmla="*/ 184 h 1543"/>
                    <a:gd name="T32" fmla="*/ 741 w 993"/>
                    <a:gd name="T33" fmla="*/ 63 h 1543"/>
                    <a:gd name="T34" fmla="*/ 725 w 993"/>
                    <a:gd name="T35" fmla="*/ 173 h 1543"/>
                    <a:gd name="T36" fmla="*/ 767 w 993"/>
                    <a:gd name="T37" fmla="*/ 261 h 1543"/>
                    <a:gd name="T38" fmla="*/ 852 w 993"/>
                    <a:gd name="T39" fmla="*/ 352 h 1543"/>
                    <a:gd name="T40" fmla="*/ 959 w 993"/>
                    <a:gd name="T41" fmla="*/ 483 h 1543"/>
                    <a:gd name="T42" fmla="*/ 993 w 993"/>
                    <a:gd name="T43" fmla="*/ 551 h 1543"/>
                    <a:gd name="T44" fmla="*/ 971 w 993"/>
                    <a:gd name="T45" fmla="*/ 582 h 1543"/>
                    <a:gd name="T46" fmla="*/ 898 w 993"/>
                    <a:gd name="T47" fmla="*/ 598 h 1543"/>
                    <a:gd name="T48" fmla="*/ 905 w 993"/>
                    <a:gd name="T49" fmla="*/ 827 h 1543"/>
                    <a:gd name="T50" fmla="*/ 881 w 993"/>
                    <a:gd name="T51" fmla="*/ 864 h 1543"/>
                    <a:gd name="T52" fmla="*/ 822 w 993"/>
                    <a:gd name="T53" fmla="*/ 877 h 1543"/>
                    <a:gd name="T54" fmla="*/ 721 w 993"/>
                    <a:gd name="T55" fmla="*/ 846 h 1543"/>
                    <a:gd name="T56" fmla="*/ 782 w 993"/>
                    <a:gd name="T57" fmla="*/ 1196 h 1543"/>
                    <a:gd name="T58" fmla="*/ 766 w 993"/>
                    <a:gd name="T59" fmla="*/ 1247 h 1543"/>
                    <a:gd name="T60" fmla="*/ 709 w 993"/>
                    <a:gd name="T61" fmla="*/ 1272 h 1543"/>
                    <a:gd name="T62" fmla="*/ 631 w 993"/>
                    <a:gd name="T63" fmla="*/ 1266 h 1543"/>
                    <a:gd name="T64" fmla="*/ 777 w 993"/>
                    <a:gd name="T65" fmla="*/ 1448 h 1543"/>
                    <a:gd name="T66" fmla="*/ 549 w 993"/>
                    <a:gd name="T67" fmla="*/ 1536 h 1543"/>
                    <a:gd name="T68" fmla="*/ 96 w 993"/>
                    <a:gd name="T69" fmla="*/ 1520 h 1543"/>
                    <a:gd name="T70" fmla="*/ 44 w 993"/>
                    <a:gd name="T71" fmla="*/ 1457 h 1543"/>
                    <a:gd name="T72" fmla="*/ 10 w 993"/>
                    <a:gd name="T73" fmla="*/ 1356 h 1543"/>
                    <a:gd name="T74" fmla="*/ 4 w 993"/>
                    <a:gd name="T75" fmla="*/ 1235 h 1543"/>
                    <a:gd name="T76" fmla="*/ 43 w 993"/>
                    <a:gd name="T77" fmla="*/ 1105 h 1543"/>
                    <a:gd name="T78" fmla="*/ 114 w 993"/>
                    <a:gd name="T79" fmla="*/ 961 h 1543"/>
                    <a:gd name="T80" fmla="*/ 180 w 993"/>
                    <a:gd name="T81" fmla="*/ 831 h 1543"/>
                    <a:gd name="T82" fmla="*/ 251 w 993"/>
                    <a:gd name="T83" fmla="*/ 661 h 1543"/>
                    <a:gd name="T84" fmla="*/ 274 w 993"/>
                    <a:gd name="T85" fmla="*/ 53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3" h="1543">
                      <a:moveTo>
                        <a:pt x="249" y="320"/>
                      </a:moveTo>
                      <a:lnTo>
                        <a:pt x="187" y="282"/>
                      </a:lnTo>
                      <a:lnTo>
                        <a:pt x="115" y="269"/>
                      </a:lnTo>
                      <a:lnTo>
                        <a:pt x="195" y="272"/>
                      </a:lnTo>
                      <a:lnTo>
                        <a:pt x="255" y="303"/>
                      </a:lnTo>
                      <a:lnTo>
                        <a:pt x="217" y="252"/>
                      </a:lnTo>
                      <a:lnTo>
                        <a:pt x="263" y="275"/>
                      </a:lnTo>
                      <a:lnTo>
                        <a:pt x="285" y="271"/>
                      </a:lnTo>
                      <a:lnTo>
                        <a:pt x="214" y="224"/>
                      </a:lnTo>
                      <a:lnTo>
                        <a:pt x="177" y="167"/>
                      </a:lnTo>
                      <a:lnTo>
                        <a:pt x="232" y="218"/>
                      </a:lnTo>
                      <a:lnTo>
                        <a:pt x="323" y="264"/>
                      </a:lnTo>
                      <a:lnTo>
                        <a:pt x="312" y="221"/>
                      </a:lnTo>
                      <a:lnTo>
                        <a:pt x="260" y="151"/>
                      </a:lnTo>
                      <a:lnTo>
                        <a:pt x="319" y="200"/>
                      </a:lnTo>
                      <a:lnTo>
                        <a:pt x="248" y="93"/>
                      </a:lnTo>
                      <a:lnTo>
                        <a:pt x="215" y="14"/>
                      </a:lnTo>
                      <a:lnTo>
                        <a:pt x="283" y="92"/>
                      </a:lnTo>
                      <a:lnTo>
                        <a:pt x="368" y="218"/>
                      </a:lnTo>
                      <a:lnTo>
                        <a:pt x="306" y="90"/>
                      </a:lnTo>
                      <a:lnTo>
                        <a:pt x="378" y="177"/>
                      </a:lnTo>
                      <a:lnTo>
                        <a:pt x="393" y="180"/>
                      </a:lnTo>
                      <a:lnTo>
                        <a:pt x="342" y="53"/>
                      </a:lnTo>
                      <a:lnTo>
                        <a:pt x="371" y="88"/>
                      </a:lnTo>
                      <a:lnTo>
                        <a:pt x="414" y="160"/>
                      </a:lnTo>
                      <a:lnTo>
                        <a:pt x="381" y="60"/>
                      </a:lnTo>
                      <a:lnTo>
                        <a:pt x="403" y="87"/>
                      </a:lnTo>
                      <a:lnTo>
                        <a:pt x="400" y="0"/>
                      </a:lnTo>
                      <a:lnTo>
                        <a:pt x="433" y="117"/>
                      </a:lnTo>
                      <a:lnTo>
                        <a:pt x="439" y="92"/>
                      </a:lnTo>
                      <a:lnTo>
                        <a:pt x="461" y="134"/>
                      </a:lnTo>
                      <a:lnTo>
                        <a:pt x="438" y="7"/>
                      </a:lnTo>
                      <a:lnTo>
                        <a:pt x="491" y="145"/>
                      </a:lnTo>
                      <a:lnTo>
                        <a:pt x="518" y="150"/>
                      </a:lnTo>
                      <a:lnTo>
                        <a:pt x="498" y="29"/>
                      </a:lnTo>
                      <a:lnTo>
                        <a:pt x="531" y="94"/>
                      </a:lnTo>
                      <a:lnTo>
                        <a:pt x="555" y="145"/>
                      </a:lnTo>
                      <a:lnTo>
                        <a:pt x="552" y="103"/>
                      </a:lnTo>
                      <a:lnTo>
                        <a:pt x="573" y="141"/>
                      </a:lnTo>
                      <a:lnTo>
                        <a:pt x="568" y="36"/>
                      </a:lnTo>
                      <a:lnTo>
                        <a:pt x="605" y="178"/>
                      </a:lnTo>
                      <a:lnTo>
                        <a:pt x="627" y="44"/>
                      </a:lnTo>
                      <a:lnTo>
                        <a:pt x="631" y="132"/>
                      </a:lnTo>
                      <a:lnTo>
                        <a:pt x="645" y="178"/>
                      </a:lnTo>
                      <a:lnTo>
                        <a:pt x="662" y="129"/>
                      </a:lnTo>
                      <a:lnTo>
                        <a:pt x="684" y="61"/>
                      </a:lnTo>
                      <a:lnTo>
                        <a:pt x="676" y="137"/>
                      </a:lnTo>
                      <a:lnTo>
                        <a:pt x="680" y="184"/>
                      </a:lnTo>
                      <a:lnTo>
                        <a:pt x="704" y="71"/>
                      </a:lnTo>
                      <a:lnTo>
                        <a:pt x="708" y="156"/>
                      </a:lnTo>
                      <a:lnTo>
                        <a:pt x="741" y="63"/>
                      </a:lnTo>
                      <a:lnTo>
                        <a:pt x="785" y="27"/>
                      </a:lnTo>
                      <a:lnTo>
                        <a:pt x="751" y="81"/>
                      </a:lnTo>
                      <a:lnTo>
                        <a:pt x="725" y="173"/>
                      </a:lnTo>
                      <a:lnTo>
                        <a:pt x="725" y="229"/>
                      </a:lnTo>
                      <a:lnTo>
                        <a:pt x="743" y="242"/>
                      </a:lnTo>
                      <a:lnTo>
                        <a:pt x="767" y="261"/>
                      </a:lnTo>
                      <a:lnTo>
                        <a:pt x="791" y="284"/>
                      </a:lnTo>
                      <a:lnTo>
                        <a:pt x="822" y="317"/>
                      </a:lnTo>
                      <a:lnTo>
                        <a:pt x="852" y="352"/>
                      </a:lnTo>
                      <a:lnTo>
                        <a:pt x="890" y="396"/>
                      </a:lnTo>
                      <a:lnTo>
                        <a:pt x="928" y="446"/>
                      </a:lnTo>
                      <a:lnTo>
                        <a:pt x="959" y="483"/>
                      </a:lnTo>
                      <a:lnTo>
                        <a:pt x="982" y="517"/>
                      </a:lnTo>
                      <a:lnTo>
                        <a:pt x="990" y="533"/>
                      </a:lnTo>
                      <a:lnTo>
                        <a:pt x="993" y="551"/>
                      </a:lnTo>
                      <a:lnTo>
                        <a:pt x="989" y="566"/>
                      </a:lnTo>
                      <a:lnTo>
                        <a:pt x="982" y="576"/>
                      </a:lnTo>
                      <a:lnTo>
                        <a:pt x="971" y="582"/>
                      </a:lnTo>
                      <a:lnTo>
                        <a:pt x="954" y="589"/>
                      </a:lnTo>
                      <a:lnTo>
                        <a:pt x="917" y="592"/>
                      </a:lnTo>
                      <a:lnTo>
                        <a:pt x="898" y="598"/>
                      </a:lnTo>
                      <a:lnTo>
                        <a:pt x="898" y="672"/>
                      </a:lnTo>
                      <a:lnTo>
                        <a:pt x="909" y="796"/>
                      </a:lnTo>
                      <a:lnTo>
                        <a:pt x="905" y="827"/>
                      </a:lnTo>
                      <a:lnTo>
                        <a:pt x="902" y="842"/>
                      </a:lnTo>
                      <a:lnTo>
                        <a:pt x="893" y="855"/>
                      </a:lnTo>
                      <a:lnTo>
                        <a:pt x="881" y="864"/>
                      </a:lnTo>
                      <a:lnTo>
                        <a:pt x="865" y="871"/>
                      </a:lnTo>
                      <a:lnTo>
                        <a:pt x="847" y="876"/>
                      </a:lnTo>
                      <a:lnTo>
                        <a:pt x="822" y="877"/>
                      </a:lnTo>
                      <a:lnTo>
                        <a:pt x="785" y="870"/>
                      </a:lnTo>
                      <a:lnTo>
                        <a:pt x="749" y="859"/>
                      </a:lnTo>
                      <a:lnTo>
                        <a:pt x="721" y="846"/>
                      </a:lnTo>
                      <a:lnTo>
                        <a:pt x="742" y="972"/>
                      </a:lnTo>
                      <a:lnTo>
                        <a:pt x="765" y="1093"/>
                      </a:lnTo>
                      <a:lnTo>
                        <a:pt x="782" y="1196"/>
                      </a:lnTo>
                      <a:lnTo>
                        <a:pt x="779" y="1218"/>
                      </a:lnTo>
                      <a:lnTo>
                        <a:pt x="774" y="1232"/>
                      </a:lnTo>
                      <a:lnTo>
                        <a:pt x="766" y="1247"/>
                      </a:lnTo>
                      <a:lnTo>
                        <a:pt x="756" y="1257"/>
                      </a:lnTo>
                      <a:lnTo>
                        <a:pt x="745" y="1263"/>
                      </a:lnTo>
                      <a:lnTo>
                        <a:pt x="709" y="1272"/>
                      </a:lnTo>
                      <a:lnTo>
                        <a:pt x="669" y="1277"/>
                      </a:lnTo>
                      <a:lnTo>
                        <a:pt x="653" y="1274"/>
                      </a:lnTo>
                      <a:lnTo>
                        <a:pt x="631" y="1266"/>
                      </a:lnTo>
                      <a:lnTo>
                        <a:pt x="647" y="1350"/>
                      </a:lnTo>
                      <a:lnTo>
                        <a:pt x="745" y="1422"/>
                      </a:lnTo>
                      <a:lnTo>
                        <a:pt x="777" y="1448"/>
                      </a:lnTo>
                      <a:lnTo>
                        <a:pt x="777" y="1506"/>
                      </a:lnTo>
                      <a:lnTo>
                        <a:pt x="559" y="1543"/>
                      </a:lnTo>
                      <a:lnTo>
                        <a:pt x="549" y="1536"/>
                      </a:lnTo>
                      <a:lnTo>
                        <a:pt x="168" y="1528"/>
                      </a:lnTo>
                      <a:lnTo>
                        <a:pt x="122" y="1525"/>
                      </a:lnTo>
                      <a:lnTo>
                        <a:pt x="96" y="1520"/>
                      </a:lnTo>
                      <a:lnTo>
                        <a:pt x="73" y="1511"/>
                      </a:lnTo>
                      <a:lnTo>
                        <a:pt x="59" y="1486"/>
                      </a:lnTo>
                      <a:lnTo>
                        <a:pt x="44" y="1457"/>
                      </a:lnTo>
                      <a:lnTo>
                        <a:pt x="29" y="1420"/>
                      </a:lnTo>
                      <a:lnTo>
                        <a:pt x="19" y="1389"/>
                      </a:lnTo>
                      <a:lnTo>
                        <a:pt x="10" y="1356"/>
                      </a:lnTo>
                      <a:lnTo>
                        <a:pt x="3" y="1316"/>
                      </a:lnTo>
                      <a:lnTo>
                        <a:pt x="0" y="1277"/>
                      </a:lnTo>
                      <a:lnTo>
                        <a:pt x="4" y="1235"/>
                      </a:lnTo>
                      <a:lnTo>
                        <a:pt x="12" y="1196"/>
                      </a:lnTo>
                      <a:lnTo>
                        <a:pt x="25" y="1154"/>
                      </a:lnTo>
                      <a:lnTo>
                        <a:pt x="43" y="1105"/>
                      </a:lnTo>
                      <a:lnTo>
                        <a:pt x="61" y="1066"/>
                      </a:lnTo>
                      <a:lnTo>
                        <a:pt x="89" y="1009"/>
                      </a:lnTo>
                      <a:lnTo>
                        <a:pt x="114" y="961"/>
                      </a:lnTo>
                      <a:lnTo>
                        <a:pt x="135" y="920"/>
                      </a:lnTo>
                      <a:lnTo>
                        <a:pt x="154" y="882"/>
                      </a:lnTo>
                      <a:lnTo>
                        <a:pt x="180" y="831"/>
                      </a:lnTo>
                      <a:lnTo>
                        <a:pt x="205" y="778"/>
                      </a:lnTo>
                      <a:lnTo>
                        <a:pt x="227" y="727"/>
                      </a:lnTo>
                      <a:lnTo>
                        <a:pt x="251" y="661"/>
                      </a:lnTo>
                      <a:lnTo>
                        <a:pt x="265" y="614"/>
                      </a:lnTo>
                      <a:lnTo>
                        <a:pt x="272" y="574"/>
                      </a:lnTo>
                      <a:lnTo>
                        <a:pt x="274" y="534"/>
                      </a:lnTo>
                      <a:lnTo>
                        <a:pt x="249" y="32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03463" name="Group 7"/>
                <p:cNvGrpSpPr>
                  <a:grpSpLocks/>
                </p:cNvGrpSpPr>
                <p:nvPr/>
              </p:nvGrpSpPr>
              <p:grpSpPr bwMode="auto">
                <a:xfrm>
                  <a:off x="3408" y="615"/>
                  <a:ext cx="447" cy="946"/>
                  <a:chOff x="3408" y="615"/>
                  <a:chExt cx="447" cy="946"/>
                </a:xfrm>
              </p:grpSpPr>
              <p:sp>
                <p:nvSpPr>
                  <p:cNvPr id="40346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15"/>
                    <a:ext cx="27" cy="160"/>
                  </a:xfrm>
                  <a:prstGeom prst="ellipse">
                    <a:avLst/>
                  </a:pr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0346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408" y="916"/>
                    <a:ext cx="447" cy="645"/>
                    <a:chOff x="3408" y="916"/>
                    <a:chExt cx="447" cy="645"/>
                  </a:xfrm>
                </p:grpSpPr>
                <p:sp>
                  <p:nvSpPr>
                    <p:cNvPr id="4034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475" y="916"/>
                      <a:ext cx="380" cy="463"/>
                    </a:xfrm>
                    <a:custGeom>
                      <a:avLst/>
                      <a:gdLst>
                        <a:gd name="T0" fmla="*/ 354 w 380"/>
                        <a:gd name="T1" fmla="*/ 220 h 463"/>
                        <a:gd name="T2" fmla="*/ 365 w 380"/>
                        <a:gd name="T3" fmla="*/ 191 h 463"/>
                        <a:gd name="T4" fmla="*/ 377 w 380"/>
                        <a:gd name="T5" fmla="*/ 151 h 463"/>
                        <a:gd name="T6" fmla="*/ 380 w 380"/>
                        <a:gd name="T7" fmla="*/ 121 h 463"/>
                        <a:gd name="T8" fmla="*/ 379 w 380"/>
                        <a:gd name="T9" fmla="*/ 90 h 463"/>
                        <a:gd name="T10" fmla="*/ 376 w 380"/>
                        <a:gd name="T11" fmla="*/ 60 h 463"/>
                        <a:gd name="T12" fmla="*/ 372 w 380"/>
                        <a:gd name="T13" fmla="*/ 55 h 463"/>
                        <a:gd name="T14" fmla="*/ 366 w 380"/>
                        <a:gd name="T15" fmla="*/ 52 h 463"/>
                        <a:gd name="T16" fmla="*/ 356 w 380"/>
                        <a:gd name="T17" fmla="*/ 54 h 463"/>
                        <a:gd name="T18" fmla="*/ 340 w 380"/>
                        <a:gd name="T19" fmla="*/ 61 h 463"/>
                        <a:gd name="T20" fmla="*/ 320 w 380"/>
                        <a:gd name="T21" fmla="*/ 69 h 463"/>
                        <a:gd name="T22" fmla="*/ 304 w 380"/>
                        <a:gd name="T23" fmla="*/ 71 h 463"/>
                        <a:gd name="T24" fmla="*/ 287 w 380"/>
                        <a:gd name="T25" fmla="*/ 69 h 463"/>
                        <a:gd name="T26" fmla="*/ 262 w 380"/>
                        <a:gd name="T27" fmla="*/ 48 h 463"/>
                        <a:gd name="T28" fmla="*/ 235 w 380"/>
                        <a:gd name="T29" fmla="*/ 26 h 463"/>
                        <a:gd name="T30" fmla="*/ 213 w 380"/>
                        <a:gd name="T31" fmla="*/ 2 h 463"/>
                        <a:gd name="T32" fmla="*/ 207 w 380"/>
                        <a:gd name="T33" fmla="*/ 0 h 463"/>
                        <a:gd name="T34" fmla="*/ 197 w 380"/>
                        <a:gd name="T35" fmla="*/ 2 h 463"/>
                        <a:gd name="T36" fmla="*/ 178 w 380"/>
                        <a:gd name="T37" fmla="*/ 19 h 463"/>
                        <a:gd name="T38" fmla="*/ 161 w 380"/>
                        <a:gd name="T39" fmla="*/ 33 h 463"/>
                        <a:gd name="T40" fmla="*/ 144 w 380"/>
                        <a:gd name="T41" fmla="*/ 42 h 463"/>
                        <a:gd name="T42" fmla="*/ 126 w 380"/>
                        <a:gd name="T43" fmla="*/ 48 h 463"/>
                        <a:gd name="T44" fmla="*/ 108 w 380"/>
                        <a:gd name="T45" fmla="*/ 35 h 463"/>
                        <a:gd name="T46" fmla="*/ 92 w 380"/>
                        <a:gd name="T47" fmla="*/ 31 h 463"/>
                        <a:gd name="T48" fmla="*/ 77 w 380"/>
                        <a:gd name="T49" fmla="*/ 35 h 463"/>
                        <a:gd name="T50" fmla="*/ 66 w 380"/>
                        <a:gd name="T51" fmla="*/ 40 h 463"/>
                        <a:gd name="T52" fmla="*/ 57 w 380"/>
                        <a:gd name="T53" fmla="*/ 47 h 463"/>
                        <a:gd name="T54" fmla="*/ 47 w 380"/>
                        <a:gd name="T55" fmla="*/ 59 h 463"/>
                        <a:gd name="T56" fmla="*/ 41 w 380"/>
                        <a:gd name="T57" fmla="*/ 71 h 463"/>
                        <a:gd name="T58" fmla="*/ 35 w 380"/>
                        <a:gd name="T59" fmla="*/ 90 h 463"/>
                        <a:gd name="T60" fmla="*/ 21 w 380"/>
                        <a:gd name="T61" fmla="*/ 93 h 463"/>
                        <a:gd name="T62" fmla="*/ 10 w 380"/>
                        <a:gd name="T63" fmla="*/ 97 h 463"/>
                        <a:gd name="T64" fmla="*/ 4 w 380"/>
                        <a:gd name="T65" fmla="*/ 101 h 463"/>
                        <a:gd name="T66" fmla="*/ 0 w 380"/>
                        <a:gd name="T67" fmla="*/ 107 h 463"/>
                        <a:gd name="T68" fmla="*/ 3 w 380"/>
                        <a:gd name="T69" fmla="*/ 118 h 463"/>
                        <a:gd name="T70" fmla="*/ 16 w 380"/>
                        <a:gd name="T71" fmla="*/ 158 h 463"/>
                        <a:gd name="T72" fmla="*/ 33 w 380"/>
                        <a:gd name="T73" fmla="*/ 198 h 463"/>
                        <a:gd name="T74" fmla="*/ 62 w 380"/>
                        <a:gd name="T75" fmla="*/ 249 h 463"/>
                        <a:gd name="T76" fmla="*/ 102 w 380"/>
                        <a:gd name="T77" fmla="*/ 294 h 463"/>
                        <a:gd name="T78" fmla="*/ 132 w 380"/>
                        <a:gd name="T79" fmla="*/ 339 h 463"/>
                        <a:gd name="T80" fmla="*/ 163 w 380"/>
                        <a:gd name="T81" fmla="*/ 384 h 463"/>
                        <a:gd name="T82" fmla="*/ 190 w 380"/>
                        <a:gd name="T83" fmla="*/ 414 h 463"/>
                        <a:gd name="T84" fmla="*/ 229 w 380"/>
                        <a:gd name="T85" fmla="*/ 463 h 463"/>
                        <a:gd name="T86" fmla="*/ 193 w 380"/>
                        <a:gd name="T87" fmla="*/ 420 h 463"/>
                        <a:gd name="T88" fmla="*/ 173 w 380"/>
                        <a:gd name="T89" fmla="*/ 404 h 463"/>
                        <a:gd name="T90" fmla="*/ 151 w 380"/>
                        <a:gd name="T91" fmla="*/ 389 h 463"/>
                        <a:gd name="T92" fmla="*/ 131 w 380"/>
                        <a:gd name="T93" fmla="*/ 379 h 463"/>
                        <a:gd name="T94" fmla="*/ 108 w 380"/>
                        <a:gd name="T95" fmla="*/ 372 h 463"/>
                        <a:gd name="T96" fmla="*/ 84 w 380"/>
                        <a:gd name="T97" fmla="*/ 367 h 4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80" h="463">
                          <a:moveTo>
                            <a:pt x="354" y="220"/>
                          </a:moveTo>
                          <a:lnTo>
                            <a:pt x="365" y="191"/>
                          </a:lnTo>
                          <a:lnTo>
                            <a:pt x="377" y="151"/>
                          </a:lnTo>
                          <a:lnTo>
                            <a:pt x="380" y="121"/>
                          </a:lnTo>
                          <a:lnTo>
                            <a:pt x="379" y="90"/>
                          </a:lnTo>
                          <a:lnTo>
                            <a:pt x="376" y="60"/>
                          </a:lnTo>
                          <a:lnTo>
                            <a:pt x="372" y="55"/>
                          </a:lnTo>
                          <a:lnTo>
                            <a:pt x="366" y="52"/>
                          </a:lnTo>
                          <a:lnTo>
                            <a:pt x="356" y="54"/>
                          </a:lnTo>
                          <a:lnTo>
                            <a:pt x="340" y="61"/>
                          </a:lnTo>
                          <a:lnTo>
                            <a:pt x="320" y="69"/>
                          </a:lnTo>
                          <a:lnTo>
                            <a:pt x="304" y="71"/>
                          </a:lnTo>
                          <a:lnTo>
                            <a:pt x="287" y="69"/>
                          </a:lnTo>
                          <a:lnTo>
                            <a:pt x="262" y="48"/>
                          </a:lnTo>
                          <a:lnTo>
                            <a:pt x="235" y="26"/>
                          </a:lnTo>
                          <a:lnTo>
                            <a:pt x="213" y="2"/>
                          </a:lnTo>
                          <a:lnTo>
                            <a:pt x="207" y="0"/>
                          </a:lnTo>
                          <a:lnTo>
                            <a:pt x="197" y="2"/>
                          </a:lnTo>
                          <a:lnTo>
                            <a:pt x="178" y="19"/>
                          </a:lnTo>
                          <a:lnTo>
                            <a:pt x="161" y="33"/>
                          </a:lnTo>
                          <a:lnTo>
                            <a:pt x="144" y="42"/>
                          </a:lnTo>
                          <a:lnTo>
                            <a:pt x="126" y="48"/>
                          </a:lnTo>
                          <a:lnTo>
                            <a:pt x="108" y="35"/>
                          </a:lnTo>
                          <a:lnTo>
                            <a:pt x="92" y="31"/>
                          </a:lnTo>
                          <a:lnTo>
                            <a:pt x="77" y="35"/>
                          </a:lnTo>
                          <a:lnTo>
                            <a:pt x="66" y="40"/>
                          </a:lnTo>
                          <a:lnTo>
                            <a:pt x="57" y="47"/>
                          </a:lnTo>
                          <a:lnTo>
                            <a:pt x="47" y="59"/>
                          </a:lnTo>
                          <a:lnTo>
                            <a:pt x="41" y="71"/>
                          </a:lnTo>
                          <a:lnTo>
                            <a:pt x="35" y="90"/>
                          </a:lnTo>
                          <a:lnTo>
                            <a:pt x="21" y="93"/>
                          </a:lnTo>
                          <a:lnTo>
                            <a:pt x="10" y="97"/>
                          </a:lnTo>
                          <a:lnTo>
                            <a:pt x="4" y="101"/>
                          </a:lnTo>
                          <a:lnTo>
                            <a:pt x="0" y="107"/>
                          </a:lnTo>
                          <a:lnTo>
                            <a:pt x="3" y="118"/>
                          </a:lnTo>
                          <a:lnTo>
                            <a:pt x="16" y="158"/>
                          </a:lnTo>
                          <a:lnTo>
                            <a:pt x="33" y="198"/>
                          </a:lnTo>
                          <a:lnTo>
                            <a:pt x="62" y="249"/>
                          </a:lnTo>
                          <a:lnTo>
                            <a:pt x="102" y="294"/>
                          </a:lnTo>
                          <a:lnTo>
                            <a:pt x="132" y="339"/>
                          </a:lnTo>
                          <a:lnTo>
                            <a:pt x="163" y="384"/>
                          </a:lnTo>
                          <a:lnTo>
                            <a:pt x="190" y="414"/>
                          </a:lnTo>
                          <a:lnTo>
                            <a:pt x="229" y="463"/>
                          </a:lnTo>
                          <a:lnTo>
                            <a:pt x="193" y="420"/>
                          </a:lnTo>
                          <a:lnTo>
                            <a:pt x="173" y="404"/>
                          </a:lnTo>
                          <a:lnTo>
                            <a:pt x="151" y="389"/>
                          </a:lnTo>
                          <a:lnTo>
                            <a:pt x="131" y="379"/>
                          </a:lnTo>
                          <a:lnTo>
                            <a:pt x="108" y="372"/>
                          </a:lnTo>
                          <a:lnTo>
                            <a:pt x="84" y="36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4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408" y="1327"/>
                      <a:ext cx="335" cy="234"/>
                    </a:xfrm>
                    <a:custGeom>
                      <a:avLst/>
                      <a:gdLst>
                        <a:gd name="T0" fmla="*/ 0 w 335"/>
                        <a:gd name="T1" fmla="*/ 0 h 234"/>
                        <a:gd name="T2" fmla="*/ 10 w 335"/>
                        <a:gd name="T3" fmla="*/ 23 h 234"/>
                        <a:gd name="T4" fmla="*/ 21 w 335"/>
                        <a:gd name="T5" fmla="*/ 40 h 234"/>
                        <a:gd name="T6" fmla="*/ 63 w 335"/>
                        <a:gd name="T7" fmla="*/ 64 h 234"/>
                        <a:gd name="T8" fmla="*/ 122 w 335"/>
                        <a:gd name="T9" fmla="*/ 95 h 234"/>
                        <a:gd name="T10" fmla="*/ 170 w 335"/>
                        <a:gd name="T11" fmla="*/ 122 h 234"/>
                        <a:gd name="T12" fmla="*/ 206 w 335"/>
                        <a:gd name="T13" fmla="*/ 146 h 234"/>
                        <a:gd name="T14" fmla="*/ 252 w 335"/>
                        <a:gd name="T15" fmla="*/ 175 h 234"/>
                        <a:gd name="T16" fmla="*/ 298 w 335"/>
                        <a:gd name="T17" fmla="*/ 207 h 234"/>
                        <a:gd name="T18" fmla="*/ 335 w 335"/>
                        <a:gd name="T19" fmla="*/ 234 h 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5" h="234">
                          <a:moveTo>
                            <a:pt x="0" y="0"/>
                          </a:moveTo>
                          <a:lnTo>
                            <a:pt x="10" y="23"/>
                          </a:lnTo>
                          <a:lnTo>
                            <a:pt x="21" y="40"/>
                          </a:lnTo>
                          <a:lnTo>
                            <a:pt x="63" y="64"/>
                          </a:lnTo>
                          <a:lnTo>
                            <a:pt x="122" y="95"/>
                          </a:lnTo>
                          <a:lnTo>
                            <a:pt x="170" y="122"/>
                          </a:lnTo>
                          <a:lnTo>
                            <a:pt x="206" y="146"/>
                          </a:lnTo>
                          <a:lnTo>
                            <a:pt x="252" y="175"/>
                          </a:lnTo>
                          <a:lnTo>
                            <a:pt x="298" y="207"/>
                          </a:lnTo>
                          <a:lnTo>
                            <a:pt x="335" y="23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03468" name="Freeform 12"/>
              <p:cNvSpPr>
                <a:spLocks/>
              </p:cNvSpPr>
              <p:nvPr/>
            </p:nvSpPr>
            <p:spPr bwMode="auto">
              <a:xfrm>
                <a:off x="4752" y="1056"/>
                <a:ext cx="144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469" name="Text Box 13"/>
            <p:cNvSpPr txBox="1">
              <a:spLocks noChangeArrowheads="1"/>
            </p:cNvSpPr>
            <p:nvPr/>
          </p:nvSpPr>
          <p:spPr bwMode="auto">
            <a:xfrm>
              <a:off x="1632" y="3120"/>
              <a:ext cx="5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dirty="0" smtClean="0"/>
                <a:t>Edgar</a:t>
              </a:r>
              <a:endParaRPr lang="fr-FR" sz="2000" dirty="0"/>
            </a:p>
          </p:txBody>
        </p:sp>
      </p:grpSp>
      <p:grpSp>
        <p:nvGrpSpPr>
          <p:cNvPr id="403470" name="Group 14"/>
          <p:cNvGrpSpPr>
            <a:grpSpLocks/>
          </p:cNvGrpSpPr>
          <p:nvPr/>
        </p:nvGrpSpPr>
        <p:grpSpPr bwMode="auto">
          <a:xfrm>
            <a:off x="1371600" y="1628775"/>
            <a:ext cx="1827213" cy="1343025"/>
            <a:chOff x="864" y="480"/>
            <a:chExt cx="1151" cy="1392"/>
          </a:xfrm>
        </p:grpSpPr>
        <p:sp>
          <p:nvSpPr>
            <p:cNvPr id="403471" name="AutoShape 15"/>
            <p:cNvSpPr>
              <a:spLocks noChangeArrowheads="1"/>
            </p:cNvSpPr>
            <p:nvPr/>
          </p:nvSpPr>
          <p:spPr bwMode="auto">
            <a:xfrm>
              <a:off x="864" y="480"/>
              <a:ext cx="1151" cy="1392"/>
            </a:xfrm>
            <a:prstGeom prst="cloudCallout">
              <a:avLst>
                <a:gd name="adj1" fmla="val -55037"/>
                <a:gd name="adj2" fmla="val 7140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403472" name="Text Box 16"/>
            <p:cNvSpPr txBox="1">
              <a:spLocks noChangeArrowheads="1"/>
            </p:cNvSpPr>
            <p:nvPr/>
          </p:nvSpPr>
          <p:spPr bwMode="auto">
            <a:xfrm>
              <a:off x="960" y="682"/>
              <a:ext cx="978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/>
                <a:t>A = g</a:t>
              </a:r>
              <a:r>
                <a:rPr lang="fr-FR" sz="2000" baseline="30000"/>
                <a:t>x</a:t>
              </a:r>
              <a:r>
                <a:rPr lang="fr-FR" sz="2000"/>
                <a:t> mod p</a:t>
              </a:r>
            </a:p>
            <a:p>
              <a:pPr algn="ctr"/>
              <a:r>
                <a:rPr lang="fr-FR" b="1">
                  <a:solidFill>
                    <a:srgbClr val="FF3300"/>
                  </a:solidFill>
                </a:rPr>
                <a:t>x = ?</a:t>
              </a:r>
            </a:p>
          </p:txBody>
        </p:sp>
      </p:grpSp>
      <p:sp>
        <p:nvSpPr>
          <p:cNvPr id="403473" name="Rectangle 17"/>
          <p:cNvSpPr>
            <a:spLocks noChangeArrowheads="1"/>
          </p:cNvSpPr>
          <p:nvPr/>
        </p:nvSpPr>
        <p:spPr bwMode="auto">
          <a:xfrm>
            <a:off x="3733800" y="1546225"/>
            <a:ext cx="4343400" cy="1196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4000" dirty="0">
                <a:solidFill>
                  <a:srgbClr val="FFFF66"/>
                </a:solidFill>
                <a:latin typeface="Times New Roman" pitchFamily="18" charset="0"/>
              </a:rPr>
              <a:t>x = log A </a:t>
            </a:r>
            <a:r>
              <a:rPr lang="fr-FR" sz="4000" dirty="0" err="1">
                <a:solidFill>
                  <a:srgbClr val="FFFF66"/>
                </a:solidFill>
                <a:latin typeface="Times New Roman" pitchFamily="18" charset="0"/>
              </a:rPr>
              <a:t>mod</a:t>
            </a:r>
            <a:r>
              <a:rPr lang="fr-FR" sz="4000" dirty="0">
                <a:solidFill>
                  <a:srgbClr val="FFFF66"/>
                </a:solidFill>
                <a:latin typeface="Times New Roman" pitchFamily="18" charset="0"/>
              </a:rPr>
              <a:t> p</a:t>
            </a:r>
          </a:p>
        </p:txBody>
      </p:sp>
      <p:sp>
        <p:nvSpPr>
          <p:cNvPr id="403475" name="AutoShape 19"/>
          <p:cNvSpPr>
            <a:spLocks noChangeArrowheads="1"/>
          </p:cNvSpPr>
          <p:nvPr/>
        </p:nvSpPr>
        <p:spPr bwMode="auto">
          <a:xfrm>
            <a:off x="4343400" y="3429000"/>
            <a:ext cx="3886200" cy="1447800"/>
          </a:xfrm>
          <a:prstGeom prst="wedgeEllipseCallout">
            <a:avLst>
              <a:gd name="adj1" fmla="val -70301"/>
              <a:gd name="adj2" fmla="val 85745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</a:rPr>
              <a:t>e problème est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</a:rPr>
              <a:t>considéré comme difficile</a:t>
            </a:r>
            <a:endParaRPr lang="fr-FR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3476" name="Text Box 20"/>
          <p:cNvSpPr txBox="1">
            <a:spLocks noChangeArrowheads="1"/>
          </p:cNvSpPr>
          <p:nvPr/>
        </p:nvSpPr>
        <p:spPr bwMode="auto">
          <a:xfrm>
            <a:off x="4486275" y="4962436"/>
            <a:ext cx="42767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</a:rPr>
              <a:t>La recherche exhaustive ne fonctionne pas pour des x et des p élevés.</a:t>
            </a:r>
            <a:endParaRPr lang="fr-FR" sz="24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03477" name="Text Box 21"/>
          <p:cNvSpPr txBox="1">
            <a:spLocks noChangeArrowheads="1"/>
          </p:cNvSpPr>
          <p:nvPr/>
        </p:nvSpPr>
        <p:spPr bwMode="auto">
          <a:xfrm>
            <a:off x="2728913" y="2708275"/>
            <a:ext cx="5901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de-DE" sz="4000" b="1" dirty="0" smtClean="0">
                <a:solidFill>
                  <a:schemeClr val="tx2"/>
                </a:solidFill>
                <a:latin typeface="Times New Roman" pitchFamily="18" charset="0"/>
              </a:rPr>
              <a:t>rouver l‘exposant secret !</a:t>
            </a:r>
            <a:endParaRPr lang="de-DE" sz="4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03478" name="AutoShape 22"/>
          <p:cNvSpPr>
            <a:spLocks noChangeArrowheads="1"/>
          </p:cNvSpPr>
          <p:nvPr/>
        </p:nvSpPr>
        <p:spPr bwMode="auto">
          <a:xfrm>
            <a:off x="4572000" y="765175"/>
            <a:ext cx="792163" cy="7810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034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03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3" grpId="0" uiExpand="1" build="p" animBg="1" autoUpdateAnimBg="0"/>
      <p:bldP spid="403475" grpId="0" animBg="1" autoUpdateAnimBg="0"/>
      <p:bldP spid="403476" grpId="0" autoUpdateAnimBg="0"/>
      <p:bldP spid="403477" grpId="0"/>
      <p:bldP spid="4034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</a:t>
            </a:r>
            <a:r>
              <a:rPr lang="fr-CH" dirty="0" smtClean="0"/>
              <a:t>pproche nouvelle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947" y="228600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parenthèse]</a:t>
            </a:r>
            <a:endParaRPr lang="en-US" sz="2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00159" y="1663303"/>
            <a:ext cx="3225648" cy="1371600"/>
            <a:chOff x="200159" y="1663303"/>
            <a:chExt cx="3225648" cy="1371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59" y="1663303"/>
              <a:ext cx="1171575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98302" y="2164437"/>
              <a:ext cx="212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Charles H. BENNET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4919" y="3050143"/>
            <a:ext cx="2886075" cy="2131457"/>
            <a:chOff x="184919" y="3050143"/>
            <a:chExt cx="2886075" cy="21314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19" y="3050143"/>
              <a:ext cx="2886075" cy="17621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5337" y="4812268"/>
              <a:ext cx="1863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Gilles BRASSARD</a:t>
              </a:r>
              <a:endParaRPr lang="en-US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1470794" y="914400"/>
            <a:ext cx="1600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/>
              <a:t>1984</a:t>
            </a:r>
            <a:endParaRPr lang="en-US" sz="3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0" y="5181600"/>
            <a:ext cx="5588389" cy="1320716"/>
            <a:chOff x="0" y="5181600"/>
            <a:chExt cx="5588389" cy="1320716"/>
          </a:xfrm>
        </p:grpSpPr>
        <p:sp>
          <p:nvSpPr>
            <p:cNvPr id="11" name="TextBox 10"/>
            <p:cNvSpPr txBox="1"/>
            <p:nvPr/>
          </p:nvSpPr>
          <p:spPr>
            <a:xfrm>
              <a:off x="200159" y="5181600"/>
              <a:ext cx="3000241" cy="10156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fr-CH" sz="2000" dirty="0" smtClean="0"/>
                <a:t>Quantum Cryptography :</a:t>
              </a:r>
            </a:p>
            <a:p>
              <a:r>
                <a:rPr lang="fr-CH" sz="2000" dirty="0"/>
                <a:t>p</a:t>
              </a:r>
              <a:r>
                <a:rPr lang="fr-CH" sz="2000" dirty="0" smtClean="0"/>
                <a:t>ublic </a:t>
              </a:r>
              <a:r>
                <a:rPr lang="fr-CH" sz="2000" dirty="0" err="1" smtClean="0"/>
                <a:t>key</a:t>
              </a:r>
              <a:r>
                <a:rPr lang="fr-CH" sz="2000" dirty="0" smtClean="0"/>
                <a:t> distribution and coin </a:t>
              </a:r>
              <a:r>
                <a:rPr lang="fr-CH" sz="2000" dirty="0" err="1" smtClean="0"/>
                <a:t>tossing</a:t>
              </a:r>
              <a:endParaRPr lang="fr-CH" sz="2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248400"/>
              <a:ext cx="558838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dirty="0" smtClean="0"/>
                <a:t>[ International </a:t>
              </a:r>
              <a:r>
                <a:rPr lang="fr-CH" sz="1050" dirty="0" err="1"/>
                <a:t>C</a:t>
              </a:r>
              <a:r>
                <a:rPr lang="fr-CH" sz="1050" dirty="0" err="1" smtClean="0"/>
                <a:t>onference</a:t>
              </a:r>
              <a:r>
                <a:rPr lang="fr-CH" sz="1050" dirty="0" smtClean="0"/>
                <a:t> on </a:t>
              </a:r>
              <a:r>
                <a:rPr lang="fr-CH" sz="1050" dirty="0" err="1" smtClean="0"/>
                <a:t>Computing</a:t>
              </a:r>
              <a:r>
                <a:rPr lang="fr-CH" sz="1050" dirty="0" smtClean="0"/>
                <a:t>, </a:t>
              </a:r>
              <a:r>
                <a:rPr lang="fr-CH" sz="1050" dirty="0" err="1" smtClean="0"/>
                <a:t>Systems</a:t>
              </a:r>
              <a:r>
                <a:rPr lang="fr-CH" sz="1050" dirty="0" smtClean="0"/>
                <a:t> &amp; Signal </a:t>
              </a:r>
              <a:r>
                <a:rPr lang="fr-CH" sz="1050" dirty="0" err="1" smtClean="0"/>
                <a:t>Processing</a:t>
              </a:r>
              <a:r>
                <a:rPr lang="fr-CH" sz="1050" dirty="0" smtClean="0"/>
                <a:t>, Bangalore, </a:t>
              </a:r>
              <a:r>
                <a:rPr lang="fr-CH" sz="1050" dirty="0" err="1" smtClean="0"/>
                <a:t>India</a:t>
              </a:r>
              <a:r>
                <a:rPr lang="fr-CH" sz="1050" dirty="0"/>
                <a:t> </a:t>
              </a:r>
              <a:r>
                <a:rPr lang="fr-CH" sz="1050" dirty="0" smtClean="0"/>
                <a:t>]</a:t>
              </a:r>
              <a:endParaRPr lang="en-US" sz="105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914400"/>
            <a:ext cx="601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t</a:t>
            </a:r>
            <a:r>
              <a:rPr lang="fr-CH" sz="2000" dirty="0" smtClean="0"/>
              <a:t>ransmettre des états quantiques (non falsifiables)</a:t>
            </a:r>
            <a:endParaRPr lang="en-US" sz="2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4267200" y="1524000"/>
            <a:ext cx="3948579" cy="1371600"/>
            <a:chOff x="4267200" y="1524000"/>
            <a:chExt cx="3948579" cy="13716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267200" y="2495788"/>
              <a:ext cx="914400" cy="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705600" y="2076569"/>
              <a:ext cx="0" cy="819031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486400" y="2152770"/>
              <a:ext cx="609600" cy="66663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7391400" y="2175749"/>
              <a:ext cx="685800" cy="59043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495800" y="15240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0°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25485" y="1524000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45°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1524000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90°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43800" y="15240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135°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5400" y="1764268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p</a:t>
              </a:r>
              <a:r>
                <a:rPr lang="fr-CH" dirty="0" smtClean="0"/>
                <a:t>olarisation de photons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49938" y="3050143"/>
            <a:ext cx="2069862" cy="2817257"/>
            <a:chOff x="3949938" y="3050143"/>
            <a:chExt cx="2069862" cy="2817257"/>
          </a:xfrm>
        </p:grpSpPr>
        <p:sp>
          <p:nvSpPr>
            <p:cNvPr id="27" name="Rectangle 26"/>
            <p:cNvSpPr/>
            <p:nvPr/>
          </p:nvSpPr>
          <p:spPr>
            <a:xfrm>
              <a:off x="3962400" y="3050143"/>
              <a:ext cx="2013237" cy="2817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648201" y="3556575"/>
              <a:ext cx="914400" cy="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05401" y="4185344"/>
              <a:ext cx="0" cy="819031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14801" y="3276600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200" dirty="0">
                  <a:solidFill>
                    <a:schemeClr val="accent1"/>
                  </a:solidFill>
                </a:rPr>
                <a:t>0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801" y="4267200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200" dirty="0" smtClean="0">
                  <a:solidFill>
                    <a:schemeClr val="accent1"/>
                  </a:solidFill>
                </a:rPr>
                <a:t>1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49938" y="5320099"/>
              <a:ext cx="2069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chemeClr val="accent1"/>
                  </a:solidFill>
                </a:rPr>
                <a:t>m</a:t>
              </a:r>
              <a:r>
                <a:rPr lang="fr-CH" dirty="0" smtClean="0">
                  <a:solidFill>
                    <a:schemeClr val="accent1"/>
                  </a:solidFill>
                </a:rPr>
                <a:t>ode de codage 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37181" y="3065383"/>
            <a:ext cx="2085881" cy="2802017"/>
            <a:chOff x="6537181" y="3065383"/>
            <a:chExt cx="2085881" cy="2802017"/>
          </a:xfrm>
        </p:grpSpPr>
        <p:sp>
          <p:nvSpPr>
            <p:cNvPr id="30" name="Rectangle 29"/>
            <p:cNvSpPr/>
            <p:nvPr/>
          </p:nvSpPr>
          <p:spPr>
            <a:xfrm>
              <a:off x="6537181" y="3065383"/>
              <a:ext cx="2013237" cy="28020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7391400" y="3327975"/>
              <a:ext cx="609600" cy="66663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391400" y="4318575"/>
              <a:ext cx="685800" cy="59043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763333" y="3327975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200" dirty="0">
                  <a:solidFill>
                    <a:srgbClr val="FFFF00"/>
                  </a:solidFill>
                </a:rPr>
                <a:t>0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3333" y="4318575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200" dirty="0" smtClean="0">
                  <a:solidFill>
                    <a:srgbClr val="FFFF00"/>
                  </a:solidFill>
                </a:rPr>
                <a:t>1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53200" y="5334000"/>
              <a:ext cx="2069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FF00"/>
                  </a:solidFill>
                </a:rPr>
                <a:t>m</a:t>
              </a:r>
              <a:r>
                <a:rPr lang="fr-CH" dirty="0" smtClean="0">
                  <a:solidFill>
                    <a:srgbClr val="FFFF00"/>
                  </a:solidFill>
                </a:rPr>
                <a:t>ode de codage B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9047" y="990600"/>
            <a:ext cx="764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 smtClean="0"/>
              <a:t>BB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01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3449099" y="2261138"/>
            <a:ext cx="550030" cy="925513"/>
            <a:chOff x="4368" y="720"/>
            <a:chExt cx="993" cy="1543"/>
          </a:xfrm>
        </p:grpSpPr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" name="Group 7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" name="Group 9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44" name="Freeform 10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1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3" name="Group 150"/>
          <p:cNvGrpSpPr>
            <a:grpSpLocks/>
          </p:cNvGrpSpPr>
          <p:nvPr/>
        </p:nvGrpSpPr>
        <p:grpSpPr bwMode="auto">
          <a:xfrm>
            <a:off x="7059278" y="1046310"/>
            <a:ext cx="1954288" cy="1636088"/>
            <a:chOff x="2018" y="2659"/>
            <a:chExt cx="1517" cy="1270"/>
          </a:xfrm>
        </p:grpSpPr>
        <p:pic>
          <p:nvPicPr>
            <p:cNvPr id="184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grpSp>
        <p:nvGrpSpPr>
          <p:cNvPr id="180" name="Group 149"/>
          <p:cNvGrpSpPr>
            <a:grpSpLocks/>
          </p:cNvGrpSpPr>
          <p:nvPr/>
        </p:nvGrpSpPr>
        <p:grpSpPr bwMode="auto">
          <a:xfrm>
            <a:off x="405152" y="1046310"/>
            <a:ext cx="1414508" cy="2174580"/>
            <a:chOff x="340" y="2160"/>
            <a:chExt cx="1098" cy="1688"/>
          </a:xfrm>
        </p:grpSpPr>
        <p:pic>
          <p:nvPicPr>
            <p:cNvPr id="181" name="Picture 147" descr="MPj042237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1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01578" name="Rectangle 1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change quantique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947" y="228600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parenthèse]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19660" y="1905000"/>
            <a:ext cx="5343140" cy="894630"/>
            <a:chOff x="1819660" y="1905000"/>
            <a:chExt cx="5343140" cy="894630"/>
          </a:xfrm>
        </p:grpSpPr>
        <p:sp>
          <p:nvSpPr>
            <p:cNvPr id="4" name="Rectangle 3"/>
            <p:cNvSpPr/>
            <p:nvPr/>
          </p:nvSpPr>
          <p:spPr>
            <a:xfrm>
              <a:off x="1819660" y="1905000"/>
              <a:ext cx="1152140" cy="8946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10660" y="1905000"/>
              <a:ext cx="1152140" cy="8946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60370" y="2053294"/>
              <a:ext cx="3063240" cy="519459"/>
            </a:xfrm>
            <a:custGeom>
              <a:avLst/>
              <a:gdLst>
                <a:gd name="connsiteX0" fmla="*/ 0 w 3063240"/>
                <a:gd name="connsiteY0" fmla="*/ 301286 h 519459"/>
                <a:gd name="connsiteX1" fmla="*/ 571500 w 3063240"/>
                <a:gd name="connsiteY1" fmla="*/ 4106 h 519459"/>
                <a:gd name="connsiteX2" fmla="*/ 1463040 w 3063240"/>
                <a:gd name="connsiteY2" fmla="*/ 495596 h 519459"/>
                <a:gd name="connsiteX3" fmla="*/ 2308860 w 3063240"/>
                <a:gd name="connsiteY3" fmla="*/ 427016 h 519459"/>
                <a:gd name="connsiteX4" fmla="*/ 3063240 w 3063240"/>
                <a:gd name="connsiteY4" fmla="*/ 289856 h 5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3240" h="519459">
                  <a:moveTo>
                    <a:pt x="0" y="301286"/>
                  </a:moveTo>
                  <a:cubicBezTo>
                    <a:pt x="163830" y="136503"/>
                    <a:pt x="327660" y="-28279"/>
                    <a:pt x="571500" y="4106"/>
                  </a:cubicBezTo>
                  <a:cubicBezTo>
                    <a:pt x="815340" y="36491"/>
                    <a:pt x="1173480" y="425111"/>
                    <a:pt x="1463040" y="495596"/>
                  </a:cubicBezTo>
                  <a:cubicBezTo>
                    <a:pt x="1752600" y="566081"/>
                    <a:pt x="2042160" y="461306"/>
                    <a:pt x="2308860" y="427016"/>
                  </a:cubicBezTo>
                  <a:cubicBezTo>
                    <a:pt x="2575560" y="392726"/>
                    <a:pt x="2819400" y="341291"/>
                    <a:pt x="3063240" y="289856"/>
                  </a:cubicBezTo>
                </a:path>
              </a:pathLst>
            </a:cu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796800" y="3010260"/>
            <a:ext cx="1860800" cy="1084847"/>
          </a:xfrm>
          <a:prstGeom prst="wedgeRoundRectCallout">
            <a:avLst>
              <a:gd name="adj1" fmla="val -31218"/>
              <a:gd name="adj2" fmla="val -935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g</a:t>
            </a:r>
            <a:r>
              <a:rPr lang="fr-CH" dirty="0" smtClean="0">
                <a:solidFill>
                  <a:schemeClr val="tx1"/>
                </a:solidFill>
              </a:rPr>
              <a:t>énérateur de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p</a:t>
            </a:r>
            <a:r>
              <a:rPr lang="fr-CH" dirty="0" smtClean="0">
                <a:solidFill>
                  <a:schemeClr val="tx1"/>
                </a:solidFill>
              </a:rPr>
              <a:t>hotons polarisés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773781" y="3010260"/>
            <a:ext cx="1860800" cy="1084847"/>
          </a:xfrm>
          <a:prstGeom prst="wedgeRoundRectCallout">
            <a:avLst>
              <a:gd name="adj1" fmla="val -12176"/>
              <a:gd name="adj2" fmla="val -956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analyseur de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p</a:t>
            </a:r>
            <a:r>
              <a:rPr lang="fr-CH" dirty="0" smtClean="0">
                <a:solidFill>
                  <a:schemeClr val="tx1"/>
                </a:solidFill>
              </a:rPr>
              <a:t>hotons polarisés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191000" y="1046310"/>
            <a:ext cx="1219200" cy="542423"/>
          </a:xfrm>
          <a:prstGeom prst="wedgeRoundRectCallout">
            <a:avLst>
              <a:gd name="adj1" fmla="val -40870"/>
              <a:gd name="adj2" fmla="val 201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f</a:t>
            </a:r>
            <a:r>
              <a:rPr lang="fr-CH" dirty="0" smtClean="0">
                <a:solidFill>
                  <a:schemeClr val="tx1"/>
                </a:solidFill>
              </a:rPr>
              <a:t>ibre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optique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2610256"/>
            <a:ext cx="7238998" cy="3942944"/>
            <a:chOff x="990600" y="2610256"/>
            <a:chExt cx="7238998" cy="3942944"/>
          </a:xfrm>
        </p:grpSpPr>
        <p:sp>
          <p:nvSpPr>
            <p:cNvPr id="7" name="L-Shape 6"/>
            <p:cNvSpPr/>
            <p:nvPr/>
          </p:nvSpPr>
          <p:spPr>
            <a:xfrm>
              <a:off x="990600" y="3211830"/>
              <a:ext cx="2975172" cy="1725167"/>
            </a:xfrm>
            <a:prstGeom prst="corner">
              <a:avLst>
                <a:gd name="adj1" fmla="val 17535"/>
                <a:gd name="adj2" fmla="val 20185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-Shape 33"/>
            <p:cNvSpPr/>
            <p:nvPr/>
          </p:nvSpPr>
          <p:spPr>
            <a:xfrm flipH="1">
              <a:off x="5670799" y="2610256"/>
              <a:ext cx="2558799" cy="2315311"/>
            </a:xfrm>
            <a:prstGeom prst="corner">
              <a:avLst>
                <a:gd name="adj1" fmla="val 13384"/>
                <a:gd name="adj2" fmla="val 14834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06339" y="4145073"/>
              <a:ext cx="1967442" cy="2408127"/>
              <a:chOff x="3048000" y="3123406"/>
              <a:chExt cx="2743200" cy="3357646"/>
            </a:xfrm>
          </p:grpSpPr>
          <p:sp>
            <p:nvSpPr>
              <p:cNvPr id="20" name="Rectangle 19"/>
              <p:cNvSpPr/>
              <p:nvPr/>
            </p:nvSpPr>
            <p:spPr>
              <a:xfrm rot="5400000">
                <a:off x="3922712" y="5011738"/>
                <a:ext cx="993775" cy="4349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048000" y="3123406"/>
                <a:ext cx="2743200" cy="183832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BE7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CH" sz="1200" dirty="0" smtClean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fr-CH" sz="1200" dirty="0">
                    <a:solidFill>
                      <a:schemeClr val="accent6"/>
                    </a:solidFill>
                  </a:rPr>
                  <a:t>c</a:t>
                </a:r>
                <a:r>
                  <a:rPr lang="fr-CH" sz="1200" dirty="0" smtClean="0">
                    <a:solidFill>
                      <a:schemeClr val="accent6"/>
                    </a:solidFill>
                  </a:rPr>
                  <a:t>anal non sécurisé de communication</a:t>
                </a:r>
                <a:endParaRPr lang="en-US" sz="1200" dirty="0"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24" name="Group 2"/>
              <p:cNvGrpSpPr>
                <a:grpSpLocks/>
              </p:cNvGrpSpPr>
              <p:nvPr/>
            </p:nvGrpSpPr>
            <p:grpSpPr bwMode="auto">
              <a:xfrm>
                <a:off x="3956141" y="5334000"/>
                <a:ext cx="680946" cy="1147052"/>
                <a:chOff x="4368" y="720"/>
                <a:chExt cx="993" cy="154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4368" y="720"/>
                  <a:ext cx="993" cy="1543"/>
                  <a:chOff x="3120" y="288"/>
                  <a:chExt cx="993" cy="1543"/>
                </a:xfrm>
              </p:grpSpPr>
              <p:sp>
                <p:nvSpPr>
                  <p:cNvPr id="27" name="Freeform 4"/>
                  <p:cNvSpPr>
                    <a:spLocks/>
                  </p:cNvSpPr>
                  <p:nvPr/>
                </p:nvSpPr>
                <p:spPr bwMode="auto">
                  <a:xfrm>
                    <a:off x="3120" y="288"/>
                    <a:ext cx="993" cy="1543"/>
                  </a:xfrm>
                  <a:custGeom>
                    <a:avLst/>
                    <a:gdLst>
                      <a:gd name="T0" fmla="*/ 115 w 993"/>
                      <a:gd name="T1" fmla="*/ 269 h 1543"/>
                      <a:gd name="T2" fmla="*/ 217 w 993"/>
                      <a:gd name="T3" fmla="*/ 252 h 1543"/>
                      <a:gd name="T4" fmla="*/ 214 w 993"/>
                      <a:gd name="T5" fmla="*/ 224 h 1543"/>
                      <a:gd name="T6" fmla="*/ 323 w 993"/>
                      <a:gd name="T7" fmla="*/ 264 h 1543"/>
                      <a:gd name="T8" fmla="*/ 319 w 993"/>
                      <a:gd name="T9" fmla="*/ 200 h 1543"/>
                      <a:gd name="T10" fmla="*/ 283 w 993"/>
                      <a:gd name="T11" fmla="*/ 92 h 1543"/>
                      <a:gd name="T12" fmla="*/ 378 w 993"/>
                      <a:gd name="T13" fmla="*/ 177 h 1543"/>
                      <a:gd name="T14" fmla="*/ 371 w 993"/>
                      <a:gd name="T15" fmla="*/ 88 h 1543"/>
                      <a:gd name="T16" fmla="*/ 403 w 993"/>
                      <a:gd name="T17" fmla="*/ 87 h 1543"/>
                      <a:gd name="T18" fmla="*/ 439 w 993"/>
                      <a:gd name="T19" fmla="*/ 92 h 1543"/>
                      <a:gd name="T20" fmla="*/ 491 w 993"/>
                      <a:gd name="T21" fmla="*/ 145 h 1543"/>
                      <a:gd name="T22" fmla="*/ 531 w 993"/>
                      <a:gd name="T23" fmla="*/ 94 h 1543"/>
                      <a:gd name="T24" fmla="*/ 573 w 993"/>
                      <a:gd name="T25" fmla="*/ 141 h 1543"/>
                      <a:gd name="T26" fmla="*/ 627 w 993"/>
                      <a:gd name="T27" fmla="*/ 44 h 1543"/>
                      <a:gd name="T28" fmla="*/ 662 w 993"/>
                      <a:gd name="T29" fmla="*/ 129 h 1543"/>
                      <a:gd name="T30" fmla="*/ 680 w 993"/>
                      <a:gd name="T31" fmla="*/ 184 h 1543"/>
                      <a:gd name="T32" fmla="*/ 741 w 993"/>
                      <a:gd name="T33" fmla="*/ 63 h 1543"/>
                      <a:gd name="T34" fmla="*/ 725 w 993"/>
                      <a:gd name="T35" fmla="*/ 173 h 1543"/>
                      <a:gd name="T36" fmla="*/ 767 w 993"/>
                      <a:gd name="T37" fmla="*/ 261 h 1543"/>
                      <a:gd name="T38" fmla="*/ 852 w 993"/>
                      <a:gd name="T39" fmla="*/ 352 h 1543"/>
                      <a:gd name="T40" fmla="*/ 959 w 993"/>
                      <a:gd name="T41" fmla="*/ 483 h 1543"/>
                      <a:gd name="T42" fmla="*/ 993 w 993"/>
                      <a:gd name="T43" fmla="*/ 551 h 1543"/>
                      <a:gd name="T44" fmla="*/ 971 w 993"/>
                      <a:gd name="T45" fmla="*/ 582 h 1543"/>
                      <a:gd name="T46" fmla="*/ 898 w 993"/>
                      <a:gd name="T47" fmla="*/ 598 h 1543"/>
                      <a:gd name="T48" fmla="*/ 905 w 993"/>
                      <a:gd name="T49" fmla="*/ 827 h 1543"/>
                      <a:gd name="T50" fmla="*/ 881 w 993"/>
                      <a:gd name="T51" fmla="*/ 864 h 1543"/>
                      <a:gd name="T52" fmla="*/ 822 w 993"/>
                      <a:gd name="T53" fmla="*/ 877 h 1543"/>
                      <a:gd name="T54" fmla="*/ 721 w 993"/>
                      <a:gd name="T55" fmla="*/ 846 h 1543"/>
                      <a:gd name="T56" fmla="*/ 782 w 993"/>
                      <a:gd name="T57" fmla="*/ 1196 h 1543"/>
                      <a:gd name="T58" fmla="*/ 766 w 993"/>
                      <a:gd name="T59" fmla="*/ 1247 h 1543"/>
                      <a:gd name="T60" fmla="*/ 709 w 993"/>
                      <a:gd name="T61" fmla="*/ 1272 h 1543"/>
                      <a:gd name="T62" fmla="*/ 631 w 993"/>
                      <a:gd name="T63" fmla="*/ 1266 h 1543"/>
                      <a:gd name="T64" fmla="*/ 777 w 993"/>
                      <a:gd name="T65" fmla="*/ 1448 h 1543"/>
                      <a:gd name="T66" fmla="*/ 549 w 993"/>
                      <a:gd name="T67" fmla="*/ 1536 h 1543"/>
                      <a:gd name="T68" fmla="*/ 96 w 993"/>
                      <a:gd name="T69" fmla="*/ 1520 h 1543"/>
                      <a:gd name="T70" fmla="*/ 44 w 993"/>
                      <a:gd name="T71" fmla="*/ 1457 h 1543"/>
                      <a:gd name="T72" fmla="*/ 10 w 993"/>
                      <a:gd name="T73" fmla="*/ 1356 h 1543"/>
                      <a:gd name="T74" fmla="*/ 4 w 993"/>
                      <a:gd name="T75" fmla="*/ 1235 h 1543"/>
                      <a:gd name="T76" fmla="*/ 43 w 993"/>
                      <a:gd name="T77" fmla="*/ 1105 h 1543"/>
                      <a:gd name="T78" fmla="*/ 114 w 993"/>
                      <a:gd name="T79" fmla="*/ 961 h 1543"/>
                      <a:gd name="T80" fmla="*/ 180 w 993"/>
                      <a:gd name="T81" fmla="*/ 831 h 1543"/>
                      <a:gd name="T82" fmla="*/ 251 w 993"/>
                      <a:gd name="T83" fmla="*/ 661 h 1543"/>
                      <a:gd name="T84" fmla="*/ 274 w 993"/>
                      <a:gd name="T85" fmla="*/ 534 h 15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993" h="1543">
                        <a:moveTo>
                          <a:pt x="249" y="320"/>
                        </a:moveTo>
                        <a:lnTo>
                          <a:pt x="187" y="282"/>
                        </a:lnTo>
                        <a:lnTo>
                          <a:pt x="115" y="269"/>
                        </a:lnTo>
                        <a:lnTo>
                          <a:pt x="195" y="272"/>
                        </a:lnTo>
                        <a:lnTo>
                          <a:pt x="255" y="303"/>
                        </a:lnTo>
                        <a:lnTo>
                          <a:pt x="217" y="252"/>
                        </a:lnTo>
                        <a:lnTo>
                          <a:pt x="263" y="275"/>
                        </a:lnTo>
                        <a:lnTo>
                          <a:pt x="285" y="271"/>
                        </a:lnTo>
                        <a:lnTo>
                          <a:pt x="214" y="224"/>
                        </a:lnTo>
                        <a:lnTo>
                          <a:pt x="177" y="167"/>
                        </a:lnTo>
                        <a:lnTo>
                          <a:pt x="232" y="218"/>
                        </a:lnTo>
                        <a:lnTo>
                          <a:pt x="323" y="264"/>
                        </a:lnTo>
                        <a:lnTo>
                          <a:pt x="312" y="221"/>
                        </a:lnTo>
                        <a:lnTo>
                          <a:pt x="260" y="151"/>
                        </a:lnTo>
                        <a:lnTo>
                          <a:pt x="319" y="200"/>
                        </a:lnTo>
                        <a:lnTo>
                          <a:pt x="248" y="93"/>
                        </a:lnTo>
                        <a:lnTo>
                          <a:pt x="215" y="14"/>
                        </a:lnTo>
                        <a:lnTo>
                          <a:pt x="283" y="92"/>
                        </a:lnTo>
                        <a:lnTo>
                          <a:pt x="368" y="218"/>
                        </a:lnTo>
                        <a:lnTo>
                          <a:pt x="306" y="90"/>
                        </a:lnTo>
                        <a:lnTo>
                          <a:pt x="378" y="177"/>
                        </a:lnTo>
                        <a:lnTo>
                          <a:pt x="393" y="180"/>
                        </a:lnTo>
                        <a:lnTo>
                          <a:pt x="342" y="53"/>
                        </a:lnTo>
                        <a:lnTo>
                          <a:pt x="371" y="88"/>
                        </a:lnTo>
                        <a:lnTo>
                          <a:pt x="414" y="160"/>
                        </a:lnTo>
                        <a:lnTo>
                          <a:pt x="381" y="60"/>
                        </a:lnTo>
                        <a:lnTo>
                          <a:pt x="403" y="87"/>
                        </a:lnTo>
                        <a:lnTo>
                          <a:pt x="400" y="0"/>
                        </a:lnTo>
                        <a:lnTo>
                          <a:pt x="433" y="117"/>
                        </a:lnTo>
                        <a:lnTo>
                          <a:pt x="439" y="92"/>
                        </a:lnTo>
                        <a:lnTo>
                          <a:pt x="461" y="134"/>
                        </a:lnTo>
                        <a:lnTo>
                          <a:pt x="438" y="7"/>
                        </a:lnTo>
                        <a:lnTo>
                          <a:pt x="491" y="145"/>
                        </a:lnTo>
                        <a:lnTo>
                          <a:pt x="518" y="150"/>
                        </a:lnTo>
                        <a:lnTo>
                          <a:pt x="498" y="29"/>
                        </a:lnTo>
                        <a:lnTo>
                          <a:pt x="531" y="94"/>
                        </a:lnTo>
                        <a:lnTo>
                          <a:pt x="555" y="145"/>
                        </a:lnTo>
                        <a:lnTo>
                          <a:pt x="552" y="103"/>
                        </a:lnTo>
                        <a:lnTo>
                          <a:pt x="573" y="141"/>
                        </a:lnTo>
                        <a:lnTo>
                          <a:pt x="568" y="36"/>
                        </a:lnTo>
                        <a:lnTo>
                          <a:pt x="605" y="178"/>
                        </a:lnTo>
                        <a:lnTo>
                          <a:pt x="627" y="44"/>
                        </a:lnTo>
                        <a:lnTo>
                          <a:pt x="631" y="132"/>
                        </a:lnTo>
                        <a:lnTo>
                          <a:pt x="645" y="178"/>
                        </a:lnTo>
                        <a:lnTo>
                          <a:pt x="662" y="129"/>
                        </a:lnTo>
                        <a:lnTo>
                          <a:pt x="684" y="61"/>
                        </a:lnTo>
                        <a:lnTo>
                          <a:pt x="676" y="137"/>
                        </a:lnTo>
                        <a:lnTo>
                          <a:pt x="680" y="184"/>
                        </a:lnTo>
                        <a:lnTo>
                          <a:pt x="704" y="71"/>
                        </a:lnTo>
                        <a:lnTo>
                          <a:pt x="708" y="156"/>
                        </a:lnTo>
                        <a:lnTo>
                          <a:pt x="741" y="63"/>
                        </a:lnTo>
                        <a:lnTo>
                          <a:pt x="785" y="27"/>
                        </a:lnTo>
                        <a:lnTo>
                          <a:pt x="751" y="81"/>
                        </a:lnTo>
                        <a:lnTo>
                          <a:pt x="725" y="173"/>
                        </a:lnTo>
                        <a:lnTo>
                          <a:pt x="725" y="229"/>
                        </a:lnTo>
                        <a:lnTo>
                          <a:pt x="743" y="242"/>
                        </a:lnTo>
                        <a:lnTo>
                          <a:pt x="767" y="261"/>
                        </a:lnTo>
                        <a:lnTo>
                          <a:pt x="791" y="284"/>
                        </a:lnTo>
                        <a:lnTo>
                          <a:pt x="822" y="317"/>
                        </a:lnTo>
                        <a:lnTo>
                          <a:pt x="852" y="352"/>
                        </a:lnTo>
                        <a:lnTo>
                          <a:pt x="890" y="396"/>
                        </a:lnTo>
                        <a:lnTo>
                          <a:pt x="928" y="446"/>
                        </a:lnTo>
                        <a:lnTo>
                          <a:pt x="959" y="483"/>
                        </a:lnTo>
                        <a:lnTo>
                          <a:pt x="982" y="517"/>
                        </a:lnTo>
                        <a:lnTo>
                          <a:pt x="990" y="533"/>
                        </a:lnTo>
                        <a:lnTo>
                          <a:pt x="993" y="551"/>
                        </a:lnTo>
                        <a:lnTo>
                          <a:pt x="989" y="566"/>
                        </a:lnTo>
                        <a:lnTo>
                          <a:pt x="982" y="576"/>
                        </a:lnTo>
                        <a:lnTo>
                          <a:pt x="971" y="582"/>
                        </a:lnTo>
                        <a:lnTo>
                          <a:pt x="954" y="589"/>
                        </a:lnTo>
                        <a:lnTo>
                          <a:pt x="917" y="592"/>
                        </a:lnTo>
                        <a:lnTo>
                          <a:pt x="898" y="598"/>
                        </a:lnTo>
                        <a:lnTo>
                          <a:pt x="898" y="672"/>
                        </a:lnTo>
                        <a:lnTo>
                          <a:pt x="909" y="796"/>
                        </a:lnTo>
                        <a:lnTo>
                          <a:pt x="905" y="827"/>
                        </a:lnTo>
                        <a:lnTo>
                          <a:pt x="902" y="842"/>
                        </a:lnTo>
                        <a:lnTo>
                          <a:pt x="893" y="855"/>
                        </a:lnTo>
                        <a:lnTo>
                          <a:pt x="881" y="864"/>
                        </a:lnTo>
                        <a:lnTo>
                          <a:pt x="865" y="871"/>
                        </a:lnTo>
                        <a:lnTo>
                          <a:pt x="847" y="876"/>
                        </a:lnTo>
                        <a:lnTo>
                          <a:pt x="822" y="877"/>
                        </a:lnTo>
                        <a:lnTo>
                          <a:pt x="785" y="870"/>
                        </a:lnTo>
                        <a:lnTo>
                          <a:pt x="749" y="859"/>
                        </a:lnTo>
                        <a:lnTo>
                          <a:pt x="721" y="846"/>
                        </a:lnTo>
                        <a:lnTo>
                          <a:pt x="742" y="972"/>
                        </a:lnTo>
                        <a:lnTo>
                          <a:pt x="765" y="1093"/>
                        </a:lnTo>
                        <a:lnTo>
                          <a:pt x="782" y="1196"/>
                        </a:lnTo>
                        <a:lnTo>
                          <a:pt x="779" y="1218"/>
                        </a:lnTo>
                        <a:lnTo>
                          <a:pt x="774" y="1232"/>
                        </a:lnTo>
                        <a:lnTo>
                          <a:pt x="766" y="1247"/>
                        </a:lnTo>
                        <a:lnTo>
                          <a:pt x="756" y="1257"/>
                        </a:lnTo>
                        <a:lnTo>
                          <a:pt x="745" y="1263"/>
                        </a:lnTo>
                        <a:lnTo>
                          <a:pt x="709" y="1272"/>
                        </a:lnTo>
                        <a:lnTo>
                          <a:pt x="669" y="1277"/>
                        </a:lnTo>
                        <a:lnTo>
                          <a:pt x="653" y="1274"/>
                        </a:lnTo>
                        <a:lnTo>
                          <a:pt x="631" y="1266"/>
                        </a:lnTo>
                        <a:lnTo>
                          <a:pt x="647" y="1350"/>
                        </a:lnTo>
                        <a:lnTo>
                          <a:pt x="745" y="1422"/>
                        </a:lnTo>
                        <a:lnTo>
                          <a:pt x="777" y="1448"/>
                        </a:lnTo>
                        <a:lnTo>
                          <a:pt x="777" y="1506"/>
                        </a:lnTo>
                        <a:lnTo>
                          <a:pt x="559" y="1543"/>
                        </a:lnTo>
                        <a:lnTo>
                          <a:pt x="549" y="1536"/>
                        </a:lnTo>
                        <a:lnTo>
                          <a:pt x="168" y="1528"/>
                        </a:lnTo>
                        <a:lnTo>
                          <a:pt x="122" y="1525"/>
                        </a:lnTo>
                        <a:lnTo>
                          <a:pt x="96" y="1520"/>
                        </a:lnTo>
                        <a:lnTo>
                          <a:pt x="73" y="1511"/>
                        </a:lnTo>
                        <a:lnTo>
                          <a:pt x="59" y="1486"/>
                        </a:lnTo>
                        <a:lnTo>
                          <a:pt x="44" y="1457"/>
                        </a:lnTo>
                        <a:lnTo>
                          <a:pt x="29" y="1420"/>
                        </a:lnTo>
                        <a:lnTo>
                          <a:pt x="19" y="1389"/>
                        </a:lnTo>
                        <a:lnTo>
                          <a:pt x="10" y="1356"/>
                        </a:lnTo>
                        <a:lnTo>
                          <a:pt x="3" y="1316"/>
                        </a:lnTo>
                        <a:lnTo>
                          <a:pt x="0" y="1277"/>
                        </a:lnTo>
                        <a:lnTo>
                          <a:pt x="4" y="1235"/>
                        </a:lnTo>
                        <a:lnTo>
                          <a:pt x="12" y="1196"/>
                        </a:lnTo>
                        <a:lnTo>
                          <a:pt x="25" y="1154"/>
                        </a:lnTo>
                        <a:lnTo>
                          <a:pt x="43" y="1105"/>
                        </a:lnTo>
                        <a:lnTo>
                          <a:pt x="61" y="1066"/>
                        </a:lnTo>
                        <a:lnTo>
                          <a:pt x="89" y="1009"/>
                        </a:lnTo>
                        <a:lnTo>
                          <a:pt x="114" y="961"/>
                        </a:lnTo>
                        <a:lnTo>
                          <a:pt x="135" y="920"/>
                        </a:lnTo>
                        <a:lnTo>
                          <a:pt x="154" y="882"/>
                        </a:lnTo>
                        <a:lnTo>
                          <a:pt x="180" y="831"/>
                        </a:lnTo>
                        <a:lnTo>
                          <a:pt x="205" y="778"/>
                        </a:lnTo>
                        <a:lnTo>
                          <a:pt x="227" y="727"/>
                        </a:lnTo>
                        <a:lnTo>
                          <a:pt x="251" y="661"/>
                        </a:lnTo>
                        <a:lnTo>
                          <a:pt x="265" y="614"/>
                        </a:lnTo>
                        <a:lnTo>
                          <a:pt x="272" y="574"/>
                        </a:lnTo>
                        <a:lnTo>
                          <a:pt x="274" y="534"/>
                        </a:lnTo>
                        <a:lnTo>
                          <a:pt x="249" y="320"/>
                        </a:lnTo>
                        <a:close/>
                      </a:path>
                    </a:pathLst>
                  </a:cu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408" y="615"/>
                    <a:ext cx="447" cy="946"/>
                    <a:chOff x="3408" y="615"/>
                    <a:chExt cx="447" cy="946"/>
                  </a:xfrm>
                </p:grpSpPr>
                <p:sp>
                  <p:nvSpPr>
                    <p:cNvPr id="29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615"/>
                      <a:ext cx="27" cy="160"/>
                    </a:xfrm>
                    <a:prstGeom prst="ellipse">
                      <a:avLst/>
                    </a:prstGeom>
                    <a:solidFill>
                      <a:srgbClr val="DFD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0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8" y="916"/>
                      <a:ext cx="447" cy="645"/>
                      <a:chOff x="3408" y="916"/>
                      <a:chExt cx="447" cy="645"/>
                    </a:xfrm>
                  </p:grpSpPr>
                  <p:sp>
                    <p:nvSpPr>
                      <p:cNvPr id="3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5" y="916"/>
                        <a:ext cx="380" cy="463"/>
                      </a:xfrm>
                      <a:custGeom>
                        <a:avLst/>
                        <a:gdLst>
                          <a:gd name="T0" fmla="*/ 354 w 380"/>
                          <a:gd name="T1" fmla="*/ 220 h 463"/>
                          <a:gd name="T2" fmla="*/ 365 w 380"/>
                          <a:gd name="T3" fmla="*/ 191 h 463"/>
                          <a:gd name="T4" fmla="*/ 377 w 380"/>
                          <a:gd name="T5" fmla="*/ 151 h 463"/>
                          <a:gd name="T6" fmla="*/ 380 w 380"/>
                          <a:gd name="T7" fmla="*/ 121 h 463"/>
                          <a:gd name="T8" fmla="*/ 379 w 380"/>
                          <a:gd name="T9" fmla="*/ 90 h 463"/>
                          <a:gd name="T10" fmla="*/ 376 w 380"/>
                          <a:gd name="T11" fmla="*/ 60 h 463"/>
                          <a:gd name="T12" fmla="*/ 372 w 380"/>
                          <a:gd name="T13" fmla="*/ 55 h 463"/>
                          <a:gd name="T14" fmla="*/ 366 w 380"/>
                          <a:gd name="T15" fmla="*/ 52 h 463"/>
                          <a:gd name="T16" fmla="*/ 356 w 380"/>
                          <a:gd name="T17" fmla="*/ 54 h 463"/>
                          <a:gd name="T18" fmla="*/ 340 w 380"/>
                          <a:gd name="T19" fmla="*/ 61 h 463"/>
                          <a:gd name="T20" fmla="*/ 320 w 380"/>
                          <a:gd name="T21" fmla="*/ 69 h 463"/>
                          <a:gd name="T22" fmla="*/ 304 w 380"/>
                          <a:gd name="T23" fmla="*/ 71 h 463"/>
                          <a:gd name="T24" fmla="*/ 287 w 380"/>
                          <a:gd name="T25" fmla="*/ 69 h 463"/>
                          <a:gd name="T26" fmla="*/ 262 w 380"/>
                          <a:gd name="T27" fmla="*/ 48 h 463"/>
                          <a:gd name="T28" fmla="*/ 235 w 380"/>
                          <a:gd name="T29" fmla="*/ 26 h 463"/>
                          <a:gd name="T30" fmla="*/ 213 w 380"/>
                          <a:gd name="T31" fmla="*/ 2 h 463"/>
                          <a:gd name="T32" fmla="*/ 207 w 380"/>
                          <a:gd name="T33" fmla="*/ 0 h 463"/>
                          <a:gd name="T34" fmla="*/ 197 w 380"/>
                          <a:gd name="T35" fmla="*/ 2 h 463"/>
                          <a:gd name="T36" fmla="*/ 178 w 380"/>
                          <a:gd name="T37" fmla="*/ 19 h 463"/>
                          <a:gd name="T38" fmla="*/ 161 w 380"/>
                          <a:gd name="T39" fmla="*/ 33 h 463"/>
                          <a:gd name="T40" fmla="*/ 144 w 380"/>
                          <a:gd name="T41" fmla="*/ 42 h 463"/>
                          <a:gd name="T42" fmla="*/ 126 w 380"/>
                          <a:gd name="T43" fmla="*/ 48 h 463"/>
                          <a:gd name="T44" fmla="*/ 108 w 380"/>
                          <a:gd name="T45" fmla="*/ 35 h 463"/>
                          <a:gd name="T46" fmla="*/ 92 w 380"/>
                          <a:gd name="T47" fmla="*/ 31 h 463"/>
                          <a:gd name="T48" fmla="*/ 77 w 380"/>
                          <a:gd name="T49" fmla="*/ 35 h 463"/>
                          <a:gd name="T50" fmla="*/ 66 w 380"/>
                          <a:gd name="T51" fmla="*/ 40 h 463"/>
                          <a:gd name="T52" fmla="*/ 57 w 380"/>
                          <a:gd name="T53" fmla="*/ 47 h 463"/>
                          <a:gd name="T54" fmla="*/ 47 w 380"/>
                          <a:gd name="T55" fmla="*/ 59 h 463"/>
                          <a:gd name="T56" fmla="*/ 41 w 380"/>
                          <a:gd name="T57" fmla="*/ 71 h 463"/>
                          <a:gd name="T58" fmla="*/ 35 w 380"/>
                          <a:gd name="T59" fmla="*/ 90 h 463"/>
                          <a:gd name="T60" fmla="*/ 21 w 380"/>
                          <a:gd name="T61" fmla="*/ 93 h 463"/>
                          <a:gd name="T62" fmla="*/ 10 w 380"/>
                          <a:gd name="T63" fmla="*/ 97 h 463"/>
                          <a:gd name="T64" fmla="*/ 4 w 380"/>
                          <a:gd name="T65" fmla="*/ 101 h 463"/>
                          <a:gd name="T66" fmla="*/ 0 w 380"/>
                          <a:gd name="T67" fmla="*/ 107 h 463"/>
                          <a:gd name="T68" fmla="*/ 3 w 380"/>
                          <a:gd name="T69" fmla="*/ 118 h 463"/>
                          <a:gd name="T70" fmla="*/ 16 w 380"/>
                          <a:gd name="T71" fmla="*/ 158 h 463"/>
                          <a:gd name="T72" fmla="*/ 33 w 380"/>
                          <a:gd name="T73" fmla="*/ 198 h 463"/>
                          <a:gd name="T74" fmla="*/ 62 w 380"/>
                          <a:gd name="T75" fmla="*/ 249 h 463"/>
                          <a:gd name="T76" fmla="*/ 102 w 380"/>
                          <a:gd name="T77" fmla="*/ 294 h 463"/>
                          <a:gd name="T78" fmla="*/ 132 w 380"/>
                          <a:gd name="T79" fmla="*/ 339 h 463"/>
                          <a:gd name="T80" fmla="*/ 163 w 380"/>
                          <a:gd name="T81" fmla="*/ 384 h 463"/>
                          <a:gd name="T82" fmla="*/ 190 w 380"/>
                          <a:gd name="T83" fmla="*/ 414 h 463"/>
                          <a:gd name="T84" fmla="*/ 229 w 380"/>
                          <a:gd name="T85" fmla="*/ 463 h 463"/>
                          <a:gd name="T86" fmla="*/ 193 w 380"/>
                          <a:gd name="T87" fmla="*/ 420 h 463"/>
                          <a:gd name="T88" fmla="*/ 173 w 380"/>
                          <a:gd name="T89" fmla="*/ 404 h 463"/>
                          <a:gd name="T90" fmla="*/ 151 w 380"/>
                          <a:gd name="T91" fmla="*/ 389 h 463"/>
                          <a:gd name="T92" fmla="*/ 131 w 380"/>
                          <a:gd name="T93" fmla="*/ 379 h 463"/>
                          <a:gd name="T94" fmla="*/ 108 w 380"/>
                          <a:gd name="T95" fmla="*/ 372 h 463"/>
                          <a:gd name="T96" fmla="*/ 84 w 380"/>
                          <a:gd name="T97" fmla="*/ 367 h 4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380" h="463">
                            <a:moveTo>
                              <a:pt x="354" y="220"/>
                            </a:moveTo>
                            <a:lnTo>
                              <a:pt x="365" y="191"/>
                            </a:lnTo>
                            <a:lnTo>
                              <a:pt x="377" y="151"/>
                            </a:lnTo>
                            <a:lnTo>
                              <a:pt x="380" y="121"/>
                            </a:lnTo>
                            <a:lnTo>
                              <a:pt x="379" y="90"/>
                            </a:lnTo>
                            <a:lnTo>
                              <a:pt x="376" y="60"/>
                            </a:lnTo>
                            <a:lnTo>
                              <a:pt x="372" y="55"/>
                            </a:lnTo>
                            <a:lnTo>
                              <a:pt x="366" y="52"/>
                            </a:lnTo>
                            <a:lnTo>
                              <a:pt x="356" y="54"/>
                            </a:lnTo>
                            <a:lnTo>
                              <a:pt x="340" y="61"/>
                            </a:lnTo>
                            <a:lnTo>
                              <a:pt x="320" y="69"/>
                            </a:lnTo>
                            <a:lnTo>
                              <a:pt x="304" y="71"/>
                            </a:lnTo>
                            <a:lnTo>
                              <a:pt x="287" y="69"/>
                            </a:lnTo>
                            <a:lnTo>
                              <a:pt x="262" y="48"/>
                            </a:lnTo>
                            <a:lnTo>
                              <a:pt x="235" y="26"/>
                            </a:lnTo>
                            <a:lnTo>
                              <a:pt x="213" y="2"/>
                            </a:lnTo>
                            <a:lnTo>
                              <a:pt x="207" y="0"/>
                            </a:lnTo>
                            <a:lnTo>
                              <a:pt x="197" y="2"/>
                            </a:lnTo>
                            <a:lnTo>
                              <a:pt x="178" y="19"/>
                            </a:lnTo>
                            <a:lnTo>
                              <a:pt x="161" y="33"/>
                            </a:lnTo>
                            <a:lnTo>
                              <a:pt x="144" y="42"/>
                            </a:lnTo>
                            <a:lnTo>
                              <a:pt x="126" y="48"/>
                            </a:lnTo>
                            <a:lnTo>
                              <a:pt x="108" y="35"/>
                            </a:lnTo>
                            <a:lnTo>
                              <a:pt x="92" y="31"/>
                            </a:lnTo>
                            <a:lnTo>
                              <a:pt x="77" y="35"/>
                            </a:lnTo>
                            <a:lnTo>
                              <a:pt x="66" y="40"/>
                            </a:lnTo>
                            <a:lnTo>
                              <a:pt x="57" y="47"/>
                            </a:lnTo>
                            <a:lnTo>
                              <a:pt x="47" y="59"/>
                            </a:lnTo>
                            <a:lnTo>
                              <a:pt x="41" y="71"/>
                            </a:lnTo>
                            <a:lnTo>
                              <a:pt x="35" y="90"/>
                            </a:lnTo>
                            <a:lnTo>
                              <a:pt x="21" y="93"/>
                            </a:lnTo>
                            <a:lnTo>
                              <a:pt x="10" y="97"/>
                            </a:lnTo>
                            <a:lnTo>
                              <a:pt x="4" y="101"/>
                            </a:lnTo>
                            <a:lnTo>
                              <a:pt x="0" y="107"/>
                            </a:lnTo>
                            <a:lnTo>
                              <a:pt x="3" y="118"/>
                            </a:lnTo>
                            <a:lnTo>
                              <a:pt x="16" y="158"/>
                            </a:lnTo>
                            <a:lnTo>
                              <a:pt x="33" y="198"/>
                            </a:lnTo>
                            <a:lnTo>
                              <a:pt x="62" y="249"/>
                            </a:lnTo>
                            <a:lnTo>
                              <a:pt x="102" y="294"/>
                            </a:lnTo>
                            <a:lnTo>
                              <a:pt x="132" y="339"/>
                            </a:lnTo>
                            <a:lnTo>
                              <a:pt x="163" y="384"/>
                            </a:lnTo>
                            <a:lnTo>
                              <a:pt x="190" y="414"/>
                            </a:lnTo>
                            <a:lnTo>
                              <a:pt x="229" y="463"/>
                            </a:lnTo>
                            <a:lnTo>
                              <a:pt x="193" y="420"/>
                            </a:lnTo>
                            <a:lnTo>
                              <a:pt x="173" y="404"/>
                            </a:lnTo>
                            <a:lnTo>
                              <a:pt x="151" y="389"/>
                            </a:lnTo>
                            <a:lnTo>
                              <a:pt x="131" y="379"/>
                            </a:lnTo>
                            <a:lnTo>
                              <a:pt x="108" y="372"/>
                            </a:lnTo>
                            <a:lnTo>
                              <a:pt x="84" y="367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8" y="1327"/>
                        <a:ext cx="335" cy="234"/>
                      </a:xfrm>
                      <a:custGeom>
                        <a:avLst/>
                        <a:gdLst>
                          <a:gd name="T0" fmla="*/ 0 w 335"/>
                          <a:gd name="T1" fmla="*/ 0 h 234"/>
                          <a:gd name="T2" fmla="*/ 10 w 335"/>
                          <a:gd name="T3" fmla="*/ 23 h 234"/>
                          <a:gd name="T4" fmla="*/ 21 w 335"/>
                          <a:gd name="T5" fmla="*/ 40 h 234"/>
                          <a:gd name="T6" fmla="*/ 63 w 335"/>
                          <a:gd name="T7" fmla="*/ 64 h 234"/>
                          <a:gd name="T8" fmla="*/ 122 w 335"/>
                          <a:gd name="T9" fmla="*/ 95 h 234"/>
                          <a:gd name="T10" fmla="*/ 170 w 335"/>
                          <a:gd name="T11" fmla="*/ 122 h 234"/>
                          <a:gd name="T12" fmla="*/ 206 w 335"/>
                          <a:gd name="T13" fmla="*/ 146 h 234"/>
                          <a:gd name="T14" fmla="*/ 252 w 335"/>
                          <a:gd name="T15" fmla="*/ 175 h 234"/>
                          <a:gd name="T16" fmla="*/ 298 w 335"/>
                          <a:gd name="T17" fmla="*/ 207 h 234"/>
                          <a:gd name="T18" fmla="*/ 335 w 335"/>
                          <a:gd name="T19" fmla="*/ 234 h 2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35" h="234">
                            <a:moveTo>
                              <a:pt x="0" y="0"/>
                            </a:moveTo>
                            <a:lnTo>
                              <a:pt x="10" y="23"/>
                            </a:lnTo>
                            <a:lnTo>
                              <a:pt x="21" y="40"/>
                            </a:lnTo>
                            <a:lnTo>
                              <a:pt x="63" y="64"/>
                            </a:lnTo>
                            <a:lnTo>
                              <a:pt x="122" y="95"/>
                            </a:lnTo>
                            <a:lnTo>
                              <a:pt x="170" y="122"/>
                            </a:lnTo>
                            <a:lnTo>
                              <a:pt x="206" y="146"/>
                            </a:lnTo>
                            <a:lnTo>
                              <a:pt x="252" y="175"/>
                            </a:lnTo>
                            <a:lnTo>
                              <a:pt x="298" y="207"/>
                            </a:lnTo>
                            <a:lnTo>
                              <a:pt x="335" y="23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6" name="Freeform 10"/>
                <p:cNvSpPr>
                  <a:spLocks/>
                </p:cNvSpPr>
                <p:nvPr/>
              </p:nvSpPr>
              <p:spPr bwMode="auto">
                <a:xfrm>
                  <a:off x="4752" y="1056"/>
                  <a:ext cx="144" cy="208"/>
                </a:xfrm>
                <a:custGeom>
                  <a:avLst/>
                  <a:gdLst>
                    <a:gd name="T0" fmla="*/ 144 w 144"/>
                    <a:gd name="T1" fmla="*/ 96 h 208"/>
                    <a:gd name="T2" fmla="*/ 48 w 144"/>
                    <a:gd name="T3" fmla="*/ 0 h 208"/>
                    <a:gd name="T4" fmla="*/ 0 w 144"/>
                    <a:gd name="T5" fmla="*/ 96 h 208"/>
                    <a:gd name="T6" fmla="*/ 48 w 144"/>
                    <a:gd name="T7" fmla="*/ 192 h 208"/>
                    <a:gd name="T8" fmla="*/ 96 w 144"/>
                    <a:gd name="T9" fmla="*/ 192 h 208"/>
                    <a:gd name="T10" fmla="*/ 96 w 144"/>
                    <a:gd name="T11" fmla="*/ 14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4" h="208">
                      <a:moveTo>
                        <a:pt x="144" y="96"/>
                      </a:moveTo>
                      <a:cubicBezTo>
                        <a:pt x="108" y="48"/>
                        <a:pt x="72" y="0"/>
                        <a:pt x="48" y="0"/>
                      </a:cubicBezTo>
                      <a:cubicBezTo>
                        <a:pt x="24" y="0"/>
                        <a:pt x="0" y="64"/>
                        <a:pt x="0" y="96"/>
                      </a:cubicBezTo>
                      <a:cubicBezTo>
                        <a:pt x="0" y="128"/>
                        <a:pt x="32" y="176"/>
                        <a:pt x="48" y="192"/>
                      </a:cubicBezTo>
                      <a:cubicBezTo>
                        <a:pt x="64" y="208"/>
                        <a:pt x="88" y="200"/>
                        <a:pt x="96" y="192"/>
                      </a:cubicBezTo>
                      <a:cubicBezTo>
                        <a:pt x="104" y="184"/>
                        <a:pt x="100" y="164"/>
                        <a:pt x="96" y="14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ounded Rectangular Callout 7"/>
          <p:cNvSpPr/>
          <p:nvPr/>
        </p:nvSpPr>
        <p:spPr>
          <a:xfrm>
            <a:off x="1447800" y="5463532"/>
            <a:ext cx="1688470" cy="848677"/>
          </a:xfrm>
          <a:prstGeom prst="wedgeRoundRectCallout">
            <a:avLst>
              <a:gd name="adj1" fmla="val -1695"/>
              <a:gd name="adj2" fmla="val -12470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c</a:t>
            </a:r>
            <a:r>
              <a:rPr lang="fr-CH" dirty="0" smtClean="0">
                <a:solidFill>
                  <a:schemeClr val="tx1"/>
                </a:solidFill>
              </a:rPr>
              <a:t>anal de concertation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59917" y="3211828"/>
            <a:ext cx="1688470" cy="848677"/>
          </a:xfrm>
          <a:prstGeom prst="wedgeRoundRectCallout">
            <a:avLst>
              <a:gd name="adj1" fmla="val -1695"/>
              <a:gd name="adj2" fmla="val -124705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bg1"/>
                </a:solidFill>
              </a:rPr>
              <a:t>c</a:t>
            </a:r>
            <a:r>
              <a:rPr lang="fr-CH" dirty="0" smtClean="0">
                <a:solidFill>
                  <a:schemeClr val="bg1"/>
                </a:solidFill>
              </a:rPr>
              <a:t>anal d’échange de clé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8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</a:t>
            </a:r>
            <a:r>
              <a:rPr lang="fr-CH" dirty="0" smtClean="0"/>
              <a:t>rotocole d’échange BB84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762000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7425" y="762000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02544" y="1837730"/>
            <a:ext cx="1" cy="448687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8599" y="1828800"/>
            <a:ext cx="1" cy="448687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28600" y="2209800"/>
            <a:ext cx="2743200" cy="304800"/>
            <a:chOff x="228600" y="1905000"/>
            <a:chExt cx="2743200" cy="304800"/>
          </a:xfrm>
        </p:grpSpPr>
        <p:sp>
          <p:nvSpPr>
            <p:cNvPr id="12" name="Rectangle 11"/>
            <p:cNvSpPr/>
            <p:nvPr/>
          </p:nvSpPr>
          <p:spPr>
            <a:xfrm>
              <a:off x="2286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6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478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26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50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098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622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70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194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28600" y="1828800"/>
            <a:ext cx="2743200" cy="304800"/>
            <a:chOff x="228600" y="1524000"/>
            <a:chExt cx="2743200" cy="304800"/>
          </a:xfrm>
        </p:grpSpPr>
        <p:sp>
          <p:nvSpPr>
            <p:cNvPr id="25" name="Rectangle 24"/>
            <p:cNvSpPr/>
            <p:nvPr/>
          </p:nvSpPr>
          <p:spPr>
            <a:xfrm>
              <a:off x="228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82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0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3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95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478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2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52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5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7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098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622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4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7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19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63246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6294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9342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390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5438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8486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1534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84582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7630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90678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93726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96774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99822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02870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05918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8966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11201400" y="2743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506200" y="2743200"/>
            <a:ext cx="304800" cy="30480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302545" y="3200400"/>
            <a:ext cx="655319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3246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770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29400" y="3429000"/>
            <a:ext cx="1524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81800" y="34290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9342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086600" y="34290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2390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914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543800" y="34290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6962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848600" y="3429000"/>
            <a:ext cx="1524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0010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153400" y="34290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305800" y="34290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4582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6106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763000" y="34290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915400" y="34290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1295400" y="4114800"/>
            <a:ext cx="656034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6324600" y="3733800"/>
            <a:ext cx="2743200" cy="304800"/>
            <a:chOff x="6324600" y="3124200"/>
            <a:chExt cx="2743200" cy="304800"/>
          </a:xfrm>
        </p:grpSpPr>
        <p:sp>
          <p:nvSpPr>
            <p:cNvPr id="96" name="Rectangle 95"/>
            <p:cNvSpPr/>
            <p:nvPr/>
          </p:nvSpPr>
          <p:spPr>
            <a:xfrm>
              <a:off x="63246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70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629400" y="3124200"/>
              <a:ext cx="152400" cy="304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781800" y="31242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9342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086600" y="31242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2390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3914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543800" y="31242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6962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48600" y="3124200"/>
              <a:ext cx="152400" cy="304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0010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53400" y="31242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305800" y="31242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4582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6106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763000" y="31242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915400" y="31242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8600" y="4267200"/>
            <a:ext cx="2743200" cy="304800"/>
            <a:chOff x="6324600" y="3124200"/>
            <a:chExt cx="2743200" cy="304800"/>
          </a:xfrm>
        </p:grpSpPr>
        <p:sp>
          <p:nvSpPr>
            <p:cNvPr id="134" name="Rectangle 133"/>
            <p:cNvSpPr/>
            <p:nvPr/>
          </p:nvSpPr>
          <p:spPr>
            <a:xfrm>
              <a:off x="63246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4770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6294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7818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9342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0866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2390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3914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5438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6962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8486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0010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81534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83058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4582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6106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630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154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4" name="Straight Arrow Connector 153"/>
          <p:cNvCxnSpPr/>
          <p:nvPr/>
        </p:nvCxnSpPr>
        <p:spPr>
          <a:xfrm>
            <a:off x="1295400" y="4953000"/>
            <a:ext cx="655319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228600" y="4572000"/>
            <a:ext cx="2743200" cy="304800"/>
            <a:chOff x="6324600" y="3124200"/>
            <a:chExt cx="2743200" cy="304800"/>
          </a:xfrm>
        </p:grpSpPr>
        <p:sp>
          <p:nvSpPr>
            <p:cNvPr id="156" name="Rectangle 155"/>
            <p:cNvSpPr/>
            <p:nvPr/>
          </p:nvSpPr>
          <p:spPr>
            <a:xfrm>
              <a:off x="63246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4770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6294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7818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9342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0866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2390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3914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5438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6962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8486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80010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534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3058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4582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610600" y="3124200"/>
              <a:ext cx="15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87630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915400" y="3124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5181600"/>
            <a:ext cx="2743200" cy="304800"/>
            <a:chOff x="228600" y="5029200"/>
            <a:chExt cx="2743200" cy="304800"/>
          </a:xfrm>
        </p:grpSpPr>
        <p:sp>
          <p:nvSpPr>
            <p:cNvPr id="193" name="Rectangle 192"/>
            <p:cNvSpPr/>
            <p:nvPr/>
          </p:nvSpPr>
          <p:spPr>
            <a:xfrm>
              <a:off x="2286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810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334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858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8382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9906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1430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2954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4478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6002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9050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574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2098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3622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5146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6670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28194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30" name="Straight Arrow Connector 229"/>
          <p:cNvCxnSpPr/>
          <p:nvPr/>
        </p:nvCxnSpPr>
        <p:spPr>
          <a:xfrm>
            <a:off x="3276600" y="5334000"/>
            <a:ext cx="2819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3581400" y="54102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s</a:t>
            </a:r>
            <a:r>
              <a:rPr lang="fr-CH" dirty="0" smtClean="0">
                <a:solidFill>
                  <a:srgbClr val="FF0000"/>
                </a:solidFill>
              </a:rPr>
              <a:t>équence commune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2514600"/>
            <a:ext cx="2297723" cy="1219200"/>
            <a:chOff x="304800" y="2209800"/>
            <a:chExt cx="2297723" cy="1219200"/>
          </a:xfrm>
        </p:grpSpPr>
        <p:cxnSp>
          <p:nvCxnSpPr>
            <p:cNvPr id="153" name="Straight Arrow Connector 152"/>
            <p:cNvCxnSpPr/>
            <p:nvPr/>
          </p:nvCxnSpPr>
          <p:spPr>
            <a:xfrm>
              <a:off x="304800" y="2209800"/>
              <a:ext cx="14289" cy="12192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>
              <a:off x="609600" y="2209800"/>
              <a:ext cx="14289" cy="12192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1228357" y="2209800"/>
              <a:ext cx="14289" cy="12192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1840523" y="2209800"/>
              <a:ext cx="14289" cy="12192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1992923" y="2209800"/>
              <a:ext cx="14289" cy="12192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2588234" y="2209800"/>
              <a:ext cx="14289" cy="12192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324600" y="5181600"/>
            <a:ext cx="2743200" cy="304800"/>
            <a:chOff x="6324600" y="5029200"/>
            <a:chExt cx="2743200" cy="304800"/>
          </a:xfrm>
        </p:grpSpPr>
        <p:sp>
          <p:nvSpPr>
            <p:cNvPr id="238" name="Rectangle 237"/>
            <p:cNvSpPr/>
            <p:nvPr/>
          </p:nvSpPr>
          <p:spPr>
            <a:xfrm>
              <a:off x="63246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770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6294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7818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9342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0866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2390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3914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5438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6962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8486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80010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1534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83058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4582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8610600" y="50292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87630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8915400" y="50292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33800" y="5791200"/>
            <a:ext cx="1828800" cy="304800"/>
            <a:chOff x="3733800" y="5638800"/>
            <a:chExt cx="1828800" cy="304800"/>
          </a:xfrm>
        </p:grpSpPr>
        <p:sp>
          <p:nvSpPr>
            <p:cNvPr id="258" name="Rectangle 257"/>
            <p:cNvSpPr/>
            <p:nvPr/>
          </p:nvSpPr>
          <p:spPr>
            <a:xfrm>
              <a:off x="37338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8862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0386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1910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434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58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6482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8006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9530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1054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2578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410200" y="5638800"/>
              <a:ext cx="152400" cy="304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447800" y="11430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1"/>
                </a:solidFill>
              </a:rPr>
              <a:t>lice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7980831" y="10668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accent1"/>
                </a:solidFill>
              </a:rPr>
              <a:t>ob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4" name="Oval Callout 223"/>
          <p:cNvSpPr/>
          <p:nvPr/>
        </p:nvSpPr>
        <p:spPr>
          <a:xfrm>
            <a:off x="3429000" y="1436132"/>
            <a:ext cx="1676400" cy="545068"/>
          </a:xfrm>
          <a:prstGeom prst="wedgeEllipseCallout">
            <a:avLst>
              <a:gd name="adj1" fmla="val -75378"/>
              <a:gd name="adj2" fmla="val 49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aléatoire</a:t>
            </a:r>
            <a:endParaRPr lang="en-US" dirty="0"/>
          </a:p>
        </p:txBody>
      </p:sp>
      <p:sp>
        <p:nvSpPr>
          <p:cNvPr id="211" name="Oval Callout 210"/>
          <p:cNvSpPr/>
          <p:nvPr/>
        </p:nvSpPr>
        <p:spPr>
          <a:xfrm>
            <a:off x="3429000" y="2242066"/>
            <a:ext cx="1676400" cy="545068"/>
          </a:xfrm>
          <a:prstGeom prst="wedgeEllipseCallout">
            <a:avLst>
              <a:gd name="adj1" fmla="val -73979"/>
              <a:gd name="adj2" fmla="val -21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aléatoire</a:t>
            </a:r>
            <a:endParaRPr lang="en-US" dirty="0"/>
          </a:p>
        </p:txBody>
      </p:sp>
      <p:sp>
        <p:nvSpPr>
          <p:cNvPr id="212" name="Oval Callout 211"/>
          <p:cNvSpPr/>
          <p:nvPr/>
        </p:nvSpPr>
        <p:spPr>
          <a:xfrm>
            <a:off x="4296508" y="3223846"/>
            <a:ext cx="1676400" cy="545068"/>
          </a:xfrm>
          <a:prstGeom prst="wedgeEllipseCallout">
            <a:avLst>
              <a:gd name="adj1" fmla="val 71476"/>
              <a:gd name="adj2" fmla="val 4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aléatoire</a:t>
            </a:r>
            <a:endParaRPr lang="en-US" dirty="0"/>
          </a:p>
        </p:txBody>
      </p:sp>
      <p:sp>
        <p:nvSpPr>
          <p:cNvPr id="213" name="TextBox 212"/>
          <p:cNvSpPr txBox="1"/>
          <p:nvPr/>
        </p:nvSpPr>
        <p:spPr>
          <a:xfrm>
            <a:off x="4656781" y="804446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parenthèse]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62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14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750"/>
                            </p:stCondLst>
                            <p:childTnLst>
                              <p:par>
                                <p:cTn id="16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250"/>
                            </p:stCondLst>
                            <p:childTnLst>
                              <p:par>
                                <p:cTn id="18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750"/>
                            </p:stCondLst>
                            <p:childTnLst>
                              <p:par>
                                <p:cTn id="20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66667 -2.22222E-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66667 3.33333E-6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3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3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5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500"/>
                            </p:stCondLst>
                            <p:childTnLst>
                              <p:par>
                                <p:cTn id="2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231" grpId="0"/>
      <p:bldP spid="224" grpId="0" animBg="1"/>
      <p:bldP spid="211" grpId="0" animBg="1"/>
      <p:bldP spid="2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</a:t>
            </a:r>
            <a:r>
              <a:rPr lang="fr-CH" dirty="0" smtClean="0"/>
              <a:t>alidation BB84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762000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7425" y="762000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02544" y="1837730"/>
            <a:ext cx="1" cy="448687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8599" y="1828800"/>
            <a:ext cx="1" cy="448687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28600" y="2209800"/>
            <a:ext cx="2743200" cy="304800"/>
            <a:chOff x="228600" y="1905000"/>
            <a:chExt cx="2743200" cy="304800"/>
          </a:xfrm>
        </p:grpSpPr>
        <p:sp>
          <p:nvSpPr>
            <p:cNvPr id="12" name="Rectangle 11"/>
            <p:cNvSpPr/>
            <p:nvPr/>
          </p:nvSpPr>
          <p:spPr>
            <a:xfrm>
              <a:off x="2286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6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478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26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50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098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622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7000" y="1905000"/>
              <a:ext cx="15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19400" y="19050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28600" y="1828800"/>
            <a:ext cx="2743200" cy="304800"/>
            <a:chOff x="228600" y="1524000"/>
            <a:chExt cx="2743200" cy="304800"/>
          </a:xfrm>
        </p:grpSpPr>
        <p:sp>
          <p:nvSpPr>
            <p:cNvPr id="25" name="Rectangle 24"/>
            <p:cNvSpPr/>
            <p:nvPr/>
          </p:nvSpPr>
          <p:spPr>
            <a:xfrm>
              <a:off x="228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82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0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3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95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478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2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52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5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7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098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622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46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70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19400" y="1524000"/>
              <a:ext cx="152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876800" y="2743200"/>
            <a:ext cx="5486400" cy="304800"/>
            <a:chOff x="6324600" y="2743200"/>
            <a:chExt cx="5486400" cy="304800"/>
          </a:xfrm>
        </p:grpSpPr>
        <p:sp>
          <p:nvSpPr>
            <p:cNvPr id="54" name="Oval 53"/>
            <p:cNvSpPr/>
            <p:nvPr/>
          </p:nvSpPr>
          <p:spPr>
            <a:xfrm>
              <a:off x="63246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6294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9342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2390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5438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8486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1534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4582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7630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90678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93726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6774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99822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2870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05918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08966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1201400" y="2743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1506200" y="2743200"/>
              <a:ext cx="304800" cy="3048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1302545" y="3200400"/>
            <a:ext cx="655319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47800" y="11430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1"/>
                </a:solidFill>
              </a:rPr>
              <a:t>lice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7980831" y="10668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accent1"/>
                </a:solidFill>
              </a:rPr>
              <a:t>ob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13" name="Group 4"/>
          <p:cNvGrpSpPr>
            <a:grpSpLocks/>
          </p:cNvGrpSpPr>
          <p:nvPr/>
        </p:nvGrpSpPr>
        <p:grpSpPr bwMode="auto">
          <a:xfrm flipH="1">
            <a:off x="3999127" y="2261138"/>
            <a:ext cx="980263" cy="1320262"/>
            <a:chOff x="4368" y="720"/>
            <a:chExt cx="993" cy="1543"/>
          </a:xfrm>
        </p:grpSpPr>
        <p:grpSp>
          <p:nvGrpSpPr>
            <p:cNvPr id="214" name="Group 5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216" name="Freeform 6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7" name="Group 7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218" name="Oval 8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9" name="Group 9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220" name="Freeform 10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11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5" name="Freeform 12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Rounded Rectangular Callout 225"/>
          <p:cNvSpPr/>
          <p:nvPr/>
        </p:nvSpPr>
        <p:spPr>
          <a:xfrm>
            <a:off x="4343399" y="1066800"/>
            <a:ext cx="3214025" cy="1143000"/>
          </a:xfrm>
          <a:prstGeom prst="wedgeRoundRectCallout">
            <a:avLst>
              <a:gd name="adj1" fmla="val -772"/>
              <a:gd name="adj2" fmla="val 89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t</a:t>
            </a:r>
            <a:r>
              <a:rPr lang="fr-CH" dirty="0" smtClean="0"/>
              <a:t>oute intervention d’Edgar introduit des incohérences dans la suite binaire</a:t>
            </a:r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3429000" y="3848100"/>
            <a:ext cx="2209800" cy="8382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Tester un sous-ensemble des bits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communs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302545" y="4267200"/>
            <a:ext cx="21264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5638800" y="4267200"/>
            <a:ext cx="22169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1762657" y="4686300"/>
            <a:ext cx="5142227" cy="1718310"/>
            <a:chOff x="1762657" y="4686300"/>
            <a:chExt cx="5142227" cy="1718310"/>
          </a:xfrm>
        </p:grpSpPr>
        <p:sp>
          <p:nvSpPr>
            <p:cNvPr id="256" name="Flowchart: Decision 255"/>
            <p:cNvSpPr/>
            <p:nvPr/>
          </p:nvSpPr>
          <p:spPr>
            <a:xfrm>
              <a:off x="4191000" y="5029200"/>
              <a:ext cx="635991" cy="5334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Arrow Connector 258"/>
            <p:cNvCxnSpPr>
              <a:endCxn id="256" idx="0"/>
            </p:cNvCxnSpPr>
            <p:nvPr/>
          </p:nvCxnSpPr>
          <p:spPr>
            <a:xfrm>
              <a:off x="4508995" y="4686300"/>
              <a:ext cx="1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Freeform 280"/>
            <p:cNvSpPr/>
            <p:nvPr/>
          </p:nvSpPr>
          <p:spPr>
            <a:xfrm>
              <a:off x="4823460" y="5292090"/>
              <a:ext cx="777240" cy="274320"/>
            </a:xfrm>
            <a:custGeom>
              <a:avLst/>
              <a:gdLst>
                <a:gd name="connsiteX0" fmla="*/ 0 w 777240"/>
                <a:gd name="connsiteY0" fmla="*/ 0 h 274320"/>
                <a:gd name="connsiteX1" fmla="*/ 777240 w 777240"/>
                <a:gd name="connsiteY1" fmla="*/ 0 h 274320"/>
                <a:gd name="connsiteX2" fmla="*/ 777240 w 777240"/>
                <a:gd name="connsiteY2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40" h="274320">
                  <a:moveTo>
                    <a:pt x="0" y="0"/>
                  </a:moveTo>
                  <a:lnTo>
                    <a:pt x="777240" y="0"/>
                  </a:lnTo>
                  <a:lnTo>
                    <a:pt x="777240" y="274320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 flipH="1">
              <a:off x="3429000" y="5292090"/>
              <a:ext cx="762000" cy="270510"/>
            </a:xfrm>
            <a:custGeom>
              <a:avLst/>
              <a:gdLst>
                <a:gd name="connsiteX0" fmla="*/ 0 w 777240"/>
                <a:gd name="connsiteY0" fmla="*/ 0 h 274320"/>
                <a:gd name="connsiteX1" fmla="*/ 777240 w 777240"/>
                <a:gd name="connsiteY1" fmla="*/ 0 h 274320"/>
                <a:gd name="connsiteX2" fmla="*/ 777240 w 777240"/>
                <a:gd name="connsiteY2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40" h="274320">
                  <a:moveTo>
                    <a:pt x="0" y="0"/>
                  </a:moveTo>
                  <a:lnTo>
                    <a:pt x="777240" y="0"/>
                  </a:lnTo>
                  <a:lnTo>
                    <a:pt x="777240" y="274320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4876800" y="4964668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[OK]</a:t>
              </a:r>
              <a:endParaRPr lang="en-US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3547875" y="4964668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[KO]</a:t>
              </a:r>
              <a:endParaRPr lang="en-US" dirty="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695084" y="5566410"/>
              <a:ext cx="2209800" cy="838200"/>
            </a:xfrm>
            <a:prstGeom prst="rect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/>
                  </a:solidFill>
                </a:rPr>
                <a:t>m</a:t>
              </a:r>
              <a:r>
                <a:rPr lang="fr-CH" dirty="0" smtClean="0">
                  <a:solidFill>
                    <a:schemeClr val="tx1"/>
                  </a:solidFill>
                </a:rPr>
                <a:t>aintenir la chaîne excepté les bits testés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762657" y="5566410"/>
              <a:ext cx="2209800" cy="838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/>
                  </a:solidFill>
                </a:rPr>
                <a:t>r</a:t>
              </a:r>
              <a:r>
                <a:rPr lang="fr-CH" dirty="0" smtClean="0">
                  <a:solidFill>
                    <a:schemeClr val="tx1"/>
                  </a:solidFill>
                </a:rPr>
                <a:t>ejeter la chaîne et recommencer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76200" y="4872990"/>
            <a:ext cx="1905000" cy="704850"/>
          </a:xfrm>
          <a:prstGeom prst="wedgeRoundRectCallout">
            <a:avLst>
              <a:gd name="adj1" fmla="val 45596"/>
              <a:gd name="adj2" fmla="val 706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Edgar dans les parages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5947" y="228600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parenthèse]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4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</a:t>
            </a:r>
            <a:r>
              <a:rPr lang="en-GB" dirty="0" smtClean="0"/>
              <a:t>de cette leçon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31539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25495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é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change de clés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36163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utour de RSA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46831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utres approches</a:t>
            </a:r>
            <a:endParaRPr lang="en-US" sz="2400" dirty="0">
              <a:latin typeface="Arial" charset="0"/>
            </a:endParaRP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1219200" y="25495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1219200" y="36163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1219200" y="46831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3153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3502025"/>
            <a:ext cx="5334000" cy="990600"/>
          </a:xfrm>
          <a:prstGeom prst="rect">
            <a:avLst/>
          </a:prstGeom>
          <a:solidFill>
            <a:srgbClr val="F3DC7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en-US" sz="3600" dirty="0">
                <a:latin typeface="Arial" charset="0"/>
              </a:rPr>
              <a:t>a</a:t>
            </a:r>
            <a:r>
              <a:rPr lang="en-US" sz="3600" dirty="0" smtClean="0">
                <a:latin typeface="Arial" charset="0"/>
              </a:rPr>
              <a:t>utour de RSA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6629400" y="3837940"/>
            <a:ext cx="2514600" cy="167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</a:t>
            </a:r>
            <a:r>
              <a:rPr lang="fr-FR" sz="2400" dirty="0" smtClean="0">
                <a:solidFill>
                  <a:schemeClr val="bg1"/>
                </a:solidFill>
              </a:rPr>
              <a:t>ryptographie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à</a:t>
            </a:r>
            <a:r>
              <a:rPr lang="fr-FR" sz="2400" dirty="0" smtClean="0">
                <a:solidFill>
                  <a:schemeClr val="bg1"/>
                </a:solidFill>
              </a:rPr>
              <a:t> clé publique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 autoUpdateAnimBg="0"/>
      <p:bldP spid="31540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grpSp>
        <p:nvGrpSpPr>
          <p:cNvPr id="405506" name="Group 2"/>
          <p:cNvGrpSpPr>
            <a:grpSpLocks/>
          </p:cNvGrpSpPr>
          <p:nvPr/>
        </p:nvGrpSpPr>
        <p:grpSpPr bwMode="auto">
          <a:xfrm>
            <a:off x="3548065" y="990600"/>
            <a:ext cx="2228852" cy="2928937"/>
            <a:chOff x="2150" y="747"/>
            <a:chExt cx="1404" cy="1845"/>
          </a:xfrm>
        </p:grpSpPr>
        <p:sp>
          <p:nvSpPr>
            <p:cNvPr id="405507" name="AutoShape 3"/>
            <p:cNvSpPr>
              <a:spLocks noChangeArrowheads="1"/>
            </p:cNvSpPr>
            <p:nvPr/>
          </p:nvSpPr>
          <p:spPr bwMode="auto">
            <a:xfrm>
              <a:off x="2256" y="1344"/>
              <a:ext cx="864" cy="1248"/>
            </a:xfrm>
            <a:prstGeom prst="can">
              <a:avLst>
                <a:gd name="adj" fmla="val 36111"/>
              </a:avLst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08" name="Text Box 4"/>
            <p:cNvSpPr txBox="1">
              <a:spLocks noChangeArrowheads="1"/>
            </p:cNvSpPr>
            <p:nvPr/>
          </p:nvSpPr>
          <p:spPr bwMode="auto">
            <a:xfrm>
              <a:off x="2150" y="747"/>
              <a:ext cx="14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2"/>
                  </a:solidFill>
                </a:rPr>
                <a:t>r</a:t>
              </a:r>
              <a:r>
                <a:rPr lang="fr-FR" sz="2400" b="1" dirty="0" smtClean="0">
                  <a:solidFill>
                    <a:schemeClr val="tx2"/>
                  </a:solidFill>
                </a:rPr>
                <a:t>egistre des</a:t>
              </a:r>
            </a:p>
            <a:p>
              <a:pPr algn="ctr"/>
              <a:r>
                <a:rPr lang="fr-FR" sz="2400" b="1" dirty="0">
                  <a:solidFill>
                    <a:schemeClr val="tx2"/>
                  </a:solidFill>
                </a:rPr>
                <a:t>c</a:t>
              </a:r>
              <a:r>
                <a:rPr lang="fr-FR" sz="2400" b="1" dirty="0" smtClean="0">
                  <a:solidFill>
                    <a:schemeClr val="tx2"/>
                  </a:solidFill>
                </a:rPr>
                <a:t>lés publiques</a:t>
              </a:r>
              <a:endParaRPr lang="fr-FR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2801937" y="4529137"/>
            <a:ext cx="4038600" cy="167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40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lé publique – clé privée</a:t>
            </a:r>
            <a:endParaRPr lang="fr-FR" dirty="0"/>
          </a:p>
        </p:txBody>
      </p:sp>
      <p:grpSp>
        <p:nvGrpSpPr>
          <p:cNvPr id="405629" name="Group 125"/>
          <p:cNvGrpSpPr>
            <a:grpSpLocks/>
          </p:cNvGrpSpPr>
          <p:nvPr/>
        </p:nvGrpSpPr>
        <p:grpSpPr bwMode="auto">
          <a:xfrm>
            <a:off x="134937" y="2243137"/>
            <a:ext cx="8932863" cy="762000"/>
            <a:chOff x="0" y="720"/>
            <a:chExt cx="5627" cy="480"/>
          </a:xfrm>
        </p:grpSpPr>
        <p:sp>
          <p:nvSpPr>
            <p:cNvPr id="405630" name="AutoShape 126"/>
            <p:cNvSpPr>
              <a:spLocks noChangeArrowheads="1"/>
            </p:cNvSpPr>
            <p:nvPr/>
          </p:nvSpPr>
          <p:spPr bwMode="auto">
            <a:xfrm>
              <a:off x="0" y="768"/>
              <a:ext cx="532" cy="432"/>
            </a:xfrm>
            <a:prstGeom prst="cloudCallout">
              <a:avLst>
                <a:gd name="adj1" fmla="val 27606"/>
                <a:gd name="adj2" fmla="val 114352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05631" name="AutoShape 127"/>
            <p:cNvSpPr>
              <a:spLocks noChangeArrowheads="1"/>
            </p:cNvSpPr>
            <p:nvPr/>
          </p:nvSpPr>
          <p:spPr bwMode="auto">
            <a:xfrm>
              <a:off x="5184" y="720"/>
              <a:ext cx="443" cy="432"/>
            </a:xfrm>
            <a:prstGeom prst="cloudCallout">
              <a:avLst>
                <a:gd name="adj1" fmla="val -40208"/>
                <a:gd name="adj2" fmla="val 1328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405632" name="Group 128"/>
          <p:cNvGrpSpPr>
            <a:grpSpLocks/>
          </p:cNvGrpSpPr>
          <p:nvPr/>
        </p:nvGrpSpPr>
        <p:grpSpPr bwMode="auto">
          <a:xfrm>
            <a:off x="896937" y="2700337"/>
            <a:ext cx="7543800" cy="1066800"/>
            <a:chOff x="480" y="1008"/>
            <a:chExt cx="4752" cy="672"/>
          </a:xfrm>
        </p:grpSpPr>
        <p:grpSp>
          <p:nvGrpSpPr>
            <p:cNvPr id="405633" name="Group 129"/>
            <p:cNvGrpSpPr>
              <a:grpSpLocks/>
            </p:cNvGrpSpPr>
            <p:nvPr/>
          </p:nvGrpSpPr>
          <p:grpSpPr bwMode="auto">
            <a:xfrm>
              <a:off x="480" y="1104"/>
              <a:ext cx="1026" cy="576"/>
              <a:chOff x="620" y="1104"/>
              <a:chExt cx="886" cy="576"/>
            </a:xfrm>
          </p:grpSpPr>
          <p:sp>
            <p:nvSpPr>
              <p:cNvPr id="405634" name="Rectangle 130"/>
              <p:cNvSpPr>
                <a:spLocks noChangeArrowheads="1"/>
              </p:cNvSpPr>
              <p:nvPr/>
            </p:nvSpPr>
            <p:spPr bwMode="auto">
              <a:xfrm>
                <a:off x="620" y="1104"/>
                <a:ext cx="886" cy="38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62000"/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A = g</a:t>
                </a:r>
                <a:r>
                  <a:rPr lang="fr-FR" sz="2000" baseline="30000">
                    <a:solidFill>
                      <a:srgbClr val="FFFF66"/>
                    </a:solidFill>
                    <a:latin typeface="Times New Roman" pitchFamily="18" charset="0"/>
                  </a:rPr>
                  <a:t>x</a:t>
                </a:r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 mod p</a:t>
                </a:r>
              </a:p>
            </p:txBody>
          </p:sp>
          <p:sp>
            <p:nvSpPr>
              <p:cNvPr id="405635" name="Line 131"/>
              <p:cNvSpPr>
                <a:spLocks noChangeShapeType="1"/>
              </p:cNvSpPr>
              <p:nvPr/>
            </p:nvSpPr>
            <p:spPr bwMode="auto">
              <a:xfrm flipV="1">
                <a:off x="1063" y="148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5636" name="Group 132"/>
            <p:cNvGrpSpPr>
              <a:grpSpLocks/>
            </p:cNvGrpSpPr>
            <p:nvPr/>
          </p:nvGrpSpPr>
          <p:grpSpPr bwMode="auto">
            <a:xfrm>
              <a:off x="4206" y="1008"/>
              <a:ext cx="1026" cy="576"/>
              <a:chOff x="4209" y="1008"/>
              <a:chExt cx="886" cy="576"/>
            </a:xfrm>
          </p:grpSpPr>
          <p:sp>
            <p:nvSpPr>
              <p:cNvPr id="405637" name="Rectangle 133"/>
              <p:cNvSpPr>
                <a:spLocks noChangeArrowheads="1"/>
              </p:cNvSpPr>
              <p:nvPr/>
            </p:nvSpPr>
            <p:spPr bwMode="auto">
              <a:xfrm>
                <a:off x="4209" y="1008"/>
                <a:ext cx="886" cy="38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62000"/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B = g</a:t>
                </a:r>
                <a:r>
                  <a:rPr lang="fr-FR" sz="2000" baseline="30000">
                    <a:solidFill>
                      <a:srgbClr val="FFFF66"/>
                    </a:solidFill>
                    <a:latin typeface="Times New Roman" pitchFamily="18" charset="0"/>
                  </a:rPr>
                  <a:t>y</a:t>
                </a:r>
                <a:r>
                  <a:rPr lang="fr-FR" sz="2000">
                    <a:solidFill>
                      <a:srgbClr val="FFFF66"/>
                    </a:solidFill>
                    <a:latin typeface="Times New Roman" pitchFamily="18" charset="0"/>
                  </a:rPr>
                  <a:t> mod p</a:t>
                </a:r>
              </a:p>
            </p:txBody>
          </p:sp>
          <p:sp>
            <p:nvSpPr>
              <p:cNvPr id="405638" name="Line 134"/>
              <p:cNvSpPr>
                <a:spLocks noChangeShapeType="1"/>
              </p:cNvSpPr>
              <p:nvPr/>
            </p:nvSpPr>
            <p:spPr bwMode="auto">
              <a:xfrm flipV="1">
                <a:off x="4608" y="139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5639" name="Group 135"/>
          <p:cNvGrpSpPr>
            <a:grpSpLocks/>
          </p:cNvGrpSpPr>
          <p:nvPr/>
        </p:nvGrpSpPr>
        <p:grpSpPr bwMode="auto">
          <a:xfrm>
            <a:off x="2420937" y="2547937"/>
            <a:ext cx="2244725" cy="1371600"/>
            <a:chOff x="1440" y="1728"/>
            <a:chExt cx="1414" cy="864"/>
          </a:xfrm>
        </p:grpSpPr>
        <p:sp>
          <p:nvSpPr>
            <p:cNvPr id="405640" name="Oval 136"/>
            <p:cNvSpPr>
              <a:spLocks noChangeArrowheads="1"/>
            </p:cNvSpPr>
            <p:nvPr/>
          </p:nvSpPr>
          <p:spPr bwMode="auto">
            <a:xfrm>
              <a:off x="2544" y="1728"/>
              <a:ext cx="310" cy="3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CC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05641" name="Line 137"/>
            <p:cNvSpPr>
              <a:spLocks noChangeShapeType="1"/>
            </p:cNvSpPr>
            <p:nvPr/>
          </p:nvSpPr>
          <p:spPr bwMode="auto">
            <a:xfrm flipV="1">
              <a:off x="1440" y="1968"/>
              <a:ext cx="110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5642" name="Group 138"/>
          <p:cNvGrpSpPr>
            <a:grpSpLocks/>
          </p:cNvGrpSpPr>
          <p:nvPr/>
        </p:nvGrpSpPr>
        <p:grpSpPr bwMode="auto">
          <a:xfrm>
            <a:off x="4173537" y="3157536"/>
            <a:ext cx="2989263" cy="1239173"/>
            <a:chOff x="2544" y="2112"/>
            <a:chExt cx="1754" cy="720"/>
          </a:xfrm>
        </p:grpSpPr>
        <p:sp>
          <p:nvSpPr>
            <p:cNvPr id="405643" name="Oval 139"/>
            <p:cNvSpPr>
              <a:spLocks noChangeArrowheads="1"/>
            </p:cNvSpPr>
            <p:nvPr/>
          </p:nvSpPr>
          <p:spPr bwMode="auto">
            <a:xfrm>
              <a:off x="2544" y="2112"/>
              <a:ext cx="310" cy="3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CC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05644" name="Line 140"/>
            <p:cNvSpPr>
              <a:spLocks noChangeShapeType="1"/>
            </p:cNvSpPr>
            <p:nvPr/>
          </p:nvSpPr>
          <p:spPr bwMode="auto">
            <a:xfrm>
              <a:off x="2832" y="2304"/>
              <a:ext cx="1466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5645" name="Line 141"/>
          <p:cNvSpPr>
            <a:spLocks noChangeShapeType="1"/>
          </p:cNvSpPr>
          <p:nvPr/>
        </p:nvSpPr>
        <p:spPr bwMode="auto">
          <a:xfrm>
            <a:off x="4630737" y="2852737"/>
            <a:ext cx="2362200" cy="990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646" name="Line 142"/>
          <p:cNvSpPr>
            <a:spLocks noChangeShapeType="1"/>
          </p:cNvSpPr>
          <p:nvPr/>
        </p:nvSpPr>
        <p:spPr bwMode="auto">
          <a:xfrm flipV="1">
            <a:off x="2420937" y="3386137"/>
            <a:ext cx="1752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649" name="Text Box 145"/>
          <p:cNvSpPr txBox="1">
            <a:spLocks noChangeArrowheads="1"/>
          </p:cNvSpPr>
          <p:nvPr/>
        </p:nvSpPr>
        <p:spPr bwMode="auto">
          <a:xfrm>
            <a:off x="3128962" y="4603105"/>
            <a:ext cx="20810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400" dirty="0" smtClean="0">
                <a:solidFill>
                  <a:srgbClr val="FFFF66"/>
                </a:solidFill>
                <a:latin typeface="Times New Roman" pitchFamily="18" charset="0"/>
              </a:rPr>
              <a:t>clé commune =</a:t>
            </a:r>
            <a:endParaRPr lang="fr-FR" sz="24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05650" name="Text Box 146"/>
          <p:cNvSpPr txBox="1">
            <a:spLocks noChangeArrowheads="1"/>
          </p:cNvSpPr>
          <p:nvPr/>
        </p:nvSpPr>
        <p:spPr bwMode="auto">
          <a:xfrm>
            <a:off x="3508260" y="5210601"/>
            <a:ext cx="1797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400" dirty="0">
                <a:solidFill>
                  <a:srgbClr val="FFFF66"/>
                </a:solidFill>
                <a:latin typeface="Times New Roman" pitchFamily="18" charset="0"/>
              </a:rPr>
              <a:t>c</a:t>
            </a:r>
            <a:r>
              <a:rPr lang="fr-FR" sz="2400" dirty="0" smtClean="0">
                <a:solidFill>
                  <a:srgbClr val="FFFF66"/>
                </a:solidFill>
                <a:latin typeface="Times New Roman" pitchFamily="18" charset="0"/>
              </a:rPr>
              <a:t>lé publique</a:t>
            </a:r>
          </a:p>
          <a:p>
            <a:pPr algn="ctr"/>
            <a:r>
              <a:rPr lang="fr-FR" sz="2400" dirty="0">
                <a:solidFill>
                  <a:srgbClr val="FFFF66"/>
                </a:solidFill>
                <a:latin typeface="Times New Roman" pitchFamily="18" charset="0"/>
              </a:rPr>
              <a:t>d</a:t>
            </a:r>
            <a:r>
              <a:rPr lang="fr-FR" sz="2400" dirty="0" smtClean="0">
                <a:solidFill>
                  <a:srgbClr val="FFFF66"/>
                </a:solidFill>
                <a:latin typeface="Times New Roman" pitchFamily="18" charset="0"/>
              </a:rPr>
              <a:t>u partenaire</a:t>
            </a:r>
            <a:endParaRPr lang="fr-FR" sz="24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grpSp>
        <p:nvGrpSpPr>
          <p:cNvPr id="405651" name="Group 147"/>
          <p:cNvGrpSpPr>
            <a:grpSpLocks/>
          </p:cNvGrpSpPr>
          <p:nvPr/>
        </p:nvGrpSpPr>
        <p:grpSpPr bwMode="auto">
          <a:xfrm>
            <a:off x="3303592" y="5060952"/>
            <a:ext cx="3371854" cy="992188"/>
            <a:chOff x="1996" y="3311"/>
            <a:chExt cx="2124" cy="625"/>
          </a:xfrm>
        </p:grpSpPr>
        <p:sp>
          <p:nvSpPr>
            <p:cNvPr id="405652" name="Text Box 148"/>
            <p:cNvSpPr txBox="1">
              <a:spLocks noChangeArrowheads="1"/>
            </p:cNvSpPr>
            <p:nvPr/>
          </p:nvSpPr>
          <p:spPr bwMode="auto">
            <a:xfrm>
              <a:off x="1996" y="3360"/>
              <a:ext cx="2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5400">
                  <a:solidFill>
                    <a:srgbClr val="FFFF66"/>
                  </a:solidFill>
                  <a:latin typeface="Times New Roman" pitchFamily="18" charset="0"/>
                </a:rPr>
                <a:t>(</a:t>
              </a:r>
            </a:p>
          </p:txBody>
        </p:sp>
        <p:sp>
          <p:nvSpPr>
            <p:cNvPr id="405653" name="Text Box 149"/>
            <p:cNvSpPr txBox="1">
              <a:spLocks noChangeArrowheads="1"/>
            </p:cNvSpPr>
            <p:nvPr/>
          </p:nvSpPr>
          <p:spPr bwMode="auto">
            <a:xfrm>
              <a:off x="3148" y="3312"/>
              <a:ext cx="2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5400">
                  <a:solidFill>
                    <a:srgbClr val="FFFF66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05654" name="Text Box 150"/>
            <p:cNvSpPr txBox="1">
              <a:spLocks noChangeArrowheads="1"/>
            </p:cNvSpPr>
            <p:nvPr/>
          </p:nvSpPr>
          <p:spPr bwMode="auto">
            <a:xfrm>
              <a:off x="3220" y="3311"/>
              <a:ext cx="9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dirty="0">
                  <a:solidFill>
                    <a:srgbClr val="FFFF66"/>
                  </a:solidFill>
                  <a:latin typeface="Times New Roman" pitchFamily="18" charset="0"/>
                </a:rPr>
                <a:t>m</a:t>
              </a:r>
              <a:r>
                <a:rPr lang="fr-FR" sz="1800" dirty="0" smtClean="0">
                  <a:solidFill>
                    <a:srgbClr val="FFFF66"/>
                  </a:solidFill>
                  <a:latin typeface="Times New Roman" pitchFamily="18" charset="0"/>
                </a:rPr>
                <a:t>a clé privée</a:t>
              </a:r>
              <a:endParaRPr lang="fr-FR" sz="1800" dirty="0">
                <a:solidFill>
                  <a:srgbClr val="FFFF66"/>
                </a:solidFill>
                <a:latin typeface="Times New Roman" pitchFamily="18" charset="0"/>
              </a:endParaRPr>
            </a:p>
          </p:txBody>
        </p:sp>
      </p:grpSp>
      <p:sp>
        <p:nvSpPr>
          <p:cNvPr id="405656" name="Text Box 152"/>
          <p:cNvSpPr txBox="1">
            <a:spLocks noChangeArrowheads="1"/>
          </p:cNvSpPr>
          <p:nvPr/>
        </p:nvSpPr>
        <p:spPr bwMode="auto">
          <a:xfrm>
            <a:off x="5715000" y="5465762"/>
            <a:ext cx="954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FF66"/>
                </a:solidFill>
                <a:latin typeface="Times New Roman" pitchFamily="18" charset="0"/>
              </a:rPr>
              <a:t>mod 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55" name="Group 150"/>
          <p:cNvGrpSpPr>
            <a:grpSpLocks/>
          </p:cNvGrpSpPr>
          <p:nvPr/>
        </p:nvGrpSpPr>
        <p:grpSpPr bwMode="auto">
          <a:xfrm>
            <a:off x="7010400" y="3614737"/>
            <a:ext cx="1954288" cy="1636088"/>
            <a:chOff x="2018" y="2659"/>
            <a:chExt cx="1517" cy="1270"/>
          </a:xfrm>
        </p:grpSpPr>
        <p:pic>
          <p:nvPicPr>
            <p:cNvPr id="156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grpSp>
        <p:nvGrpSpPr>
          <p:cNvPr id="158" name="Group 149"/>
          <p:cNvGrpSpPr>
            <a:grpSpLocks/>
          </p:cNvGrpSpPr>
          <p:nvPr/>
        </p:nvGrpSpPr>
        <p:grpSpPr bwMode="auto">
          <a:xfrm>
            <a:off x="1023892" y="3802357"/>
            <a:ext cx="1414508" cy="2174580"/>
            <a:chOff x="340" y="2160"/>
            <a:chExt cx="1098" cy="1688"/>
          </a:xfrm>
        </p:grpSpPr>
        <p:pic>
          <p:nvPicPr>
            <p:cNvPr id="159" name="Picture 147" descr="MPj042237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127317" y="990600"/>
            <a:ext cx="1312863" cy="871537"/>
          </a:xfrm>
          <a:prstGeom prst="wedgeRoundRectCallout">
            <a:avLst>
              <a:gd name="adj1" fmla="val -20833"/>
              <a:gd name="adj2" fmla="val 1123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c</a:t>
            </a:r>
            <a:r>
              <a:rPr lang="fr-CH" dirty="0" smtClean="0">
                <a:solidFill>
                  <a:schemeClr val="tx1"/>
                </a:solidFill>
              </a:rPr>
              <a:t>lé privée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7784305" y="1028700"/>
            <a:ext cx="1312863" cy="871537"/>
          </a:xfrm>
          <a:prstGeom prst="wedgeRoundRectCallout">
            <a:avLst>
              <a:gd name="adj1" fmla="val 7898"/>
              <a:gd name="adj2" fmla="val 1057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c</a:t>
            </a:r>
            <a:r>
              <a:rPr lang="fr-CH" dirty="0" smtClean="0">
                <a:solidFill>
                  <a:schemeClr val="tx1"/>
                </a:solidFill>
              </a:rPr>
              <a:t>lé privée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0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40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40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0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0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0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40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0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645" grpId="0" animBg="1"/>
      <p:bldP spid="405646" grpId="0" animBg="1"/>
      <p:bldP spid="405649" grpId="0" autoUpdateAnimBg="0"/>
      <p:bldP spid="405650" grpId="0" autoUpdateAnimBg="0"/>
      <p:bldP spid="405656" grpId="0"/>
      <p:bldP spid="3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07589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ryptographie asymétrique  </a:t>
            </a:r>
            <a:endParaRPr lang="fr-FR" dirty="0"/>
          </a:p>
        </p:txBody>
      </p:sp>
      <p:grpSp>
        <p:nvGrpSpPr>
          <p:cNvPr id="407555" name="Group 3"/>
          <p:cNvGrpSpPr>
            <a:grpSpLocks/>
          </p:cNvGrpSpPr>
          <p:nvPr/>
        </p:nvGrpSpPr>
        <p:grpSpPr bwMode="auto">
          <a:xfrm>
            <a:off x="4170363" y="1066800"/>
            <a:ext cx="984250" cy="1727200"/>
            <a:chOff x="2304" y="1056"/>
            <a:chExt cx="1236" cy="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7556" name="Freeform 4"/>
            <p:cNvSpPr>
              <a:spLocks/>
            </p:cNvSpPr>
            <p:nvPr/>
          </p:nvSpPr>
          <p:spPr bwMode="auto">
            <a:xfrm>
              <a:off x="2304" y="1056"/>
              <a:ext cx="625" cy="2000"/>
            </a:xfrm>
            <a:custGeom>
              <a:avLst/>
              <a:gdLst>
                <a:gd name="T0" fmla="*/ 608 w 625"/>
                <a:gd name="T1" fmla="*/ 2000 h 2000"/>
                <a:gd name="T2" fmla="*/ 464 w 625"/>
                <a:gd name="T3" fmla="*/ 1784 h 2000"/>
                <a:gd name="T4" fmla="*/ 320 w 625"/>
                <a:gd name="T5" fmla="*/ 800 h 2000"/>
                <a:gd name="T6" fmla="*/ 32 w 625"/>
                <a:gd name="T7" fmla="*/ 464 h 2000"/>
                <a:gd name="T8" fmla="*/ 128 w 625"/>
                <a:gd name="T9" fmla="*/ 128 h 2000"/>
                <a:gd name="T10" fmla="*/ 616 w 625"/>
                <a:gd name="T11" fmla="*/ 24 h 2000"/>
                <a:gd name="T12" fmla="*/ 616 w 625"/>
                <a:gd name="T13" fmla="*/ 680 h 2000"/>
                <a:gd name="T14" fmla="*/ 536 w 625"/>
                <a:gd name="T15" fmla="*/ 792 h 2000"/>
                <a:gd name="T16" fmla="*/ 624 w 625"/>
                <a:gd name="T17" fmla="*/ 904 h 2000"/>
                <a:gd name="T18" fmla="*/ 544 w 625"/>
                <a:gd name="T19" fmla="*/ 1024 h 2000"/>
                <a:gd name="T20" fmla="*/ 616 w 625"/>
                <a:gd name="T21" fmla="*/ 1136 h 2000"/>
                <a:gd name="T22" fmla="*/ 568 w 625"/>
                <a:gd name="T23" fmla="*/ 1256 h 2000"/>
                <a:gd name="T24" fmla="*/ 624 w 625"/>
                <a:gd name="T25" fmla="*/ 1384 h 2000"/>
                <a:gd name="T26" fmla="*/ 576 w 625"/>
                <a:gd name="T27" fmla="*/ 1496 h 2000"/>
                <a:gd name="T28" fmla="*/ 616 w 625"/>
                <a:gd name="T29" fmla="*/ 1688 h 2000"/>
                <a:gd name="T30" fmla="*/ 568 w 625"/>
                <a:gd name="T31" fmla="*/ 1800 h 2000"/>
                <a:gd name="T32" fmla="*/ 616 w 625"/>
                <a:gd name="T33" fmla="*/ 1856 h 2000"/>
                <a:gd name="T34" fmla="*/ 608 w 625"/>
                <a:gd name="T35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5" h="2000">
                  <a:moveTo>
                    <a:pt x="608" y="2000"/>
                  </a:moveTo>
                  <a:cubicBezTo>
                    <a:pt x="589" y="1984"/>
                    <a:pt x="512" y="1984"/>
                    <a:pt x="464" y="1784"/>
                  </a:cubicBezTo>
                  <a:cubicBezTo>
                    <a:pt x="416" y="1584"/>
                    <a:pt x="392" y="1020"/>
                    <a:pt x="320" y="800"/>
                  </a:cubicBezTo>
                  <a:cubicBezTo>
                    <a:pt x="248" y="580"/>
                    <a:pt x="64" y="576"/>
                    <a:pt x="32" y="464"/>
                  </a:cubicBezTo>
                  <a:cubicBezTo>
                    <a:pt x="0" y="352"/>
                    <a:pt x="31" y="201"/>
                    <a:pt x="128" y="128"/>
                  </a:cubicBezTo>
                  <a:cubicBezTo>
                    <a:pt x="225" y="55"/>
                    <a:pt x="488" y="0"/>
                    <a:pt x="616" y="24"/>
                  </a:cubicBezTo>
                  <a:lnTo>
                    <a:pt x="616" y="680"/>
                  </a:lnTo>
                  <a:cubicBezTo>
                    <a:pt x="603" y="808"/>
                    <a:pt x="535" y="755"/>
                    <a:pt x="536" y="792"/>
                  </a:cubicBezTo>
                  <a:cubicBezTo>
                    <a:pt x="537" y="829"/>
                    <a:pt x="623" y="865"/>
                    <a:pt x="624" y="904"/>
                  </a:cubicBezTo>
                  <a:cubicBezTo>
                    <a:pt x="625" y="943"/>
                    <a:pt x="545" y="985"/>
                    <a:pt x="544" y="1024"/>
                  </a:cubicBezTo>
                  <a:cubicBezTo>
                    <a:pt x="543" y="1063"/>
                    <a:pt x="612" y="1097"/>
                    <a:pt x="616" y="1136"/>
                  </a:cubicBezTo>
                  <a:cubicBezTo>
                    <a:pt x="620" y="1175"/>
                    <a:pt x="567" y="1215"/>
                    <a:pt x="568" y="1256"/>
                  </a:cubicBezTo>
                  <a:cubicBezTo>
                    <a:pt x="569" y="1297"/>
                    <a:pt x="623" y="1344"/>
                    <a:pt x="624" y="1384"/>
                  </a:cubicBezTo>
                  <a:cubicBezTo>
                    <a:pt x="625" y="1424"/>
                    <a:pt x="577" y="1445"/>
                    <a:pt x="576" y="1496"/>
                  </a:cubicBezTo>
                  <a:cubicBezTo>
                    <a:pt x="575" y="1547"/>
                    <a:pt x="617" y="1637"/>
                    <a:pt x="616" y="1688"/>
                  </a:cubicBezTo>
                  <a:cubicBezTo>
                    <a:pt x="615" y="1739"/>
                    <a:pt x="568" y="1772"/>
                    <a:pt x="568" y="1800"/>
                  </a:cubicBezTo>
                  <a:cubicBezTo>
                    <a:pt x="568" y="1828"/>
                    <a:pt x="609" y="1823"/>
                    <a:pt x="616" y="1856"/>
                  </a:cubicBezTo>
                  <a:cubicBezTo>
                    <a:pt x="623" y="1889"/>
                    <a:pt x="610" y="1970"/>
                    <a:pt x="608" y="200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57" name="Freeform 5"/>
            <p:cNvSpPr>
              <a:spLocks/>
            </p:cNvSpPr>
            <p:nvPr/>
          </p:nvSpPr>
          <p:spPr bwMode="auto">
            <a:xfrm>
              <a:off x="2832" y="1056"/>
              <a:ext cx="708" cy="1993"/>
            </a:xfrm>
            <a:custGeom>
              <a:avLst/>
              <a:gdLst>
                <a:gd name="T0" fmla="*/ 92 w 708"/>
                <a:gd name="T1" fmla="*/ 1976 h 1993"/>
                <a:gd name="T2" fmla="*/ 244 w 708"/>
                <a:gd name="T3" fmla="*/ 1763 h 1993"/>
                <a:gd name="T4" fmla="*/ 388 w 708"/>
                <a:gd name="T5" fmla="*/ 779 h 1993"/>
                <a:gd name="T6" fmla="*/ 676 w 708"/>
                <a:gd name="T7" fmla="*/ 443 h 1993"/>
                <a:gd name="T8" fmla="*/ 580 w 708"/>
                <a:gd name="T9" fmla="*/ 107 h 1993"/>
                <a:gd name="T10" fmla="*/ 76 w 708"/>
                <a:gd name="T11" fmla="*/ 8 h 1993"/>
                <a:gd name="T12" fmla="*/ 68 w 708"/>
                <a:gd name="T13" fmla="*/ 648 h 1993"/>
                <a:gd name="T14" fmla="*/ 52 w 708"/>
                <a:gd name="T15" fmla="*/ 723 h 1993"/>
                <a:gd name="T16" fmla="*/ 4 w 708"/>
                <a:gd name="T17" fmla="*/ 776 h 1993"/>
                <a:gd name="T18" fmla="*/ 76 w 708"/>
                <a:gd name="T19" fmla="*/ 888 h 1993"/>
                <a:gd name="T20" fmla="*/ 4 w 708"/>
                <a:gd name="T21" fmla="*/ 1024 h 1993"/>
                <a:gd name="T22" fmla="*/ 60 w 708"/>
                <a:gd name="T23" fmla="*/ 1120 h 1993"/>
                <a:gd name="T24" fmla="*/ 28 w 708"/>
                <a:gd name="T25" fmla="*/ 1248 h 1993"/>
                <a:gd name="T26" fmla="*/ 68 w 708"/>
                <a:gd name="T27" fmla="*/ 1368 h 1993"/>
                <a:gd name="T28" fmla="*/ 36 w 708"/>
                <a:gd name="T29" fmla="*/ 1488 h 1993"/>
                <a:gd name="T30" fmla="*/ 76 w 708"/>
                <a:gd name="T31" fmla="*/ 1680 h 1993"/>
                <a:gd name="T32" fmla="*/ 44 w 708"/>
                <a:gd name="T33" fmla="*/ 1776 h 1993"/>
                <a:gd name="T34" fmla="*/ 76 w 708"/>
                <a:gd name="T35" fmla="*/ 1864 h 1993"/>
                <a:gd name="T36" fmla="*/ 92 w 708"/>
                <a:gd name="T37" fmla="*/ 1976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8" h="1993">
                  <a:moveTo>
                    <a:pt x="92" y="1976"/>
                  </a:moveTo>
                  <a:cubicBezTo>
                    <a:pt x="120" y="1959"/>
                    <a:pt x="195" y="1962"/>
                    <a:pt x="244" y="1763"/>
                  </a:cubicBezTo>
                  <a:cubicBezTo>
                    <a:pt x="293" y="1564"/>
                    <a:pt x="316" y="999"/>
                    <a:pt x="388" y="779"/>
                  </a:cubicBezTo>
                  <a:cubicBezTo>
                    <a:pt x="460" y="559"/>
                    <a:pt x="644" y="555"/>
                    <a:pt x="676" y="443"/>
                  </a:cubicBezTo>
                  <a:cubicBezTo>
                    <a:pt x="708" y="331"/>
                    <a:pt x="680" y="180"/>
                    <a:pt x="580" y="107"/>
                  </a:cubicBezTo>
                  <a:cubicBezTo>
                    <a:pt x="480" y="34"/>
                    <a:pt x="252" y="0"/>
                    <a:pt x="76" y="8"/>
                  </a:cubicBezTo>
                  <a:lnTo>
                    <a:pt x="68" y="648"/>
                  </a:lnTo>
                  <a:cubicBezTo>
                    <a:pt x="64" y="767"/>
                    <a:pt x="63" y="702"/>
                    <a:pt x="52" y="723"/>
                  </a:cubicBezTo>
                  <a:cubicBezTo>
                    <a:pt x="41" y="744"/>
                    <a:pt x="0" y="749"/>
                    <a:pt x="4" y="776"/>
                  </a:cubicBezTo>
                  <a:cubicBezTo>
                    <a:pt x="8" y="803"/>
                    <a:pt x="76" y="847"/>
                    <a:pt x="76" y="888"/>
                  </a:cubicBezTo>
                  <a:cubicBezTo>
                    <a:pt x="76" y="929"/>
                    <a:pt x="7" y="985"/>
                    <a:pt x="4" y="1024"/>
                  </a:cubicBezTo>
                  <a:cubicBezTo>
                    <a:pt x="1" y="1063"/>
                    <a:pt x="56" y="1083"/>
                    <a:pt x="60" y="1120"/>
                  </a:cubicBezTo>
                  <a:cubicBezTo>
                    <a:pt x="64" y="1157"/>
                    <a:pt x="27" y="1207"/>
                    <a:pt x="28" y="1248"/>
                  </a:cubicBezTo>
                  <a:cubicBezTo>
                    <a:pt x="29" y="1289"/>
                    <a:pt x="67" y="1328"/>
                    <a:pt x="68" y="1368"/>
                  </a:cubicBezTo>
                  <a:cubicBezTo>
                    <a:pt x="69" y="1408"/>
                    <a:pt x="35" y="1436"/>
                    <a:pt x="36" y="1488"/>
                  </a:cubicBezTo>
                  <a:cubicBezTo>
                    <a:pt x="37" y="1540"/>
                    <a:pt x="75" y="1632"/>
                    <a:pt x="76" y="1680"/>
                  </a:cubicBezTo>
                  <a:cubicBezTo>
                    <a:pt x="77" y="1728"/>
                    <a:pt x="44" y="1745"/>
                    <a:pt x="44" y="1776"/>
                  </a:cubicBezTo>
                  <a:cubicBezTo>
                    <a:pt x="44" y="1807"/>
                    <a:pt x="68" y="1831"/>
                    <a:pt x="76" y="1864"/>
                  </a:cubicBezTo>
                  <a:cubicBezTo>
                    <a:pt x="84" y="1897"/>
                    <a:pt x="64" y="1993"/>
                    <a:pt x="92" y="197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7558" name="AutoShape 6"/>
          <p:cNvSpPr>
            <a:spLocks noChangeArrowheads="1"/>
          </p:cNvSpPr>
          <p:nvPr/>
        </p:nvSpPr>
        <p:spPr bwMode="auto">
          <a:xfrm>
            <a:off x="1638300" y="4229100"/>
            <a:ext cx="1477963" cy="990600"/>
          </a:xfrm>
          <a:prstGeom prst="roundRect">
            <a:avLst>
              <a:gd name="adj" fmla="val 3125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4311650" y="4229100"/>
            <a:ext cx="56197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fr-FR" sz="2000" b="1" dirty="0">
                <a:latin typeface="Times New Roman" pitchFamily="18" charset="0"/>
              </a:rPr>
              <a:t>c</a:t>
            </a:r>
            <a:r>
              <a:rPr lang="fr-FR" sz="2000" b="1" dirty="0" smtClean="0">
                <a:latin typeface="Times New Roman" pitchFamily="18" charset="0"/>
              </a:rPr>
              <a:t>1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407560" name="AutoShape 8"/>
          <p:cNvSpPr>
            <a:spLocks noChangeArrowheads="1"/>
          </p:cNvSpPr>
          <p:nvPr/>
        </p:nvSpPr>
        <p:spPr bwMode="auto">
          <a:xfrm>
            <a:off x="6280150" y="4229100"/>
            <a:ext cx="1477963" cy="990600"/>
          </a:xfrm>
          <a:prstGeom prst="roundRect">
            <a:avLst>
              <a:gd name="adj" fmla="val 2836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grpSp>
        <p:nvGrpSpPr>
          <p:cNvPr id="407561" name="Group 9"/>
          <p:cNvGrpSpPr>
            <a:grpSpLocks/>
          </p:cNvGrpSpPr>
          <p:nvPr/>
        </p:nvGrpSpPr>
        <p:grpSpPr bwMode="auto">
          <a:xfrm>
            <a:off x="2066925" y="1066800"/>
            <a:ext cx="5340350" cy="1727200"/>
            <a:chOff x="1289" y="744"/>
            <a:chExt cx="3364" cy="1088"/>
          </a:xfrm>
        </p:grpSpPr>
        <p:sp>
          <p:nvSpPr>
            <p:cNvPr id="407562" name="Freeform 10"/>
            <p:cNvSpPr>
              <a:spLocks/>
            </p:cNvSpPr>
            <p:nvPr/>
          </p:nvSpPr>
          <p:spPr bwMode="auto">
            <a:xfrm>
              <a:off x="1289" y="744"/>
              <a:ext cx="313" cy="1088"/>
            </a:xfrm>
            <a:custGeom>
              <a:avLst/>
              <a:gdLst>
                <a:gd name="T0" fmla="*/ 608 w 625"/>
                <a:gd name="T1" fmla="*/ 2000 h 2000"/>
                <a:gd name="T2" fmla="*/ 464 w 625"/>
                <a:gd name="T3" fmla="*/ 1784 h 2000"/>
                <a:gd name="T4" fmla="*/ 320 w 625"/>
                <a:gd name="T5" fmla="*/ 800 h 2000"/>
                <a:gd name="T6" fmla="*/ 32 w 625"/>
                <a:gd name="T7" fmla="*/ 464 h 2000"/>
                <a:gd name="T8" fmla="*/ 128 w 625"/>
                <a:gd name="T9" fmla="*/ 128 h 2000"/>
                <a:gd name="T10" fmla="*/ 616 w 625"/>
                <a:gd name="T11" fmla="*/ 24 h 2000"/>
                <a:gd name="T12" fmla="*/ 616 w 625"/>
                <a:gd name="T13" fmla="*/ 680 h 2000"/>
                <a:gd name="T14" fmla="*/ 536 w 625"/>
                <a:gd name="T15" fmla="*/ 792 h 2000"/>
                <a:gd name="T16" fmla="*/ 624 w 625"/>
                <a:gd name="T17" fmla="*/ 904 h 2000"/>
                <a:gd name="T18" fmla="*/ 544 w 625"/>
                <a:gd name="T19" fmla="*/ 1024 h 2000"/>
                <a:gd name="T20" fmla="*/ 616 w 625"/>
                <a:gd name="T21" fmla="*/ 1136 h 2000"/>
                <a:gd name="T22" fmla="*/ 568 w 625"/>
                <a:gd name="T23" fmla="*/ 1256 h 2000"/>
                <a:gd name="T24" fmla="*/ 624 w 625"/>
                <a:gd name="T25" fmla="*/ 1384 h 2000"/>
                <a:gd name="T26" fmla="*/ 576 w 625"/>
                <a:gd name="T27" fmla="*/ 1496 h 2000"/>
                <a:gd name="T28" fmla="*/ 616 w 625"/>
                <a:gd name="T29" fmla="*/ 1688 h 2000"/>
                <a:gd name="T30" fmla="*/ 568 w 625"/>
                <a:gd name="T31" fmla="*/ 1800 h 2000"/>
                <a:gd name="T32" fmla="*/ 616 w 625"/>
                <a:gd name="T33" fmla="*/ 1856 h 2000"/>
                <a:gd name="T34" fmla="*/ 608 w 625"/>
                <a:gd name="T35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5" h="2000">
                  <a:moveTo>
                    <a:pt x="608" y="2000"/>
                  </a:moveTo>
                  <a:cubicBezTo>
                    <a:pt x="589" y="1984"/>
                    <a:pt x="512" y="1984"/>
                    <a:pt x="464" y="1784"/>
                  </a:cubicBezTo>
                  <a:cubicBezTo>
                    <a:pt x="416" y="1584"/>
                    <a:pt x="392" y="1020"/>
                    <a:pt x="320" y="800"/>
                  </a:cubicBezTo>
                  <a:cubicBezTo>
                    <a:pt x="248" y="580"/>
                    <a:pt x="64" y="576"/>
                    <a:pt x="32" y="464"/>
                  </a:cubicBezTo>
                  <a:cubicBezTo>
                    <a:pt x="0" y="352"/>
                    <a:pt x="31" y="201"/>
                    <a:pt x="128" y="128"/>
                  </a:cubicBezTo>
                  <a:cubicBezTo>
                    <a:pt x="225" y="55"/>
                    <a:pt x="488" y="0"/>
                    <a:pt x="616" y="24"/>
                  </a:cubicBezTo>
                  <a:lnTo>
                    <a:pt x="616" y="680"/>
                  </a:lnTo>
                  <a:cubicBezTo>
                    <a:pt x="603" y="808"/>
                    <a:pt x="535" y="755"/>
                    <a:pt x="536" y="792"/>
                  </a:cubicBezTo>
                  <a:cubicBezTo>
                    <a:pt x="537" y="829"/>
                    <a:pt x="623" y="865"/>
                    <a:pt x="624" y="904"/>
                  </a:cubicBezTo>
                  <a:cubicBezTo>
                    <a:pt x="625" y="943"/>
                    <a:pt x="545" y="985"/>
                    <a:pt x="544" y="1024"/>
                  </a:cubicBezTo>
                  <a:cubicBezTo>
                    <a:pt x="543" y="1063"/>
                    <a:pt x="612" y="1097"/>
                    <a:pt x="616" y="1136"/>
                  </a:cubicBezTo>
                  <a:cubicBezTo>
                    <a:pt x="620" y="1175"/>
                    <a:pt x="567" y="1215"/>
                    <a:pt x="568" y="1256"/>
                  </a:cubicBezTo>
                  <a:cubicBezTo>
                    <a:pt x="569" y="1297"/>
                    <a:pt x="623" y="1344"/>
                    <a:pt x="624" y="1384"/>
                  </a:cubicBezTo>
                  <a:cubicBezTo>
                    <a:pt x="625" y="1424"/>
                    <a:pt x="577" y="1445"/>
                    <a:pt x="576" y="1496"/>
                  </a:cubicBezTo>
                  <a:cubicBezTo>
                    <a:pt x="575" y="1547"/>
                    <a:pt x="617" y="1637"/>
                    <a:pt x="616" y="1688"/>
                  </a:cubicBezTo>
                  <a:cubicBezTo>
                    <a:pt x="615" y="1739"/>
                    <a:pt x="568" y="1772"/>
                    <a:pt x="568" y="1800"/>
                  </a:cubicBezTo>
                  <a:cubicBezTo>
                    <a:pt x="568" y="1828"/>
                    <a:pt x="609" y="1823"/>
                    <a:pt x="616" y="1856"/>
                  </a:cubicBezTo>
                  <a:cubicBezTo>
                    <a:pt x="623" y="1889"/>
                    <a:pt x="610" y="1970"/>
                    <a:pt x="608" y="2000"/>
                  </a:cubicBezTo>
                  <a:close/>
                </a:path>
              </a:pathLst>
            </a:custGeom>
            <a:solidFill>
              <a:srgbClr val="7A7A7A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3" name="Freeform 11"/>
            <p:cNvSpPr>
              <a:spLocks/>
            </p:cNvSpPr>
            <p:nvPr/>
          </p:nvSpPr>
          <p:spPr bwMode="auto">
            <a:xfrm>
              <a:off x="4298" y="744"/>
              <a:ext cx="355" cy="1084"/>
            </a:xfrm>
            <a:custGeom>
              <a:avLst/>
              <a:gdLst>
                <a:gd name="T0" fmla="*/ 92 w 708"/>
                <a:gd name="T1" fmla="*/ 1976 h 1993"/>
                <a:gd name="T2" fmla="*/ 244 w 708"/>
                <a:gd name="T3" fmla="*/ 1763 h 1993"/>
                <a:gd name="T4" fmla="*/ 388 w 708"/>
                <a:gd name="T5" fmla="*/ 779 h 1993"/>
                <a:gd name="T6" fmla="*/ 676 w 708"/>
                <a:gd name="T7" fmla="*/ 443 h 1993"/>
                <a:gd name="T8" fmla="*/ 580 w 708"/>
                <a:gd name="T9" fmla="*/ 107 h 1993"/>
                <a:gd name="T10" fmla="*/ 76 w 708"/>
                <a:gd name="T11" fmla="*/ 8 h 1993"/>
                <a:gd name="T12" fmla="*/ 68 w 708"/>
                <a:gd name="T13" fmla="*/ 648 h 1993"/>
                <a:gd name="T14" fmla="*/ 52 w 708"/>
                <a:gd name="T15" fmla="*/ 723 h 1993"/>
                <a:gd name="T16" fmla="*/ 4 w 708"/>
                <a:gd name="T17" fmla="*/ 776 h 1993"/>
                <a:gd name="T18" fmla="*/ 76 w 708"/>
                <a:gd name="T19" fmla="*/ 888 h 1993"/>
                <a:gd name="T20" fmla="*/ 4 w 708"/>
                <a:gd name="T21" fmla="*/ 1024 h 1993"/>
                <a:gd name="T22" fmla="*/ 60 w 708"/>
                <a:gd name="T23" fmla="*/ 1120 h 1993"/>
                <a:gd name="T24" fmla="*/ 28 w 708"/>
                <a:gd name="T25" fmla="*/ 1248 h 1993"/>
                <a:gd name="T26" fmla="*/ 68 w 708"/>
                <a:gd name="T27" fmla="*/ 1368 h 1993"/>
                <a:gd name="T28" fmla="*/ 36 w 708"/>
                <a:gd name="T29" fmla="*/ 1488 h 1993"/>
                <a:gd name="T30" fmla="*/ 76 w 708"/>
                <a:gd name="T31" fmla="*/ 1680 h 1993"/>
                <a:gd name="T32" fmla="*/ 44 w 708"/>
                <a:gd name="T33" fmla="*/ 1776 h 1993"/>
                <a:gd name="T34" fmla="*/ 76 w 708"/>
                <a:gd name="T35" fmla="*/ 1864 h 1993"/>
                <a:gd name="T36" fmla="*/ 92 w 708"/>
                <a:gd name="T37" fmla="*/ 1976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8" h="1993">
                  <a:moveTo>
                    <a:pt x="92" y="1976"/>
                  </a:moveTo>
                  <a:cubicBezTo>
                    <a:pt x="120" y="1959"/>
                    <a:pt x="195" y="1962"/>
                    <a:pt x="244" y="1763"/>
                  </a:cubicBezTo>
                  <a:cubicBezTo>
                    <a:pt x="293" y="1564"/>
                    <a:pt x="316" y="999"/>
                    <a:pt x="388" y="779"/>
                  </a:cubicBezTo>
                  <a:cubicBezTo>
                    <a:pt x="460" y="559"/>
                    <a:pt x="644" y="555"/>
                    <a:pt x="676" y="443"/>
                  </a:cubicBezTo>
                  <a:cubicBezTo>
                    <a:pt x="708" y="331"/>
                    <a:pt x="680" y="180"/>
                    <a:pt x="580" y="107"/>
                  </a:cubicBezTo>
                  <a:cubicBezTo>
                    <a:pt x="480" y="34"/>
                    <a:pt x="252" y="0"/>
                    <a:pt x="76" y="8"/>
                  </a:cubicBezTo>
                  <a:lnTo>
                    <a:pt x="68" y="648"/>
                  </a:lnTo>
                  <a:cubicBezTo>
                    <a:pt x="64" y="767"/>
                    <a:pt x="63" y="702"/>
                    <a:pt x="52" y="723"/>
                  </a:cubicBezTo>
                  <a:cubicBezTo>
                    <a:pt x="41" y="744"/>
                    <a:pt x="0" y="749"/>
                    <a:pt x="4" y="776"/>
                  </a:cubicBezTo>
                  <a:cubicBezTo>
                    <a:pt x="8" y="803"/>
                    <a:pt x="76" y="847"/>
                    <a:pt x="76" y="888"/>
                  </a:cubicBezTo>
                  <a:cubicBezTo>
                    <a:pt x="76" y="929"/>
                    <a:pt x="7" y="985"/>
                    <a:pt x="4" y="1024"/>
                  </a:cubicBezTo>
                  <a:cubicBezTo>
                    <a:pt x="1" y="1063"/>
                    <a:pt x="56" y="1083"/>
                    <a:pt x="60" y="1120"/>
                  </a:cubicBezTo>
                  <a:cubicBezTo>
                    <a:pt x="64" y="1157"/>
                    <a:pt x="27" y="1207"/>
                    <a:pt x="28" y="1248"/>
                  </a:cubicBezTo>
                  <a:cubicBezTo>
                    <a:pt x="29" y="1289"/>
                    <a:pt x="67" y="1328"/>
                    <a:pt x="68" y="1368"/>
                  </a:cubicBezTo>
                  <a:cubicBezTo>
                    <a:pt x="69" y="1408"/>
                    <a:pt x="35" y="1436"/>
                    <a:pt x="36" y="1488"/>
                  </a:cubicBezTo>
                  <a:cubicBezTo>
                    <a:pt x="37" y="1540"/>
                    <a:pt x="75" y="1632"/>
                    <a:pt x="76" y="1680"/>
                  </a:cubicBezTo>
                  <a:cubicBezTo>
                    <a:pt x="77" y="1728"/>
                    <a:pt x="44" y="1745"/>
                    <a:pt x="44" y="1776"/>
                  </a:cubicBezTo>
                  <a:cubicBezTo>
                    <a:pt x="44" y="1807"/>
                    <a:pt x="68" y="1831"/>
                    <a:pt x="76" y="1864"/>
                  </a:cubicBezTo>
                  <a:cubicBezTo>
                    <a:pt x="84" y="1897"/>
                    <a:pt x="64" y="1993"/>
                    <a:pt x="92" y="1976"/>
                  </a:cubicBezTo>
                  <a:close/>
                </a:path>
              </a:pathLst>
            </a:custGeom>
            <a:solidFill>
              <a:srgbClr val="7A7A7A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4" name="AutoShape 12"/>
            <p:cNvSpPr>
              <a:spLocks noChangeArrowheads="1"/>
            </p:cNvSpPr>
            <p:nvPr/>
          </p:nvSpPr>
          <p:spPr bwMode="auto">
            <a:xfrm>
              <a:off x="1639" y="1296"/>
              <a:ext cx="1108" cy="192"/>
            </a:xfrm>
            <a:prstGeom prst="leftArrow">
              <a:avLst>
                <a:gd name="adj1" fmla="val 50000"/>
                <a:gd name="adj2" fmla="val 144271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5" name="AutoShape 13"/>
            <p:cNvSpPr>
              <a:spLocks noChangeArrowheads="1"/>
            </p:cNvSpPr>
            <p:nvPr/>
          </p:nvSpPr>
          <p:spPr bwMode="auto">
            <a:xfrm flipH="1">
              <a:off x="3146" y="1296"/>
              <a:ext cx="1108" cy="192"/>
            </a:xfrm>
            <a:prstGeom prst="leftArrow">
              <a:avLst>
                <a:gd name="adj1" fmla="val 50000"/>
                <a:gd name="adj2" fmla="val 144271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7566" name="Line 14"/>
          <p:cNvSpPr>
            <a:spLocks noChangeShapeType="1"/>
          </p:cNvSpPr>
          <p:nvPr/>
        </p:nvSpPr>
        <p:spPr bwMode="auto">
          <a:xfrm flipV="1">
            <a:off x="1076325" y="4457700"/>
            <a:ext cx="561975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67" name="Line 15"/>
          <p:cNvSpPr>
            <a:spLocks noChangeShapeType="1"/>
          </p:cNvSpPr>
          <p:nvPr/>
        </p:nvSpPr>
        <p:spPr bwMode="auto">
          <a:xfrm>
            <a:off x="3186113" y="4457700"/>
            <a:ext cx="112553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68" name="Line 16"/>
          <p:cNvSpPr>
            <a:spLocks noChangeShapeType="1"/>
          </p:cNvSpPr>
          <p:nvPr/>
        </p:nvSpPr>
        <p:spPr bwMode="auto">
          <a:xfrm>
            <a:off x="4873625" y="4457700"/>
            <a:ext cx="1406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69" name="Line 17"/>
          <p:cNvSpPr>
            <a:spLocks noChangeShapeType="1"/>
          </p:cNvSpPr>
          <p:nvPr/>
        </p:nvSpPr>
        <p:spPr bwMode="auto">
          <a:xfrm>
            <a:off x="7827963" y="4533900"/>
            <a:ext cx="492125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70" name="Line 18"/>
          <p:cNvSpPr>
            <a:spLocks noChangeShapeType="1"/>
          </p:cNvSpPr>
          <p:nvPr/>
        </p:nvSpPr>
        <p:spPr bwMode="auto">
          <a:xfrm>
            <a:off x="2459038" y="29337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71" name="Line 19"/>
          <p:cNvSpPr>
            <a:spLocks noChangeShapeType="1"/>
          </p:cNvSpPr>
          <p:nvPr/>
        </p:nvSpPr>
        <p:spPr bwMode="auto">
          <a:xfrm>
            <a:off x="6983413" y="2844800"/>
            <a:ext cx="0" cy="13843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07572" name="Group 20"/>
          <p:cNvGrpSpPr>
            <a:grpSpLocks/>
          </p:cNvGrpSpPr>
          <p:nvPr/>
        </p:nvGrpSpPr>
        <p:grpSpPr bwMode="auto">
          <a:xfrm>
            <a:off x="2243138" y="2781300"/>
            <a:ext cx="4927600" cy="400050"/>
            <a:chOff x="1400" y="2256"/>
            <a:chExt cx="3104" cy="252"/>
          </a:xfrm>
        </p:grpSpPr>
        <p:sp>
          <p:nvSpPr>
            <p:cNvPr id="407573" name="Text Box 21"/>
            <p:cNvSpPr txBox="1">
              <a:spLocks noChangeArrowheads="1"/>
            </p:cNvSpPr>
            <p:nvPr/>
          </p:nvSpPr>
          <p:spPr bwMode="auto">
            <a:xfrm>
              <a:off x="1400" y="2256"/>
              <a:ext cx="278" cy="252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/>
                <a:t>k1</a:t>
              </a:r>
            </a:p>
          </p:txBody>
        </p:sp>
        <p:sp>
          <p:nvSpPr>
            <p:cNvPr id="407574" name="Text Box 22"/>
            <p:cNvSpPr txBox="1">
              <a:spLocks noChangeArrowheads="1"/>
            </p:cNvSpPr>
            <p:nvPr/>
          </p:nvSpPr>
          <p:spPr bwMode="auto">
            <a:xfrm>
              <a:off x="4226" y="2256"/>
              <a:ext cx="278" cy="252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/>
                <a:t>k2</a:t>
              </a:r>
            </a:p>
          </p:txBody>
        </p:sp>
      </p:grpSp>
      <p:sp>
        <p:nvSpPr>
          <p:cNvPr id="407575" name="Line 23"/>
          <p:cNvSpPr>
            <a:spLocks noChangeShapeType="1"/>
          </p:cNvSpPr>
          <p:nvPr/>
        </p:nvSpPr>
        <p:spPr bwMode="auto">
          <a:xfrm flipH="1">
            <a:off x="7827963" y="4762500"/>
            <a:ext cx="492125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76" name="Rectangle 24"/>
          <p:cNvSpPr>
            <a:spLocks noChangeArrowheads="1"/>
          </p:cNvSpPr>
          <p:nvPr/>
        </p:nvSpPr>
        <p:spPr bwMode="auto">
          <a:xfrm>
            <a:off x="4311650" y="4838700"/>
            <a:ext cx="56197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fr-FR" sz="2000" b="1" dirty="0">
                <a:latin typeface="Times New Roman" pitchFamily="18" charset="0"/>
              </a:rPr>
              <a:t>c</a:t>
            </a:r>
            <a:r>
              <a:rPr lang="fr-FR" sz="2000" b="1" dirty="0" smtClean="0">
                <a:latin typeface="Times New Roman" pitchFamily="18" charset="0"/>
              </a:rPr>
              <a:t>2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407577" name="Line 25"/>
          <p:cNvSpPr>
            <a:spLocks noChangeShapeType="1"/>
          </p:cNvSpPr>
          <p:nvPr/>
        </p:nvSpPr>
        <p:spPr bwMode="auto">
          <a:xfrm>
            <a:off x="3186113" y="5067300"/>
            <a:ext cx="112553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78" name="Line 26"/>
          <p:cNvSpPr>
            <a:spLocks noChangeShapeType="1"/>
          </p:cNvSpPr>
          <p:nvPr/>
        </p:nvSpPr>
        <p:spPr bwMode="auto">
          <a:xfrm>
            <a:off x="4873625" y="5067300"/>
            <a:ext cx="1406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79" name="Line 27"/>
          <p:cNvSpPr>
            <a:spLocks noChangeShapeType="1"/>
          </p:cNvSpPr>
          <p:nvPr/>
        </p:nvSpPr>
        <p:spPr bwMode="auto">
          <a:xfrm flipH="1" flipV="1">
            <a:off x="1076325" y="4838700"/>
            <a:ext cx="561975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7580" name="Text Box 28"/>
          <p:cNvSpPr txBox="1">
            <a:spLocks noChangeArrowheads="1"/>
          </p:cNvSpPr>
          <p:nvPr/>
        </p:nvSpPr>
        <p:spPr bwMode="auto">
          <a:xfrm>
            <a:off x="3624448" y="2779247"/>
            <a:ext cx="2069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800" b="1" dirty="0">
                <a:solidFill>
                  <a:schemeClr val="tx2"/>
                </a:solidFill>
              </a:rPr>
              <a:t>p</a:t>
            </a:r>
            <a:r>
              <a:rPr lang="fr-FR" sz="2800" b="1" dirty="0" smtClean="0">
                <a:solidFill>
                  <a:schemeClr val="tx2"/>
                </a:solidFill>
              </a:rPr>
              <a:t>aire de clés</a:t>
            </a:r>
            <a:endParaRPr lang="fr-FR" sz="2800" b="1" dirty="0">
              <a:solidFill>
                <a:schemeClr val="tx2"/>
              </a:solidFill>
            </a:endParaRPr>
          </a:p>
        </p:txBody>
      </p:sp>
      <p:grpSp>
        <p:nvGrpSpPr>
          <p:cNvPr id="407581" name="Group 29"/>
          <p:cNvGrpSpPr>
            <a:grpSpLocks/>
          </p:cNvGrpSpPr>
          <p:nvPr/>
        </p:nvGrpSpPr>
        <p:grpSpPr bwMode="auto">
          <a:xfrm>
            <a:off x="319086" y="4457700"/>
            <a:ext cx="1874843" cy="1482725"/>
            <a:chOff x="188" y="3312"/>
            <a:chExt cx="1181" cy="934"/>
          </a:xfrm>
        </p:grpSpPr>
        <p:sp>
          <p:nvSpPr>
            <p:cNvPr id="407582" name="Rectangle 30"/>
            <p:cNvSpPr>
              <a:spLocks noChangeArrowheads="1"/>
            </p:cNvSpPr>
            <p:nvPr/>
          </p:nvSpPr>
          <p:spPr bwMode="auto">
            <a:xfrm>
              <a:off x="310" y="331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7583" name="Text Box 31"/>
            <p:cNvSpPr txBox="1">
              <a:spLocks noChangeArrowheads="1"/>
            </p:cNvSpPr>
            <p:nvPr/>
          </p:nvSpPr>
          <p:spPr bwMode="auto">
            <a:xfrm>
              <a:off x="188" y="3955"/>
              <a:ext cx="1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7584" name="Group 32"/>
          <p:cNvGrpSpPr>
            <a:grpSpLocks/>
          </p:cNvGrpSpPr>
          <p:nvPr/>
        </p:nvGrpSpPr>
        <p:grpSpPr bwMode="auto">
          <a:xfrm>
            <a:off x="7135824" y="4457700"/>
            <a:ext cx="1874841" cy="1450975"/>
            <a:chOff x="4482" y="3312"/>
            <a:chExt cx="1181" cy="914"/>
          </a:xfrm>
        </p:grpSpPr>
        <p:sp>
          <p:nvSpPr>
            <p:cNvPr id="407585" name="Rectangle 33"/>
            <p:cNvSpPr>
              <a:spLocks noChangeArrowheads="1"/>
            </p:cNvSpPr>
            <p:nvPr/>
          </p:nvSpPr>
          <p:spPr bwMode="auto">
            <a:xfrm>
              <a:off x="5228" y="331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7586" name="Text Box 34"/>
            <p:cNvSpPr txBox="1">
              <a:spLocks noChangeArrowheads="1"/>
            </p:cNvSpPr>
            <p:nvPr/>
          </p:nvSpPr>
          <p:spPr bwMode="auto">
            <a:xfrm>
              <a:off x="4482" y="3935"/>
              <a:ext cx="1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07587" name="Text Box 35"/>
          <p:cNvSpPr txBox="1">
            <a:spLocks noChangeArrowheads="1"/>
          </p:cNvSpPr>
          <p:nvPr/>
        </p:nvSpPr>
        <p:spPr bwMode="auto">
          <a:xfrm>
            <a:off x="3700510" y="5369868"/>
            <a:ext cx="1763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b="1" dirty="0">
                <a:solidFill>
                  <a:schemeClr val="tx2"/>
                </a:solidFill>
              </a:rPr>
              <a:t>t</a:t>
            </a:r>
            <a:r>
              <a:rPr lang="fr-FR" b="1" dirty="0" smtClean="0">
                <a:solidFill>
                  <a:schemeClr val="tx2"/>
                </a:solidFill>
              </a:rPr>
              <a:t>exte chiffré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07588" name="Picture 36" descr="Diff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12017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344490" y="2819400"/>
            <a:ext cx="1408110" cy="944563"/>
          </a:xfrm>
          <a:prstGeom prst="wedgeRoundRectCallout">
            <a:avLst>
              <a:gd name="adj1" fmla="val 61963"/>
              <a:gd name="adj2" fmla="val 1481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</a:t>
            </a:r>
            <a:r>
              <a:rPr lang="fr-CH" dirty="0" smtClean="0"/>
              <a:t>onction trappe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4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4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4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4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0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4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4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0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250"/>
                                        <p:tgtEl>
                                          <p:spTgt spid="4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250"/>
                                        <p:tgtEl>
                                          <p:spTgt spid="4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250"/>
                                        <p:tgtEl>
                                          <p:spTgt spid="4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250"/>
                                        <p:tgtEl>
                                          <p:spTgt spid="40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250"/>
                                        <p:tgtEl>
                                          <p:spTgt spid="4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8" grpId="0" animBg="1" autoUpdateAnimBg="0"/>
      <p:bldP spid="407559" grpId="0" animBg="1" autoUpdateAnimBg="0"/>
      <p:bldP spid="407560" grpId="0" animBg="1" autoUpdateAnimBg="0"/>
      <p:bldP spid="407566" grpId="0" animBg="1"/>
      <p:bldP spid="407567" grpId="0" animBg="1"/>
      <p:bldP spid="407568" grpId="0" animBg="1"/>
      <p:bldP spid="407569" grpId="0" animBg="1"/>
      <p:bldP spid="407570" grpId="0" animBg="1"/>
      <p:bldP spid="407571" grpId="0" animBg="1"/>
      <p:bldP spid="407575" grpId="0" animBg="1"/>
      <p:bldP spid="407576" grpId="0" animBg="1" autoUpdateAnimBg="0"/>
      <p:bldP spid="407577" grpId="0" animBg="1"/>
      <p:bldP spid="407578" grpId="0" animBg="1"/>
      <p:bldP spid="407579" grpId="0" animBg="1"/>
      <p:bldP spid="407580" grpId="0" autoUpdateAnimBg="0"/>
      <p:bldP spid="407587" grpId="0" autoUpdateAnimBg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0962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hiffrement de messages</a:t>
            </a:r>
            <a:endParaRPr lang="fr-FR" dirty="0"/>
          </a:p>
        </p:txBody>
      </p:sp>
      <p:sp>
        <p:nvSpPr>
          <p:cNvPr id="409603" name="AutoShape 3"/>
          <p:cNvSpPr>
            <a:spLocks noChangeArrowheads="1"/>
          </p:cNvSpPr>
          <p:nvPr/>
        </p:nvSpPr>
        <p:spPr bwMode="auto">
          <a:xfrm>
            <a:off x="1617663" y="4525963"/>
            <a:ext cx="1477962" cy="990600"/>
          </a:xfrm>
          <a:prstGeom prst="roundRect">
            <a:avLst>
              <a:gd name="adj" fmla="val 2980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09604" name="AutoShape 4"/>
          <p:cNvSpPr>
            <a:spLocks noChangeArrowheads="1"/>
          </p:cNvSpPr>
          <p:nvPr/>
        </p:nvSpPr>
        <p:spPr bwMode="auto">
          <a:xfrm>
            <a:off x="6259513" y="4525963"/>
            <a:ext cx="1477962" cy="990600"/>
          </a:xfrm>
          <a:prstGeom prst="roundRect">
            <a:avLst>
              <a:gd name="adj" fmla="val 3125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09605" name="Line 5"/>
          <p:cNvSpPr>
            <a:spLocks noChangeShapeType="1"/>
          </p:cNvSpPr>
          <p:nvPr/>
        </p:nvSpPr>
        <p:spPr bwMode="auto">
          <a:xfrm flipV="1">
            <a:off x="1055688" y="5059363"/>
            <a:ext cx="5445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6" name="Line 6"/>
          <p:cNvSpPr>
            <a:spLocks noChangeShapeType="1"/>
          </p:cNvSpPr>
          <p:nvPr/>
        </p:nvSpPr>
        <p:spPr bwMode="auto">
          <a:xfrm>
            <a:off x="3165475" y="5059363"/>
            <a:ext cx="112553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7" name="Line 7"/>
          <p:cNvSpPr>
            <a:spLocks noChangeShapeType="1"/>
          </p:cNvSpPr>
          <p:nvPr/>
        </p:nvSpPr>
        <p:spPr bwMode="auto">
          <a:xfrm>
            <a:off x="4852988" y="5059363"/>
            <a:ext cx="1406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7772400" y="5059363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 flipH="1">
            <a:off x="2362200" y="3459163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>
            <a:off x="6934200" y="3459163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09611" name="Group 11"/>
          <p:cNvGrpSpPr>
            <a:grpSpLocks/>
          </p:cNvGrpSpPr>
          <p:nvPr/>
        </p:nvGrpSpPr>
        <p:grpSpPr bwMode="auto">
          <a:xfrm>
            <a:off x="298448" y="4754563"/>
            <a:ext cx="1874843" cy="1482725"/>
            <a:chOff x="188" y="3312"/>
            <a:chExt cx="1181" cy="934"/>
          </a:xfrm>
        </p:grpSpPr>
        <p:sp>
          <p:nvSpPr>
            <p:cNvPr id="409612" name="Rectangle 12"/>
            <p:cNvSpPr>
              <a:spLocks noChangeArrowheads="1"/>
            </p:cNvSpPr>
            <p:nvPr/>
          </p:nvSpPr>
          <p:spPr bwMode="auto">
            <a:xfrm>
              <a:off x="310" y="331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613" name="Text Box 13"/>
            <p:cNvSpPr txBox="1">
              <a:spLocks noChangeArrowheads="1"/>
            </p:cNvSpPr>
            <p:nvPr/>
          </p:nvSpPr>
          <p:spPr bwMode="auto">
            <a:xfrm>
              <a:off x="188" y="3955"/>
              <a:ext cx="1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9614" name="Group 14"/>
          <p:cNvGrpSpPr>
            <a:grpSpLocks/>
          </p:cNvGrpSpPr>
          <p:nvPr/>
        </p:nvGrpSpPr>
        <p:grpSpPr bwMode="auto">
          <a:xfrm>
            <a:off x="7115187" y="4754563"/>
            <a:ext cx="1874841" cy="1450975"/>
            <a:chOff x="4482" y="3312"/>
            <a:chExt cx="1181" cy="914"/>
          </a:xfrm>
        </p:grpSpPr>
        <p:sp>
          <p:nvSpPr>
            <p:cNvPr id="409615" name="Rectangle 15"/>
            <p:cNvSpPr>
              <a:spLocks noChangeArrowheads="1"/>
            </p:cNvSpPr>
            <p:nvPr/>
          </p:nvSpPr>
          <p:spPr bwMode="auto">
            <a:xfrm>
              <a:off x="5228" y="331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616" name="Text Box 16"/>
            <p:cNvSpPr txBox="1">
              <a:spLocks noChangeArrowheads="1"/>
            </p:cNvSpPr>
            <p:nvPr/>
          </p:nvSpPr>
          <p:spPr bwMode="auto">
            <a:xfrm>
              <a:off x="4482" y="3935"/>
              <a:ext cx="1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9617" name="Group 17"/>
          <p:cNvGrpSpPr>
            <a:grpSpLocks/>
          </p:cNvGrpSpPr>
          <p:nvPr/>
        </p:nvGrpSpPr>
        <p:grpSpPr bwMode="auto">
          <a:xfrm>
            <a:off x="3681417" y="4830763"/>
            <a:ext cx="1763715" cy="1298575"/>
            <a:chOff x="2319" y="3360"/>
            <a:chExt cx="1111" cy="818"/>
          </a:xfrm>
        </p:grpSpPr>
        <p:sp>
          <p:nvSpPr>
            <p:cNvPr id="409618" name="Rectangle 18"/>
            <p:cNvSpPr>
              <a:spLocks noChangeArrowheads="1"/>
            </p:cNvSpPr>
            <p:nvPr/>
          </p:nvSpPr>
          <p:spPr bwMode="auto">
            <a:xfrm>
              <a:off x="2703" y="3360"/>
              <a:ext cx="354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 dirty="0">
                  <a:latin typeface="Times New Roman" pitchFamily="18" charset="0"/>
                </a:rPr>
                <a:t>c</a:t>
              </a:r>
              <a:r>
                <a:rPr lang="fr-FR" sz="2000" b="1" dirty="0" smtClean="0">
                  <a:latin typeface="Times New Roman" pitchFamily="18" charset="0"/>
                </a:rPr>
                <a:t>1</a:t>
              </a:r>
              <a:endParaRPr lang="fr-FR" sz="2000" b="1" dirty="0">
                <a:latin typeface="Times New Roman" pitchFamily="18" charset="0"/>
              </a:endParaRPr>
            </a:p>
          </p:txBody>
        </p:sp>
        <p:sp>
          <p:nvSpPr>
            <p:cNvPr id="409619" name="Text Box 19"/>
            <p:cNvSpPr txBox="1">
              <a:spLocks noChangeArrowheads="1"/>
            </p:cNvSpPr>
            <p:nvPr/>
          </p:nvSpPr>
          <p:spPr bwMode="auto">
            <a:xfrm>
              <a:off x="2319" y="3887"/>
              <a:ext cx="11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chiffré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9620" name="Group 20"/>
          <p:cNvGrpSpPr>
            <a:grpSpLocks/>
          </p:cNvGrpSpPr>
          <p:nvPr/>
        </p:nvGrpSpPr>
        <p:grpSpPr bwMode="auto">
          <a:xfrm>
            <a:off x="344490" y="987425"/>
            <a:ext cx="2198691" cy="2776538"/>
            <a:chOff x="217" y="747"/>
            <a:chExt cx="1385" cy="1749"/>
          </a:xfrm>
        </p:grpSpPr>
        <p:sp>
          <p:nvSpPr>
            <p:cNvPr id="409621" name="Freeform 21"/>
            <p:cNvSpPr>
              <a:spLocks/>
            </p:cNvSpPr>
            <p:nvPr/>
          </p:nvSpPr>
          <p:spPr bwMode="auto">
            <a:xfrm>
              <a:off x="1289" y="1176"/>
              <a:ext cx="313" cy="1088"/>
            </a:xfrm>
            <a:custGeom>
              <a:avLst/>
              <a:gdLst>
                <a:gd name="T0" fmla="*/ 608 w 625"/>
                <a:gd name="T1" fmla="*/ 2000 h 2000"/>
                <a:gd name="T2" fmla="*/ 464 w 625"/>
                <a:gd name="T3" fmla="*/ 1784 h 2000"/>
                <a:gd name="T4" fmla="*/ 320 w 625"/>
                <a:gd name="T5" fmla="*/ 800 h 2000"/>
                <a:gd name="T6" fmla="*/ 32 w 625"/>
                <a:gd name="T7" fmla="*/ 464 h 2000"/>
                <a:gd name="T8" fmla="*/ 128 w 625"/>
                <a:gd name="T9" fmla="*/ 128 h 2000"/>
                <a:gd name="T10" fmla="*/ 616 w 625"/>
                <a:gd name="T11" fmla="*/ 24 h 2000"/>
                <a:gd name="T12" fmla="*/ 616 w 625"/>
                <a:gd name="T13" fmla="*/ 680 h 2000"/>
                <a:gd name="T14" fmla="*/ 536 w 625"/>
                <a:gd name="T15" fmla="*/ 792 h 2000"/>
                <a:gd name="T16" fmla="*/ 624 w 625"/>
                <a:gd name="T17" fmla="*/ 904 h 2000"/>
                <a:gd name="T18" fmla="*/ 544 w 625"/>
                <a:gd name="T19" fmla="*/ 1024 h 2000"/>
                <a:gd name="T20" fmla="*/ 616 w 625"/>
                <a:gd name="T21" fmla="*/ 1136 h 2000"/>
                <a:gd name="T22" fmla="*/ 568 w 625"/>
                <a:gd name="T23" fmla="*/ 1256 h 2000"/>
                <a:gd name="T24" fmla="*/ 624 w 625"/>
                <a:gd name="T25" fmla="*/ 1384 h 2000"/>
                <a:gd name="T26" fmla="*/ 576 w 625"/>
                <a:gd name="T27" fmla="*/ 1496 h 2000"/>
                <a:gd name="T28" fmla="*/ 616 w 625"/>
                <a:gd name="T29" fmla="*/ 1688 h 2000"/>
                <a:gd name="T30" fmla="*/ 568 w 625"/>
                <a:gd name="T31" fmla="*/ 1800 h 2000"/>
                <a:gd name="T32" fmla="*/ 616 w 625"/>
                <a:gd name="T33" fmla="*/ 1856 h 2000"/>
                <a:gd name="T34" fmla="*/ 608 w 625"/>
                <a:gd name="T35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5" h="2000">
                  <a:moveTo>
                    <a:pt x="608" y="2000"/>
                  </a:moveTo>
                  <a:cubicBezTo>
                    <a:pt x="589" y="1984"/>
                    <a:pt x="512" y="1984"/>
                    <a:pt x="464" y="1784"/>
                  </a:cubicBezTo>
                  <a:cubicBezTo>
                    <a:pt x="416" y="1584"/>
                    <a:pt x="392" y="1020"/>
                    <a:pt x="320" y="800"/>
                  </a:cubicBezTo>
                  <a:cubicBezTo>
                    <a:pt x="248" y="580"/>
                    <a:pt x="64" y="576"/>
                    <a:pt x="32" y="464"/>
                  </a:cubicBezTo>
                  <a:cubicBezTo>
                    <a:pt x="0" y="352"/>
                    <a:pt x="31" y="201"/>
                    <a:pt x="128" y="128"/>
                  </a:cubicBezTo>
                  <a:cubicBezTo>
                    <a:pt x="225" y="55"/>
                    <a:pt x="488" y="0"/>
                    <a:pt x="616" y="24"/>
                  </a:cubicBezTo>
                  <a:lnTo>
                    <a:pt x="616" y="680"/>
                  </a:lnTo>
                  <a:cubicBezTo>
                    <a:pt x="603" y="808"/>
                    <a:pt x="535" y="755"/>
                    <a:pt x="536" y="792"/>
                  </a:cubicBezTo>
                  <a:cubicBezTo>
                    <a:pt x="537" y="829"/>
                    <a:pt x="623" y="865"/>
                    <a:pt x="624" y="904"/>
                  </a:cubicBezTo>
                  <a:cubicBezTo>
                    <a:pt x="625" y="943"/>
                    <a:pt x="545" y="985"/>
                    <a:pt x="544" y="1024"/>
                  </a:cubicBezTo>
                  <a:cubicBezTo>
                    <a:pt x="543" y="1063"/>
                    <a:pt x="612" y="1097"/>
                    <a:pt x="616" y="1136"/>
                  </a:cubicBezTo>
                  <a:cubicBezTo>
                    <a:pt x="620" y="1175"/>
                    <a:pt x="567" y="1215"/>
                    <a:pt x="568" y="1256"/>
                  </a:cubicBezTo>
                  <a:cubicBezTo>
                    <a:pt x="569" y="1297"/>
                    <a:pt x="623" y="1344"/>
                    <a:pt x="624" y="1384"/>
                  </a:cubicBezTo>
                  <a:cubicBezTo>
                    <a:pt x="625" y="1424"/>
                    <a:pt x="577" y="1445"/>
                    <a:pt x="576" y="1496"/>
                  </a:cubicBezTo>
                  <a:cubicBezTo>
                    <a:pt x="575" y="1547"/>
                    <a:pt x="617" y="1637"/>
                    <a:pt x="616" y="1688"/>
                  </a:cubicBezTo>
                  <a:cubicBezTo>
                    <a:pt x="615" y="1739"/>
                    <a:pt x="568" y="1772"/>
                    <a:pt x="568" y="1800"/>
                  </a:cubicBezTo>
                  <a:cubicBezTo>
                    <a:pt x="568" y="1828"/>
                    <a:pt x="609" y="1823"/>
                    <a:pt x="616" y="1856"/>
                  </a:cubicBezTo>
                  <a:cubicBezTo>
                    <a:pt x="623" y="1889"/>
                    <a:pt x="610" y="1970"/>
                    <a:pt x="608" y="2000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22" name="Text Box 22"/>
            <p:cNvSpPr txBox="1">
              <a:spLocks noChangeArrowheads="1"/>
            </p:cNvSpPr>
            <p:nvPr/>
          </p:nvSpPr>
          <p:spPr bwMode="auto">
            <a:xfrm>
              <a:off x="1392" y="2228"/>
              <a:ext cx="205" cy="268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e</a:t>
              </a:r>
            </a:p>
          </p:txBody>
        </p:sp>
        <p:sp>
          <p:nvSpPr>
            <p:cNvPr id="409623" name="Text Box 23"/>
            <p:cNvSpPr txBox="1">
              <a:spLocks noChangeArrowheads="1"/>
            </p:cNvSpPr>
            <p:nvPr/>
          </p:nvSpPr>
          <p:spPr bwMode="auto">
            <a:xfrm>
              <a:off x="217" y="747"/>
              <a:ext cx="124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c</a:t>
              </a:r>
              <a:r>
                <a:rPr lang="fr-FR" b="1" dirty="0" smtClean="0">
                  <a:solidFill>
                    <a:schemeClr val="tx2"/>
                  </a:solidFill>
                </a:rPr>
                <a:t>lé publique</a:t>
              </a:r>
            </a:p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du partenaire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9624" name="Group 24"/>
          <p:cNvGrpSpPr>
            <a:grpSpLocks/>
          </p:cNvGrpSpPr>
          <p:nvPr/>
        </p:nvGrpSpPr>
        <p:grpSpPr bwMode="auto">
          <a:xfrm>
            <a:off x="6781816" y="1017588"/>
            <a:ext cx="2282831" cy="2638425"/>
            <a:chOff x="4272" y="766"/>
            <a:chExt cx="1438" cy="1662"/>
          </a:xfrm>
        </p:grpSpPr>
        <p:sp>
          <p:nvSpPr>
            <p:cNvPr id="409625" name="Freeform 25"/>
            <p:cNvSpPr>
              <a:spLocks/>
            </p:cNvSpPr>
            <p:nvPr/>
          </p:nvSpPr>
          <p:spPr bwMode="auto">
            <a:xfrm>
              <a:off x="4298" y="1176"/>
              <a:ext cx="355" cy="1084"/>
            </a:xfrm>
            <a:custGeom>
              <a:avLst/>
              <a:gdLst>
                <a:gd name="T0" fmla="*/ 92 w 708"/>
                <a:gd name="T1" fmla="*/ 1976 h 1993"/>
                <a:gd name="T2" fmla="*/ 244 w 708"/>
                <a:gd name="T3" fmla="*/ 1763 h 1993"/>
                <a:gd name="T4" fmla="*/ 388 w 708"/>
                <a:gd name="T5" fmla="*/ 779 h 1993"/>
                <a:gd name="T6" fmla="*/ 676 w 708"/>
                <a:gd name="T7" fmla="*/ 443 h 1993"/>
                <a:gd name="T8" fmla="*/ 580 w 708"/>
                <a:gd name="T9" fmla="*/ 107 h 1993"/>
                <a:gd name="T10" fmla="*/ 76 w 708"/>
                <a:gd name="T11" fmla="*/ 8 h 1993"/>
                <a:gd name="T12" fmla="*/ 68 w 708"/>
                <a:gd name="T13" fmla="*/ 648 h 1993"/>
                <a:gd name="T14" fmla="*/ 52 w 708"/>
                <a:gd name="T15" fmla="*/ 723 h 1993"/>
                <a:gd name="T16" fmla="*/ 4 w 708"/>
                <a:gd name="T17" fmla="*/ 776 h 1993"/>
                <a:gd name="T18" fmla="*/ 76 w 708"/>
                <a:gd name="T19" fmla="*/ 888 h 1993"/>
                <a:gd name="T20" fmla="*/ 4 w 708"/>
                <a:gd name="T21" fmla="*/ 1024 h 1993"/>
                <a:gd name="T22" fmla="*/ 60 w 708"/>
                <a:gd name="T23" fmla="*/ 1120 h 1993"/>
                <a:gd name="T24" fmla="*/ 28 w 708"/>
                <a:gd name="T25" fmla="*/ 1248 h 1993"/>
                <a:gd name="T26" fmla="*/ 68 w 708"/>
                <a:gd name="T27" fmla="*/ 1368 h 1993"/>
                <a:gd name="T28" fmla="*/ 36 w 708"/>
                <a:gd name="T29" fmla="*/ 1488 h 1993"/>
                <a:gd name="T30" fmla="*/ 76 w 708"/>
                <a:gd name="T31" fmla="*/ 1680 h 1993"/>
                <a:gd name="T32" fmla="*/ 44 w 708"/>
                <a:gd name="T33" fmla="*/ 1776 h 1993"/>
                <a:gd name="T34" fmla="*/ 76 w 708"/>
                <a:gd name="T35" fmla="*/ 1864 h 1993"/>
                <a:gd name="T36" fmla="*/ 92 w 708"/>
                <a:gd name="T37" fmla="*/ 1976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8" h="1993">
                  <a:moveTo>
                    <a:pt x="92" y="1976"/>
                  </a:moveTo>
                  <a:cubicBezTo>
                    <a:pt x="120" y="1959"/>
                    <a:pt x="195" y="1962"/>
                    <a:pt x="244" y="1763"/>
                  </a:cubicBezTo>
                  <a:cubicBezTo>
                    <a:pt x="293" y="1564"/>
                    <a:pt x="316" y="999"/>
                    <a:pt x="388" y="779"/>
                  </a:cubicBezTo>
                  <a:cubicBezTo>
                    <a:pt x="460" y="559"/>
                    <a:pt x="644" y="555"/>
                    <a:pt x="676" y="443"/>
                  </a:cubicBezTo>
                  <a:cubicBezTo>
                    <a:pt x="708" y="331"/>
                    <a:pt x="680" y="180"/>
                    <a:pt x="580" y="107"/>
                  </a:cubicBezTo>
                  <a:cubicBezTo>
                    <a:pt x="480" y="34"/>
                    <a:pt x="252" y="0"/>
                    <a:pt x="76" y="8"/>
                  </a:cubicBezTo>
                  <a:lnTo>
                    <a:pt x="68" y="648"/>
                  </a:lnTo>
                  <a:cubicBezTo>
                    <a:pt x="64" y="767"/>
                    <a:pt x="63" y="702"/>
                    <a:pt x="52" y="723"/>
                  </a:cubicBezTo>
                  <a:cubicBezTo>
                    <a:pt x="41" y="744"/>
                    <a:pt x="0" y="749"/>
                    <a:pt x="4" y="776"/>
                  </a:cubicBezTo>
                  <a:cubicBezTo>
                    <a:pt x="8" y="803"/>
                    <a:pt x="76" y="847"/>
                    <a:pt x="76" y="888"/>
                  </a:cubicBezTo>
                  <a:cubicBezTo>
                    <a:pt x="76" y="929"/>
                    <a:pt x="7" y="985"/>
                    <a:pt x="4" y="1024"/>
                  </a:cubicBezTo>
                  <a:cubicBezTo>
                    <a:pt x="1" y="1063"/>
                    <a:pt x="56" y="1083"/>
                    <a:pt x="60" y="1120"/>
                  </a:cubicBezTo>
                  <a:cubicBezTo>
                    <a:pt x="64" y="1157"/>
                    <a:pt x="27" y="1207"/>
                    <a:pt x="28" y="1248"/>
                  </a:cubicBezTo>
                  <a:cubicBezTo>
                    <a:pt x="29" y="1289"/>
                    <a:pt x="67" y="1328"/>
                    <a:pt x="68" y="1368"/>
                  </a:cubicBezTo>
                  <a:cubicBezTo>
                    <a:pt x="69" y="1408"/>
                    <a:pt x="35" y="1436"/>
                    <a:pt x="36" y="1488"/>
                  </a:cubicBezTo>
                  <a:cubicBezTo>
                    <a:pt x="37" y="1540"/>
                    <a:pt x="75" y="1632"/>
                    <a:pt x="76" y="1680"/>
                  </a:cubicBezTo>
                  <a:cubicBezTo>
                    <a:pt x="77" y="1728"/>
                    <a:pt x="44" y="1745"/>
                    <a:pt x="44" y="1776"/>
                  </a:cubicBezTo>
                  <a:cubicBezTo>
                    <a:pt x="44" y="1807"/>
                    <a:pt x="68" y="1831"/>
                    <a:pt x="76" y="1864"/>
                  </a:cubicBezTo>
                  <a:cubicBezTo>
                    <a:pt x="84" y="1897"/>
                    <a:pt x="64" y="1993"/>
                    <a:pt x="92" y="19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26" name="Text Box 26"/>
            <p:cNvSpPr txBox="1">
              <a:spLocks noChangeArrowheads="1"/>
            </p:cNvSpPr>
            <p:nvPr/>
          </p:nvSpPr>
          <p:spPr bwMode="auto">
            <a:xfrm>
              <a:off x="4272" y="2160"/>
              <a:ext cx="214" cy="2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d</a:t>
              </a:r>
            </a:p>
          </p:txBody>
        </p:sp>
        <p:sp>
          <p:nvSpPr>
            <p:cNvPr id="409627" name="Text Box 27"/>
            <p:cNvSpPr txBox="1">
              <a:spLocks noChangeArrowheads="1"/>
            </p:cNvSpPr>
            <p:nvPr/>
          </p:nvSpPr>
          <p:spPr bwMode="auto">
            <a:xfrm>
              <a:off x="4461" y="766"/>
              <a:ext cx="124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c</a:t>
              </a:r>
              <a:r>
                <a:rPr lang="fr-FR" b="1" dirty="0" smtClean="0">
                  <a:solidFill>
                    <a:schemeClr val="tx2"/>
                  </a:solidFill>
                </a:rPr>
                <a:t>lé secrète</a:t>
              </a:r>
            </a:p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d</a:t>
              </a:r>
              <a:r>
                <a:rPr lang="fr-FR" b="1" dirty="0" smtClean="0">
                  <a:solidFill>
                    <a:schemeClr val="tx2"/>
                  </a:solidFill>
                </a:rPr>
                <a:t>u partenaire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09628" name="Text Box 28"/>
          <p:cNvSpPr txBox="1">
            <a:spLocks noChangeArrowheads="1"/>
          </p:cNvSpPr>
          <p:nvPr/>
        </p:nvSpPr>
        <p:spPr bwMode="auto">
          <a:xfrm>
            <a:off x="2843213" y="2417416"/>
            <a:ext cx="3600450" cy="13849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Seul le partenaire est à même de déchiffrer le message.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25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0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0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nimBg="1" autoUpdateAnimBg="0"/>
      <p:bldP spid="409604" grpId="0" animBg="1" autoUpdateAnimBg="0"/>
      <p:bldP spid="409605" grpId="0" animBg="1"/>
      <p:bldP spid="409606" grpId="0" animBg="1"/>
      <p:bldP spid="409607" grpId="0" animBg="1"/>
      <p:bldP spid="409608" grpId="0" animBg="1"/>
      <p:bldP spid="409609" grpId="0" animBg="1"/>
      <p:bldP spid="409610" grpId="0" animBg="1"/>
      <p:bldP spid="40962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structure générale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568166" y="3124200"/>
            <a:ext cx="1591689" cy="697151"/>
          </a:xfrm>
          <a:custGeom>
            <a:avLst/>
            <a:gdLst>
              <a:gd name="connsiteX0" fmla="*/ 0 w 1862539"/>
              <a:gd name="connsiteY0" fmla="*/ 0 h 1001365"/>
              <a:gd name="connsiteX1" fmla="*/ 1862539 w 1862539"/>
              <a:gd name="connsiteY1" fmla="*/ 0 h 1001365"/>
              <a:gd name="connsiteX2" fmla="*/ 1862539 w 1862539"/>
              <a:gd name="connsiteY2" fmla="*/ 1001365 h 1001365"/>
              <a:gd name="connsiteX3" fmla="*/ 0 w 1862539"/>
              <a:gd name="connsiteY3" fmla="*/ 1001365 h 1001365"/>
              <a:gd name="connsiteX4" fmla="*/ 0 w 1862539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539" h="1001365">
                <a:moveTo>
                  <a:pt x="0" y="0"/>
                </a:moveTo>
                <a:lnTo>
                  <a:pt x="1862539" y="0"/>
                </a:lnTo>
                <a:lnTo>
                  <a:pt x="1862539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</a:t>
            </a:r>
            <a:r>
              <a:rPr lang="fr-CH" sz="1800" kern="1200" dirty="0" smtClean="0"/>
              <a:t> 2</a:t>
            </a:r>
            <a:endParaRPr lang="en-US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34420" y="4121579"/>
            <a:ext cx="1451980" cy="1668943"/>
          </a:xfrm>
          <a:custGeom>
            <a:avLst/>
            <a:gdLst>
              <a:gd name="connsiteX0" fmla="*/ 0 w 1668942"/>
              <a:gd name="connsiteY0" fmla="*/ 725990 h 1451979"/>
              <a:gd name="connsiteX1" fmla="*/ 362995 w 1668942"/>
              <a:gd name="connsiteY1" fmla="*/ 0 h 1451979"/>
              <a:gd name="connsiteX2" fmla="*/ 1305947 w 1668942"/>
              <a:gd name="connsiteY2" fmla="*/ 0 h 1451979"/>
              <a:gd name="connsiteX3" fmla="*/ 1668942 w 1668942"/>
              <a:gd name="connsiteY3" fmla="*/ 725990 h 1451979"/>
              <a:gd name="connsiteX4" fmla="*/ 1305947 w 1668942"/>
              <a:gd name="connsiteY4" fmla="*/ 1451979 h 1451979"/>
              <a:gd name="connsiteX5" fmla="*/ 362995 w 1668942"/>
              <a:gd name="connsiteY5" fmla="*/ 1451979 h 1451979"/>
              <a:gd name="connsiteX6" fmla="*/ 0 w 1668942"/>
              <a:gd name="connsiteY6" fmla="*/ 725990 h 1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942" h="1451979">
                <a:moveTo>
                  <a:pt x="834470" y="0"/>
                </a:moveTo>
                <a:lnTo>
                  <a:pt x="1668941" y="315806"/>
                </a:lnTo>
                <a:lnTo>
                  <a:pt x="1668941" y="1136173"/>
                </a:lnTo>
                <a:lnTo>
                  <a:pt x="834470" y="1451979"/>
                </a:lnTo>
                <a:lnTo>
                  <a:pt x="1" y="1136173"/>
                </a:lnTo>
                <a:lnTo>
                  <a:pt x="1" y="315806"/>
                </a:lnTo>
                <a:lnTo>
                  <a:pt x="8344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67" tIns="260078" rIns="226268" bIns="26007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dirty="0"/>
              <a:t>D</a:t>
            </a:r>
            <a:r>
              <a:rPr lang="fr-CH" sz="1700" kern="1200" dirty="0" smtClean="0"/>
              <a:t>iscrétion</a:t>
            </a:r>
            <a:endParaRPr lang="en-US" sz="1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19750" y="4113712"/>
            <a:ext cx="1917803" cy="2056487"/>
          </a:xfrm>
          <a:custGeom>
            <a:avLst/>
            <a:gdLst>
              <a:gd name="connsiteX0" fmla="*/ 0 w 2056487"/>
              <a:gd name="connsiteY0" fmla="*/ 958902 h 1917803"/>
              <a:gd name="connsiteX1" fmla="*/ 479451 w 2056487"/>
              <a:gd name="connsiteY1" fmla="*/ 0 h 1917803"/>
              <a:gd name="connsiteX2" fmla="*/ 1577036 w 2056487"/>
              <a:gd name="connsiteY2" fmla="*/ 0 h 1917803"/>
              <a:gd name="connsiteX3" fmla="*/ 2056487 w 2056487"/>
              <a:gd name="connsiteY3" fmla="*/ 958902 h 1917803"/>
              <a:gd name="connsiteX4" fmla="*/ 1577036 w 2056487"/>
              <a:gd name="connsiteY4" fmla="*/ 1917803 h 1917803"/>
              <a:gd name="connsiteX5" fmla="*/ 479451 w 2056487"/>
              <a:gd name="connsiteY5" fmla="*/ 1917803 h 1917803"/>
              <a:gd name="connsiteX6" fmla="*/ 0 w 2056487"/>
              <a:gd name="connsiteY6" fmla="*/ 958902 h 19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87" h="1917803">
                <a:moveTo>
                  <a:pt x="1028243" y="0"/>
                </a:moveTo>
                <a:lnTo>
                  <a:pt x="2056486" y="447118"/>
                </a:lnTo>
                <a:lnTo>
                  <a:pt x="2056486" y="1470685"/>
                </a:lnTo>
                <a:lnTo>
                  <a:pt x="1028243" y="1917803"/>
                </a:lnTo>
                <a:lnTo>
                  <a:pt x="1" y="1470685"/>
                </a:lnTo>
                <a:lnTo>
                  <a:pt x="1" y="447118"/>
                </a:lnTo>
                <a:lnTo>
                  <a:pt x="102824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16" tIns="392151" rIns="369816" bIns="3921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Signature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électronique</a:t>
            </a:r>
            <a:endParaRPr lang="en-US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510063" y="4811368"/>
            <a:ext cx="1100537" cy="522632"/>
          </a:xfrm>
          <a:custGeom>
            <a:avLst/>
            <a:gdLst>
              <a:gd name="connsiteX0" fmla="*/ 0 w 1100537"/>
              <a:gd name="connsiteY0" fmla="*/ 0 h 522632"/>
              <a:gd name="connsiteX1" fmla="*/ 1100537 w 1100537"/>
              <a:gd name="connsiteY1" fmla="*/ 0 h 522632"/>
              <a:gd name="connsiteX2" fmla="*/ 1100537 w 1100537"/>
              <a:gd name="connsiteY2" fmla="*/ 522632 h 522632"/>
              <a:gd name="connsiteX3" fmla="*/ 0 w 1100537"/>
              <a:gd name="connsiteY3" fmla="*/ 522632 h 522632"/>
              <a:gd name="connsiteX4" fmla="*/ 0 w 1100537"/>
              <a:gd name="connsiteY4" fmla="*/ 0 h 52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537" h="522632">
                <a:moveTo>
                  <a:pt x="0" y="0"/>
                </a:moveTo>
                <a:lnTo>
                  <a:pt x="1100537" y="0"/>
                </a:lnTo>
                <a:lnTo>
                  <a:pt x="1100537" y="522632"/>
                </a:lnTo>
                <a:lnTo>
                  <a:pt x="0" y="52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4</a:t>
            </a:r>
            <a:endParaRPr lang="en-US" sz="20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2091690" y="4071770"/>
            <a:ext cx="1827374" cy="2100430"/>
          </a:xfrm>
          <a:custGeom>
            <a:avLst/>
            <a:gdLst>
              <a:gd name="connsiteX0" fmla="*/ 0 w 2100430"/>
              <a:gd name="connsiteY0" fmla="*/ 913687 h 1827374"/>
              <a:gd name="connsiteX1" fmla="*/ 456844 w 2100430"/>
              <a:gd name="connsiteY1" fmla="*/ 0 h 1827374"/>
              <a:gd name="connsiteX2" fmla="*/ 1643587 w 2100430"/>
              <a:gd name="connsiteY2" fmla="*/ 0 h 1827374"/>
              <a:gd name="connsiteX3" fmla="*/ 2100430 w 2100430"/>
              <a:gd name="connsiteY3" fmla="*/ 913687 h 1827374"/>
              <a:gd name="connsiteX4" fmla="*/ 1643587 w 2100430"/>
              <a:gd name="connsiteY4" fmla="*/ 1827374 h 1827374"/>
              <a:gd name="connsiteX5" fmla="*/ 456844 w 2100430"/>
              <a:gd name="connsiteY5" fmla="*/ 1827374 h 1827374"/>
              <a:gd name="connsiteX6" fmla="*/ 0 w 2100430"/>
              <a:gd name="connsiteY6" fmla="*/ 913687 h 18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430" h="1827374">
                <a:moveTo>
                  <a:pt x="1050215" y="0"/>
                </a:moveTo>
                <a:lnTo>
                  <a:pt x="2100429" y="397454"/>
                </a:lnTo>
                <a:lnTo>
                  <a:pt x="2100429" y="1429921"/>
                </a:lnTo>
                <a:lnTo>
                  <a:pt x="1050215" y="1827374"/>
                </a:lnTo>
                <a:lnTo>
                  <a:pt x="1" y="1429921"/>
                </a:lnTo>
                <a:lnTo>
                  <a:pt x="1" y="397454"/>
                </a:lnTo>
                <a:lnTo>
                  <a:pt x="105021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66" tIns="327317" rIns="284766" bIns="3273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Paiement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électronique</a:t>
            </a:r>
            <a:endParaRPr lang="en-US" sz="17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39855" y="46486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5</a:t>
            </a:r>
            <a:endParaRPr lang="en-US" sz="20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051765" y="56392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3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3585147" y="722102"/>
            <a:ext cx="2288708" cy="2630698"/>
          </a:xfrm>
          <a:custGeom>
            <a:avLst/>
            <a:gdLst>
              <a:gd name="connsiteX0" fmla="*/ 0 w 1850539"/>
              <a:gd name="connsiteY0" fmla="*/ 804985 h 1609969"/>
              <a:gd name="connsiteX1" fmla="*/ 402492 w 1850539"/>
              <a:gd name="connsiteY1" fmla="*/ 0 h 1609969"/>
              <a:gd name="connsiteX2" fmla="*/ 1448047 w 1850539"/>
              <a:gd name="connsiteY2" fmla="*/ 0 h 1609969"/>
              <a:gd name="connsiteX3" fmla="*/ 1850539 w 1850539"/>
              <a:gd name="connsiteY3" fmla="*/ 804985 h 1609969"/>
              <a:gd name="connsiteX4" fmla="*/ 1448047 w 1850539"/>
              <a:gd name="connsiteY4" fmla="*/ 1609969 h 1609969"/>
              <a:gd name="connsiteX5" fmla="*/ 402492 w 1850539"/>
              <a:gd name="connsiteY5" fmla="*/ 1609969 h 1609969"/>
              <a:gd name="connsiteX6" fmla="*/ 0 w 1850539"/>
              <a:gd name="connsiteY6" fmla="*/ 804985 h 1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69">
                <a:moveTo>
                  <a:pt x="925269" y="0"/>
                </a:moveTo>
                <a:lnTo>
                  <a:pt x="1850539" y="350168"/>
                </a:lnTo>
                <a:lnTo>
                  <a:pt x="1850539" y="1259801"/>
                </a:lnTo>
                <a:lnTo>
                  <a:pt x="925269" y="1609969"/>
                </a:lnTo>
                <a:lnTo>
                  <a:pt x="0" y="1259801"/>
                </a:lnTo>
                <a:lnTo>
                  <a:pt x="0" y="350168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27" tIns="341716" rIns="304227" bIns="34171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dirty="0" smtClean="0"/>
              <a:t>c</a:t>
            </a:r>
            <a:r>
              <a:rPr lang="fr-CH" sz="2000" kern="1200" dirty="0" smtClean="0"/>
              <a:t>onfidentialité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087113" y="2558141"/>
            <a:ext cx="1609985" cy="1850540"/>
          </a:xfrm>
          <a:custGeom>
            <a:avLst/>
            <a:gdLst>
              <a:gd name="connsiteX0" fmla="*/ 0 w 1850539"/>
              <a:gd name="connsiteY0" fmla="*/ 804992 h 1609984"/>
              <a:gd name="connsiteX1" fmla="*/ 402496 w 1850539"/>
              <a:gd name="connsiteY1" fmla="*/ 0 h 1609984"/>
              <a:gd name="connsiteX2" fmla="*/ 1448043 w 1850539"/>
              <a:gd name="connsiteY2" fmla="*/ 0 h 1609984"/>
              <a:gd name="connsiteX3" fmla="*/ 1850539 w 1850539"/>
              <a:gd name="connsiteY3" fmla="*/ 804992 h 1609984"/>
              <a:gd name="connsiteX4" fmla="*/ 1448043 w 1850539"/>
              <a:gd name="connsiteY4" fmla="*/ 1609984 h 1609984"/>
              <a:gd name="connsiteX5" fmla="*/ 402496 w 1850539"/>
              <a:gd name="connsiteY5" fmla="*/ 1609984 h 1609984"/>
              <a:gd name="connsiteX6" fmla="*/ 0 w 1850539"/>
              <a:gd name="connsiteY6" fmla="*/ 804992 h 16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84">
                <a:moveTo>
                  <a:pt x="925269" y="0"/>
                </a:moveTo>
                <a:lnTo>
                  <a:pt x="1850538" y="350175"/>
                </a:lnTo>
                <a:lnTo>
                  <a:pt x="1850538" y="1259809"/>
                </a:lnTo>
                <a:lnTo>
                  <a:pt x="925270" y="1609984"/>
                </a:lnTo>
                <a:lnTo>
                  <a:pt x="1" y="1259809"/>
                </a:lnTo>
                <a:lnTo>
                  <a:pt x="1" y="350175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30" tIns="341718" rIns="304231" bIns="3417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400" kern="1200" dirty="0" smtClean="0"/>
              <a:t>entre partenaires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225662" y="3031827"/>
            <a:ext cx="1802457" cy="1001365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1</a:t>
            </a: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813476" y="2473432"/>
            <a:ext cx="1702635" cy="1957052"/>
          </a:xfrm>
          <a:custGeom>
            <a:avLst/>
            <a:gdLst>
              <a:gd name="connsiteX0" fmla="*/ 0 w 1957051"/>
              <a:gd name="connsiteY0" fmla="*/ 851317 h 1702634"/>
              <a:gd name="connsiteX1" fmla="*/ 425659 w 1957051"/>
              <a:gd name="connsiteY1" fmla="*/ 0 h 1702634"/>
              <a:gd name="connsiteX2" fmla="*/ 1531393 w 1957051"/>
              <a:gd name="connsiteY2" fmla="*/ 0 h 1702634"/>
              <a:gd name="connsiteX3" fmla="*/ 1957051 w 1957051"/>
              <a:gd name="connsiteY3" fmla="*/ 851317 h 1702634"/>
              <a:gd name="connsiteX4" fmla="*/ 1531393 w 1957051"/>
              <a:gd name="connsiteY4" fmla="*/ 1702634 h 1702634"/>
              <a:gd name="connsiteX5" fmla="*/ 425659 w 1957051"/>
              <a:gd name="connsiteY5" fmla="*/ 1702634 h 1702634"/>
              <a:gd name="connsiteX6" fmla="*/ 0 w 1957051"/>
              <a:gd name="connsiteY6" fmla="*/ 851317 h 170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51" h="1702634">
                <a:moveTo>
                  <a:pt x="978525" y="0"/>
                </a:moveTo>
                <a:lnTo>
                  <a:pt x="1957050" y="370323"/>
                </a:lnTo>
                <a:lnTo>
                  <a:pt x="1957050" y="1332311"/>
                </a:lnTo>
                <a:lnTo>
                  <a:pt x="978526" y="1702634"/>
                </a:lnTo>
                <a:lnTo>
                  <a:pt x="1" y="1332311"/>
                </a:lnTo>
                <a:lnTo>
                  <a:pt x="1" y="370323"/>
                </a:lnTo>
                <a:lnTo>
                  <a:pt x="978525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327" tIns="304975" rIns="265328" bIns="30497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300" kern="1200" dirty="0" smtClean="0"/>
              <a:t>dans la société de </a:t>
            </a:r>
            <a:r>
              <a:rPr lang="fr-CH" sz="1400" kern="1200" dirty="0" smtClean="0"/>
              <a:t>l’information</a:t>
            </a:r>
            <a:endParaRPr lang="en-US" sz="13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472625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chemeClr val="bg1"/>
                </a:solidFill>
              </a:rPr>
              <a:t>Assurer la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38142"/>
            <a:ext cx="2700578" cy="16764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En hommage  à </a:t>
            </a:r>
            <a:r>
              <a:rPr lang="fr-CH" dirty="0" err="1" smtClean="0"/>
              <a:t>Whitfield</a:t>
            </a:r>
            <a:endParaRPr lang="fr-CH" dirty="0" smtClean="0"/>
          </a:p>
          <a:p>
            <a:pPr algn="ctr"/>
            <a:r>
              <a:rPr lang="fr-CH" sz="2800" dirty="0" smtClean="0"/>
              <a:t>DIFFIE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73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0052 0.1363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8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0277 0.174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8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04479 0.138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5" grpId="1" animBg="1"/>
      <p:bldP spid="16" grpId="1"/>
      <p:bldP spid="17" grpId="1" animBg="1"/>
      <p:bldP spid="18" grpId="1"/>
      <p:bldP spid="19" grpId="1"/>
      <p:bldP spid="9" grpId="1" animBg="1"/>
      <p:bldP spid="9" grpId="2" animBg="1"/>
      <p:bldP spid="12" grpId="1" animBg="1"/>
      <p:bldP spid="12" grpId="3" animBg="1"/>
      <p:bldP spid="13" grpId="0"/>
      <p:bldP spid="14" grpId="0" animBg="1"/>
      <p:bldP spid="14" grpId="1" animBg="1"/>
      <p:bldP spid="6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31 mars 2011</a:t>
            </a:r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fr-FR" dirty="0" smtClean="0"/>
              <a:t>authentification de messages</a:t>
            </a:r>
            <a:endParaRPr lang="fr-FR" dirty="0"/>
          </a:p>
        </p:txBody>
      </p:sp>
      <p:sp>
        <p:nvSpPr>
          <p:cNvPr id="411651" name="AutoShape 3"/>
          <p:cNvSpPr>
            <a:spLocks noChangeArrowheads="1"/>
          </p:cNvSpPr>
          <p:nvPr/>
        </p:nvSpPr>
        <p:spPr bwMode="auto">
          <a:xfrm>
            <a:off x="1951038" y="4449763"/>
            <a:ext cx="1477962" cy="990600"/>
          </a:xfrm>
          <a:prstGeom prst="roundRect">
            <a:avLst>
              <a:gd name="adj" fmla="val 2836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11652" name="Line 4"/>
          <p:cNvSpPr>
            <a:spLocks noChangeShapeType="1"/>
          </p:cNvSpPr>
          <p:nvPr/>
        </p:nvSpPr>
        <p:spPr bwMode="auto">
          <a:xfrm flipV="1">
            <a:off x="1389063" y="4983163"/>
            <a:ext cx="5445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653" name="Line 5"/>
          <p:cNvSpPr>
            <a:spLocks noChangeShapeType="1"/>
          </p:cNvSpPr>
          <p:nvPr/>
        </p:nvSpPr>
        <p:spPr bwMode="auto">
          <a:xfrm>
            <a:off x="3505200" y="4983163"/>
            <a:ext cx="7858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654" name="Line 6"/>
          <p:cNvSpPr>
            <a:spLocks noChangeShapeType="1"/>
          </p:cNvSpPr>
          <p:nvPr/>
        </p:nvSpPr>
        <p:spPr bwMode="auto">
          <a:xfrm>
            <a:off x="4852988" y="4983163"/>
            <a:ext cx="1406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655" name="Line 7"/>
          <p:cNvSpPr>
            <a:spLocks noChangeShapeType="1"/>
          </p:cNvSpPr>
          <p:nvPr/>
        </p:nvSpPr>
        <p:spPr bwMode="auto">
          <a:xfrm flipH="1">
            <a:off x="2743200" y="3687763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6705600" y="3382963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11657" name="Group 9"/>
          <p:cNvGrpSpPr>
            <a:grpSpLocks/>
          </p:cNvGrpSpPr>
          <p:nvPr/>
        </p:nvGrpSpPr>
        <p:grpSpPr bwMode="auto">
          <a:xfrm>
            <a:off x="298452" y="4754563"/>
            <a:ext cx="1874834" cy="1482725"/>
            <a:chOff x="188" y="3312"/>
            <a:chExt cx="1181" cy="934"/>
          </a:xfrm>
        </p:grpSpPr>
        <p:sp>
          <p:nvSpPr>
            <p:cNvPr id="411658" name="Rectangle 10"/>
            <p:cNvSpPr>
              <a:spLocks noChangeArrowheads="1"/>
            </p:cNvSpPr>
            <p:nvPr/>
          </p:nvSpPr>
          <p:spPr bwMode="auto">
            <a:xfrm>
              <a:off x="520" y="331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11659" name="Text Box 11"/>
            <p:cNvSpPr txBox="1">
              <a:spLocks noChangeArrowheads="1"/>
            </p:cNvSpPr>
            <p:nvPr/>
          </p:nvSpPr>
          <p:spPr bwMode="auto">
            <a:xfrm>
              <a:off x="188" y="3955"/>
              <a:ext cx="1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1660" name="Group 12"/>
          <p:cNvGrpSpPr>
            <a:grpSpLocks/>
          </p:cNvGrpSpPr>
          <p:nvPr/>
        </p:nvGrpSpPr>
        <p:grpSpPr bwMode="auto">
          <a:xfrm>
            <a:off x="3681417" y="4754563"/>
            <a:ext cx="1763715" cy="1298575"/>
            <a:chOff x="2319" y="3360"/>
            <a:chExt cx="1111" cy="818"/>
          </a:xfrm>
        </p:grpSpPr>
        <p:sp>
          <p:nvSpPr>
            <p:cNvPr id="411661" name="Rectangle 13"/>
            <p:cNvSpPr>
              <a:spLocks noChangeArrowheads="1"/>
            </p:cNvSpPr>
            <p:nvPr/>
          </p:nvSpPr>
          <p:spPr bwMode="auto">
            <a:xfrm>
              <a:off x="2703" y="3360"/>
              <a:ext cx="354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 dirty="0" smtClean="0">
                  <a:latin typeface="Times New Roman" pitchFamily="18" charset="0"/>
                </a:rPr>
                <a:t>c</a:t>
              </a:r>
              <a:r>
                <a:rPr lang="fr-FR" sz="20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11662" name="Text Box 14"/>
            <p:cNvSpPr txBox="1">
              <a:spLocks noChangeArrowheads="1"/>
            </p:cNvSpPr>
            <p:nvPr/>
          </p:nvSpPr>
          <p:spPr bwMode="auto">
            <a:xfrm>
              <a:off x="2319" y="3887"/>
              <a:ext cx="11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chiffré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1663" name="Group 15"/>
          <p:cNvGrpSpPr>
            <a:grpSpLocks/>
          </p:cNvGrpSpPr>
          <p:nvPr/>
        </p:nvGrpSpPr>
        <p:grpSpPr bwMode="auto">
          <a:xfrm>
            <a:off x="609600" y="838201"/>
            <a:ext cx="2216153" cy="2900364"/>
            <a:chOff x="384" y="701"/>
            <a:chExt cx="1396" cy="1827"/>
          </a:xfrm>
        </p:grpSpPr>
        <p:sp>
          <p:nvSpPr>
            <p:cNvPr id="411664" name="Freeform 16"/>
            <p:cNvSpPr>
              <a:spLocks/>
            </p:cNvSpPr>
            <p:nvPr/>
          </p:nvSpPr>
          <p:spPr bwMode="auto">
            <a:xfrm>
              <a:off x="1392" y="1176"/>
              <a:ext cx="313" cy="1088"/>
            </a:xfrm>
            <a:custGeom>
              <a:avLst/>
              <a:gdLst>
                <a:gd name="T0" fmla="*/ 608 w 625"/>
                <a:gd name="T1" fmla="*/ 2000 h 2000"/>
                <a:gd name="T2" fmla="*/ 464 w 625"/>
                <a:gd name="T3" fmla="*/ 1784 h 2000"/>
                <a:gd name="T4" fmla="*/ 320 w 625"/>
                <a:gd name="T5" fmla="*/ 800 h 2000"/>
                <a:gd name="T6" fmla="*/ 32 w 625"/>
                <a:gd name="T7" fmla="*/ 464 h 2000"/>
                <a:gd name="T8" fmla="*/ 128 w 625"/>
                <a:gd name="T9" fmla="*/ 128 h 2000"/>
                <a:gd name="T10" fmla="*/ 616 w 625"/>
                <a:gd name="T11" fmla="*/ 24 h 2000"/>
                <a:gd name="T12" fmla="*/ 616 w 625"/>
                <a:gd name="T13" fmla="*/ 680 h 2000"/>
                <a:gd name="T14" fmla="*/ 536 w 625"/>
                <a:gd name="T15" fmla="*/ 792 h 2000"/>
                <a:gd name="T16" fmla="*/ 624 w 625"/>
                <a:gd name="T17" fmla="*/ 904 h 2000"/>
                <a:gd name="T18" fmla="*/ 544 w 625"/>
                <a:gd name="T19" fmla="*/ 1024 h 2000"/>
                <a:gd name="T20" fmla="*/ 616 w 625"/>
                <a:gd name="T21" fmla="*/ 1136 h 2000"/>
                <a:gd name="T22" fmla="*/ 568 w 625"/>
                <a:gd name="T23" fmla="*/ 1256 h 2000"/>
                <a:gd name="T24" fmla="*/ 624 w 625"/>
                <a:gd name="T25" fmla="*/ 1384 h 2000"/>
                <a:gd name="T26" fmla="*/ 576 w 625"/>
                <a:gd name="T27" fmla="*/ 1496 h 2000"/>
                <a:gd name="T28" fmla="*/ 616 w 625"/>
                <a:gd name="T29" fmla="*/ 1688 h 2000"/>
                <a:gd name="T30" fmla="*/ 568 w 625"/>
                <a:gd name="T31" fmla="*/ 1800 h 2000"/>
                <a:gd name="T32" fmla="*/ 616 w 625"/>
                <a:gd name="T33" fmla="*/ 1856 h 2000"/>
                <a:gd name="T34" fmla="*/ 608 w 625"/>
                <a:gd name="T35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5" h="2000">
                  <a:moveTo>
                    <a:pt x="608" y="2000"/>
                  </a:moveTo>
                  <a:cubicBezTo>
                    <a:pt x="589" y="1984"/>
                    <a:pt x="512" y="1984"/>
                    <a:pt x="464" y="1784"/>
                  </a:cubicBezTo>
                  <a:cubicBezTo>
                    <a:pt x="416" y="1584"/>
                    <a:pt x="392" y="1020"/>
                    <a:pt x="320" y="800"/>
                  </a:cubicBezTo>
                  <a:cubicBezTo>
                    <a:pt x="248" y="580"/>
                    <a:pt x="64" y="576"/>
                    <a:pt x="32" y="464"/>
                  </a:cubicBezTo>
                  <a:cubicBezTo>
                    <a:pt x="0" y="352"/>
                    <a:pt x="31" y="201"/>
                    <a:pt x="128" y="128"/>
                  </a:cubicBezTo>
                  <a:cubicBezTo>
                    <a:pt x="225" y="55"/>
                    <a:pt x="488" y="0"/>
                    <a:pt x="616" y="24"/>
                  </a:cubicBezTo>
                  <a:lnTo>
                    <a:pt x="616" y="680"/>
                  </a:lnTo>
                  <a:cubicBezTo>
                    <a:pt x="603" y="808"/>
                    <a:pt x="535" y="755"/>
                    <a:pt x="536" y="792"/>
                  </a:cubicBezTo>
                  <a:cubicBezTo>
                    <a:pt x="537" y="829"/>
                    <a:pt x="623" y="865"/>
                    <a:pt x="624" y="904"/>
                  </a:cubicBezTo>
                  <a:cubicBezTo>
                    <a:pt x="625" y="943"/>
                    <a:pt x="545" y="985"/>
                    <a:pt x="544" y="1024"/>
                  </a:cubicBezTo>
                  <a:cubicBezTo>
                    <a:pt x="543" y="1063"/>
                    <a:pt x="612" y="1097"/>
                    <a:pt x="616" y="1136"/>
                  </a:cubicBezTo>
                  <a:cubicBezTo>
                    <a:pt x="620" y="1175"/>
                    <a:pt x="567" y="1215"/>
                    <a:pt x="568" y="1256"/>
                  </a:cubicBezTo>
                  <a:cubicBezTo>
                    <a:pt x="569" y="1297"/>
                    <a:pt x="623" y="1344"/>
                    <a:pt x="624" y="1384"/>
                  </a:cubicBezTo>
                  <a:cubicBezTo>
                    <a:pt x="625" y="1424"/>
                    <a:pt x="577" y="1445"/>
                    <a:pt x="576" y="1496"/>
                  </a:cubicBezTo>
                  <a:cubicBezTo>
                    <a:pt x="575" y="1547"/>
                    <a:pt x="617" y="1637"/>
                    <a:pt x="616" y="1688"/>
                  </a:cubicBezTo>
                  <a:cubicBezTo>
                    <a:pt x="615" y="1739"/>
                    <a:pt x="568" y="1772"/>
                    <a:pt x="568" y="1800"/>
                  </a:cubicBezTo>
                  <a:cubicBezTo>
                    <a:pt x="568" y="1828"/>
                    <a:pt x="609" y="1823"/>
                    <a:pt x="616" y="1856"/>
                  </a:cubicBezTo>
                  <a:cubicBezTo>
                    <a:pt x="623" y="1889"/>
                    <a:pt x="610" y="1970"/>
                    <a:pt x="608" y="2000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1665" name="Text Box 17"/>
            <p:cNvSpPr txBox="1">
              <a:spLocks noChangeArrowheads="1"/>
            </p:cNvSpPr>
            <p:nvPr/>
          </p:nvSpPr>
          <p:spPr bwMode="auto">
            <a:xfrm>
              <a:off x="1592" y="2276"/>
              <a:ext cx="188" cy="252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/>
                <a:t>e</a:t>
              </a:r>
            </a:p>
          </p:txBody>
        </p:sp>
        <p:sp>
          <p:nvSpPr>
            <p:cNvPr id="411666" name="Text Box 18"/>
            <p:cNvSpPr txBox="1">
              <a:spLocks noChangeArrowheads="1"/>
            </p:cNvSpPr>
            <p:nvPr/>
          </p:nvSpPr>
          <p:spPr bwMode="auto">
            <a:xfrm>
              <a:off x="384" y="701"/>
              <a:ext cx="13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c</a:t>
              </a:r>
              <a:r>
                <a:rPr lang="fr-FR" b="1" dirty="0" smtClean="0">
                  <a:solidFill>
                    <a:schemeClr val="tx2"/>
                  </a:solidFill>
                </a:rPr>
                <a:t>lé publique de l’expéditeur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11668" name="AutoShape 20"/>
          <p:cNvSpPr>
            <a:spLocks noChangeArrowheads="1"/>
          </p:cNvSpPr>
          <p:nvPr/>
        </p:nvSpPr>
        <p:spPr bwMode="auto">
          <a:xfrm>
            <a:off x="5943600" y="4449763"/>
            <a:ext cx="1477963" cy="990600"/>
          </a:xfrm>
          <a:prstGeom prst="roundRect">
            <a:avLst>
              <a:gd name="adj" fmla="val 2980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11669" name="Line 21"/>
          <p:cNvSpPr>
            <a:spLocks noChangeShapeType="1"/>
          </p:cNvSpPr>
          <p:nvPr/>
        </p:nvSpPr>
        <p:spPr bwMode="auto">
          <a:xfrm>
            <a:off x="7456488" y="4983163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11670" name="Group 22"/>
          <p:cNvGrpSpPr>
            <a:grpSpLocks/>
          </p:cNvGrpSpPr>
          <p:nvPr/>
        </p:nvGrpSpPr>
        <p:grpSpPr bwMode="auto">
          <a:xfrm>
            <a:off x="6799274" y="4678363"/>
            <a:ext cx="1874841" cy="1450975"/>
            <a:chOff x="4283" y="3312"/>
            <a:chExt cx="1181" cy="914"/>
          </a:xfrm>
        </p:grpSpPr>
        <p:sp>
          <p:nvSpPr>
            <p:cNvPr id="411671" name="Rectangle 23"/>
            <p:cNvSpPr>
              <a:spLocks noChangeArrowheads="1"/>
            </p:cNvSpPr>
            <p:nvPr/>
          </p:nvSpPr>
          <p:spPr bwMode="auto">
            <a:xfrm>
              <a:off x="5029" y="331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11672" name="Text Box 24"/>
            <p:cNvSpPr txBox="1">
              <a:spLocks noChangeArrowheads="1"/>
            </p:cNvSpPr>
            <p:nvPr/>
          </p:nvSpPr>
          <p:spPr bwMode="auto">
            <a:xfrm>
              <a:off x="4283" y="3935"/>
              <a:ext cx="1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</a:t>
              </a:r>
              <a:r>
                <a:rPr lang="fr-FR" b="1" dirty="0" smtClean="0">
                  <a:solidFill>
                    <a:schemeClr val="tx2"/>
                  </a:solidFill>
                </a:rPr>
                <a:t>exte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1673" name="Group 25"/>
          <p:cNvGrpSpPr>
            <a:grpSpLocks/>
          </p:cNvGrpSpPr>
          <p:nvPr/>
        </p:nvGrpSpPr>
        <p:grpSpPr bwMode="auto">
          <a:xfrm>
            <a:off x="6507177" y="914401"/>
            <a:ext cx="2560642" cy="2792413"/>
            <a:chOff x="4099" y="749"/>
            <a:chExt cx="1613" cy="1759"/>
          </a:xfrm>
        </p:grpSpPr>
        <p:sp>
          <p:nvSpPr>
            <p:cNvPr id="411674" name="Text Box 26"/>
            <p:cNvSpPr txBox="1">
              <a:spLocks noChangeArrowheads="1"/>
            </p:cNvSpPr>
            <p:nvPr/>
          </p:nvSpPr>
          <p:spPr bwMode="auto">
            <a:xfrm>
              <a:off x="4114" y="2256"/>
              <a:ext cx="197" cy="2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/>
                <a:t>d</a:t>
              </a:r>
            </a:p>
          </p:txBody>
        </p:sp>
        <p:sp>
          <p:nvSpPr>
            <p:cNvPr id="411675" name="Freeform 27"/>
            <p:cNvSpPr>
              <a:spLocks/>
            </p:cNvSpPr>
            <p:nvPr/>
          </p:nvSpPr>
          <p:spPr bwMode="auto">
            <a:xfrm>
              <a:off x="4099" y="1176"/>
              <a:ext cx="355" cy="1084"/>
            </a:xfrm>
            <a:custGeom>
              <a:avLst/>
              <a:gdLst>
                <a:gd name="T0" fmla="*/ 92 w 708"/>
                <a:gd name="T1" fmla="*/ 1976 h 1993"/>
                <a:gd name="T2" fmla="*/ 244 w 708"/>
                <a:gd name="T3" fmla="*/ 1763 h 1993"/>
                <a:gd name="T4" fmla="*/ 388 w 708"/>
                <a:gd name="T5" fmla="*/ 779 h 1993"/>
                <a:gd name="T6" fmla="*/ 676 w 708"/>
                <a:gd name="T7" fmla="*/ 443 h 1993"/>
                <a:gd name="T8" fmla="*/ 580 w 708"/>
                <a:gd name="T9" fmla="*/ 107 h 1993"/>
                <a:gd name="T10" fmla="*/ 76 w 708"/>
                <a:gd name="T11" fmla="*/ 8 h 1993"/>
                <a:gd name="T12" fmla="*/ 68 w 708"/>
                <a:gd name="T13" fmla="*/ 648 h 1993"/>
                <a:gd name="T14" fmla="*/ 52 w 708"/>
                <a:gd name="T15" fmla="*/ 723 h 1993"/>
                <a:gd name="T16" fmla="*/ 4 w 708"/>
                <a:gd name="T17" fmla="*/ 776 h 1993"/>
                <a:gd name="T18" fmla="*/ 76 w 708"/>
                <a:gd name="T19" fmla="*/ 888 h 1993"/>
                <a:gd name="T20" fmla="*/ 4 w 708"/>
                <a:gd name="T21" fmla="*/ 1024 h 1993"/>
                <a:gd name="T22" fmla="*/ 60 w 708"/>
                <a:gd name="T23" fmla="*/ 1120 h 1993"/>
                <a:gd name="T24" fmla="*/ 28 w 708"/>
                <a:gd name="T25" fmla="*/ 1248 h 1993"/>
                <a:gd name="T26" fmla="*/ 68 w 708"/>
                <a:gd name="T27" fmla="*/ 1368 h 1993"/>
                <a:gd name="T28" fmla="*/ 36 w 708"/>
                <a:gd name="T29" fmla="*/ 1488 h 1993"/>
                <a:gd name="T30" fmla="*/ 76 w 708"/>
                <a:gd name="T31" fmla="*/ 1680 h 1993"/>
                <a:gd name="T32" fmla="*/ 44 w 708"/>
                <a:gd name="T33" fmla="*/ 1776 h 1993"/>
                <a:gd name="T34" fmla="*/ 76 w 708"/>
                <a:gd name="T35" fmla="*/ 1864 h 1993"/>
                <a:gd name="T36" fmla="*/ 92 w 708"/>
                <a:gd name="T37" fmla="*/ 1976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8" h="1993">
                  <a:moveTo>
                    <a:pt x="92" y="1976"/>
                  </a:moveTo>
                  <a:cubicBezTo>
                    <a:pt x="120" y="1959"/>
                    <a:pt x="195" y="1962"/>
                    <a:pt x="244" y="1763"/>
                  </a:cubicBezTo>
                  <a:cubicBezTo>
                    <a:pt x="293" y="1564"/>
                    <a:pt x="316" y="999"/>
                    <a:pt x="388" y="779"/>
                  </a:cubicBezTo>
                  <a:cubicBezTo>
                    <a:pt x="460" y="559"/>
                    <a:pt x="644" y="555"/>
                    <a:pt x="676" y="443"/>
                  </a:cubicBezTo>
                  <a:cubicBezTo>
                    <a:pt x="708" y="331"/>
                    <a:pt x="680" y="180"/>
                    <a:pt x="580" y="107"/>
                  </a:cubicBezTo>
                  <a:cubicBezTo>
                    <a:pt x="480" y="34"/>
                    <a:pt x="252" y="0"/>
                    <a:pt x="76" y="8"/>
                  </a:cubicBezTo>
                  <a:lnTo>
                    <a:pt x="68" y="648"/>
                  </a:lnTo>
                  <a:cubicBezTo>
                    <a:pt x="64" y="767"/>
                    <a:pt x="63" y="702"/>
                    <a:pt x="52" y="723"/>
                  </a:cubicBezTo>
                  <a:cubicBezTo>
                    <a:pt x="41" y="744"/>
                    <a:pt x="0" y="749"/>
                    <a:pt x="4" y="776"/>
                  </a:cubicBezTo>
                  <a:cubicBezTo>
                    <a:pt x="8" y="803"/>
                    <a:pt x="76" y="847"/>
                    <a:pt x="76" y="888"/>
                  </a:cubicBezTo>
                  <a:cubicBezTo>
                    <a:pt x="76" y="929"/>
                    <a:pt x="7" y="985"/>
                    <a:pt x="4" y="1024"/>
                  </a:cubicBezTo>
                  <a:cubicBezTo>
                    <a:pt x="1" y="1063"/>
                    <a:pt x="56" y="1083"/>
                    <a:pt x="60" y="1120"/>
                  </a:cubicBezTo>
                  <a:cubicBezTo>
                    <a:pt x="64" y="1157"/>
                    <a:pt x="27" y="1207"/>
                    <a:pt x="28" y="1248"/>
                  </a:cubicBezTo>
                  <a:cubicBezTo>
                    <a:pt x="29" y="1289"/>
                    <a:pt x="67" y="1328"/>
                    <a:pt x="68" y="1368"/>
                  </a:cubicBezTo>
                  <a:cubicBezTo>
                    <a:pt x="69" y="1408"/>
                    <a:pt x="35" y="1436"/>
                    <a:pt x="36" y="1488"/>
                  </a:cubicBezTo>
                  <a:cubicBezTo>
                    <a:pt x="37" y="1540"/>
                    <a:pt x="75" y="1632"/>
                    <a:pt x="76" y="1680"/>
                  </a:cubicBezTo>
                  <a:cubicBezTo>
                    <a:pt x="77" y="1728"/>
                    <a:pt x="44" y="1745"/>
                    <a:pt x="44" y="1776"/>
                  </a:cubicBezTo>
                  <a:cubicBezTo>
                    <a:pt x="44" y="1807"/>
                    <a:pt x="68" y="1831"/>
                    <a:pt x="76" y="1864"/>
                  </a:cubicBezTo>
                  <a:cubicBezTo>
                    <a:pt x="84" y="1897"/>
                    <a:pt x="64" y="1993"/>
                    <a:pt x="92" y="19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1676" name="Text Box 28"/>
            <p:cNvSpPr txBox="1">
              <a:spLocks noChangeArrowheads="1"/>
            </p:cNvSpPr>
            <p:nvPr/>
          </p:nvSpPr>
          <p:spPr bwMode="auto">
            <a:xfrm>
              <a:off x="4353" y="749"/>
              <a:ext cx="135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c</a:t>
              </a:r>
              <a:r>
                <a:rPr lang="fr-FR" b="1" dirty="0" smtClean="0">
                  <a:solidFill>
                    <a:schemeClr val="tx2"/>
                  </a:solidFill>
                </a:rPr>
                <a:t>lé privée </a:t>
              </a:r>
            </a:p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de l’expéditeur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11677" name="Text Box 29"/>
          <p:cNvSpPr txBox="1">
            <a:spLocks noChangeArrowheads="1"/>
          </p:cNvSpPr>
          <p:nvPr/>
        </p:nvSpPr>
        <p:spPr bwMode="auto">
          <a:xfrm>
            <a:off x="152400" y="2614524"/>
            <a:ext cx="2135188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dirty="0" smtClean="0">
                <a:solidFill>
                  <a:schemeClr val="tx2"/>
                </a:solidFill>
              </a:rPr>
              <a:t>Tout le monde peut déchiffrer ce message.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11678" name="Oval 30"/>
          <p:cNvSpPr>
            <a:spLocks noChangeArrowheads="1"/>
          </p:cNvSpPr>
          <p:nvPr/>
        </p:nvSpPr>
        <p:spPr bwMode="auto">
          <a:xfrm>
            <a:off x="3276600" y="1773238"/>
            <a:ext cx="2736850" cy="187325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800" dirty="0">
                <a:solidFill>
                  <a:srgbClr val="FFFF66"/>
                </a:solidFill>
              </a:rPr>
              <a:t>l</a:t>
            </a:r>
            <a:r>
              <a:rPr lang="de-DE" sz="2800" dirty="0" smtClean="0">
                <a:solidFill>
                  <a:srgbClr val="FFFF66"/>
                </a:solidFill>
              </a:rPr>
              <a:t>e message </a:t>
            </a:r>
          </a:p>
          <a:p>
            <a:pPr algn="ctr"/>
            <a:r>
              <a:rPr lang="de-DE" sz="2800" dirty="0" smtClean="0">
                <a:solidFill>
                  <a:srgbClr val="FFFF66"/>
                </a:solidFill>
              </a:rPr>
              <a:t>est authentifié</a:t>
            </a:r>
            <a:endParaRPr lang="de-DE" sz="2800" dirty="0">
              <a:solidFill>
                <a:srgbClr val="FF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7092950" y="2014489"/>
            <a:ext cx="1800225" cy="23083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dirty="0" smtClean="0">
                <a:solidFill>
                  <a:schemeClr val="tx2"/>
                </a:solidFill>
              </a:rPr>
              <a:t>L’expéditeur est le seul à même de chiffrer le message de cette façon.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4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4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25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25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25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animBg="1" autoUpdateAnimBg="0"/>
      <p:bldP spid="411652" grpId="0" animBg="1"/>
      <p:bldP spid="411653" grpId="0" animBg="1"/>
      <p:bldP spid="411654" grpId="0" animBg="1"/>
      <p:bldP spid="411655" grpId="0" animBg="1"/>
      <p:bldP spid="411656" grpId="0" animBg="1"/>
      <p:bldP spid="411668" grpId="0" animBg="1" autoUpdateAnimBg="0"/>
      <p:bldP spid="411669" grpId="0" animBg="1"/>
      <p:bldP spid="411677" grpId="0" animBg="1" autoUpdateAnimBg="0"/>
      <p:bldP spid="411678" grpId="0" animBg="1"/>
      <p:bldP spid="41166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rouver un exemple</a:t>
            </a:r>
            <a:endParaRPr lang="fr-FR" dirty="0"/>
          </a:p>
        </p:txBody>
      </p:sp>
      <p:pic>
        <p:nvPicPr>
          <p:cNvPr id="413699" name="Picture 3" descr="Diff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143000"/>
            <a:ext cx="36591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00" name="AutoShape 4"/>
          <p:cNvSpPr>
            <a:spLocks noChangeArrowheads="1"/>
          </p:cNvSpPr>
          <p:nvPr/>
        </p:nvSpPr>
        <p:spPr bwMode="auto">
          <a:xfrm>
            <a:off x="228600" y="1295400"/>
            <a:ext cx="4724400" cy="2286000"/>
          </a:xfrm>
          <a:prstGeom prst="wedgeEllipseCallout">
            <a:avLst>
              <a:gd name="adj1" fmla="val 71370"/>
              <a:gd name="adj2" fmla="val 497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 dirty="0" smtClean="0">
                <a:latin typeface="Times New Roman" pitchFamily="18" charset="0"/>
              </a:rPr>
              <a:t>Qui est en mesure de trouver un bon exemple de fonction à sens unique ?</a:t>
            </a:r>
            <a:endParaRPr lang="fr-FR" sz="2800" dirty="0">
              <a:latin typeface="Times New Roman" pitchFamily="18" charset="0"/>
            </a:endParaRPr>
          </a:p>
        </p:txBody>
      </p:sp>
      <p:sp>
        <p:nvSpPr>
          <p:cNvPr id="413701" name="WordArt 5"/>
          <p:cNvSpPr>
            <a:spLocks noChangeArrowheads="1" noChangeShapeType="1" noTextEdit="1"/>
          </p:cNvSpPr>
          <p:nvPr/>
        </p:nvSpPr>
        <p:spPr bwMode="auto">
          <a:xfrm>
            <a:off x="1905000" y="3657600"/>
            <a:ext cx="19812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420000" lon="16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nimBg="1"/>
      <p:bldP spid="4137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1576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RSA</a:t>
            </a:r>
          </a:p>
        </p:txBody>
      </p:sp>
      <p:grpSp>
        <p:nvGrpSpPr>
          <p:cNvPr id="415747" name="Group 3"/>
          <p:cNvGrpSpPr>
            <a:grpSpLocks/>
          </p:cNvGrpSpPr>
          <p:nvPr/>
        </p:nvGrpSpPr>
        <p:grpSpPr bwMode="auto">
          <a:xfrm>
            <a:off x="228600" y="2527300"/>
            <a:ext cx="2667000" cy="519113"/>
            <a:chOff x="144" y="768"/>
            <a:chExt cx="1680" cy="327"/>
          </a:xfrm>
        </p:grpSpPr>
        <p:sp>
          <p:nvSpPr>
            <p:cNvPr id="4157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12" y="768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Rivest</a:t>
              </a:r>
            </a:p>
          </p:txBody>
        </p:sp>
        <p:sp>
          <p:nvSpPr>
            <p:cNvPr id="415749" name="Text Box 5"/>
            <p:cNvSpPr txBox="1">
              <a:spLocks noChangeArrowheads="1"/>
            </p:cNvSpPr>
            <p:nvPr/>
          </p:nvSpPr>
          <p:spPr bwMode="auto">
            <a:xfrm>
              <a:off x="144" y="768"/>
              <a:ext cx="7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/>
                <a:t>Ronald</a:t>
              </a:r>
            </a:p>
          </p:txBody>
        </p:sp>
      </p:grpSp>
      <p:grpSp>
        <p:nvGrpSpPr>
          <p:cNvPr id="415750" name="Group 6"/>
          <p:cNvGrpSpPr>
            <a:grpSpLocks/>
          </p:cNvGrpSpPr>
          <p:nvPr/>
        </p:nvGrpSpPr>
        <p:grpSpPr bwMode="auto">
          <a:xfrm>
            <a:off x="3124200" y="2451100"/>
            <a:ext cx="2308225" cy="519113"/>
            <a:chOff x="1968" y="720"/>
            <a:chExt cx="1454" cy="327"/>
          </a:xfrm>
        </p:grpSpPr>
        <p:sp>
          <p:nvSpPr>
            <p:cNvPr id="41575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400" y="720"/>
              <a:ext cx="102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Shamir</a:t>
              </a:r>
            </a:p>
          </p:txBody>
        </p:sp>
        <p:sp>
          <p:nvSpPr>
            <p:cNvPr id="415752" name="Text Box 8"/>
            <p:cNvSpPr txBox="1">
              <a:spLocks noChangeArrowheads="1"/>
            </p:cNvSpPr>
            <p:nvPr/>
          </p:nvSpPr>
          <p:spPr bwMode="auto">
            <a:xfrm>
              <a:off x="1968" y="720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/>
                <a:t>Adi</a:t>
              </a:r>
            </a:p>
          </p:txBody>
        </p:sp>
      </p:grpSp>
      <p:grpSp>
        <p:nvGrpSpPr>
          <p:cNvPr id="415753" name="Group 9"/>
          <p:cNvGrpSpPr>
            <a:grpSpLocks/>
          </p:cNvGrpSpPr>
          <p:nvPr/>
        </p:nvGrpSpPr>
        <p:grpSpPr bwMode="auto">
          <a:xfrm>
            <a:off x="5715000" y="2389188"/>
            <a:ext cx="3175000" cy="595312"/>
            <a:chOff x="3600" y="681"/>
            <a:chExt cx="2000" cy="375"/>
          </a:xfrm>
        </p:grpSpPr>
        <p:sp>
          <p:nvSpPr>
            <p:cNvPr id="4157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16" y="681"/>
              <a:ext cx="118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Adleman</a:t>
              </a:r>
            </a:p>
          </p:txBody>
        </p:sp>
        <p:sp>
          <p:nvSpPr>
            <p:cNvPr id="415755" name="Text Box 11"/>
            <p:cNvSpPr txBox="1">
              <a:spLocks noChangeArrowheads="1"/>
            </p:cNvSpPr>
            <p:nvPr/>
          </p:nvSpPr>
          <p:spPr bwMode="auto">
            <a:xfrm>
              <a:off x="3600" y="729"/>
              <a:ext cx="8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/>
                <a:t>Leonard</a:t>
              </a:r>
            </a:p>
          </p:txBody>
        </p:sp>
      </p:grpSp>
      <p:sp>
        <p:nvSpPr>
          <p:cNvPr id="415757" name="Oval 13"/>
          <p:cNvSpPr>
            <a:spLocks noChangeArrowheads="1"/>
          </p:cNvSpPr>
          <p:nvPr/>
        </p:nvSpPr>
        <p:spPr bwMode="auto">
          <a:xfrm>
            <a:off x="7315200" y="1141413"/>
            <a:ext cx="1676400" cy="1143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5400">
                <a:solidFill>
                  <a:srgbClr val="FFFF66"/>
                </a:solidFill>
                <a:latin typeface="Times New Roman" pitchFamily="18" charset="0"/>
              </a:rPr>
              <a:t>1978</a:t>
            </a:r>
          </a:p>
        </p:txBody>
      </p:sp>
      <p:pic>
        <p:nvPicPr>
          <p:cNvPr id="415758" name="Picture 14" descr="CRYP Ri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6413"/>
            <a:ext cx="21050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9" name="Picture 15" descr="CRYP Sham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0213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60" name="Picture 16" descr="CRYP Adle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32113"/>
            <a:ext cx="21621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61" name="WordArt 17"/>
          <p:cNvSpPr>
            <a:spLocks noChangeArrowheads="1" noChangeShapeType="1" noTextEdit="1"/>
          </p:cNvSpPr>
          <p:nvPr/>
        </p:nvSpPr>
        <p:spPr bwMode="auto">
          <a:xfrm>
            <a:off x="2362200" y="5256213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</a:t>
            </a:r>
          </a:p>
        </p:txBody>
      </p:sp>
      <p:sp>
        <p:nvSpPr>
          <p:cNvPr id="415762" name="WordArt 18"/>
          <p:cNvSpPr>
            <a:spLocks noChangeArrowheads="1" noChangeShapeType="1" noTextEdit="1"/>
          </p:cNvSpPr>
          <p:nvPr/>
        </p:nvSpPr>
        <p:spPr bwMode="auto">
          <a:xfrm>
            <a:off x="4495800" y="5256213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</a:t>
            </a:r>
          </a:p>
        </p:txBody>
      </p:sp>
      <p:sp>
        <p:nvSpPr>
          <p:cNvPr id="415763" name="WordArt 19"/>
          <p:cNvSpPr>
            <a:spLocks noChangeArrowheads="1" noChangeShapeType="1" noTextEdit="1"/>
          </p:cNvSpPr>
          <p:nvPr/>
        </p:nvSpPr>
        <p:spPr bwMode="auto">
          <a:xfrm>
            <a:off x="6629400" y="5256213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28612" y="762000"/>
            <a:ext cx="6477000" cy="11699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« A </a:t>
            </a:r>
            <a:r>
              <a:rPr lang="fr-FR" sz="2400" dirty="0" err="1" smtClean="0">
                <a:solidFill>
                  <a:srgbClr val="FF0000"/>
                </a:solidFill>
              </a:rPr>
              <a:t>Method</a:t>
            </a:r>
            <a:r>
              <a:rPr lang="fr-FR" sz="2400" dirty="0" smtClean="0">
                <a:solidFill>
                  <a:srgbClr val="FF0000"/>
                </a:solidFill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</a:rPr>
              <a:t>Obtaining</a:t>
            </a:r>
            <a:r>
              <a:rPr lang="fr-FR" sz="2400" dirty="0" smtClean="0">
                <a:solidFill>
                  <a:srgbClr val="FF0000"/>
                </a:solidFill>
              </a:rPr>
              <a:t> Digital Signatures and Public Key </a:t>
            </a:r>
            <a:r>
              <a:rPr lang="fr-FR" sz="2400" dirty="0" err="1" smtClean="0">
                <a:solidFill>
                  <a:srgbClr val="FF0000"/>
                </a:solidFill>
              </a:rPr>
              <a:t>Cryptosystems</a:t>
            </a:r>
            <a:r>
              <a:rPr lang="fr-FR" sz="2400" dirty="0" smtClean="0">
                <a:solidFill>
                  <a:srgbClr val="FF0000"/>
                </a:solidFill>
              </a:rPr>
              <a:t>"</a:t>
            </a:r>
            <a:endParaRPr lang="fr-FR" sz="2400" dirty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[Communications </a:t>
            </a:r>
            <a:r>
              <a:rPr lang="fr-FR" sz="1600" dirty="0">
                <a:solidFill>
                  <a:schemeClr val="tx2"/>
                </a:solidFill>
              </a:rPr>
              <a:t>of the ACM, Vol 21, n° </a:t>
            </a:r>
            <a:r>
              <a:rPr lang="fr-FR" sz="1600" dirty="0" smtClean="0">
                <a:solidFill>
                  <a:schemeClr val="tx2"/>
                </a:solidFill>
              </a:rPr>
              <a:t>12]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1" grpId="0" animBg="1"/>
      <p:bldP spid="415762" grpId="0" animBg="1"/>
      <p:bldP spid="415763" grpId="0" animBg="1"/>
      <p:bldP spid="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pic>
        <p:nvPicPr>
          <p:cNvPr id="417794" name="Picture 2" descr="CRYP 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620000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RSA </a:t>
            </a:r>
            <a:r>
              <a:rPr lang="fr-FR" dirty="0" smtClean="0"/>
              <a:t>en </a:t>
            </a:r>
            <a:r>
              <a:rPr lang="fr-FR" dirty="0"/>
              <a:t>1977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914775" y="1600200"/>
            <a:ext cx="9620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400">
                <a:latin typeface="Times New Roman" pitchFamily="18" charset="0"/>
              </a:rPr>
              <a:t>Rivest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752600" y="2057400"/>
            <a:ext cx="10636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400">
                <a:latin typeface="Times New Roman" pitchFamily="18" charset="0"/>
              </a:rPr>
              <a:t>Shamir</a:t>
            </a: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5557838" y="1219200"/>
            <a:ext cx="1300162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400">
                <a:latin typeface="Times New Roman" pitchFamily="18" charset="0"/>
              </a:rPr>
              <a:t>Adleman</a:t>
            </a:r>
          </a:p>
        </p:txBody>
      </p:sp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7696200" y="1752600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lip" r:id="rId5" imgW="1295640" imgH="3934080" progId="MS_ClipArt_Gallery.2">
                  <p:embed/>
                </p:oleObj>
              </mc:Choice>
              <mc:Fallback>
                <p:oleObj name="Clip" r:id="rId5" imgW="1295640" imgH="3934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752600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7800" name="Group 8"/>
          <p:cNvGrpSpPr>
            <a:grpSpLocks/>
          </p:cNvGrpSpPr>
          <p:nvPr/>
        </p:nvGrpSpPr>
        <p:grpSpPr bwMode="auto">
          <a:xfrm>
            <a:off x="4267200" y="3276600"/>
            <a:ext cx="2895600" cy="2879725"/>
            <a:chOff x="2160" y="1728"/>
            <a:chExt cx="1824" cy="1814"/>
          </a:xfrm>
        </p:grpSpPr>
        <p:grpSp>
          <p:nvGrpSpPr>
            <p:cNvPr id="417801" name="Group 9"/>
            <p:cNvGrpSpPr>
              <a:grpSpLocks/>
            </p:cNvGrpSpPr>
            <p:nvPr/>
          </p:nvGrpSpPr>
          <p:grpSpPr bwMode="auto">
            <a:xfrm>
              <a:off x="2160" y="1728"/>
              <a:ext cx="1824" cy="1814"/>
              <a:chOff x="2250" y="1077"/>
              <a:chExt cx="1110" cy="1104"/>
            </a:xfrm>
          </p:grpSpPr>
          <p:sp>
            <p:nvSpPr>
              <p:cNvPr id="417802" name="Oval 10"/>
              <p:cNvSpPr>
                <a:spLocks noChangeArrowheads="1"/>
              </p:cNvSpPr>
              <p:nvPr/>
            </p:nvSpPr>
            <p:spPr bwMode="auto">
              <a:xfrm>
                <a:off x="3045" y="1221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3" name="Oval 11"/>
              <p:cNvSpPr>
                <a:spLocks noChangeArrowheads="1"/>
              </p:cNvSpPr>
              <p:nvPr/>
            </p:nvSpPr>
            <p:spPr bwMode="auto">
              <a:xfrm>
                <a:off x="2364" y="1233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4" name="Oval 12"/>
              <p:cNvSpPr>
                <a:spLocks noChangeArrowheads="1"/>
              </p:cNvSpPr>
              <p:nvPr/>
            </p:nvSpPr>
            <p:spPr bwMode="auto">
              <a:xfrm>
                <a:off x="3147" y="1389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5" name="Oval 13"/>
              <p:cNvSpPr>
                <a:spLocks noChangeArrowheads="1"/>
              </p:cNvSpPr>
              <p:nvPr/>
            </p:nvSpPr>
            <p:spPr bwMode="auto">
              <a:xfrm>
                <a:off x="2310" y="1767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6" name="Oval 14"/>
              <p:cNvSpPr>
                <a:spLocks noChangeArrowheads="1"/>
              </p:cNvSpPr>
              <p:nvPr/>
            </p:nvSpPr>
            <p:spPr bwMode="auto">
              <a:xfrm>
                <a:off x="3111" y="1770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7" name="Oval 15"/>
              <p:cNvSpPr>
                <a:spLocks noChangeArrowheads="1"/>
              </p:cNvSpPr>
              <p:nvPr/>
            </p:nvSpPr>
            <p:spPr bwMode="auto">
              <a:xfrm>
                <a:off x="2700" y="1077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8" name="Oval 16"/>
              <p:cNvSpPr>
                <a:spLocks noChangeArrowheads="1"/>
              </p:cNvSpPr>
              <p:nvPr/>
            </p:nvSpPr>
            <p:spPr bwMode="auto">
              <a:xfrm>
                <a:off x="2889" y="1110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9" name="Oval 17"/>
              <p:cNvSpPr>
                <a:spLocks noChangeArrowheads="1"/>
              </p:cNvSpPr>
              <p:nvPr/>
            </p:nvSpPr>
            <p:spPr bwMode="auto">
              <a:xfrm>
                <a:off x="2514" y="1119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0" name="Oval 18"/>
              <p:cNvSpPr>
                <a:spLocks noChangeArrowheads="1"/>
              </p:cNvSpPr>
              <p:nvPr/>
            </p:nvSpPr>
            <p:spPr bwMode="auto">
              <a:xfrm>
                <a:off x="2271" y="1395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1" name="Oval 19"/>
              <p:cNvSpPr>
                <a:spLocks noChangeArrowheads="1"/>
              </p:cNvSpPr>
              <p:nvPr/>
            </p:nvSpPr>
            <p:spPr bwMode="auto">
              <a:xfrm>
                <a:off x="2250" y="1584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2" name="Oval 20"/>
              <p:cNvSpPr>
                <a:spLocks noChangeArrowheads="1"/>
              </p:cNvSpPr>
              <p:nvPr/>
            </p:nvSpPr>
            <p:spPr bwMode="auto">
              <a:xfrm>
                <a:off x="2439" y="1908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3" name="Oval 21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4" name="Oval 22"/>
              <p:cNvSpPr>
                <a:spLocks noChangeArrowheads="1"/>
              </p:cNvSpPr>
              <p:nvPr/>
            </p:nvSpPr>
            <p:spPr bwMode="auto">
              <a:xfrm>
                <a:off x="2982" y="1911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5" name="Oval 23"/>
              <p:cNvSpPr>
                <a:spLocks noChangeArrowheads="1"/>
              </p:cNvSpPr>
              <p:nvPr/>
            </p:nvSpPr>
            <p:spPr bwMode="auto">
              <a:xfrm>
                <a:off x="2805" y="1989"/>
                <a:ext cx="192" cy="192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6" name="Oval 24"/>
              <p:cNvSpPr>
                <a:spLocks noChangeArrowheads="1"/>
              </p:cNvSpPr>
              <p:nvPr/>
            </p:nvSpPr>
            <p:spPr bwMode="auto">
              <a:xfrm>
                <a:off x="2616" y="1989"/>
                <a:ext cx="190" cy="190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7" name="Oval 25"/>
              <p:cNvSpPr>
                <a:spLocks noChangeArrowheads="1"/>
              </p:cNvSpPr>
              <p:nvPr/>
            </p:nvSpPr>
            <p:spPr bwMode="auto">
              <a:xfrm>
                <a:off x="2328" y="1155"/>
                <a:ext cx="960" cy="960"/>
              </a:xfrm>
              <a:prstGeom prst="ellipse">
                <a:avLst/>
              </a:prstGeom>
              <a:solidFill>
                <a:srgbClr val="FFA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8" name="Oval 26"/>
              <p:cNvSpPr>
                <a:spLocks noChangeArrowheads="1"/>
              </p:cNvSpPr>
              <p:nvPr/>
            </p:nvSpPr>
            <p:spPr bwMode="auto">
              <a:xfrm>
                <a:off x="2339" y="1201"/>
                <a:ext cx="937" cy="911"/>
              </a:xfrm>
              <a:prstGeom prst="ellipse">
                <a:avLst/>
              </a:pr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9" name="Oval 27"/>
              <p:cNvSpPr>
                <a:spLocks noChangeArrowheads="1"/>
              </p:cNvSpPr>
              <p:nvPr/>
            </p:nvSpPr>
            <p:spPr bwMode="auto">
              <a:xfrm>
                <a:off x="2345" y="1175"/>
                <a:ext cx="929" cy="921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0" name="Oval 28"/>
              <p:cNvSpPr>
                <a:spLocks noChangeArrowheads="1"/>
              </p:cNvSpPr>
              <p:nvPr/>
            </p:nvSpPr>
            <p:spPr bwMode="auto">
              <a:xfrm>
                <a:off x="2372" y="1193"/>
                <a:ext cx="885" cy="882"/>
              </a:xfrm>
              <a:prstGeom prst="ellipse">
                <a:avLst/>
              </a:pr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1" name="Oval 29"/>
              <p:cNvSpPr>
                <a:spLocks noChangeArrowheads="1"/>
              </p:cNvSpPr>
              <p:nvPr/>
            </p:nvSpPr>
            <p:spPr bwMode="auto">
              <a:xfrm>
                <a:off x="2382" y="1236"/>
                <a:ext cx="865" cy="838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2" name="Oval 30"/>
              <p:cNvSpPr>
                <a:spLocks noChangeArrowheads="1"/>
              </p:cNvSpPr>
              <p:nvPr/>
            </p:nvSpPr>
            <p:spPr bwMode="auto">
              <a:xfrm>
                <a:off x="2384" y="1211"/>
                <a:ext cx="858" cy="847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82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92" y="2160"/>
              <a:ext cx="903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33</a:t>
              </a:r>
              <a:endParaRPr lang="en-US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animBg="1" autoUpdateAnimBg="0"/>
      <p:bldP spid="417797" grpId="0" animBg="1" autoUpdateAnimBg="0"/>
      <p:bldP spid="41779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198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fonction trappe RSA </a:t>
            </a:r>
            <a:endParaRPr lang="en-GB" dirty="0"/>
          </a:p>
        </p:txBody>
      </p:sp>
      <p:sp>
        <p:nvSpPr>
          <p:cNvPr id="419843" name="AutoShape 3"/>
          <p:cNvSpPr>
            <a:spLocks noChangeArrowheads="1"/>
          </p:cNvSpPr>
          <p:nvPr/>
        </p:nvSpPr>
        <p:spPr bwMode="auto">
          <a:xfrm>
            <a:off x="2438400" y="3184525"/>
            <a:ext cx="3352800" cy="990600"/>
          </a:xfrm>
          <a:prstGeom prst="roundRect">
            <a:avLst>
              <a:gd name="adj" fmla="val 24037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3600">
                <a:latin typeface="Times New Roman" pitchFamily="18" charset="0"/>
              </a:rPr>
              <a:t>m' = m</a:t>
            </a:r>
            <a:r>
              <a:rPr lang="fr-FR" sz="3600" baseline="30000">
                <a:latin typeface="Times New Roman" pitchFamily="18" charset="0"/>
              </a:rPr>
              <a:t> k</a:t>
            </a:r>
            <a:r>
              <a:rPr lang="fr-FR" sz="3600">
                <a:latin typeface="Times New Roman" pitchFamily="18" charset="0"/>
              </a:rPr>
              <a:t> mod n</a:t>
            </a:r>
          </a:p>
        </p:txBody>
      </p:sp>
      <p:sp>
        <p:nvSpPr>
          <p:cNvPr id="419844" name="Line 4"/>
          <p:cNvSpPr>
            <a:spLocks noChangeShapeType="1"/>
          </p:cNvSpPr>
          <p:nvPr/>
        </p:nvSpPr>
        <p:spPr bwMode="auto">
          <a:xfrm>
            <a:off x="1865312" y="3717925"/>
            <a:ext cx="496888" cy="158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19845" name="Group 5"/>
          <p:cNvGrpSpPr>
            <a:grpSpLocks/>
          </p:cNvGrpSpPr>
          <p:nvPr/>
        </p:nvGrpSpPr>
        <p:grpSpPr bwMode="auto">
          <a:xfrm>
            <a:off x="120648" y="3413125"/>
            <a:ext cx="2543176" cy="1146175"/>
            <a:chOff x="6" y="2448"/>
            <a:chExt cx="1602" cy="722"/>
          </a:xfrm>
        </p:grpSpPr>
        <p:sp>
          <p:nvSpPr>
            <p:cNvPr id="419846" name="Rectangle 6"/>
            <p:cNvSpPr>
              <a:spLocks noChangeArrowheads="1"/>
            </p:cNvSpPr>
            <p:nvPr/>
          </p:nvSpPr>
          <p:spPr bwMode="auto">
            <a:xfrm>
              <a:off x="631" y="2448"/>
              <a:ext cx="451" cy="3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19847" name="Text Box 7"/>
            <p:cNvSpPr txBox="1">
              <a:spLocks noChangeArrowheads="1"/>
            </p:cNvSpPr>
            <p:nvPr/>
          </p:nvSpPr>
          <p:spPr bwMode="auto">
            <a:xfrm>
              <a:off x="6" y="2879"/>
              <a:ext cx="16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m</a:t>
              </a:r>
              <a:r>
                <a:rPr lang="fr-FR" b="1" dirty="0" smtClean="0">
                  <a:solidFill>
                    <a:schemeClr val="tx2"/>
                  </a:solidFill>
                </a:rPr>
                <a:t>essage en entrée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9848" name="Group 8"/>
          <p:cNvGrpSpPr>
            <a:grpSpLocks/>
          </p:cNvGrpSpPr>
          <p:nvPr/>
        </p:nvGrpSpPr>
        <p:grpSpPr bwMode="auto">
          <a:xfrm>
            <a:off x="5762631" y="3413125"/>
            <a:ext cx="2457452" cy="1117600"/>
            <a:chOff x="3630" y="2150"/>
            <a:chExt cx="1548" cy="704"/>
          </a:xfrm>
        </p:grpSpPr>
        <p:sp>
          <p:nvSpPr>
            <p:cNvPr id="419849" name="Line 9"/>
            <p:cNvSpPr>
              <a:spLocks noChangeShapeType="1"/>
            </p:cNvSpPr>
            <p:nvPr/>
          </p:nvSpPr>
          <p:spPr bwMode="auto">
            <a:xfrm>
              <a:off x="3648" y="234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9850" name="Text Box 10"/>
            <p:cNvSpPr txBox="1">
              <a:spLocks noChangeArrowheads="1"/>
            </p:cNvSpPr>
            <p:nvPr/>
          </p:nvSpPr>
          <p:spPr bwMode="auto">
            <a:xfrm>
              <a:off x="3630" y="2563"/>
              <a:ext cx="15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m</a:t>
              </a:r>
              <a:r>
                <a:rPr lang="fr-FR" b="1" dirty="0" smtClean="0">
                  <a:solidFill>
                    <a:schemeClr val="tx2"/>
                  </a:solidFill>
                </a:rPr>
                <a:t>essage en sortie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419851" name="Rectangle 11"/>
            <p:cNvSpPr>
              <a:spLocks noChangeArrowheads="1"/>
            </p:cNvSpPr>
            <p:nvPr/>
          </p:nvSpPr>
          <p:spPr bwMode="auto">
            <a:xfrm>
              <a:off x="4006" y="2150"/>
              <a:ext cx="451" cy="3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latin typeface="Times New Roman" pitchFamily="18" charset="0"/>
                </a:rPr>
                <a:t>m'</a:t>
              </a:r>
            </a:p>
          </p:txBody>
        </p:sp>
      </p:grpSp>
      <p:grpSp>
        <p:nvGrpSpPr>
          <p:cNvPr id="419852" name="Group 12"/>
          <p:cNvGrpSpPr>
            <a:grpSpLocks/>
          </p:cNvGrpSpPr>
          <p:nvPr/>
        </p:nvGrpSpPr>
        <p:grpSpPr bwMode="auto">
          <a:xfrm>
            <a:off x="3810000" y="1736725"/>
            <a:ext cx="1706563" cy="1447800"/>
            <a:chOff x="2400" y="1440"/>
            <a:chExt cx="1075" cy="912"/>
          </a:xfrm>
        </p:grpSpPr>
        <p:sp>
          <p:nvSpPr>
            <p:cNvPr id="419853" name="Rectangle 13"/>
            <p:cNvSpPr>
              <a:spLocks noChangeArrowheads="1"/>
            </p:cNvSpPr>
            <p:nvPr/>
          </p:nvSpPr>
          <p:spPr bwMode="auto">
            <a:xfrm>
              <a:off x="2400" y="1440"/>
              <a:ext cx="451" cy="3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419854" name="Line 14"/>
            <p:cNvSpPr>
              <a:spLocks noChangeShapeType="1"/>
            </p:cNvSpPr>
            <p:nvPr/>
          </p:nvSpPr>
          <p:spPr bwMode="auto">
            <a:xfrm>
              <a:off x="2640" y="177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9855" name="Rectangle 15"/>
            <p:cNvSpPr>
              <a:spLocks noChangeArrowheads="1"/>
            </p:cNvSpPr>
            <p:nvPr/>
          </p:nvSpPr>
          <p:spPr bwMode="auto">
            <a:xfrm>
              <a:off x="3024" y="1440"/>
              <a:ext cx="451" cy="33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19856" name="Line 16"/>
            <p:cNvSpPr>
              <a:spLocks noChangeShapeType="1"/>
            </p:cNvSpPr>
            <p:nvPr/>
          </p:nvSpPr>
          <p:spPr bwMode="auto">
            <a:xfrm>
              <a:off x="3264" y="177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19857" name="Text Box 17"/>
          <p:cNvSpPr txBox="1">
            <a:spLocks noChangeArrowheads="1"/>
          </p:cNvSpPr>
          <p:nvPr/>
        </p:nvSpPr>
        <p:spPr bwMode="auto">
          <a:xfrm>
            <a:off x="5718175" y="975550"/>
            <a:ext cx="3425825" cy="206210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3200" b="1" dirty="0">
                <a:solidFill>
                  <a:schemeClr val="bg1"/>
                </a:solidFill>
              </a:rPr>
              <a:t>l</a:t>
            </a:r>
            <a:r>
              <a:rPr lang="fr-FR" sz="3200" b="1" dirty="0" smtClean="0">
                <a:solidFill>
                  <a:schemeClr val="bg1"/>
                </a:solidFill>
              </a:rPr>
              <a:t>e truc: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n est le produit de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d</a:t>
            </a:r>
            <a:r>
              <a:rPr lang="fr-FR" b="1" dirty="0" smtClean="0">
                <a:solidFill>
                  <a:schemeClr val="accent1"/>
                </a:solidFill>
              </a:rPr>
              <a:t>eux nombres premiers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a</a:t>
            </a:r>
            <a:r>
              <a:rPr lang="fr-FR" b="1" dirty="0" smtClean="0">
                <a:solidFill>
                  <a:schemeClr val="accent1"/>
                </a:solidFill>
              </a:rPr>
              <a:t>yant chacun 512 bit au moins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457200" y="4793903"/>
            <a:ext cx="8382000" cy="13849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800" dirty="0">
                <a:solidFill>
                  <a:srgbClr val="FFFF00"/>
                </a:solidFill>
              </a:rPr>
              <a:t>n </a:t>
            </a:r>
            <a:r>
              <a:rPr lang="fr-FR" sz="2800" dirty="0" smtClean="0">
                <a:solidFill>
                  <a:srgbClr val="FFFF00"/>
                </a:solidFill>
              </a:rPr>
              <a:t>est </a:t>
            </a:r>
            <a:r>
              <a:rPr lang="fr-FR" sz="2800" dirty="0">
                <a:solidFill>
                  <a:srgbClr val="FFFF00"/>
                </a:solidFill>
              </a:rPr>
              <a:t>public, </a:t>
            </a:r>
            <a:r>
              <a:rPr lang="fr-FR" sz="2800" dirty="0" smtClean="0">
                <a:solidFill>
                  <a:srgbClr val="FFFF00"/>
                </a:solidFill>
              </a:rPr>
              <a:t/>
            </a:r>
            <a:br>
              <a:rPr lang="fr-FR" sz="2800" dirty="0" smtClean="0">
                <a:solidFill>
                  <a:srgbClr val="FFFF00"/>
                </a:solidFill>
              </a:rPr>
            </a:br>
            <a:r>
              <a:rPr lang="fr-FR" sz="2800" dirty="0" smtClean="0">
                <a:solidFill>
                  <a:srgbClr val="FFFF00"/>
                </a:solidFill>
              </a:rPr>
              <a:t>mais ses deux facteurs premiers sont maintenus secrets, </a:t>
            </a:r>
            <a:br>
              <a:rPr lang="fr-FR" sz="2800" dirty="0" smtClean="0">
                <a:solidFill>
                  <a:srgbClr val="FFFF00"/>
                </a:solidFill>
              </a:rPr>
            </a:br>
            <a:r>
              <a:rPr lang="fr-FR" sz="2800" dirty="0" smtClean="0">
                <a:solidFill>
                  <a:srgbClr val="FFFF00"/>
                </a:solidFill>
              </a:rPr>
              <a:t>car ils permettent de calculer la clé secrète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419859" name="Text Box 19"/>
          <p:cNvSpPr txBox="1">
            <a:spLocks noChangeArrowheads="1"/>
          </p:cNvSpPr>
          <p:nvPr/>
        </p:nvSpPr>
        <p:spPr bwMode="auto">
          <a:xfrm>
            <a:off x="152400" y="1732389"/>
            <a:ext cx="342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b="1" dirty="0">
                <a:solidFill>
                  <a:schemeClr val="tx2"/>
                </a:solidFill>
              </a:rPr>
              <a:t>k </a:t>
            </a:r>
            <a:r>
              <a:rPr lang="fr-FR" b="1" dirty="0" smtClean="0">
                <a:solidFill>
                  <a:schemeClr val="tx2"/>
                </a:solidFill>
              </a:rPr>
              <a:t>est l’exposant</a:t>
            </a:r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>(public </a:t>
            </a:r>
            <a:r>
              <a:rPr lang="fr-FR" b="1" dirty="0" smtClean="0">
                <a:solidFill>
                  <a:schemeClr val="tx2"/>
                </a:solidFill>
              </a:rPr>
              <a:t>ou </a:t>
            </a:r>
            <a:r>
              <a:rPr lang="fr-FR" b="1" dirty="0">
                <a:solidFill>
                  <a:schemeClr val="tx2"/>
                </a:solidFill>
              </a:rPr>
              <a:t>secret)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animBg="1" autoUpdateAnimBg="0"/>
      <p:bldP spid="419844" grpId="0" animBg="1"/>
      <p:bldP spid="419857" grpId="0" animBg="1" autoUpdateAnimBg="0"/>
      <p:bldP spid="419858" grpId="0" animBg="1" autoUpdateAnimBg="0"/>
      <p:bldP spid="4198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180248" name="Rectangle 10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message = nombre</a:t>
            </a:r>
            <a:endParaRPr lang="en-GB"/>
          </a:p>
        </p:txBody>
      </p:sp>
      <p:grpSp>
        <p:nvGrpSpPr>
          <p:cNvPr id="180227" name="Group 1027"/>
          <p:cNvGrpSpPr>
            <a:grpSpLocks/>
          </p:cNvGrpSpPr>
          <p:nvPr/>
        </p:nvGrpSpPr>
        <p:grpSpPr bwMode="auto">
          <a:xfrm>
            <a:off x="1136650" y="838201"/>
            <a:ext cx="3903663" cy="538163"/>
            <a:chOff x="716" y="528"/>
            <a:chExt cx="2459" cy="339"/>
          </a:xfrm>
        </p:grpSpPr>
        <p:sp>
          <p:nvSpPr>
            <p:cNvPr id="180228" name="Rectangle 1028"/>
            <p:cNvSpPr>
              <a:spLocks noChangeArrowheads="1"/>
            </p:cNvSpPr>
            <p:nvPr/>
          </p:nvSpPr>
          <p:spPr bwMode="auto">
            <a:xfrm>
              <a:off x="2208" y="528"/>
              <a:ext cx="967" cy="32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GB" sz="2400" b="1">
                  <a:solidFill>
                    <a:schemeClr val="tx1"/>
                  </a:solidFill>
                </a:rPr>
                <a:t>Bonjour !</a:t>
              </a:r>
            </a:p>
          </p:txBody>
        </p:sp>
        <p:sp>
          <p:nvSpPr>
            <p:cNvPr id="180229" name="Text Box 1029"/>
            <p:cNvSpPr txBox="1">
              <a:spLocks noChangeArrowheads="1"/>
            </p:cNvSpPr>
            <p:nvPr/>
          </p:nvSpPr>
          <p:spPr bwMode="auto">
            <a:xfrm>
              <a:off x="716" y="576"/>
              <a:ext cx="9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message</a:t>
              </a:r>
              <a:endParaRPr lang="en-GB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80230" name="AutoShape 1030"/>
          <p:cNvSpPr>
            <a:spLocks noChangeArrowheads="1"/>
          </p:cNvSpPr>
          <p:nvPr/>
        </p:nvSpPr>
        <p:spPr bwMode="auto">
          <a:xfrm>
            <a:off x="4038600" y="13716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0231" name="Rectangle 1031"/>
          <p:cNvSpPr>
            <a:spLocks noChangeArrowheads="1"/>
          </p:cNvSpPr>
          <p:nvPr/>
        </p:nvSpPr>
        <p:spPr bwMode="auto">
          <a:xfrm>
            <a:off x="2209800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1000010</a:t>
            </a:r>
          </a:p>
        </p:txBody>
      </p:sp>
      <p:sp>
        <p:nvSpPr>
          <p:cNvPr id="180232" name="Rectangle 1032"/>
          <p:cNvSpPr>
            <a:spLocks noChangeArrowheads="1"/>
          </p:cNvSpPr>
          <p:nvPr/>
        </p:nvSpPr>
        <p:spPr bwMode="auto">
          <a:xfrm>
            <a:off x="3076575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1101111</a:t>
            </a:r>
          </a:p>
        </p:txBody>
      </p:sp>
      <p:sp>
        <p:nvSpPr>
          <p:cNvPr id="180233" name="Rectangle 1033"/>
          <p:cNvSpPr>
            <a:spLocks noChangeArrowheads="1"/>
          </p:cNvSpPr>
          <p:nvPr/>
        </p:nvSpPr>
        <p:spPr bwMode="auto">
          <a:xfrm>
            <a:off x="3943350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1101110</a:t>
            </a:r>
          </a:p>
        </p:txBody>
      </p:sp>
      <p:sp>
        <p:nvSpPr>
          <p:cNvPr id="180234" name="Rectangle 1034"/>
          <p:cNvSpPr>
            <a:spLocks noChangeArrowheads="1"/>
          </p:cNvSpPr>
          <p:nvPr/>
        </p:nvSpPr>
        <p:spPr bwMode="auto">
          <a:xfrm>
            <a:off x="4810125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1101010</a:t>
            </a:r>
          </a:p>
        </p:txBody>
      </p:sp>
      <p:sp>
        <p:nvSpPr>
          <p:cNvPr id="180235" name="Rectangle 1035"/>
          <p:cNvSpPr>
            <a:spLocks noChangeArrowheads="1"/>
          </p:cNvSpPr>
          <p:nvPr/>
        </p:nvSpPr>
        <p:spPr bwMode="auto">
          <a:xfrm>
            <a:off x="5676900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1101111</a:t>
            </a:r>
          </a:p>
        </p:txBody>
      </p:sp>
      <p:sp>
        <p:nvSpPr>
          <p:cNvPr id="180236" name="Rectangle 1036"/>
          <p:cNvSpPr>
            <a:spLocks noChangeArrowheads="1"/>
          </p:cNvSpPr>
          <p:nvPr/>
        </p:nvSpPr>
        <p:spPr bwMode="auto">
          <a:xfrm>
            <a:off x="6543675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1110101</a:t>
            </a:r>
          </a:p>
        </p:txBody>
      </p:sp>
      <p:sp>
        <p:nvSpPr>
          <p:cNvPr id="180237" name="Rectangle 1037"/>
          <p:cNvSpPr>
            <a:spLocks noChangeArrowheads="1"/>
          </p:cNvSpPr>
          <p:nvPr/>
        </p:nvSpPr>
        <p:spPr bwMode="auto">
          <a:xfrm>
            <a:off x="7410450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1110010</a:t>
            </a:r>
          </a:p>
        </p:txBody>
      </p:sp>
      <p:sp>
        <p:nvSpPr>
          <p:cNvPr id="180238" name="Rectangle 1038"/>
          <p:cNvSpPr>
            <a:spLocks noChangeArrowheads="1"/>
          </p:cNvSpPr>
          <p:nvPr/>
        </p:nvSpPr>
        <p:spPr bwMode="auto">
          <a:xfrm>
            <a:off x="8277225" y="2057400"/>
            <a:ext cx="866775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0100000</a:t>
            </a:r>
          </a:p>
        </p:txBody>
      </p:sp>
      <p:sp>
        <p:nvSpPr>
          <p:cNvPr id="180239" name="Text Box 1039"/>
          <p:cNvSpPr txBox="1">
            <a:spLocks noChangeArrowheads="1"/>
          </p:cNvSpPr>
          <p:nvPr/>
        </p:nvSpPr>
        <p:spPr bwMode="auto">
          <a:xfrm>
            <a:off x="461146" y="1676400"/>
            <a:ext cx="11208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dirty="0">
                <a:solidFill>
                  <a:schemeClr val="tx1"/>
                </a:solidFill>
                <a:latin typeface="Arial" charset="0"/>
              </a:rPr>
              <a:t>une</a:t>
            </a:r>
            <a:r>
              <a:rPr lang="fr-CH" dirty="0">
                <a:latin typeface="Arial" charset="0"/>
              </a:rPr>
              <a:t> </a:t>
            </a:r>
            <a:r>
              <a:rPr lang="fr-CH" dirty="0">
                <a:solidFill>
                  <a:schemeClr val="tx2"/>
                </a:solidFill>
                <a:latin typeface="Arial" charset="0"/>
              </a:rPr>
              <a:t>suite</a:t>
            </a:r>
          </a:p>
          <a:p>
            <a:pPr algn="ctr"/>
            <a:r>
              <a:rPr lang="fr-CH" dirty="0">
                <a:solidFill>
                  <a:schemeClr val="tx1"/>
                </a:solidFill>
                <a:latin typeface="Arial" charset="0"/>
              </a:rPr>
              <a:t>de </a:t>
            </a:r>
            <a:r>
              <a:rPr lang="fr-CH" dirty="0" smtClean="0">
                <a:solidFill>
                  <a:schemeClr val="tx1"/>
                </a:solidFill>
                <a:latin typeface="Arial" charset="0"/>
              </a:rPr>
              <a:t>codes</a:t>
            </a:r>
            <a:endParaRPr lang="fr-CH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fr-CH" dirty="0">
                <a:solidFill>
                  <a:schemeClr val="tx1"/>
                </a:solidFill>
                <a:latin typeface="Arial" charset="0"/>
              </a:rPr>
              <a:t>binaires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0240" name="AutoShape 1040"/>
          <p:cNvSpPr>
            <a:spLocks noChangeArrowheads="1"/>
          </p:cNvSpPr>
          <p:nvPr/>
        </p:nvSpPr>
        <p:spPr bwMode="auto">
          <a:xfrm>
            <a:off x="4038600" y="24384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0241" name="Rectangle 1041"/>
          <p:cNvSpPr>
            <a:spLocks noChangeArrowheads="1"/>
          </p:cNvSpPr>
          <p:nvPr/>
        </p:nvSpPr>
        <p:spPr bwMode="auto">
          <a:xfrm>
            <a:off x="2224903" y="3124200"/>
            <a:ext cx="6842897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10000101101111110111011010101101111111010111100100100000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0242" name="Text Box 1042"/>
          <p:cNvSpPr txBox="1">
            <a:spLocks noChangeArrowheads="1"/>
          </p:cNvSpPr>
          <p:nvPr/>
        </p:nvSpPr>
        <p:spPr bwMode="auto">
          <a:xfrm>
            <a:off x="207146" y="2987675"/>
            <a:ext cx="19415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>
                <a:solidFill>
                  <a:schemeClr val="tx2"/>
                </a:solidFill>
                <a:latin typeface="Arial" charset="0"/>
              </a:rPr>
              <a:t>un</a:t>
            </a:r>
            <a:r>
              <a:rPr lang="fr-CH">
                <a:latin typeface="Arial" charset="0"/>
              </a:rPr>
              <a:t> </a:t>
            </a:r>
            <a:r>
              <a:rPr lang="fr-CH">
                <a:solidFill>
                  <a:schemeClr val="tx1"/>
                </a:solidFill>
                <a:latin typeface="Arial" charset="0"/>
              </a:rPr>
              <a:t>grand nombre</a:t>
            </a:r>
          </a:p>
          <a:p>
            <a:pPr algn="ctr"/>
            <a:r>
              <a:rPr lang="fr-CH">
                <a:solidFill>
                  <a:schemeClr val="tx1"/>
                </a:solidFill>
                <a:latin typeface="Arial" charset="0"/>
              </a:rPr>
              <a:t>binaire</a:t>
            </a: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0243" name="Rectangle 1043"/>
          <p:cNvSpPr>
            <a:spLocks noChangeArrowheads="1"/>
          </p:cNvSpPr>
          <p:nvPr/>
        </p:nvSpPr>
        <p:spPr bwMode="auto">
          <a:xfrm>
            <a:off x="2895600" y="4267200"/>
            <a:ext cx="3124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37 646 688 348 633 376</a:t>
            </a:r>
          </a:p>
        </p:txBody>
      </p:sp>
      <p:sp>
        <p:nvSpPr>
          <p:cNvPr id="180244" name="AutoShape 1044"/>
          <p:cNvSpPr>
            <a:spLocks noChangeArrowheads="1"/>
          </p:cNvSpPr>
          <p:nvPr/>
        </p:nvSpPr>
        <p:spPr bwMode="auto">
          <a:xfrm>
            <a:off x="4038600" y="35814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0245" name="Text Box 1045"/>
          <p:cNvSpPr txBox="1">
            <a:spLocks noChangeArrowheads="1"/>
          </p:cNvSpPr>
          <p:nvPr/>
        </p:nvSpPr>
        <p:spPr bwMode="auto">
          <a:xfrm>
            <a:off x="30443" y="4210734"/>
            <a:ext cx="2294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H" dirty="0">
                <a:solidFill>
                  <a:schemeClr val="tx1"/>
                </a:solidFill>
                <a:latin typeface="Arial" charset="0"/>
              </a:rPr>
              <a:t>un grand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solidFill>
                  <a:schemeClr val="tx2"/>
                </a:solidFill>
                <a:latin typeface="Arial" charset="0"/>
              </a:rPr>
              <a:t>nombre décimal</a:t>
            </a:r>
            <a:endParaRPr lang="fr-CH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0246" name="Text Box 1046"/>
          <p:cNvSpPr txBox="1">
            <a:spLocks noChangeArrowheads="1"/>
          </p:cNvSpPr>
          <p:nvPr/>
        </p:nvSpPr>
        <p:spPr bwMode="auto">
          <a:xfrm>
            <a:off x="459379" y="5181600"/>
            <a:ext cx="8251233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4000" dirty="0">
                <a:solidFill>
                  <a:schemeClr val="tx2"/>
                </a:solidFill>
              </a:rPr>
              <a:t>Tout message peut être interprété </a:t>
            </a:r>
          </a:p>
          <a:p>
            <a:pPr algn="ctr"/>
            <a:r>
              <a:rPr lang="fr-CH" sz="4000" dirty="0">
                <a:solidFill>
                  <a:schemeClr val="tx2"/>
                </a:solidFill>
              </a:rPr>
              <a:t>comme un grand nombre entier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80247" name="Text Box 1047"/>
          <p:cNvSpPr txBox="1">
            <a:spLocks noChangeArrowheads="1"/>
          </p:cNvSpPr>
          <p:nvPr/>
        </p:nvSpPr>
        <p:spPr bwMode="auto">
          <a:xfrm>
            <a:off x="1251032" y="4812268"/>
            <a:ext cx="7008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37 billiards 646 billions 688 milliards 348 millions 633 mille et 376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22860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commentaire]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63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25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25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nimBg="1" autoUpdateAnimBg="0"/>
      <p:bldP spid="180232" grpId="0" animBg="1" autoUpdateAnimBg="0"/>
      <p:bldP spid="180233" grpId="0" animBg="1" autoUpdateAnimBg="0"/>
      <p:bldP spid="180234" grpId="0" animBg="1" autoUpdateAnimBg="0"/>
      <p:bldP spid="180235" grpId="0" animBg="1" autoUpdateAnimBg="0"/>
      <p:bldP spid="180236" grpId="0" animBg="1" autoUpdateAnimBg="0"/>
      <p:bldP spid="180237" grpId="0" animBg="1" autoUpdateAnimBg="0"/>
      <p:bldP spid="180238" grpId="0" animBg="1" autoUpdateAnimBg="0"/>
      <p:bldP spid="180239" grpId="0" autoUpdateAnimBg="0"/>
      <p:bldP spid="180240" grpId="0" animBg="1"/>
      <p:bldP spid="180241" grpId="0" animBg="1" autoUpdateAnimBg="0"/>
      <p:bldP spid="180242" grpId="0" autoUpdateAnimBg="0"/>
      <p:bldP spid="180243" grpId="0" animBg="1" autoUpdateAnimBg="0"/>
      <p:bldP spid="180244" grpId="0" animBg="1"/>
      <p:bldP spid="180245" grpId="0" autoUpdateAnimBg="0"/>
      <p:bldP spid="180246" grpId="0" animBg="1" autoUpdateAnimBg="0"/>
      <p:bldP spid="18024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31 mars 2011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181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calculer avec des messages</a:t>
            </a:r>
            <a:endParaRPr lang="en-GB"/>
          </a:p>
        </p:txBody>
      </p:sp>
      <p:sp>
        <p:nvSpPr>
          <p:cNvPr id="181251" name="Rectangle 2051"/>
          <p:cNvSpPr>
            <a:spLocks noChangeArrowheads="1"/>
          </p:cNvSpPr>
          <p:nvPr/>
        </p:nvSpPr>
        <p:spPr bwMode="auto">
          <a:xfrm>
            <a:off x="3505200" y="1003300"/>
            <a:ext cx="1535113" cy="5207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defTabSz="762000"/>
            <a:r>
              <a:rPr lang="en-GB" sz="2400" b="1" dirty="0">
                <a:solidFill>
                  <a:schemeClr val="tx1"/>
                </a:solidFill>
              </a:rPr>
              <a:t>Bonjour !</a:t>
            </a:r>
          </a:p>
        </p:txBody>
      </p:sp>
      <p:sp>
        <p:nvSpPr>
          <p:cNvPr id="181252" name="Text Box 2052"/>
          <p:cNvSpPr txBox="1">
            <a:spLocks noChangeArrowheads="1"/>
          </p:cNvSpPr>
          <p:nvPr/>
        </p:nvSpPr>
        <p:spPr bwMode="auto">
          <a:xfrm>
            <a:off x="1293790" y="10668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>
                <a:solidFill>
                  <a:schemeClr val="tx1"/>
                </a:solidFill>
                <a:latin typeface="Arial" charset="0"/>
              </a:rPr>
              <a:t>message</a:t>
            </a: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3" name="Rectangle 2053"/>
          <p:cNvSpPr>
            <a:spLocks noChangeArrowheads="1"/>
          </p:cNvSpPr>
          <p:nvPr/>
        </p:nvSpPr>
        <p:spPr bwMode="auto">
          <a:xfrm>
            <a:off x="2895600" y="1600200"/>
            <a:ext cx="3124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37.646.688.348.633.376</a:t>
            </a:r>
          </a:p>
        </p:txBody>
      </p:sp>
      <p:sp>
        <p:nvSpPr>
          <p:cNvPr id="181254" name="Text Box 2054"/>
          <p:cNvSpPr txBox="1">
            <a:spLocks noChangeArrowheads="1"/>
          </p:cNvSpPr>
          <p:nvPr/>
        </p:nvSpPr>
        <p:spPr bwMode="auto">
          <a:xfrm>
            <a:off x="514948" y="1676400"/>
            <a:ext cx="1813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>
                <a:solidFill>
                  <a:schemeClr val="tx1"/>
                </a:solidFill>
                <a:latin typeface="Arial" charset="0"/>
              </a:rPr>
              <a:t>nombre associé</a:t>
            </a:r>
          </a:p>
        </p:txBody>
      </p:sp>
      <p:sp>
        <p:nvSpPr>
          <p:cNvPr id="181255" name="Rectangle 2055"/>
          <p:cNvSpPr>
            <a:spLocks noChangeArrowheads="1"/>
          </p:cNvSpPr>
          <p:nvPr/>
        </p:nvSpPr>
        <p:spPr bwMode="auto">
          <a:xfrm>
            <a:off x="488950" y="2733675"/>
            <a:ext cx="1535113" cy="5207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defTabSz="762000"/>
            <a:r>
              <a:rPr lang="en-GB" sz="2400" b="1">
                <a:solidFill>
                  <a:schemeClr val="tx1"/>
                </a:solidFill>
              </a:rPr>
              <a:t>Bonjour !</a:t>
            </a:r>
          </a:p>
        </p:txBody>
      </p:sp>
      <p:grpSp>
        <p:nvGrpSpPr>
          <p:cNvPr id="181271" name="Group 2071"/>
          <p:cNvGrpSpPr>
            <a:grpSpLocks/>
          </p:cNvGrpSpPr>
          <p:nvPr/>
        </p:nvGrpSpPr>
        <p:grpSpPr bwMode="auto">
          <a:xfrm>
            <a:off x="63500" y="2428875"/>
            <a:ext cx="2498725" cy="923925"/>
            <a:chOff x="40" y="1488"/>
            <a:chExt cx="1574" cy="582"/>
          </a:xfrm>
        </p:grpSpPr>
        <p:grpSp>
          <p:nvGrpSpPr>
            <p:cNvPr id="181268" name="Group 2068"/>
            <p:cNvGrpSpPr>
              <a:grpSpLocks/>
            </p:cNvGrpSpPr>
            <p:nvPr/>
          </p:nvGrpSpPr>
          <p:grpSpPr bwMode="auto">
            <a:xfrm>
              <a:off x="40" y="1488"/>
              <a:ext cx="1497" cy="582"/>
              <a:chOff x="40" y="1488"/>
              <a:chExt cx="1497" cy="582"/>
            </a:xfrm>
          </p:grpSpPr>
          <p:sp>
            <p:nvSpPr>
              <p:cNvPr id="181256" name="Text Box 2056"/>
              <p:cNvSpPr txBox="1">
                <a:spLocks noChangeArrowheads="1"/>
              </p:cNvSpPr>
              <p:nvPr/>
            </p:nvSpPr>
            <p:spPr bwMode="auto">
              <a:xfrm>
                <a:off x="40" y="1488"/>
                <a:ext cx="277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5400">
                    <a:solidFill>
                      <a:schemeClr val="tx1"/>
                    </a:solidFill>
                  </a:rPr>
                  <a:t>(</a:t>
                </a:r>
                <a:endParaRPr lang="en-GB" sz="5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1257" name="Text Box 2057"/>
              <p:cNvSpPr txBox="1">
                <a:spLocks noChangeArrowheads="1"/>
              </p:cNvSpPr>
              <p:nvPr/>
            </p:nvSpPr>
            <p:spPr bwMode="auto">
              <a:xfrm>
                <a:off x="1260" y="1488"/>
                <a:ext cx="277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5400">
                    <a:solidFill>
                      <a:schemeClr val="tx1"/>
                    </a:solidFill>
                  </a:rPr>
                  <a:t>)</a:t>
                </a:r>
                <a:endParaRPr lang="en-GB" sz="5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258" name="Text Box 2058"/>
            <p:cNvSpPr txBox="1">
              <a:spLocks noChangeArrowheads="1"/>
            </p:cNvSpPr>
            <p:nvPr/>
          </p:nvSpPr>
          <p:spPr bwMode="auto">
            <a:xfrm>
              <a:off x="1421" y="1488"/>
              <a:ext cx="1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>
                  <a:solidFill>
                    <a:schemeClr val="tx1"/>
                  </a:solidFill>
                </a:rPr>
                <a:t>2</a:t>
              </a: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1269" name="Group 2069"/>
          <p:cNvGrpSpPr>
            <a:grpSpLocks/>
          </p:cNvGrpSpPr>
          <p:nvPr/>
        </p:nvGrpSpPr>
        <p:grpSpPr bwMode="auto">
          <a:xfrm>
            <a:off x="2582863" y="2362200"/>
            <a:ext cx="4151313" cy="1016000"/>
            <a:chOff x="1627" y="1488"/>
            <a:chExt cx="2615" cy="640"/>
          </a:xfrm>
          <a:solidFill>
            <a:schemeClr val="bg1"/>
          </a:solidFill>
        </p:grpSpPr>
        <p:sp>
          <p:nvSpPr>
            <p:cNvPr id="181259" name="Text Box 2059"/>
            <p:cNvSpPr txBox="1">
              <a:spLocks noChangeArrowheads="1"/>
            </p:cNvSpPr>
            <p:nvPr/>
          </p:nvSpPr>
          <p:spPr bwMode="auto">
            <a:xfrm>
              <a:off x="1627" y="1716"/>
              <a:ext cx="2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2000" dirty="0">
                  <a:solidFill>
                    <a:schemeClr val="tx1"/>
                  </a:solidFill>
                </a:rPr>
                <a:t>=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81260" name="Rectangle 2060"/>
            <p:cNvSpPr>
              <a:spLocks noChangeArrowheads="1"/>
            </p:cNvSpPr>
            <p:nvPr/>
          </p:nvSpPr>
          <p:spPr bwMode="auto">
            <a:xfrm>
              <a:off x="1968" y="1680"/>
              <a:ext cx="1968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>
                  <a:solidFill>
                    <a:schemeClr val="tx1"/>
                  </a:solidFill>
                </a:rPr>
                <a:t>37.646.688.348.633.376</a:t>
              </a:r>
            </a:p>
          </p:txBody>
        </p:sp>
        <p:sp>
          <p:nvSpPr>
            <p:cNvPr id="181261" name="Text Box 2061"/>
            <p:cNvSpPr txBox="1">
              <a:spLocks noChangeArrowheads="1"/>
            </p:cNvSpPr>
            <p:nvPr/>
          </p:nvSpPr>
          <p:spPr bwMode="auto">
            <a:xfrm>
              <a:off x="1743" y="1488"/>
              <a:ext cx="29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6000">
                  <a:solidFill>
                    <a:schemeClr val="tx1"/>
                  </a:solidFill>
                </a:rPr>
                <a:t>(</a:t>
              </a:r>
              <a:endParaRPr lang="en-GB" sz="6000">
                <a:solidFill>
                  <a:schemeClr val="tx1"/>
                </a:solidFill>
              </a:endParaRPr>
            </a:p>
          </p:txBody>
        </p:sp>
        <p:sp>
          <p:nvSpPr>
            <p:cNvPr id="181262" name="Text Box 2062"/>
            <p:cNvSpPr txBox="1">
              <a:spLocks noChangeArrowheads="1"/>
            </p:cNvSpPr>
            <p:nvPr/>
          </p:nvSpPr>
          <p:spPr bwMode="auto">
            <a:xfrm>
              <a:off x="3875" y="1488"/>
              <a:ext cx="29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6000">
                  <a:solidFill>
                    <a:schemeClr val="tx1"/>
                  </a:solidFill>
                </a:rPr>
                <a:t>)</a:t>
              </a:r>
              <a:endParaRPr lang="en-GB" sz="6000">
                <a:solidFill>
                  <a:schemeClr val="tx1"/>
                </a:solidFill>
              </a:endParaRPr>
            </a:p>
          </p:txBody>
        </p:sp>
        <p:sp>
          <p:nvSpPr>
            <p:cNvPr id="181263" name="Text Box 2063"/>
            <p:cNvSpPr txBox="1">
              <a:spLocks noChangeArrowheads="1"/>
            </p:cNvSpPr>
            <p:nvPr/>
          </p:nvSpPr>
          <p:spPr bwMode="auto">
            <a:xfrm>
              <a:off x="4041" y="1488"/>
              <a:ext cx="2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2000">
                  <a:solidFill>
                    <a:schemeClr val="tx1"/>
                  </a:solidFill>
                </a:rPr>
                <a:t>2</a:t>
              </a:r>
              <a:endParaRPr lang="en-GB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81270" name="Group 2070"/>
          <p:cNvGrpSpPr>
            <a:grpSpLocks/>
          </p:cNvGrpSpPr>
          <p:nvPr/>
        </p:nvGrpSpPr>
        <p:grpSpPr bwMode="auto">
          <a:xfrm>
            <a:off x="2532063" y="3505200"/>
            <a:ext cx="6459538" cy="533400"/>
            <a:chOff x="1595" y="2208"/>
            <a:chExt cx="4069" cy="336"/>
          </a:xfrm>
          <a:solidFill>
            <a:schemeClr val="bg1"/>
          </a:solidFill>
        </p:grpSpPr>
        <p:sp>
          <p:nvSpPr>
            <p:cNvPr id="181264" name="Text Box 2064"/>
            <p:cNvSpPr txBox="1">
              <a:spLocks noChangeArrowheads="1"/>
            </p:cNvSpPr>
            <p:nvPr/>
          </p:nvSpPr>
          <p:spPr bwMode="auto">
            <a:xfrm>
              <a:off x="1595" y="2256"/>
              <a:ext cx="2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2000" dirty="0">
                  <a:solidFill>
                    <a:schemeClr val="accent1"/>
                  </a:solidFill>
                </a:rPr>
                <a:t>=</a:t>
              </a:r>
              <a:endParaRPr lang="en-GB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81265" name="Rectangle 2065"/>
            <p:cNvSpPr>
              <a:spLocks noChangeArrowheads="1"/>
            </p:cNvSpPr>
            <p:nvPr/>
          </p:nvSpPr>
          <p:spPr bwMode="auto">
            <a:xfrm>
              <a:off x="1824" y="2208"/>
              <a:ext cx="384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>
                  <a:solidFill>
                    <a:schemeClr val="accent1"/>
                  </a:solidFill>
                </a:rPr>
                <a:t>1.417.273.143.619.127.986.862.606.861.157.376</a:t>
              </a:r>
            </a:p>
          </p:txBody>
        </p:sp>
      </p:grpSp>
      <p:sp>
        <p:nvSpPr>
          <p:cNvPr id="181266" name="Text Box 2066"/>
          <p:cNvSpPr txBox="1">
            <a:spLocks noChangeArrowheads="1"/>
          </p:cNvSpPr>
          <p:nvPr/>
        </p:nvSpPr>
        <p:spPr bwMode="auto">
          <a:xfrm>
            <a:off x="609600" y="5048866"/>
            <a:ext cx="7867052" cy="107721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CH" sz="3200" dirty="0" smtClean="0">
                <a:solidFill>
                  <a:schemeClr val="tx2"/>
                </a:solidFill>
              </a:rPr>
              <a:t>RSA nécessite </a:t>
            </a:r>
            <a:r>
              <a:rPr lang="fr-CH" sz="3200" dirty="0">
                <a:solidFill>
                  <a:schemeClr val="tx2"/>
                </a:solidFill>
              </a:rPr>
              <a:t>des nombres à plusieurs centaines de chiffres décimaux.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81267" name="Text Box 2067"/>
          <p:cNvSpPr txBox="1">
            <a:spLocks noChangeArrowheads="1"/>
          </p:cNvSpPr>
          <p:nvPr/>
        </p:nvSpPr>
        <p:spPr bwMode="auto">
          <a:xfrm>
            <a:off x="2458298" y="4105870"/>
            <a:ext cx="66095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1 quintilliard 417 quintillions 273 quadrillards 143 quadrillions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619 trilliards 127 trillions 986 billiards 862 billions 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606 milliards 861 millions 157 mille et 376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89465" y="80519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commentaire]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81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8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 autoUpdateAnimBg="0"/>
      <p:bldP spid="181252" grpId="0" autoUpdateAnimBg="0"/>
      <p:bldP spid="181253" grpId="0" animBg="1" autoUpdateAnimBg="0"/>
      <p:bldP spid="181254" grpId="0" autoUpdateAnimBg="0"/>
      <p:bldP spid="181255" grpId="0" animBg="1" autoUpdateAnimBg="0"/>
      <p:bldP spid="181266" grpId="0" animBg="1" autoUpdateAnimBg="0"/>
      <p:bldP spid="18126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conséquences des grands nombres</a:t>
            </a:r>
          </a:p>
        </p:txBody>
      </p:sp>
      <p:sp>
        <p:nvSpPr>
          <p:cNvPr id="183299" name="Text Box 1027"/>
          <p:cNvSpPr txBox="1">
            <a:spLocks noChangeArrowheads="1"/>
          </p:cNvSpPr>
          <p:nvPr/>
        </p:nvSpPr>
        <p:spPr bwMode="auto">
          <a:xfrm>
            <a:off x="619540" y="1597968"/>
            <a:ext cx="7760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Les processeurs calculent seulement sur 64 ou 128 bits</a:t>
            </a:r>
          </a:p>
        </p:txBody>
      </p:sp>
      <p:sp>
        <p:nvSpPr>
          <p:cNvPr id="183300" name="Rectangle 1028"/>
          <p:cNvSpPr>
            <a:spLocks noChangeArrowheads="1"/>
          </p:cNvSpPr>
          <p:nvPr/>
        </p:nvSpPr>
        <p:spPr bwMode="auto">
          <a:xfrm>
            <a:off x="990600" y="2209800"/>
            <a:ext cx="71628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latin typeface="Arial" charset="0"/>
              </a:rPr>
              <a:t>on doit disposer d'algorithmes spéciaux de calcul</a:t>
            </a:r>
          </a:p>
        </p:txBody>
      </p:sp>
      <p:sp>
        <p:nvSpPr>
          <p:cNvPr id="183301" name="Rectangle 1029"/>
          <p:cNvSpPr>
            <a:spLocks noChangeArrowheads="1"/>
          </p:cNvSpPr>
          <p:nvPr/>
        </p:nvSpPr>
        <p:spPr bwMode="auto">
          <a:xfrm>
            <a:off x="1068388" y="4114800"/>
            <a:ext cx="71628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latin typeface="Arial" charset="0"/>
              </a:rPr>
              <a:t>l'exploration complète de domaines de grands nombres est pratiquement impossible</a:t>
            </a:r>
          </a:p>
        </p:txBody>
      </p:sp>
      <p:sp>
        <p:nvSpPr>
          <p:cNvPr id="183302" name="Text Box 1030"/>
          <p:cNvSpPr txBox="1">
            <a:spLocks noChangeArrowheads="1"/>
          </p:cNvSpPr>
          <p:nvPr/>
        </p:nvSpPr>
        <p:spPr bwMode="auto">
          <a:xfrm>
            <a:off x="659655" y="3609945"/>
            <a:ext cx="8164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âge de l'univers : 10 </a:t>
            </a:r>
            <a:r>
              <a:rPr lang="fr-FR" sz="2000" baseline="30000" dirty="0">
                <a:solidFill>
                  <a:schemeClr val="tx2"/>
                </a:solidFill>
              </a:rPr>
              <a:t>10</a:t>
            </a:r>
            <a:r>
              <a:rPr lang="fr-FR" sz="2000" dirty="0">
                <a:solidFill>
                  <a:schemeClr val="tx2"/>
                </a:solidFill>
              </a:rPr>
              <a:t> années  =  10 </a:t>
            </a:r>
            <a:r>
              <a:rPr lang="fr-FR" sz="2000" baseline="30000" dirty="0">
                <a:solidFill>
                  <a:schemeClr val="tx2"/>
                </a:solidFill>
              </a:rPr>
              <a:t>17</a:t>
            </a:r>
            <a:r>
              <a:rPr lang="fr-FR" sz="2000" dirty="0">
                <a:solidFill>
                  <a:schemeClr val="tx2"/>
                </a:solidFill>
              </a:rPr>
              <a:t> secondes = 10 </a:t>
            </a:r>
            <a:r>
              <a:rPr lang="fr-FR" sz="2000" baseline="30000" dirty="0">
                <a:solidFill>
                  <a:schemeClr val="tx2"/>
                </a:solidFill>
              </a:rPr>
              <a:t>26</a:t>
            </a:r>
            <a:r>
              <a:rPr lang="fr-FR" sz="2000" dirty="0">
                <a:solidFill>
                  <a:schemeClr val="tx2"/>
                </a:solidFill>
              </a:rPr>
              <a:t> nanosecondes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69598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commentaire]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51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0" grpId="0" animBg="1" autoUpdateAnimBg="0"/>
      <p:bldP spid="183301" grpId="0" animBg="1" autoUpdateAnimBg="0"/>
      <p:bldP spid="18330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a</a:t>
            </a:r>
            <a:r>
              <a:rPr lang="fr-CH" smtClean="0"/>
              <a:t>utres </a:t>
            </a:r>
            <a:r>
              <a:rPr lang="fr-CH" dirty="0" smtClean="0"/>
              <a:t>conséquences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828917" y="911225"/>
            <a:ext cx="3352800" cy="990600"/>
          </a:xfrm>
          <a:prstGeom prst="roundRect">
            <a:avLst>
              <a:gd name="adj" fmla="val 24037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3600" dirty="0">
                <a:latin typeface="Times New Roman" pitchFamily="18" charset="0"/>
              </a:rPr>
              <a:t>m' = m</a:t>
            </a:r>
            <a:r>
              <a:rPr lang="fr-FR" sz="3600" baseline="30000" dirty="0">
                <a:latin typeface="Times New Roman" pitchFamily="18" charset="0"/>
              </a:rPr>
              <a:t> k</a:t>
            </a:r>
            <a:r>
              <a:rPr lang="fr-FR" sz="3600" dirty="0">
                <a:latin typeface="Times New Roman" pitchFamily="18" charset="0"/>
              </a:rPr>
              <a:t> mod 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39963" y="1452562"/>
            <a:ext cx="512754" cy="79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1139825"/>
            <a:ext cx="715963" cy="533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400">
                <a:latin typeface="Times New Roman" pitchFamily="18" charset="0"/>
              </a:rPr>
              <a:t>m</a:t>
            </a: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6181725" y="1139825"/>
            <a:ext cx="1284289" cy="533400"/>
            <a:chOff x="3648" y="2150"/>
            <a:chExt cx="809" cy="336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648" y="234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006" y="2150"/>
              <a:ext cx="451" cy="3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latin typeface="Times New Roman" pitchFamily="18" charset="0"/>
                </a:rPr>
                <a:t>m'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0" y="1981200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 { m &lt; </a:t>
            </a:r>
            <a:r>
              <a:rPr lang="fr-CH" sz="2400" dirty="0" smtClean="0">
                <a:solidFill>
                  <a:srgbClr val="FF0000"/>
                </a:solidFill>
              </a:rPr>
              <a:t>n</a:t>
            </a:r>
            <a:r>
              <a:rPr lang="fr-CH" sz="2400" dirty="0" smtClean="0"/>
              <a:t> }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4941" y="1981200"/>
            <a:ext cx="1564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 { m’ &lt; </a:t>
            </a:r>
            <a:r>
              <a:rPr lang="fr-CH" sz="2400" dirty="0" smtClean="0">
                <a:solidFill>
                  <a:srgbClr val="FF0000"/>
                </a:solidFill>
              </a:rPr>
              <a:t>n</a:t>
            </a:r>
            <a:r>
              <a:rPr lang="fr-CH" sz="2400" dirty="0" smtClean="0"/>
              <a:t> }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95701" y="2057400"/>
            <a:ext cx="43043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Les messages doivent être assez courts.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284914" y="2819400"/>
            <a:ext cx="2362200" cy="914400"/>
          </a:xfrm>
          <a:prstGeom prst="wedgeRoundRectCallout">
            <a:avLst>
              <a:gd name="adj1" fmla="val -63897"/>
              <a:gd name="adj2" fmla="val -10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u</a:t>
            </a:r>
            <a:r>
              <a:rPr lang="fr-CH" dirty="0" smtClean="0"/>
              <a:t>ne centaine de caractères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2861101"/>
            <a:ext cx="545373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2400" dirty="0"/>
              <a:t>m</a:t>
            </a:r>
            <a:r>
              <a:rPr lang="fr-CH" sz="2400" dirty="0" smtClean="0"/>
              <a:t>essages longs: décomposer en blocs </a:t>
            </a:r>
            <a:endParaRPr lang="en-US" sz="2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105400" y="3886200"/>
            <a:ext cx="2590800" cy="762000"/>
          </a:xfrm>
          <a:prstGeom prst="wedgeRoundRectCallout">
            <a:avLst>
              <a:gd name="adj1" fmla="val -71233"/>
              <a:gd name="adj2" fmla="val -124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</a:t>
            </a:r>
            <a:r>
              <a:rPr lang="fr-CH" dirty="0" smtClean="0"/>
              <a:t>eu performant comparé à AES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3974068"/>
            <a:ext cx="3616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On préfère des messages courts 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23320" y="4539734"/>
            <a:ext cx="2594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/>
              <a:t>t</a:t>
            </a:r>
            <a:r>
              <a:rPr lang="fr-CH" dirty="0" smtClean="0"/>
              <a:t>ransmission de clé AES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23320" y="5117068"/>
            <a:ext cx="25234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/>
              <a:t>s</a:t>
            </a:r>
            <a:r>
              <a:rPr lang="fr-CH" dirty="0" smtClean="0"/>
              <a:t>ignature électronique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38200" y="4343400"/>
            <a:ext cx="381000" cy="1828800"/>
            <a:chOff x="838200" y="4343400"/>
            <a:chExt cx="381000" cy="1828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38200" y="4343400"/>
              <a:ext cx="0" cy="1828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38200" y="4724400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38200" y="5301734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8200" y="5911334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223320" y="5726668"/>
            <a:ext cx="26532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/>
              <a:t>t</a:t>
            </a:r>
            <a:r>
              <a:rPr lang="fr-CH" dirty="0" smtClean="0"/>
              <a:t>ransactions financières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1872999" y="3322766"/>
            <a:ext cx="565401" cy="651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5486400" y="5117068"/>
            <a:ext cx="1263651" cy="609600"/>
          </a:xfrm>
          <a:prstGeom prst="wedgeEllipseCallout">
            <a:avLst>
              <a:gd name="adj1" fmla="val -184790"/>
              <a:gd name="adj2" fmla="val -1812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l</a:t>
            </a:r>
            <a:r>
              <a:rPr lang="fr-CH" sz="1600" dirty="0" smtClean="0">
                <a:solidFill>
                  <a:schemeClr val="tx1"/>
                </a:solidFill>
              </a:rPr>
              <a:t>eçon 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4624463" y="5715000"/>
            <a:ext cx="1263651" cy="609600"/>
          </a:xfrm>
          <a:prstGeom prst="wedgeEllipseCallout">
            <a:avLst>
              <a:gd name="adj1" fmla="val -108810"/>
              <a:gd name="adj2" fmla="val -1812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l</a:t>
            </a:r>
            <a:r>
              <a:rPr lang="fr-CH" sz="1600" dirty="0" smtClean="0">
                <a:solidFill>
                  <a:schemeClr val="tx1"/>
                </a:solidFill>
              </a:rPr>
              <a:t>eçon 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6787516" y="4692134"/>
            <a:ext cx="1263651" cy="609600"/>
          </a:xfrm>
          <a:prstGeom prst="wedgeEllipseCallout">
            <a:avLst>
              <a:gd name="adj1" fmla="val -221875"/>
              <a:gd name="adj2" fmla="val -3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l</a:t>
            </a:r>
            <a:r>
              <a:rPr lang="fr-CH" sz="1600" dirty="0" smtClean="0">
                <a:solidFill>
                  <a:schemeClr val="tx1"/>
                </a:solidFill>
              </a:rPr>
              <a:t>eçon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7620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[ commentaire]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096000" y="1712912"/>
            <a:ext cx="3048000" cy="4611688"/>
          </a:xfrm>
          <a:prstGeom prst="rect">
            <a:avLst/>
          </a:prstGeom>
          <a:solidFill>
            <a:srgbClr val="BCBCB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50"/>
          <p:cNvGrpSpPr>
            <a:grpSpLocks/>
          </p:cNvGrpSpPr>
          <p:nvPr/>
        </p:nvGrpSpPr>
        <p:grpSpPr bwMode="auto">
          <a:xfrm>
            <a:off x="7189712" y="3013075"/>
            <a:ext cx="1954288" cy="1636088"/>
            <a:chOff x="2018" y="2659"/>
            <a:chExt cx="1517" cy="1270"/>
          </a:xfrm>
        </p:grpSpPr>
        <p:pic>
          <p:nvPicPr>
            <p:cNvPr id="28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654175"/>
            <a:ext cx="3276600" cy="4670425"/>
            <a:chOff x="0" y="1654175"/>
            <a:chExt cx="3276600" cy="4670425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0" y="1654175"/>
              <a:ext cx="3276600" cy="4670425"/>
            </a:xfrm>
            <a:prstGeom prst="rect">
              <a:avLst/>
            </a:prstGeom>
            <a:solidFill>
              <a:srgbClr val="BCBCB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endParaRPr lang="fr-FR" sz="2000">
                <a:latin typeface="Times New Roman" pitchFamily="18" charset="0"/>
              </a:endParaRPr>
            </a:p>
          </p:txBody>
        </p:sp>
        <p:grpSp>
          <p:nvGrpSpPr>
            <p:cNvPr id="33" name="Group 149"/>
            <p:cNvGrpSpPr>
              <a:grpSpLocks/>
            </p:cNvGrpSpPr>
            <p:nvPr/>
          </p:nvGrpSpPr>
          <p:grpSpPr bwMode="auto">
            <a:xfrm>
              <a:off x="685993" y="2860675"/>
              <a:ext cx="1490515" cy="2174580"/>
              <a:chOff x="281" y="2160"/>
              <a:chExt cx="1157" cy="1688"/>
            </a:xfrm>
          </p:grpSpPr>
          <p:pic>
            <p:nvPicPr>
              <p:cNvPr id="34" name="Picture 147" descr="MPj0422374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0" y="2160"/>
                <a:ext cx="1098" cy="1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281" y="3521"/>
                <a:ext cx="60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sz="2800" dirty="0"/>
                  <a:t>Alice</a:t>
                </a:r>
              </a:p>
            </p:txBody>
          </p:sp>
        </p:grpSp>
      </p:grp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40962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hiffrement AES</a:t>
            </a:r>
            <a:endParaRPr lang="fr-FR" dirty="0"/>
          </a:p>
        </p:txBody>
      </p:sp>
      <p:sp>
        <p:nvSpPr>
          <p:cNvPr id="409603" name="AutoShape 3"/>
          <p:cNvSpPr>
            <a:spLocks noChangeArrowheads="1"/>
          </p:cNvSpPr>
          <p:nvPr/>
        </p:nvSpPr>
        <p:spPr bwMode="auto">
          <a:xfrm>
            <a:off x="1617663" y="4724400"/>
            <a:ext cx="1477962" cy="990600"/>
          </a:xfrm>
          <a:prstGeom prst="roundRect">
            <a:avLst>
              <a:gd name="adj" fmla="val 2980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bg1"/>
                </a:solidFill>
                <a:latin typeface="Times New Roman" pitchFamily="18" charset="0"/>
              </a:rPr>
              <a:t>RSA</a:t>
            </a:r>
            <a:endParaRPr lang="fr-FR" sz="4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04" name="AutoShape 4"/>
          <p:cNvSpPr>
            <a:spLocks noChangeArrowheads="1"/>
          </p:cNvSpPr>
          <p:nvPr/>
        </p:nvSpPr>
        <p:spPr bwMode="auto">
          <a:xfrm>
            <a:off x="6259513" y="4724400"/>
            <a:ext cx="1477962" cy="990600"/>
          </a:xfrm>
          <a:prstGeom prst="roundRect">
            <a:avLst>
              <a:gd name="adj" fmla="val 3125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bg1"/>
                </a:solidFill>
                <a:latin typeface="Times New Roman" pitchFamily="18" charset="0"/>
              </a:rPr>
              <a:t>RSA</a:t>
            </a:r>
            <a:endParaRPr lang="fr-FR" sz="4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05" name="Line 5"/>
          <p:cNvSpPr>
            <a:spLocks noChangeShapeType="1"/>
          </p:cNvSpPr>
          <p:nvPr/>
        </p:nvSpPr>
        <p:spPr bwMode="auto">
          <a:xfrm flipV="1">
            <a:off x="1055688" y="5257800"/>
            <a:ext cx="5445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6" name="Line 6"/>
          <p:cNvSpPr>
            <a:spLocks noChangeShapeType="1"/>
          </p:cNvSpPr>
          <p:nvPr/>
        </p:nvSpPr>
        <p:spPr bwMode="auto">
          <a:xfrm>
            <a:off x="3165476" y="5257800"/>
            <a:ext cx="79693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7" name="Line 7"/>
          <p:cNvSpPr>
            <a:spLocks noChangeShapeType="1"/>
          </p:cNvSpPr>
          <p:nvPr/>
        </p:nvSpPr>
        <p:spPr bwMode="auto">
          <a:xfrm>
            <a:off x="5445131" y="5257800"/>
            <a:ext cx="814381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7772400" y="5257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>
            <a:off x="2356645" y="3546474"/>
            <a:ext cx="15880" cy="1177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 flipH="1">
            <a:off x="6934198" y="3244850"/>
            <a:ext cx="17481" cy="147954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09611" name="Group 11"/>
          <p:cNvGrpSpPr>
            <a:grpSpLocks/>
          </p:cNvGrpSpPr>
          <p:nvPr/>
        </p:nvGrpSpPr>
        <p:grpSpPr bwMode="auto">
          <a:xfrm>
            <a:off x="76197" y="5029200"/>
            <a:ext cx="2319342" cy="1219200"/>
            <a:chOff x="48" y="3622"/>
            <a:chExt cx="1461" cy="768"/>
          </a:xfrm>
        </p:grpSpPr>
        <p:sp>
          <p:nvSpPr>
            <p:cNvPr id="409612" name="Rectangle 12"/>
            <p:cNvSpPr>
              <a:spLocks noChangeArrowheads="1"/>
            </p:cNvSpPr>
            <p:nvPr/>
          </p:nvSpPr>
          <p:spPr bwMode="auto">
            <a:xfrm>
              <a:off x="310" y="362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613" name="Text Box 13"/>
            <p:cNvSpPr txBox="1">
              <a:spLocks noChangeArrowheads="1"/>
            </p:cNvSpPr>
            <p:nvPr/>
          </p:nvSpPr>
          <p:spPr bwMode="auto">
            <a:xfrm>
              <a:off x="48" y="4099"/>
              <a:ext cx="1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message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9614" name="Group 14"/>
          <p:cNvGrpSpPr>
            <a:grpSpLocks/>
          </p:cNvGrpSpPr>
          <p:nvPr/>
        </p:nvGrpSpPr>
        <p:grpSpPr bwMode="auto">
          <a:xfrm>
            <a:off x="6892937" y="5029200"/>
            <a:ext cx="2319342" cy="1219200"/>
            <a:chOff x="4342" y="3622"/>
            <a:chExt cx="1461" cy="768"/>
          </a:xfrm>
        </p:grpSpPr>
        <p:sp>
          <p:nvSpPr>
            <p:cNvPr id="409615" name="Rectangle 15"/>
            <p:cNvSpPr>
              <a:spLocks noChangeArrowheads="1"/>
            </p:cNvSpPr>
            <p:nvPr/>
          </p:nvSpPr>
          <p:spPr bwMode="auto">
            <a:xfrm>
              <a:off x="5228" y="362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616" name="Text Box 16"/>
            <p:cNvSpPr txBox="1">
              <a:spLocks noChangeArrowheads="1"/>
            </p:cNvSpPr>
            <p:nvPr/>
          </p:nvSpPr>
          <p:spPr bwMode="auto">
            <a:xfrm>
              <a:off x="4342" y="4099"/>
              <a:ext cx="1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message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9617" name="Group 17"/>
          <p:cNvGrpSpPr>
            <a:grpSpLocks/>
          </p:cNvGrpSpPr>
          <p:nvPr/>
        </p:nvGrpSpPr>
        <p:grpSpPr bwMode="auto">
          <a:xfrm>
            <a:off x="3459168" y="5026027"/>
            <a:ext cx="2209804" cy="1227138"/>
            <a:chOff x="2179" y="3360"/>
            <a:chExt cx="1392" cy="773"/>
          </a:xfrm>
        </p:grpSpPr>
        <p:sp>
          <p:nvSpPr>
            <p:cNvPr id="409618" name="Rectangle 18"/>
            <p:cNvSpPr>
              <a:spLocks noChangeArrowheads="1"/>
            </p:cNvSpPr>
            <p:nvPr/>
          </p:nvSpPr>
          <p:spPr bwMode="auto">
            <a:xfrm>
              <a:off x="2496" y="3360"/>
              <a:ext cx="934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800" dirty="0" smtClean="0">
                  <a:latin typeface="Times New Roman" pitchFamily="18" charset="0"/>
                </a:rPr>
                <a:t>m</a:t>
              </a:r>
              <a:r>
                <a:rPr lang="fr-FR" sz="2800" baseline="30000" dirty="0" smtClean="0">
                  <a:latin typeface="Times New Roman" pitchFamily="18" charset="0"/>
                </a:rPr>
                <a:t>e</a:t>
              </a:r>
              <a:r>
                <a:rPr lang="fr-FR" sz="2800" dirty="0" smtClean="0">
                  <a:latin typeface="Times New Roman" pitchFamily="18" charset="0"/>
                </a:rPr>
                <a:t> mod n</a:t>
              </a:r>
              <a:endParaRPr lang="fr-FR" sz="2800" dirty="0">
                <a:latin typeface="Times New Roman" pitchFamily="18" charset="0"/>
              </a:endParaRPr>
            </a:p>
          </p:txBody>
        </p:sp>
        <p:sp>
          <p:nvSpPr>
            <p:cNvPr id="409619" name="Text Box 19"/>
            <p:cNvSpPr txBox="1">
              <a:spLocks noChangeArrowheads="1"/>
            </p:cNvSpPr>
            <p:nvPr/>
          </p:nvSpPr>
          <p:spPr bwMode="auto">
            <a:xfrm>
              <a:off x="2179" y="3842"/>
              <a:ext cx="13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message chiffré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2209806" y="3121024"/>
            <a:ext cx="325438" cy="42545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e</a:t>
            </a:r>
          </a:p>
        </p:txBody>
      </p:sp>
      <p:sp>
        <p:nvSpPr>
          <p:cNvPr id="409626" name="Text Box 26"/>
          <p:cNvSpPr txBox="1">
            <a:spLocks noChangeArrowheads="1"/>
          </p:cNvSpPr>
          <p:nvPr/>
        </p:nvSpPr>
        <p:spPr bwMode="auto">
          <a:xfrm>
            <a:off x="6785628" y="2819400"/>
            <a:ext cx="339726" cy="425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505200" y="2362200"/>
            <a:ext cx="1697044" cy="685800"/>
          </a:xfrm>
          <a:prstGeom prst="wedgeRoundRectCallout">
            <a:avLst>
              <a:gd name="adj1" fmla="val 111179"/>
              <a:gd name="adj2" fmla="val 488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e</a:t>
            </a:r>
            <a:r>
              <a:rPr lang="fr-CH" dirty="0" smtClean="0">
                <a:solidFill>
                  <a:schemeClr val="tx1"/>
                </a:solidFill>
              </a:rPr>
              <a:t>xposant public 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ular Callout 71"/>
          <p:cNvSpPr/>
          <p:nvPr/>
        </p:nvSpPr>
        <p:spPr>
          <a:xfrm>
            <a:off x="3535680" y="3352800"/>
            <a:ext cx="1697044" cy="665857"/>
          </a:xfrm>
          <a:prstGeom prst="wedgeRoundRectCallout">
            <a:avLst>
              <a:gd name="adj1" fmla="val 144855"/>
              <a:gd name="adj2" fmla="val -615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e</a:t>
            </a:r>
            <a:r>
              <a:rPr lang="fr-CH" dirty="0" smtClean="0">
                <a:solidFill>
                  <a:schemeClr val="tx1"/>
                </a:solidFill>
              </a:rPr>
              <a:t>xposant privé de 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6781818" y="1828800"/>
            <a:ext cx="1676400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/>
              <a:t>( e, n)</a:t>
            </a:r>
            <a:endParaRPr lang="en-US" sz="3600" dirty="0"/>
          </a:p>
        </p:txBody>
      </p:sp>
      <p:sp>
        <p:nvSpPr>
          <p:cNvPr id="73" name="Rounded Rectangular Callout 72"/>
          <p:cNvSpPr/>
          <p:nvPr/>
        </p:nvSpPr>
        <p:spPr>
          <a:xfrm>
            <a:off x="3505200" y="838200"/>
            <a:ext cx="1697044" cy="739775"/>
          </a:xfrm>
          <a:prstGeom prst="wedgeRoundRectCallout">
            <a:avLst>
              <a:gd name="adj1" fmla="val 161693"/>
              <a:gd name="adj2" fmla="val 952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c</a:t>
            </a:r>
            <a:r>
              <a:rPr lang="fr-CH" dirty="0" smtClean="0">
                <a:solidFill>
                  <a:schemeClr val="tx1"/>
                </a:solidFill>
              </a:rPr>
              <a:t>lé publique de 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3563941" y="4241860"/>
            <a:ext cx="1527915" cy="612715"/>
          </a:xfrm>
          <a:prstGeom prst="wedgeRoundRectCallout">
            <a:avLst>
              <a:gd name="adj1" fmla="val 154718"/>
              <a:gd name="adj2" fmla="val -10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m</a:t>
            </a:r>
            <a:r>
              <a:rPr lang="fr-CH" dirty="0" smtClean="0">
                <a:solidFill>
                  <a:schemeClr val="tx1"/>
                </a:solidFill>
              </a:rPr>
              <a:t>odule de 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Snip and Round Single Corner Rectangle 74"/>
          <p:cNvSpPr/>
          <p:nvPr/>
        </p:nvSpPr>
        <p:spPr>
          <a:xfrm>
            <a:off x="6781800" y="1828800"/>
            <a:ext cx="1676400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/>
              <a:t>( e, n)</a:t>
            </a:r>
            <a:endParaRPr lang="en-US" sz="36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98448" y="228600"/>
            <a:ext cx="2597152" cy="1006475"/>
          </a:xfrm>
          <a:prstGeom prst="wedgeRoundRectCallout">
            <a:avLst>
              <a:gd name="adj1" fmla="val -15112"/>
              <a:gd name="adj2" fmla="val 999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t</a:t>
            </a:r>
            <a:r>
              <a:rPr lang="fr-CH" dirty="0" smtClean="0"/>
              <a:t>ransmission de la clé publique:</a:t>
            </a:r>
          </a:p>
          <a:p>
            <a:pPr algn="ctr"/>
            <a:r>
              <a:rPr lang="fr-CH" dirty="0"/>
              <a:t>v</a:t>
            </a:r>
            <a:r>
              <a:rPr lang="fr-CH" dirty="0" smtClean="0"/>
              <a:t>oir leçon 4</a:t>
            </a:r>
            <a:endParaRPr lang="en-US" dirty="0"/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2625733" y="3135630"/>
            <a:ext cx="312906" cy="40011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n</a:t>
            </a:r>
            <a:endParaRPr lang="fr-FR" sz="2000" dirty="0"/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2803520" y="3524310"/>
            <a:ext cx="0" cy="120009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6259512" y="2819400"/>
            <a:ext cx="325438" cy="42545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e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6468894" y="3841750"/>
            <a:ext cx="312906" cy="40011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n</a:t>
            </a:r>
            <a:endParaRPr lang="fr-FR" sz="2000" dirty="0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H="1">
            <a:off x="6629400" y="4241860"/>
            <a:ext cx="0" cy="51428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7916 -0.06597 C -0.21632 -0.08102 -0.27239 -0.08889 -0.33073 -0.08889 C -0.39739 -0.08889 -0.45069 -0.08102 -0.48819 -0.06597 L -0.66666 -3.33333E-6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25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25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25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5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nimBg="1"/>
      <p:bldP spid="409604" grpId="0" animBg="1"/>
      <p:bldP spid="409605" grpId="0" animBg="1"/>
      <p:bldP spid="409606" grpId="0" animBg="1"/>
      <p:bldP spid="409607" grpId="0" animBg="1"/>
      <p:bldP spid="409608" grpId="0" animBg="1"/>
      <p:bldP spid="409609" grpId="0" animBg="1"/>
      <p:bldP spid="409610" grpId="0" animBg="1"/>
      <p:bldP spid="409622" grpId="0" animBg="1"/>
      <p:bldP spid="3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5" grpId="0" animBg="1"/>
      <p:bldP spid="76" grpId="0" animBg="1"/>
      <p:bldP spid="77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08" name="Group 168"/>
          <p:cNvGrpSpPr>
            <a:grpSpLocks/>
          </p:cNvGrpSpPr>
          <p:nvPr/>
        </p:nvGrpSpPr>
        <p:grpSpPr bwMode="auto">
          <a:xfrm>
            <a:off x="6659563" y="1120775"/>
            <a:ext cx="2484437" cy="1927225"/>
            <a:chOff x="4195" y="618"/>
            <a:chExt cx="1565" cy="1214"/>
          </a:xfrm>
        </p:grpSpPr>
        <p:pic>
          <p:nvPicPr>
            <p:cNvPr id="240809" name="Picture 169" descr="MPj042252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618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810" name="Text Box 170"/>
            <p:cNvSpPr txBox="1">
              <a:spLocks noChangeArrowheads="1"/>
            </p:cNvSpPr>
            <p:nvPr/>
          </p:nvSpPr>
          <p:spPr bwMode="auto">
            <a:xfrm>
              <a:off x="4195" y="618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Bob</a:t>
              </a:r>
            </a:p>
          </p:txBody>
        </p:sp>
      </p:grpSp>
      <p:sp>
        <p:nvSpPr>
          <p:cNvPr id="240783" name="Oval 143"/>
          <p:cNvSpPr>
            <a:spLocks noChangeArrowheads="1"/>
          </p:cNvSpPr>
          <p:nvPr/>
        </p:nvSpPr>
        <p:spPr bwMode="auto">
          <a:xfrm>
            <a:off x="5811838" y="4114800"/>
            <a:ext cx="1150937" cy="533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1600" b="1" dirty="0" smtClean="0">
                <a:solidFill>
                  <a:srgbClr val="FFFFFF"/>
                </a:solidFill>
              </a:rPr>
              <a:t>clé 128 bit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240781" name="Oval 141"/>
          <p:cNvSpPr>
            <a:spLocks noChangeArrowheads="1"/>
          </p:cNvSpPr>
          <p:nvPr/>
        </p:nvSpPr>
        <p:spPr bwMode="auto">
          <a:xfrm>
            <a:off x="2109787" y="4038600"/>
            <a:ext cx="1291431" cy="533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1600" b="1" dirty="0" smtClean="0">
                <a:solidFill>
                  <a:srgbClr val="FFFFFF"/>
                </a:solidFill>
              </a:rPr>
              <a:t>clé 128 bit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240807" name="Rectangle 1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tat actuel</a:t>
            </a:r>
            <a:endParaRPr lang="fr-FR" dirty="0"/>
          </a:p>
        </p:txBody>
      </p:sp>
      <p:sp>
        <p:nvSpPr>
          <p:cNvPr id="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 dirty="0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240643" name="Freeform 3"/>
          <p:cNvSpPr>
            <a:spLocks/>
          </p:cNvSpPr>
          <p:nvPr/>
        </p:nvSpPr>
        <p:spPr bwMode="auto">
          <a:xfrm>
            <a:off x="3446463" y="4724400"/>
            <a:ext cx="2320925" cy="1728788"/>
          </a:xfrm>
          <a:custGeom>
            <a:avLst/>
            <a:gdLst>
              <a:gd name="T0" fmla="*/ 544 w 2609"/>
              <a:gd name="T1" fmla="*/ 1785 h 1857"/>
              <a:gd name="T2" fmla="*/ 160 w 2609"/>
              <a:gd name="T3" fmla="*/ 1193 h 1857"/>
              <a:gd name="T4" fmla="*/ 0 w 2609"/>
              <a:gd name="T5" fmla="*/ 873 h 1857"/>
              <a:gd name="T6" fmla="*/ 8 w 2609"/>
              <a:gd name="T7" fmla="*/ 649 h 1857"/>
              <a:gd name="T8" fmla="*/ 24 w 2609"/>
              <a:gd name="T9" fmla="*/ 537 h 1857"/>
              <a:gd name="T10" fmla="*/ 72 w 2609"/>
              <a:gd name="T11" fmla="*/ 529 h 1857"/>
              <a:gd name="T12" fmla="*/ 152 w 2609"/>
              <a:gd name="T13" fmla="*/ 537 h 1857"/>
              <a:gd name="T14" fmla="*/ 280 w 2609"/>
              <a:gd name="T15" fmla="*/ 585 h 1857"/>
              <a:gd name="T16" fmla="*/ 424 w 2609"/>
              <a:gd name="T17" fmla="*/ 569 h 1857"/>
              <a:gd name="T18" fmla="*/ 464 w 2609"/>
              <a:gd name="T19" fmla="*/ 369 h 1857"/>
              <a:gd name="T20" fmla="*/ 528 w 2609"/>
              <a:gd name="T21" fmla="*/ 289 h 1857"/>
              <a:gd name="T22" fmla="*/ 640 w 2609"/>
              <a:gd name="T23" fmla="*/ 145 h 1857"/>
              <a:gd name="T24" fmla="*/ 1680 w 2609"/>
              <a:gd name="T25" fmla="*/ 145 h 1857"/>
              <a:gd name="T26" fmla="*/ 1792 w 2609"/>
              <a:gd name="T27" fmla="*/ 97 h 1857"/>
              <a:gd name="T28" fmla="*/ 1872 w 2609"/>
              <a:gd name="T29" fmla="*/ 49 h 1857"/>
              <a:gd name="T30" fmla="*/ 2128 w 2609"/>
              <a:gd name="T31" fmla="*/ 33 h 1857"/>
              <a:gd name="T32" fmla="*/ 2512 w 2609"/>
              <a:gd name="T33" fmla="*/ 129 h 1857"/>
              <a:gd name="T34" fmla="*/ 2576 w 2609"/>
              <a:gd name="T35" fmla="*/ 225 h 1857"/>
              <a:gd name="T36" fmla="*/ 2568 w 2609"/>
              <a:gd name="T37" fmla="*/ 353 h 1857"/>
              <a:gd name="T38" fmla="*/ 2440 w 2609"/>
              <a:gd name="T39" fmla="*/ 481 h 1857"/>
              <a:gd name="T40" fmla="*/ 2360 w 2609"/>
              <a:gd name="T41" fmla="*/ 545 h 1857"/>
              <a:gd name="T42" fmla="*/ 2296 w 2609"/>
              <a:gd name="T43" fmla="*/ 625 h 1857"/>
              <a:gd name="T44" fmla="*/ 2304 w 2609"/>
              <a:gd name="T45" fmla="*/ 785 h 1857"/>
              <a:gd name="T46" fmla="*/ 2496 w 2609"/>
              <a:gd name="T47" fmla="*/ 1009 h 1857"/>
              <a:gd name="T48" fmla="*/ 2592 w 2609"/>
              <a:gd name="T49" fmla="*/ 1137 h 1857"/>
              <a:gd name="T50" fmla="*/ 2584 w 2609"/>
              <a:gd name="T51" fmla="*/ 1361 h 1857"/>
              <a:gd name="T52" fmla="*/ 2488 w 2609"/>
              <a:gd name="T53" fmla="*/ 1425 h 1857"/>
              <a:gd name="T54" fmla="*/ 2312 w 2609"/>
              <a:gd name="T55" fmla="*/ 1553 h 1857"/>
              <a:gd name="T56" fmla="*/ 2040 w 2609"/>
              <a:gd name="T57" fmla="*/ 1577 h 1857"/>
              <a:gd name="T58" fmla="*/ 1704 w 2609"/>
              <a:gd name="T59" fmla="*/ 1681 h 1857"/>
              <a:gd name="T60" fmla="*/ 1488 w 2609"/>
              <a:gd name="T61" fmla="*/ 1841 h 1857"/>
              <a:gd name="T62" fmla="*/ 1360 w 2609"/>
              <a:gd name="T63" fmla="*/ 1857 h 1857"/>
              <a:gd name="T64" fmla="*/ 976 w 2609"/>
              <a:gd name="T65" fmla="*/ 1841 h 1857"/>
              <a:gd name="T66" fmla="*/ 928 w 2609"/>
              <a:gd name="T67" fmla="*/ 1825 h 1857"/>
              <a:gd name="T68" fmla="*/ 888 w 2609"/>
              <a:gd name="T69" fmla="*/ 1697 h 1857"/>
              <a:gd name="T70" fmla="*/ 704 w 2609"/>
              <a:gd name="T71" fmla="*/ 1737 h 1857"/>
              <a:gd name="T72" fmla="*/ 656 w 2609"/>
              <a:gd name="T73" fmla="*/ 1793 h 1857"/>
              <a:gd name="T74" fmla="*/ 584 w 2609"/>
              <a:gd name="T75" fmla="*/ 1777 h 1857"/>
              <a:gd name="T76" fmla="*/ 544 w 2609"/>
              <a:gd name="T77" fmla="*/ 1785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09" h="1857">
                <a:moveTo>
                  <a:pt x="544" y="1785"/>
                </a:moveTo>
                <a:cubicBezTo>
                  <a:pt x="437" y="1571"/>
                  <a:pt x="289" y="1392"/>
                  <a:pt x="160" y="1193"/>
                </a:cubicBezTo>
                <a:cubicBezTo>
                  <a:pt x="89" y="1084"/>
                  <a:pt x="52" y="989"/>
                  <a:pt x="0" y="873"/>
                </a:cubicBezTo>
                <a:cubicBezTo>
                  <a:pt x="3" y="798"/>
                  <a:pt x="3" y="724"/>
                  <a:pt x="8" y="649"/>
                </a:cubicBezTo>
                <a:cubicBezTo>
                  <a:pt x="11" y="611"/>
                  <a:pt x="6" y="570"/>
                  <a:pt x="24" y="537"/>
                </a:cubicBezTo>
                <a:cubicBezTo>
                  <a:pt x="32" y="523"/>
                  <a:pt x="56" y="532"/>
                  <a:pt x="72" y="529"/>
                </a:cubicBezTo>
                <a:cubicBezTo>
                  <a:pt x="99" y="532"/>
                  <a:pt x="126" y="530"/>
                  <a:pt x="152" y="537"/>
                </a:cubicBezTo>
                <a:cubicBezTo>
                  <a:pt x="196" y="549"/>
                  <a:pt x="235" y="580"/>
                  <a:pt x="280" y="585"/>
                </a:cubicBezTo>
                <a:cubicBezTo>
                  <a:pt x="328" y="591"/>
                  <a:pt x="376" y="574"/>
                  <a:pt x="424" y="569"/>
                </a:cubicBezTo>
                <a:cubicBezTo>
                  <a:pt x="443" y="504"/>
                  <a:pt x="422" y="422"/>
                  <a:pt x="464" y="369"/>
                </a:cubicBezTo>
                <a:cubicBezTo>
                  <a:pt x="485" y="342"/>
                  <a:pt x="508" y="317"/>
                  <a:pt x="528" y="289"/>
                </a:cubicBezTo>
                <a:cubicBezTo>
                  <a:pt x="583" y="210"/>
                  <a:pt x="559" y="172"/>
                  <a:pt x="640" y="145"/>
                </a:cubicBezTo>
                <a:cubicBezTo>
                  <a:pt x="992" y="154"/>
                  <a:pt x="1325" y="156"/>
                  <a:pt x="1680" y="145"/>
                </a:cubicBezTo>
                <a:cubicBezTo>
                  <a:pt x="1749" y="76"/>
                  <a:pt x="1666" y="148"/>
                  <a:pt x="1792" y="97"/>
                </a:cubicBezTo>
                <a:cubicBezTo>
                  <a:pt x="1821" y="85"/>
                  <a:pt x="1841" y="55"/>
                  <a:pt x="1872" y="49"/>
                </a:cubicBezTo>
                <a:cubicBezTo>
                  <a:pt x="1956" y="33"/>
                  <a:pt x="2128" y="33"/>
                  <a:pt x="2128" y="33"/>
                </a:cubicBezTo>
                <a:cubicBezTo>
                  <a:pt x="2334" y="45"/>
                  <a:pt x="2383" y="0"/>
                  <a:pt x="2512" y="129"/>
                </a:cubicBezTo>
                <a:cubicBezTo>
                  <a:pt x="2539" y="156"/>
                  <a:pt x="2555" y="193"/>
                  <a:pt x="2576" y="225"/>
                </a:cubicBezTo>
                <a:cubicBezTo>
                  <a:pt x="2573" y="268"/>
                  <a:pt x="2588" y="315"/>
                  <a:pt x="2568" y="353"/>
                </a:cubicBezTo>
                <a:cubicBezTo>
                  <a:pt x="2540" y="406"/>
                  <a:pt x="2440" y="481"/>
                  <a:pt x="2440" y="481"/>
                </a:cubicBezTo>
                <a:cubicBezTo>
                  <a:pt x="2403" y="591"/>
                  <a:pt x="2458" y="471"/>
                  <a:pt x="2360" y="545"/>
                </a:cubicBezTo>
                <a:cubicBezTo>
                  <a:pt x="2333" y="565"/>
                  <a:pt x="2317" y="598"/>
                  <a:pt x="2296" y="625"/>
                </a:cubicBezTo>
                <a:cubicBezTo>
                  <a:pt x="2292" y="673"/>
                  <a:pt x="2276" y="737"/>
                  <a:pt x="2304" y="785"/>
                </a:cubicBezTo>
                <a:cubicBezTo>
                  <a:pt x="2389" y="931"/>
                  <a:pt x="2394" y="890"/>
                  <a:pt x="2496" y="1009"/>
                </a:cubicBezTo>
                <a:cubicBezTo>
                  <a:pt x="2531" y="1049"/>
                  <a:pt x="2592" y="1137"/>
                  <a:pt x="2592" y="1137"/>
                </a:cubicBezTo>
                <a:cubicBezTo>
                  <a:pt x="2589" y="1212"/>
                  <a:pt x="2609" y="1291"/>
                  <a:pt x="2584" y="1361"/>
                </a:cubicBezTo>
                <a:cubicBezTo>
                  <a:pt x="2571" y="1397"/>
                  <a:pt x="2519" y="1402"/>
                  <a:pt x="2488" y="1425"/>
                </a:cubicBezTo>
                <a:cubicBezTo>
                  <a:pt x="2452" y="1451"/>
                  <a:pt x="2353" y="1540"/>
                  <a:pt x="2312" y="1553"/>
                </a:cubicBezTo>
                <a:cubicBezTo>
                  <a:pt x="2225" y="1581"/>
                  <a:pt x="2130" y="1567"/>
                  <a:pt x="2040" y="1577"/>
                </a:cubicBezTo>
                <a:cubicBezTo>
                  <a:pt x="1872" y="1568"/>
                  <a:pt x="1825" y="1560"/>
                  <a:pt x="1704" y="1681"/>
                </a:cubicBezTo>
                <a:cubicBezTo>
                  <a:pt x="1670" y="1817"/>
                  <a:pt x="1615" y="1820"/>
                  <a:pt x="1488" y="1841"/>
                </a:cubicBezTo>
                <a:cubicBezTo>
                  <a:pt x="1446" y="1848"/>
                  <a:pt x="1360" y="1857"/>
                  <a:pt x="1360" y="1857"/>
                </a:cubicBezTo>
                <a:cubicBezTo>
                  <a:pt x="1232" y="1852"/>
                  <a:pt x="1104" y="1850"/>
                  <a:pt x="976" y="1841"/>
                </a:cubicBezTo>
                <a:cubicBezTo>
                  <a:pt x="959" y="1840"/>
                  <a:pt x="939" y="1838"/>
                  <a:pt x="928" y="1825"/>
                </a:cubicBezTo>
                <a:cubicBezTo>
                  <a:pt x="913" y="1809"/>
                  <a:pt x="893" y="1717"/>
                  <a:pt x="888" y="1697"/>
                </a:cubicBezTo>
                <a:cubicBezTo>
                  <a:pt x="824" y="1702"/>
                  <a:pt x="751" y="1690"/>
                  <a:pt x="704" y="1737"/>
                </a:cubicBezTo>
                <a:cubicBezTo>
                  <a:pt x="694" y="1768"/>
                  <a:pt x="688" y="1782"/>
                  <a:pt x="656" y="1793"/>
                </a:cubicBezTo>
                <a:cubicBezTo>
                  <a:pt x="632" y="1788"/>
                  <a:pt x="608" y="1783"/>
                  <a:pt x="584" y="1777"/>
                </a:cubicBezTo>
                <a:cubicBezTo>
                  <a:pt x="529" y="1762"/>
                  <a:pt x="530" y="1743"/>
                  <a:pt x="544" y="17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19400" y="3043535"/>
            <a:ext cx="3330575" cy="2442865"/>
            <a:chOff x="2819400" y="3043535"/>
            <a:chExt cx="3330575" cy="2442865"/>
          </a:xfrm>
        </p:grpSpPr>
        <p:graphicFrame>
          <p:nvGraphicFramePr>
            <p:cNvPr id="2406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254061"/>
                </p:ext>
              </p:extLst>
            </p:nvPr>
          </p:nvGraphicFramePr>
          <p:xfrm>
            <a:off x="3411538" y="3429000"/>
            <a:ext cx="2738437" cy="205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Clip" r:id="rId5" imgW="4716000" imgH="3542760" progId="MS_ClipArt_Gallery.2">
                    <p:embed/>
                  </p:oleObj>
                </mc:Choice>
                <mc:Fallback>
                  <p:oleObj name="Clip" r:id="rId5" imgW="4716000" imgH="3542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538" y="3429000"/>
                          <a:ext cx="2738437" cy="205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0763" name="Text Box 123"/>
            <p:cNvSpPr txBox="1">
              <a:spLocks noChangeArrowheads="1"/>
            </p:cNvSpPr>
            <p:nvPr/>
          </p:nvSpPr>
          <p:spPr bwMode="auto">
            <a:xfrm>
              <a:off x="2819400" y="3043535"/>
              <a:ext cx="9188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dirty="0" smtClean="0"/>
                <a:t>Edgar</a:t>
              </a:r>
              <a:endParaRPr lang="fr-FR" dirty="0"/>
            </a:p>
          </p:txBody>
        </p:sp>
      </p:grpSp>
      <p:sp>
        <p:nvSpPr>
          <p:cNvPr id="240764" name="Text Box 124"/>
          <p:cNvSpPr txBox="1">
            <a:spLocks noChangeArrowheads="1"/>
          </p:cNvSpPr>
          <p:nvPr/>
        </p:nvSpPr>
        <p:spPr bwMode="auto">
          <a:xfrm>
            <a:off x="3798888" y="5500612"/>
            <a:ext cx="838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réseau</a:t>
            </a:r>
            <a:endParaRPr lang="fr-FR" sz="2000" dirty="0"/>
          </a:p>
        </p:txBody>
      </p:sp>
      <p:sp>
        <p:nvSpPr>
          <p:cNvPr id="240767" name="Rectangle 127"/>
          <p:cNvSpPr>
            <a:spLocks noChangeArrowheads="1"/>
          </p:cNvSpPr>
          <p:nvPr/>
        </p:nvSpPr>
        <p:spPr bwMode="auto">
          <a:xfrm>
            <a:off x="52387" y="3733800"/>
            <a:ext cx="1547813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000" dirty="0" smtClean="0">
                <a:solidFill>
                  <a:schemeClr val="bg1"/>
                </a:solidFill>
              </a:rPr>
              <a:t>AES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40768" name="Text Box 128"/>
          <p:cNvSpPr txBox="1">
            <a:spLocks noChangeArrowheads="1"/>
          </p:cNvSpPr>
          <p:nvPr/>
        </p:nvSpPr>
        <p:spPr bwMode="auto">
          <a:xfrm>
            <a:off x="7218473" y="3028890"/>
            <a:ext cx="192552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16 octets en clair</a:t>
            </a:r>
            <a:endParaRPr lang="fr-FR" sz="2000" dirty="0"/>
          </a:p>
        </p:txBody>
      </p:sp>
      <p:sp>
        <p:nvSpPr>
          <p:cNvPr id="240769" name="Rectangle 129"/>
          <p:cNvSpPr>
            <a:spLocks noChangeArrowheads="1"/>
          </p:cNvSpPr>
          <p:nvPr/>
        </p:nvSpPr>
        <p:spPr bwMode="auto">
          <a:xfrm>
            <a:off x="7391400" y="3810000"/>
            <a:ext cx="1676400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bg1"/>
                </a:solidFill>
              </a:rPr>
              <a:t>AES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240775" name="Text Box 135"/>
          <p:cNvSpPr txBox="1">
            <a:spLocks noChangeArrowheads="1"/>
          </p:cNvSpPr>
          <p:nvPr/>
        </p:nvSpPr>
        <p:spPr bwMode="auto">
          <a:xfrm>
            <a:off x="0" y="5410200"/>
            <a:ext cx="2824162" cy="396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16 octets chiffrés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40776" name="WordArt 136"/>
          <p:cNvSpPr>
            <a:spLocks noChangeArrowheads="1" noChangeShapeType="1" noTextEdit="1"/>
          </p:cNvSpPr>
          <p:nvPr/>
        </p:nvSpPr>
        <p:spPr bwMode="auto">
          <a:xfrm>
            <a:off x="4610735" y="2438400"/>
            <a:ext cx="6064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?</a:t>
            </a:r>
          </a:p>
        </p:txBody>
      </p:sp>
      <p:sp>
        <p:nvSpPr>
          <p:cNvPr id="240778" name="Freeform 138"/>
          <p:cNvSpPr>
            <a:spLocks/>
          </p:cNvSpPr>
          <p:nvPr/>
        </p:nvSpPr>
        <p:spPr bwMode="auto">
          <a:xfrm>
            <a:off x="830432" y="5791200"/>
            <a:ext cx="7451185" cy="446088"/>
          </a:xfrm>
          <a:custGeom>
            <a:avLst/>
            <a:gdLst>
              <a:gd name="T0" fmla="*/ 0 w 4320"/>
              <a:gd name="T1" fmla="*/ 0 h 288"/>
              <a:gd name="T2" fmla="*/ 0 w 4320"/>
              <a:gd name="T3" fmla="*/ 288 h 288"/>
              <a:gd name="T4" fmla="*/ 4320 w 4320"/>
              <a:gd name="T5" fmla="*/ 288 h 288"/>
              <a:gd name="T6" fmla="*/ 4320 w 4320"/>
              <a:gd name="T7" fmla="*/ 4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0" h="288">
                <a:moveTo>
                  <a:pt x="0" y="0"/>
                </a:moveTo>
                <a:lnTo>
                  <a:pt x="0" y="288"/>
                </a:lnTo>
                <a:lnTo>
                  <a:pt x="4320" y="288"/>
                </a:lnTo>
                <a:lnTo>
                  <a:pt x="4320" y="48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9" name="Text Box 139"/>
          <p:cNvSpPr txBox="1">
            <a:spLocks noChangeArrowheads="1"/>
          </p:cNvSpPr>
          <p:nvPr/>
        </p:nvSpPr>
        <p:spPr bwMode="auto">
          <a:xfrm>
            <a:off x="2520108" y="1447800"/>
            <a:ext cx="30897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procédé de chiffrement AES</a:t>
            </a:r>
            <a:endParaRPr lang="fr-FR" sz="2000" dirty="0"/>
          </a:p>
        </p:txBody>
      </p:sp>
      <p:sp>
        <p:nvSpPr>
          <p:cNvPr id="240780" name="Text Box 140"/>
          <p:cNvSpPr txBox="1">
            <a:spLocks noChangeArrowheads="1"/>
          </p:cNvSpPr>
          <p:nvPr/>
        </p:nvSpPr>
        <p:spPr bwMode="auto">
          <a:xfrm>
            <a:off x="2209800" y="762000"/>
            <a:ext cx="4187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a</a:t>
            </a:r>
            <a:r>
              <a:rPr lang="fr-FR" sz="2000" dirty="0" smtClean="0"/>
              <a:t>ccord sur la </a:t>
            </a:r>
            <a:r>
              <a:rPr lang="fr-FR" sz="2000" dirty="0" smtClean="0">
                <a:solidFill>
                  <a:schemeClr val="accent5"/>
                </a:solidFill>
              </a:rPr>
              <a:t>clé secrète </a:t>
            </a:r>
            <a:r>
              <a:rPr lang="fr-FR" sz="2000" dirty="0" smtClean="0"/>
              <a:t>de chiffrement</a:t>
            </a:r>
            <a:endParaRPr lang="fr-FR" sz="2000" dirty="0"/>
          </a:p>
        </p:txBody>
      </p:sp>
      <p:sp>
        <p:nvSpPr>
          <p:cNvPr id="240782" name="Line 142"/>
          <p:cNvSpPr>
            <a:spLocks noChangeShapeType="1"/>
          </p:cNvSpPr>
          <p:nvPr/>
        </p:nvSpPr>
        <p:spPr bwMode="auto">
          <a:xfrm flipH="1">
            <a:off x="1598613" y="4321630"/>
            <a:ext cx="511175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90" name="Text Box 150"/>
          <p:cNvSpPr txBox="1">
            <a:spLocks noChangeArrowheads="1"/>
          </p:cNvSpPr>
          <p:nvPr/>
        </p:nvSpPr>
        <p:spPr bwMode="auto">
          <a:xfrm>
            <a:off x="3587750" y="5867400"/>
            <a:ext cx="276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dirty="0">
                <a:solidFill>
                  <a:srgbClr val="FF9966"/>
                </a:solidFill>
              </a:rPr>
              <a:t>00110101010100011101</a:t>
            </a:r>
          </a:p>
        </p:txBody>
      </p:sp>
      <p:sp>
        <p:nvSpPr>
          <p:cNvPr id="240791" name="Text Box 151"/>
          <p:cNvSpPr txBox="1">
            <a:spLocks noChangeArrowheads="1"/>
          </p:cNvSpPr>
          <p:nvPr/>
        </p:nvSpPr>
        <p:spPr bwMode="auto">
          <a:xfrm>
            <a:off x="6307138" y="5486400"/>
            <a:ext cx="2836862" cy="396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16 octets chiffrés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40802" name="Line 162"/>
          <p:cNvSpPr>
            <a:spLocks noChangeShapeType="1"/>
          </p:cNvSpPr>
          <p:nvPr/>
        </p:nvSpPr>
        <p:spPr bwMode="auto">
          <a:xfrm flipV="1">
            <a:off x="4852988" y="4800600"/>
            <a:ext cx="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804" name="Line 164"/>
          <p:cNvSpPr>
            <a:spLocks noChangeShapeType="1"/>
          </p:cNvSpPr>
          <p:nvPr/>
        </p:nvSpPr>
        <p:spPr bwMode="auto">
          <a:xfrm>
            <a:off x="3798888" y="1828800"/>
            <a:ext cx="0" cy="1676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0811" name="Group 171"/>
          <p:cNvGrpSpPr>
            <a:grpSpLocks/>
          </p:cNvGrpSpPr>
          <p:nvPr/>
        </p:nvGrpSpPr>
        <p:grpSpPr bwMode="auto">
          <a:xfrm>
            <a:off x="20638" y="677863"/>
            <a:ext cx="1743075" cy="2674937"/>
            <a:chOff x="13" y="427"/>
            <a:chExt cx="1098" cy="1685"/>
          </a:xfrm>
        </p:grpSpPr>
        <p:pic>
          <p:nvPicPr>
            <p:cNvPr id="240812" name="Picture 172" descr="MPj0422374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" y="427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813" name="Text Box 173"/>
            <p:cNvSpPr txBox="1">
              <a:spLocks noChangeArrowheads="1"/>
            </p:cNvSpPr>
            <p:nvPr/>
          </p:nvSpPr>
          <p:spPr bwMode="auto">
            <a:xfrm>
              <a:off x="420" y="472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240777" name="Freeform 137"/>
          <p:cNvSpPr>
            <a:spLocks/>
          </p:cNvSpPr>
          <p:nvPr/>
        </p:nvSpPr>
        <p:spPr bwMode="auto">
          <a:xfrm>
            <a:off x="1331913" y="1219200"/>
            <a:ext cx="5472112" cy="533400"/>
          </a:xfrm>
          <a:custGeom>
            <a:avLst/>
            <a:gdLst>
              <a:gd name="T0" fmla="*/ 0 w 3264"/>
              <a:gd name="T1" fmla="*/ 400 h 496"/>
              <a:gd name="T2" fmla="*/ 1728 w 3264"/>
              <a:gd name="T3" fmla="*/ 16 h 496"/>
              <a:gd name="T4" fmla="*/ 3264 w 3264"/>
              <a:gd name="T5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4" h="496">
                <a:moveTo>
                  <a:pt x="0" y="400"/>
                </a:moveTo>
                <a:cubicBezTo>
                  <a:pt x="592" y="200"/>
                  <a:pt x="1184" y="0"/>
                  <a:pt x="1728" y="16"/>
                </a:cubicBezTo>
                <a:cubicBezTo>
                  <a:pt x="2272" y="32"/>
                  <a:pt x="2768" y="264"/>
                  <a:pt x="3264" y="496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5" name="Text Box 125"/>
          <p:cNvSpPr txBox="1">
            <a:spLocks noChangeArrowheads="1"/>
          </p:cNvSpPr>
          <p:nvPr/>
        </p:nvSpPr>
        <p:spPr bwMode="auto">
          <a:xfrm>
            <a:off x="31352" y="2971800"/>
            <a:ext cx="192552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16 octets en clair</a:t>
            </a:r>
            <a:endParaRPr lang="fr-F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666751" y="3371910"/>
            <a:ext cx="327364" cy="3618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666751" y="5029200"/>
            <a:ext cx="327364" cy="3618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8036456" y="5095845"/>
            <a:ext cx="353164" cy="390555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8054340" y="3419445"/>
            <a:ext cx="353164" cy="390555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84" name="Line 144"/>
          <p:cNvSpPr>
            <a:spLocks noChangeShapeType="1"/>
          </p:cNvSpPr>
          <p:nvPr/>
        </p:nvSpPr>
        <p:spPr bwMode="auto">
          <a:xfrm>
            <a:off x="6962775" y="4397830"/>
            <a:ext cx="428625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1422" y="0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solidFill>
                  <a:schemeClr val="accent1"/>
                </a:solidFill>
              </a:rPr>
              <a:t>Rappel :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1000"/>
                                        <p:tgtEl>
                                          <p:spTgt spid="24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4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4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4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1000"/>
                                        <p:tgtEl>
                                          <p:spTgt spid="24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2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4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1000"/>
                                        <p:tgtEl>
                                          <p:spTgt spid="24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2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50"/>
                            </p:stCondLst>
                            <p:childTnLst>
                              <p:par>
                                <p:cTn id="10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25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83" grpId="0" animBg="1" autoUpdateAnimBg="0"/>
      <p:bldP spid="240781" grpId="0" animBg="1" autoUpdateAnimBg="0"/>
      <p:bldP spid="240767" grpId="0" animBg="1" autoUpdateAnimBg="0"/>
      <p:bldP spid="240768" grpId="0" animBg="1" autoUpdateAnimBg="0"/>
      <p:bldP spid="240769" grpId="0" animBg="1" autoUpdateAnimBg="0"/>
      <p:bldP spid="240775" grpId="0" animBg="1" autoUpdateAnimBg="0"/>
      <p:bldP spid="240776" grpId="0" animBg="1"/>
      <p:bldP spid="240778" grpId="0" animBg="1"/>
      <p:bldP spid="240779" grpId="0" autoUpdateAnimBg="0"/>
      <p:bldP spid="240780" grpId="0" autoUpdateAnimBg="0"/>
      <p:bldP spid="240782" grpId="0" animBg="1"/>
      <p:bldP spid="240790" grpId="0"/>
      <p:bldP spid="240791" grpId="0" animBg="1" autoUpdateAnimBg="0"/>
      <p:bldP spid="240802" grpId="0" animBg="1"/>
      <p:bldP spid="240804" grpId="0" animBg="1"/>
      <p:bldP spid="240777" grpId="0" animBg="1"/>
      <p:bldP spid="240765" grpId="0" animBg="1" autoUpdateAnimBg="0"/>
      <p:bldP spid="2" grpId="0" animBg="1"/>
      <p:bldP spid="57" grpId="0" animBg="1"/>
      <p:bldP spid="4" grpId="0" animBg="1"/>
      <p:bldP spid="59" grpId="0" animBg="1"/>
      <p:bldP spid="2407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789233" y="1712912"/>
            <a:ext cx="5668968" cy="4611688"/>
          </a:xfrm>
          <a:prstGeom prst="rect">
            <a:avLst/>
          </a:prstGeom>
          <a:solidFill>
            <a:srgbClr val="BCBCB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150"/>
          <p:cNvGrpSpPr>
            <a:grpSpLocks/>
          </p:cNvGrpSpPr>
          <p:nvPr/>
        </p:nvGrpSpPr>
        <p:grpSpPr bwMode="auto">
          <a:xfrm>
            <a:off x="3882945" y="3013075"/>
            <a:ext cx="1954288" cy="1636088"/>
            <a:chOff x="2018" y="2659"/>
            <a:chExt cx="1517" cy="1270"/>
          </a:xfrm>
        </p:grpSpPr>
        <p:pic>
          <p:nvPicPr>
            <p:cNvPr id="28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6781801" y="6416675"/>
            <a:ext cx="1447800" cy="365125"/>
          </a:xfrm>
        </p:spPr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6019801" cy="365125"/>
          </a:xfrm>
        </p:spPr>
        <p:txBody>
          <a:bodyPr/>
          <a:lstStyle/>
          <a:p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40962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elation entre e, d et n </a:t>
            </a:r>
            <a:endParaRPr lang="fr-FR" dirty="0"/>
          </a:p>
        </p:txBody>
      </p:sp>
      <p:sp>
        <p:nvSpPr>
          <p:cNvPr id="409604" name="AutoShape 4"/>
          <p:cNvSpPr>
            <a:spLocks noChangeArrowheads="1"/>
          </p:cNvSpPr>
          <p:nvPr/>
        </p:nvSpPr>
        <p:spPr bwMode="auto">
          <a:xfrm>
            <a:off x="2952746" y="4724400"/>
            <a:ext cx="1477962" cy="990600"/>
          </a:xfrm>
          <a:prstGeom prst="roundRect">
            <a:avLst>
              <a:gd name="adj" fmla="val 3125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bg1"/>
                </a:solidFill>
                <a:latin typeface="Times New Roman" pitchFamily="18" charset="0"/>
              </a:rPr>
              <a:t>RSA</a:t>
            </a:r>
            <a:endParaRPr lang="fr-FR" sz="4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07" name="Line 7"/>
          <p:cNvSpPr>
            <a:spLocks noChangeShapeType="1"/>
          </p:cNvSpPr>
          <p:nvPr/>
        </p:nvSpPr>
        <p:spPr bwMode="auto">
          <a:xfrm>
            <a:off x="2138364" y="5257800"/>
            <a:ext cx="814381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4465633" y="5257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 flipH="1">
            <a:off x="3627431" y="3244850"/>
            <a:ext cx="17481" cy="147954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09614" name="Group 14"/>
          <p:cNvGrpSpPr>
            <a:grpSpLocks/>
          </p:cNvGrpSpPr>
          <p:nvPr/>
        </p:nvGrpSpPr>
        <p:grpSpPr bwMode="auto">
          <a:xfrm>
            <a:off x="5757858" y="5021580"/>
            <a:ext cx="2319342" cy="1219200"/>
            <a:chOff x="4342" y="3622"/>
            <a:chExt cx="1461" cy="768"/>
          </a:xfrm>
        </p:grpSpPr>
        <p:sp>
          <p:nvSpPr>
            <p:cNvPr id="409615" name="Rectangle 15"/>
            <p:cNvSpPr>
              <a:spLocks noChangeArrowheads="1"/>
            </p:cNvSpPr>
            <p:nvPr/>
          </p:nvSpPr>
          <p:spPr bwMode="auto">
            <a:xfrm>
              <a:off x="5251" y="3622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616" name="Text Box 16"/>
            <p:cNvSpPr txBox="1">
              <a:spLocks noChangeArrowheads="1"/>
            </p:cNvSpPr>
            <p:nvPr/>
          </p:nvSpPr>
          <p:spPr bwMode="auto">
            <a:xfrm>
              <a:off x="4342" y="4099"/>
              <a:ext cx="1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message en clair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9617" name="Group 17"/>
          <p:cNvGrpSpPr>
            <a:grpSpLocks/>
          </p:cNvGrpSpPr>
          <p:nvPr/>
        </p:nvGrpSpPr>
        <p:grpSpPr bwMode="auto">
          <a:xfrm>
            <a:off x="152401" y="5026027"/>
            <a:ext cx="2209804" cy="1227138"/>
            <a:chOff x="2179" y="3360"/>
            <a:chExt cx="1392" cy="773"/>
          </a:xfrm>
        </p:grpSpPr>
        <p:sp>
          <p:nvSpPr>
            <p:cNvPr id="409618" name="Rectangle 18"/>
            <p:cNvSpPr>
              <a:spLocks noChangeArrowheads="1"/>
            </p:cNvSpPr>
            <p:nvPr/>
          </p:nvSpPr>
          <p:spPr bwMode="auto">
            <a:xfrm>
              <a:off x="2496" y="3360"/>
              <a:ext cx="934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800" dirty="0" smtClean="0">
                  <a:latin typeface="Times New Roman" pitchFamily="18" charset="0"/>
                </a:rPr>
                <a:t>m</a:t>
              </a:r>
              <a:r>
                <a:rPr lang="fr-FR" sz="2800" baseline="30000" dirty="0" smtClean="0">
                  <a:latin typeface="Times New Roman" pitchFamily="18" charset="0"/>
                </a:rPr>
                <a:t>e</a:t>
              </a:r>
              <a:r>
                <a:rPr lang="fr-FR" sz="2800" dirty="0" smtClean="0">
                  <a:latin typeface="Times New Roman" pitchFamily="18" charset="0"/>
                </a:rPr>
                <a:t> mod n</a:t>
              </a:r>
              <a:endParaRPr lang="fr-FR" sz="2800" dirty="0">
                <a:latin typeface="Times New Roman" pitchFamily="18" charset="0"/>
              </a:endParaRPr>
            </a:p>
          </p:txBody>
        </p:sp>
        <p:sp>
          <p:nvSpPr>
            <p:cNvPr id="409619" name="Text Box 19"/>
            <p:cNvSpPr txBox="1">
              <a:spLocks noChangeArrowheads="1"/>
            </p:cNvSpPr>
            <p:nvPr/>
          </p:nvSpPr>
          <p:spPr bwMode="auto">
            <a:xfrm>
              <a:off x="2179" y="3842"/>
              <a:ext cx="13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message chiffré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09626" name="Text Box 26"/>
          <p:cNvSpPr txBox="1">
            <a:spLocks noChangeArrowheads="1"/>
          </p:cNvSpPr>
          <p:nvPr/>
        </p:nvSpPr>
        <p:spPr bwMode="auto">
          <a:xfrm>
            <a:off x="3478861" y="2819400"/>
            <a:ext cx="339726" cy="425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19801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36567" y="1027112"/>
            <a:ext cx="1697044" cy="685800"/>
          </a:xfrm>
          <a:prstGeom prst="wedgeRoundRectCallout">
            <a:avLst>
              <a:gd name="adj1" fmla="val 78850"/>
              <a:gd name="adj2" fmla="val 2138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e</a:t>
            </a:r>
            <a:r>
              <a:rPr lang="fr-CH" dirty="0" smtClean="0">
                <a:solidFill>
                  <a:schemeClr val="tx1"/>
                </a:solidFill>
              </a:rPr>
              <a:t>xposant public 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ular Callout 71"/>
          <p:cNvSpPr/>
          <p:nvPr/>
        </p:nvSpPr>
        <p:spPr>
          <a:xfrm>
            <a:off x="3447901" y="1047055"/>
            <a:ext cx="1697044" cy="665857"/>
          </a:xfrm>
          <a:prstGeom prst="wedgeRoundRectCallout">
            <a:avLst>
              <a:gd name="adj1" fmla="val -38344"/>
              <a:gd name="adj2" fmla="val 2044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e</a:t>
            </a:r>
            <a:r>
              <a:rPr lang="fr-CH" dirty="0" smtClean="0">
                <a:solidFill>
                  <a:schemeClr val="tx1"/>
                </a:solidFill>
              </a:rPr>
              <a:t>xposant privé de 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610449" y="2214305"/>
            <a:ext cx="1527915" cy="612715"/>
          </a:xfrm>
          <a:prstGeom prst="wedgeRoundRectCallout">
            <a:avLst>
              <a:gd name="adj1" fmla="val 124046"/>
              <a:gd name="adj2" fmla="val 2083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m</a:t>
            </a:r>
            <a:r>
              <a:rPr lang="fr-CH" dirty="0" smtClean="0">
                <a:solidFill>
                  <a:schemeClr val="tx1"/>
                </a:solidFill>
              </a:rPr>
              <a:t>odule de 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2952745" y="2819400"/>
            <a:ext cx="325438" cy="42545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e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3162127" y="3853180"/>
            <a:ext cx="312906" cy="40011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n</a:t>
            </a:r>
            <a:endParaRPr lang="fr-FR" sz="2000" dirty="0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H="1">
            <a:off x="3322633" y="4241860"/>
            <a:ext cx="0" cy="51428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6966" y="5005703"/>
            <a:ext cx="1977972" cy="4540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fr-CH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CH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 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783" y="50292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3516630"/>
            <a:ext cx="2209804" cy="10857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/>
              <a:t>n = </a:t>
            </a:r>
            <a:r>
              <a:rPr lang="fr-CH" sz="3600" dirty="0" smtClean="0">
                <a:solidFill>
                  <a:srgbClr val="FF0000"/>
                </a:solidFill>
              </a:rPr>
              <a:t>p</a:t>
            </a:r>
            <a:r>
              <a:rPr lang="fr-CH" sz="3600" dirty="0" smtClean="0"/>
              <a:t> * </a:t>
            </a:r>
            <a:r>
              <a:rPr lang="fr-CH" sz="3600" dirty="0" smtClean="0">
                <a:solidFill>
                  <a:srgbClr val="FF0000"/>
                </a:solidFill>
              </a:rPr>
              <a:t>q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>
            <a:off x="2210715" y="3656409"/>
            <a:ext cx="1095287" cy="807536"/>
          </a:xfrm>
          <a:prstGeom prst="trapezoid">
            <a:avLst>
              <a:gd name="adj" fmla="val 4125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1643062"/>
            <a:ext cx="2743200" cy="24717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</a:rPr>
              <a:t>On montre que</a:t>
            </a:r>
          </a:p>
          <a:p>
            <a:pPr algn="ctr"/>
            <a:r>
              <a:rPr lang="fr-CH" sz="2400" dirty="0">
                <a:solidFill>
                  <a:srgbClr val="FF0000"/>
                </a:solidFill>
              </a:rPr>
              <a:t>e</a:t>
            </a:r>
            <a:r>
              <a:rPr lang="fr-CH" sz="2400" dirty="0" smtClean="0">
                <a:solidFill>
                  <a:srgbClr val="FF0000"/>
                </a:solidFill>
              </a:rPr>
              <a:t> </a:t>
            </a:r>
            <a:r>
              <a:rPr lang="fr-CH" sz="2400" dirty="0" smtClean="0">
                <a:solidFill>
                  <a:schemeClr val="tx1"/>
                </a:solidFill>
              </a:rPr>
              <a:t>et</a:t>
            </a:r>
            <a:r>
              <a:rPr lang="fr-CH" sz="2400" dirty="0" smtClean="0">
                <a:solidFill>
                  <a:srgbClr val="FF0000"/>
                </a:solidFill>
              </a:rPr>
              <a:t> d </a:t>
            </a:r>
          </a:p>
          <a:p>
            <a:pPr algn="ctr"/>
            <a:r>
              <a:rPr lang="fr-CH" sz="2400" dirty="0" smtClean="0">
                <a:solidFill>
                  <a:schemeClr val="tx1"/>
                </a:solidFill>
              </a:rPr>
              <a:t>doivent être</a:t>
            </a:r>
          </a:p>
          <a:p>
            <a:pPr algn="ctr"/>
            <a:r>
              <a:rPr lang="fr-CH" sz="2400" dirty="0" smtClean="0">
                <a:solidFill>
                  <a:srgbClr val="FF0000"/>
                </a:solidFill>
              </a:rPr>
              <a:t>inverses</a:t>
            </a:r>
          </a:p>
          <a:p>
            <a:pPr algn="ctr"/>
            <a:r>
              <a:rPr lang="fr-CH" sz="2400" dirty="0">
                <a:solidFill>
                  <a:srgbClr val="FF0000"/>
                </a:solidFill>
              </a:rPr>
              <a:t>m</a:t>
            </a:r>
            <a:r>
              <a:rPr lang="fr-CH" sz="2400" dirty="0" smtClean="0">
                <a:solidFill>
                  <a:srgbClr val="FF0000"/>
                </a:solidFill>
              </a:rPr>
              <a:t>odulo</a:t>
            </a:r>
          </a:p>
          <a:p>
            <a:pPr algn="ctr"/>
            <a:r>
              <a:rPr lang="fr-CH" sz="2400" dirty="0" smtClean="0">
                <a:solidFill>
                  <a:srgbClr val="FF0000"/>
                </a:solidFill>
              </a:rPr>
              <a:t>(p-1)*(q-1)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924938" y="4114800"/>
            <a:ext cx="278339" cy="9067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7486490" y="4060177"/>
            <a:ext cx="1783240" cy="874021"/>
          </a:xfrm>
          <a:prstGeom prst="wedgeRoundRectCallout">
            <a:avLst>
              <a:gd name="adj1" fmla="val -32273"/>
              <a:gd name="adj2" fmla="val -67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/>
              <a:t>n</a:t>
            </a:r>
            <a:r>
              <a:rPr lang="fr-CH" sz="1600" dirty="0" smtClean="0"/>
              <a:t>ombre d’éléments de Z</a:t>
            </a:r>
            <a:r>
              <a:rPr lang="fr-CH" sz="1600" baseline="-25000" dirty="0" smtClean="0"/>
              <a:t>n</a:t>
            </a:r>
            <a:r>
              <a:rPr lang="fr-CH" sz="1600" dirty="0" smtClean="0"/>
              <a:t>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7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 animBg="1"/>
      <p:bldP spid="409607" grpId="0" animBg="1"/>
      <p:bldP spid="409608" grpId="0" animBg="1"/>
      <p:bldP spid="409610" grpId="0" animBg="1"/>
      <p:bldP spid="80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</a:t>
            </a:r>
            <a:r>
              <a:rPr lang="fr-CH" dirty="0" smtClean="0"/>
              <a:t>énération des paramètres</a:t>
            </a:r>
            <a:endParaRPr lang="en-GB" dirty="0"/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905000" y="1085671"/>
            <a:ext cx="3962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fr-CH" sz="1800" i="1" dirty="0">
                <a:solidFill>
                  <a:schemeClr val="tx2"/>
                </a:solidFill>
                <a:latin typeface="Arial" charset="0"/>
              </a:rPr>
              <a:t>choisir deux nombres premiers très grands</a:t>
            </a:r>
          </a:p>
          <a:p>
            <a:pPr algn="ctr"/>
            <a:r>
              <a:rPr lang="en-GB" sz="1800" i="1" dirty="0">
                <a:solidFill>
                  <a:schemeClr val="tx2"/>
                </a:solidFill>
                <a:latin typeface="Arial" charset="0"/>
              </a:rPr>
              <a:t>(à tenir secrets)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733800" y="2096869"/>
            <a:ext cx="533400" cy="533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/>
              <a:t>p</a:t>
            </a:r>
            <a:endParaRPr lang="en-GB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4572000" y="2706469"/>
            <a:ext cx="533400" cy="533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/>
              <a:t>q</a:t>
            </a:r>
            <a:endParaRPr lang="en-GB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572000" y="1639669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i="1" dirty="0">
                <a:solidFill>
                  <a:schemeClr val="tx2"/>
                </a:solidFill>
                <a:latin typeface="Arial" charset="0"/>
              </a:rPr>
              <a:t>2. calculer n </a:t>
            </a:r>
            <a:endParaRPr lang="en-GB" i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98678" name="Group 22"/>
          <p:cNvGrpSpPr>
            <a:grpSpLocks/>
          </p:cNvGrpSpPr>
          <p:nvPr/>
        </p:nvGrpSpPr>
        <p:grpSpPr bwMode="auto">
          <a:xfrm>
            <a:off x="4267200" y="2401669"/>
            <a:ext cx="1219200" cy="533400"/>
            <a:chOff x="2688" y="1200"/>
            <a:chExt cx="768" cy="336"/>
          </a:xfrm>
        </p:grpSpPr>
        <p:sp>
          <p:nvSpPr>
            <p:cNvPr id="198663" name="Line 7"/>
            <p:cNvSpPr>
              <a:spLocks noChangeShapeType="1"/>
            </p:cNvSpPr>
            <p:nvPr/>
          </p:nvSpPr>
          <p:spPr bwMode="auto">
            <a:xfrm>
              <a:off x="2688" y="120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>
              <a:off x="3216" y="153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5486400" y="5449669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i="1" dirty="0">
                <a:solidFill>
                  <a:schemeClr val="tx2"/>
                </a:solidFill>
                <a:latin typeface="Arial" charset="0"/>
              </a:rPr>
              <a:t>3. sélectionner </a:t>
            </a:r>
          </a:p>
          <a:p>
            <a:pPr algn="ctr"/>
            <a:r>
              <a:rPr lang="fr-CH" i="1" dirty="0">
                <a:solidFill>
                  <a:schemeClr val="tx2"/>
                </a:solidFill>
                <a:latin typeface="Arial" charset="0"/>
              </a:rPr>
              <a:t>l</a:t>
            </a:r>
            <a:r>
              <a:rPr lang="fr-CH" i="1" dirty="0" smtClean="0">
                <a:solidFill>
                  <a:schemeClr val="tx2"/>
                </a:solidFill>
                <a:latin typeface="Arial" charset="0"/>
              </a:rPr>
              <a:t>‘exposant d’encodage</a:t>
            </a:r>
            <a:endParaRPr lang="en-GB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6477000" y="4267200"/>
            <a:ext cx="533400" cy="533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CH"/>
              <a:t>e</a:t>
            </a:r>
            <a:endParaRPr lang="en-GB"/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2819400" y="5449669"/>
            <a:ext cx="259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i="1" dirty="0">
                <a:solidFill>
                  <a:schemeClr val="tx2"/>
                </a:solidFill>
                <a:latin typeface="Arial" charset="0"/>
              </a:rPr>
              <a:t>4. calculer </a:t>
            </a:r>
          </a:p>
          <a:p>
            <a:pPr algn="ctr"/>
            <a:r>
              <a:rPr lang="fr-CH" i="1" dirty="0">
                <a:solidFill>
                  <a:schemeClr val="tx2"/>
                </a:solidFill>
                <a:latin typeface="Arial" charset="0"/>
              </a:rPr>
              <a:t>l’exposant </a:t>
            </a:r>
            <a:r>
              <a:rPr lang="fr-CH" i="1" dirty="0" smtClean="0">
                <a:solidFill>
                  <a:schemeClr val="tx2"/>
                </a:solidFill>
                <a:latin typeface="Arial" charset="0"/>
              </a:rPr>
              <a:t>de décodage</a:t>
            </a:r>
            <a:endParaRPr lang="en-GB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8669" name="AutoShape 13"/>
          <p:cNvSpPr>
            <a:spLocks noChangeArrowheads="1"/>
          </p:cNvSpPr>
          <p:nvPr/>
        </p:nvSpPr>
        <p:spPr bwMode="auto">
          <a:xfrm>
            <a:off x="3429000" y="3773269"/>
            <a:ext cx="1905000" cy="1524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r>
              <a:rPr lang="fr-CH" sz="2000" dirty="0"/>
              <a:t>c</a:t>
            </a:r>
            <a:r>
              <a:rPr lang="fr-CH" sz="2000" dirty="0" smtClean="0"/>
              <a:t>alculer </a:t>
            </a:r>
            <a:br>
              <a:rPr lang="fr-CH" sz="2000" dirty="0" smtClean="0"/>
            </a:br>
            <a:r>
              <a:rPr lang="fr-CH" sz="2000" dirty="0" smtClean="0"/>
              <a:t>inverse de e</a:t>
            </a:r>
          </a:p>
          <a:p>
            <a:pPr algn="ctr"/>
            <a:r>
              <a:rPr lang="fr-CH" sz="2000" dirty="0"/>
              <a:t>m</a:t>
            </a:r>
            <a:r>
              <a:rPr lang="fr-CH" sz="2000" dirty="0" smtClean="0"/>
              <a:t>odulo</a:t>
            </a:r>
          </a:p>
          <a:p>
            <a:pPr algn="ctr"/>
            <a:r>
              <a:rPr lang="fr-CH" sz="2000" dirty="0"/>
              <a:t>(</a:t>
            </a:r>
            <a:r>
              <a:rPr lang="fr-CH" sz="2000" dirty="0" smtClean="0"/>
              <a:t>p – 1)(q – 1)</a:t>
            </a:r>
            <a:endParaRPr lang="en-GB" sz="2000" dirty="0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3962400" y="2630269"/>
            <a:ext cx="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4800600" y="3239869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>
            <a:off x="2362200" y="4495800"/>
            <a:ext cx="1066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5334000" y="4495800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1828800" y="4244340"/>
            <a:ext cx="533400" cy="533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/>
              <a:t>d</a:t>
            </a:r>
            <a:endParaRPr lang="en-GB"/>
          </a:p>
        </p:txBody>
      </p:sp>
      <p:grpSp>
        <p:nvGrpSpPr>
          <p:cNvPr id="198679" name="Group 23"/>
          <p:cNvGrpSpPr>
            <a:grpSpLocks/>
          </p:cNvGrpSpPr>
          <p:nvPr/>
        </p:nvGrpSpPr>
        <p:grpSpPr bwMode="auto">
          <a:xfrm>
            <a:off x="7010400" y="2133600"/>
            <a:ext cx="2209800" cy="3124200"/>
            <a:chOff x="4512" y="912"/>
            <a:chExt cx="1392" cy="1968"/>
          </a:xfrm>
        </p:grpSpPr>
        <p:sp>
          <p:nvSpPr>
            <p:cNvPr id="198675" name="AutoShape 19"/>
            <p:cNvSpPr>
              <a:spLocks/>
            </p:cNvSpPr>
            <p:nvPr/>
          </p:nvSpPr>
          <p:spPr bwMode="auto">
            <a:xfrm>
              <a:off x="4512" y="912"/>
              <a:ext cx="480" cy="1968"/>
            </a:xfrm>
            <a:prstGeom prst="rightBrace">
              <a:avLst>
                <a:gd name="adj1" fmla="val 34167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8677" name="Text Box 21"/>
            <p:cNvSpPr txBox="1">
              <a:spLocks noChangeArrowheads="1"/>
            </p:cNvSpPr>
            <p:nvPr/>
          </p:nvSpPr>
          <p:spPr bwMode="auto">
            <a:xfrm>
              <a:off x="4992" y="1783"/>
              <a:ext cx="9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CH" i="1" dirty="0">
                  <a:solidFill>
                    <a:schemeClr val="tx2"/>
                  </a:solidFill>
                  <a:latin typeface="Arial" charset="0"/>
                </a:rPr>
                <a:t>7</a:t>
              </a:r>
              <a:r>
                <a:rPr lang="fr-CH" i="1" dirty="0" smtClean="0">
                  <a:solidFill>
                    <a:schemeClr val="tx2"/>
                  </a:solidFill>
                  <a:latin typeface="Arial" charset="0"/>
                </a:rPr>
                <a:t>. publier </a:t>
              </a:r>
              <a:endParaRPr lang="en-GB" i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2096869"/>
            <a:ext cx="457200" cy="11049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</a:rPr>
              <a:t>*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endCxn id="26" idx="1"/>
          </p:cNvCxnSpPr>
          <p:nvPr/>
        </p:nvCxnSpPr>
        <p:spPr>
          <a:xfrm>
            <a:off x="5943600" y="2639258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81000" y="5449669"/>
            <a:ext cx="259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i="1" dirty="0" smtClean="0">
                <a:solidFill>
                  <a:schemeClr val="tx2"/>
                </a:solidFill>
                <a:latin typeface="Arial" charset="0"/>
              </a:rPr>
              <a:t>5. sauvegarder</a:t>
            </a:r>
          </a:p>
          <a:p>
            <a:pPr algn="ctr"/>
            <a:r>
              <a:rPr lang="fr-CH" i="1" dirty="0" smtClean="0">
                <a:solidFill>
                  <a:schemeClr val="tx2"/>
                </a:solidFill>
                <a:latin typeface="Arial" charset="0"/>
              </a:rPr>
              <a:t>dans un système sécurisé</a:t>
            </a:r>
            <a:endParaRPr lang="en-GB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524000" y="2593538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i="1" dirty="0" smtClean="0">
                <a:solidFill>
                  <a:schemeClr val="tx2"/>
                </a:solidFill>
                <a:latin typeface="Arial" charset="0"/>
              </a:rPr>
              <a:t>6. détruire</a:t>
            </a:r>
          </a:p>
          <a:p>
            <a:pPr algn="ctr"/>
            <a:r>
              <a:rPr lang="fr-CH" i="1" dirty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fr-CH" i="1" dirty="0" smtClean="0">
                <a:solidFill>
                  <a:schemeClr val="tx2"/>
                </a:solidFill>
                <a:latin typeface="Arial" charset="0"/>
              </a:rPr>
              <a:t> et q</a:t>
            </a:r>
            <a:endParaRPr lang="en-GB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477000" y="2372558"/>
            <a:ext cx="533400" cy="533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CH" dirty="0"/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5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25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25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25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utoUpdateAnimBg="0"/>
      <p:bldP spid="198660" grpId="0" animBg="1" autoUpdateAnimBg="0"/>
      <p:bldP spid="198660" grpId="1" animBg="1"/>
      <p:bldP spid="198661" grpId="0" animBg="1" autoUpdateAnimBg="0"/>
      <p:bldP spid="198661" grpId="1" animBg="1"/>
      <p:bldP spid="198662" grpId="0" autoUpdateAnimBg="0"/>
      <p:bldP spid="198666" grpId="0" autoUpdateAnimBg="0"/>
      <p:bldP spid="198667" grpId="0" animBg="1" autoUpdateAnimBg="0"/>
      <p:bldP spid="198668" grpId="0" autoUpdateAnimBg="0"/>
      <p:bldP spid="198669" grpId="0" animBg="1" autoUpdateAnimBg="0"/>
      <p:bldP spid="198670" grpId="0" animBg="1"/>
      <p:bldP spid="198671" grpId="0" animBg="1"/>
      <p:bldP spid="198672" grpId="0" animBg="1"/>
      <p:bldP spid="198673" grpId="0" animBg="1"/>
      <p:bldP spid="198674" grpId="0" animBg="1" autoUpdateAnimBg="0"/>
      <p:bldP spid="3" grpId="0" animBg="1"/>
      <p:bldP spid="30" grpId="0" autoUpdateAnimBg="0"/>
      <p:bldP spid="31" grpId="0" autoUpdateAnimBg="0"/>
      <p:bldP spid="2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0" y="6416675"/>
            <a:ext cx="1447800" cy="365125"/>
          </a:xfrm>
        </p:spPr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hoix de e</a:t>
            </a:r>
            <a:endParaRPr lang="en-US" dirty="0"/>
          </a:p>
        </p:txBody>
      </p:sp>
      <p:grpSp>
        <p:nvGrpSpPr>
          <p:cNvPr id="456708" name="Group 4"/>
          <p:cNvGrpSpPr>
            <a:grpSpLocks/>
          </p:cNvGrpSpPr>
          <p:nvPr/>
        </p:nvGrpSpPr>
        <p:grpSpPr bwMode="auto">
          <a:xfrm>
            <a:off x="1180" y="3963194"/>
            <a:ext cx="2361020" cy="989806"/>
            <a:chOff x="1202" y="1298"/>
            <a:chExt cx="2086" cy="1134"/>
          </a:xfrm>
        </p:grpSpPr>
        <p:grpSp>
          <p:nvGrpSpPr>
            <p:cNvPr id="456709" name="Group 5"/>
            <p:cNvGrpSpPr>
              <a:grpSpLocks/>
            </p:cNvGrpSpPr>
            <p:nvPr/>
          </p:nvGrpSpPr>
          <p:grpSpPr bwMode="auto">
            <a:xfrm>
              <a:off x="1202" y="1298"/>
              <a:ext cx="2086" cy="1134"/>
              <a:chOff x="1202" y="1298"/>
              <a:chExt cx="2086" cy="1134"/>
            </a:xfrm>
          </p:grpSpPr>
          <p:sp>
            <p:nvSpPr>
              <p:cNvPr id="456710" name="Rectangle 6"/>
              <p:cNvSpPr>
                <a:spLocks noChangeArrowheads="1"/>
              </p:cNvSpPr>
              <p:nvPr/>
            </p:nvSpPr>
            <p:spPr bwMode="auto">
              <a:xfrm>
                <a:off x="1202" y="1389"/>
                <a:ext cx="2086" cy="10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56711" name="Text Box 7"/>
              <p:cNvSpPr txBox="1">
                <a:spLocks noChangeArrowheads="1"/>
              </p:cNvSpPr>
              <p:nvPr/>
            </p:nvSpPr>
            <p:spPr bwMode="auto">
              <a:xfrm>
                <a:off x="1325" y="1298"/>
                <a:ext cx="1218" cy="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400" dirty="0">
                  <a:latin typeface="Arial" charset="0"/>
                </a:endParaRPr>
              </a:p>
              <a:p>
                <a:r>
                  <a:rPr lang="en-US" sz="2400" dirty="0" err="1">
                    <a:latin typeface="Arial" charset="0"/>
                  </a:rPr>
                  <a:t>F</a:t>
                </a:r>
                <a:r>
                  <a:rPr lang="en-US" sz="2400" baseline="-25000" dirty="0" err="1">
                    <a:latin typeface="Arial" charset="0"/>
                  </a:rPr>
                  <a:t>n</a:t>
                </a:r>
                <a:r>
                  <a:rPr lang="en-US" sz="2400" dirty="0">
                    <a:latin typeface="Arial" charset="0"/>
                  </a:rPr>
                  <a:t> = 2   + 1</a:t>
                </a:r>
              </a:p>
            </p:txBody>
          </p:sp>
        </p:grpSp>
        <p:sp>
          <p:nvSpPr>
            <p:cNvPr id="456712" name="Text Box 8"/>
            <p:cNvSpPr txBox="1">
              <a:spLocks noChangeArrowheads="1"/>
            </p:cNvSpPr>
            <p:nvPr/>
          </p:nvSpPr>
          <p:spPr bwMode="auto">
            <a:xfrm>
              <a:off x="2070" y="1480"/>
              <a:ext cx="28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2</a:t>
              </a:r>
              <a:r>
                <a:rPr lang="en-US" baseline="30000" dirty="0">
                  <a:latin typeface="Arial" charset="0"/>
                </a:rPr>
                <a:t>n</a:t>
              </a:r>
            </a:p>
          </p:txBody>
        </p:sp>
      </p:grp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3095625" y="3271044"/>
            <a:ext cx="2517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= 2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+ 1 =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3 =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11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6714" name="Text Box 10"/>
          <p:cNvSpPr txBox="1">
            <a:spLocks noChangeArrowheads="1"/>
          </p:cNvSpPr>
          <p:nvPr/>
        </p:nvSpPr>
        <p:spPr bwMode="auto">
          <a:xfrm>
            <a:off x="3095625" y="3750469"/>
            <a:ext cx="26629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= 2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+ 1 =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5 =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101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3095625" y="4229894"/>
            <a:ext cx="3047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= 2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+ 1 =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17 =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10001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6716" name="Text Box 12"/>
          <p:cNvSpPr txBox="1">
            <a:spLocks noChangeArrowheads="1"/>
          </p:cNvSpPr>
          <p:nvPr/>
        </p:nvSpPr>
        <p:spPr bwMode="auto">
          <a:xfrm>
            <a:off x="3095625" y="4709319"/>
            <a:ext cx="36888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= 2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+ 1 =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257 =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100000001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6717" name="Text Box 13"/>
          <p:cNvSpPr txBox="1">
            <a:spLocks noChangeArrowheads="1"/>
          </p:cNvSpPr>
          <p:nvPr/>
        </p:nvSpPr>
        <p:spPr bwMode="auto">
          <a:xfrm>
            <a:off x="3095625" y="5188744"/>
            <a:ext cx="5184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= 2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16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+ 1 =  65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537 =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10000000000000001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6720" name="Text Box 16"/>
          <p:cNvSpPr txBox="1">
            <a:spLocks noChangeArrowheads="1"/>
          </p:cNvSpPr>
          <p:nvPr/>
        </p:nvSpPr>
        <p:spPr bwMode="auto">
          <a:xfrm>
            <a:off x="-14288" y="3330714"/>
            <a:ext cx="2376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ombres de Fermat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56722" name="Text Box 18"/>
          <p:cNvSpPr txBox="1">
            <a:spLocks noChangeArrowheads="1"/>
          </p:cNvSpPr>
          <p:nvPr/>
        </p:nvSpPr>
        <p:spPr bwMode="auto">
          <a:xfrm>
            <a:off x="-92513" y="2401669"/>
            <a:ext cx="1985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Pierre de FERMAT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1601-1665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9884" y="1022936"/>
            <a:ext cx="58562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Contrainte: e ne doit pas avoir de diviseurs communs avec (p – 1) ou avec (q – 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8460" y="1910467"/>
            <a:ext cx="6199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Essayer d’optimiser les calculs d’encodage: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2400" dirty="0" smtClean="0"/>
              <a:t>longueur binaire courte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2400" dirty="0"/>
              <a:t>m</a:t>
            </a:r>
            <a:r>
              <a:rPr lang="fr-CH" sz="2400" dirty="0" smtClean="0"/>
              <a:t>inimiser le nombre de 1 binaires</a:t>
            </a:r>
            <a:endParaRPr lang="en-US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776835" y="3361134"/>
            <a:ext cx="2123138" cy="778669"/>
          </a:xfrm>
          <a:prstGeom prst="wedgeRoundRectCallout">
            <a:avLst>
              <a:gd name="adj1" fmla="val -108720"/>
              <a:gd name="adj2" fmla="val -3056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/>
              <a:t>dangereux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5866606"/>
            <a:ext cx="2667000" cy="533400"/>
          </a:xfrm>
          <a:prstGeom prst="wedgeRoundRectCallout">
            <a:avLst>
              <a:gd name="adj1" fmla="val -58976"/>
              <a:gd name="adj2" fmla="val -11964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</a:t>
            </a:r>
            <a:r>
              <a:rPr lang="fr-CH" dirty="0" smtClean="0"/>
              <a:t>réquemment utilisé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317" y="5877580"/>
            <a:ext cx="435728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chiffré(m) = m </a:t>
            </a:r>
            <a:r>
              <a:rPr lang="fr-CH" sz="2800" baseline="30000" dirty="0" smtClean="0"/>
              <a:t>65537</a:t>
            </a:r>
            <a:r>
              <a:rPr lang="fr-CH" sz="2800" dirty="0" smtClean="0"/>
              <a:t> mod n</a:t>
            </a:r>
            <a:endParaRPr lang="en-US" sz="2800" dirty="0"/>
          </a:p>
        </p:txBody>
      </p:sp>
      <p:pic>
        <p:nvPicPr>
          <p:cNvPr id="456721" name="Picture 17" descr="ferm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" y="13400"/>
            <a:ext cx="1754601" cy="23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3" grpId="0"/>
      <p:bldP spid="456714" grpId="0"/>
      <p:bldP spid="456715" grpId="0"/>
      <p:bldP spid="456716" grpId="0"/>
      <p:bldP spid="456717" grpId="0"/>
      <p:bldP spid="456720" grpId="0"/>
      <p:bldP spid="456722" grpId="0"/>
      <p:bldP spid="2" grpId="0" animBg="1"/>
      <p:bldP spid="3" grpId="0" build="p"/>
      <p:bldP spid="4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problèmes RSA</a:t>
            </a:r>
            <a:endParaRPr lang="en-GB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943600" y="1676400"/>
            <a:ext cx="533400" cy="533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/>
              <a:t>p</a:t>
            </a:r>
            <a:endParaRPr lang="en-GB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5943600" y="2362200"/>
            <a:ext cx="533400" cy="533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/>
              <a:t>q</a:t>
            </a:r>
            <a:endParaRPr lang="en-GB"/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3349625" cy="1200329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sz="2400" dirty="0">
                <a:latin typeface="Arial" charset="0"/>
              </a:rPr>
              <a:t>Celui qui connaît p et q</a:t>
            </a:r>
          </a:p>
          <a:p>
            <a:pPr algn="ctr"/>
            <a:r>
              <a:rPr lang="fr-CH" sz="2400" dirty="0">
                <a:latin typeface="Arial" charset="0"/>
              </a:rPr>
              <a:t>peut recalculer </a:t>
            </a:r>
            <a:endParaRPr lang="fr-CH" sz="2400" dirty="0" smtClean="0">
              <a:latin typeface="Arial" charset="0"/>
            </a:endParaRPr>
          </a:p>
          <a:p>
            <a:pPr algn="ctr"/>
            <a:r>
              <a:rPr lang="fr-CH" sz="2400" dirty="0" smtClean="0">
                <a:latin typeface="Arial" charset="0"/>
              </a:rPr>
              <a:t>la </a:t>
            </a:r>
            <a:r>
              <a:rPr lang="fr-CH" sz="2400" dirty="0">
                <a:latin typeface="Arial" charset="0"/>
              </a:rPr>
              <a:t>clé </a:t>
            </a:r>
            <a:r>
              <a:rPr lang="fr-CH" sz="2400" dirty="0" smtClean="0">
                <a:latin typeface="Arial" charset="0"/>
              </a:rPr>
              <a:t>privée</a:t>
            </a:r>
            <a:endParaRPr lang="en-GB" sz="2400" dirty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1828800"/>
            <a:ext cx="1905000" cy="990600"/>
            <a:chOff x="6477000" y="1828800"/>
            <a:chExt cx="1905000" cy="990600"/>
          </a:xfrm>
        </p:grpSpPr>
        <p:sp>
          <p:nvSpPr>
            <p:cNvPr id="199692" name="Line 12"/>
            <p:cNvSpPr>
              <a:spLocks noChangeShapeType="1"/>
            </p:cNvSpPr>
            <p:nvPr/>
          </p:nvSpPr>
          <p:spPr bwMode="auto">
            <a:xfrm>
              <a:off x="6477000" y="1981200"/>
              <a:ext cx="914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>
              <a:off x="6477000" y="2667000"/>
              <a:ext cx="914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7391400" y="1828800"/>
              <a:ext cx="990600" cy="9906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fr-CH" sz="4800"/>
                <a:t>n</a:t>
              </a:r>
              <a:endParaRPr lang="en-GB" sz="4800"/>
            </a:p>
          </p:txBody>
        </p:sp>
      </p:grpSp>
      <p:sp>
        <p:nvSpPr>
          <p:cNvPr id="199698" name="Rectangle 18"/>
          <p:cNvSpPr>
            <a:spLocks noChangeArrowheads="1"/>
          </p:cNvSpPr>
          <p:nvPr/>
        </p:nvSpPr>
        <p:spPr bwMode="auto">
          <a:xfrm>
            <a:off x="5943600" y="990600"/>
            <a:ext cx="533400" cy="533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CH"/>
              <a:t>e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038600" y="1295400"/>
            <a:ext cx="1905000" cy="1524000"/>
            <a:chOff x="4038600" y="1295400"/>
            <a:chExt cx="1905000" cy="1524000"/>
          </a:xfrm>
        </p:grpSpPr>
        <p:sp>
          <p:nvSpPr>
            <p:cNvPr id="199695" name="Line 15"/>
            <p:cNvSpPr>
              <a:spLocks noChangeShapeType="1"/>
            </p:cNvSpPr>
            <p:nvPr/>
          </p:nvSpPr>
          <p:spPr bwMode="auto">
            <a:xfrm>
              <a:off x="5029200" y="1981200"/>
              <a:ext cx="914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696" name="Line 16"/>
            <p:cNvSpPr>
              <a:spLocks noChangeShapeType="1"/>
            </p:cNvSpPr>
            <p:nvPr/>
          </p:nvSpPr>
          <p:spPr bwMode="auto">
            <a:xfrm>
              <a:off x="5029200" y="2667000"/>
              <a:ext cx="914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>
              <a:off x="4038600" y="1828800"/>
              <a:ext cx="990600" cy="9906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4800"/>
                <a:t>d</a:t>
              </a:r>
              <a:endParaRPr lang="en-GB" sz="4800"/>
            </a:p>
          </p:txBody>
        </p:sp>
        <p:sp>
          <p:nvSpPr>
            <p:cNvPr id="199699" name="Freeform 19"/>
            <p:cNvSpPr>
              <a:spLocks/>
            </p:cNvSpPr>
            <p:nvPr/>
          </p:nvSpPr>
          <p:spPr bwMode="auto">
            <a:xfrm>
              <a:off x="4648200" y="1295400"/>
              <a:ext cx="1295400" cy="533400"/>
            </a:xfrm>
            <a:custGeom>
              <a:avLst/>
              <a:gdLst>
                <a:gd name="T0" fmla="*/ 816 w 816"/>
                <a:gd name="T1" fmla="*/ 0 h 336"/>
                <a:gd name="T2" fmla="*/ 0 w 816"/>
                <a:gd name="T3" fmla="*/ 0 h 336"/>
                <a:gd name="T4" fmla="*/ 0 w 81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336">
                  <a:moveTo>
                    <a:pt x="816" y="0"/>
                  </a:move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1441" y="3787140"/>
            <a:ext cx="2369559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sz="3200" dirty="0" smtClean="0"/>
              <a:t>Qui </a:t>
            </a:r>
          </a:p>
          <a:p>
            <a:pPr algn="ctr"/>
            <a:r>
              <a:rPr lang="fr-CH" sz="3200" dirty="0" smtClean="0"/>
              <a:t>doit choisir </a:t>
            </a:r>
          </a:p>
          <a:p>
            <a:pPr algn="ctr"/>
            <a:r>
              <a:rPr lang="fr-CH" sz="3200" dirty="0" smtClean="0"/>
              <a:t>p et q  ?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73040" y="3787139"/>
            <a:ext cx="2770310" cy="206210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sz="3200" dirty="0" smtClean="0"/>
              <a:t>Peut-on </a:t>
            </a:r>
          </a:p>
          <a:p>
            <a:pPr algn="ctr"/>
            <a:r>
              <a:rPr lang="fr-CH" sz="3200" dirty="0" smtClean="0"/>
              <a:t>retrouver</a:t>
            </a:r>
          </a:p>
          <a:p>
            <a:pPr algn="ctr"/>
            <a:r>
              <a:rPr lang="fr-CH" sz="3200" dirty="0" smtClean="0"/>
              <a:t>p et q </a:t>
            </a:r>
          </a:p>
          <a:p>
            <a:pPr algn="ctr"/>
            <a:r>
              <a:rPr lang="fr-CH" sz="3200" dirty="0"/>
              <a:t>à</a:t>
            </a:r>
            <a:r>
              <a:rPr lang="fr-CH" sz="3200" dirty="0" smtClean="0"/>
              <a:t> partir de n ?</a:t>
            </a:r>
            <a:endParaRPr lang="en-US" sz="3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2956560"/>
            <a:ext cx="2209800" cy="685800"/>
          </a:xfrm>
          <a:prstGeom prst="wedgeRoundRectCallout">
            <a:avLst>
              <a:gd name="adj1" fmla="val 33478"/>
              <a:gd name="adj2" fmla="val 99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/>
              <a:t>voir leçon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1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8" grpId="0" animBg="1" autoUpdateAnimBg="0"/>
      <p:bldP spid="3" grpId="0" animBg="1"/>
      <p:bldP spid="20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8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</p:spPr>
        <p:txBody>
          <a:bodyPr/>
          <a:lstStyle/>
          <a:p>
            <a:r>
              <a:rPr lang="fr-CH" dirty="0"/>
              <a:t>a</a:t>
            </a:r>
            <a:r>
              <a:rPr lang="fr-CH" dirty="0" smtClean="0"/>
              <a:t>lgorithmes de factorisation </a:t>
            </a:r>
            <a:endParaRPr lang="en-US" dirty="0"/>
          </a:p>
        </p:txBody>
      </p:sp>
      <p:grpSp>
        <p:nvGrpSpPr>
          <p:cNvPr id="450563" name="Group 3"/>
          <p:cNvGrpSpPr>
            <a:grpSpLocks/>
          </p:cNvGrpSpPr>
          <p:nvPr/>
        </p:nvGrpSpPr>
        <p:grpSpPr bwMode="auto">
          <a:xfrm flipH="1">
            <a:off x="5334000" y="1409700"/>
            <a:ext cx="638175" cy="1371600"/>
            <a:chOff x="2734" y="1066"/>
            <a:chExt cx="1095" cy="2174"/>
          </a:xfrm>
        </p:grpSpPr>
        <p:grpSp>
          <p:nvGrpSpPr>
            <p:cNvPr id="450564" name="Group 4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0565" name="Group 5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0566" name="Group 6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0567" name="Freeform 7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568" name="Freeform 8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569" name="Freeform 9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570" name="Freeform 10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571" name="Freeform 11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572" name="Group 12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0573" name="Freeform 13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57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0575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0576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577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578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0579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580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058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58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58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0584" name="Group 24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0585" name="Freeform 25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86" name="Freeform 26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87" name="Freeform 27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88" name="Freeform 28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89" name="Freeform 29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90" name="Freeform 30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91" name="Freeform 31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92" name="Freeform 32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93" name="Freeform 33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94" name="Freeform 34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95" name="Freeform 35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96" name="Freeform 36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597" name="Group 37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0598" name="Freeform 38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599" name="Freeform 39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00" name="Freeform 40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01" name="Freeform 41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0602" name="Oval 42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603" name="Group 43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0604" name="Freeform 44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05" name="Freeform 45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606" name="Group 46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0607" name="Freeform 47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08" name="Freeform 48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609" name="Group 49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0610" name="Freeform 50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61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061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1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14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615" name="Freeform 55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616" name="Group 56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0617" name="Freeform 57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61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0619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20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21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622" name="Freeform 62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0623" name="Group 63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0624" name="Group 64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0625" name="Freeform 65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26" name="Freeform 66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0627" name="Group 67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0628" name="Freeform 68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29" name="Freeform 69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0630" name="Group 70"/>
          <p:cNvGrpSpPr>
            <a:grpSpLocks/>
          </p:cNvGrpSpPr>
          <p:nvPr/>
        </p:nvGrpSpPr>
        <p:grpSpPr bwMode="auto">
          <a:xfrm flipH="1">
            <a:off x="6400800" y="2093913"/>
            <a:ext cx="754063" cy="1622425"/>
            <a:chOff x="2734" y="1066"/>
            <a:chExt cx="1095" cy="2174"/>
          </a:xfrm>
        </p:grpSpPr>
        <p:grpSp>
          <p:nvGrpSpPr>
            <p:cNvPr id="450631" name="Group 71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0632" name="Group 72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0633" name="Group 73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0634" name="Freeform 74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35" name="Freeform 75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36" name="Freeform 76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37" name="Freeform 77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38" name="Freeform 78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639" name="Group 79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0640" name="Freeform 80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64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0642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0643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644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645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0646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647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064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4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50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0651" name="Group 91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0652" name="Freeform 92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53" name="Freeform 93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54" name="Freeform 94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55" name="Freeform 95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56" name="Freeform 96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57" name="Freeform 97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58" name="Freeform 98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59" name="Freeform 99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60" name="Freeform 100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61" name="Freeform 101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62" name="Freeform 102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63" name="Freeform 103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664" name="Group 104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0665" name="Freeform 105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66" name="Freeform 106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67" name="Freeform 107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68" name="Freeform 108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0669" name="Oval 109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670" name="Group 110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0671" name="Freeform 111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72" name="Freeform 112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673" name="Group 113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0674" name="Freeform 114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675" name="Freeform 115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676" name="Group 116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0677" name="Freeform 117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678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0679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80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81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682" name="Freeform 122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683" name="Group 123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0684" name="Freeform 124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685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0686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87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688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689" name="Freeform 129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0690" name="Group 130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0691" name="Group 131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0692" name="Freeform 132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93" name="Freeform 133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0694" name="Group 134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0695" name="Freeform 135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96" name="Freeform 136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0697" name="Group 137"/>
          <p:cNvGrpSpPr>
            <a:grpSpLocks/>
          </p:cNvGrpSpPr>
          <p:nvPr/>
        </p:nvGrpSpPr>
        <p:grpSpPr bwMode="auto">
          <a:xfrm flipH="1">
            <a:off x="4495800" y="2895600"/>
            <a:ext cx="754063" cy="1622425"/>
            <a:chOff x="2734" y="1066"/>
            <a:chExt cx="1095" cy="2174"/>
          </a:xfrm>
        </p:grpSpPr>
        <p:grpSp>
          <p:nvGrpSpPr>
            <p:cNvPr id="450698" name="Group 138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0699" name="Group 139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0700" name="Group 140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0701" name="Freeform 141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02" name="Freeform 142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03" name="Freeform 143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04" name="Freeform 144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05" name="Freeform 145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706" name="Group 146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0707" name="Freeform 147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70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0709" name="Group 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0710" name="Freeform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711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712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0713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714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0715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716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717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0718" name="Group 158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0719" name="Freeform 159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0" name="Freeform 160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1" name="Freeform 161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2" name="Freeform 162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3" name="Freeform 163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4" name="Freeform 164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5" name="Freeform 165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6" name="Freeform 166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7" name="Freeform 167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8" name="Freeform 168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29" name="Freeform 169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30" name="Freeform 170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731" name="Group 171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0732" name="Freeform 172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33" name="Freeform 173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34" name="Freeform 174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35" name="Freeform 175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0736" name="Oval 176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737" name="Group 177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0738" name="Freeform 178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39" name="Freeform 179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740" name="Group 180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0741" name="Freeform 181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742" name="Freeform 182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743" name="Group 183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0744" name="Freeform 184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745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0746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747" name="Oval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748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749" name="Freeform 189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750" name="Group 190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0751" name="Freeform 191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752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0753" name="Oval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754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755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756" name="Freeform 196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0757" name="Group 197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0758" name="Group 198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0759" name="Freeform 199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60" name="Freeform 200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0761" name="Group 201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0762" name="Freeform 202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763" name="Freeform 203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0764" name="Group 204"/>
          <p:cNvGrpSpPr>
            <a:grpSpLocks/>
          </p:cNvGrpSpPr>
          <p:nvPr/>
        </p:nvGrpSpPr>
        <p:grpSpPr bwMode="auto">
          <a:xfrm flipH="1">
            <a:off x="3348038" y="4149725"/>
            <a:ext cx="1073150" cy="2308225"/>
            <a:chOff x="2734" y="1066"/>
            <a:chExt cx="1095" cy="2174"/>
          </a:xfrm>
        </p:grpSpPr>
        <p:grpSp>
          <p:nvGrpSpPr>
            <p:cNvPr id="450765" name="Group 205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0766" name="Group 206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0767" name="Group 207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0768" name="Freeform 208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769" name="Freeform 209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770" name="Freeform 210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771" name="Freeform 211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772" name="Freeform 212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773" name="Group 213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0774" name="Freeform 214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0775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0776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0777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778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50779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0780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781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078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78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78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0785" name="Group 225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0786" name="Freeform 226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87" name="Freeform 227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88" name="Freeform 228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89" name="Freeform 229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0" name="Freeform 230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1" name="Freeform 231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2" name="Freeform 232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3" name="Freeform 233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4" name="Freeform 234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5" name="Freeform 235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6" name="Freeform 236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7" name="Freeform 237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0798" name="Group 238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0799" name="Freeform 239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800" name="Freeform 240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801" name="Freeform 241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802" name="Freeform 242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0803" name="Oval 243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0804" name="Group 244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0805" name="Freeform 245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806" name="Freeform 246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807" name="Group 247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0808" name="Freeform 248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809" name="Freeform 249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810" name="Group 250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0811" name="Freeform 251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0812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0813" name="Oval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814" name="Oval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815" name="Oval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0816" name="Freeform 256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817" name="Group 257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0818" name="Freeform 258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0819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0820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821" name="Oval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822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0823" name="Freeform 263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0824" name="Group 264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0825" name="Group 265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0826" name="Freeform 266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827" name="Freeform 267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0828" name="Group 268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0829" name="Freeform 269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830" name="Freeform 270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50831" name="Group 271"/>
          <p:cNvGrpSpPr>
            <a:grpSpLocks/>
          </p:cNvGrpSpPr>
          <p:nvPr/>
        </p:nvGrpSpPr>
        <p:grpSpPr bwMode="auto">
          <a:xfrm flipH="1">
            <a:off x="6477000" y="4038600"/>
            <a:ext cx="1036638" cy="2232025"/>
            <a:chOff x="2734" y="1066"/>
            <a:chExt cx="1095" cy="2174"/>
          </a:xfrm>
        </p:grpSpPr>
        <p:grpSp>
          <p:nvGrpSpPr>
            <p:cNvPr id="450832" name="Group 272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0833" name="Group 273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0834" name="Group 274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0835" name="Freeform 275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36" name="Freeform 276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37" name="Freeform 277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38" name="Freeform 278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39" name="Freeform 279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840" name="Group 280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0841" name="Freeform 281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842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0843" name="Group 2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0844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845" name="Freeform 2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846" name="Group 2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0847" name="Freeform 2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848" name="Freeform 2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0849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850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851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0852" name="Group 292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0853" name="Freeform 293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54" name="Freeform 294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55" name="Freeform 295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56" name="Freeform 296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57" name="Freeform 297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58" name="Freeform 298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59" name="Freeform 299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60" name="Freeform 300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61" name="Freeform 301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62" name="Freeform 302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63" name="Freeform 303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64" name="Freeform 304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865" name="Group 305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0866" name="Freeform 306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67" name="Freeform 307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68" name="Freeform 308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69" name="Freeform 309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0870" name="Oval 310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871" name="Group 311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0872" name="Freeform 312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73" name="Freeform 313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874" name="Group 314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0875" name="Freeform 315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876" name="Freeform 316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877" name="Group 317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0878" name="Freeform 318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879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0880" name="Oval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881" name="Oval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882" name="Oval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883" name="Freeform 323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884" name="Group 324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0885" name="Freeform 325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886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0887" name="Oval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888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889" name="Oval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890" name="Freeform 330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0891" name="Group 331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0892" name="Group 332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0893" name="Freeform 333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94" name="Freeform 334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0895" name="Group 335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0896" name="Freeform 336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97" name="Freeform 337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0898" name="Group 338"/>
          <p:cNvGrpSpPr>
            <a:grpSpLocks/>
          </p:cNvGrpSpPr>
          <p:nvPr/>
        </p:nvGrpSpPr>
        <p:grpSpPr bwMode="auto">
          <a:xfrm flipH="1">
            <a:off x="7924800" y="4038600"/>
            <a:ext cx="1036638" cy="2232025"/>
            <a:chOff x="2734" y="1066"/>
            <a:chExt cx="1095" cy="2174"/>
          </a:xfrm>
        </p:grpSpPr>
        <p:grpSp>
          <p:nvGrpSpPr>
            <p:cNvPr id="450899" name="Group 339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0900" name="Group 340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0901" name="Group 341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0902" name="Freeform 342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03" name="Freeform 343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04" name="Freeform 344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05" name="Freeform 345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06" name="Freeform 346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907" name="Group 347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0908" name="Freeform 348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909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0910" name="Group 3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0911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912" name="Freeform 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913" name="Group 3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0914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915" name="Freeform 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0916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17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18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0919" name="Group 359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0920" name="Freeform 360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1" name="Freeform 361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2" name="Freeform 362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3" name="Freeform 363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4" name="Freeform 364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5" name="Freeform 365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6" name="Freeform 366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7" name="Freeform 367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8" name="Freeform 368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29" name="Freeform 369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30" name="Freeform 370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31" name="Freeform 371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932" name="Group 372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0933" name="Freeform 373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34" name="Freeform 374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35" name="Freeform 375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36" name="Freeform 376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0937" name="Oval 377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938" name="Group 378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0939" name="Freeform 379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40" name="Freeform 380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941" name="Group 381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0942" name="Freeform 382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43" name="Freeform 383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944" name="Group 384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0945" name="Freeform 385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946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0947" name="Oval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48" name="Oval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49" name="Oval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950" name="Freeform 390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951" name="Group 391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0952" name="Freeform 392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953" name="Group 393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0954" name="Oval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55" name="Oval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56" name="Oval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0957" name="Freeform 397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0958" name="Group 398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0959" name="Group 399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0960" name="Freeform 400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61" name="Freeform 401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0962" name="Group 402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0963" name="Freeform 403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64" name="Freeform 404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0965" name="Group 405"/>
          <p:cNvGrpSpPr>
            <a:grpSpLocks/>
          </p:cNvGrpSpPr>
          <p:nvPr/>
        </p:nvGrpSpPr>
        <p:grpSpPr bwMode="auto">
          <a:xfrm flipH="1">
            <a:off x="8005763" y="2268538"/>
            <a:ext cx="673100" cy="1447800"/>
            <a:chOff x="2734" y="1066"/>
            <a:chExt cx="1095" cy="2174"/>
          </a:xfrm>
        </p:grpSpPr>
        <p:grpSp>
          <p:nvGrpSpPr>
            <p:cNvPr id="450966" name="Group 406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0967" name="Group 407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0968" name="Group 408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0969" name="Freeform 409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70" name="Freeform 410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71" name="Freeform 411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72" name="Freeform 412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973" name="Freeform 413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974" name="Group 414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0975" name="Freeform 415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0976" name="Group 416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0977" name="Group 4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0978" name="Freeform 4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979" name="Freeform 4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980" name="Group 4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0981" name="Freeform 4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982" name="Freeform 4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0983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84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985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0986" name="Group 426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0987" name="Freeform 427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88" name="Freeform 428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89" name="Freeform 429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0" name="Freeform 430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1" name="Freeform 431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2" name="Freeform 432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3" name="Freeform 433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4" name="Freeform 434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5" name="Freeform 435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6" name="Freeform 436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7" name="Freeform 437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98" name="Freeform 438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0999" name="Group 439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1000" name="Freeform 440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01" name="Freeform 441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02" name="Freeform 442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03" name="Freeform 443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1004" name="Oval 444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005" name="Group 445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1006" name="Freeform 446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07" name="Freeform 447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008" name="Group 448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1009" name="Freeform 449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10" name="Freeform 450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011" name="Group 451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1012" name="Freeform 452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013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1014" name="Oval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15" name="Oval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16" name="Oval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017" name="Freeform 457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018" name="Group 458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1019" name="Freeform 459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020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1021" name="Oval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22" name="Oval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23" name="Oval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024" name="Freeform 464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1025" name="Group 465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1026" name="Group 466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1027" name="Freeform 467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28" name="Freeform 468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1029" name="Group 469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1030" name="Freeform 470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31" name="Freeform 471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1032" name="Group 472"/>
          <p:cNvGrpSpPr>
            <a:grpSpLocks/>
          </p:cNvGrpSpPr>
          <p:nvPr/>
        </p:nvGrpSpPr>
        <p:grpSpPr bwMode="auto">
          <a:xfrm flipH="1">
            <a:off x="4084638" y="1617663"/>
            <a:ext cx="708025" cy="1524000"/>
            <a:chOff x="2734" y="1066"/>
            <a:chExt cx="1095" cy="2174"/>
          </a:xfrm>
        </p:grpSpPr>
        <p:grpSp>
          <p:nvGrpSpPr>
            <p:cNvPr id="451033" name="Group 473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1034" name="Group 474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1035" name="Group 475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1036" name="Freeform 476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37" name="Freeform 477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38" name="Freeform 478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39" name="Freeform 479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40" name="Freeform 480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041" name="Group 481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1042" name="Freeform 482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043" name="Group 483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1044" name="Group 4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1045" name="Freeform 4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046" name="Freeform 4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1047" name="Group 4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1048" name="Freeform 4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049" name="Freeform 4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1050" name="Freeform 490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51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52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1053" name="Group 493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1054" name="Freeform 494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55" name="Freeform 495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56" name="Freeform 496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57" name="Freeform 497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58" name="Freeform 498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59" name="Freeform 499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60" name="Freeform 500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61" name="Freeform 501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62" name="Freeform 502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63" name="Freeform 503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64" name="Freeform 504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65" name="Freeform 505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066" name="Group 506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1067" name="Freeform 507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68" name="Freeform 508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69" name="Freeform 509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70" name="Freeform 510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1071" name="Oval 511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072" name="Group 512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1073" name="Freeform 513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74" name="Freeform 514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075" name="Group 515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1076" name="Freeform 516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077" name="Freeform 517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078" name="Group 518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1079" name="Freeform 519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080" name="Group 520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1081" name="Oval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82" name="Oval 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83" name="Oval 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084" name="Freeform 524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085" name="Group 525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1086" name="Freeform 526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087" name="Group 527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1088" name="Oval 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89" name="Oval 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090" name="Oval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091" name="Freeform 531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1092" name="Group 532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1093" name="Group 533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1094" name="Freeform 534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95" name="Freeform 535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1096" name="Group 536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1097" name="Freeform 537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98" name="Freeform 538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1099" name="Group 539"/>
          <p:cNvGrpSpPr>
            <a:grpSpLocks/>
          </p:cNvGrpSpPr>
          <p:nvPr/>
        </p:nvGrpSpPr>
        <p:grpSpPr bwMode="auto">
          <a:xfrm flipH="1">
            <a:off x="1676400" y="1219200"/>
            <a:ext cx="601663" cy="1295400"/>
            <a:chOff x="2734" y="1066"/>
            <a:chExt cx="1095" cy="2174"/>
          </a:xfrm>
        </p:grpSpPr>
        <p:grpSp>
          <p:nvGrpSpPr>
            <p:cNvPr id="451100" name="Group 540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1101" name="Group 541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1102" name="Group 542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1103" name="Freeform 543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04" name="Freeform 544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05" name="Freeform 545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06" name="Freeform 546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07" name="Freeform 547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108" name="Group 548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1109" name="Freeform 549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110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1111" name="Group 5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1112" name="Freeform 5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113" name="Freeform 5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1114" name="Group 5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1115" name="Freeform 5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116" name="Freeform 5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1117" name="Freeform 557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118" name="Freeform 558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119" name="Freeform 559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1120" name="Group 560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1121" name="Freeform 561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2" name="Freeform 562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3" name="Freeform 563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4" name="Freeform 564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5" name="Freeform 565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6" name="Freeform 566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7" name="Freeform 567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8" name="Freeform 568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29" name="Freeform 569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30" name="Freeform 570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31" name="Freeform 571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32" name="Freeform 572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133" name="Group 573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1134" name="Freeform 574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35" name="Freeform 575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36" name="Freeform 576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37" name="Freeform 577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1138" name="Oval 578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139" name="Group 579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1140" name="Freeform 580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41" name="Freeform 581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142" name="Group 582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1143" name="Freeform 583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144" name="Freeform 584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145" name="Group 585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1146" name="Freeform 586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147" name="Group 587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1148" name="Oval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149" name="Oval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150" name="Oval 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151" name="Freeform 591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152" name="Group 592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1153" name="Freeform 593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154" name="Group 594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1155" name="Oval 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156" name="Oval 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157" name="Oval 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158" name="Freeform 598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1159" name="Group 599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1160" name="Group 600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1161" name="Freeform 601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62" name="Freeform 602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1163" name="Group 603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1164" name="Freeform 604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165" name="Freeform 605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1166" name="Group 606"/>
          <p:cNvGrpSpPr>
            <a:grpSpLocks/>
          </p:cNvGrpSpPr>
          <p:nvPr/>
        </p:nvGrpSpPr>
        <p:grpSpPr bwMode="auto">
          <a:xfrm flipH="1">
            <a:off x="685800" y="4343400"/>
            <a:ext cx="1001713" cy="2155825"/>
            <a:chOff x="2734" y="1066"/>
            <a:chExt cx="1095" cy="2174"/>
          </a:xfrm>
        </p:grpSpPr>
        <p:grpSp>
          <p:nvGrpSpPr>
            <p:cNvPr id="451167" name="Group 607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1168" name="Group 608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1169" name="Group 609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1170" name="Freeform 610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171" name="Freeform 611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172" name="Freeform 612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173" name="Freeform 613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174" name="Freeform 614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1175" name="Group 615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1176" name="Freeform 616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1177" name="Group 617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1178" name="Group 6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1179" name="Freeform 6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180" name="Freeform 6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51181" name="Group 6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1182" name="Freeform 6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183" name="Freeform 6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1184" name="Freeform 624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185" name="Freeform 625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186" name="Freeform 626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1187" name="Group 627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1188" name="Freeform 628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89" name="Freeform 629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0" name="Freeform 630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1" name="Freeform 631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2" name="Freeform 632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3" name="Freeform 633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4" name="Freeform 634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5" name="Freeform 635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6" name="Freeform 636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7" name="Freeform 637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8" name="Freeform 638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9" name="Freeform 639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1200" name="Group 640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1201" name="Freeform 641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02" name="Freeform 642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03" name="Freeform 643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04" name="Freeform 644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205" name="Oval 645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1206" name="Group 646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1207" name="Freeform 647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08" name="Freeform 648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1209" name="Group 649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1210" name="Freeform 650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11" name="Freeform 651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1212" name="Group 652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1213" name="Freeform 653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1214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1215" name="Oval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216" name="Oval 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217" name="Oval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1218" name="Freeform 658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1219" name="Group 659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1220" name="Freeform 660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1221" name="Group 661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1222" name="Oval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223" name="Oval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224" name="Oval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1225" name="Freeform 665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1226" name="Group 666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1227" name="Group 667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1228" name="Freeform 668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29" name="Freeform 669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1230" name="Group 670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1231" name="Freeform 671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32" name="Freeform 672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51233" name="Group 673"/>
          <p:cNvGrpSpPr>
            <a:grpSpLocks/>
          </p:cNvGrpSpPr>
          <p:nvPr/>
        </p:nvGrpSpPr>
        <p:grpSpPr bwMode="auto">
          <a:xfrm flipH="1">
            <a:off x="2362200" y="1828800"/>
            <a:ext cx="754063" cy="1622425"/>
            <a:chOff x="2734" y="1066"/>
            <a:chExt cx="1095" cy="2174"/>
          </a:xfrm>
        </p:grpSpPr>
        <p:grpSp>
          <p:nvGrpSpPr>
            <p:cNvPr id="451234" name="Group 674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1235" name="Group 675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1236" name="Group 676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1237" name="Freeform 677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38" name="Freeform 678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39" name="Freeform 679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40" name="Freeform 680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41" name="Freeform 681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242" name="Group 682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1243" name="Freeform 683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244" name="Group 684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1245" name="Group 6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1246" name="Freeform 6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247" name="Freeform 6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1248" name="Group 6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1249" name="Freeform 6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250" name="Freeform 6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1251" name="Freeform 691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252" name="Freeform 692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253" name="Freeform 693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1254" name="Group 694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1255" name="Freeform 695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56" name="Freeform 696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57" name="Freeform 697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58" name="Freeform 698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59" name="Freeform 699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60" name="Freeform 700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61" name="Freeform 701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62" name="Freeform 702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63" name="Freeform 703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64" name="Freeform 704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65" name="Freeform 705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66" name="Freeform 706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267" name="Group 707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1268" name="Freeform 708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69" name="Freeform 709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70" name="Freeform 710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71" name="Freeform 711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1272" name="Oval 712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273" name="Group 713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1274" name="Freeform 714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75" name="Freeform 715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276" name="Group 716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1277" name="Freeform 717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278" name="Freeform 718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279" name="Group 719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1280" name="Freeform 720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281" name="Group 721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1282" name="Oval 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283" name="Oval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284" name="Oval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285" name="Freeform 725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286" name="Group 726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1287" name="Freeform 727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288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1289" name="Oval 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290" name="Oval 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291" name="Oval 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292" name="Freeform 732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1293" name="Group 733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1294" name="Group 734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1295" name="Freeform 735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96" name="Freeform 736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1297" name="Group 737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1298" name="Freeform 738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99" name="Freeform 739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1300" name="Group 740"/>
          <p:cNvGrpSpPr>
            <a:grpSpLocks/>
          </p:cNvGrpSpPr>
          <p:nvPr/>
        </p:nvGrpSpPr>
        <p:grpSpPr bwMode="auto">
          <a:xfrm flipH="1">
            <a:off x="1066800" y="2667000"/>
            <a:ext cx="708025" cy="1524000"/>
            <a:chOff x="2734" y="1066"/>
            <a:chExt cx="1095" cy="2174"/>
          </a:xfrm>
        </p:grpSpPr>
        <p:grpSp>
          <p:nvGrpSpPr>
            <p:cNvPr id="451301" name="Group 741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1302" name="Group 742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1303" name="Group 743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1304" name="Freeform 744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05" name="Freeform 745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06" name="Freeform 746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07" name="Freeform 747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08" name="Freeform 748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309" name="Group 749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1310" name="Freeform 750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311" name="Group 751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1312" name="Group 7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1313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314" name="Freeform 7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1315" name="Group 7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1316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317" name="Freeform 7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1318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19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20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1321" name="Group 761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1322" name="Freeform 762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23" name="Freeform 763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24" name="Freeform 764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25" name="Freeform 765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26" name="Freeform 766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27" name="Freeform 767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28" name="Freeform 768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29" name="Freeform 769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30" name="Freeform 770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31" name="Freeform 771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32" name="Freeform 772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33" name="Freeform 773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334" name="Group 774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1335" name="Freeform 775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36" name="Freeform 776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37" name="Freeform 777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38" name="Freeform 778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1339" name="Oval 779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340" name="Group 780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1341" name="Freeform 781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42" name="Freeform 782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343" name="Group 783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1344" name="Freeform 784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45" name="Freeform 785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346" name="Group 786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1347" name="Freeform 787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348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1349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50" name="Oval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51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352" name="Freeform 792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353" name="Group 793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1354" name="Freeform 794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355" name="Group 795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1356" name="Oval 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57" name="Oval 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58" name="Oval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359" name="Freeform 799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1360" name="Group 800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1361" name="Group 801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1362" name="Freeform 802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63" name="Freeform 803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1364" name="Group 804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1365" name="Freeform 805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66" name="Freeform 806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1367" name="Group 807"/>
          <p:cNvGrpSpPr>
            <a:grpSpLocks/>
          </p:cNvGrpSpPr>
          <p:nvPr/>
        </p:nvGrpSpPr>
        <p:grpSpPr bwMode="auto">
          <a:xfrm flipH="1">
            <a:off x="309563" y="1905000"/>
            <a:ext cx="673100" cy="1447800"/>
            <a:chOff x="2734" y="1066"/>
            <a:chExt cx="1095" cy="2174"/>
          </a:xfrm>
        </p:grpSpPr>
        <p:grpSp>
          <p:nvGrpSpPr>
            <p:cNvPr id="451368" name="Group 808"/>
            <p:cNvGrpSpPr>
              <a:grpSpLocks/>
            </p:cNvGrpSpPr>
            <p:nvPr/>
          </p:nvGrpSpPr>
          <p:grpSpPr bwMode="auto">
            <a:xfrm>
              <a:off x="2734" y="1066"/>
              <a:ext cx="1095" cy="2174"/>
              <a:chOff x="2734" y="1066"/>
              <a:chExt cx="1095" cy="2174"/>
            </a:xfrm>
          </p:grpSpPr>
          <p:grpSp>
            <p:nvGrpSpPr>
              <p:cNvPr id="451369" name="Group 809"/>
              <p:cNvGrpSpPr>
                <a:grpSpLocks/>
              </p:cNvGrpSpPr>
              <p:nvPr/>
            </p:nvGrpSpPr>
            <p:grpSpPr bwMode="auto">
              <a:xfrm>
                <a:off x="2734" y="1453"/>
                <a:ext cx="1095" cy="1787"/>
                <a:chOff x="2734" y="1453"/>
                <a:chExt cx="1095" cy="1787"/>
              </a:xfrm>
            </p:grpSpPr>
            <p:grpSp>
              <p:nvGrpSpPr>
                <p:cNvPr id="451370" name="Group 810"/>
                <p:cNvGrpSpPr>
                  <a:grpSpLocks/>
                </p:cNvGrpSpPr>
                <p:nvPr/>
              </p:nvGrpSpPr>
              <p:grpSpPr bwMode="auto">
                <a:xfrm>
                  <a:off x="3105" y="1459"/>
                  <a:ext cx="430" cy="1110"/>
                  <a:chOff x="3105" y="1459"/>
                  <a:chExt cx="430" cy="1110"/>
                </a:xfrm>
              </p:grpSpPr>
              <p:sp>
                <p:nvSpPr>
                  <p:cNvPr id="451371" name="Freeform 811"/>
                  <p:cNvSpPr>
                    <a:spLocks/>
                  </p:cNvSpPr>
                  <p:nvPr/>
                </p:nvSpPr>
                <p:spPr bwMode="auto">
                  <a:xfrm>
                    <a:off x="3105" y="1506"/>
                    <a:ext cx="430" cy="1003"/>
                  </a:xfrm>
                  <a:custGeom>
                    <a:avLst/>
                    <a:gdLst>
                      <a:gd name="T0" fmla="*/ 0 w 430"/>
                      <a:gd name="T1" fmla="*/ 0 h 1003"/>
                      <a:gd name="T2" fmla="*/ 45 w 430"/>
                      <a:gd name="T3" fmla="*/ 469 h 1003"/>
                      <a:gd name="T4" fmla="*/ 75 w 430"/>
                      <a:gd name="T5" fmla="*/ 1003 h 1003"/>
                      <a:gd name="T6" fmla="*/ 430 w 430"/>
                      <a:gd name="T7" fmla="*/ 1003 h 1003"/>
                      <a:gd name="T8" fmla="*/ 382 w 430"/>
                      <a:gd name="T9" fmla="*/ 186 h 1003"/>
                      <a:gd name="T10" fmla="*/ 334 w 430"/>
                      <a:gd name="T11" fmla="*/ 0 h 1003"/>
                      <a:gd name="T12" fmla="*/ 0 w 430"/>
                      <a:gd name="T13" fmla="*/ 0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0" h="1003">
                        <a:moveTo>
                          <a:pt x="0" y="0"/>
                        </a:moveTo>
                        <a:lnTo>
                          <a:pt x="45" y="469"/>
                        </a:lnTo>
                        <a:lnTo>
                          <a:pt x="75" y="1003"/>
                        </a:lnTo>
                        <a:lnTo>
                          <a:pt x="430" y="1003"/>
                        </a:lnTo>
                        <a:lnTo>
                          <a:pt x="382" y="186"/>
                        </a:lnTo>
                        <a:lnTo>
                          <a:pt x="3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72" name="Freeform 812"/>
                  <p:cNvSpPr>
                    <a:spLocks/>
                  </p:cNvSpPr>
                  <p:nvPr/>
                </p:nvSpPr>
                <p:spPr bwMode="auto">
                  <a:xfrm>
                    <a:off x="3398" y="1511"/>
                    <a:ext cx="101" cy="877"/>
                  </a:xfrm>
                  <a:custGeom>
                    <a:avLst/>
                    <a:gdLst>
                      <a:gd name="T0" fmla="*/ 0 w 101"/>
                      <a:gd name="T1" fmla="*/ 162 h 877"/>
                      <a:gd name="T2" fmla="*/ 34 w 101"/>
                      <a:gd name="T3" fmla="*/ 271 h 877"/>
                      <a:gd name="T4" fmla="*/ 43 w 101"/>
                      <a:gd name="T5" fmla="*/ 316 h 877"/>
                      <a:gd name="T6" fmla="*/ 46 w 101"/>
                      <a:gd name="T7" fmla="*/ 382 h 877"/>
                      <a:gd name="T8" fmla="*/ 49 w 101"/>
                      <a:gd name="T9" fmla="*/ 465 h 877"/>
                      <a:gd name="T10" fmla="*/ 55 w 101"/>
                      <a:gd name="T11" fmla="*/ 498 h 877"/>
                      <a:gd name="T12" fmla="*/ 64 w 101"/>
                      <a:gd name="T13" fmla="*/ 528 h 877"/>
                      <a:gd name="T14" fmla="*/ 67 w 101"/>
                      <a:gd name="T15" fmla="*/ 573 h 877"/>
                      <a:gd name="T16" fmla="*/ 70 w 101"/>
                      <a:gd name="T17" fmla="*/ 674 h 877"/>
                      <a:gd name="T18" fmla="*/ 73 w 101"/>
                      <a:gd name="T19" fmla="*/ 704 h 877"/>
                      <a:gd name="T20" fmla="*/ 80 w 101"/>
                      <a:gd name="T21" fmla="*/ 746 h 877"/>
                      <a:gd name="T22" fmla="*/ 89 w 101"/>
                      <a:gd name="T23" fmla="*/ 800 h 877"/>
                      <a:gd name="T24" fmla="*/ 101 w 101"/>
                      <a:gd name="T25" fmla="*/ 877 h 877"/>
                      <a:gd name="T26" fmla="*/ 89 w 101"/>
                      <a:gd name="T27" fmla="*/ 406 h 877"/>
                      <a:gd name="T28" fmla="*/ 67 w 101"/>
                      <a:gd name="T29" fmla="*/ 159 h 877"/>
                      <a:gd name="T30" fmla="*/ 58 w 101"/>
                      <a:gd name="T31" fmla="*/ 60 h 877"/>
                      <a:gd name="T32" fmla="*/ 37 w 101"/>
                      <a:gd name="T33" fmla="*/ 0 h 877"/>
                      <a:gd name="T34" fmla="*/ 0 w 101"/>
                      <a:gd name="T35" fmla="*/ 162 h 8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877">
                        <a:moveTo>
                          <a:pt x="0" y="162"/>
                        </a:moveTo>
                        <a:lnTo>
                          <a:pt x="34" y="271"/>
                        </a:lnTo>
                        <a:lnTo>
                          <a:pt x="43" y="316"/>
                        </a:lnTo>
                        <a:lnTo>
                          <a:pt x="46" y="382"/>
                        </a:lnTo>
                        <a:lnTo>
                          <a:pt x="49" y="465"/>
                        </a:lnTo>
                        <a:lnTo>
                          <a:pt x="55" y="498"/>
                        </a:lnTo>
                        <a:lnTo>
                          <a:pt x="64" y="528"/>
                        </a:lnTo>
                        <a:lnTo>
                          <a:pt x="67" y="573"/>
                        </a:lnTo>
                        <a:lnTo>
                          <a:pt x="70" y="674"/>
                        </a:lnTo>
                        <a:lnTo>
                          <a:pt x="73" y="704"/>
                        </a:lnTo>
                        <a:lnTo>
                          <a:pt x="80" y="746"/>
                        </a:lnTo>
                        <a:lnTo>
                          <a:pt x="89" y="800"/>
                        </a:lnTo>
                        <a:lnTo>
                          <a:pt x="101" y="877"/>
                        </a:lnTo>
                        <a:lnTo>
                          <a:pt x="89" y="406"/>
                        </a:lnTo>
                        <a:lnTo>
                          <a:pt x="67" y="159"/>
                        </a:lnTo>
                        <a:lnTo>
                          <a:pt x="58" y="60"/>
                        </a:lnTo>
                        <a:lnTo>
                          <a:pt x="37" y="0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73" name="Freeform 813"/>
                  <p:cNvSpPr>
                    <a:spLocks/>
                  </p:cNvSpPr>
                  <p:nvPr/>
                </p:nvSpPr>
                <p:spPr bwMode="auto">
                  <a:xfrm>
                    <a:off x="3264" y="1626"/>
                    <a:ext cx="190" cy="943"/>
                  </a:xfrm>
                  <a:custGeom>
                    <a:avLst/>
                    <a:gdLst>
                      <a:gd name="T0" fmla="*/ 0 w 190"/>
                      <a:gd name="T1" fmla="*/ 42 h 943"/>
                      <a:gd name="T2" fmla="*/ 42 w 190"/>
                      <a:gd name="T3" fmla="*/ 111 h 943"/>
                      <a:gd name="T4" fmla="*/ 30 w 190"/>
                      <a:gd name="T5" fmla="*/ 580 h 943"/>
                      <a:gd name="T6" fmla="*/ 27 w 190"/>
                      <a:gd name="T7" fmla="*/ 790 h 943"/>
                      <a:gd name="T8" fmla="*/ 36 w 190"/>
                      <a:gd name="T9" fmla="*/ 865 h 943"/>
                      <a:gd name="T10" fmla="*/ 126 w 190"/>
                      <a:gd name="T11" fmla="*/ 943 h 943"/>
                      <a:gd name="T12" fmla="*/ 190 w 190"/>
                      <a:gd name="T13" fmla="*/ 838 h 943"/>
                      <a:gd name="T14" fmla="*/ 148 w 190"/>
                      <a:gd name="T15" fmla="*/ 535 h 943"/>
                      <a:gd name="T16" fmla="*/ 123 w 190"/>
                      <a:gd name="T17" fmla="*/ 357 h 943"/>
                      <a:gd name="T18" fmla="*/ 91 w 190"/>
                      <a:gd name="T19" fmla="*/ 150 h 943"/>
                      <a:gd name="T20" fmla="*/ 82 w 190"/>
                      <a:gd name="T21" fmla="*/ 96 h 943"/>
                      <a:gd name="T22" fmla="*/ 123 w 190"/>
                      <a:gd name="T23" fmla="*/ 33 h 943"/>
                      <a:gd name="T24" fmla="*/ 108 w 190"/>
                      <a:gd name="T25" fmla="*/ 3 h 943"/>
                      <a:gd name="T26" fmla="*/ 55 w 190"/>
                      <a:gd name="T27" fmla="*/ 0 h 943"/>
                      <a:gd name="T28" fmla="*/ 0 w 190"/>
                      <a:gd name="T29" fmla="*/ 42 h 9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0" h="943">
                        <a:moveTo>
                          <a:pt x="0" y="42"/>
                        </a:moveTo>
                        <a:lnTo>
                          <a:pt x="42" y="111"/>
                        </a:lnTo>
                        <a:lnTo>
                          <a:pt x="30" y="580"/>
                        </a:lnTo>
                        <a:lnTo>
                          <a:pt x="27" y="790"/>
                        </a:lnTo>
                        <a:lnTo>
                          <a:pt x="36" y="865"/>
                        </a:lnTo>
                        <a:lnTo>
                          <a:pt x="126" y="943"/>
                        </a:lnTo>
                        <a:lnTo>
                          <a:pt x="190" y="838"/>
                        </a:lnTo>
                        <a:lnTo>
                          <a:pt x="148" y="535"/>
                        </a:lnTo>
                        <a:lnTo>
                          <a:pt x="123" y="357"/>
                        </a:lnTo>
                        <a:lnTo>
                          <a:pt x="91" y="150"/>
                        </a:lnTo>
                        <a:lnTo>
                          <a:pt x="82" y="96"/>
                        </a:lnTo>
                        <a:lnTo>
                          <a:pt x="123" y="33"/>
                        </a:lnTo>
                        <a:lnTo>
                          <a:pt x="108" y="3"/>
                        </a:lnTo>
                        <a:lnTo>
                          <a:pt x="55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74" name="Freeform 814"/>
                  <p:cNvSpPr>
                    <a:spLocks/>
                  </p:cNvSpPr>
                  <p:nvPr/>
                </p:nvSpPr>
                <p:spPr bwMode="auto">
                  <a:xfrm>
                    <a:off x="3124" y="1467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3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3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375" name="Freeform 815"/>
                  <p:cNvSpPr>
                    <a:spLocks/>
                  </p:cNvSpPr>
                  <p:nvPr/>
                </p:nvSpPr>
                <p:spPr bwMode="auto">
                  <a:xfrm>
                    <a:off x="3132" y="1459"/>
                    <a:ext cx="297" cy="301"/>
                  </a:xfrm>
                  <a:custGeom>
                    <a:avLst/>
                    <a:gdLst>
                      <a:gd name="T0" fmla="*/ 3 w 297"/>
                      <a:gd name="T1" fmla="*/ 0 h 301"/>
                      <a:gd name="T2" fmla="*/ 12 w 297"/>
                      <a:gd name="T3" fmla="*/ 27 h 301"/>
                      <a:gd name="T4" fmla="*/ 18 w 297"/>
                      <a:gd name="T5" fmla="*/ 38 h 301"/>
                      <a:gd name="T6" fmla="*/ 30 w 297"/>
                      <a:gd name="T7" fmla="*/ 58 h 301"/>
                      <a:gd name="T8" fmla="*/ 41 w 297"/>
                      <a:gd name="T9" fmla="*/ 74 h 301"/>
                      <a:gd name="T10" fmla="*/ 54 w 297"/>
                      <a:gd name="T11" fmla="*/ 87 h 301"/>
                      <a:gd name="T12" fmla="*/ 72 w 297"/>
                      <a:gd name="T13" fmla="*/ 106 h 301"/>
                      <a:gd name="T14" fmla="*/ 96 w 297"/>
                      <a:gd name="T15" fmla="*/ 123 h 301"/>
                      <a:gd name="T16" fmla="*/ 119 w 297"/>
                      <a:gd name="T17" fmla="*/ 140 h 301"/>
                      <a:gd name="T18" fmla="*/ 141 w 297"/>
                      <a:gd name="T19" fmla="*/ 151 h 301"/>
                      <a:gd name="T20" fmla="*/ 167 w 297"/>
                      <a:gd name="T21" fmla="*/ 161 h 301"/>
                      <a:gd name="T22" fmla="*/ 191 w 297"/>
                      <a:gd name="T23" fmla="*/ 163 h 301"/>
                      <a:gd name="T24" fmla="*/ 217 w 297"/>
                      <a:gd name="T25" fmla="*/ 163 h 301"/>
                      <a:gd name="T26" fmla="*/ 233 w 297"/>
                      <a:gd name="T27" fmla="*/ 154 h 301"/>
                      <a:gd name="T28" fmla="*/ 248 w 297"/>
                      <a:gd name="T29" fmla="*/ 142 h 301"/>
                      <a:gd name="T30" fmla="*/ 262 w 297"/>
                      <a:gd name="T31" fmla="*/ 121 h 301"/>
                      <a:gd name="T32" fmla="*/ 276 w 297"/>
                      <a:gd name="T33" fmla="*/ 100 h 301"/>
                      <a:gd name="T34" fmla="*/ 285 w 297"/>
                      <a:gd name="T35" fmla="*/ 82 h 301"/>
                      <a:gd name="T36" fmla="*/ 290 w 297"/>
                      <a:gd name="T37" fmla="*/ 48 h 301"/>
                      <a:gd name="T38" fmla="*/ 296 w 297"/>
                      <a:gd name="T39" fmla="*/ 39 h 301"/>
                      <a:gd name="T40" fmla="*/ 297 w 297"/>
                      <a:gd name="T41" fmla="*/ 94 h 301"/>
                      <a:gd name="T42" fmla="*/ 286 w 297"/>
                      <a:gd name="T43" fmla="*/ 280 h 301"/>
                      <a:gd name="T44" fmla="*/ 202 w 297"/>
                      <a:gd name="T45" fmla="*/ 173 h 301"/>
                      <a:gd name="T46" fmla="*/ 193 w 297"/>
                      <a:gd name="T47" fmla="*/ 173 h 301"/>
                      <a:gd name="T48" fmla="*/ 109 w 297"/>
                      <a:gd name="T49" fmla="*/ 254 h 301"/>
                      <a:gd name="T50" fmla="*/ 61 w 297"/>
                      <a:gd name="T51" fmla="*/ 301 h 301"/>
                      <a:gd name="T52" fmla="*/ 15 w 297"/>
                      <a:gd name="T53" fmla="*/ 150 h 301"/>
                      <a:gd name="T54" fmla="*/ 0 w 297"/>
                      <a:gd name="T55" fmla="*/ 91 h 301"/>
                      <a:gd name="T56" fmla="*/ 3 w 297"/>
                      <a:gd name="T57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7" h="301">
                        <a:moveTo>
                          <a:pt x="3" y="0"/>
                        </a:moveTo>
                        <a:lnTo>
                          <a:pt x="12" y="27"/>
                        </a:lnTo>
                        <a:lnTo>
                          <a:pt x="18" y="38"/>
                        </a:lnTo>
                        <a:lnTo>
                          <a:pt x="30" y="58"/>
                        </a:lnTo>
                        <a:lnTo>
                          <a:pt x="41" y="74"/>
                        </a:lnTo>
                        <a:lnTo>
                          <a:pt x="54" y="87"/>
                        </a:lnTo>
                        <a:lnTo>
                          <a:pt x="72" y="106"/>
                        </a:lnTo>
                        <a:lnTo>
                          <a:pt x="96" y="123"/>
                        </a:lnTo>
                        <a:lnTo>
                          <a:pt x="119" y="140"/>
                        </a:lnTo>
                        <a:lnTo>
                          <a:pt x="141" y="151"/>
                        </a:lnTo>
                        <a:lnTo>
                          <a:pt x="167" y="161"/>
                        </a:lnTo>
                        <a:lnTo>
                          <a:pt x="191" y="163"/>
                        </a:lnTo>
                        <a:lnTo>
                          <a:pt x="217" y="163"/>
                        </a:lnTo>
                        <a:lnTo>
                          <a:pt x="233" y="154"/>
                        </a:lnTo>
                        <a:lnTo>
                          <a:pt x="248" y="142"/>
                        </a:lnTo>
                        <a:lnTo>
                          <a:pt x="262" y="121"/>
                        </a:lnTo>
                        <a:lnTo>
                          <a:pt x="276" y="100"/>
                        </a:lnTo>
                        <a:lnTo>
                          <a:pt x="285" y="82"/>
                        </a:lnTo>
                        <a:lnTo>
                          <a:pt x="290" y="48"/>
                        </a:lnTo>
                        <a:lnTo>
                          <a:pt x="296" y="39"/>
                        </a:lnTo>
                        <a:lnTo>
                          <a:pt x="297" y="94"/>
                        </a:lnTo>
                        <a:lnTo>
                          <a:pt x="286" y="280"/>
                        </a:lnTo>
                        <a:lnTo>
                          <a:pt x="202" y="173"/>
                        </a:lnTo>
                        <a:lnTo>
                          <a:pt x="193" y="173"/>
                        </a:lnTo>
                        <a:lnTo>
                          <a:pt x="109" y="254"/>
                        </a:lnTo>
                        <a:lnTo>
                          <a:pt x="61" y="301"/>
                        </a:lnTo>
                        <a:lnTo>
                          <a:pt x="15" y="150"/>
                        </a:lnTo>
                        <a:lnTo>
                          <a:pt x="0" y="9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376" name="Group 816"/>
                <p:cNvGrpSpPr>
                  <a:grpSpLocks/>
                </p:cNvGrpSpPr>
                <p:nvPr/>
              </p:nvGrpSpPr>
              <p:grpSpPr bwMode="auto">
                <a:xfrm>
                  <a:off x="2734" y="1453"/>
                  <a:ext cx="1095" cy="1787"/>
                  <a:chOff x="2734" y="1453"/>
                  <a:chExt cx="1095" cy="1787"/>
                </a:xfrm>
              </p:grpSpPr>
              <p:sp>
                <p:nvSpPr>
                  <p:cNvPr id="451377" name="Freeform 817"/>
                  <p:cNvSpPr>
                    <a:spLocks/>
                  </p:cNvSpPr>
                  <p:nvPr/>
                </p:nvSpPr>
                <p:spPr bwMode="auto">
                  <a:xfrm>
                    <a:off x="2922" y="2492"/>
                    <a:ext cx="784" cy="748"/>
                  </a:xfrm>
                  <a:custGeom>
                    <a:avLst/>
                    <a:gdLst>
                      <a:gd name="T0" fmla="*/ 42 w 784"/>
                      <a:gd name="T1" fmla="*/ 0 h 748"/>
                      <a:gd name="T2" fmla="*/ 298 w 784"/>
                      <a:gd name="T3" fmla="*/ 18 h 748"/>
                      <a:gd name="T4" fmla="*/ 453 w 784"/>
                      <a:gd name="T5" fmla="*/ 24 h 748"/>
                      <a:gd name="T6" fmla="*/ 682 w 784"/>
                      <a:gd name="T7" fmla="*/ 12 h 748"/>
                      <a:gd name="T8" fmla="*/ 760 w 784"/>
                      <a:gd name="T9" fmla="*/ 6 h 748"/>
                      <a:gd name="T10" fmla="*/ 784 w 784"/>
                      <a:gd name="T11" fmla="*/ 535 h 748"/>
                      <a:gd name="T12" fmla="*/ 784 w 784"/>
                      <a:gd name="T13" fmla="*/ 748 h 748"/>
                      <a:gd name="T14" fmla="*/ 501 w 784"/>
                      <a:gd name="T15" fmla="*/ 748 h 748"/>
                      <a:gd name="T16" fmla="*/ 424 w 784"/>
                      <a:gd name="T17" fmla="*/ 463 h 748"/>
                      <a:gd name="T18" fmla="*/ 394 w 784"/>
                      <a:gd name="T19" fmla="*/ 748 h 748"/>
                      <a:gd name="T20" fmla="*/ 36 w 784"/>
                      <a:gd name="T21" fmla="*/ 748 h 748"/>
                      <a:gd name="T22" fmla="*/ 0 w 784"/>
                      <a:gd name="T23" fmla="*/ 301 h 748"/>
                      <a:gd name="T24" fmla="*/ 42 w 784"/>
                      <a:gd name="T25" fmla="*/ 0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4" h="748">
                        <a:moveTo>
                          <a:pt x="42" y="0"/>
                        </a:moveTo>
                        <a:lnTo>
                          <a:pt x="298" y="18"/>
                        </a:lnTo>
                        <a:lnTo>
                          <a:pt x="453" y="24"/>
                        </a:lnTo>
                        <a:lnTo>
                          <a:pt x="682" y="12"/>
                        </a:lnTo>
                        <a:lnTo>
                          <a:pt x="760" y="6"/>
                        </a:lnTo>
                        <a:lnTo>
                          <a:pt x="784" y="535"/>
                        </a:lnTo>
                        <a:lnTo>
                          <a:pt x="784" y="748"/>
                        </a:lnTo>
                        <a:lnTo>
                          <a:pt x="501" y="748"/>
                        </a:lnTo>
                        <a:lnTo>
                          <a:pt x="424" y="463"/>
                        </a:lnTo>
                        <a:lnTo>
                          <a:pt x="394" y="748"/>
                        </a:lnTo>
                        <a:lnTo>
                          <a:pt x="36" y="748"/>
                        </a:lnTo>
                        <a:lnTo>
                          <a:pt x="0" y="30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378" name="Group 818"/>
                  <p:cNvGrpSpPr>
                    <a:grpSpLocks/>
                  </p:cNvGrpSpPr>
                  <p:nvPr/>
                </p:nvGrpSpPr>
                <p:grpSpPr bwMode="auto">
                  <a:xfrm>
                    <a:off x="2734" y="1453"/>
                    <a:ext cx="1095" cy="1536"/>
                    <a:chOff x="2734" y="1453"/>
                    <a:chExt cx="1095" cy="1536"/>
                  </a:xfrm>
                </p:grpSpPr>
                <p:grpSp>
                  <p:nvGrpSpPr>
                    <p:cNvPr id="451379" name="Group 8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4" y="1453"/>
                      <a:ext cx="1095" cy="1536"/>
                      <a:chOff x="2734" y="1453"/>
                      <a:chExt cx="1095" cy="1536"/>
                    </a:xfrm>
                  </p:grpSpPr>
                  <p:sp>
                    <p:nvSpPr>
                      <p:cNvPr id="451380" name="Freeform 8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4" y="1490"/>
                        <a:ext cx="405" cy="1493"/>
                      </a:xfrm>
                      <a:custGeom>
                        <a:avLst/>
                        <a:gdLst>
                          <a:gd name="T0" fmla="*/ 10 w 405"/>
                          <a:gd name="T1" fmla="*/ 0 h 1493"/>
                          <a:gd name="T2" fmla="*/ 20 w 405"/>
                          <a:gd name="T3" fmla="*/ 10 h 1493"/>
                          <a:gd name="T4" fmla="*/ 40 w 405"/>
                          <a:gd name="T5" fmla="*/ 43 h 1493"/>
                          <a:gd name="T6" fmla="*/ 276 w 405"/>
                          <a:gd name="T7" fmla="*/ 130 h 1493"/>
                          <a:gd name="T8" fmla="*/ 299 w 405"/>
                          <a:gd name="T9" fmla="*/ 138 h 1493"/>
                          <a:gd name="T10" fmla="*/ 319 w 405"/>
                          <a:gd name="T11" fmla="*/ 150 h 1493"/>
                          <a:gd name="T12" fmla="*/ 331 w 405"/>
                          <a:gd name="T13" fmla="*/ 160 h 1493"/>
                          <a:gd name="T14" fmla="*/ 342 w 405"/>
                          <a:gd name="T15" fmla="*/ 176 h 1493"/>
                          <a:gd name="T16" fmla="*/ 350 w 405"/>
                          <a:gd name="T17" fmla="*/ 197 h 1493"/>
                          <a:gd name="T18" fmla="*/ 357 w 405"/>
                          <a:gd name="T19" fmla="*/ 244 h 1493"/>
                          <a:gd name="T20" fmla="*/ 363 w 405"/>
                          <a:gd name="T21" fmla="*/ 340 h 1493"/>
                          <a:gd name="T22" fmla="*/ 375 w 405"/>
                          <a:gd name="T23" fmla="*/ 892 h 1493"/>
                          <a:gd name="T24" fmla="*/ 405 w 405"/>
                          <a:gd name="T25" fmla="*/ 1319 h 1493"/>
                          <a:gd name="T26" fmla="*/ 315 w 405"/>
                          <a:gd name="T27" fmla="*/ 1349 h 1493"/>
                          <a:gd name="T28" fmla="*/ 321 w 405"/>
                          <a:gd name="T29" fmla="*/ 1403 h 1493"/>
                          <a:gd name="T30" fmla="*/ 248 w 405"/>
                          <a:gd name="T31" fmla="*/ 1445 h 1493"/>
                          <a:gd name="T32" fmla="*/ 164 w 405"/>
                          <a:gd name="T33" fmla="*/ 1475 h 1493"/>
                          <a:gd name="T34" fmla="*/ 73 w 405"/>
                          <a:gd name="T35" fmla="*/ 1493 h 1493"/>
                          <a:gd name="T36" fmla="*/ 25 w 405"/>
                          <a:gd name="T37" fmla="*/ 1493 h 1493"/>
                          <a:gd name="T38" fmla="*/ 49 w 405"/>
                          <a:gd name="T39" fmla="*/ 988 h 1493"/>
                          <a:gd name="T40" fmla="*/ 61 w 405"/>
                          <a:gd name="T41" fmla="*/ 719 h 1493"/>
                          <a:gd name="T42" fmla="*/ 61 w 405"/>
                          <a:gd name="T43" fmla="*/ 508 h 1493"/>
                          <a:gd name="T44" fmla="*/ 34 w 405"/>
                          <a:gd name="T45" fmla="*/ 245 h 1493"/>
                          <a:gd name="T46" fmla="*/ 14 w 405"/>
                          <a:gd name="T47" fmla="*/ 88 h 1493"/>
                          <a:gd name="T48" fmla="*/ 0 w 405"/>
                          <a:gd name="T49" fmla="*/ 14 h 1493"/>
                          <a:gd name="T50" fmla="*/ 10 w 405"/>
                          <a:gd name="T51" fmla="*/ 0 h 14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405" h="1493">
                            <a:moveTo>
                              <a:pt x="10" y="0"/>
                            </a:moveTo>
                            <a:lnTo>
                              <a:pt x="20" y="10"/>
                            </a:lnTo>
                            <a:lnTo>
                              <a:pt x="40" y="43"/>
                            </a:lnTo>
                            <a:lnTo>
                              <a:pt x="276" y="130"/>
                            </a:lnTo>
                            <a:lnTo>
                              <a:pt x="299" y="138"/>
                            </a:lnTo>
                            <a:lnTo>
                              <a:pt x="319" y="150"/>
                            </a:lnTo>
                            <a:lnTo>
                              <a:pt x="331" y="160"/>
                            </a:lnTo>
                            <a:lnTo>
                              <a:pt x="342" y="176"/>
                            </a:lnTo>
                            <a:lnTo>
                              <a:pt x="350" y="197"/>
                            </a:lnTo>
                            <a:lnTo>
                              <a:pt x="357" y="244"/>
                            </a:lnTo>
                            <a:lnTo>
                              <a:pt x="363" y="340"/>
                            </a:lnTo>
                            <a:lnTo>
                              <a:pt x="375" y="892"/>
                            </a:lnTo>
                            <a:lnTo>
                              <a:pt x="405" y="1319"/>
                            </a:lnTo>
                            <a:lnTo>
                              <a:pt x="315" y="1349"/>
                            </a:lnTo>
                            <a:lnTo>
                              <a:pt x="321" y="1403"/>
                            </a:lnTo>
                            <a:lnTo>
                              <a:pt x="248" y="1445"/>
                            </a:lnTo>
                            <a:lnTo>
                              <a:pt x="164" y="1475"/>
                            </a:lnTo>
                            <a:lnTo>
                              <a:pt x="73" y="1493"/>
                            </a:lnTo>
                            <a:lnTo>
                              <a:pt x="25" y="1493"/>
                            </a:lnTo>
                            <a:lnTo>
                              <a:pt x="49" y="988"/>
                            </a:lnTo>
                            <a:lnTo>
                              <a:pt x="61" y="719"/>
                            </a:lnTo>
                            <a:lnTo>
                              <a:pt x="61" y="508"/>
                            </a:lnTo>
                            <a:lnTo>
                              <a:pt x="34" y="245"/>
                            </a:lnTo>
                            <a:lnTo>
                              <a:pt x="14" y="88"/>
                            </a:lnTo>
                            <a:lnTo>
                              <a:pt x="0" y="14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381" name="Freeform 8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4" y="1453"/>
                        <a:ext cx="508" cy="1536"/>
                      </a:xfrm>
                      <a:custGeom>
                        <a:avLst/>
                        <a:gdLst>
                          <a:gd name="T0" fmla="*/ 406 w 508"/>
                          <a:gd name="T1" fmla="*/ 0 h 1536"/>
                          <a:gd name="T2" fmla="*/ 359 w 508"/>
                          <a:gd name="T3" fmla="*/ 41 h 1536"/>
                          <a:gd name="T4" fmla="*/ 336 w 508"/>
                          <a:gd name="T5" fmla="*/ 59 h 1536"/>
                          <a:gd name="T6" fmla="*/ 296 w 508"/>
                          <a:gd name="T7" fmla="*/ 77 h 1536"/>
                          <a:gd name="T8" fmla="*/ 210 w 508"/>
                          <a:gd name="T9" fmla="*/ 119 h 1536"/>
                          <a:gd name="T10" fmla="*/ 82 w 508"/>
                          <a:gd name="T11" fmla="*/ 187 h 1536"/>
                          <a:gd name="T12" fmla="*/ 52 w 508"/>
                          <a:gd name="T13" fmla="*/ 200 h 1536"/>
                          <a:gd name="T14" fmla="*/ 46 w 508"/>
                          <a:gd name="T15" fmla="*/ 220 h 1536"/>
                          <a:gd name="T16" fmla="*/ 42 w 508"/>
                          <a:gd name="T17" fmla="*/ 269 h 1536"/>
                          <a:gd name="T18" fmla="*/ 36 w 508"/>
                          <a:gd name="T19" fmla="*/ 408 h 1536"/>
                          <a:gd name="T20" fmla="*/ 12 w 508"/>
                          <a:gd name="T21" fmla="*/ 563 h 1536"/>
                          <a:gd name="T22" fmla="*/ 0 w 508"/>
                          <a:gd name="T23" fmla="*/ 689 h 1536"/>
                          <a:gd name="T24" fmla="*/ 12 w 508"/>
                          <a:gd name="T25" fmla="*/ 786 h 1536"/>
                          <a:gd name="T26" fmla="*/ 42 w 508"/>
                          <a:gd name="T27" fmla="*/ 864 h 1536"/>
                          <a:gd name="T28" fmla="*/ 150 w 508"/>
                          <a:gd name="T29" fmla="*/ 983 h 1536"/>
                          <a:gd name="T30" fmla="*/ 162 w 508"/>
                          <a:gd name="T31" fmla="*/ 1380 h 1536"/>
                          <a:gd name="T32" fmla="*/ 222 w 508"/>
                          <a:gd name="T33" fmla="*/ 1458 h 1536"/>
                          <a:gd name="T34" fmla="*/ 306 w 508"/>
                          <a:gd name="T35" fmla="*/ 1512 h 1536"/>
                          <a:gd name="T36" fmla="*/ 394 w 508"/>
                          <a:gd name="T37" fmla="*/ 1536 h 1536"/>
                          <a:gd name="T38" fmla="*/ 508 w 508"/>
                          <a:gd name="T39" fmla="*/ 1536 h 1536"/>
                          <a:gd name="T40" fmla="*/ 508 w 508"/>
                          <a:gd name="T41" fmla="*/ 1079 h 1536"/>
                          <a:gd name="T42" fmla="*/ 493 w 508"/>
                          <a:gd name="T43" fmla="*/ 882 h 1536"/>
                          <a:gd name="T44" fmla="*/ 454 w 508"/>
                          <a:gd name="T45" fmla="*/ 474 h 1536"/>
                          <a:gd name="T46" fmla="*/ 438 w 508"/>
                          <a:gd name="T47" fmla="*/ 287 h 1536"/>
                          <a:gd name="T48" fmla="*/ 432 w 508"/>
                          <a:gd name="T49" fmla="*/ 243 h 1536"/>
                          <a:gd name="T50" fmla="*/ 424 w 508"/>
                          <a:gd name="T51" fmla="*/ 200 h 1536"/>
                          <a:gd name="T52" fmla="*/ 408 w 508"/>
                          <a:gd name="T53" fmla="*/ 118 h 1536"/>
                          <a:gd name="T54" fmla="*/ 401 w 508"/>
                          <a:gd name="T55" fmla="*/ 82 h 1536"/>
                          <a:gd name="T56" fmla="*/ 400 w 508"/>
                          <a:gd name="T57" fmla="*/ 61 h 1536"/>
                          <a:gd name="T58" fmla="*/ 400 w 508"/>
                          <a:gd name="T59" fmla="*/ 35 h 1536"/>
                          <a:gd name="T60" fmla="*/ 406 w 508"/>
                          <a:gd name="T61" fmla="*/ 0 h 15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08" h="1536">
                            <a:moveTo>
                              <a:pt x="406" y="0"/>
                            </a:moveTo>
                            <a:lnTo>
                              <a:pt x="359" y="41"/>
                            </a:lnTo>
                            <a:lnTo>
                              <a:pt x="336" y="59"/>
                            </a:lnTo>
                            <a:lnTo>
                              <a:pt x="296" y="77"/>
                            </a:lnTo>
                            <a:lnTo>
                              <a:pt x="210" y="119"/>
                            </a:lnTo>
                            <a:lnTo>
                              <a:pt x="82" y="187"/>
                            </a:lnTo>
                            <a:lnTo>
                              <a:pt x="52" y="200"/>
                            </a:lnTo>
                            <a:lnTo>
                              <a:pt x="46" y="220"/>
                            </a:lnTo>
                            <a:lnTo>
                              <a:pt x="42" y="269"/>
                            </a:lnTo>
                            <a:lnTo>
                              <a:pt x="36" y="408"/>
                            </a:lnTo>
                            <a:lnTo>
                              <a:pt x="12" y="563"/>
                            </a:lnTo>
                            <a:lnTo>
                              <a:pt x="0" y="689"/>
                            </a:lnTo>
                            <a:lnTo>
                              <a:pt x="12" y="786"/>
                            </a:lnTo>
                            <a:lnTo>
                              <a:pt x="42" y="864"/>
                            </a:lnTo>
                            <a:lnTo>
                              <a:pt x="150" y="983"/>
                            </a:lnTo>
                            <a:lnTo>
                              <a:pt x="162" y="1380"/>
                            </a:lnTo>
                            <a:lnTo>
                              <a:pt x="222" y="1458"/>
                            </a:lnTo>
                            <a:lnTo>
                              <a:pt x="306" y="1512"/>
                            </a:lnTo>
                            <a:lnTo>
                              <a:pt x="394" y="1536"/>
                            </a:lnTo>
                            <a:lnTo>
                              <a:pt x="508" y="1536"/>
                            </a:lnTo>
                            <a:lnTo>
                              <a:pt x="508" y="1079"/>
                            </a:lnTo>
                            <a:lnTo>
                              <a:pt x="493" y="882"/>
                            </a:lnTo>
                            <a:lnTo>
                              <a:pt x="454" y="474"/>
                            </a:lnTo>
                            <a:lnTo>
                              <a:pt x="438" y="287"/>
                            </a:lnTo>
                            <a:lnTo>
                              <a:pt x="432" y="243"/>
                            </a:lnTo>
                            <a:lnTo>
                              <a:pt x="424" y="200"/>
                            </a:lnTo>
                            <a:lnTo>
                              <a:pt x="408" y="118"/>
                            </a:lnTo>
                            <a:lnTo>
                              <a:pt x="401" y="82"/>
                            </a:lnTo>
                            <a:lnTo>
                              <a:pt x="400" y="61"/>
                            </a:lnTo>
                            <a:lnTo>
                              <a:pt x="400" y="35"/>
                            </a:lnTo>
                            <a:lnTo>
                              <a:pt x="406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1382" name="Group 8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1"/>
                      <a:ext cx="580" cy="1054"/>
                      <a:chOff x="3012" y="1541"/>
                      <a:chExt cx="580" cy="1054"/>
                    </a:xfrm>
                  </p:grpSpPr>
                  <p:sp>
                    <p:nvSpPr>
                      <p:cNvPr id="451383" name="Freeform 8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74"/>
                        <a:ext cx="164" cy="817"/>
                      </a:xfrm>
                      <a:custGeom>
                        <a:avLst/>
                        <a:gdLst>
                          <a:gd name="T0" fmla="*/ 70 w 164"/>
                          <a:gd name="T1" fmla="*/ 0 h 817"/>
                          <a:gd name="T2" fmla="*/ 30 w 164"/>
                          <a:gd name="T3" fmla="*/ 162 h 817"/>
                          <a:gd name="T4" fmla="*/ 115 w 164"/>
                          <a:gd name="T5" fmla="*/ 211 h 817"/>
                          <a:gd name="T6" fmla="*/ 21 w 164"/>
                          <a:gd name="T7" fmla="*/ 268 h 817"/>
                          <a:gd name="T8" fmla="*/ 164 w 164"/>
                          <a:gd name="T9" fmla="*/ 817 h 817"/>
                          <a:gd name="T10" fmla="*/ 0 w 164"/>
                          <a:gd name="T11" fmla="*/ 265 h 817"/>
                          <a:gd name="T12" fmla="*/ 106 w 164"/>
                          <a:gd name="T13" fmla="*/ 211 h 817"/>
                          <a:gd name="T14" fmla="*/ 18 w 164"/>
                          <a:gd name="T15" fmla="*/ 177 h 817"/>
                          <a:gd name="T16" fmla="*/ 70 w 164"/>
                          <a:gd name="T17" fmla="*/ 0 h 8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4" h="817">
                            <a:moveTo>
                              <a:pt x="70" y="0"/>
                            </a:moveTo>
                            <a:lnTo>
                              <a:pt x="30" y="162"/>
                            </a:lnTo>
                            <a:lnTo>
                              <a:pt x="115" y="211"/>
                            </a:lnTo>
                            <a:lnTo>
                              <a:pt x="21" y="268"/>
                            </a:lnTo>
                            <a:lnTo>
                              <a:pt x="164" y="817"/>
                            </a:lnTo>
                            <a:lnTo>
                              <a:pt x="0" y="265"/>
                            </a:lnTo>
                            <a:lnTo>
                              <a:pt x="106" y="211"/>
                            </a:lnTo>
                            <a:lnTo>
                              <a:pt x="18" y="177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384" name="Freeform 8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1541"/>
                        <a:ext cx="119" cy="1054"/>
                      </a:xfrm>
                      <a:custGeom>
                        <a:avLst/>
                        <a:gdLst>
                          <a:gd name="T0" fmla="*/ 0 w 119"/>
                          <a:gd name="T1" fmla="*/ 0 h 1054"/>
                          <a:gd name="T2" fmla="*/ 107 w 119"/>
                          <a:gd name="T3" fmla="*/ 171 h 1054"/>
                          <a:gd name="T4" fmla="*/ 46 w 119"/>
                          <a:gd name="T5" fmla="*/ 204 h 1054"/>
                          <a:gd name="T6" fmla="*/ 119 w 119"/>
                          <a:gd name="T7" fmla="*/ 246 h 1054"/>
                          <a:gd name="T8" fmla="*/ 67 w 119"/>
                          <a:gd name="T9" fmla="*/ 1054 h 1054"/>
                          <a:gd name="T10" fmla="*/ 104 w 119"/>
                          <a:gd name="T11" fmla="*/ 240 h 1054"/>
                          <a:gd name="T12" fmla="*/ 37 w 119"/>
                          <a:gd name="T13" fmla="*/ 201 h 1054"/>
                          <a:gd name="T14" fmla="*/ 88 w 119"/>
                          <a:gd name="T15" fmla="*/ 162 h 1054"/>
                          <a:gd name="T16" fmla="*/ 0 w 119"/>
                          <a:gd name="T17" fmla="*/ 0 h 1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9" h="1054">
                            <a:moveTo>
                              <a:pt x="0" y="0"/>
                            </a:moveTo>
                            <a:lnTo>
                              <a:pt x="107" y="171"/>
                            </a:lnTo>
                            <a:lnTo>
                              <a:pt x="46" y="204"/>
                            </a:lnTo>
                            <a:lnTo>
                              <a:pt x="119" y="246"/>
                            </a:lnTo>
                            <a:lnTo>
                              <a:pt x="67" y="1054"/>
                            </a:lnTo>
                            <a:lnTo>
                              <a:pt x="104" y="240"/>
                            </a:lnTo>
                            <a:lnTo>
                              <a:pt x="37" y="201"/>
                            </a:lnTo>
                            <a:lnTo>
                              <a:pt x="88" y="16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1385" name="Freeform 825"/>
                    <p:cNvSpPr>
                      <a:spLocks/>
                    </p:cNvSpPr>
                    <p:nvPr/>
                  </p:nvSpPr>
                  <p:spPr bwMode="auto">
                    <a:xfrm>
                      <a:off x="2734" y="1646"/>
                      <a:ext cx="402" cy="797"/>
                    </a:xfrm>
                    <a:custGeom>
                      <a:avLst/>
                      <a:gdLst>
                        <a:gd name="T0" fmla="*/ 152 w 402"/>
                        <a:gd name="T1" fmla="*/ 34 h 797"/>
                        <a:gd name="T2" fmla="*/ 103 w 402"/>
                        <a:gd name="T3" fmla="*/ 16 h 797"/>
                        <a:gd name="T4" fmla="*/ 82 w 402"/>
                        <a:gd name="T5" fmla="*/ 0 h 797"/>
                        <a:gd name="T6" fmla="*/ 52 w 402"/>
                        <a:gd name="T7" fmla="*/ 13 h 797"/>
                        <a:gd name="T8" fmla="*/ 46 w 402"/>
                        <a:gd name="T9" fmla="*/ 33 h 797"/>
                        <a:gd name="T10" fmla="*/ 42 w 402"/>
                        <a:gd name="T11" fmla="*/ 82 h 797"/>
                        <a:gd name="T12" fmla="*/ 36 w 402"/>
                        <a:gd name="T13" fmla="*/ 221 h 797"/>
                        <a:gd name="T14" fmla="*/ 12 w 402"/>
                        <a:gd name="T15" fmla="*/ 376 h 797"/>
                        <a:gd name="T16" fmla="*/ 0 w 402"/>
                        <a:gd name="T17" fmla="*/ 502 h 797"/>
                        <a:gd name="T18" fmla="*/ 12 w 402"/>
                        <a:gd name="T19" fmla="*/ 600 h 797"/>
                        <a:gd name="T20" fmla="*/ 42 w 402"/>
                        <a:gd name="T21" fmla="*/ 678 h 797"/>
                        <a:gd name="T22" fmla="*/ 150 w 402"/>
                        <a:gd name="T23" fmla="*/ 797 h 797"/>
                        <a:gd name="T24" fmla="*/ 300 w 402"/>
                        <a:gd name="T25" fmla="*/ 767 h 797"/>
                        <a:gd name="T26" fmla="*/ 393 w 402"/>
                        <a:gd name="T27" fmla="*/ 744 h 797"/>
                        <a:gd name="T28" fmla="*/ 402 w 402"/>
                        <a:gd name="T29" fmla="*/ 717 h 797"/>
                        <a:gd name="T30" fmla="*/ 390 w 402"/>
                        <a:gd name="T31" fmla="*/ 697 h 797"/>
                        <a:gd name="T32" fmla="*/ 367 w 402"/>
                        <a:gd name="T33" fmla="*/ 672 h 797"/>
                        <a:gd name="T34" fmla="*/ 341 w 402"/>
                        <a:gd name="T35" fmla="*/ 642 h 797"/>
                        <a:gd name="T36" fmla="*/ 318 w 402"/>
                        <a:gd name="T37" fmla="*/ 618 h 797"/>
                        <a:gd name="T38" fmla="*/ 286 w 402"/>
                        <a:gd name="T39" fmla="*/ 586 h 797"/>
                        <a:gd name="T40" fmla="*/ 265 w 402"/>
                        <a:gd name="T41" fmla="*/ 557 h 797"/>
                        <a:gd name="T42" fmla="*/ 250 w 402"/>
                        <a:gd name="T43" fmla="*/ 531 h 797"/>
                        <a:gd name="T44" fmla="*/ 234 w 402"/>
                        <a:gd name="T45" fmla="*/ 492 h 797"/>
                        <a:gd name="T46" fmla="*/ 229 w 402"/>
                        <a:gd name="T47" fmla="*/ 473 h 797"/>
                        <a:gd name="T48" fmla="*/ 226 w 402"/>
                        <a:gd name="T49" fmla="*/ 453 h 797"/>
                        <a:gd name="T50" fmla="*/ 223 w 402"/>
                        <a:gd name="T51" fmla="*/ 433 h 797"/>
                        <a:gd name="T52" fmla="*/ 224 w 402"/>
                        <a:gd name="T53" fmla="*/ 368 h 797"/>
                        <a:gd name="T54" fmla="*/ 216 w 402"/>
                        <a:gd name="T55" fmla="*/ 248 h 797"/>
                        <a:gd name="T56" fmla="*/ 212 w 402"/>
                        <a:gd name="T57" fmla="*/ 129 h 797"/>
                        <a:gd name="T58" fmla="*/ 187 w 402"/>
                        <a:gd name="T59" fmla="*/ 51 h 797"/>
                        <a:gd name="T60" fmla="*/ 152 w 402"/>
                        <a:gd name="T61" fmla="*/ 34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402" h="797">
                          <a:moveTo>
                            <a:pt x="152" y="34"/>
                          </a:moveTo>
                          <a:lnTo>
                            <a:pt x="103" y="16"/>
                          </a:lnTo>
                          <a:lnTo>
                            <a:pt x="82" y="0"/>
                          </a:lnTo>
                          <a:lnTo>
                            <a:pt x="52" y="13"/>
                          </a:lnTo>
                          <a:lnTo>
                            <a:pt x="46" y="33"/>
                          </a:lnTo>
                          <a:lnTo>
                            <a:pt x="42" y="82"/>
                          </a:lnTo>
                          <a:lnTo>
                            <a:pt x="36" y="221"/>
                          </a:lnTo>
                          <a:lnTo>
                            <a:pt x="12" y="376"/>
                          </a:lnTo>
                          <a:lnTo>
                            <a:pt x="0" y="502"/>
                          </a:lnTo>
                          <a:lnTo>
                            <a:pt x="12" y="600"/>
                          </a:lnTo>
                          <a:lnTo>
                            <a:pt x="42" y="678"/>
                          </a:lnTo>
                          <a:lnTo>
                            <a:pt x="150" y="797"/>
                          </a:lnTo>
                          <a:lnTo>
                            <a:pt x="300" y="767"/>
                          </a:lnTo>
                          <a:lnTo>
                            <a:pt x="393" y="744"/>
                          </a:lnTo>
                          <a:lnTo>
                            <a:pt x="402" y="717"/>
                          </a:lnTo>
                          <a:lnTo>
                            <a:pt x="390" y="697"/>
                          </a:lnTo>
                          <a:lnTo>
                            <a:pt x="367" y="672"/>
                          </a:lnTo>
                          <a:lnTo>
                            <a:pt x="341" y="642"/>
                          </a:lnTo>
                          <a:lnTo>
                            <a:pt x="318" y="618"/>
                          </a:lnTo>
                          <a:lnTo>
                            <a:pt x="286" y="586"/>
                          </a:lnTo>
                          <a:lnTo>
                            <a:pt x="265" y="557"/>
                          </a:lnTo>
                          <a:lnTo>
                            <a:pt x="250" y="531"/>
                          </a:lnTo>
                          <a:lnTo>
                            <a:pt x="234" y="492"/>
                          </a:lnTo>
                          <a:lnTo>
                            <a:pt x="229" y="473"/>
                          </a:lnTo>
                          <a:lnTo>
                            <a:pt x="226" y="453"/>
                          </a:lnTo>
                          <a:lnTo>
                            <a:pt x="223" y="433"/>
                          </a:lnTo>
                          <a:lnTo>
                            <a:pt x="224" y="368"/>
                          </a:lnTo>
                          <a:lnTo>
                            <a:pt x="216" y="248"/>
                          </a:lnTo>
                          <a:lnTo>
                            <a:pt x="212" y="129"/>
                          </a:lnTo>
                          <a:lnTo>
                            <a:pt x="187" y="51"/>
                          </a:lnTo>
                          <a:lnTo>
                            <a:pt x="152" y="34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86" name="Freeform 826"/>
                    <p:cNvSpPr>
                      <a:spLocks/>
                    </p:cNvSpPr>
                    <p:nvPr/>
                  </p:nvSpPr>
                  <p:spPr bwMode="auto">
                    <a:xfrm>
                      <a:off x="2774" y="1818"/>
                      <a:ext cx="235" cy="411"/>
                    </a:xfrm>
                    <a:custGeom>
                      <a:avLst/>
                      <a:gdLst>
                        <a:gd name="T0" fmla="*/ 1 w 235"/>
                        <a:gd name="T1" fmla="*/ 411 h 411"/>
                        <a:gd name="T2" fmla="*/ 0 w 235"/>
                        <a:gd name="T3" fmla="*/ 370 h 411"/>
                        <a:gd name="T4" fmla="*/ 4 w 235"/>
                        <a:gd name="T5" fmla="*/ 346 h 411"/>
                        <a:gd name="T6" fmla="*/ 9 w 235"/>
                        <a:gd name="T7" fmla="*/ 318 h 411"/>
                        <a:gd name="T8" fmla="*/ 16 w 235"/>
                        <a:gd name="T9" fmla="*/ 300 h 411"/>
                        <a:gd name="T10" fmla="*/ 29 w 235"/>
                        <a:gd name="T11" fmla="*/ 281 h 411"/>
                        <a:gd name="T12" fmla="*/ 45 w 235"/>
                        <a:gd name="T13" fmla="*/ 268 h 411"/>
                        <a:gd name="T14" fmla="*/ 74 w 235"/>
                        <a:gd name="T15" fmla="*/ 255 h 411"/>
                        <a:gd name="T16" fmla="*/ 94 w 235"/>
                        <a:gd name="T17" fmla="*/ 252 h 411"/>
                        <a:gd name="T18" fmla="*/ 114 w 235"/>
                        <a:gd name="T19" fmla="*/ 249 h 411"/>
                        <a:gd name="T20" fmla="*/ 136 w 235"/>
                        <a:gd name="T21" fmla="*/ 252 h 411"/>
                        <a:gd name="T22" fmla="*/ 168 w 235"/>
                        <a:gd name="T23" fmla="*/ 260 h 411"/>
                        <a:gd name="T24" fmla="*/ 169 w 235"/>
                        <a:gd name="T25" fmla="*/ 0 h 411"/>
                        <a:gd name="T26" fmla="*/ 184 w 235"/>
                        <a:gd name="T27" fmla="*/ 231 h 411"/>
                        <a:gd name="T28" fmla="*/ 184 w 235"/>
                        <a:gd name="T29" fmla="*/ 267 h 411"/>
                        <a:gd name="T30" fmla="*/ 187 w 235"/>
                        <a:gd name="T31" fmla="*/ 296 h 411"/>
                        <a:gd name="T32" fmla="*/ 194 w 235"/>
                        <a:gd name="T33" fmla="*/ 319 h 411"/>
                        <a:gd name="T34" fmla="*/ 206 w 235"/>
                        <a:gd name="T35" fmla="*/ 352 h 411"/>
                        <a:gd name="T36" fmla="*/ 226 w 235"/>
                        <a:gd name="T37" fmla="*/ 389 h 411"/>
                        <a:gd name="T38" fmla="*/ 235 w 235"/>
                        <a:gd name="T39" fmla="*/ 406 h 411"/>
                        <a:gd name="T40" fmla="*/ 205 w 235"/>
                        <a:gd name="T41" fmla="*/ 370 h 411"/>
                        <a:gd name="T42" fmla="*/ 187 w 235"/>
                        <a:gd name="T43" fmla="*/ 346 h 411"/>
                        <a:gd name="T44" fmla="*/ 166 w 235"/>
                        <a:gd name="T45" fmla="*/ 318 h 411"/>
                        <a:gd name="T46" fmla="*/ 144 w 235"/>
                        <a:gd name="T47" fmla="*/ 303 h 411"/>
                        <a:gd name="T48" fmla="*/ 124 w 235"/>
                        <a:gd name="T49" fmla="*/ 298 h 411"/>
                        <a:gd name="T50" fmla="*/ 103 w 235"/>
                        <a:gd name="T51" fmla="*/ 296 h 411"/>
                        <a:gd name="T52" fmla="*/ 77 w 235"/>
                        <a:gd name="T53" fmla="*/ 303 h 411"/>
                        <a:gd name="T54" fmla="*/ 55 w 235"/>
                        <a:gd name="T55" fmla="*/ 318 h 411"/>
                        <a:gd name="T56" fmla="*/ 40 w 235"/>
                        <a:gd name="T57" fmla="*/ 339 h 411"/>
                        <a:gd name="T58" fmla="*/ 28 w 235"/>
                        <a:gd name="T59" fmla="*/ 362 h 411"/>
                        <a:gd name="T60" fmla="*/ 15 w 235"/>
                        <a:gd name="T61" fmla="*/ 382 h 411"/>
                        <a:gd name="T62" fmla="*/ 1 w 235"/>
                        <a:gd name="T63" fmla="*/ 411 h 4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35" h="411">
                          <a:moveTo>
                            <a:pt x="1" y="411"/>
                          </a:moveTo>
                          <a:lnTo>
                            <a:pt x="0" y="370"/>
                          </a:lnTo>
                          <a:lnTo>
                            <a:pt x="4" y="346"/>
                          </a:lnTo>
                          <a:lnTo>
                            <a:pt x="9" y="318"/>
                          </a:lnTo>
                          <a:lnTo>
                            <a:pt x="16" y="300"/>
                          </a:lnTo>
                          <a:lnTo>
                            <a:pt x="29" y="281"/>
                          </a:lnTo>
                          <a:lnTo>
                            <a:pt x="45" y="268"/>
                          </a:lnTo>
                          <a:lnTo>
                            <a:pt x="74" y="255"/>
                          </a:lnTo>
                          <a:lnTo>
                            <a:pt x="94" y="252"/>
                          </a:lnTo>
                          <a:lnTo>
                            <a:pt x="114" y="249"/>
                          </a:lnTo>
                          <a:lnTo>
                            <a:pt x="136" y="252"/>
                          </a:lnTo>
                          <a:lnTo>
                            <a:pt x="168" y="260"/>
                          </a:lnTo>
                          <a:lnTo>
                            <a:pt x="169" y="0"/>
                          </a:lnTo>
                          <a:lnTo>
                            <a:pt x="184" y="231"/>
                          </a:lnTo>
                          <a:lnTo>
                            <a:pt x="184" y="267"/>
                          </a:lnTo>
                          <a:lnTo>
                            <a:pt x="187" y="296"/>
                          </a:lnTo>
                          <a:lnTo>
                            <a:pt x="194" y="319"/>
                          </a:lnTo>
                          <a:lnTo>
                            <a:pt x="206" y="352"/>
                          </a:lnTo>
                          <a:lnTo>
                            <a:pt x="226" y="389"/>
                          </a:lnTo>
                          <a:lnTo>
                            <a:pt x="235" y="406"/>
                          </a:lnTo>
                          <a:lnTo>
                            <a:pt x="205" y="370"/>
                          </a:lnTo>
                          <a:lnTo>
                            <a:pt x="187" y="346"/>
                          </a:lnTo>
                          <a:lnTo>
                            <a:pt x="166" y="318"/>
                          </a:lnTo>
                          <a:lnTo>
                            <a:pt x="144" y="303"/>
                          </a:lnTo>
                          <a:lnTo>
                            <a:pt x="124" y="298"/>
                          </a:lnTo>
                          <a:lnTo>
                            <a:pt x="103" y="296"/>
                          </a:lnTo>
                          <a:lnTo>
                            <a:pt x="77" y="303"/>
                          </a:lnTo>
                          <a:lnTo>
                            <a:pt x="55" y="318"/>
                          </a:lnTo>
                          <a:lnTo>
                            <a:pt x="40" y="339"/>
                          </a:lnTo>
                          <a:lnTo>
                            <a:pt x="28" y="362"/>
                          </a:lnTo>
                          <a:lnTo>
                            <a:pt x="15" y="382"/>
                          </a:lnTo>
                          <a:lnTo>
                            <a:pt x="1" y="411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387" name="Freeform 827"/>
                    <p:cNvSpPr>
                      <a:spLocks/>
                    </p:cNvSpPr>
                    <p:nvPr/>
                  </p:nvSpPr>
                  <p:spPr bwMode="auto">
                    <a:xfrm>
                      <a:off x="3677" y="1640"/>
                      <a:ext cx="146" cy="1199"/>
                    </a:xfrm>
                    <a:custGeom>
                      <a:avLst/>
                      <a:gdLst>
                        <a:gd name="T0" fmla="*/ 4 w 146"/>
                        <a:gd name="T1" fmla="*/ 46 h 1199"/>
                        <a:gd name="T2" fmla="*/ 27 w 146"/>
                        <a:gd name="T3" fmla="*/ 12 h 1199"/>
                        <a:gd name="T4" fmla="*/ 59 w 146"/>
                        <a:gd name="T5" fmla="*/ 0 h 1199"/>
                        <a:gd name="T6" fmla="*/ 71 w 146"/>
                        <a:gd name="T7" fmla="*/ 10 h 1199"/>
                        <a:gd name="T8" fmla="*/ 82 w 146"/>
                        <a:gd name="T9" fmla="*/ 26 h 1199"/>
                        <a:gd name="T10" fmla="*/ 90 w 146"/>
                        <a:gd name="T11" fmla="*/ 47 h 1199"/>
                        <a:gd name="T12" fmla="*/ 97 w 146"/>
                        <a:gd name="T13" fmla="*/ 94 h 1199"/>
                        <a:gd name="T14" fmla="*/ 103 w 146"/>
                        <a:gd name="T15" fmla="*/ 190 h 1199"/>
                        <a:gd name="T16" fmla="*/ 116 w 146"/>
                        <a:gd name="T17" fmla="*/ 742 h 1199"/>
                        <a:gd name="T18" fmla="*/ 146 w 146"/>
                        <a:gd name="T19" fmla="*/ 1169 h 1199"/>
                        <a:gd name="T20" fmla="*/ 55 w 146"/>
                        <a:gd name="T21" fmla="*/ 1199 h 1199"/>
                        <a:gd name="T22" fmla="*/ 37 w 146"/>
                        <a:gd name="T23" fmla="*/ 1109 h 1199"/>
                        <a:gd name="T24" fmla="*/ 12 w 146"/>
                        <a:gd name="T25" fmla="*/ 733 h 1199"/>
                        <a:gd name="T26" fmla="*/ 6 w 146"/>
                        <a:gd name="T27" fmla="*/ 229 h 1199"/>
                        <a:gd name="T28" fmla="*/ 0 w 146"/>
                        <a:gd name="T29" fmla="*/ 103 h 1199"/>
                        <a:gd name="T30" fmla="*/ 4 w 146"/>
                        <a:gd name="T31" fmla="*/ 46 h 1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6" h="1199">
                          <a:moveTo>
                            <a:pt x="4" y="46"/>
                          </a:moveTo>
                          <a:lnTo>
                            <a:pt x="27" y="12"/>
                          </a:lnTo>
                          <a:lnTo>
                            <a:pt x="59" y="0"/>
                          </a:lnTo>
                          <a:lnTo>
                            <a:pt x="71" y="10"/>
                          </a:lnTo>
                          <a:lnTo>
                            <a:pt x="82" y="26"/>
                          </a:lnTo>
                          <a:lnTo>
                            <a:pt x="90" y="47"/>
                          </a:lnTo>
                          <a:lnTo>
                            <a:pt x="97" y="94"/>
                          </a:lnTo>
                          <a:lnTo>
                            <a:pt x="103" y="190"/>
                          </a:lnTo>
                          <a:lnTo>
                            <a:pt x="116" y="742"/>
                          </a:lnTo>
                          <a:lnTo>
                            <a:pt x="146" y="1169"/>
                          </a:lnTo>
                          <a:lnTo>
                            <a:pt x="55" y="1199"/>
                          </a:lnTo>
                          <a:lnTo>
                            <a:pt x="37" y="1109"/>
                          </a:lnTo>
                          <a:lnTo>
                            <a:pt x="12" y="733"/>
                          </a:lnTo>
                          <a:lnTo>
                            <a:pt x="6" y="229"/>
                          </a:lnTo>
                          <a:lnTo>
                            <a:pt x="0" y="103"/>
                          </a:lnTo>
                          <a:lnTo>
                            <a:pt x="4" y="46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51388" name="Group 828"/>
              <p:cNvGrpSpPr>
                <a:grpSpLocks/>
              </p:cNvGrpSpPr>
              <p:nvPr/>
            </p:nvGrpSpPr>
            <p:grpSpPr bwMode="auto">
              <a:xfrm>
                <a:off x="3104" y="1066"/>
                <a:ext cx="421" cy="558"/>
                <a:chOff x="3104" y="1066"/>
                <a:chExt cx="421" cy="558"/>
              </a:xfrm>
            </p:grpSpPr>
            <p:sp>
              <p:nvSpPr>
                <p:cNvPr id="451389" name="Freeform 829"/>
                <p:cNvSpPr>
                  <a:spLocks/>
                </p:cNvSpPr>
                <p:nvPr/>
              </p:nvSpPr>
              <p:spPr bwMode="auto">
                <a:xfrm>
                  <a:off x="3104" y="1071"/>
                  <a:ext cx="403" cy="553"/>
                </a:xfrm>
                <a:custGeom>
                  <a:avLst/>
                  <a:gdLst>
                    <a:gd name="T0" fmla="*/ 22 w 403"/>
                    <a:gd name="T1" fmla="*/ 198 h 553"/>
                    <a:gd name="T2" fmla="*/ 5 w 403"/>
                    <a:gd name="T3" fmla="*/ 208 h 553"/>
                    <a:gd name="T4" fmla="*/ 0 w 403"/>
                    <a:gd name="T5" fmla="*/ 220 h 553"/>
                    <a:gd name="T6" fmla="*/ 2 w 403"/>
                    <a:gd name="T7" fmla="*/ 231 h 553"/>
                    <a:gd name="T8" fmla="*/ 6 w 403"/>
                    <a:gd name="T9" fmla="*/ 259 h 553"/>
                    <a:gd name="T10" fmla="*/ 14 w 403"/>
                    <a:gd name="T11" fmla="*/ 285 h 553"/>
                    <a:gd name="T12" fmla="*/ 23 w 403"/>
                    <a:gd name="T13" fmla="*/ 307 h 553"/>
                    <a:gd name="T14" fmla="*/ 23 w 403"/>
                    <a:gd name="T15" fmla="*/ 324 h 553"/>
                    <a:gd name="T16" fmla="*/ 29 w 403"/>
                    <a:gd name="T17" fmla="*/ 337 h 553"/>
                    <a:gd name="T18" fmla="*/ 39 w 403"/>
                    <a:gd name="T19" fmla="*/ 343 h 553"/>
                    <a:gd name="T20" fmla="*/ 42 w 403"/>
                    <a:gd name="T21" fmla="*/ 346 h 553"/>
                    <a:gd name="T22" fmla="*/ 32 w 403"/>
                    <a:gd name="T23" fmla="*/ 400 h 553"/>
                    <a:gd name="T24" fmla="*/ 50 w 403"/>
                    <a:gd name="T25" fmla="*/ 437 h 553"/>
                    <a:gd name="T26" fmla="*/ 71 w 403"/>
                    <a:gd name="T27" fmla="*/ 466 h 553"/>
                    <a:gd name="T28" fmla="*/ 105 w 403"/>
                    <a:gd name="T29" fmla="*/ 497 h 553"/>
                    <a:gd name="T30" fmla="*/ 150 w 403"/>
                    <a:gd name="T31" fmla="*/ 536 h 553"/>
                    <a:gd name="T32" fmla="*/ 198 w 403"/>
                    <a:gd name="T33" fmla="*/ 551 h 553"/>
                    <a:gd name="T34" fmla="*/ 243 w 403"/>
                    <a:gd name="T35" fmla="*/ 553 h 553"/>
                    <a:gd name="T36" fmla="*/ 275 w 403"/>
                    <a:gd name="T37" fmla="*/ 533 h 553"/>
                    <a:gd name="T38" fmla="*/ 303 w 403"/>
                    <a:gd name="T39" fmla="*/ 496 h 553"/>
                    <a:gd name="T40" fmla="*/ 316 w 403"/>
                    <a:gd name="T41" fmla="*/ 466 h 553"/>
                    <a:gd name="T42" fmla="*/ 319 w 403"/>
                    <a:gd name="T43" fmla="*/ 439 h 553"/>
                    <a:gd name="T44" fmla="*/ 337 w 403"/>
                    <a:gd name="T45" fmla="*/ 409 h 553"/>
                    <a:gd name="T46" fmla="*/ 344 w 403"/>
                    <a:gd name="T47" fmla="*/ 396 h 553"/>
                    <a:gd name="T48" fmla="*/ 348 w 403"/>
                    <a:gd name="T49" fmla="*/ 382 h 553"/>
                    <a:gd name="T50" fmla="*/ 358 w 403"/>
                    <a:gd name="T51" fmla="*/ 353 h 553"/>
                    <a:gd name="T52" fmla="*/ 367 w 403"/>
                    <a:gd name="T53" fmla="*/ 322 h 553"/>
                    <a:gd name="T54" fmla="*/ 373 w 403"/>
                    <a:gd name="T55" fmla="*/ 301 h 553"/>
                    <a:gd name="T56" fmla="*/ 382 w 403"/>
                    <a:gd name="T57" fmla="*/ 279 h 553"/>
                    <a:gd name="T58" fmla="*/ 389 w 403"/>
                    <a:gd name="T59" fmla="*/ 250 h 553"/>
                    <a:gd name="T60" fmla="*/ 400 w 403"/>
                    <a:gd name="T61" fmla="*/ 186 h 553"/>
                    <a:gd name="T62" fmla="*/ 403 w 403"/>
                    <a:gd name="T63" fmla="*/ 149 h 553"/>
                    <a:gd name="T64" fmla="*/ 397 w 403"/>
                    <a:gd name="T65" fmla="*/ 117 h 553"/>
                    <a:gd name="T66" fmla="*/ 385 w 403"/>
                    <a:gd name="T67" fmla="*/ 88 h 553"/>
                    <a:gd name="T68" fmla="*/ 366 w 403"/>
                    <a:gd name="T69" fmla="*/ 60 h 553"/>
                    <a:gd name="T70" fmla="*/ 352 w 403"/>
                    <a:gd name="T71" fmla="*/ 47 h 553"/>
                    <a:gd name="T72" fmla="*/ 342 w 403"/>
                    <a:gd name="T73" fmla="*/ 39 h 553"/>
                    <a:gd name="T74" fmla="*/ 315 w 403"/>
                    <a:gd name="T75" fmla="*/ 21 h 553"/>
                    <a:gd name="T76" fmla="*/ 288 w 403"/>
                    <a:gd name="T77" fmla="*/ 9 h 553"/>
                    <a:gd name="T78" fmla="*/ 258 w 403"/>
                    <a:gd name="T79" fmla="*/ 3 h 553"/>
                    <a:gd name="T80" fmla="*/ 234 w 403"/>
                    <a:gd name="T81" fmla="*/ 0 h 553"/>
                    <a:gd name="T82" fmla="*/ 197 w 403"/>
                    <a:gd name="T83" fmla="*/ 1 h 553"/>
                    <a:gd name="T84" fmla="*/ 158 w 403"/>
                    <a:gd name="T85" fmla="*/ 10 h 553"/>
                    <a:gd name="T86" fmla="*/ 130 w 403"/>
                    <a:gd name="T87" fmla="*/ 21 h 553"/>
                    <a:gd name="T88" fmla="*/ 106 w 403"/>
                    <a:gd name="T89" fmla="*/ 37 h 553"/>
                    <a:gd name="T90" fmla="*/ 87 w 403"/>
                    <a:gd name="T91" fmla="*/ 51 h 553"/>
                    <a:gd name="T92" fmla="*/ 71 w 403"/>
                    <a:gd name="T93" fmla="*/ 72 h 553"/>
                    <a:gd name="T94" fmla="*/ 57 w 403"/>
                    <a:gd name="T95" fmla="*/ 94 h 553"/>
                    <a:gd name="T96" fmla="*/ 42 w 403"/>
                    <a:gd name="T97" fmla="*/ 121 h 553"/>
                    <a:gd name="T98" fmla="*/ 35 w 403"/>
                    <a:gd name="T99" fmla="*/ 141 h 553"/>
                    <a:gd name="T100" fmla="*/ 28 w 403"/>
                    <a:gd name="T101" fmla="*/ 168 h 553"/>
                    <a:gd name="T102" fmla="*/ 22 w 403"/>
                    <a:gd name="T103" fmla="*/ 198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50" y="437"/>
                      </a:lnTo>
                      <a:lnTo>
                        <a:pt x="71" y="466"/>
                      </a:lnTo>
                      <a:lnTo>
                        <a:pt x="105" y="497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21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0" name="Freeform 830"/>
                <p:cNvSpPr>
                  <a:spLocks/>
                </p:cNvSpPr>
                <p:nvPr/>
              </p:nvSpPr>
              <p:spPr bwMode="auto">
                <a:xfrm>
                  <a:off x="3375" y="1444"/>
                  <a:ext cx="27" cy="16"/>
                </a:xfrm>
                <a:custGeom>
                  <a:avLst/>
                  <a:gdLst>
                    <a:gd name="T0" fmla="*/ 1 w 27"/>
                    <a:gd name="T1" fmla="*/ 16 h 16"/>
                    <a:gd name="T2" fmla="*/ 17 w 27"/>
                    <a:gd name="T3" fmla="*/ 7 h 16"/>
                    <a:gd name="T4" fmla="*/ 27 w 27"/>
                    <a:gd name="T5" fmla="*/ 0 h 16"/>
                    <a:gd name="T6" fmla="*/ 13 w 27"/>
                    <a:gd name="T7" fmla="*/ 1 h 16"/>
                    <a:gd name="T8" fmla="*/ 0 w 27"/>
                    <a:gd name="T9" fmla="*/ 3 h 16"/>
                    <a:gd name="T10" fmla="*/ 1 w 27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1" y="16"/>
                      </a:moveTo>
                      <a:lnTo>
                        <a:pt x="17" y="7"/>
                      </a:lnTo>
                      <a:lnTo>
                        <a:pt x="27" y="0"/>
                      </a:lnTo>
                      <a:lnTo>
                        <a:pt x="13" y="1"/>
                      </a:lnTo>
                      <a:lnTo>
                        <a:pt x="0" y="3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1" name="Freeform 831"/>
                <p:cNvSpPr>
                  <a:spLocks/>
                </p:cNvSpPr>
                <p:nvPr/>
              </p:nvSpPr>
              <p:spPr bwMode="auto">
                <a:xfrm>
                  <a:off x="3317" y="1459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17 w 36"/>
                    <a:gd name="T3" fmla="*/ 11 h 17"/>
                    <a:gd name="T4" fmla="*/ 24 w 36"/>
                    <a:gd name="T5" fmla="*/ 17 h 17"/>
                    <a:gd name="T6" fmla="*/ 32 w 36"/>
                    <a:gd name="T7" fmla="*/ 14 h 17"/>
                    <a:gd name="T8" fmla="*/ 36 w 36"/>
                    <a:gd name="T9" fmla="*/ 5 h 17"/>
                    <a:gd name="T10" fmla="*/ 0 w 36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2" name="Freeform 832"/>
                <p:cNvSpPr>
                  <a:spLocks/>
                </p:cNvSpPr>
                <p:nvPr/>
              </p:nvSpPr>
              <p:spPr bwMode="auto">
                <a:xfrm>
                  <a:off x="3279" y="1435"/>
                  <a:ext cx="102" cy="32"/>
                </a:xfrm>
                <a:custGeom>
                  <a:avLst/>
                  <a:gdLst>
                    <a:gd name="T0" fmla="*/ 0 w 102"/>
                    <a:gd name="T1" fmla="*/ 3 h 32"/>
                    <a:gd name="T2" fmla="*/ 49 w 102"/>
                    <a:gd name="T3" fmla="*/ 0 h 32"/>
                    <a:gd name="T4" fmla="*/ 66 w 102"/>
                    <a:gd name="T5" fmla="*/ 2 h 32"/>
                    <a:gd name="T6" fmla="*/ 89 w 102"/>
                    <a:gd name="T7" fmla="*/ 9 h 32"/>
                    <a:gd name="T8" fmla="*/ 102 w 102"/>
                    <a:gd name="T9" fmla="*/ 10 h 32"/>
                    <a:gd name="T10" fmla="*/ 101 w 102"/>
                    <a:gd name="T11" fmla="*/ 25 h 32"/>
                    <a:gd name="T12" fmla="*/ 84 w 102"/>
                    <a:gd name="T13" fmla="*/ 29 h 32"/>
                    <a:gd name="T14" fmla="*/ 72 w 102"/>
                    <a:gd name="T15" fmla="*/ 32 h 32"/>
                    <a:gd name="T16" fmla="*/ 59 w 102"/>
                    <a:gd name="T17" fmla="*/ 31 h 32"/>
                    <a:gd name="T18" fmla="*/ 42 w 102"/>
                    <a:gd name="T19" fmla="*/ 28 h 32"/>
                    <a:gd name="T20" fmla="*/ 33 w 102"/>
                    <a:gd name="T21" fmla="*/ 25 h 32"/>
                    <a:gd name="T22" fmla="*/ 18 w 102"/>
                    <a:gd name="T23" fmla="*/ 19 h 32"/>
                    <a:gd name="T24" fmla="*/ 6 w 102"/>
                    <a:gd name="T25" fmla="*/ 14 h 32"/>
                    <a:gd name="T26" fmla="*/ 0 w 102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32">
                      <a:moveTo>
                        <a:pt x="0" y="3"/>
                      </a:moveTo>
                      <a:lnTo>
                        <a:pt x="49" y="0"/>
                      </a:lnTo>
                      <a:lnTo>
                        <a:pt x="66" y="2"/>
                      </a:lnTo>
                      <a:lnTo>
                        <a:pt x="89" y="9"/>
                      </a:lnTo>
                      <a:lnTo>
                        <a:pt x="102" y="10"/>
                      </a:lnTo>
                      <a:lnTo>
                        <a:pt x="101" y="25"/>
                      </a:lnTo>
                      <a:lnTo>
                        <a:pt x="84" y="29"/>
                      </a:lnTo>
                      <a:lnTo>
                        <a:pt x="72" y="32"/>
                      </a:lnTo>
                      <a:lnTo>
                        <a:pt x="59" y="31"/>
                      </a:lnTo>
                      <a:lnTo>
                        <a:pt x="42" y="28"/>
                      </a:lnTo>
                      <a:lnTo>
                        <a:pt x="33" y="25"/>
                      </a:lnTo>
                      <a:lnTo>
                        <a:pt x="18" y="19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3" name="Freeform 833"/>
                <p:cNvSpPr>
                  <a:spLocks/>
                </p:cNvSpPr>
                <p:nvPr/>
              </p:nvSpPr>
              <p:spPr bwMode="auto">
                <a:xfrm>
                  <a:off x="3261" y="1360"/>
                  <a:ext cx="143" cy="91"/>
                </a:xfrm>
                <a:custGeom>
                  <a:avLst/>
                  <a:gdLst>
                    <a:gd name="T0" fmla="*/ 54 w 143"/>
                    <a:gd name="T1" fmla="*/ 0 h 91"/>
                    <a:gd name="T2" fmla="*/ 40 w 143"/>
                    <a:gd name="T3" fmla="*/ 10 h 91"/>
                    <a:gd name="T4" fmla="*/ 28 w 143"/>
                    <a:gd name="T5" fmla="*/ 22 h 91"/>
                    <a:gd name="T6" fmla="*/ 17 w 143"/>
                    <a:gd name="T7" fmla="*/ 35 h 91"/>
                    <a:gd name="T8" fmla="*/ 9 w 143"/>
                    <a:gd name="T9" fmla="*/ 46 h 91"/>
                    <a:gd name="T10" fmla="*/ 3 w 143"/>
                    <a:gd name="T11" fmla="*/ 59 h 91"/>
                    <a:gd name="T12" fmla="*/ 1 w 143"/>
                    <a:gd name="T13" fmla="*/ 75 h 91"/>
                    <a:gd name="T14" fmla="*/ 0 w 143"/>
                    <a:gd name="T15" fmla="*/ 83 h 91"/>
                    <a:gd name="T16" fmla="*/ 19 w 143"/>
                    <a:gd name="T17" fmla="*/ 83 h 91"/>
                    <a:gd name="T18" fmla="*/ 37 w 143"/>
                    <a:gd name="T19" fmla="*/ 85 h 91"/>
                    <a:gd name="T20" fmla="*/ 55 w 143"/>
                    <a:gd name="T21" fmla="*/ 84 h 91"/>
                    <a:gd name="T22" fmla="*/ 73 w 143"/>
                    <a:gd name="T23" fmla="*/ 84 h 91"/>
                    <a:gd name="T24" fmla="*/ 82 w 143"/>
                    <a:gd name="T25" fmla="*/ 84 h 91"/>
                    <a:gd name="T26" fmla="*/ 91 w 143"/>
                    <a:gd name="T27" fmla="*/ 86 h 91"/>
                    <a:gd name="T28" fmla="*/ 112 w 143"/>
                    <a:gd name="T29" fmla="*/ 90 h 91"/>
                    <a:gd name="T30" fmla="*/ 124 w 143"/>
                    <a:gd name="T31" fmla="*/ 91 h 91"/>
                    <a:gd name="T32" fmla="*/ 143 w 143"/>
                    <a:gd name="T33" fmla="*/ 86 h 91"/>
                    <a:gd name="T34" fmla="*/ 134 w 143"/>
                    <a:gd name="T35" fmla="*/ 81 h 91"/>
                    <a:gd name="T36" fmla="*/ 122 w 143"/>
                    <a:gd name="T37" fmla="*/ 78 h 91"/>
                    <a:gd name="T38" fmla="*/ 108 w 143"/>
                    <a:gd name="T39" fmla="*/ 75 h 91"/>
                    <a:gd name="T40" fmla="*/ 99 w 143"/>
                    <a:gd name="T41" fmla="*/ 74 h 91"/>
                    <a:gd name="T42" fmla="*/ 91 w 143"/>
                    <a:gd name="T43" fmla="*/ 77 h 91"/>
                    <a:gd name="T44" fmla="*/ 72 w 143"/>
                    <a:gd name="T45" fmla="*/ 69 h 91"/>
                    <a:gd name="T46" fmla="*/ 62 w 143"/>
                    <a:gd name="T47" fmla="*/ 69 h 91"/>
                    <a:gd name="T48" fmla="*/ 49 w 143"/>
                    <a:gd name="T49" fmla="*/ 72 h 91"/>
                    <a:gd name="T50" fmla="*/ 21 w 143"/>
                    <a:gd name="T51" fmla="*/ 76 h 91"/>
                    <a:gd name="T52" fmla="*/ 23 w 143"/>
                    <a:gd name="T53" fmla="*/ 69 h 91"/>
                    <a:gd name="T54" fmla="*/ 27 w 143"/>
                    <a:gd name="T55" fmla="*/ 62 h 91"/>
                    <a:gd name="T56" fmla="*/ 33 w 143"/>
                    <a:gd name="T57" fmla="*/ 53 h 91"/>
                    <a:gd name="T58" fmla="*/ 43 w 143"/>
                    <a:gd name="T59" fmla="*/ 53 h 91"/>
                    <a:gd name="T60" fmla="*/ 55 w 143"/>
                    <a:gd name="T61" fmla="*/ 51 h 91"/>
                    <a:gd name="T62" fmla="*/ 70 w 143"/>
                    <a:gd name="T63" fmla="*/ 48 h 91"/>
                    <a:gd name="T64" fmla="*/ 79 w 143"/>
                    <a:gd name="T65" fmla="*/ 45 h 91"/>
                    <a:gd name="T66" fmla="*/ 93 w 143"/>
                    <a:gd name="T67" fmla="*/ 39 h 91"/>
                    <a:gd name="T68" fmla="*/ 74 w 143"/>
                    <a:gd name="T69" fmla="*/ 26 h 91"/>
                    <a:gd name="T70" fmla="*/ 54 w 143"/>
                    <a:gd name="T7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" h="91">
                      <a:moveTo>
                        <a:pt x="54" y="0"/>
                      </a:moveTo>
                      <a:lnTo>
                        <a:pt x="40" y="10"/>
                      </a:lnTo>
                      <a:lnTo>
                        <a:pt x="28" y="22"/>
                      </a:lnTo>
                      <a:lnTo>
                        <a:pt x="17" y="35"/>
                      </a:lnTo>
                      <a:lnTo>
                        <a:pt x="9" y="46"/>
                      </a:lnTo>
                      <a:lnTo>
                        <a:pt x="3" y="59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9" y="83"/>
                      </a:lnTo>
                      <a:lnTo>
                        <a:pt x="37" y="85"/>
                      </a:lnTo>
                      <a:lnTo>
                        <a:pt x="55" y="84"/>
                      </a:lnTo>
                      <a:lnTo>
                        <a:pt x="73" y="84"/>
                      </a:lnTo>
                      <a:lnTo>
                        <a:pt x="82" y="84"/>
                      </a:lnTo>
                      <a:lnTo>
                        <a:pt x="91" y="86"/>
                      </a:lnTo>
                      <a:lnTo>
                        <a:pt x="112" y="90"/>
                      </a:lnTo>
                      <a:lnTo>
                        <a:pt x="124" y="91"/>
                      </a:lnTo>
                      <a:lnTo>
                        <a:pt x="143" y="86"/>
                      </a:lnTo>
                      <a:lnTo>
                        <a:pt x="134" y="81"/>
                      </a:lnTo>
                      <a:lnTo>
                        <a:pt x="122" y="78"/>
                      </a:lnTo>
                      <a:lnTo>
                        <a:pt x="108" y="75"/>
                      </a:lnTo>
                      <a:lnTo>
                        <a:pt x="99" y="74"/>
                      </a:lnTo>
                      <a:lnTo>
                        <a:pt x="91" y="77"/>
                      </a:lnTo>
                      <a:lnTo>
                        <a:pt x="72" y="69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27" y="62"/>
                      </a:lnTo>
                      <a:lnTo>
                        <a:pt x="33" y="53"/>
                      </a:lnTo>
                      <a:lnTo>
                        <a:pt x="43" y="53"/>
                      </a:lnTo>
                      <a:lnTo>
                        <a:pt x="55" y="51"/>
                      </a:lnTo>
                      <a:lnTo>
                        <a:pt x="70" y="48"/>
                      </a:lnTo>
                      <a:lnTo>
                        <a:pt x="79" y="45"/>
                      </a:lnTo>
                      <a:lnTo>
                        <a:pt x="93" y="39"/>
                      </a:lnTo>
                      <a:lnTo>
                        <a:pt x="74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4" name="Freeform 834"/>
                <p:cNvSpPr>
                  <a:spLocks/>
                </p:cNvSpPr>
                <p:nvPr/>
              </p:nvSpPr>
              <p:spPr bwMode="auto">
                <a:xfrm>
                  <a:off x="3252" y="1261"/>
                  <a:ext cx="95" cy="84"/>
                </a:xfrm>
                <a:custGeom>
                  <a:avLst/>
                  <a:gdLst>
                    <a:gd name="T0" fmla="*/ 95 w 95"/>
                    <a:gd name="T1" fmla="*/ 35 h 84"/>
                    <a:gd name="T2" fmla="*/ 95 w 95"/>
                    <a:gd name="T3" fmla="*/ 56 h 84"/>
                    <a:gd name="T4" fmla="*/ 67 w 95"/>
                    <a:gd name="T5" fmla="*/ 84 h 84"/>
                    <a:gd name="T6" fmla="*/ 70 w 95"/>
                    <a:gd name="T7" fmla="*/ 61 h 84"/>
                    <a:gd name="T8" fmla="*/ 70 w 95"/>
                    <a:gd name="T9" fmla="*/ 49 h 84"/>
                    <a:gd name="T10" fmla="*/ 67 w 95"/>
                    <a:gd name="T11" fmla="*/ 39 h 84"/>
                    <a:gd name="T12" fmla="*/ 59 w 95"/>
                    <a:gd name="T13" fmla="*/ 33 h 84"/>
                    <a:gd name="T14" fmla="*/ 46 w 95"/>
                    <a:gd name="T15" fmla="*/ 26 h 84"/>
                    <a:gd name="T16" fmla="*/ 34 w 95"/>
                    <a:gd name="T17" fmla="*/ 20 h 84"/>
                    <a:gd name="T18" fmla="*/ 23 w 95"/>
                    <a:gd name="T19" fmla="*/ 19 h 84"/>
                    <a:gd name="T20" fmla="*/ 9 w 95"/>
                    <a:gd name="T21" fmla="*/ 22 h 84"/>
                    <a:gd name="T22" fmla="*/ 0 w 95"/>
                    <a:gd name="T23" fmla="*/ 25 h 84"/>
                    <a:gd name="T24" fmla="*/ 12 w 95"/>
                    <a:gd name="T25" fmla="*/ 2 h 84"/>
                    <a:gd name="T26" fmla="*/ 18 w 95"/>
                    <a:gd name="T27" fmla="*/ 0 h 84"/>
                    <a:gd name="T28" fmla="*/ 30 w 95"/>
                    <a:gd name="T29" fmla="*/ 0 h 84"/>
                    <a:gd name="T30" fmla="*/ 49 w 95"/>
                    <a:gd name="T31" fmla="*/ 3 h 84"/>
                    <a:gd name="T32" fmla="*/ 65 w 95"/>
                    <a:gd name="T33" fmla="*/ 7 h 84"/>
                    <a:gd name="T34" fmla="*/ 80 w 95"/>
                    <a:gd name="T35" fmla="*/ 13 h 84"/>
                    <a:gd name="T36" fmla="*/ 90 w 95"/>
                    <a:gd name="T37" fmla="*/ 23 h 84"/>
                    <a:gd name="T38" fmla="*/ 95 w 95"/>
                    <a:gd name="T39" fmla="*/ 3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5" h="84">
                      <a:moveTo>
                        <a:pt x="95" y="35"/>
                      </a:moveTo>
                      <a:lnTo>
                        <a:pt x="95" y="56"/>
                      </a:lnTo>
                      <a:lnTo>
                        <a:pt x="67" y="84"/>
                      </a:lnTo>
                      <a:lnTo>
                        <a:pt x="70" y="61"/>
                      </a:lnTo>
                      <a:lnTo>
                        <a:pt x="70" y="49"/>
                      </a:lnTo>
                      <a:lnTo>
                        <a:pt x="67" y="39"/>
                      </a:lnTo>
                      <a:lnTo>
                        <a:pt x="59" y="33"/>
                      </a:lnTo>
                      <a:lnTo>
                        <a:pt x="46" y="26"/>
                      </a:lnTo>
                      <a:lnTo>
                        <a:pt x="34" y="20"/>
                      </a:lnTo>
                      <a:lnTo>
                        <a:pt x="23" y="19"/>
                      </a:lnTo>
                      <a:lnTo>
                        <a:pt x="9" y="22"/>
                      </a:lnTo>
                      <a:lnTo>
                        <a:pt x="0" y="2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9" y="3"/>
                      </a:lnTo>
                      <a:lnTo>
                        <a:pt x="65" y="7"/>
                      </a:lnTo>
                      <a:lnTo>
                        <a:pt x="80" y="13"/>
                      </a:lnTo>
                      <a:lnTo>
                        <a:pt x="90" y="23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5" name="Freeform 835"/>
                <p:cNvSpPr>
                  <a:spLocks/>
                </p:cNvSpPr>
                <p:nvPr/>
              </p:nvSpPr>
              <p:spPr bwMode="auto">
                <a:xfrm>
                  <a:off x="3104" y="1068"/>
                  <a:ext cx="403" cy="553"/>
                </a:xfrm>
                <a:custGeom>
                  <a:avLst/>
                  <a:gdLst>
                    <a:gd name="T0" fmla="*/ 0 w 403"/>
                    <a:gd name="T1" fmla="*/ 220 h 553"/>
                    <a:gd name="T2" fmla="*/ 14 w 403"/>
                    <a:gd name="T3" fmla="*/ 285 h 553"/>
                    <a:gd name="T4" fmla="*/ 29 w 403"/>
                    <a:gd name="T5" fmla="*/ 337 h 553"/>
                    <a:gd name="T6" fmla="*/ 32 w 403"/>
                    <a:gd name="T7" fmla="*/ 400 h 553"/>
                    <a:gd name="T8" fmla="*/ 141 w 403"/>
                    <a:gd name="T9" fmla="*/ 336 h 553"/>
                    <a:gd name="T10" fmla="*/ 178 w 403"/>
                    <a:gd name="T11" fmla="*/ 317 h 553"/>
                    <a:gd name="T12" fmla="*/ 198 w 403"/>
                    <a:gd name="T13" fmla="*/ 296 h 553"/>
                    <a:gd name="T14" fmla="*/ 166 w 403"/>
                    <a:gd name="T15" fmla="*/ 304 h 553"/>
                    <a:gd name="T16" fmla="*/ 137 w 403"/>
                    <a:gd name="T17" fmla="*/ 289 h 553"/>
                    <a:gd name="T18" fmla="*/ 157 w 403"/>
                    <a:gd name="T19" fmla="*/ 266 h 553"/>
                    <a:gd name="T20" fmla="*/ 201 w 403"/>
                    <a:gd name="T21" fmla="*/ 281 h 553"/>
                    <a:gd name="T22" fmla="*/ 251 w 403"/>
                    <a:gd name="T23" fmla="*/ 189 h 553"/>
                    <a:gd name="T24" fmla="*/ 217 w 403"/>
                    <a:gd name="T25" fmla="*/ 150 h 553"/>
                    <a:gd name="T26" fmla="*/ 259 w 403"/>
                    <a:gd name="T27" fmla="*/ 83 h 553"/>
                    <a:gd name="T28" fmla="*/ 319 w 403"/>
                    <a:gd name="T29" fmla="*/ 99 h 553"/>
                    <a:gd name="T30" fmla="*/ 350 w 403"/>
                    <a:gd name="T31" fmla="*/ 143 h 553"/>
                    <a:gd name="T32" fmla="*/ 344 w 403"/>
                    <a:gd name="T33" fmla="*/ 182 h 553"/>
                    <a:gd name="T34" fmla="*/ 346 w 403"/>
                    <a:gd name="T35" fmla="*/ 212 h 553"/>
                    <a:gd name="T36" fmla="*/ 331 w 403"/>
                    <a:gd name="T37" fmla="*/ 280 h 553"/>
                    <a:gd name="T38" fmla="*/ 354 w 403"/>
                    <a:gd name="T39" fmla="*/ 301 h 553"/>
                    <a:gd name="T40" fmla="*/ 346 w 403"/>
                    <a:gd name="T41" fmla="*/ 332 h 553"/>
                    <a:gd name="T42" fmla="*/ 312 w 403"/>
                    <a:gd name="T43" fmla="*/ 320 h 553"/>
                    <a:gd name="T44" fmla="*/ 295 w 403"/>
                    <a:gd name="T45" fmla="*/ 326 h 553"/>
                    <a:gd name="T46" fmla="*/ 322 w 403"/>
                    <a:gd name="T47" fmla="*/ 347 h 553"/>
                    <a:gd name="T48" fmla="*/ 335 w 403"/>
                    <a:gd name="T49" fmla="*/ 372 h 553"/>
                    <a:gd name="T50" fmla="*/ 323 w 403"/>
                    <a:gd name="T51" fmla="*/ 403 h 553"/>
                    <a:gd name="T52" fmla="*/ 299 w 403"/>
                    <a:gd name="T53" fmla="*/ 431 h 553"/>
                    <a:gd name="T54" fmla="*/ 266 w 403"/>
                    <a:gd name="T55" fmla="*/ 449 h 553"/>
                    <a:gd name="T56" fmla="*/ 234 w 403"/>
                    <a:gd name="T57" fmla="*/ 457 h 553"/>
                    <a:gd name="T58" fmla="*/ 205 w 403"/>
                    <a:gd name="T59" fmla="*/ 444 h 553"/>
                    <a:gd name="T60" fmla="*/ 174 w 403"/>
                    <a:gd name="T61" fmla="*/ 407 h 553"/>
                    <a:gd name="T62" fmla="*/ 159 w 403"/>
                    <a:gd name="T63" fmla="*/ 382 h 553"/>
                    <a:gd name="T64" fmla="*/ 143 w 403"/>
                    <a:gd name="T65" fmla="*/ 395 h 553"/>
                    <a:gd name="T66" fmla="*/ 41 w 403"/>
                    <a:gd name="T67" fmla="*/ 424 h 553"/>
                    <a:gd name="T68" fmla="*/ 102 w 403"/>
                    <a:gd name="T69" fmla="*/ 504 h 553"/>
                    <a:gd name="T70" fmla="*/ 243 w 403"/>
                    <a:gd name="T71" fmla="*/ 553 h 553"/>
                    <a:gd name="T72" fmla="*/ 316 w 403"/>
                    <a:gd name="T73" fmla="*/ 466 h 553"/>
                    <a:gd name="T74" fmla="*/ 337 w 403"/>
                    <a:gd name="T75" fmla="*/ 409 h 553"/>
                    <a:gd name="T76" fmla="*/ 358 w 403"/>
                    <a:gd name="T77" fmla="*/ 353 h 553"/>
                    <a:gd name="T78" fmla="*/ 382 w 403"/>
                    <a:gd name="T79" fmla="*/ 279 h 553"/>
                    <a:gd name="T80" fmla="*/ 403 w 403"/>
                    <a:gd name="T81" fmla="*/ 149 h 553"/>
                    <a:gd name="T82" fmla="*/ 366 w 403"/>
                    <a:gd name="T83" fmla="*/ 60 h 553"/>
                    <a:gd name="T84" fmla="*/ 315 w 403"/>
                    <a:gd name="T85" fmla="*/ 21 h 553"/>
                    <a:gd name="T86" fmla="*/ 234 w 403"/>
                    <a:gd name="T87" fmla="*/ 0 h 553"/>
                    <a:gd name="T88" fmla="*/ 130 w 403"/>
                    <a:gd name="T89" fmla="*/ 21 h 553"/>
                    <a:gd name="T90" fmla="*/ 71 w 403"/>
                    <a:gd name="T91" fmla="*/ 72 h 553"/>
                    <a:gd name="T92" fmla="*/ 35 w 403"/>
                    <a:gd name="T93" fmla="*/ 141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553">
                      <a:moveTo>
                        <a:pt x="22" y="198"/>
                      </a:moveTo>
                      <a:lnTo>
                        <a:pt x="5" y="208"/>
                      </a:lnTo>
                      <a:lnTo>
                        <a:pt x="0" y="220"/>
                      </a:lnTo>
                      <a:lnTo>
                        <a:pt x="2" y="231"/>
                      </a:lnTo>
                      <a:lnTo>
                        <a:pt x="6" y="259"/>
                      </a:lnTo>
                      <a:lnTo>
                        <a:pt x="14" y="285"/>
                      </a:lnTo>
                      <a:lnTo>
                        <a:pt x="23" y="307"/>
                      </a:lnTo>
                      <a:lnTo>
                        <a:pt x="23" y="324"/>
                      </a:lnTo>
                      <a:lnTo>
                        <a:pt x="29" y="337"/>
                      </a:lnTo>
                      <a:lnTo>
                        <a:pt x="39" y="343"/>
                      </a:lnTo>
                      <a:lnTo>
                        <a:pt x="42" y="346"/>
                      </a:lnTo>
                      <a:lnTo>
                        <a:pt x="32" y="400"/>
                      </a:lnTo>
                      <a:lnTo>
                        <a:pt x="117" y="342"/>
                      </a:lnTo>
                      <a:lnTo>
                        <a:pt x="127" y="337"/>
                      </a:lnTo>
                      <a:lnTo>
                        <a:pt x="141" y="336"/>
                      </a:lnTo>
                      <a:lnTo>
                        <a:pt x="156" y="330"/>
                      </a:lnTo>
                      <a:lnTo>
                        <a:pt x="168" y="323"/>
                      </a:lnTo>
                      <a:lnTo>
                        <a:pt x="178" y="317"/>
                      </a:lnTo>
                      <a:lnTo>
                        <a:pt x="186" y="313"/>
                      </a:lnTo>
                      <a:lnTo>
                        <a:pt x="194" y="305"/>
                      </a:lnTo>
                      <a:lnTo>
                        <a:pt x="198" y="296"/>
                      </a:lnTo>
                      <a:lnTo>
                        <a:pt x="187" y="300"/>
                      </a:lnTo>
                      <a:lnTo>
                        <a:pt x="176" y="303"/>
                      </a:lnTo>
                      <a:lnTo>
                        <a:pt x="166" y="304"/>
                      </a:lnTo>
                      <a:lnTo>
                        <a:pt x="153" y="301"/>
                      </a:lnTo>
                      <a:lnTo>
                        <a:pt x="141" y="296"/>
                      </a:lnTo>
                      <a:lnTo>
                        <a:pt x="137" y="289"/>
                      </a:lnTo>
                      <a:lnTo>
                        <a:pt x="138" y="280"/>
                      </a:lnTo>
                      <a:lnTo>
                        <a:pt x="145" y="270"/>
                      </a:lnTo>
                      <a:lnTo>
                        <a:pt x="157" y="266"/>
                      </a:lnTo>
                      <a:lnTo>
                        <a:pt x="169" y="265"/>
                      </a:lnTo>
                      <a:lnTo>
                        <a:pt x="184" y="268"/>
                      </a:lnTo>
                      <a:lnTo>
                        <a:pt x="201" y="281"/>
                      </a:lnTo>
                      <a:lnTo>
                        <a:pt x="213" y="289"/>
                      </a:lnTo>
                      <a:lnTo>
                        <a:pt x="235" y="209"/>
                      </a:lnTo>
                      <a:lnTo>
                        <a:pt x="251" y="189"/>
                      </a:lnTo>
                      <a:lnTo>
                        <a:pt x="235" y="178"/>
                      </a:lnTo>
                      <a:lnTo>
                        <a:pt x="220" y="170"/>
                      </a:lnTo>
                      <a:lnTo>
                        <a:pt x="217" y="150"/>
                      </a:lnTo>
                      <a:lnTo>
                        <a:pt x="235" y="119"/>
                      </a:lnTo>
                      <a:lnTo>
                        <a:pt x="251" y="99"/>
                      </a:lnTo>
                      <a:lnTo>
                        <a:pt x="259" y="83"/>
                      </a:lnTo>
                      <a:lnTo>
                        <a:pt x="276" y="83"/>
                      </a:lnTo>
                      <a:lnTo>
                        <a:pt x="300" y="88"/>
                      </a:lnTo>
                      <a:lnTo>
                        <a:pt x="319" y="99"/>
                      </a:lnTo>
                      <a:lnTo>
                        <a:pt x="331" y="109"/>
                      </a:lnTo>
                      <a:lnTo>
                        <a:pt x="343" y="125"/>
                      </a:lnTo>
                      <a:lnTo>
                        <a:pt x="350" y="143"/>
                      </a:lnTo>
                      <a:lnTo>
                        <a:pt x="357" y="163"/>
                      </a:lnTo>
                      <a:lnTo>
                        <a:pt x="348" y="179"/>
                      </a:lnTo>
                      <a:lnTo>
                        <a:pt x="344" y="182"/>
                      </a:lnTo>
                      <a:lnTo>
                        <a:pt x="337" y="192"/>
                      </a:lnTo>
                      <a:lnTo>
                        <a:pt x="354" y="194"/>
                      </a:lnTo>
                      <a:lnTo>
                        <a:pt x="346" y="212"/>
                      </a:lnTo>
                      <a:lnTo>
                        <a:pt x="337" y="227"/>
                      </a:lnTo>
                      <a:lnTo>
                        <a:pt x="352" y="260"/>
                      </a:lnTo>
                      <a:lnTo>
                        <a:pt x="331" y="280"/>
                      </a:lnTo>
                      <a:lnTo>
                        <a:pt x="338" y="283"/>
                      </a:lnTo>
                      <a:lnTo>
                        <a:pt x="345" y="290"/>
                      </a:lnTo>
                      <a:lnTo>
                        <a:pt x="354" y="301"/>
                      </a:lnTo>
                      <a:lnTo>
                        <a:pt x="361" y="315"/>
                      </a:lnTo>
                      <a:lnTo>
                        <a:pt x="358" y="328"/>
                      </a:lnTo>
                      <a:lnTo>
                        <a:pt x="346" y="332"/>
                      </a:lnTo>
                      <a:lnTo>
                        <a:pt x="330" y="329"/>
                      </a:lnTo>
                      <a:lnTo>
                        <a:pt x="320" y="325"/>
                      </a:lnTo>
                      <a:lnTo>
                        <a:pt x="312" y="320"/>
                      </a:lnTo>
                      <a:lnTo>
                        <a:pt x="295" y="307"/>
                      </a:lnTo>
                      <a:lnTo>
                        <a:pt x="281" y="310"/>
                      </a:lnTo>
                      <a:lnTo>
                        <a:pt x="295" y="326"/>
                      </a:lnTo>
                      <a:lnTo>
                        <a:pt x="303" y="333"/>
                      </a:lnTo>
                      <a:lnTo>
                        <a:pt x="313" y="342"/>
                      </a:lnTo>
                      <a:lnTo>
                        <a:pt x="322" y="347"/>
                      </a:lnTo>
                      <a:lnTo>
                        <a:pt x="332" y="355"/>
                      </a:lnTo>
                      <a:lnTo>
                        <a:pt x="335" y="363"/>
                      </a:lnTo>
                      <a:lnTo>
                        <a:pt x="335" y="372"/>
                      </a:lnTo>
                      <a:lnTo>
                        <a:pt x="334" y="386"/>
                      </a:lnTo>
                      <a:lnTo>
                        <a:pt x="329" y="395"/>
                      </a:lnTo>
                      <a:lnTo>
                        <a:pt x="323" y="403"/>
                      </a:lnTo>
                      <a:lnTo>
                        <a:pt x="314" y="412"/>
                      </a:lnTo>
                      <a:lnTo>
                        <a:pt x="307" y="424"/>
                      </a:lnTo>
                      <a:lnTo>
                        <a:pt x="299" y="431"/>
                      </a:lnTo>
                      <a:lnTo>
                        <a:pt x="287" y="428"/>
                      </a:lnTo>
                      <a:lnTo>
                        <a:pt x="276" y="441"/>
                      </a:lnTo>
                      <a:lnTo>
                        <a:pt x="266" y="449"/>
                      </a:lnTo>
                      <a:lnTo>
                        <a:pt x="257" y="457"/>
                      </a:lnTo>
                      <a:lnTo>
                        <a:pt x="244" y="459"/>
                      </a:lnTo>
                      <a:lnTo>
                        <a:pt x="234" y="457"/>
                      </a:lnTo>
                      <a:lnTo>
                        <a:pt x="223" y="455"/>
                      </a:lnTo>
                      <a:lnTo>
                        <a:pt x="215" y="451"/>
                      </a:lnTo>
                      <a:lnTo>
                        <a:pt x="205" y="444"/>
                      </a:lnTo>
                      <a:lnTo>
                        <a:pt x="199" y="437"/>
                      </a:lnTo>
                      <a:lnTo>
                        <a:pt x="181" y="413"/>
                      </a:lnTo>
                      <a:lnTo>
                        <a:pt x="174" y="407"/>
                      </a:lnTo>
                      <a:lnTo>
                        <a:pt x="169" y="401"/>
                      </a:lnTo>
                      <a:lnTo>
                        <a:pt x="163" y="394"/>
                      </a:lnTo>
                      <a:lnTo>
                        <a:pt x="159" y="382"/>
                      </a:lnTo>
                      <a:lnTo>
                        <a:pt x="156" y="370"/>
                      </a:lnTo>
                      <a:lnTo>
                        <a:pt x="149" y="383"/>
                      </a:lnTo>
                      <a:lnTo>
                        <a:pt x="143" y="395"/>
                      </a:lnTo>
                      <a:lnTo>
                        <a:pt x="136" y="387"/>
                      </a:lnTo>
                      <a:lnTo>
                        <a:pt x="129" y="375"/>
                      </a:lnTo>
                      <a:lnTo>
                        <a:pt x="41" y="424"/>
                      </a:lnTo>
                      <a:lnTo>
                        <a:pt x="60" y="459"/>
                      </a:lnTo>
                      <a:lnTo>
                        <a:pt x="83" y="484"/>
                      </a:lnTo>
                      <a:lnTo>
                        <a:pt x="102" y="504"/>
                      </a:lnTo>
                      <a:lnTo>
                        <a:pt x="150" y="536"/>
                      </a:lnTo>
                      <a:lnTo>
                        <a:pt x="198" y="551"/>
                      </a:lnTo>
                      <a:lnTo>
                        <a:pt x="243" y="553"/>
                      </a:lnTo>
                      <a:lnTo>
                        <a:pt x="275" y="533"/>
                      </a:lnTo>
                      <a:lnTo>
                        <a:pt x="303" y="496"/>
                      </a:lnTo>
                      <a:lnTo>
                        <a:pt x="316" y="466"/>
                      </a:lnTo>
                      <a:lnTo>
                        <a:pt x="319" y="439"/>
                      </a:lnTo>
                      <a:lnTo>
                        <a:pt x="331" y="425"/>
                      </a:lnTo>
                      <a:lnTo>
                        <a:pt x="337" y="409"/>
                      </a:lnTo>
                      <a:lnTo>
                        <a:pt x="344" y="396"/>
                      </a:lnTo>
                      <a:lnTo>
                        <a:pt x="348" y="382"/>
                      </a:lnTo>
                      <a:lnTo>
                        <a:pt x="358" y="353"/>
                      </a:lnTo>
                      <a:lnTo>
                        <a:pt x="367" y="322"/>
                      </a:lnTo>
                      <a:lnTo>
                        <a:pt x="373" y="301"/>
                      </a:lnTo>
                      <a:lnTo>
                        <a:pt x="382" y="279"/>
                      </a:lnTo>
                      <a:lnTo>
                        <a:pt x="389" y="250"/>
                      </a:lnTo>
                      <a:lnTo>
                        <a:pt x="400" y="186"/>
                      </a:lnTo>
                      <a:lnTo>
                        <a:pt x="403" y="149"/>
                      </a:lnTo>
                      <a:lnTo>
                        <a:pt x="397" y="117"/>
                      </a:lnTo>
                      <a:lnTo>
                        <a:pt x="385" y="88"/>
                      </a:lnTo>
                      <a:lnTo>
                        <a:pt x="366" y="60"/>
                      </a:lnTo>
                      <a:lnTo>
                        <a:pt x="352" y="47"/>
                      </a:lnTo>
                      <a:lnTo>
                        <a:pt x="342" y="39"/>
                      </a:lnTo>
                      <a:lnTo>
                        <a:pt x="315" y="21"/>
                      </a:lnTo>
                      <a:lnTo>
                        <a:pt x="288" y="9"/>
                      </a:lnTo>
                      <a:lnTo>
                        <a:pt x="258" y="3"/>
                      </a:lnTo>
                      <a:lnTo>
                        <a:pt x="234" y="0"/>
                      </a:lnTo>
                      <a:lnTo>
                        <a:pt x="197" y="1"/>
                      </a:lnTo>
                      <a:lnTo>
                        <a:pt x="158" y="10"/>
                      </a:lnTo>
                      <a:lnTo>
                        <a:pt x="130" y="21"/>
                      </a:lnTo>
                      <a:lnTo>
                        <a:pt x="106" y="37"/>
                      </a:lnTo>
                      <a:lnTo>
                        <a:pt x="87" y="51"/>
                      </a:lnTo>
                      <a:lnTo>
                        <a:pt x="71" y="72"/>
                      </a:lnTo>
                      <a:lnTo>
                        <a:pt x="57" y="94"/>
                      </a:lnTo>
                      <a:lnTo>
                        <a:pt x="42" y="117"/>
                      </a:lnTo>
                      <a:lnTo>
                        <a:pt x="35" y="141"/>
                      </a:lnTo>
                      <a:lnTo>
                        <a:pt x="28" y="168"/>
                      </a:lnTo>
                      <a:lnTo>
                        <a:pt x="22" y="198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6" name="Freeform 836"/>
                <p:cNvSpPr>
                  <a:spLocks/>
                </p:cNvSpPr>
                <p:nvPr/>
              </p:nvSpPr>
              <p:spPr bwMode="auto">
                <a:xfrm>
                  <a:off x="3106" y="1072"/>
                  <a:ext cx="404" cy="552"/>
                </a:xfrm>
                <a:custGeom>
                  <a:avLst/>
                  <a:gdLst>
                    <a:gd name="T0" fmla="*/ 235 w 404"/>
                    <a:gd name="T1" fmla="*/ 287 h 552"/>
                    <a:gd name="T2" fmla="*/ 228 w 404"/>
                    <a:gd name="T3" fmla="*/ 308 h 552"/>
                    <a:gd name="T4" fmla="*/ 258 w 404"/>
                    <a:gd name="T5" fmla="*/ 318 h 552"/>
                    <a:gd name="T6" fmla="*/ 249 w 404"/>
                    <a:gd name="T7" fmla="*/ 328 h 552"/>
                    <a:gd name="T8" fmla="*/ 225 w 404"/>
                    <a:gd name="T9" fmla="*/ 319 h 552"/>
                    <a:gd name="T10" fmla="*/ 199 w 404"/>
                    <a:gd name="T11" fmla="*/ 314 h 552"/>
                    <a:gd name="T12" fmla="*/ 204 w 404"/>
                    <a:gd name="T13" fmla="*/ 294 h 552"/>
                    <a:gd name="T14" fmla="*/ 216 w 404"/>
                    <a:gd name="T15" fmla="*/ 249 h 552"/>
                    <a:gd name="T16" fmla="*/ 205 w 404"/>
                    <a:gd name="T17" fmla="*/ 221 h 552"/>
                    <a:gd name="T18" fmla="*/ 170 w 404"/>
                    <a:gd name="T19" fmla="*/ 208 h 552"/>
                    <a:gd name="T20" fmla="*/ 116 w 404"/>
                    <a:gd name="T21" fmla="*/ 220 h 552"/>
                    <a:gd name="T22" fmla="*/ 94 w 404"/>
                    <a:gd name="T23" fmla="*/ 223 h 552"/>
                    <a:gd name="T24" fmla="*/ 83 w 404"/>
                    <a:gd name="T25" fmla="*/ 251 h 552"/>
                    <a:gd name="T26" fmla="*/ 91 w 404"/>
                    <a:gd name="T27" fmla="*/ 284 h 552"/>
                    <a:gd name="T28" fmla="*/ 112 w 404"/>
                    <a:gd name="T29" fmla="*/ 300 h 552"/>
                    <a:gd name="T30" fmla="*/ 123 w 404"/>
                    <a:gd name="T31" fmla="*/ 377 h 552"/>
                    <a:gd name="T32" fmla="*/ 140 w 404"/>
                    <a:gd name="T33" fmla="*/ 437 h 552"/>
                    <a:gd name="T34" fmla="*/ 159 w 404"/>
                    <a:gd name="T35" fmla="*/ 467 h 552"/>
                    <a:gd name="T36" fmla="*/ 214 w 404"/>
                    <a:gd name="T37" fmla="*/ 493 h 552"/>
                    <a:gd name="T38" fmla="*/ 256 w 404"/>
                    <a:gd name="T39" fmla="*/ 495 h 552"/>
                    <a:gd name="T40" fmla="*/ 292 w 404"/>
                    <a:gd name="T41" fmla="*/ 479 h 552"/>
                    <a:gd name="T42" fmla="*/ 305 w 404"/>
                    <a:gd name="T43" fmla="*/ 484 h 552"/>
                    <a:gd name="T44" fmla="*/ 266 w 404"/>
                    <a:gd name="T45" fmla="*/ 536 h 552"/>
                    <a:gd name="T46" fmla="*/ 202 w 404"/>
                    <a:gd name="T47" fmla="*/ 550 h 552"/>
                    <a:gd name="T48" fmla="*/ 145 w 404"/>
                    <a:gd name="T49" fmla="*/ 532 h 552"/>
                    <a:gd name="T50" fmla="*/ 76 w 404"/>
                    <a:gd name="T51" fmla="*/ 470 h 552"/>
                    <a:gd name="T52" fmla="*/ 29 w 404"/>
                    <a:gd name="T53" fmla="*/ 403 h 552"/>
                    <a:gd name="T54" fmla="*/ 24 w 404"/>
                    <a:gd name="T55" fmla="*/ 333 h 552"/>
                    <a:gd name="T56" fmla="*/ 15 w 404"/>
                    <a:gd name="T57" fmla="*/ 287 h 552"/>
                    <a:gd name="T58" fmla="*/ 0 w 404"/>
                    <a:gd name="T59" fmla="*/ 221 h 552"/>
                    <a:gd name="T60" fmla="*/ 24 w 404"/>
                    <a:gd name="T61" fmla="*/ 191 h 552"/>
                    <a:gd name="T62" fmla="*/ 42 w 404"/>
                    <a:gd name="T63" fmla="*/ 120 h 552"/>
                    <a:gd name="T64" fmla="*/ 87 w 404"/>
                    <a:gd name="T65" fmla="*/ 54 h 552"/>
                    <a:gd name="T66" fmla="*/ 139 w 404"/>
                    <a:gd name="T67" fmla="*/ 15 h 552"/>
                    <a:gd name="T68" fmla="*/ 238 w 404"/>
                    <a:gd name="T69" fmla="*/ 0 h 552"/>
                    <a:gd name="T70" fmla="*/ 318 w 404"/>
                    <a:gd name="T71" fmla="*/ 19 h 552"/>
                    <a:gd name="T72" fmla="*/ 379 w 404"/>
                    <a:gd name="T73" fmla="*/ 78 h 552"/>
                    <a:gd name="T74" fmla="*/ 404 w 404"/>
                    <a:gd name="T75" fmla="*/ 168 h 552"/>
                    <a:gd name="T76" fmla="*/ 381 w 404"/>
                    <a:gd name="T77" fmla="*/ 228 h 552"/>
                    <a:gd name="T78" fmla="*/ 374 w 404"/>
                    <a:gd name="T79" fmla="*/ 162 h 552"/>
                    <a:gd name="T80" fmla="*/ 373 w 404"/>
                    <a:gd name="T81" fmla="*/ 125 h 552"/>
                    <a:gd name="T82" fmla="*/ 338 w 404"/>
                    <a:gd name="T83" fmla="*/ 70 h 552"/>
                    <a:gd name="T84" fmla="*/ 294 w 404"/>
                    <a:gd name="T85" fmla="*/ 35 h 552"/>
                    <a:gd name="T86" fmla="*/ 226 w 404"/>
                    <a:gd name="T87" fmla="*/ 22 h 552"/>
                    <a:gd name="T88" fmla="*/ 178 w 404"/>
                    <a:gd name="T89" fmla="*/ 37 h 552"/>
                    <a:gd name="T90" fmla="*/ 148 w 404"/>
                    <a:gd name="T91" fmla="*/ 73 h 552"/>
                    <a:gd name="T92" fmla="*/ 129 w 404"/>
                    <a:gd name="T93" fmla="*/ 117 h 552"/>
                    <a:gd name="T94" fmla="*/ 127 w 404"/>
                    <a:gd name="T95" fmla="*/ 198 h 552"/>
                    <a:gd name="T96" fmla="*/ 176 w 404"/>
                    <a:gd name="T97" fmla="*/ 189 h 552"/>
                    <a:gd name="T98" fmla="*/ 225 w 404"/>
                    <a:gd name="T99" fmla="*/ 20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4" h="552">
                      <a:moveTo>
                        <a:pt x="240" y="223"/>
                      </a:moveTo>
                      <a:lnTo>
                        <a:pt x="240" y="284"/>
                      </a:lnTo>
                      <a:lnTo>
                        <a:pt x="235" y="287"/>
                      </a:lnTo>
                      <a:lnTo>
                        <a:pt x="230" y="293"/>
                      </a:lnTo>
                      <a:lnTo>
                        <a:pt x="227" y="301"/>
                      </a:lnTo>
                      <a:lnTo>
                        <a:pt x="228" y="308"/>
                      </a:lnTo>
                      <a:lnTo>
                        <a:pt x="235" y="311"/>
                      </a:lnTo>
                      <a:lnTo>
                        <a:pt x="241" y="316"/>
                      </a:lnTo>
                      <a:lnTo>
                        <a:pt x="258" y="318"/>
                      </a:lnTo>
                      <a:lnTo>
                        <a:pt x="265" y="316"/>
                      </a:lnTo>
                      <a:lnTo>
                        <a:pt x="254" y="325"/>
                      </a:lnTo>
                      <a:lnTo>
                        <a:pt x="249" y="328"/>
                      </a:lnTo>
                      <a:lnTo>
                        <a:pt x="242" y="327"/>
                      </a:lnTo>
                      <a:lnTo>
                        <a:pt x="233" y="324"/>
                      </a:lnTo>
                      <a:lnTo>
                        <a:pt x="225" y="319"/>
                      </a:lnTo>
                      <a:lnTo>
                        <a:pt x="218" y="316"/>
                      </a:lnTo>
                      <a:lnTo>
                        <a:pt x="205" y="315"/>
                      </a:lnTo>
                      <a:lnTo>
                        <a:pt x="199" y="314"/>
                      </a:lnTo>
                      <a:lnTo>
                        <a:pt x="197" y="307"/>
                      </a:lnTo>
                      <a:lnTo>
                        <a:pt x="198" y="300"/>
                      </a:lnTo>
                      <a:lnTo>
                        <a:pt x="204" y="294"/>
                      </a:lnTo>
                      <a:lnTo>
                        <a:pt x="208" y="289"/>
                      </a:lnTo>
                      <a:lnTo>
                        <a:pt x="213" y="271"/>
                      </a:lnTo>
                      <a:lnTo>
                        <a:pt x="216" y="249"/>
                      </a:lnTo>
                      <a:lnTo>
                        <a:pt x="216" y="237"/>
                      </a:lnTo>
                      <a:lnTo>
                        <a:pt x="213" y="227"/>
                      </a:lnTo>
                      <a:lnTo>
                        <a:pt x="205" y="221"/>
                      </a:lnTo>
                      <a:lnTo>
                        <a:pt x="192" y="214"/>
                      </a:lnTo>
                      <a:lnTo>
                        <a:pt x="180" y="209"/>
                      </a:lnTo>
                      <a:lnTo>
                        <a:pt x="170" y="208"/>
                      </a:lnTo>
                      <a:lnTo>
                        <a:pt x="147" y="214"/>
                      </a:lnTo>
                      <a:lnTo>
                        <a:pt x="133" y="217"/>
                      </a:lnTo>
                      <a:lnTo>
                        <a:pt x="116" y="220"/>
                      </a:lnTo>
                      <a:lnTo>
                        <a:pt x="108" y="217"/>
                      </a:lnTo>
                      <a:lnTo>
                        <a:pt x="99" y="217"/>
                      </a:lnTo>
                      <a:lnTo>
                        <a:pt x="94" y="223"/>
                      </a:lnTo>
                      <a:lnTo>
                        <a:pt x="88" y="229"/>
                      </a:lnTo>
                      <a:lnTo>
                        <a:pt x="83" y="238"/>
                      </a:lnTo>
                      <a:lnTo>
                        <a:pt x="83" y="251"/>
                      </a:lnTo>
                      <a:lnTo>
                        <a:pt x="86" y="265"/>
                      </a:lnTo>
                      <a:lnTo>
                        <a:pt x="88" y="276"/>
                      </a:lnTo>
                      <a:lnTo>
                        <a:pt x="91" y="284"/>
                      </a:lnTo>
                      <a:lnTo>
                        <a:pt x="98" y="293"/>
                      </a:lnTo>
                      <a:lnTo>
                        <a:pt x="106" y="299"/>
                      </a:lnTo>
                      <a:lnTo>
                        <a:pt x="112" y="300"/>
                      </a:lnTo>
                      <a:lnTo>
                        <a:pt x="113" y="316"/>
                      </a:lnTo>
                      <a:lnTo>
                        <a:pt x="116" y="339"/>
                      </a:lnTo>
                      <a:lnTo>
                        <a:pt x="123" y="377"/>
                      </a:lnTo>
                      <a:lnTo>
                        <a:pt x="130" y="401"/>
                      </a:lnTo>
                      <a:lnTo>
                        <a:pt x="134" y="419"/>
                      </a:lnTo>
                      <a:lnTo>
                        <a:pt x="140" y="437"/>
                      </a:lnTo>
                      <a:lnTo>
                        <a:pt x="145" y="446"/>
                      </a:lnTo>
                      <a:lnTo>
                        <a:pt x="150" y="456"/>
                      </a:lnTo>
                      <a:lnTo>
                        <a:pt x="159" y="467"/>
                      </a:lnTo>
                      <a:lnTo>
                        <a:pt x="173" y="479"/>
                      </a:lnTo>
                      <a:lnTo>
                        <a:pt x="188" y="489"/>
                      </a:lnTo>
                      <a:lnTo>
                        <a:pt x="214" y="493"/>
                      </a:lnTo>
                      <a:lnTo>
                        <a:pt x="230" y="493"/>
                      </a:lnTo>
                      <a:lnTo>
                        <a:pt x="242" y="494"/>
                      </a:lnTo>
                      <a:lnTo>
                        <a:pt x="256" y="495"/>
                      </a:lnTo>
                      <a:lnTo>
                        <a:pt x="270" y="492"/>
                      </a:lnTo>
                      <a:lnTo>
                        <a:pt x="283" y="487"/>
                      </a:lnTo>
                      <a:lnTo>
                        <a:pt x="292" y="479"/>
                      </a:lnTo>
                      <a:lnTo>
                        <a:pt x="301" y="472"/>
                      </a:lnTo>
                      <a:lnTo>
                        <a:pt x="313" y="464"/>
                      </a:lnTo>
                      <a:lnTo>
                        <a:pt x="305" y="484"/>
                      </a:lnTo>
                      <a:lnTo>
                        <a:pt x="294" y="500"/>
                      </a:lnTo>
                      <a:lnTo>
                        <a:pt x="283" y="517"/>
                      </a:lnTo>
                      <a:lnTo>
                        <a:pt x="266" y="536"/>
                      </a:lnTo>
                      <a:lnTo>
                        <a:pt x="245" y="547"/>
                      </a:lnTo>
                      <a:lnTo>
                        <a:pt x="221" y="552"/>
                      </a:lnTo>
                      <a:lnTo>
                        <a:pt x="202" y="550"/>
                      </a:lnTo>
                      <a:lnTo>
                        <a:pt x="185" y="549"/>
                      </a:lnTo>
                      <a:lnTo>
                        <a:pt x="167" y="543"/>
                      </a:lnTo>
                      <a:lnTo>
                        <a:pt x="145" y="532"/>
                      </a:lnTo>
                      <a:lnTo>
                        <a:pt x="128" y="519"/>
                      </a:lnTo>
                      <a:lnTo>
                        <a:pt x="104" y="496"/>
                      </a:lnTo>
                      <a:lnTo>
                        <a:pt x="76" y="470"/>
                      </a:lnTo>
                      <a:lnTo>
                        <a:pt x="58" y="449"/>
                      </a:lnTo>
                      <a:lnTo>
                        <a:pt x="43" y="429"/>
                      </a:lnTo>
                      <a:lnTo>
                        <a:pt x="29" y="403"/>
                      </a:lnTo>
                      <a:lnTo>
                        <a:pt x="41" y="345"/>
                      </a:lnTo>
                      <a:lnTo>
                        <a:pt x="32" y="340"/>
                      </a:lnTo>
                      <a:lnTo>
                        <a:pt x="24" y="333"/>
                      </a:lnTo>
                      <a:lnTo>
                        <a:pt x="21" y="322"/>
                      </a:lnTo>
                      <a:lnTo>
                        <a:pt x="20" y="303"/>
                      </a:lnTo>
                      <a:lnTo>
                        <a:pt x="15" y="287"/>
                      </a:lnTo>
                      <a:lnTo>
                        <a:pt x="6" y="266"/>
                      </a:lnTo>
                      <a:lnTo>
                        <a:pt x="3" y="239"/>
                      </a:lnTo>
                      <a:lnTo>
                        <a:pt x="0" y="221"/>
                      </a:lnTo>
                      <a:lnTo>
                        <a:pt x="2" y="208"/>
                      </a:lnTo>
                      <a:lnTo>
                        <a:pt x="14" y="200"/>
                      </a:lnTo>
                      <a:lnTo>
                        <a:pt x="24" y="191"/>
                      </a:lnTo>
                      <a:lnTo>
                        <a:pt x="26" y="166"/>
                      </a:lnTo>
                      <a:lnTo>
                        <a:pt x="31" y="142"/>
                      </a:lnTo>
                      <a:lnTo>
                        <a:pt x="42" y="120"/>
                      </a:lnTo>
                      <a:lnTo>
                        <a:pt x="54" y="95"/>
                      </a:lnTo>
                      <a:lnTo>
                        <a:pt x="71" y="70"/>
                      </a:lnTo>
                      <a:lnTo>
                        <a:pt x="87" y="54"/>
                      </a:lnTo>
                      <a:lnTo>
                        <a:pt x="102" y="39"/>
                      </a:lnTo>
                      <a:lnTo>
                        <a:pt x="119" y="25"/>
                      </a:lnTo>
                      <a:lnTo>
                        <a:pt x="139" y="15"/>
                      </a:lnTo>
                      <a:lnTo>
                        <a:pt x="170" y="2"/>
                      </a:lnTo>
                      <a:lnTo>
                        <a:pt x="208" y="0"/>
                      </a:lnTo>
                      <a:lnTo>
                        <a:pt x="238" y="0"/>
                      </a:lnTo>
                      <a:lnTo>
                        <a:pt x="270" y="3"/>
                      </a:lnTo>
                      <a:lnTo>
                        <a:pt x="295" y="9"/>
                      </a:lnTo>
                      <a:lnTo>
                        <a:pt x="318" y="19"/>
                      </a:lnTo>
                      <a:lnTo>
                        <a:pt x="340" y="35"/>
                      </a:lnTo>
                      <a:lnTo>
                        <a:pt x="363" y="57"/>
                      </a:lnTo>
                      <a:lnTo>
                        <a:pt x="379" y="78"/>
                      </a:lnTo>
                      <a:lnTo>
                        <a:pt x="392" y="105"/>
                      </a:lnTo>
                      <a:lnTo>
                        <a:pt x="402" y="141"/>
                      </a:lnTo>
                      <a:lnTo>
                        <a:pt x="404" y="168"/>
                      </a:lnTo>
                      <a:lnTo>
                        <a:pt x="397" y="204"/>
                      </a:lnTo>
                      <a:lnTo>
                        <a:pt x="385" y="252"/>
                      </a:lnTo>
                      <a:lnTo>
                        <a:pt x="381" y="228"/>
                      </a:lnTo>
                      <a:lnTo>
                        <a:pt x="380" y="202"/>
                      </a:lnTo>
                      <a:lnTo>
                        <a:pt x="377" y="181"/>
                      </a:lnTo>
                      <a:lnTo>
                        <a:pt x="374" y="162"/>
                      </a:lnTo>
                      <a:lnTo>
                        <a:pt x="366" y="144"/>
                      </a:lnTo>
                      <a:lnTo>
                        <a:pt x="350" y="128"/>
                      </a:lnTo>
                      <a:lnTo>
                        <a:pt x="373" y="125"/>
                      </a:lnTo>
                      <a:lnTo>
                        <a:pt x="363" y="103"/>
                      </a:lnTo>
                      <a:lnTo>
                        <a:pt x="351" y="87"/>
                      </a:lnTo>
                      <a:lnTo>
                        <a:pt x="338" y="70"/>
                      </a:lnTo>
                      <a:lnTo>
                        <a:pt x="322" y="58"/>
                      </a:lnTo>
                      <a:lnTo>
                        <a:pt x="308" y="44"/>
                      </a:lnTo>
                      <a:lnTo>
                        <a:pt x="294" y="35"/>
                      </a:lnTo>
                      <a:lnTo>
                        <a:pt x="273" y="24"/>
                      </a:lnTo>
                      <a:lnTo>
                        <a:pt x="248" y="20"/>
                      </a:lnTo>
                      <a:lnTo>
                        <a:pt x="226" y="22"/>
                      </a:lnTo>
                      <a:lnTo>
                        <a:pt x="208" y="25"/>
                      </a:lnTo>
                      <a:lnTo>
                        <a:pt x="194" y="30"/>
                      </a:lnTo>
                      <a:lnTo>
                        <a:pt x="178" y="37"/>
                      </a:lnTo>
                      <a:lnTo>
                        <a:pt x="166" y="48"/>
                      </a:lnTo>
                      <a:lnTo>
                        <a:pt x="154" y="61"/>
                      </a:lnTo>
                      <a:lnTo>
                        <a:pt x="148" y="73"/>
                      </a:lnTo>
                      <a:lnTo>
                        <a:pt x="140" y="85"/>
                      </a:lnTo>
                      <a:lnTo>
                        <a:pt x="136" y="98"/>
                      </a:lnTo>
                      <a:lnTo>
                        <a:pt x="129" y="117"/>
                      </a:lnTo>
                      <a:lnTo>
                        <a:pt x="126" y="140"/>
                      </a:lnTo>
                      <a:lnTo>
                        <a:pt x="124" y="169"/>
                      </a:lnTo>
                      <a:lnTo>
                        <a:pt x="127" y="198"/>
                      </a:lnTo>
                      <a:lnTo>
                        <a:pt x="138" y="193"/>
                      </a:lnTo>
                      <a:lnTo>
                        <a:pt x="154" y="190"/>
                      </a:lnTo>
                      <a:lnTo>
                        <a:pt x="176" y="189"/>
                      </a:lnTo>
                      <a:lnTo>
                        <a:pt x="195" y="192"/>
                      </a:lnTo>
                      <a:lnTo>
                        <a:pt x="211" y="196"/>
                      </a:lnTo>
                      <a:lnTo>
                        <a:pt x="225" y="202"/>
                      </a:lnTo>
                      <a:lnTo>
                        <a:pt x="235" y="211"/>
                      </a:lnTo>
                      <a:lnTo>
                        <a:pt x="240" y="22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7" name="Freeform 837"/>
                <p:cNvSpPr>
                  <a:spLocks/>
                </p:cNvSpPr>
                <p:nvPr/>
              </p:nvSpPr>
              <p:spPr bwMode="auto">
                <a:xfrm>
                  <a:off x="3376" y="1277"/>
                  <a:ext cx="99" cy="48"/>
                </a:xfrm>
                <a:custGeom>
                  <a:avLst/>
                  <a:gdLst>
                    <a:gd name="T0" fmla="*/ 0 w 99"/>
                    <a:gd name="T1" fmla="*/ 15 h 48"/>
                    <a:gd name="T2" fmla="*/ 10 w 99"/>
                    <a:gd name="T3" fmla="*/ 11 h 48"/>
                    <a:gd name="T4" fmla="*/ 22 w 99"/>
                    <a:gd name="T5" fmla="*/ 7 h 48"/>
                    <a:gd name="T6" fmla="*/ 34 w 99"/>
                    <a:gd name="T7" fmla="*/ 3 h 48"/>
                    <a:gd name="T8" fmla="*/ 48 w 99"/>
                    <a:gd name="T9" fmla="*/ 0 h 48"/>
                    <a:gd name="T10" fmla="*/ 62 w 99"/>
                    <a:gd name="T11" fmla="*/ 0 h 48"/>
                    <a:gd name="T12" fmla="*/ 80 w 99"/>
                    <a:gd name="T13" fmla="*/ 4 h 48"/>
                    <a:gd name="T14" fmla="*/ 90 w 99"/>
                    <a:gd name="T15" fmla="*/ 13 h 48"/>
                    <a:gd name="T16" fmla="*/ 96 w 99"/>
                    <a:gd name="T17" fmla="*/ 24 h 48"/>
                    <a:gd name="T18" fmla="*/ 99 w 99"/>
                    <a:gd name="T19" fmla="*/ 31 h 48"/>
                    <a:gd name="T20" fmla="*/ 85 w 99"/>
                    <a:gd name="T21" fmla="*/ 42 h 48"/>
                    <a:gd name="T22" fmla="*/ 73 w 99"/>
                    <a:gd name="T23" fmla="*/ 47 h 48"/>
                    <a:gd name="T24" fmla="*/ 67 w 99"/>
                    <a:gd name="T25" fmla="*/ 48 h 48"/>
                    <a:gd name="T26" fmla="*/ 62 w 99"/>
                    <a:gd name="T27" fmla="*/ 41 h 48"/>
                    <a:gd name="T28" fmla="*/ 53 w 99"/>
                    <a:gd name="T29" fmla="*/ 34 h 48"/>
                    <a:gd name="T30" fmla="*/ 43 w 99"/>
                    <a:gd name="T31" fmla="*/ 31 h 48"/>
                    <a:gd name="T32" fmla="*/ 32 w 99"/>
                    <a:gd name="T33" fmla="*/ 31 h 48"/>
                    <a:gd name="T34" fmla="*/ 18 w 99"/>
                    <a:gd name="T35" fmla="*/ 35 h 48"/>
                    <a:gd name="T36" fmla="*/ 7 w 99"/>
                    <a:gd name="T37" fmla="*/ 42 h 48"/>
                    <a:gd name="T38" fmla="*/ 2 w 99"/>
                    <a:gd name="T39" fmla="*/ 46 h 48"/>
                    <a:gd name="T40" fmla="*/ 4 w 99"/>
                    <a:gd name="T41" fmla="*/ 38 h 48"/>
                    <a:gd name="T42" fmla="*/ 0 w 99"/>
                    <a:gd name="T43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48">
                      <a:moveTo>
                        <a:pt x="0" y="15"/>
                      </a:moveTo>
                      <a:lnTo>
                        <a:pt x="10" y="11"/>
                      </a:lnTo>
                      <a:lnTo>
                        <a:pt x="22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0" y="13"/>
                      </a:lnTo>
                      <a:lnTo>
                        <a:pt x="96" y="24"/>
                      </a:lnTo>
                      <a:lnTo>
                        <a:pt x="99" y="31"/>
                      </a:lnTo>
                      <a:lnTo>
                        <a:pt x="85" y="42"/>
                      </a:lnTo>
                      <a:lnTo>
                        <a:pt x="73" y="47"/>
                      </a:lnTo>
                      <a:lnTo>
                        <a:pt x="67" y="48"/>
                      </a:lnTo>
                      <a:lnTo>
                        <a:pt x="62" y="41"/>
                      </a:lnTo>
                      <a:lnTo>
                        <a:pt x="53" y="34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18" y="35"/>
                      </a:lnTo>
                      <a:lnTo>
                        <a:pt x="7" y="4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8" name="Freeform 838"/>
                <p:cNvSpPr>
                  <a:spLocks/>
                </p:cNvSpPr>
                <p:nvPr/>
              </p:nvSpPr>
              <p:spPr bwMode="auto">
                <a:xfrm>
                  <a:off x="3375" y="1277"/>
                  <a:ext cx="89" cy="46"/>
                </a:xfrm>
                <a:custGeom>
                  <a:avLst/>
                  <a:gdLst>
                    <a:gd name="T0" fmla="*/ 0 w 89"/>
                    <a:gd name="T1" fmla="*/ 15 h 46"/>
                    <a:gd name="T2" fmla="*/ 10 w 89"/>
                    <a:gd name="T3" fmla="*/ 12 h 46"/>
                    <a:gd name="T4" fmla="*/ 23 w 89"/>
                    <a:gd name="T5" fmla="*/ 7 h 46"/>
                    <a:gd name="T6" fmla="*/ 34 w 89"/>
                    <a:gd name="T7" fmla="*/ 3 h 46"/>
                    <a:gd name="T8" fmla="*/ 48 w 89"/>
                    <a:gd name="T9" fmla="*/ 0 h 46"/>
                    <a:gd name="T10" fmla="*/ 62 w 89"/>
                    <a:gd name="T11" fmla="*/ 0 h 46"/>
                    <a:gd name="T12" fmla="*/ 80 w 89"/>
                    <a:gd name="T13" fmla="*/ 4 h 46"/>
                    <a:gd name="T14" fmla="*/ 89 w 89"/>
                    <a:gd name="T15" fmla="*/ 9 h 46"/>
                    <a:gd name="T16" fmla="*/ 70 w 89"/>
                    <a:gd name="T17" fmla="*/ 24 h 46"/>
                    <a:gd name="T18" fmla="*/ 61 w 89"/>
                    <a:gd name="T19" fmla="*/ 29 h 46"/>
                    <a:gd name="T20" fmla="*/ 53 w 89"/>
                    <a:gd name="T21" fmla="*/ 35 h 46"/>
                    <a:gd name="T22" fmla="*/ 43 w 89"/>
                    <a:gd name="T23" fmla="*/ 31 h 46"/>
                    <a:gd name="T24" fmla="*/ 32 w 89"/>
                    <a:gd name="T25" fmla="*/ 31 h 46"/>
                    <a:gd name="T26" fmla="*/ 23 w 89"/>
                    <a:gd name="T27" fmla="*/ 35 h 46"/>
                    <a:gd name="T28" fmla="*/ 14 w 89"/>
                    <a:gd name="T29" fmla="*/ 38 h 46"/>
                    <a:gd name="T30" fmla="*/ 3 w 89"/>
                    <a:gd name="T31" fmla="*/ 46 h 46"/>
                    <a:gd name="T32" fmla="*/ 5 w 89"/>
                    <a:gd name="T33" fmla="*/ 23 h 46"/>
                    <a:gd name="T34" fmla="*/ 0 w 89"/>
                    <a:gd name="T35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" h="46">
                      <a:moveTo>
                        <a:pt x="0" y="15"/>
                      </a:moveTo>
                      <a:lnTo>
                        <a:pt x="10" y="12"/>
                      </a:lnTo>
                      <a:lnTo>
                        <a:pt x="23" y="7"/>
                      </a:lnTo>
                      <a:lnTo>
                        <a:pt x="34" y="3"/>
                      </a:lnTo>
                      <a:lnTo>
                        <a:pt x="48" y="0"/>
                      </a:ln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89" y="9"/>
                      </a:lnTo>
                      <a:lnTo>
                        <a:pt x="70" y="24"/>
                      </a:lnTo>
                      <a:lnTo>
                        <a:pt x="61" y="29"/>
                      </a:lnTo>
                      <a:lnTo>
                        <a:pt x="53" y="35"/>
                      </a:lnTo>
                      <a:lnTo>
                        <a:pt x="43" y="31"/>
                      </a:lnTo>
                      <a:lnTo>
                        <a:pt x="32" y="31"/>
                      </a:lnTo>
                      <a:lnTo>
                        <a:pt x="23" y="35"/>
                      </a:lnTo>
                      <a:lnTo>
                        <a:pt x="14" y="38"/>
                      </a:lnTo>
                      <a:lnTo>
                        <a:pt x="3" y="46"/>
                      </a:lnTo>
                      <a:lnTo>
                        <a:pt x="5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99" name="Freeform 839"/>
                <p:cNvSpPr>
                  <a:spLocks/>
                </p:cNvSpPr>
                <p:nvPr/>
              </p:nvSpPr>
              <p:spPr bwMode="auto">
                <a:xfrm>
                  <a:off x="3374" y="1380"/>
                  <a:ext cx="17" cy="15"/>
                </a:xfrm>
                <a:custGeom>
                  <a:avLst/>
                  <a:gdLst>
                    <a:gd name="T0" fmla="*/ 10 w 17"/>
                    <a:gd name="T1" fmla="*/ 0 h 15"/>
                    <a:gd name="T2" fmla="*/ 0 w 17"/>
                    <a:gd name="T3" fmla="*/ 10 h 15"/>
                    <a:gd name="T4" fmla="*/ 9 w 17"/>
                    <a:gd name="T5" fmla="*/ 15 h 15"/>
                    <a:gd name="T6" fmla="*/ 16 w 17"/>
                    <a:gd name="T7" fmla="*/ 10 h 15"/>
                    <a:gd name="T8" fmla="*/ 17 w 17"/>
                    <a:gd name="T9" fmla="*/ 0 h 15"/>
                    <a:gd name="T10" fmla="*/ 10 w 17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9" y="15"/>
                      </a:lnTo>
                      <a:lnTo>
                        <a:pt x="16" y="10"/>
                      </a:lnTo>
                      <a:lnTo>
                        <a:pt x="1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400" name="Freeform 840"/>
                <p:cNvSpPr>
                  <a:spLocks/>
                </p:cNvSpPr>
                <p:nvPr/>
              </p:nvSpPr>
              <p:spPr bwMode="auto">
                <a:xfrm>
                  <a:off x="3357" y="1333"/>
                  <a:ext cx="27" cy="38"/>
                </a:xfrm>
                <a:custGeom>
                  <a:avLst/>
                  <a:gdLst>
                    <a:gd name="T0" fmla="*/ 14 w 27"/>
                    <a:gd name="T1" fmla="*/ 0 h 38"/>
                    <a:gd name="T2" fmla="*/ 3 w 27"/>
                    <a:gd name="T3" fmla="*/ 6 h 38"/>
                    <a:gd name="T4" fmla="*/ 0 w 27"/>
                    <a:gd name="T5" fmla="*/ 14 h 38"/>
                    <a:gd name="T6" fmla="*/ 0 w 27"/>
                    <a:gd name="T7" fmla="*/ 22 h 38"/>
                    <a:gd name="T8" fmla="*/ 5 w 27"/>
                    <a:gd name="T9" fmla="*/ 29 h 38"/>
                    <a:gd name="T10" fmla="*/ 12 w 27"/>
                    <a:gd name="T11" fmla="*/ 34 h 38"/>
                    <a:gd name="T12" fmla="*/ 15 w 27"/>
                    <a:gd name="T13" fmla="*/ 38 h 38"/>
                    <a:gd name="T14" fmla="*/ 27 w 27"/>
                    <a:gd name="T15" fmla="*/ 38 h 38"/>
                    <a:gd name="T16" fmla="*/ 21 w 27"/>
                    <a:gd name="T17" fmla="*/ 26 h 38"/>
                    <a:gd name="T18" fmla="*/ 16 w 27"/>
                    <a:gd name="T19" fmla="*/ 18 h 38"/>
                    <a:gd name="T20" fmla="*/ 14 w 27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38">
                      <a:moveTo>
                        <a:pt x="14" y="0"/>
                      </a:move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5" y="29"/>
                      </a:lnTo>
                      <a:lnTo>
                        <a:pt x="12" y="34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401" name="Group 841"/>
                <p:cNvGrpSpPr>
                  <a:grpSpLocks/>
                </p:cNvGrpSpPr>
                <p:nvPr/>
              </p:nvGrpSpPr>
              <p:grpSpPr bwMode="auto">
                <a:xfrm>
                  <a:off x="3199" y="1399"/>
                  <a:ext cx="225" cy="112"/>
                  <a:chOff x="3199" y="1399"/>
                  <a:chExt cx="225" cy="112"/>
                </a:xfrm>
              </p:grpSpPr>
              <p:sp>
                <p:nvSpPr>
                  <p:cNvPr id="451402" name="Freeform 842"/>
                  <p:cNvSpPr>
                    <a:spLocks/>
                  </p:cNvSpPr>
                  <p:nvPr/>
                </p:nvSpPr>
                <p:spPr bwMode="auto">
                  <a:xfrm>
                    <a:off x="3286" y="1477"/>
                    <a:ext cx="67" cy="2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8 w 67"/>
                      <a:gd name="T3" fmla="*/ 10 h 28"/>
                      <a:gd name="T4" fmla="*/ 16 w 67"/>
                      <a:gd name="T5" fmla="*/ 14 h 28"/>
                      <a:gd name="T6" fmla="*/ 30 w 67"/>
                      <a:gd name="T7" fmla="*/ 18 h 28"/>
                      <a:gd name="T8" fmla="*/ 44 w 67"/>
                      <a:gd name="T9" fmla="*/ 22 h 28"/>
                      <a:gd name="T10" fmla="*/ 54 w 67"/>
                      <a:gd name="T11" fmla="*/ 23 h 28"/>
                      <a:gd name="T12" fmla="*/ 67 w 67"/>
                      <a:gd name="T13" fmla="*/ 23 h 28"/>
                      <a:gd name="T14" fmla="*/ 54 w 67"/>
                      <a:gd name="T15" fmla="*/ 28 h 28"/>
                      <a:gd name="T16" fmla="*/ 40 w 67"/>
                      <a:gd name="T17" fmla="*/ 28 h 28"/>
                      <a:gd name="T18" fmla="*/ 28 w 67"/>
                      <a:gd name="T19" fmla="*/ 25 h 28"/>
                      <a:gd name="T20" fmla="*/ 16 w 67"/>
                      <a:gd name="T21" fmla="*/ 22 h 28"/>
                      <a:gd name="T22" fmla="*/ 9 w 67"/>
                      <a:gd name="T23" fmla="*/ 18 h 28"/>
                      <a:gd name="T24" fmla="*/ 4 w 67"/>
                      <a:gd name="T25" fmla="*/ 10 h 28"/>
                      <a:gd name="T26" fmla="*/ 0 w 67"/>
                      <a:gd name="T2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" h="28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14"/>
                        </a:lnTo>
                        <a:lnTo>
                          <a:pt x="30" y="18"/>
                        </a:lnTo>
                        <a:lnTo>
                          <a:pt x="44" y="22"/>
                        </a:lnTo>
                        <a:lnTo>
                          <a:pt x="54" y="23"/>
                        </a:lnTo>
                        <a:lnTo>
                          <a:pt x="67" y="23"/>
                        </a:lnTo>
                        <a:lnTo>
                          <a:pt x="54" y="28"/>
                        </a:lnTo>
                        <a:lnTo>
                          <a:pt x="40" y="28"/>
                        </a:lnTo>
                        <a:lnTo>
                          <a:pt x="28" y="25"/>
                        </a:lnTo>
                        <a:lnTo>
                          <a:pt x="16" y="22"/>
                        </a:lnTo>
                        <a:lnTo>
                          <a:pt x="9" y="18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403" name="Freeform 843"/>
                  <p:cNvSpPr>
                    <a:spLocks/>
                  </p:cNvSpPr>
                  <p:nvPr/>
                </p:nvSpPr>
                <p:spPr bwMode="auto">
                  <a:xfrm>
                    <a:off x="3199" y="1422"/>
                    <a:ext cx="39" cy="89"/>
                  </a:xfrm>
                  <a:custGeom>
                    <a:avLst/>
                    <a:gdLst>
                      <a:gd name="T0" fmla="*/ 4 w 39"/>
                      <a:gd name="T1" fmla="*/ 0 h 89"/>
                      <a:gd name="T2" fmla="*/ 0 w 39"/>
                      <a:gd name="T3" fmla="*/ 15 h 89"/>
                      <a:gd name="T4" fmla="*/ 26 w 39"/>
                      <a:gd name="T5" fmla="*/ 71 h 89"/>
                      <a:gd name="T6" fmla="*/ 39 w 39"/>
                      <a:gd name="T7" fmla="*/ 89 h 89"/>
                      <a:gd name="T8" fmla="*/ 24 w 39"/>
                      <a:gd name="T9" fmla="*/ 52 h 89"/>
                      <a:gd name="T10" fmla="*/ 15 w 39"/>
                      <a:gd name="T11" fmla="*/ 28 h 89"/>
                      <a:gd name="T12" fmla="*/ 4 w 39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89">
                        <a:moveTo>
                          <a:pt x="4" y="0"/>
                        </a:moveTo>
                        <a:lnTo>
                          <a:pt x="0" y="15"/>
                        </a:lnTo>
                        <a:lnTo>
                          <a:pt x="26" y="71"/>
                        </a:lnTo>
                        <a:lnTo>
                          <a:pt x="39" y="89"/>
                        </a:lnTo>
                        <a:lnTo>
                          <a:pt x="24" y="52"/>
                        </a:lnTo>
                        <a:lnTo>
                          <a:pt x="15" y="2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404" name="Freeform 844"/>
                  <p:cNvSpPr>
                    <a:spLocks/>
                  </p:cNvSpPr>
                  <p:nvPr/>
                </p:nvSpPr>
                <p:spPr bwMode="auto">
                  <a:xfrm>
                    <a:off x="3400" y="1399"/>
                    <a:ext cx="24" cy="42"/>
                  </a:xfrm>
                  <a:custGeom>
                    <a:avLst/>
                    <a:gdLst>
                      <a:gd name="T0" fmla="*/ 0 w 24"/>
                      <a:gd name="T1" fmla="*/ 0 h 42"/>
                      <a:gd name="T2" fmla="*/ 12 w 24"/>
                      <a:gd name="T3" fmla="*/ 12 h 42"/>
                      <a:gd name="T4" fmla="*/ 19 w 24"/>
                      <a:gd name="T5" fmla="*/ 21 h 42"/>
                      <a:gd name="T6" fmla="*/ 23 w 24"/>
                      <a:gd name="T7" fmla="*/ 26 h 42"/>
                      <a:gd name="T8" fmla="*/ 24 w 24"/>
                      <a:gd name="T9" fmla="*/ 33 h 42"/>
                      <a:gd name="T10" fmla="*/ 24 w 24"/>
                      <a:gd name="T1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4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3" y="26"/>
                        </a:lnTo>
                        <a:lnTo>
                          <a:pt x="24" y="33"/>
                        </a:lnTo>
                        <a:lnTo>
                          <a:pt x="24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405" name="Freeform 845"/>
                  <p:cNvSpPr>
                    <a:spLocks/>
                  </p:cNvSpPr>
                  <p:nvPr/>
                </p:nvSpPr>
                <p:spPr bwMode="auto">
                  <a:xfrm>
                    <a:off x="3357" y="1456"/>
                    <a:ext cx="34" cy="26"/>
                  </a:xfrm>
                  <a:custGeom>
                    <a:avLst/>
                    <a:gdLst>
                      <a:gd name="T0" fmla="*/ 0 w 34"/>
                      <a:gd name="T1" fmla="*/ 11 h 26"/>
                      <a:gd name="T2" fmla="*/ 17 w 34"/>
                      <a:gd name="T3" fmla="*/ 10 h 26"/>
                      <a:gd name="T4" fmla="*/ 26 w 34"/>
                      <a:gd name="T5" fmla="*/ 5 h 26"/>
                      <a:gd name="T6" fmla="*/ 34 w 34"/>
                      <a:gd name="T7" fmla="*/ 0 h 26"/>
                      <a:gd name="T8" fmla="*/ 23 w 34"/>
                      <a:gd name="T9" fmla="*/ 13 h 26"/>
                      <a:gd name="T10" fmla="*/ 12 w 34"/>
                      <a:gd name="T11" fmla="*/ 23 h 26"/>
                      <a:gd name="T12" fmla="*/ 7 w 34"/>
                      <a:gd name="T13" fmla="*/ 26 h 26"/>
                      <a:gd name="T14" fmla="*/ 10 w 34"/>
                      <a:gd name="T15" fmla="*/ 18 h 26"/>
                      <a:gd name="T16" fmla="*/ 0 w 34"/>
                      <a:gd name="T17" fmla="*/ 1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26">
                        <a:moveTo>
                          <a:pt x="0" y="11"/>
                        </a:moveTo>
                        <a:lnTo>
                          <a:pt x="17" y="10"/>
                        </a:lnTo>
                        <a:lnTo>
                          <a:pt x="26" y="5"/>
                        </a:lnTo>
                        <a:lnTo>
                          <a:pt x="34" y="0"/>
                        </a:lnTo>
                        <a:lnTo>
                          <a:pt x="23" y="13"/>
                        </a:lnTo>
                        <a:lnTo>
                          <a:pt x="12" y="23"/>
                        </a:lnTo>
                        <a:lnTo>
                          <a:pt x="7" y="26"/>
                        </a:lnTo>
                        <a:lnTo>
                          <a:pt x="10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1406" name="Oval 846"/>
                <p:cNvSpPr>
                  <a:spLocks noChangeArrowheads="1"/>
                </p:cNvSpPr>
                <p:nvPr/>
              </p:nvSpPr>
              <p:spPr bwMode="auto">
                <a:xfrm>
                  <a:off x="3359" y="137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1407" name="Group 847"/>
                <p:cNvGrpSpPr>
                  <a:grpSpLocks/>
                </p:cNvGrpSpPr>
                <p:nvPr/>
              </p:nvGrpSpPr>
              <p:grpSpPr bwMode="auto">
                <a:xfrm>
                  <a:off x="3118" y="1066"/>
                  <a:ext cx="407" cy="286"/>
                  <a:chOff x="3118" y="1066"/>
                  <a:chExt cx="407" cy="286"/>
                </a:xfrm>
              </p:grpSpPr>
              <p:sp>
                <p:nvSpPr>
                  <p:cNvPr id="451408" name="Freeform 848"/>
                  <p:cNvSpPr>
                    <a:spLocks/>
                  </p:cNvSpPr>
                  <p:nvPr/>
                </p:nvSpPr>
                <p:spPr bwMode="auto">
                  <a:xfrm>
                    <a:off x="3119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5 w 406"/>
                      <a:gd name="T57" fmla="*/ 100 h 286"/>
                      <a:gd name="T58" fmla="*/ 60 w 406"/>
                      <a:gd name="T59" fmla="*/ 136 h 286"/>
                      <a:gd name="T60" fmla="*/ 56 w 406"/>
                      <a:gd name="T61" fmla="*/ 168 h 286"/>
                      <a:gd name="T62" fmla="*/ 69 w 406"/>
                      <a:gd name="T63" fmla="*/ 197 h 286"/>
                      <a:gd name="T64" fmla="*/ 68 w 406"/>
                      <a:gd name="T65" fmla="*/ 222 h 286"/>
                      <a:gd name="T66" fmla="*/ 59 w 406"/>
                      <a:gd name="T67" fmla="*/ 246 h 286"/>
                      <a:gd name="T68" fmla="*/ 54 w 406"/>
                      <a:gd name="T69" fmla="*/ 276 h 286"/>
                      <a:gd name="T70" fmla="*/ 42 w 406"/>
                      <a:gd name="T71" fmla="*/ 276 h 286"/>
                      <a:gd name="T72" fmla="*/ 33 w 406"/>
                      <a:gd name="T73" fmla="*/ 237 h 286"/>
                      <a:gd name="T74" fmla="*/ 0 w 406"/>
                      <a:gd name="T75" fmla="*/ 20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1" y="82"/>
                        </a:lnTo>
                        <a:lnTo>
                          <a:pt x="75" y="100"/>
                        </a:lnTo>
                        <a:lnTo>
                          <a:pt x="68" y="117"/>
                        </a:lnTo>
                        <a:lnTo>
                          <a:pt x="60" y="136"/>
                        </a:lnTo>
                        <a:lnTo>
                          <a:pt x="56" y="151"/>
                        </a:lnTo>
                        <a:lnTo>
                          <a:pt x="56" y="168"/>
                        </a:lnTo>
                        <a:lnTo>
                          <a:pt x="62" y="184"/>
                        </a:lnTo>
                        <a:lnTo>
                          <a:pt x="69" y="197"/>
                        </a:lnTo>
                        <a:lnTo>
                          <a:pt x="72" y="210"/>
                        </a:lnTo>
                        <a:lnTo>
                          <a:pt x="68" y="222"/>
                        </a:lnTo>
                        <a:lnTo>
                          <a:pt x="62" y="231"/>
                        </a:lnTo>
                        <a:lnTo>
                          <a:pt x="59" y="246"/>
                        </a:lnTo>
                        <a:lnTo>
                          <a:pt x="54" y="261"/>
                        </a:lnTo>
                        <a:lnTo>
                          <a:pt x="54" y="276"/>
                        </a:lnTo>
                        <a:lnTo>
                          <a:pt x="54" y="286"/>
                        </a:lnTo>
                        <a:lnTo>
                          <a:pt x="42" y="276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409" name="Freeform 849"/>
                  <p:cNvSpPr>
                    <a:spLocks/>
                  </p:cNvSpPr>
                  <p:nvPr/>
                </p:nvSpPr>
                <p:spPr bwMode="auto">
                  <a:xfrm>
                    <a:off x="3118" y="1066"/>
                    <a:ext cx="406" cy="286"/>
                  </a:xfrm>
                  <a:custGeom>
                    <a:avLst/>
                    <a:gdLst>
                      <a:gd name="T0" fmla="*/ 2 w 406"/>
                      <a:gd name="T1" fmla="*/ 169 h 286"/>
                      <a:gd name="T2" fmla="*/ 17 w 406"/>
                      <a:gd name="T3" fmla="*/ 127 h 286"/>
                      <a:gd name="T4" fmla="*/ 41 w 406"/>
                      <a:gd name="T5" fmla="*/ 88 h 286"/>
                      <a:gd name="T6" fmla="*/ 56 w 406"/>
                      <a:gd name="T7" fmla="*/ 66 h 286"/>
                      <a:gd name="T8" fmla="*/ 71 w 406"/>
                      <a:gd name="T9" fmla="*/ 45 h 286"/>
                      <a:gd name="T10" fmla="*/ 114 w 406"/>
                      <a:gd name="T11" fmla="*/ 18 h 286"/>
                      <a:gd name="T12" fmla="*/ 157 w 406"/>
                      <a:gd name="T13" fmla="*/ 3 h 286"/>
                      <a:gd name="T14" fmla="*/ 210 w 406"/>
                      <a:gd name="T15" fmla="*/ 0 h 286"/>
                      <a:gd name="T16" fmla="*/ 257 w 406"/>
                      <a:gd name="T17" fmla="*/ 3 h 286"/>
                      <a:gd name="T18" fmla="*/ 309 w 406"/>
                      <a:gd name="T19" fmla="*/ 21 h 286"/>
                      <a:gd name="T20" fmla="*/ 337 w 406"/>
                      <a:gd name="T21" fmla="*/ 44 h 286"/>
                      <a:gd name="T22" fmla="*/ 372 w 406"/>
                      <a:gd name="T23" fmla="*/ 81 h 286"/>
                      <a:gd name="T24" fmla="*/ 396 w 406"/>
                      <a:gd name="T25" fmla="*/ 118 h 286"/>
                      <a:gd name="T26" fmla="*/ 405 w 406"/>
                      <a:gd name="T27" fmla="*/ 150 h 286"/>
                      <a:gd name="T28" fmla="*/ 400 w 406"/>
                      <a:gd name="T29" fmla="*/ 201 h 286"/>
                      <a:gd name="T30" fmla="*/ 379 w 406"/>
                      <a:gd name="T31" fmla="*/ 247 h 286"/>
                      <a:gd name="T32" fmla="*/ 364 w 406"/>
                      <a:gd name="T33" fmla="*/ 286 h 286"/>
                      <a:gd name="T34" fmla="*/ 373 w 406"/>
                      <a:gd name="T35" fmla="*/ 222 h 286"/>
                      <a:gd name="T36" fmla="*/ 381 w 406"/>
                      <a:gd name="T37" fmla="*/ 172 h 286"/>
                      <a:gd name="T38" fmla="*/ 370 w 406"/>
                      <a:gd name="T39" fmla="*/ 123 h 286"/>
                      <a:gd name="T40" fmla="*/ 348 w 406"/>
                      <a:gd name="T41" fmla="*/ 78 h 286"/>
                      <a:gd name="T42" fmla="*/ 316 w 406"/>
                      <a:gd name="T43" fmla="*/ 45 h 286"/>
                      <a:gd name="T44" fmla="*/ 278 w 406"/>
                      <a:gd name="T45" fmla="*/ 24 h 286"/>
                      <a:gd name="T46" fmla="*/ 243 w 406"/>
                      <a:gd name="T47" fmla="*/ 11 h 286"/>
                      <a:gd name="T48" fmla="*/ 183 w 406"/>
                      <a:gd name="T49" fmla="*/ 11 h 286"/>
                      <a:gd name="T50" fmla="*/ 147 w 406"/>
                      <a:gd name="T51" fmla="*/ 20 h 286"/>
                      <a:gd name="T52" fmla="*/ 111 w 406"/>
                      <a:gd name="T53" fmla="*/ 41 h 286"/>
                      <a:gd name="T54" fmla="*/ 89 w 406"/>
                      <a:gd name="T55" fmla="*/ 68 h 286"/>
                      <a:gd name="T56" fmla="*/ 77 w 406"/>
                      <a:gd name="T57" fmla="*/ 72 h 286"/>
                      <a:gd name="T58" fmla="*/ 61 w 406"/>
                      <a:gd name="T59" fmla="*/ 84 h 286"/>
                      <a:gd name="T60" fmla="*/ 49 w 406"/>
                      <a:gd name="T61" fmla="*/ 103 h 286"/>
                      <a:gd name="T62" fmla="*/ 41 w 406"/>
                      <a:gd name="T63" fmla="*/ 136 h 286"/>
                      <a:gd name="T64" fmla="*/ 39 w 406"/>
                      <a:gd name="T65" fmla="*/ 181 h 286"/>
                      <a:gd name="T66" fmla="*/ 38 w 406"/>
                      <a:gd name="T67" fmla="*/ 253 h 286"/>
                      <a:gd name="T68" fmla="*/ 26 w 406"/>
                      <a:gd name="T69" fmla="*/ 222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6" h="286">
                        <a:moveTo>
                          <a:pt x="0" y="204"/>
                        </a:moveTo>
                        <a:lnTo>
                          <a:pt x="2" y="169"/>
                        </a:lnTo>
                        <a:lnTo>
                          <a:pt x="8" y="142"/>
                        </a:lnTo>
                        <a:lnTo>
                          <a:pt x="17" y="127"/>
                        </a:lnTo>
                        <a:lnTo>
                          <a:pt x="27" y="108"/>
                        </a:lnTo>
                        <a:lnTo>
                          <a:pt x="41" y="88"/>
                        </a:lnTo>
                        <a:lnTo>
                          <a:pt x="48" y="78"/>
                        </a:lnTo>
                        <a:lnTo>
                          <a:pt x="56" y="66"/>
                        </a:lnTo>
                        <a:lnTo>
                          <a:pt x="63" y="54"/>
                        </a:lnTo>
                        <a:lnTo>
                          <a:pt x="71" y="45"/>
                        </a:lnTo>
                        <a:lnTo>
                          <a:pt x="95" y="30"/>
                        </a:lnTo>
                        <a:lnTo>
                          <a:pt x="114" y="18"/>
                        </a:lnTo>
                        <a:lnTo>
                          <a:pt x="136" y="8"/>
                        </a:lnTo>
                        <a:lnTo>
                          <a:pt x="157" y="3"/>
                        </a:lnTo>
                        <a:lnTo>
                          <a:pt x="181" y="0"/>
                        </a:lnTo>
                        <a:lnTo>
                          <a:pt x="210" y="0"/>
                        </a:lnTo>
                        <a:lnTo>
                          <a:pt x="235" y="0"/>
                        </a:lnTo>
                        <a:lnTo>
                          <a:pt x="257" y="3"/>
                        </a:lnTo>
                        <a:lnTo>
                          <a:pt x="288" y="12"/>
                        </a:lnTo>
                        <a:lnTo>
                          <a:pt x="309" y="21"/>
                        </a:lnTo>
                        <a:lnTo>
                          <a:pt x="324" y="32"/>
                        </a:lnTo>
                        <a:lnTo>
                          <a:pt x="337" y="44"/>
                        </a:lnTo>
                        <a:lnTo>
                          <a:pt x="357" y="63"/>
                        </a:lnTo>
                        <a:lnTo>
                          <a:pt x="372" y="81"/>
                        </a:lnTo>
                        <a:lnTo>
                          <a:pt x="387" y="100"/>
                        </a:lnTo>
                        <a:lnTo>
                          <a:pt x="396" y="118"/>
                        </a:lnTo>
                        <a:lnTo>
                          <a:pt x="402" y="132"/>
                        </a:lnTo>
                        <a:lnTo>
                          <a:pt x="405" y="150"/>
                        </a:lnTo>
                        <a:lnTo>
                          <a:pt x="406" y="175"/>
                        </a:lnTo>
                        <a:lnTo>
                          <a:pt x="400" y="201"/>
                        </a:lnTo>
                        <a:lnTo>
                          <a:pt x="388" y="225"/>
                        </a:lnTo>
                        <a:lnTo>
                          <a:pt x="379" y="247"/>
                        </a:lnTo>
                        <a:lnTo>
                          <a:pt x="370" y="273"/>
                        </a:lnTo>
                        <a:lnTo>
                          <a:pt x="364" y="286"/>
                        </a:lnTo>
                        <a:lnTo>
                          <a:pt x="370" y="249"/>
                        </a:lnTo>
                        <a:lnTo>
                          <a:pt x="373" y="222"/>
                        </a:lnTo>
                        <a:lnTo>
                          <a:pt x="375" y="194"/>
                        </a:lnTo>
                        <a:lnTo>
                          <a:pt x="381" y="172"/>
                        </a:lnTo>
                        <a:lnTo>
                          <a:pt x="378" y="144"/>
                        </a:lnTo>
                        <a:lnTo>
                          <a:pt x="370" y="123"/>
                        </a:lnTo>
                        <a:lnTo>
                          <a:pt x="360" y="100"/>
                        </a:lnTo>
                        <a:lnTo>
                          <a:pt x="348" y="78"/>
                        </a:lnTo>
                        <a:lnTo>
                          <a:pt x="333" y="62"/>
                        </a:lnTo>
                        <a:lnTo>
                          <a:pt x="316" y="45"/>
                        </a:lnTo>
                        <a:lnTo>
                          <a:pt x="296" y="35"/>
                        </a:lnTo>
                        <a:lnTo>
                          <a:pt x="278" y="24"/>
                        </a:lnTo>
                        <a:lnTo>
                          <a:pt x="260" y="17"/>
                        </a:lnTo>
                        <a:lnTo>
                          <a:pt x="243" y="11"/>
                        </a:lnTo>
                        <a:lnTo>
                          <a:pt x="216" y="8"/>
                        </a:lnTo>
                        <a:lnTo>
                          <a:pt x="183" y="11"/>
                        </a:lnTo>
                        <a:lnTo>
                          <a:pt x="162" y="14"/>
                        </a:lnTo>
                        <a:lnTo>
                          <a:pt x="147" y="20"/>
                        </a:lnTo>
                        <a:lnTo>
                          <a:pt x="127" y="30"/>
                        </a:lnTo>
                        <a:lnTo>
                          <a:pt x="111" y="41"/>
                        </a:lnTo>
                        <a:lnTo>
                          <a:pt x="95" y="57"/>
                        </a:lnTo>
                        <a:lnTo>
                          <a:pt x="89" y="68"/>
                        </a:lnTo>
                        <a:lnTo>
                          <a:pt x="84" y="69"/>
                        </a:lnTo>
                        <a:lnTo>
                          <a:pt x="77" y="72"/>
                        </a:lnTo>
                        <a:lnTo>
                          <a:pt x="68" y="78"/>
                        </a:lnTo>
                        <a:lnTo>
                          <a:pt x="61" y="84"/>
                        </a:lnTo>
                        <a:lnTo>
                          <a:pt x="55" y="90"/>
                        </a:lnTo>
                        <a:lnTo>
                          <a:pt x="49" y="103"/>
                        </a:lnTo>
                        <a:lnTo>
                          <a:pt x="46" y="116"/>
                        </a:lnTo>
                        <a:lnTo>
                          <a:pt x="41" y="136"/>
                        </a:lnTo>
                        <a:lnTo>
                          <a:pt x="39" y="156"/>
                        </a:lnTo>
                        <a:lnTo>
                          <a:pt x="39" y="181"/>
                        </a:lnTo>
                        <a:lnTo>
                          <a:pt x="37" y="212"/>
                        </a:lnTo>
                        <a:lnTo>
                          <a:pt x="38" y="253"/>
                        </a:lnTo>
                        <a:lnTo>
                          <a:pt x="33" y="237"/>
                        </a:lnTo>
                        <a:lnTo>
                          <a:pt x="26" y="222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410" name="Group 850"/>
                <p:cNvGrpSpPr>
                  <a:grpSpLocks/>
                </p:cNvGrpSpPr>
                <p:nvPr/>
              </p:nvGrpSpPr>
              <p:grpSpPr bwMode="auto">
                <a:xfrm>
                  <a:off x="3227" y="1253"/>
                  <a:ext cx="248" cy="62"/>
                  <a:chOff x="3227" y="1253"/>
                  <a:chExt cx="248" cy="62"/>
                </a:xfrm>
              </p:grpSpPr>
              <p:sp>
                <p:nvSpPr>
                  <p:cNvPr id="451411" name="Freeform 851"/>
                  <p:cNvSpPr>
                    <a:spLocks/>
                  </p:cNvSpPr>
                  <p:nvPr/>
                </p:nvSpPr>
                <p:spPr bwMode="auto">
                  <a:xfrm>
                    <a:off x="3227" y="1253"/>
                    <a:ext cx="120" cy="37"/>
                  </a:xfrm>
                  <a:custGeom>
                    <a:avLst/>
                    <a:gdLst>
                      <a:gd name="T0" fmla="*/ 120 w 120"/>
                      <a:gd name="T1" fmla="*/ 37 h 37"/>
                      <a:gd name="T2" fmla="*/ 120 w 120"/>
                      <a:gd name="T3" fmla="*/ 30 h 37"/>
                      <a:gd name="T4" fmla="*/ 117 w 120"/>
                      <a:gd name="T5" fmla="*/ 21 h 37"/>
                      <a:gd name="T6" fmla="*/ 108 w 120"/>
                      <a:gd name="T7" fmla="*/ 15 h 37"/>
                      <a:gd name="T8" fmla="*/ 98 w 120"/>
                      <a:gd name="T9" fmla="*/ 8 h 37"/>
                      <a:gd name="T10" fmla="*/ 89 w 120"/>
                      <a:gd name="T11" fmla="*/ 3 h 37"/>
                      <a:gd name="T12" fmla="*/ 81 w 120"/>
                      <a:gd name="T13" fmla="*/ 3 h 37"/>
                      <a:gd name="T14" fmla="*/ 69 w 120"/>
                      <a:gd name="T15" fmla="*/ 3 h 37"/>
                      <a:gd name="T16" fmla="*/ 62 w 120"/>
                      <a:gd name="T17" fmla="*/ 0 h 37"/>
                      <a:gd name="T18" fmla="*/ 44 w 120"/>
                      <a:gd name="T19" fmla="*/ 0 h 37"/>
                      <a:gd name="T20" fmla="*/ 32 w 120"/>
                      <a:gd name="T21" fmla="*/ 1 h 37"/>
                      <a:gd name="T22" fmla="*/ 20 w 120"/>
                      <a:gd name="T23" fmla="*/ 5 h 37"/>
                      <a:gd name="T24" fmla="*/ 10 w 120"/>
                      <a:gd name="T25" fmla="*/ 12 h 37"/>
                      <a:gd name="T26" fmla="*/ 0 w 120"/>
                      <a:gd name="T27" fmla="*/ 20 h 37"/>
                      <a:gd name="T28" fmla="*/ 13 w 120"/>
                      <a:gd name="T29" fmla="*/ 14 h 37"/>
                      <a:gd name="T30" fmla="*/ 25 w 120"/>
                      <a:gd name="T31" fmla="*/ 13 h 37"/>
                      <a:gd name="T32" fmla="*/ 36 w 120"/>
                      <a:gd name="T33" fmla="*/ 12 h 37"/>
                      <a:gd name="T34" fmla="*/ 54 w 120"/>
                      <a:gd name="T35" fmla="*/ 14 h 37"/>
                      <a:gd name="T36" fmla="*/ 65 w 120"/>
                      <a:gd name="T37" fmla="*/ 14 h 37"/>
                      <a:gd name="T38" fmla="*/ 76 w 120"/>
                      <a:gd name="T39" fmla="*/ 15 h 37"/>
                      <a:gd name="T40" fmla="*/ 94 w 120"/>
                      <a:gd name="T41" fmla="*/ 22 h 37"/>
                      <a:gd name="T42" fmla="*/ 108 w 120"/>
                      <a:gd name="T43" fmla="*/ 30 h 37"/>
                      <a:gd name="T44" fmla="*/ 120 w 120"/>
                      <a:gd name="T4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0" h="37">
                        <a:moveTo>
                          <a:pt x="120" y="37"/>
                        </a:moveTo>
                        <a:lnTo>
                          <a:pt x="120" y="30"/>
                        </a:lnTo>
                        <a:lnTo>
                          <a:pt x="117" y="21"/>
                        </a:lnTo>
                        <a:lnTo>
                          <a:pt x="108" y="15"/>
                        </a:lnTo>
                        <a:lnTo>
                          <a:pt x="98" y="8"/>
                        </a:lnTo>
                        <a:lnTo>
                          <a:pt x="89" y="3"/>
                        </a:lnTo>
                        <a:lnTo>
                          <a:pt x="81" y="3"/>
                        </a:lnTo>
                        <a:lnTo>
                          <a:pt x="69" y="3"/>
                        </a:lnTo>
                        <a:lnTo>
                          <a:pt x="6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  <a:lnTo>
                          <a:pt x="20" y="5"/>
                        </a:lnTo>
                        <a:lnTo>
                          <a:pt x="10" y="12"/>
                        </a:lnTo>
                        <a:lnTo>
                          <a:pt x="0" y="20"/>
                        </a:lnTo>
                        <a:lnTo>
                          <a:pt x="13" y="14"/>
                        </a:lnTo>
                        <a:lnTo>
                          <a:pt x="25" y="13"/>
                        </a:lnTo>
                        <a:lnTo>
                          <a:pt x="36" y="12"/>
                        </a:lnTo>
                        <a:lnTo>
                          <a:pt x="54" y="14"/>
                        </a:lnTo>
                        <a:lnTo>
                          <a:pt x="65" y="14"/>
                        </a:lnTo>
                        <a:lnTo>
                          <a:pt x="76" y="15"/>
                        </a:lnTo>
                        <a:lnTo>
                          <a:pt x="94" y="22"/>
                        </a:lnTo>
                        <a:lnTo>
                          <a:pt x="108" y="30"/>
                        </a:lnTo>
                        <a:lnTo>
                          <a:pt x="120" y="3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412" name="Freeform 852"/>
                  <p:cNvSpPr>
                    <a:spLocks/>
                  </p:cNvSpPr>
                  <p:nvPr/>
                </p:nvSpPr>
                <p:spPr bwMode="auto">
                  <a:xfrm>
                    <a:off x="3383" y="1270"/>
                    <a:ext cx="92" cy="45"/>
                  </a:xfrm>
                  <a:custGeom>
                    <a:avLst/>
                    <a:gdLst>
                      <a:gd name="T0" fmla="*/ 0 w 92"/>
                      <a:gd name="T1" fmla="*/ 19 h 45"/>
                      <a:gd name="T2" fmla="*/ 3 w 92"/>
                      <a:gd name="T3" fmla="*/ 15 h 45"/>
                      <a:gd name="T4" fmla="*/ 12 w 92"/>
                      <a:gd name="T5" fmla="*/ 9 h 45"/>
                      <a:gd name="T6" fmla="*/ 26 w 92"/>
                      <a:gd name="T7" fmla="*/ 3 h 45"/>
                      <a:gd name="T8" fmla="*/ 37 w 92"/>
                      <a:gd name="T9" fmla="*/ 0 h 45"/>
                      <a:gd name="T10" fmla="*/ 52 w 92"/>
                      <a:gd name="T11" fmla="*/ 0 h 45"/>
                      <a:gd name="T12" fmla="*/ 66 w 92"/>
                      <a:gd name="T13" fmla="*/ 2 h 45"/>
                      <a:gd name="T14" fmla="*/ 80 w 92"/>
                      <a:gd name="T15" fmla="*/ 10 h 45"/>
                      <a:gd name="T16" fmla="*/ 86 w 92"/>
                      <a:gd name="T17" fmla="*/ 16 h 45"/>
                      <a:gd name="T18" fmla="*/ 90 w 92"/>
                      <a:gd name="T19" fmla="*/ 26 h 45"/>
                      <a:gd name="T20" fmla="*/ 92 w 92"/>
                      <a:gd name="T21" fmla="*/ 37 h 45"/>
                      <a:gd name="T22" fmla="*/ 90 w 92"/>
                      <a:gd name="T23" fmla="*/ 45 h 45"/>
                      <a:gd name="T24" fmla="*/ 87 w 92"/>
                      <a:gd name="T25" fmla="*/ 32 h 45"/>
                      <a:gd name="T26" fmla="*/ 81 w 92"/>
                      <a:gd name="T27" fmla="*/ 24 h 45"/>
                      <a:gd name="T28" fmla="*/ 73 w 92"/>
                      <a:gd name="T29" fmla="*/ 15 h 45"/>
                      <a:gd name="T30" fmla="*/ 62 w 92"/>
                      <a:gd name="T31" fmla="*/ 12 h 45"/>
                      <a:gd name="T32" fmla="*/ 52 w 92"/>
                      <a:gd name="T33" fmla="*/ 14 h 45"/>
                      <a:gd name="T34" fmla="*/ 44 w 92"/>
                      <a:gd name="T35" fmla="*/ 13 h 45"/>
                      <a:gd name="T36" fmla="*/ 35 w 92"/>
                      <a:gd name="T37" fmla="*/ 13 h 45"/>
                      <a:gd name="T38" fmla="*/ 26 w 92"/>
                      <a:gd name="T39" fmla="*/ 16 h 45"/>
                      <a:gd name="T40" fmla="*/ 13 w 92"/>
                      <a:gd name="T41" fmla="*/ 22 h 45"/>
                      <a:gd name="T42" fmla="*/ 2 w 92"/>
                      <a:gd name="T43" fmla="*/ 23 h 45"/>
                      <a:gd name="T44" fmla="*/ 0 w 92"/>
                      <a:gd name="T45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2" h="45">
                        <a:moveTo>
                          <a:pt x="0" y="19"/>
                        </a:moveTo>
                        <a:lnTo>
                          <a:pt x="3" y="15"/>
                        </a:lnTo>
                        <a:lnTo>
                          <a:pt x="12" y="9"/>
                        </a:lnTo>
                        <a:lnTo>
                          <a:pt x="26" y="3"/>
                        </a:lnTo>
                        <a:lnTo>
                          <a:pt x="37" y="0"/>
                        </a:lnTo>
                        <a:lnTo>
                          <a:pt x="52" y="0"/>
                        </a:lnTo>
                        <a:lnTo>
                          <a:pt x="66" y="2"/>
                        </a:lnTo>
                        <a:lnTo>
                          <a:pt x="80" y="10"/>
                        </a:lnTo>
                        <a:lnTo>
                          <a:pt x="86" y="16"/>
                        </a:lnTo>
                        <a:lnTo>
                          <a:pt x="90" y="26"/>
                        </a:lnTo>
                        <a:lnTo>
                          <a:pt x="92" y="37"/>
                        </a:lnTo>
                        <a:lnTo>
                          <a:pt x="90" y="45"/>
                        </a:lnTo>
                        <a:lnTo>
                          <a:pt x="87" y="32"/>
                        </a:lnTo>
                        <a:lnTo>
                          <a:pt x="81" y="24"/>
                        </a:lnTo>
                        <a:lnTo>
                          <a:pt x="73" y="15"/>
                        </a:lnTo>
                        <a:lnTo>
                          <a:pt x="62" y="12"/>
                        </a:lnTo>
                        <a:lnTo>
                          <a:pt x="52" y="14"/>
                        </a:lnTo>
                        <a:lnTo>
                          <a:pt x="44" y="13"/>
                        </a:lnTo>
                        <a:lnTo>
                          <a:pt x="35" y="13"/>
                        </a:lnTo>
                        <a:lnTo>
                          <a:pt x="26" y="16"/>
                        </a:lnTo>
                        <a:lnTo>
                          <a:pt x="13" y="22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413" name="Group 853"/>
                <p:cNvGrpSpPr>
                  <a:grpSpLocks/>
                </p:cNvGrpSpPr>
                <p:nvPr/>
              </p:nvGrpSpPr>
              <p:grpSpPr bwMode="auto">
                <a:xfrm>
                  <a:off x="3380" y="1303"/>
                  <a:ext cx="66" cy="37"/>
                  <a:chOff x="3380" y="1303"/>
                  <a:chExt cx="66" cy="37"/>
                </a:xfrm>
              </p:grpSpPr>
              <p:sp>
                <p:nvSpPr>
                  <p:cNvPr id="451414" name="Freeform 854"/>
                  <p:cNvSpPr>
                    <a:spLocks/>
                  </p:cNvSpPr>
                  <p:nvPr/>
                </p:nvSpPr>
                <p:spPr bwMode="auto">
                  <a:xfrm>
                    <a:off x="3386" y="1306"/>
                    <a:ext cx="60" cy="28"/>
                  </a:xfrm>
                  <a:custGeom>
                    <a:avLst/>
                    <a:gdLst>
                      <a:gd name="T0" fmla="*/ 0 w 60"/>
                      <a:gd name="T1" fmla="*/ 13 h 28"/>
                      <a:gd name="T2" fmla="*/ 5 w 60"/>
                      <a:gd name="T3" fmla="*/ 6 h 28"/>
                      <a:gd name="T4" fmla="*/ 16 w 60"/>
                      <a:gd name="T5" fmla="*/ 1 h 28"/>
                      <a:gd name="T6" fmla="*/ 27 w 60"/>
                      <a:gd name="T7" fmla="*/ 0 h 28"/>
                      <a:gd name="T8" fmla="*/ 37 w 60"/>
                      <a:gd name="T9" fmla="*/ 2 h 28"/>
                      <a:gd name="T10" fmla="*/ 43 w 60"/>
                      <a:gd name="T11" fmla="*/ 4 h 28"/>
                      <a:gd name="T12" fmla="*/ 54 w 60"/>
                      <a:gd name="T13" fmla="*/ 11 h 28"/>
                      <a:gd name="T14" fmla="*/ 60 w 60"/>
                      <a:gd name="T15" fmla="*/ 22 h 28"/>
                      <a:gd name="T16" fmla="*/ 51 w 60"/>
                      <a:gd name="T17" fmla="*/ 23 h 28"/>
                      <a:gd name="T18" fmla="*/ 42 w 60"/>
                      <a:gd name="T19" fmla="*/ 26 h 28"/>
                      <a:gd name="T20" fmla="*/ 34 w 60"/>
                      <a:gd name="T21" fmla="*/ 28 h 28"/>
                      <a:gd name="T22" fmla="*/ 24 w 60"/>
                      <a:gd name="T23" fmla="*/ 28 h 28"/>
                      <a:gd name="T24" fmla="*/ 16 w 60"/>
                      <a:gd name="T25" fmla="*/ 25 h 28"/>
                      <a:gd name="T26" fmla="*/ 0 w 60"/>
                      <a:gd name="T27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8">
                        <a:moveTo>
                          <a:pt x="0" y="13"/>
                        </a:moveTo>
                        <a:lnTo>
                          <a:pt x="5" y="6"/>
                        </a:lnTo>
                        <a:lnTo>
                          <a:pt x="16" y="1"/>
                        </a:lnTo>
                        <a:lnTo>
                          <a:pt x="27" y="0"/>
                        </a:lnTo>
                        <a:lnTo>
                          <a:pt x="37" y="2"/>
                        </a:lnTo>
                        <a:lnTo>
                          <a:pt x="43" y="4"/>
                        </a:lnTo>
                        <a:lnTo>
                          <a:pt x="54" y="11"/>
                        </a:lnTo>
                        <a:lnTo>
                          <a:pt x="60" y="22"/>
                        </a:lnTo>
                        <a:lnTo>
                          <a:pt x="51" y="23"/>
                        </a:lnTo>
                        <a:lnTo>
                          <a:pt x="42" y="26"/>
                        </a:lnTo>
                        <a:lnTo>
                          <a:pt x="34" y="28"/>
                        </a:lnTo>
                        <a:lnTo>
                          <a:pt x="24" y="28"/>
                        </a:lnTo>
                        <a:lnTo>
                          <a:pt x="16" y="2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415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3395" y="1303"/>
                    <a:ext cx="46" cy="37"/>
                    <a:chOff x="3395" y="1303"/>
                    <a:chExt cx="46" cy="37"/>
                  </a:xfrm>
                </p:grpSpPr>
                <p:sp>
                  <p:nvSpPr>
                    <p:cNvPr id="451416" name="Oval 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1303"/>
                      <a:ext cx="46" cy="37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417" name="Oval 8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1310"/>
                      <a:ext cx="29" cy="3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418" name="Oval 8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317"/>
                      <a:ext cx="9" cy="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419" name="Freeform 859"/>
                  <p:cNvSpPr>
                    <a:spLocks/>
                  </p:cNvSpPr>
                  <p:nvPr/>
                </p:nvSpPr>
                <p:spPr bwMode="auto">
                  <a:xfrm>
                    <a:off x="3380" y="1304"/>
                    <a:ext cx="64" cy="21"/>
                  </a:xfrm>
                  <a:custGeom>
                    <a:avLst/>
                    <a:gdLst>
                      <a:gd name="T0" fmla="*/ 8 w 64"/>
                      <a:gd name="T1" fmla="*/ 18 h 21"/>
                      <a:gd name="T2" fmla="*/ 0 w 64"/>
                      <a:gd name="T3" fmla="*/ 19 h 21"/>
                      <a:gd name="T4" fmla="*/ 9 w 64"/>
                      <a:gd name="T5" fmla="*/ 11 h 21"/>
                      <a:gd name="T6" fmla="*/ 16 w 64"/>
                      <a:gd name="T7" fmla="*/ 4 h 21"/>
                      <a:gd name="T8" fmla="*/ 29 w 64"/>
                      <a:gd name="T9" fmla="*/ 0 h 21"/>
                      <a:gd name="T10" fmla="*/ 41 w 64"/>
                      <a:gd name="T11" fmla="*/ 0 h 21"/>
                      <a:gd name="T12" fmla="*/ 51 w 64"/>
                      <a:gd name="T13" fmla="*/ 5 h 21"/>
                      <a:gd name="T14" fmla="*/ 56 w 64"/>
                      <a:gd name="T15" fmla="*/ 11 h 21"/>
                      <a:gd name="T16" fmla="*/ 61 w 64"/>
                      <a:gd name="T17" fmla="*/ 18 h 21"/>
                      <a:gd name="T18" fmla="*/ 64 w 64"/>
                      <a:gd name="T1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21">
                        <a:moveTo>
                          <a:pt x="8" y="18"/>
                        </a:moveTo>
                        <a:lnTo>
                          <a:pt x="0" y="19"/>
                        </a:lnTo>
                        <a:lnTo>
                          <a:pt x="9" y="11"/>
                        </a:lnTo>
                        <a:lnTo>
                          <a:pt x="16" y="4"/>
                        </a:lnTo>
                        <a:lnTo>
                          <a:pt x="29" y="0"/>
                        </a:lnTo>
                        <a:lnTo>
                          <a:pt x="41" y="0"/>
                        </a:lnTo>
                        <a:lnTo>
                          <a:pt x="51" y="5"/>
                        </a:lnTo>
                        <a:lnTo>
                          <a:pt x="56" y="11"/>
                        </a:lnTo>
                        <a:lnTo>
                          <a:pt x="61" y="18"/>
                        </a:lnTo>
                        <a:lnTo>
                          <a:pt x="64" y="21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420" name="Group 860"/>
                <p:cNvGrpSpPr>
                  <a:grpSpLocks/>
                </p:cNvGrpSpPr>
                <p:nvPr/>
              </p:nvGrpSpPr>
              <p:grpSpPr bwMode="auto">
                <a:xfrm>
                  <a:off x="3247" y="1285"/>
                  <a:ext cx="70" cy="36"/>
                  <a:chOff x="3247" y="1285"/>
                  <a:chExt cx="70" cy="36"/>
                </a:xfrm>
              </p:grpSpPr>
              <p:sp>
                <p:nvSpPr>
                  <p:cNvPr id="451421" name="Freeform 861"/>
                  <p:cNvSpPr>
                    <a:spLocks/>
                  </p:cNvSpPr>
                  <p:nvPr/>
                </p:nvSpPr>
                <p:spPr bwMode="auto">
                  <a:xfrm>
                    <a:off x="3255" y="1286"/>
                    <a:ext cx="62" cy="27"/>
                  </a:xfrm>
                  <a:custGeom>
                    <a:avLst/>
                    <a:gdLst>
                      <a:gd name="T0" fmla="*/ 62 w 62"/>
                      <a:gd name="T1" fmla="*/ 19 h 27"/>
                      <a:gd name="T2" fmla="*/ 50 w 62"/>
                      <a:gd name="T3" fmla="*/ 10 h 27"/>
                      <a:gd name="T4" fmla="*/ 42 w 62"/>
                      <a:gd name="T5" fmla="*/ 4 h 27"/>
                      <a:gd name="T6" fmla="*/ 34 w 62"/>
                      <a:gd name="T7" fmla="*/ 2 h 27"/>
                      <a:gd name="T8" fmla="*/ 28 w 62"/>
                      <a:gd name="T9" fmla="*/ 0 h 27"/>
                      <a:gd name="T10" fmla="*/ 21 w 62"/>
                      <a:gd name="T11" fmla="*/ 0 h 27"/>
                      <a:gd name="T12" fmla="*/ 12 w 62"/>
                      <a:gd name="T13" fmla="*/ 4 h 27"/>
                      <a:gd name="T14" fmla="*/ 6 w 62"/>
                      <a:gd name="T15" fmla="*/ 9 h 27"/>
                      <a:gd name="T16" fmla="*/ 0 w 62"/>
                      <a:gd name="T17" fmla="*/ 15 h 27"/>
                      <a:gd name="T18" fmla="*/ 5 w 62"/>
                      <a:gd name="T19" fmla="*/ 18 h 27"/>
                      <a:gd name="T20" fmla="*/ 16 w 62"/>
                      <a:gd name="T21" fmla="*/ 24 h 27"/>
                      <a:gd name="T22" fmla="*/ 28 w 62"/>
                      <a:gd name="T23" fmla="*/ 27 h 27"/>
                      <a:gd name="T24" fmla="*/ 40 w 62"/>
                      <a:gd name="T25" fmla="*/ 26 h 27"/>
                      <a:gd name="T26" fmla="*/ 47 w 62"/>
                      <a:gd name="T27" fmla="*/ 22 h 27"/>
                      <a:gd name="T28" fmla="*/ 52 w 62"/>
                      <a:gd name="T29" fmla="*/ 21 h 27"/>
                      <a:gd name="T30" fmla="*/ 62 w 62"/>
                      <a:gd name="T31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27">
                        <a:moveTo>
                          <a:pt x="62" y="19"/>
                        </a:moveTo>
                        <a:lnTo>
                          <a:pt x="50" y="10"/>
                        </a:lnTo>
                        <a:lnTo>
                          <a:pt x="42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lnTo>
                          <a:pt x="6" y="9"/>
                        </a:lnTo>
                        <a:lnTo>
                          <a:pt x="0" y="15"/>
                        </a:lnTo>
                        <a:lnTo>
                          <a:pt x="5" y="18"/>
                        </a:lnTo>
                        <a:lnTo>
                          <a:pt x="16" y="24"/>
                        </a:lnTo>
                        <a:lnTo>
                          <a:pt x="28" y="27"/>
                        </a:lnTo>
                        <a:lnTo>
                          <a:pt x="40" y="26"/>
                        </a:lnTo>
                        <a:lnTo>
                          <a:pt x="47" y="22"/>
                        </a:lnTo>
                        <a:lnTo>
                          <a:pt x="52" y="21"/>
                        </a:lnTo>
                        <a:lnTo>
                          <a:pt x="6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1422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3269" y="1285"/>
                    <a:ext cx="44" cy="36"/>
                    <a:chOff x="3269" y="1285"/>
                    <a:chExt cx="44" cy="36"/>
                  </a:xfrm>
                </p:grpSpPr>
                <p:sp>
                  <p:nvSpPr>
                    <p:cNvPr id="451423" name="Oval 8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9" y="1285"/>
                      <a:ext cx="44" cy="36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424" name="Oval 8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1293"/>
                      <a:ext cx="27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425" name="Oval 8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6" y="1296"/>
                      <a:ext cx="10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1426" name="Freeform 866"/>
                  <p:cNvSpPr>
                    <a:spLocks/>
                  </p:cNvSpPr>
                  <p:nvPr/>
                </p:nvSpPr>
                <p:spPr bwMode="auto">
                  <a:xfrm>
                    <a:off x="3247" y="1285"/>
                    <a:ext cx="64" cy="17"/>
                  </a:xfrm>
                  <a:custGeom>
                    <a:avLst/>
                    <a:gdLst>
                      <a:gd name="T0" fmla="*/ 64 w 64"/>
                      <a:gd name="T1" fmla="*/ 15 h 17"/>
                      <a:gd name="T2" fmla="*/ 56 w 64"/>
                      <a:gd name="T3" fmla="*/ 8 h 17"/>
                      <a:gd name="T4" fmla="*/ 50 w 64"/>
                      <a:gd name="T5" fmla="*/ 3 h 17"/>
                      <a:gd name="T6" fmla="*/ 42 w 64"/>
                      <a:gd name="T7" fmla="*/ 0 h 17"/>
                      <a:gd name="T8" fmla="*/ 34 w 64"/>
                      <a:gd name="T9" fmla="*/ 0 h 17"/>
                      <a:gd name="T10" fmla="*/ 27 w 64"/>
                      <a:gd name="T11" fmla="*/ 1 h 17"/>
                      <a:gd name="T12" fmla="*/ 20 w 64"/>
                      <a:gd name="T13" fmla="*/ 6 h 17"/>
                      <a:gd name="T14" fmla="*/ 13 w 64"/>
                      <a:gd name="T15" fmla="*/ 10 h 17"/>
                      <a:gd name="T16" fmla="*/ 7 w 64"/>
                      <a:gd name="T17" fmla="*/ 16 h 17"/>
                      <a:gd name="T18" fmla="*/ 0 w 64"/>
                      <a:gd name="T1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17">
                        <a:moveTo>
                          <a:pt x="64" y="15"/>
                        </a:move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7" y="1"/>
                        </a:lnTo>
                        <a:lnTo>
                          <a:pt x="20" y="6"/>
                        </a:lnTo>
                        <a:lnTo>
                          <a:pt x="13" y="10"/>
                        </a:lnTo>
                        <a:lnTo>
                          <a:pt x="7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1427" name="Group 867"/>
            <p:cNvGrpSpPr>
              <a:grpSpLocks/>
            </p:cNvGrpSpPr>
            <p:nvPr/>
          </p:nvGrpSpPr>
          <p:grpSpPr bwMode="auto">
            <a:xfrm>
              <a:off x="2882" y="2331"/>
              <a:ext cx="244" cy="200"/>
              <a:chOff x="2882" y="2331"/>
              <a:chExt cx="244" cy="200"/>
            </a:xfrm>
          </p:grpSpPr>
          <p:grpSp>
            <p:nvGrpSpPr>
              <p:cNvPr id="451428" name="Group 868"/>
              <p:cNvGrpSpPr>
                <a:grpSpLocks/>
              </p:cNvGrpSpPr>
              <p:nvPr/>
            </p:nvGrpSpPr>
            <p:grpSpPr bwMode="auto">
              <a:xfrm>
                <a:off x="2884" y="2334"/>
                <a:ext cx="242" cy="197"/>
                <a:chOff x="2884" y="2334"/>
                <a:chExt cx="242" cy="197"/>
              </a:xfrm>
            </p:grpSpPr>
            <p:sp>
              <p:nvSpPr>
                <p:cNvPr id="451429" name="Freeform 869"/>
                <p:cNvSpPr>
                  <a:spLocks/>
                </p:cNvSpPr>
                <p:nvPr/>
              </p:nvSpPr>
              <p:spPr bwMode="auto">
                <a:xfrm>
                  <a:off x="2884" y="2334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430" name="Freeform 870"/>
                <p:cNvSpPr>
                  <a:spLocks/>
                </p:cNvSpPr>
                <p:nvPr/>
              </p:nvSpPr>
              <p:spPr bwMode="auto">
                <a:xfrm>
                  <a:off x="3075" y="2356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1431" name="Group 871"/>
              <p:cNvGrpSpPr>
                <a:grpSpLocks/>
              </p:cNvGrpSpPr>
              <p:nvPr/>
            </p:nvGrpSpPr>
            <p:grpSpPr bwMode="auto">
              <a:xfrm>
                <a:off x="2882" y="2331"/>
                <a:ext cx="242" cy="197"/>
                <a:chOff x="2882" y="2331"/>
                <a:chExt cx="242" cy="197"/>
              </a:xfrm>
            </p:grpSpPr>
            <p:sp>
              <p:nvSpPr>
                <p:cNvPr id="451432" name="Freeform 872"/>
                <p:cNvSpPr>
                  <a:spLocks/>
                </p:cNvSpPr>
                <p:nvPr/>
              </p:nvSpPr>
              <p:spPr bwMode="auto">
                <a:xfrm>
                  <a:off x="2882" y="2331"/>
                  <a:ext cx="219" cy="197"/>
                </a:xfrm>
                <a:custGeom>
                  <a:avLst/>
                  <a:gdLst>
                    <a:gd name="T0" fmla="*/ 87 w 219"/>
                    <a:gd name="T1" fmla="*/ 12 h 197"/>
                    <a:gd name="T2" fmla="*/ 99 w 219"/>
                    <a:gd name="T3" fmla="*/ 9 h 197"/>
                    <a:gd name="T4" fmla="*/ 115 w 219"/>
                    <a:gd name="T5" fmla="*/ 14 h 197"/>
                    <a:gd name="T6" fmla="*/ 138 w 219"/>
                    <a:gd name="T7" fmla="*/ 0 h 197"/>
                    <a:gd name="T8" fmla="*/ 150 w 219"/>
                    <a:gd name="T9" fmla="*/ 4 h 197"/>
                    <a:gd name="T10" fmla="*/ 161 w 219"/>
                    <a:gd name="T11" fmla="*/ 19 h 197"/>
                    <a:gd name="T12" fmla="*/ 176 w 219"/>
                    <a:gd name="T13" fmla="*/ 24 h 197"/>
                    <a:gd name="T14" fmla="*/ 192 w 219"/>
                    <a:gd name="T15" fmla="*/ 29 h 197"/>
                    <a:gd name="T16" fmla="*/ 206 w 219"/>
                    <a:gd name="T17" fmla="*/ 67 h 197"/>
                    <a:gd name="T18" fmla="*/ 216 w 219"/>
                    <a:gd name="T19" fmla="*/ 127 h 197"/>
                    <a:gd name="T20" fmla="*/ 205 w 219"/>
                    <a:gd name="T21" fmla="*/ 142 h 197"/>
                    <a:gd name="T22" fmla="*/ 190 w 219"/>
                    <a:gd name="T23" fmla="*/ 130 h 197"/>
                    <a:gd name="T24" fmla="*/ 185 w 219"/>
                    <a:gd name="T25" fmla="*/ 114 h 197"/>
                    <a:gd name="T26" fmla="*/ 171 w 219"/>
                    <a:gd name="T27" fmla="*/ 81 h 197"/>
                    <a:gd name="T28" fmla="*/ 163 w 219"/>
                    <a:gd name="T29" fmla="*/ 59 h 197"/>
                    <a:gd name="T30" fmla="*/ 157 w 219"/>
                    <a:gd name="T31" fmla="*/ 124 h 197"/>
                    <a:gd name="T32" fmla="*/ 158 w 219"/>
                    <a:gd name="T33" fmla="*/ 184 h 197"/>
                    <a:gd name="T34" fmla="*/ 142 w 219"/>
                    <a:gd name="T35" fmla="*/ 197 h 197"/>
                    <a:gd name="T36" fmla="*/ 127 w 219"/>
                    <a:gd name="T37" fmla="*/ 191 h 197"/>
                    <a:gd name="T38" fmla="*/ 118 w 219"/>
                    <a:gd name="T39" fmla="*/ 166 h 197"/>
                    <a:gd name="T40" fmla="*/ 115 w 219"/>
                    <a:gd name="T41" fmla="*/ 85 h 197"/>
                    <a:gd name="T42" fmla="*/ 107 w 219"/>
                    <a:gd name="T43" fmla="*/ 73 h 197"/>
                    <a:gd name="T44" fmla="*/ 95 w 219"/>
                    <a:gd name="T45" fmla="*/ 99 h 197"/>
                    <a:gd name="T46" fmla="*/ 98 w 219"/>
                    <a:gd name="T47" fmla="*/ 135 h 197"/>
                    <a:gd name="T48" fmla="*/ 101 w 219"/>
                    <a:gd name="T49" fmla="*/ 171 h 197"/>
                    <a:gd name="T50" fmla="*/ 91 w 219"/>
                    <a:gd name="T51" fmla="*/ 185 h 197"/>
                    <a:gd name="T52" fmla="*/ 73 w 219"/>
                    <a:gd name="T53" fmla="*/ 187 h 197"/>
                    <a:gd name="T54" fmla="*/ 62 w 219"/>
                    <a:gd name="T55" fmla="*/ 161 h 197"/>
                    <a:gd name="T56" fmla="*/ 62 w 219"/>
                    <a:gd name="T57" fmla="*/ 79 h 197"/>
                    <a:gd name="T58" fmla="*/ 48 w 219"/>
                    <a:gd name="T59" fmla="*/ 93 h 197"/>
                    <a:gd name="T60" fmla="*/ 40 w 219"/>
                    <a:gd name="T61" fmla="*/ 117 h 197"/>
                    <a:gd name="T62" fmla="*/ 34 w 219"/>
                    <a:gd name="T63" fmla="*/ 152 h 197"/>
                    <a:gd name="T64" fmla="*/ 24 w 219"/>
                    <a:gd name="T65" fmla="*/ 163 h 197"/>
                    <a:gd name="T66" fmla="*/ 5 w 219"/>
                    <a:gd name="T67" fmla="*/ 161 h 197"/>
                    <a:gd name="T68" fmla="*/ 1 w 219"/>
                    <a:gd name="T69" fmla="*/ 129 h 197"/>
                    <a:gd name="T70" fmla="*/ 12 w 219"/>
                    <a:gd name="T71" fmla="*/ 83 h 197"/>
                    <a:gd name="T72" fmla="*/ 46 w 219"/>
                    <a:gd name="T73" fmla="*/ 20 h 197"/>
                    <a:gd name="T74" fmla="*/ 59 w 219"/>
                    <a:gd name="T75" fmla="*/ 19 h 197"/>
                    <a:gd name="T76" fmla="*/ 76 w 219"/>
                    <a:gd name="T77" fmla="*/ 2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9" h="197">
                      <a:moveTo>
                        <a:pt x="76" y="27"/>
                      </a:moveTo>
                      <a:lnTo>
                        <a:pt x="87" y="12"/>
                      </a:lnTo>
                      <a:lnTo>
                        <a:pt x="92" y="8"/>
                      </a:lnTo>
                      <a:lnTo>
                        <a:pt x="99" y="9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33" y="2"/>
                      </a:lnTo>
                      <a:lnTo>
                        <a:pt x="138" y="0"/>
                      </a:lnTo>
                      <a:lnTo>
                        <a:pt x="146" y="1"/>
                      </a:lnTo>
                      <a:lnTo>
                        <a:pt x="150" y="4"/>
                      </a:lnTo>
                      <a:lnTo>
                        <a:pt x="156" y="10"/>
                      </a:lnTo>
                      <a:lnTo>
                        <a:pt x="161" y="19"/>
                      </a:lnTo>
                      <a:lnTo>
                        <a:pt x="168" y="22"/>
                      </a:lnTo>
                      <a:lnTo>
                        <a:pt x="176" y="24"/>
                      </a:lnTo>
                      <a:lnTo>
                        <a:pt x="186" y="26"/>
                      </a:lnTo>
                      <a:lnTo>
                        <a:pt x="192" y="29"/>
                      </a:lnTo>
                      <a:lnTo>
                        <a:pt x="198" y="48"/>
                      </a:lnTo>
                      <a:lnTo>
                        <a:pt x="206" y="67"/>
                      </a:lnTo>
                      <a:lnTo>
                        <a:pt x="219" y="91"/>
                      </a:lnTo>
                      <a:lnTo>
                        <a:pt x="216" y="127"/>
                      </a:lnTo>
                      <a:lnTo>
                        <a:pt x="216" y="140"/>
                      </a:lnTo>
                      <a:lnTo>
                        <a:pt x="205" y="142"/>
                      </a:lnTo>
                      <a:lnTo>
                        <a:pt x="197" y="138"/>
                      </a:lnTo>
                      <a:lnTo>
                        <a:pt x="190" y="130"/>
                      </a:lnTo>
                      <a:lnTo>
                        <a:pt x="187" y="122"/>
                      </a:lnTo>
                      <a:lnTo>
                        <a:pt x="185" y="114"/>
                      </a:lnTo>
                      <a:lnTo>
                        <a:pt x="183" y="102"/>
                      </a:lnTo>
                      <a:lnTo>
                        <a:pt x="171" y="81"/>
                      </a:lnTo>
                      <a:lnTo>
                        <a:pt x="168" y="74"/>
                      </a:lnTo>
                      <a:lnTo>
                        <a:pt x="163" y="59"/>
                      </a:lnTo>
                      <a:lnTo>
                        <a:pt x="156" y="91"/>
                      </a:lnTo>
                      <a:lnTo>
                        <a:pt x="157" y="124"/>
                      </a:lnTo>
                      <a:lnTo>
                        <a:pt x="157" y="172"/>
                      </a:lnTo>
                      <a:lnTo>
                        <a:pt x="158" y="184"/>
                      </a:lnTo>
                      <a:lnTo>
                        <a:pt x="152" y="194"/>
                      </a:lnTo>
                      <a:lnTo>
                        <a:pt x="142" y="197"/>
                      </a:lnTo>
                      <a:lnTo>
                        <a:pt x="133" y="196"/>
                      </a:lnTo>
                      <a:lnTo>
                        <a:pt x="127" y="191"/>
                      </a:lnTo>
                      <a:lnTo>
                        <a:pt x="122" y="181"/>
                      </a:lnTo>
                      <a:lnTo>
                        <a:pt x="118" y="166"/>
                      </a:lnTo>
                      <a:lnTo>
                        <a:pt x="118" y="117"/>
                      </a:lnTo>
                      <a:lnTo>
                        <a:pt x="115" y="85"/>
                      </a:lnTo>
                      <a:lnTo>
                        <a:pt x="116" y="55"/>
                      </a:lnTo>
                      <a:lnTo>
                        <a:pt x="107" y="73"/>
                      </a:lnTo>
                      <a:lnTo>
                        <a:pt x="99" y="87"/>
                      </a:lnTo>
                      <a:lnTo>
                        <a:pt x="95" y="99"/>
                      </a:lnTo>
                      <a:lnTo>
                        <a:pt x="96" y="114"/>
                      </a:lnTo>
                      <a:lnTo>
                        <a:pt x="98" y="135"/>
                      </a:lnTo>
                      <a:lnTo>
                        <a:pt x="101" y="163"/>
                      </a:lnTo>
                      <a:lnTo>
                        <a:pt x="101" y="171"/>
                      </a:lnTo>
                      <a:lnTo>
                        <a:pt x="98" y="178"/>
                      </a:lnTo>
                      <a:lnTo>
                        <a:pt x="91" y="185"/>
                      </a:lnTo>
                      <a:lnTo>
                        <a:pt x="82" y="189"/>
                      </a:lnTo>
                      <a:lnTo>
                        <a:pt x="73" y="187"/>
                      </a:lnTo>
                      <a:lnTo>
                        <a:pt x="68" y="178"/>
                      </a:lnTo>
                      <a:lnTo>
                        <a:pt x="62" y="161"/>
                      </a:lnTo>
                      <a:lnTo>
                        <a:pt x="58" y="102"/>
                      </a:lnTo>
                      <a:lnTo>
                        <a:pt x="62" y="79"/>
                      </a:lnTo>
                      <a:lnTo>
                        <a:pt x="53" y="86"/>
                      </a:lnTo>
                      <a:lnTo>
                        <a:pt x="48" y="93"/>
                      </a:lnTo>
                      <a:lnTo>
                        <a:pt x="43" y="106"/>
                      </a:lnTo>
                      <a:lnTo>
                        <a:pt x="40" y="117"/>
                      </a:lnTo>
                      <a:lnTo>
                        <a:pt x="37" y="132"/>
                      </a:lnTo>
                      <a:lnTo>
                        <a:pt x="34" y="152"/>
                      </a:lnTo>
                      <a:lnTo>
                        <a:pt x="31" y="159"/>
                      </a:lnTo>
                      <a:lnTo>
                        <a:pt x="24" y="163"/>
                      </a:lnTo>
                      <a:lnTo>
                        <a:pt x="14" y="164"/>
                      </a:lnTo>
                      <a:lnTo>
                        <a:pt x="5" y="161"/>
                      </a:lnTo>
                      <a:lnTo>
                        <a:pt x="0" y="155"/>
                      </a:lnTo>
                      <a:lnTo>
                        <a:pt x="1" y="129"/>
                      </a:lnTo>
                      <a:lnTo>
                        <a:pt x="7" y="103"/>
                      </a:lnTo>
                      <a:lnTo>
                        <a:pt x="12" y="83"/>
                      </a:lnTo>
                      <a:lnTo>
                        <a:pt x="25" y="54"/>
                      </a:lnTo>
                      <a:lnTo>
                        <a:pt x="46" y="20"/>
                      </a:lnTo>
                      <a:lnTo>
                        <a:pt x="52" y="19"/>
                      </a:lnTo>
                      <a:lnTo>
                        <a:pt x="59" y="19"/>
                      </a:lnTo>
                      <a:lnTo>
                        <a:pt x="67" y="22"/>
                      </a:lnTo>
                      <a:lnTo>
                        <a:pt x="76" y="27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433" name="Freeform 873"/>
                <p:cNvSpPr>
                  <a:spLocks/>
                </p:cNvSpPr>
                <p:nvPr/>
              </p:nvSpPr>
              <p:spPr bwMode="auto">
                <a:xfrm>
                  <a:off x="3073" y="2353"/>
                  <a:ext cx="51" cy="59"/>
                </a:xfrm>
                <a:custGeom>
                  <a:avLst/>
                  <a:gdLst>
                    <a:gd name="T0" fmla="*/ 0 w 51"/>
                    <a:gd name="T1" fmla="*/ 23 h 59"/>
                    <a:gd name="T2" fmla="*/ 4 w 51"/>
                    <a:gd name="T3" fmla="*/ 16 h 59"/>
                    <a:gd name="T4" fmla="*/ 12 w 51"/>
                    <a:gd name="T5" fmla="*/ 4 h 59"/>
                    <a:gd name="T6" fmla="*/ 21 w 51"/>
                    <a:gd name="T7" fmla="*/ 0 h 59"/>
                    <a:gd name="T8" fmla="*/ 32 w 51"/>
                    <a:gd name="T9" fmla="*/ 1 h 59"/>
                    <a:gd name="T10" fmla="*/ 39 w 51"/>
                    <a:gd name="T11" fmla="*/ 5 h 59"/>
                    <a:gd name="T12" fmla="*/ 49 w 51"/>
                    <a:gd name="T13" fmla="*/ 12 h 59"/>
                    <a:gd name="T14" fmla="*/ 51 w 51"/>
                    <a:gd name="T15" fmla="*/ 19 h 59"/>
                    <a:gd name="T16" fmla="*/ 51 w 51"/>
                    <a:gd name="T17" fmla="*/ 30 h 59"/>
                    <a:gd name="T18" fmla="*/ 49 w 51"/>
                    <a:gd name="T19" fmla="*/ 37 h 59"/>
                    <a:gd name="T20" fmla="*/ 46 w 51"/>
                    <a:gd name="T21" fmla="*/ 45 h 59"/>
                    <a:gd name="T22" fmla="*/ 35 w 51"/>
                    <a:gd name="T23" fmla="*/ 50 h 59"/>
                    <a:gd name="T24" fmla="*/ 15 w 51"/>
                    <a:gd name="T25" fmla="*/ 59 h 59"/>
                    <a:gd name="T26" fmla="*/ 0 w 51"/>
                    <a:gd name="T27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59">
                      <a:moveTo>
                        <a:pt x="0" y="23"/>
                      </a:moveTo>
                      <a:lnTo>
                        <a:pt x="4" y="16"/>
                      </a:lnTo>
                      <a:lnTo>
                        <a:pt x="12" y="4"/>
                      </a:lnTo>
                      <a:lnTo>
                        <a:pt x="21" y="0"/>
                      </a:lnTo>
                      <a:lnTo>
                        <a:pt x="32" y="1"/>
                      </a:lnTo>
                      <a:lnTo>
                        <a:pt x="39" y="5"/>
                      </a:lnTo>
                      <a:lnTo>
                        <a:pt x="49" y="12"/>
                      </a:lnTo>
                      <a:lnTo>
                        <a:pt x="51" y="19"/>
                      </a:lnTo>
                      <a:lnTo>
                        <a:pt x="51" y="30"/>
                      </a:lnTo>
                      <a:lnTo>
                        <a:pt x="49" y="37"/>
                      </a:lnTo>
                      <a:lnTo>
                        <a:pt x="46" y="45"/>
                      </a:lnTo>
                      <a:lnTo>
                        <a:pt x="35" y="50"/>
                      </a:lnTo>
                      <a:lnTo>
                        <a:pt x="15" y="5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51434" name="AutoShape 874"/>
          <p:cNvSpPr>
            <a:spLocks noChangeArrowheads="1"/>
          </p:cNvSpPr>
          <p:nvPr/>
        </p:nvSpPr>
        <p:spPr bwMode="auto">
          <a:xfrm>
            <a:off x="457200" y="1295400"/>
            <a:ext cx="990600" cy="381000"/>
          </a:xfrm>
          <a:prstGeom prst="wedgeRectCallout">
            <a:avLst>
              <a:gd name="adj1" fmla="val -28204"/>
              <a:gd name="adj2" fmla="val 97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Fermat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35" name="AutoShape 875"/>
          <p:cNvSpPr>
            <a:spLocks noChangeArrowheads="1"/>
          </p:cNvSpPr>
          <p:nvPr/>
        </p:nvSpPr>
        <p:spPr bwMode="auto">
          <a:xfrm>
            <a:off x="2286000" y="1066800"/>
            <a:ext cx="1219200" cy="533400"/>
          </a:xfrm>
          <a:prstGeom prst="wedgeRectCallout">
            <a:avLst>
              <a:gd name="adj1" fmla="val -67319"/>
              <a:gd name="adj2" fmla="val -86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Lehmer- Powers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36" name="AutoShape 876"/>
          <p:cNvSpPr>
            <a:spLocks noChangeArrowheads="1"/>
          </p:cNvSpPr>
          <p:nvPr/>
        </p:nvSpPr>
        <p:spPr bwMode="auto">
          <a:xfrm>
            <a:off x="3581400" y="879475"/>
            <a:ext cx="1219200" cy="533400"/>
          </a:xfrm>
          <a:prstGeom prst="wedgeRectCallout">
            <a:avLst>
              <a:gd name="adj1" fmla="val 19792"/>
              <a:gd name="adj2" fmla="val 866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p+1 (Williams)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37" name="AutoShape 877"/>
          <p:cNvSpPr>
            <a:spLocks noChangeArrowheads="1"/>
          </p:cNvSpPr>
          <p:nvPr/>
        </p:nvSpPr>
        <p:spPr bwMode="auto">
          <a:xfrm>
            <a:off x="5105400" y="692150"/>
            <a:ext cx="1219200" cy="533400"/>
          </a:xfrm>
          <a:prstGeom prst="wedgeRectCallout">
            <a:avLst>
              <a:gd name="adj1" fmla="val -11329"/>
              <a:gd name="adj2" fmla="val 901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p–1 (Pollard)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38" name="AutoShape 878"/>
          <p:cNvSpPr>
            <a:spLocks noChangeArrowheads="1"/>
          </p:cNvSpPr>
          <p:nvPr/>
        </p:nvSpPr>
        <p:spPr bwMode="auto">
          <a:xfrm>
            <a:off x="6324600" y="762000"/>
            <a:ext cx="1219200" cy="533400"/>
          </a:xfrm>
          <a:prstGeom prst="wedgeRectCallout">
            <a:avLst>
              <a:gd name="adj1" fmla="val -90366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rho (Pollard)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39" name="AutoShape 879"/>
          <p:cNvSpPr>
            <a:spLocks noChangeArrowheads="1"/>
          </p:cNvSpPr>
          <p:nvPr/>
        </p:nvSpPr>
        <p:spPr bwMode="auto">
          <a:xfrm>
            <a:off x="7696200" y="1239838"/>
            <a:ext cx="1219200" cy="533400"/>
          </a:xfrm>
          <a:prstGeom prst="wedgeRectCallout">
            <a:avLst>
              <a:gd name="adj1" fmla="val 3907"/>
              <a:gd name="adj2" fmla="val 1482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Morrison- Brillhart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0" name="AutoShape 880"/>
          <p:cNvSpPr>
            <a:spLocks noChangeArrowheads="1"/>
          </p:cNvSpPr>
          <p:nvPr/>
        </p:nvSpPr>
        <p:spPr bwMode="auto">
          <a:xfrm>
            <a:off x="6659563" y="1557338"/>
            <a:ext cx="990600" cy="304800"/>
          </a:xfrm>
          <a:prstGeom prst="wedgeRectCallout">
            <a:avLst>
              <a:gd name="adj1" fmla="val -33495"/>
              <a:gd name="adj2" fmla="val 1291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Shanks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1" name="AutoShape 881"/>
          <p:cNvSpPr>
            <a:spLocks noChangeArrowheads="1"/>
          </p:cNvSpPr>
          <p:nvPr/>
        </p:nvSpPr>
        <p:spPr bwMode="auto">
          <a:xfrm>
            <a:off x="5148263" y="2852738"/>
            <a:ext cx="990600" cy="304800"/>
          </a:xfrm>
          <a:prstGeom prst="wedgeRectCallout">
            <a:avLst>
              <a:gd name="adj1" fmla="val -62981"/>
              <a:gd name="adj2" fmla="val -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Dixon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2" name="AutoShape 882"/>
          <p:cNvSpPr>
            <a:spLocks noChangeArrowheads="1"/>
          </p:cNvSpPr>
          <p:nvPr/>
        </p:nvSpPr>
        <p:spPr bwMode="auto">
          <a:xfrm>
            <a:off x="1828800" y="3505200"/>
            <a:ext cx="1524000" cy="533400"/>
          </a:xfrm>
          <a:prstGeom prst="wedgeRectCallout">
            <a:avLst>
              <a:gd name="adj1" fmla="val -62815"/>
              <a:gd name="adj2" fmla="val -166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QS (Pomerance)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3" name="AutoShape 883"/>
          <p:cNvSpPr>
            <a:spLocks noChangeArrowheads="1"/>
          </p:cNvSpPr>
          <p:nvPr/>
        </p:nvSpPr>
        <p:spPr bwMode="auto">
          <a:xfrm>
            <a:off x="1905000" y="4495800"/>
            <a:ext cx="1143000" cy="533400"/>
          </a:xfrm>
          <a:prstGeom prst="wedgeRectCallout">
            <a:avLst>
              <a:gd name="adj1" fmla="val -89722"/>
              <a:gd name="adj2" fmla="val -1279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ECC (Lenstra)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4" name="AutoShape 884"/>
          <p:cNvSpPr>
            <a:spLocks noChangeArrowheads="1"/>
          </p:cNvSpPr>
          <p:nvPr/>
        </p:nvSpPr>
        <p:spPr bwMode="auto">
          <a:xfrm>
            <a:off x="1981200" y="5562600"/>
            <a:ext cx="1143000" cy="533400"/>
          </a:xfrm>
          <a:prstGeom prst="wedgeRectCallout">
            <a:avLst>
              <a:gd name="adj1" fmla="val -80833"/>
              <a:gd name="adj2" fmla="val -1839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NFS (Lenstra)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5" name="AutoShape 885"/>
          <p:cNvSpPr>
            <a:spLocks noChangeArrowheads="1"/>
          </p:cNvSpPr>
          <p:nvPr/>
        </p:nvSpPr>
        <p:spPr bwMode="auto">
          <a:xfrm>
            <a:off x="4572000" y="4759325"/>
            <a:ext cx="1447800" cy="533400"/>
          </a:xfrm>
          <a:prstGeom prst="wedgeRectCallout">
            <a:avLst>
              <a:gd name="adj1" fmla="val -79824"/>
              <a:gd name="adj2" fmla="val -11845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MPQS (Silverman)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6" name="AutoShape 886"/>
          <p:cNvSpPr>
            <a:spLocks noChangeArrowheads="1"/>
          </p:cNvSpPr>
          <p:nvPr/>
        </p:nvSpPr>
        <p:spPr bwMode="auto">
          <a:xfrm>
            <a:off x="6948488" y="3500438"/>
            <a:ext cx="990600" cy="304800"/>
          </a:xfrm>
          <a:prstGeom prst="wedgeRectCallout">
            <a:avLst>
              <a:gd name="adj1" fmla="val 77403"/>
              <a:gd name="adj2" fmla="val 1291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Valle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7" name="AutoShape 887"/>
          <p:cNvSpPr>
            <a:spLocks noChangeArrowheads="1"/>
          </p:cNvSpPr>
          <p:nvPr/>
        </p:nvSpPr>
        <p:spPr bwMode="auto">
          <a:xfrm>
            <a:off x="3048000" y="2057400"/>
            <a:ext cx="990600" cy="304800"/>
          </a:xfrm>
          <a:prstGeom prst="wedgeRectCallout">
            <a:avLst>
              <a:gd name="adj1" fmla="val -66667"/>
              <a:gd name="adj2" fmla="val -901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Seysen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51448" name="AutoShape 888"/>
          <p:cNvSpPr>
            <a:spLocks noChangeArrowheads="1"/>
          </p:cNvSpPr>
          <p:nvPr/>
        </p:nvSpPr>
        <p:spPr bwMode="auto">
          <a:xfrm>
            <a:off x="5486400" y="3733800"/>
            <a:ext cx="990600" cy="304800"/>
          </a:xfrm>
          <a:prstGeom prst="wedgeRectCallout">
            <a:avLst>
              <a:gd name="adj1" fmla="val 71472"/>
              <a:gd name="adj2" fmla="val 1151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1800">
                <a:solidFill>
                  <a:srgbClr val="FFFF66"/>
                </a:solidFill>
                <a:latin typeface="Times New Roman" pitchFamily="18" charset="0"/>
              </a:rPr>
              <a:t>Shor</a:t>
            </a:r>
            <a:endParaRPr lang="en-US" sz="18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5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5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0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0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45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434" grpId="0" animBg="1"/>
      <p:bldP spid="451435" grpId="0" animBg="1"/>
      <p:bldP spid="451436" grpId="0" animBg="1"/>
      <p:bldP spid="451437" grpId="0" animBg="1"/>
      <p:bldP spid="451438" grpId="0" animBg="1"/>
      <p:bldP spid="451439" grpId="0" animBg="1"/>
      <p:bldP spid="451440" grpId="0" animBg="1"/>
      <p:bldP spid="451441" grpId="0" animBg="1"/>
      <p:bldP spid="451442" grpId="0" animBg="1"/>
      <p:bldP spid="451443" grpId="0" animBg="1"/>
      <p:bldP spid="451444" grpId="0" animBg="1"/>
      <p:bldP spid="451445" grpId="0" animBg="1"/>
      <p:bldP spid="451446" grpId="0" animBg="1"/>
      <p:bldP spid="451447" grpId="0" animBg="1"/>
      <p:bldP spid="4514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</a:t>
            </a:r>
            <a:r>
              <a:rPr lang="fr-CH" dirty="0" smtClean="0"/>
              <a:t>ecord 2009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295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RSA-768 = </a:t>
            </a:r>
            <a:r>
              <a:rPr lang="it-IT" dirty="0" smtClean="0"/>
              <a:t>1230186684530117755130494958384962720772853569595334792197322452151726400507263657518745202199786469389956474942774063845925192557326303453731548268507917026122142913461670429214311602221240479274737794080665351419597459856902143413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350" y="3200400"/>
            <a:ext cx="6953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 33478071698956898786044169848212690817704794983713768568912431388982883793878002287614711652531743087737814467999489 </a:t>
            </a:r>
          </a:p>
          <a:p>
            <a:r>
              <a:rPr lang="it-IT" dirty="0" smtClean="0"/>
              <a:t>× 36746043666799590428244633799627952632279158164343087642676032283815739666511279233373417143396810270092798736308917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562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Thorsten </a:t>
            </a:r>
            <a:r>
              <a:rPr lang="en-US" sz="1200" dirty="0" err="1"/>
              <a:t>Kleinjung</a:t>
            </a:r>
            <a:r>
              <a:rPr lang="en-US" sz="1200" dirty="0"/>
              <a:t>, </a:t>
            </a:r>
            <a:r>
              <a:rPr lang="en-US" sz="1200" dirty="0" err="1"/>
              <a:t>Kazumaro</a:t>
            </a:r>
            <a:r>
              <a:rPr lang="en-US" sz="1200" dirty="0"/>
              <a:t> Aoki, Jens </a:t>
            </a:r>
            <a:r>
              <a:rPr lang="en-US" sz="1200" dirty="0" err="1"/>
              <a:t>Franke</a:t>
            </a:r>
            <a:r>
              <a:rPr lang="en-US" sz="1200" dirty="0"/>
              <a:t>, </a:t>
            </a:r>
            <a:r>
              <a:rPr lang="en-US" sz="1200" dirty="0" err="1"/>
              <a:t>Arjen</a:t>
            </a:r>
            <a:r>
              <a:rPr lang="en-US" sz="1200" dirty="0"/>
              <a:t> K. </a:t>
            </a:r>
            <a:r>
              <a:rPr lang="en-US" sz="1200" dirty="0" err="1"/>
              <a:t>Lenstra</a:t>
            </a:r>
            <a:r>
              <a:rPr lang="en-US" sz="1200" dirty="0"/>
              <a:t>, Emmanuel </a:t>
            </a:r>
            <a:r>
              <a:rPr lang="en-US" sz="1200" dirty="0" err="1"/>
              <a:t>Thomé</a:t>
            </a:r>
            <a:r>
              <a:rPr lang="en-US" sz="1200" dirty="0"/>
              <a:t>, </a:t>
            </a:r>
            <a:r>
              <a:rPr lang="en-US" sz="1200" dirty="0" err="1"/>
              <a:t>Pierrick</a:t>
            </a:r>
            <a:r>
              <a:rPr lang="en-US" sz="1200" dirty="0"/>
              <a:t> </a:t>
            </a:r>
            <a:r>
              <a:rPr lang="en-US" sz="1200" dirty="0" err="1"/>
              <a:t>Gaudry</a:t>
            </a:r>
            <a:r>
              <a:rPr lang="en-US" sz="1200" dirty="0"/>
              <a:t>, Alexander </a:t>
            </a:r>
            <a:r>
              <a:rPr lang="en-US" sz="1200" dirty="0" err="1"/>
              <a:t>Kruppa</a:t>
            </a:r>
            <a:r>
              <a:rPr lang="en-US" sz="1200" dirty="0"/>
              <a:t>, Peter Montgomery, </a:t>
            </a:r>
            <a:r>
              <a:rPr lang="en-US" sz="1200" dirty="0" err="1"/>
              <a:t>Joppe</a:t>
            </a:r>
            <a:r>
              <a:rPr lang="en-US" sz="1200" dirty="0"/>
              <a:t> W. </a:t>
            </a:r>
            <a:r>
              <a:rPr lang="en-US" sz="1200" dirty="0" err="1"/>
              <a:t>Bos</a:t>
            </a:r>
            <a:r>
              <a:rPr lang="en-US" sz="1200" dirty="0"/>
              <a:t>, Dag Arne </a:t>
            </a:r>
            <a:r>
              <a:rPr lang="en-US" sz="1200" dirty="0" err="1"/>
              <a:t>Osvik</a:t>
            </a:r>
            <a:r>
              <a:rPr lang="en-US" sz="1200" dirty="0"/>
              <a:t>, Herman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Riele</a:t>
            </a:r>
            <a:r>
              <a:rPr lang="en-US" sz="1200" dirty="0"/>
              <a:t>, </a:t>
            </a:r>
            <a:r>
              <a:rPr lang="en-US" sz="1200" dirty="0" err="1"/>
              <a:t>Andrey</a:t>
            </a:r>
            <a:r>
              <a:rPr lang="en-US" sz="1200" dirty="0"/>
              <a:t> </a:t>
            </a:r>
            <a:r>
              <a:rPr lang="en-US" sz="1200" dirty="0" err="1"/>
              <a:t>Timofeev</a:t>
            </a:r>
            <a:r>
              <a:rPr lang="en-US" sz="1200" dirty="0"/>
              <a:t>, </a:t>
            </a:r>
            <a:r>
              <a:rPr lang="en-US" sz="1200" dirty="0" smtClean="0"/>
              <a:t>et </a:t>
            </a:r>
            <a:r>
              <a:rPr lang="en-US" sz="1200" dirty="0"/>
              <a:t>Paul Zimmermann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404110" y="304800"/>
            <a:ext cx="1524000" cy="990600"/>
          </a:xfrm>
          <a:prstGeom prst="wedgeRoundRectCallout">
            <a:avLst>
              <a:gd name="adj1" fmla="val -82333"/>
              <a:gd name="adj2" fmla="val 498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232 chiffres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décimaux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5508724"/>
            <a:ext cx="1219200" cy="495300"/>
          </a:xfrm>
          <a:prstGeom prst="wedgeRoundRectCallout">
            <a:avLst>
              <a:gd name="adj1" fmla="val 64854"/>
              <a:gd name="adj2" fmla="val 209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équipe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981200"/>
            <a:ext cx="381000" cy="3124200"/>
            <a:chOff x="457200" y="1981200"/>
            <a:chExt cx="381000" cy="3124200"/>
          </a:xfrm>
        </p:grpSpPr>
        <p:sp>
          <p:nvSpPr>
            <p:cNvPr id="11" name="Oval 10"/>
            <p:cNvSpPr/>
            <p:nvPr/>
          </p:nvSpPr>
          <p:spPr>
            <a:xfrm>
              <a:off x="457200" y="36576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p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47244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q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57200" y="1981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7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Recommandations</a:t>
            </a:r>
            <a:br>
              <a:rPr lang="fr-CH" dirty="0" smtClean="0"/>
            </a:br>
            <a:r>
              <a:rPr lang="fr-CH" dirty="0" smtClean="0"/>
              <a:t>pour la longueur </a:t>
            </a:r>
            <a:br>
              <a:rPr lang="fr-CH" dirty="0" smtClean="0"/>
            </a:br>
            <a:r>
              <a:rPr lang="fr-CH" dirty="0" smtClean="0"/>
              <a:t>de n</a:t>
            </a:r>
            <a:endParaRPr lang="en-GB" dirty="0"/>
          </a:p>
        </p:txBody>
      </p:sp>
      <p:sp>
        <p:nvSpPr>
          <p:cNvPr id="448556" name="Rectangle 44"/>
          <p:cNvSpPr>
            <a:spLocks noChangeArrowheads="1"/>
          </p:cNvSpPr>
          <p:nvPr/>
        </p:nvSpPr>
        <p:spPr bwMode="auto">
          <a:xfrm>
            <a:off x="5105400" y="2307430"/>
            <a:ext cx="3733800" cy="2667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r-FR" sz="2400" dirty="0"/>
          </a:p>
          <a:p>
            <a:pPr algn="ctr"/>
            <a:r>
              <a:rPr lang="fr-FR" sz="2400" dirty="0" smtClean="0"/>
              <a:t>privé: 1024 </a:t>
            </a:r>
            <a:r>
              <a:rPr lang="fr-FR" sz="2400" dirty="0"/>
              <a:t>bit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entreprise: </a:t>
            </a:r>
            <a:r>
              <a:rPr lang="fr-FR" sz="2400" dirty="0" smtClean="0"/>
              <a:t>2048 </a:t>
            </a:r>
            <a:r>
              <a:rPr lang="fr-FR" sz="2400" dirty="0"/>
              <a:t>bit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</a:t>
            </a:r>
            <a:r>
              <a:rPr lang="fr-FR" sz="2400" dirty="0" smtClean="0"/>
              <a:t>ongue durée : 3072 </a:t>
            </a:r>
            <a:r>
              <a:rPr lang="fr-FR" sz="2400" dirty="0"/>
              <a:t>bit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93044" y="3396457"/>
            <a:ext cx="1819275" cy="2449513"/>
            <a:chOff x="1632" y="2736"/>
            <a:chExt cx="1146" cy="1543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861" y="2736"/>
              <a:ext cx="917" cy="1543"/>
              <a:chOff x="4368" y="720"/>
              <a:chExt cx="993" cy="1543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4368" y="720"/>
                <a:ext cx="993" cy="1543"/>
                <a:chOff x="3120" y="288"/>
                <a:chExt cx="993" cy="1543"/>
              </a:xfrm>
            </p:grpSpPr>
            <p:sp>
              <p:nvSpPr>
                <p:cNvPr id="13" name="Freeform 6"/>
                <p:cNvSpPr>
                  <a:spLocks/>
                </p:cNvSpPr>
                <p:nvPr/>
              </p:nvSpPr>
              <p:spPr bwMode="auto">
                <a:xfrm>
                  <a:off x="3120" y="288"/>
                  <a:ext cx="993" cy="1543"/>
                </a:xfrm>
                <a:custGeom>
                  <a:avLst/>
                  <a:gdLst>
                    <a:gd name="T0" fmla="*/ 115 w 993"/>
                    <a:gd name="T1" fmla="*/ 269 h 1543"/>
                    <a:gd name="T2" fmla="*/ 217 w 993"/>
                    <a:gd name="T3" fmla="*/ 252 h 1543"/>
                    <a:gd name="T4" fmla="*/ 214 w 993"/>
                    <a:gd name="T5" fmla="*/ 224 h 1543"/>
                    <a:gd name="T6" fmla="*/ 323 w 993"/>
                    <a:gd name="T7" fmla="*/ 264 h 1543"/>
                    <a:gd name="T8" fmla="*/ 319 w 993"/>
                    <a:gd name="T9" fmla="*/ 200 h 1543"/>
                    <a:gd name="T10" fmla="*/ 283 w 993"/>
                    <a:gd name="T11" fmla="*/ 92 h 1543"/>
                    <a:gd name="T12" fmla="*/ 378 w 993"/>
                    <a:gd name="T13" fmla="*/ 177 h 1543"/>
                    <a:gd name="T14" fmla="*/ 371 w 993"/>
                    <a:gd name="T15" fmla="*/ 88 h 1543"/>
                    <a:gd name="T16" fmla="*/ 403 w 993"/>
                    <a:gd name="T17" fmla="*/ 87 h 1543"/>
                    <a:gd name="T18" fmla="*/ 439 w 993"/>
                    <a:gd name="T19" fmla="*/ 92 h 1543"/>
                    <a:gd name="T20" fmla="*/ 491 w 993"/>
                    <a:gd name="T21" fmla="*/ 145 h 1543"/>
                    <a:gd name="T22" fmla="*/ 531 w 993"/>
                    <a:gd name="T23" fmla="*/ 94 h 1543"/>
                    <a:gd name="T24" fmla="*/ 573 w 993"/>
                    <a:gd name="T25" fmla="*/ 141 h 1543"/>
                    <a:gd name="T26" fmla="*/ 627 w 993"/>
                    <a:gd name="T27" fmla="*/ 44 h 1543"/>
                    <a:gd name="T28" fmla="*/ 662 w 993"/>
                    <a:gd name="T29" fmla="*/ 129 h 1543"/>
                    <a:gd name="T30" fmla="*/ 680 w 993"/>
                    <a:gd name="T31" fmla="*/ 184 h 1543"/>
                    <a:gd name="T32" fmla="*/ 741 w 993"/>
                    <a:gd name="T33" fmla="*/ 63 h 1543"/>
                    <a:gd name="T34" fmla="*/ 725 w 993"/>
                    <a:gd name="T35" fmla="*/ 173 h 1543"/>
                    <a:gd name="T36" fmla="*/ 767 w 993"/>
                    <a:gd name="T37" fmla="*/ 261 h 1543"/>
                    <a:gd name="T38" fmla="*/ 852 w 993"/>
                    <a:gd name="T39" fmla="*/ 352 h 1543"/>
                    <a:gd name="T40" fmla="*/ 959 w 993"/>
                    <a:gd name="T41" fmla="*/ 483 h 1543"/>
                    <a:gd name="T42" fmla="*/ 993 w 993"/>
                    <a:gd name="T43" fmla="*/ 551 h 1543"/>
                    <a:gd name="T44" fmla="*/ 971 w 993"/>
                    <a:gd name="T45" fmla="*/ 582 h 1543"/>
                    <a:gd name="T46" fmla="*/ 898 w 993"/>
                    <a:gd name="T47" fmla="*/ 598 h 1543"/>
                    <a:gd name="T48" fmla="*/ 905 w 993"/>
                    <a:gd name="T49" fmla="*/ 827 h 1543"/>
                    <a:gd name="T50" fmla="*/ 881 w 993"/>
                    <a:gd name="T51" fmla="*/ 864 h 1543"/>
                    <a:gd name="T52" fmla="*/ 822 w 993"/>
                    <a:gd name="T53" fmla="*/ 877 h 1543"/>
                    <a:gd name="T54" fmla="*/ 721 w 993"/>
                    <a:gd name="T55" fmla="*/ 846 h 1543"/>
                    <a:gd name="T56" fmla="*/ 782 w 993"/>
                    <a:gd name="T57" fmla="*/ 1196 h 1543"/>
                    <a:gd name="T58" fmla="*/ 766 w 993"/>
                    <a:gd name="T59" fmla="*/ 1247 h 1543"/>
                    <a:gd name="T60" fmla="*/ 709 w 993"/>
                    <a:gd name="T61" fmla="*/ 1272 h 1543"/>
                    <a:gd name="T62" fmla="*/ 631 w 993"/>
                    <a:gd name="T63" fmla="*/ 1266 h 1543"/>
                    <a:gd name="T64" fmla="*/ 777 w 993"/>
                    <a:gd name="T65" fmla="*/ 1448 h 1543"/>
                    <a:gd name="T66" fmla="*/ 549 w 993"/>
                    <a:gd name="T67" fmla="*/ 1536 h 1543"/>
                    <a:gd name="T68" fmla="*/ 96 w 993"/>
                    <a:gd name="T69" fmla="*/ 1520 h 1543"/>
                    <a:gd name="T70" fmla="*/ 44 w 993"/>
                    <a:gd name="T71" fmla="*/ 1457 h 1543"/>
                    <a:gd name="T72" fmla="*/ 10 w 993"/>
                    <a:gd name="T73" fmla="*/ 1356 h 1543"/>
                    <a:gd name="T74" fmla="*/ 4 w 993"/>
                    <a:gd name="T75" fmla="*/ 1235 h 1543"/>
                    <a:gd name="T76" fmla="*/ 43 w 993"/>
                    <a:gd name="T77" fmla="*/ 1105 h 1543"/>
                    <a:gd name="T78" fmla="*/ 114 w 993"/>
                    <a:gd name="T79" fmla="*/ 961 h 1543"/>
                    <a:gd name="T80" fmla="*/ 180 w 993"/>
                    <a:gd name="T81" fmla="*/ 831 h 1543"/>
                    <a:gd name="T82" fmla="*/ 251 w 993"/>
                    <a:gd name="T83" fmla="*/ 661 h 1543"/>
                    <a:gd name="T84" fmla="*/ 274 w 993"/>
                    <a:gd name="T85" fmla="*/ 53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3" h="1543">
                      <a:moveTo>
                        <a:pt x="249" y="320"/>
                      </a:moveTo>
                      <a:lnTo>
                        <a:pt x="187" y="282"/>
                      </a:lnTo>
                      <a:lnTo>
                        <a:pt x="115" y="269"/>
                      </a:lnTo>
                      <a:lnTo>
                        <a:pt x="195" y="272"/>
                      </a:lnTo>
                      <a:lnTo>
                        <a:pt x="255" y="303"/>
                      </a:lnTo>
                      <a:lnTo>
                        <a:pt x="217" y="252"/>
                      </a:lnTo>
                      <a:lnTo>
                        <a:pt x="263" y="275"/>
                      </a:lnTo>
                      <a:lnTo>
                        <a:pt x="285" y="271"/>
                      </a:lnTo>
                      <a:lnTo>
                        <a:pt x="214" y="224"/>
                      </a:lnTo>
                      <a:lnTo>
                        <a:pt x="177" y="167"/>
                      </a:lnTo>
                      <a:lnTo>
                        <a:pt x="232" y="218"/>
                      </a:lnTo>
                      <a:lnTo>
                        <a:pt x="323" y="264"/>
                      </a:lnTo>
                      <a:lnTo>
                        <a:pt x="312" y="221"/>
                      </a:lnTo>
                      <a:lnTo>
                        <a:pt x="260" y="151"/>
                      </a:lnTo>
                      <a:lnTo>
                        <a:pt x="319" y="200"/>
                      </a:lnTo>
                      <a:lnTo>
                        <a:pt x="248" y="93"/>
                      </a:lnTo>
                      <a:lnTo>
                        <a:pt x="215" y="14"/>
                      </a:lnTo>
                      <a:lnTo>
                        <a:pt x="283" y="92"/>
                      </a:lnTo>
                      <a:lnTo>
                        <a:pt x="368" y="218"/>
                      </a:lnTo>
                      <a:lnTo>
                        <a:pt x="306" y="90"/>
                      </a:lnTo>
                      <a:lnTo>
                        <a:pt x="378" y="177"/>
                      </a:lnTo>
                      <a:lnTo>
                        <a:pt x="393" y="180"/>
                      </a:lnTo>
                      <a:lnTo>
                        <a:pt x="342" y="53"/>
                      </a:lnTo>
                      <a:lnTo>
                        <a:pt x="371" y="88"/>
                      </a:lnTo>
                      <a:lnTo>
                        <a:pt x="414" y="160"/>
                      </a:lnTo>
                      <a:lnTo>
                        <a:pt x="381" y="60"/>
                      </a:lnTo>
                      <a:lnTo>
                        <a:pt x="403" y="87"/>
                      </a:lnTo>
                      <a:lnTo>
                        <a:pt x="400" y="0"/>
                      </a:lnTo>
                      <a:lnTo>
                        <a:pt x="433" y="117"/>
                      </a:lnTo>
                      <a:lnTo>
                        <a:pt x="439" y="92"/>
                      </a:lnTo>
                      <a:lnTo>
                        <a:pt x="461" y="134"/>
                      </a:lnTo>
                      <a:lnTo>
                        <a:pt x="438" y="7"/>
                      </a:lnTo>
                      <a:lnTo>
                        <a:pt x="491" y="145"/>
                      </a:lnTo>
                      <a:lnTo>
                        <a:pt x="518" y="150"/>
                      </a:lnTo>
                      <a:lnTo>
                        <a:pt x="498" y="29"/>
                      </a:lnTo>
                      <a:lnTo>
                        <a:pt x="531" y="94"/>
                      </a:lnTo>
                      <a:lnTo>
                        <a:pt x="555" y="145"/>
                      </a:lnTo>
                      <a:lnTo>
                        <a:pt x="552" y="103"/>
                      </a:lnTo>
                      <a:lnTo>
                        <a:pt x="573" y="141"/>
                      </a:lnTo>
                      <a:lnTo>
                        <a:pt x="568" y="36"/>
                      </a:lnTo>
                      <a:lnTo>
                        <a:pt x="605" y="178"/>
                      </a:lnTo>
                      <a:lnTo>
                        <a:pt x="627" y="44"/>
                      </a:lnTo>
                      <a:lnTo>
                        <a:pt x="631" y="132"/>
                      </a:lnTo>
                      <a:lnTo>
                        <a:pt x="645" y="178"/>
                      </a:lnTo>
                      <a:lnTo>
                        <a:pt x="662" y="129"/>
                      </a:lnTo>
                      <a:lnTo>
                        <a:pt x="684" y="61"/>
                      </a:lnTo>
                      <a:lnTo>
                        <a:pt x="676" y="137"/>
                      </a:lnTo>
                      <a:lnTo>
                        <a:pt x="680" y="184"/>
                      </a:lnTo>
                      <a:lnTo>
                        <a:pt x="704" y="71"/>
                      </a:lnTo>
                      <a:lnTo>
                        <a:pt x="708" y="156"/>
                      </a:lnTo>
                      <a:lnTo>
                        <a:pt x="741" y="63"/>
                      </a:lnTo>
                      <a:lnTo>
                        <a:pt x="785" y="27"/>
                      </a:lnTo>
                      <a:lnTo>
                        <a:pt x="751" y="81"/>
                      </a:lnTo>
                      <a:lnTo>
                        <a:pt x="725" y="173"/>
                      </a:lnTo>
                      <a:lnTo>
                        <a:pt x="725" y="229"/>
                      </a:lnTo>
                      <a:lnTo>
                        <a:pt x="743" y="242"/>
                      </a:lnTo>
                      <a:lnTo>
                        <a:pt x="767" y="261"/>
                      </a:lnTo>
                      <a:lnTo>
                        <a:pt x="791" y="284"/>
                      </a:lnTo>
                      <a:lnTo>
                        <a:pt x="822" y="317"/>
                      </a:lnTo>
                      <a:lnTo>
                        <a:pt x="852" y="352"/>
                      </a:lnTo>
                      <a:lnTo>
                        <a:pt x="890" y="396"/>
                      </a:lnTo>
                      <a:lnTo>
                        <a:pt x="928" y="446"/>
                      </a:lnTo>
                      <a:lnTo>
                        <a:pt x="959" y="483"/>
                      </a:lnTo>
                      <a:lnTo>
                        <a:pt x="982" y="517"/>
                      </a:lnTo>
                      <a:lnTo>
                        <a:pt x="990" y="533"/>
                      </a:lnTo>
                      <a:lnTo>
                        <a:pt x="993" y="551"/>
                      </a:lnTo>
                      <a:lnTo>
                        <a:pt x="989" y="566"/>
                      </a:lnTo>
                      <a:lnTo>
                        <a:pt x="982" y="576"/>
                      </a:lnTo>
                      <a:lnTo>
                        <a:pt x="971" y="582"/>
                      </a:lnTo>
                      <a:lnTo>
                        <a:pt x="954" y="589"/>
                      </a:lnTo>
                      <a:lnTo>
                        <a:pt x="917" y="592"/>
                      </a:lnTo>
                      <a:lnTo>
                        <a:pt x="898" y="598"/>
                      </a:lnTo>
                      <a:lnTo>
                        <a:pt x="898" y="672"/>
                      </a:lnTo>
                      <a:lnTo>
                        <a:pt x="909" y="796"/>
                      </a:lnTo>
                      <a:lnTo>
                        <a:pt x="905" y="827"/>
                      </a:lnTo>
                      <a:lnTo>
                        <a:pt x="902" y="842"/>
                      </a:lnTo>
                      <a:lnTo>
                        <a:pt x="893" y="855"/>
                      </a:lnTo>
                      <a:lnTo>
                        <a:pt x="881" y="864"/>
                      </a:lnTo>
                      <a:lnTo>
                        <a:pt x="865" y="871"/>
                      </a:lnTo>
                      <a:lnTo>
                        <a:pt x="847" y="876"/>
                      </a:lnTo>
                      <a:lnTo>
                        <a:pt x="822" y="877"/>
                      </a:lnTo>
                      <a:lnTo>
                        <a:pt x="785" y="870"/>
                      </a:lnTo>
                      <a:lnTo>
                        <a:pt x="749" y="859"/>
                      </a:lnTo>
                      <a:lnTo>
                        <a:pt x="721" y="846"/>
                      </a:lnTo>
                      <a:lnTo>
                        <a:pt x="742" y="972"/>
                      </a:lnTo>
                      <a:lnTo>
                        <a:pt x="765" y="1093"/>
                      </a:lnTo>
                      <a:lnTo>
                        <a:pt x="782" y="1196"/>
                      </a:lnTo>
                      <a:lnTo>
                        <a:pt x="779" y="1218"/>
                      </a:lnTo>
                      <a:lnTo>
                        <a:pt x="774" y="1232"/>
                      </a:lnTo>
                      <a:lnTo>
                        <a:pt x="766" y="1247"/>
                      </a:lnTo>
                      <a:lnTo>
                        <a:pt x="756" y="1257"/>
                      </a:lnTo>
                      <a:lnTo>
                        <a:pt x="745" y="1263"/>
                      </a:lnTo>
                      <a:lnTo>
                        <a:pt x="709" y="1272"/>
                      </a:lnTo>
                      <a:lnTo>
                        <a:pt x="669" y="1277"/>
                      </a:lnTo>
                      <a:lnTo>
                        <a:pt x="653" y="1274"/>
                      </a:lnTo>
                      <a:lnTo>
                        <a:pt x="631" y="1266"/>
                      </a:lnTo>
                      <a:lnTo>
                        <a:pt x="647" y="1350"/>
                      </a:lnTo>
                      <a:lnTo>
                        <a:pt x="745" y="1422"/>
                      </a:lnTo>
                      <a:lnTo>
                        <a:pt x="777" y="1448"/>
                      </a:lnTo>
                      <a:lnTo>
                        <a:pt x="777" y="1506"/>
                      </a:lnTo>
                      <a:lnTo>
                        <a:pt x="559" y="1543"/>
                      </a:lnTo>
                      <a:lnTo>
                        <a:pt x="549" y="1536"/>
                      </a:lnTo>
                      <a:lnTo>
                        <a:pt x="168" y="1528"/>
                      </a:lnTo>
                      <a:lnTo>
                        <a:pt x="122" y="1525"/>
                      </a:lnTo>
                      <a:lnTo>
                        <a:pt x="96" y="1520"/>
                      </a:lnTo>
                      <a:lnTo>
                        <a:pt x="73" y="1511"/>
                      </a:lnTo>
                      <a:lnTo>
                        <a:pt x="59" y="1486"/>
                      </a:lnTo>
                      <a:lnTo>
                        <a:pt x="44" y="1457"/>
                      </a:lnTo>
                      <a:lnTo>
                        <a:pt x="29" y="1420"/>
                      </a:lnTo>
                      <a:lnTo>
                        <a:pt x="19" y="1389"/>
                      </a:lnTo>
                      <a:lnTo>
                        <a:pt x="10" y="1356"/>
                      </a:lnTo>
                      <a:lnTo>
                        <a:pt x="3" y="1316"/>
                      </a:lnTo>
                      <a:lnTo>
                        <a:pt x="0" y="1277"/>
                      </a:lnTo>
                      <a:lnTo>
                        <a:pt x="4" y="1235"/>
                      </a:lnTo>
                      <a:lnTo>
                        <a:pt x="12" y="1196"/>
                      </a:lnTo>
                      <a:lnTo>
                        <a:pt x="25" y="1154"/>
                      </a:lnTo>
                      <a:lnTo>
                        <a:pt x="43" y="1105"/>
                      </a:lnTo>
                      <a:lnTo>
                        <a:pt x="61" y="1066"/>
                      </a:lnTo>
                      <a:lnTo>
                        <a:pt x="89" y="1009"/>
                      </a:lnTo>
                      <a:lnTo>
                        <a:pt x="114" y="961"/>
                      </a:lnTo>
                      <a:lnTo>
                        <a:pt x="135" y="920"/>
                      </a:lnTo>
                      <a:lnTo>
                        <a:pt x="154" y="882"/>
                      </a:lnTo>
                      <a:lnTo>
                        <a:pt x="180" y="831"/>
                      </a:lnTo>
                      <a:lnTo>
                        <a:pt x="205" y="778"/>
                      </a:lnTo>
                      <a:lnTo>
                        <a:pt x="227" y="727"/>
                      </a:lnTo>
                      <a:lnTo>
                        <a:pt x="251" y="661"/>
                      </a:lnTo>
                      <a:lnTo>
                        <a:pt x="265" y="614"/>
                      </a:lnTo>
                      <a:lnTo>
                        <a:pt x="272" y="574"/>
                      </a:lnTo>
                      <a:lnTo>
                        <a:pt x="274" y="534"/>
                      </a:lnTo>
                      <a:lnTo>
                        <a:pt x="249" y="32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" name="Group 7"/>
                <p:cNvGrpSpPr>
                  <a:grpSpLocks/>
                </p:cNvGrpSpPr>
                <p:nvPr/>
              </p:nvGrpSpPr>
              <p:grpSpPr bwMode="auto">
                <a:xfrm>
                  <a:off x="3408" y="615"/>
                  <a:ext cx="447" cy="946"/>
                  <a:chOff x="3408" y="615"/>
                  <a:chExt cx="447" cy="946"/>
                </a:xfrm>
              </p:grpSpPr>
              <p:sp>
                <p:nvSpPr>
                  <p:cNvPr id="1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15"/>
                    <a:ext cx="27" cy="160"/>
                  </a:xfrm>
                  <a:prstGeom prst="ellipse">
                    <a:avLst/>
                  </a:pr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408" y="916"/>
                    <a:ext cx="447" cy="645"/>
                    <a:chOff x="3408" y="916"/>
                    <a:chExt cx="447" cy="645"/>
                  </a:xfrm>
                </p:grpSpPr>
                <p:sp>
                  <p:nvSpPr>
                    <p:cNvPr id="1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475" y="916"/>
                      <a:ext cx="380" cy="463"/>
                    </a:xfrm>
                    <a:custGeom>
                      <a:avLst/>
                      <a:gdLst>
                        <a:gd name="T0" fmla="*/ 354 w 380"/>
                        <a:gd name="T1" fmla="*/ 220 h 463"/>
                        <a:gd name="T2" fmla="*/ 365 w 380"/>
                        <a:gd name="T3" fmla="*/ 191 h 463"/>
                        <a:gd name="T4" fmla="*/ 377 w 380"/>
                        <a:gd name="T5" fmla="*/ 151 h 463"/>
                        <a:gd name="T6" fmla="*/ 380 w 380"/>
                        <a:gd name="T7" fmla="*/ 121 h 463"/>
                        <a:gd name="T8" fmla="*/ 379 w 380"/>
                        <a:gd name="T9" fmla="*/ 90 h 463"/>
                        <a:gd name="T10" fmla="*/ 376 w 380"/>
                        <a:gd name="T11" fmla="*/ 60 h 463"/>
                        <a:gd name="T12" fmla="*/ 372 w 380"/>
                        <a:gd name="T13" fmla="*/ 55 h 463"/>
                        <a:gd name="T14" fmla="*/ 366 w 380"/>
                        <a:gd name="T15" fmla="*/ 52 h 463"/>
                        <a:gd name="T16" fmla="*/ 356 w 380"/>
                        <a:gd name="T17" fmla="*/ 54 h 463"/>
                        <a:gd name="T18" fmla="*/ 340 w 380"/>
                        <a:gd name="T19" fmla="*/ 61 h 463"/>
                        <a:gd name="T20" fmla="*/ 320 w 380"/>
                        <a:gd name="T21" fmla="*/ 69 h 463"/>
                        <a:gd name="T22" fmla="*/ 304 w 380"/>
                        <a:gd name="T23" fmla="*/ 71 h 463"/>
                        <a:gd name="T24" fmla="*/ 287 w 380"/>
                        <a:gd name="T25" fmla="*/ 69 h 463"/>
                        <a:gd name="T26" fmla="*/ 262 w 380"/>
                        <a:gd name="T27" fmla="*/ 48 h 463"/>
                        <a:gd name="T28" fmla="*/ 235 w 380"/>
                        <a:gd name="T29" fmla="*/ 26 h 463"/>
                        <a:gd name="T30" fmla="*/ 213 w 380"/>
                        <a:gd name="T31" fmla="*/ 2 h 463"/>
                        <a:gd name="T32" fmla="*/ 207 w 380"/>
                        <a:gd name="T33" fmla="*/ 0 h 463"/>
                        <a:gd name="T34" fmla="*/ 197 w 380"/>
                        <a:gd name="T35" fmla="*/ 2 h 463"/>
                        <a:gd name="T36" fmla="*/ 178 w 380"/>
                        <a:gd name="T37" fmla="*/ 19 h 463"/>
                        <a:gd name="T38" fmla="*/ 161 w 380"/>
                        <a:gd name="T39" fmla="*/ 33 h 463"/>
                        <a:gd name="T40" fmla="*/ 144 w 380"/>
                        <a:gd name="T41" fmla="*/ 42 h 463"/>
                        <a:gd name="T42" fmla="*/ 126 w 380"/>
                        <a:gd name="T43" fmla="*/ 48 h 463"/>
                        <a:gd name="T44" fmla="*/ 108 w 380"/>
                        <a:gd name="T45" fmla="*/ 35 h 463"/>
                        <a:gd name="T46" fmla="*/ 92 w 380"/>
                        <a:gd name="T47" fmla="*/ 31 h 463"/>
                        <a:gd name="T48" fmla="*/ 77 w 380"/>
                        <a:gd name="T49" fmla="*/ 35 h 463"/>
                        <a:gd name="T50" fmla="*/ 66 w 380"/>
                        <a:gd name="T51" fmla="*/ 40 h 463"/>
                        <a:gd name="T52" fmla="*/ 57 w 380"/>
                        <a:gd name="T53" fmla="*/ 47 h 463"/>
                        <a:gd name="T54" fmla="*/ 47 w 380"/>
                        <a:gd name="T55" fmla="*/ 59 h 463"/>
                        <a:gd name="T56" fmla="*/ 41 w 380"/>
                        <a:gd name="T57" fmla="*/ 71 h 463"/>
                        <a:gd name="T58" fmla="*/ 35 w 380"/>
                        <a:gd name="T59" fmla="*/ 90 h 463"/>
                        <a:gd name="T60" fmla="*/ 21 w 380"/>
                        <a:gd name="T61" fmla="*/ 93 h 463"/>
                        <a:gd name="T62" fmla="*/ 10 w 380"/>
                        <a:gd name="T63" fmla="*/ 97 h 463"/>
                        <a:gd name="T64" fmla="*/ 4 w 380"/>
                        <a:gd name="T65" fmla="*/ 101 h 463"/>
                        <a:gd name="T66" fmla="*/ 0 w 380"/>
                        <a:gd name="T67" fmla="*/ 107 h 463"/>
                        <a:gd name="T68" fmla="*/ 3 w 380"/>
                        <a:gd name="T69" fmla="*/ 118 h 463"/>
                        <a:gd name="T70" fmla="*/ 16 w 380"/>
                        <a:gd name="T71" fmla="*/ 158 h 463"/>
                        <a:gd name="T72" fmla="*/ 33 w 380"/>
                        <a:gd name="T73" fmla="*/ 198 h 463"/>
                        <a:gd name="T74" fmla="*/ 62 w 380"/>
                        <a:gd name="T75" fmla="*/ 249 h 463"/>
                        <a:gd name="T76" fmla="*/ 102 w 380"/>
                        <a:gd name="T77" fmla="*/ 294 h 463"/>
                        <a:gd name="T78" fmla="*/ 132 w 380"/>
                        <a:gd name="T79" fmla="*/ 339 h 463"/>
                        <a:gd name="T80" fmla="*/ 163 w 380"/>
                        <a:gd name="T81" fmla="*/ 384 h 463"/>
                        <a:gd name="T82" fmla="*/ 190 w 380"/>
                        <a:gd name="T83" fmla="*/ 414 h 463"/>
                        <a:gd name="T84" fmla="*/ 229 w 380"/>
                        <a:gd name="T85" fmla="*/ 463 h 463"/>
                        <a:gd name="T86" fmla="*/ 193 w 380"/>
                        <a:gd name="T87" fmla="*/ 420 h 463"/>
                        <a:gd name="T88" fmla="*/ 173 w 380"/>
                        <a:gd name="T89" fmla="*/ 404 h 463"/>
                        <a:gd name="T90" fmla="*/ 151 w 380"/>
                        <a:gd name="T91" fmla="*/ 389 h 463"/>
                        <a:gd name="T92" fmla="*/ 131 w 380"/>
                        <a:gd name="T93" fmla="*/ 379 h 463"/>
                        <a:gd name="T94" fmla="*/ 108 w 380"/>
                        <a:gd name="T95" fmla="*/ 372 h 463"/>
                        <a:gd name="T96" fmla="*/ 84 w 380"/>
                        <a:gd name="T97" fmla="*/ 367 h 4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80" h="463">
                          <a:moveTo>
                            <a:pt x="354" y="220"/>
                          </a:moveTo>
                          <a:lnTo>
                            <a:pt x="365" y="191"/>
                          </a:lnTo>
                          <a:lnTo>
                            <a:pt x="377" y="151"/>
                          </a:lnTo>
                          <a:lnTo>
                            <a:pt x="380" y="121"/>
                          </a:lnTo>
                          <a:lnTo>
                            <a:pt x="379" y="90"/>
                          </a:lnTo>
                          <a:lnTo>
                            <a:pt x="376" y="60"/>
                          </a:lnTo>
                          <a:lnTo>
                            <a:pt x="372" y="55"/>
                          </a:lnTo>
                          <a:lnTo>
                            <a:pt x="366" y="52"/>
                          </a:lnTo>
                          <a:lnTo>
                            <a:pt x="356" y="54"/>
                          </a:lnTo>
                          <a:lnTo>
                            <a:pt x="340" y="61"/>
                          </a:lnTo>
                          <a:lnTo>
                            <a:pt x="320" y="69"/>
                          </a:lnTo>
                          <a:lnTo>
                            <a:pt x="304" y="71"/>
                          </a:lnTo>
                          <a:lnTo>
                            <a:pt x="287" y="69"/>
                          </a:lnTo>
                          <a:lnTo>
                            <a:pt x="262" y="48"/>
                          </a:lnTo>
                          <a:lnTo>
                            <a:pt x="235" y="26"/>
                          </a:lnTo>
                          <a:lnTo>
                            <a:pt x="213" y="2"/>
                          </a:lnTo>
                          <a:lnTo>
                            <a:pt x="207" y="0"/>
                          </a:lnTo>
                          <a:lnTo>
                            <a:pt x="197" y="2"/>
                          </a:lnTo>
                          <a:lnTo>
                            <a:pt x="178" y="19"/>
                          </a:lnTo>
                          <a:lnTo>
                            <a:pt x="161" y="33"/>
                          </a:lnTo>
                          <a:lnTo>
                            <a:pt x="144" y="42"/>
                          </a:lnTo>
                          <a:lnTo>
                            <a:pt x="126" y="48"/>
                          </a:lnTo>
                          <a:lnTo>
                            <a:pt x="108" y="35"/>
                          </a:lnTo>
                          <a:lnTo>
                            <a:pt x="92" y="31"/>
                          </a:lnTo>
                          <a:lnTo>
                            <a:pt x="77" y="35"/>
                          </a:lnTo>
                          <a:lnTo>
                            <a:pt x="66" y="40"/>
                          </a:lnTo>
                          <a:lnTo>
                            <a:pt x="57" y="47"/>
                          </a:lnTo>
                          <a:lnTo>
                            <a:pt x="47" y="59"/>
                          </a:lnTo>
                          <a:lnTo>
                            <a:pt x="41" y="71"/>
                          </a:lnTo>
                          <a:lnTo>
                            <a:pt x="35" y="90"/>
                          </a:lnTo>
                          <a:lnTo>
                            <a:pt x="21" y="93"/>
                          </a:lnTo>
                          <a:lnTo>
                            <a:pt x="10" y="97"/>
                          </a:lnTo>
                          <a:lnTo>
                            <a:pt x="4" y="101"/>
                          </a:lnTo>
                          <a:lnTo>
                            <a:pt x="0" y="107"/>
                          </a:lnTo>
                          <a:lnTo>
                            <a:pt x="3" y="118"/>
                          </a:lnTo>
                          <a:lnTo>
                            <a:pt x="16" y="158"/>
                          </a:lnTo>
                          <a:lnTo>
                            <a:pt x="33" y="198"/>
                          </a:lnTo>
                          <a:lnTo>
                            <a:pt x="62" y="249"/>
                          </a:lnTo>
                          <a:lnTo>
                            <a:pt x="102" y="294"/>
                          </a:lnTo>
                          <a:lnTo>
                            <a:pt x="132" y="339"/>
                          </a:lnTo>
                          <a:lnTo>
                            <a:pt x="163" y="384"/>
                          </a:lnTo>
                          <a:lnTo>
                            <a:pt x="190" y="414"/>
                          </a:lnTo>
                          <a:lnTo>
                            <a:pt x="229" y="463"/>
                          </a:lnTo>
                          <a:lnTo>
                            <a:pt x="193" y="420"/>
                          </a:lnTo>
                          <a:lnTo>
                            <a:pt x="173" y="404"/>
                          </a:lnTo>
                          <a:lnTo>
                            <a:pt x="151" y="389"/>
                          </a:lnTo>
                          <a:lnTo>
                            <a:pt x="131" y="379"/>
                          </a:lnTo>
                          <a:lnTo>
                            <a:pt x="108" y="372"/>
                          </a:lnTo>
                          <a:lnTo>
                            <a:pt x="84" y="36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408" y="1327"/>
                      <a:ext cx="335" cy="234"/>
                    </a:xfrm>
                    <a:custGeom>
                      <a:avLst/>
                      <a:gdLst>
                        <a:gd name="T0" fmla="*/ 0 w 335"/>
                        <a:gd name="T1" fmla="*/ 0 h 234"/>
                        <a:gd name="T2" fmla="*/ 10 w 335"/>
                        <a:gd name="T3" fmla="*/ 23 h 234"/>
                        <a:gd name="T4" fmla="*/ 21 w 335"/>
                        <a:gd name="T5" fmla="*/ 40 h 234"/>
                        <a:gd name="T6" fmla="*/ 63 w 335"/>
                        <a:gd name="T7" fmla="*/ 64 h 234"/>
                        <a:gd name="T8" fmla="*/ 122 w 335"/>
                        <a:gd name="T9" fmla="*/ 95 h 234"/>
                        <a:gd name="T10" fmla="*/ 170 w 335"/>
                        <a:gd name="T11" fmla="*/ 122 h 234"/>
                        <a:gd name="T12" fmla="*/ 206 w 335"/>
                        <a:gd name="T13" fmla="*/ 146 h 234"/>
                        <a:gd name="T14" fmla="*/ 252 w 335"/>
                        <a:gd name="T15" fmla="*/ 175 h 234"/>
                        <a:gd name="T16" fmla="*/ 298 w 335"/>
                        <a:gd name="T17" fmla="*/ 207 h 234"/>
                        <a:gd name="T18" fmla="*/ 335 w 335"/>
                        <a:gd name="T19" fmla="*/ 234 h 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5" h="234">
                          <a:moveTo>
                            <a:pt x="0" y="0"/>
                          </a:moveTo>
                          <a:lnTo>
                            <a:pt x="10" y="23"/>
                          </a:lnTo>
                          <a:lnTo>
                            <a:pt x="21" y="40"/>
                          </a:lnTo>
                          <a:lnTo>
                            <a:pt x="63" y="64"/>
                          </a:lnTo>
                          <a:lnTo>
                            <a:pt x="122" y="95"/>
                          </a:lnTo>
                          <a:lnTo>
                            <a:pt x="170" y="122"/>
                          </a:lnTo>
                          <a:lnTo>
                            <a:pt x="206" y="146"/>
                          </a:lnTo>
                          <a:lnTo>
                            <a:pt x="252" y="175"/>
                          </a:lnTo>
                          <a:lnTo>
                            <a:pt x="298" y="207"/>
                          </a:lnTo>
                          <a:lnTo>
                            <a:pt x="335" y="23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4752" y="1056"/>
                <a:ext cx="144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632" y="3120"/>
              <a:ext cx="5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dirty="0" smtClean="0"/>
                <a:t>Edgar</a:t>
              </a:r>
              <a:endParaRPr lang="fr-FR" sz="20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34564" y="373380"/>
            <a:ext cx="3007410" cy="2133600"/>
          </a:xfrm>
          <a:prstGeom prst="wedgeRoundRectCallout">
            <a:avLst>
              <a:gd name="adj1" fmla="val -13611"/>
              <a:gd name="adj2" fmla="val 10750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/>
              <a:t>Si je découvre un algorithme de factorisation efficace,</a:t>
            </a:r>
          </a:p>
          <a:p>
            <a:pPr algn="ctr"/>
            <a:r>
              <a:rPr lang="fr-CH" sz="2400" dirty="0"/>
              <a:t>a</a:t>
            </a:r>
            <a:r>
              <a:rPr lang="fr-CH" sz="2400" dirty="0" smtClean="0"/>
              <a:t>lors RSA est mort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34000" y="5634038"/>
            <a:ext cx="2819400" cy="614362"/>
          </a:xfrm>
          <a:prstGeom prst="wedgeRoundRectCallout">
            <a:avLst>
              <a:gd name="adj1" fmla="val -10698"/>
              <a:gd name="adj2" fmla="val -2109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a</a:t>
            </a:r>
            <a:r>
              <a:rPr lang="fr-CH" sz="2400" dirty="0" smtClean="0">
                <a:solidFill>
                  <a:schemeClr val="tx1"/>
                </a:solidFill>
              </a:rPr>
              <a:t>u-delà de 2030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3907" y="2776835"/>
            <a:ext cx="1439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NSA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907" y="4572000"/>
            <a:ext cx="203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GCHQ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912320" y="5786438"/>
            <a:ext cx="2507280" cy="614362"/>
          </a:xfrm>
          <a:prstGeom prst="wedgeRoundRectCallout">
            <a:avLst>
              <a:gd name="adj1" fmla="val -23266"/>
              <a:gd name="adj2" fmla="val -1142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</a:rPr>
              <a:t>Government Communications Headquarters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8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8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48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56" grpId="0" uiExpand="1" build="p" animBg="1" autoUpdateAnimBg="0"/>
      <p:bldP spid="4" grpId="0" animBg="1"/>
      <p:bldP spid="5" grpId="0" animBg="1"/>
      <p:bldP spid="3" grpId="0"/>
      <p:bldP spid="3" grpId="1"/>
      <p:bldP spid="6" grpId="0"/>
      <p:bldP spid="6" grpId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86405" name="Oval 5"/>
          <p:cNvSpPr>
            <a:spLocks noChangeArrowheads="1"/>
          </p:cNvSpPr>
          <p:nvPr/>
        </p:nvSpPr>
        <p:spPr bwMode="auto">
          <a:xfrm>
            <a:off x="1979613" y="981075"/>
            <a:ext cx="2305050" cy="1439863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low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exponent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15" name="Oval 15"/>
          <p:cNvSpPr>
            <a:spLocks noChangeArrowheads="1"/>
          </p:cNvSpPr>
          <p:nvPr/>
        </p:nvSpPr>
        <p:spPr bwMode="auto">
          <a:xfrm>
            <a:off x="4138613" y="765175"/>
            <a:ext cx="2305050" cy="1439863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common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modulus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17" name="Oval 17"/>
          <p:cNvSpPr>
            <a:spLocks noChangeArrowheads="1"/>
          </p:cNvSpPr>
          <p:nvPr/>
        </p:nvSpPr>
        <p:spPr bwMode="auto">
          <a:xfrm>
            <a:off x="755650" y="2060575"/>
            <a:ext cx="2305050" cy="1439863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blind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signature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33 années d‘attaques de RSA</a:t>
            </a:r>
            <a:endParaRPr lang="de-DE" dirty="0"/>
          </a:p>
        </p:txBody>
      </p:sp>
      <p:grpSp>
        <p:nvGrpSpPr>
          <p:cNvPr id="486406" name="Group 6"/>
          <p:cNvGrpSpPr>
            <a:grpSpLocks/>
          </p:cNvGrpSpPr>
          <p:nvPr/>
        </p:nvGrpSpPr>
        <p:grpSpPr bwMode="auto">
          <a:xfrm flipH="1">
            <a:off x="2987675" y="1773238"/>
            <a:ext cx="3046413" cy="3719512"/>
            <a:chOff x="4368" y="720"/>
            <a:chExt cx="993" cy="1543"/>
          </a:xfrm>
        </p:grpSpPr>
        <p:grpSp>
          <p:nvGrpSpPr>
            <p:cNvPr id="486407" name="Group 7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486408" name="Freeform 8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86409" name="Group 9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486410" name="Oval 10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86411" name="Group 11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486412" name="Freeform 12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6413" name="Freeform 13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486414" name="Freeform 14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86416" name="Oval 16"/>
          <p:cNvSpPr>
            <a:spLocks noChangeArrowheads="1"/>
          </p:cNvSpPr>
          <p:nvPr/>
        </p:nvSpPr>
        <p:spPr bwMode="auto">
          <a:xfrm>
            <a:off x="5724525" y="1557338"/>
            <a:ext cx="2305050" cy="1439862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short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message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18" name="Oval 18"/>
          <p:cNvSpPr>
            <a:spLocks noChangeArrowheads="1"/>
          </p:cNvSpPr>
          <p:nvPr/>
        </p:nvSpPr>
        <p:spPr bwMode="auto">
          <a:xfrm>
            <a:off x="6516688" y="2781300"/>
            <a:ext cx="2305050" cy="1439863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masked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message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19" name="Oval 19"/>
          <p:cNvSpPr>
            <a:spLocks noChangeArrowheads="1"/>
          </p:cNvSpPr>
          <p:nvPr/>
        </p:nvSpPr>
        <p:spPr bwMode="auto">
          <a:xfrm>
            <a:off x="468313" y="3429000"/>
            <a:ext cx="2305050" cy="1439863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cycle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20" name="Oval 20"/>
          <p:cNvSpPr>
            <a:spLocks noChangeArrowheads="1"/>
          </p:cNvSpPr>
          <p:nvPr/>
        </p:nvSpPr>
        <p:spPr bwMode="auto">
          <a:xfrm>
            <a:off x="1547813" y="4508500"/>
            <a:ext cx="2305050" cy="1439863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partial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key exposure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21" name="Oval 21"/>
          <p:cNvSpPr>
            <a:spLocks noChangeArrowheads="1"/>
          </p:cNvSpPr>
          <p:nvPr/>
        </p:nvSpPr>
        <p:spPr bwMode="auto">
          <a:xfrm>
            <a:off x="6516688" y="4076700"/>
            <a:ext cx="2305050" cy="1439863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timing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22" name="Oval 22"/>
          <p:cNvSpPr>
            <a:spLocks noChangeArrowheads="1"/>
          </p:cNvSpPr>
          <p:nvPr/>
        </p:nvSpPr>
        <p:spPr bwMode="auto">
          <a:xfrm>
            <a:off x="3492500" y="4868863"/>
            <a:ext cx="2305050" cy="1439862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random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faults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486423" name="Oval 23"/>
          <p:cNvSpPr>
            <a:spLocks noChangeArrowheads="1"/>
          </p:cNvSpPr>
          <p:nvPr/>
        </p:nvSpPr>
        <p:spPr bwMode="auto">
          <a:xfrm>
            <a:off x="5219700" y="4941888"/>
            <a:ext cx="2305050" cy="1439862"/>
          </a:xfrm>
          <a:prstGeom prst="ellipse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padding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5" grpId="0" animBg="1"/>
      <p:bldP spid="486415" grpId="0" animBg="1"/>
      <p:bldP spid="486417" grpId="0" animBg="1"/>
      <p:bldP spid="486416" grpId="0" animBg="1"/>
      <p:bldP spid="486418" grpId="0" animBg="1"/>
      <p:bldP spid="486419" grpId="0" animBg="1"/>
      <p:bldP spid="486420" grpId="0" animBg="1"/>
      <p:bldP spid="486421" grpId="0" animBg="1"/>
      <p:bldP spid="486422" grpId="0" animBg="1"/>
      <p:bldP spid="4864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</a:t>
            </a:r>
            <a:r>
              <a:rPr lang="fr-CH" dirty="0" smtClean="0"/>
              <a:t>eux pionniers à Luxembourg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P1110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762000"/>
            <a:ext cx="7632700" cy="57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9300" y="5876925"/>
            <a:ext cx="2033588" cy="396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/>
              <a:t>Whitfield DIFFIE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16992" y="5876925"/>
            <a:ext cx="1963738" cy="396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/>
              <a:t>Clifford COCKS</a:t>
            </a:r>
          </a:p>
        </p:txBody>
      </p:sp>
    </p:spTree>
    <p:extLst>
      <p:ext uri="{BB962C8B-B14F-4D97-AF65-F5344CB8AC3E}">
        <p14:creationId xmlns:p14="http://schemas.microsoft.com/office/powerpoint/2010/main" val="29234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</a:t>
            </a:r>
            <a:r>
              <a:rPr lang="en-GB" dirty="0" smtClean="0"/>
              <a:t>de cette leçon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31539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25495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é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change de clés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36163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utour de RSA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4668520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utres approches</a:t>
            </a:r>
            <a:endParaRPr lang="en-US" sz="2400" dirty="0">
              <a:latin typeface="Arial" charset="0"/>
            </a:endParaRP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1219200" y="25495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1219200" y="36163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1219200" y="46831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3153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4568825"/>
            <a:ext cx="5334000" cy="990600"/>
          </a:xfrm>
          <a:prstGeom prst="rect">
            <a:avLst/>
          </a:prstGeom>
          <a:solidFill>
            <a:srgbClr val="F3DC7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en-US" sz="3600" dirty="0">
                <a:latin typeface="Arial" charset="0"/>
              </a:rPr>
              <a:t>a</a:t>
            </a:r>
            <a:r>
              <a:rPr lang="en-US" sz="3600" dirty="0" smtClean="0">
                <a:latin typeface="Arial" charset="0"/>
              </a:rPr>
              <a:t>utres approches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6781800" y="4668520"/>
            <a:ext cx="2514600" cy="167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</a:t>
            </a:r>
            <a:r>
              <a:rPr lang="fr-FR" sz="2400" dirty="0" smtClean="0">
                <a:solidFill>
                  <a:schemeClr val="bg1"/>
                </a:solidFill>
              </a:rPr>
              <a:t>ourbes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elliptiques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 autoUpdateAnimBg="0"/>
      <p:bldP spid="31540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</a:t>
            </a:r>
            <a:r>
              <a:rPr lang="fr-CH" dirty="0" smtClean="0"/>
              <a:t>roblème restant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387351" y="2057400"/>
            <a:ext cx="1743075" cy="2679700"/>
            <a:chOff x="340" y="2160"/>
            <a:chExt cx="1098" cy="1688"/>
          </a:xfrm>
        </p:grpSpPr>
        <p:pic>
          <p:nvPicPr>
            <p:cNvPr id="7" name="Picture 147" descr="MPj0422374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6403976" y="2286000"/>
            <a:ext cx="2408238" cy="2016125"/>
            <a:chOff x="2018" y="2659"/>
            <a:chExt cx="1517" cy="1270"/>
          </a:xfrm>
        </p:grpSpPr>
        <p:pic>
          <p:nvPicPr>
            <p:cNvPr id="10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0426" y="2286000"/>
            <a:ext cx="427355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</a:t>
            </a:r>
            <a:r>
              <a:rPr lang="fr-CH" dirty="0" smtClean="0"/>
              <a:t>anal sécurisé de concertation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30426" y="3123406"/>
            <a:ext cx="4273550" cy="3357646"/>
            <a:chOff x="2282825" y="3123406"/>
            <a:chExt cx="4273550" cy="3357646"/>
          </a:xfrm>
        </p:grpSpPr>
        <p:sp>
          <p:nvSpPr>
            <p:cNvPr id="14" name="Rectangle 13"/>
            <p:cNvSpPr/>
            <p:nvPr/>
          </p:nvSpPr>
          <p:spPr>
            <a:xfrm rot="5400000">
              <a:off x="3922712" y="5011738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2825" y="3783013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62600" y="3778250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3048000" y="3123406"/>
              <a:ext cx="2743200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H" dirty="0" smtClean="0">
                <a:solidFill>
                  <a:schemeClr val="accent6"/>
                </a:solidFill>
              </a:endParaRPr>
            </a:p>
            <a:p>
              <a:pPr algn="ctr"/>
              <a:r>
                <a:rPr lang="fr-CH" dirty="0">
                  <a:solidFill>
                    <a:schemeClr val="accent6"/>
                  </a:solidFill>
                </a:rPr>
                <a:t>c</a:t>
              </a:r>
              <a:r>
                <a:rPr lang="fr-CH" dirty="0" smtClean="0">
                  <a:solidFill>
                    <a:schemeClr val="accent6"/>
                  </a:solidFill>
                </a:rPr>
                <a:t>anal non sécurisé de communication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3956141" y="5334000"/>
              <a:ext cx="680946" cy="1147052"/>
              <a:chOff x="4368" y="720"/>
              <a:chExt cx="993" cy="1543"/>
            </a:xfrm>
          </p:grpSpPr>
          <p:grpSp>
            <p:nvGrpSpPr>
              <p:cNvPr id="19" name="Group 3"/>
              <p:cNvGrpSpPr>
                <a:grpSpLocks/>
              </p:cNvGrpSpPr>
              <p:nvPr/>
            </p:nvGrpSpPr>
            <p:grpSpPr bwMode="auto">
              <a:xfrm>
                <a:off x="4368" y="720"/>
                <a:ext cx="993" cy="1543"/>
                <a:chOff x="3120" y="288"/>
                <a:chExt cx="993" cy="1543"/>
              </a:xfrm>
            </p:grpSpPr>
            <p:sp>
              <p:nvSpPr>
                <p:cNvPr id="21" name="Freeform 4"/>
                <p:cNvSpPr>
                  <a:spLocks/>
                </p:cNvSpPr>
                <p:nvPr/>
              </p:nvSpPr>
              <p:spPr bwMode="auto">
                <a:xfrm>
                  <a:off x="3120" y="288"/>
                  <a:ext cx="993" cy="1543"/>
                </a:xfrm>
                <a:custGeom>
                  <a:avLst/>
                  <a:gdLst>
                    <a:gd name="T0" fmla="*/ 115 w 993"/>
                    <a:gd name="T1" fmla="*/ 269 h 1543"/>
                    <a:gd name="T2" fmla="*/ 217 w 993"/>
                    <a:gd name="T3" fmla="*/ 252 h 1543"/>
                    <a:gd name="T4" fmla="*/ 214 w 993"/>
                    <a:gd name="T5" fmla="*/ 224 h 1543"/>
                    <a:gd name="T6" fmla="*/ 323 w 993"/>
                    <a:gd name="T7" fmla="*/ 264 h 1543"/>
                    <a:gd name="T8" fmla="*/ 319 w 993"/>
                    <a:gd name="T9" fmla="*/ 200 h 1543"/>
                    <a:gd name="T10" fmla="*/ 283 w 993"/>
                    <a:gd name="T11" fmla="*/ 92 h 1543"/>
                    <a:gd name="T12" fmla="*/ 378 w 993"/>
                    <a:gd name="T13" fmla="*/ 177 h 1543"/>
                    <a:gd name="T14" fmla="*/ 371 w 993"/>
                    <a:gd name="T15" fmla="*/ 88 h 1543"/>
                    <a:gd name="T16" fmla="*/ 403 w 993"/>
                    <a:gd name="T17" fmla="*/ 87 h 1543"/>
                    <a:gd name="T18" fmla="*/ 439 w 993"/>
                    <a:gd name="T19" fmla="*/ 92 h 1543"/>
                    <a:gd name="T20" fmla="*/ 491 w 993"/>
                    <a:gd name="T21" fmla="*/ 145 h 1543"/>
                    <a:gd name="T22" fmla="*/ 531 w 993"/>
                    <a:gd name="T23" fmla="*/ 94 h 1543"/>
                    <a:gd name="T24" fmla="*/ 573 w 993"/>
                    <a:gd name="T25" fmla="*/ 141 h 1543"/>
                    <a:gd name="T26" fmla="*/ 627 w 993"/>
                    <a:gd name="T27" fmla="*/ 44 h 1543"/>
                    <a:gd name="T28" fmla="*/ 662 w 993"/>
                    <a:gd name="T29" fmla="*/ 129 h 1543"/>
                    <a:gd name="T30" fmla="*/ 680 w 993"/>
                    <a:gd name="T31" fmla="*/ 184 h 1543"/>
                    <a:gd name="T32" fmla="*/ 741 w 993"/>
                    <a:gd name="T33" fmla="*/ 63 h 1543"/>
                    <a:gd name="T34" fmla="*/ 725 w 993"/>
                    <a:gd name="T35" fmla="*/ 173 h 1543"/>
                    <a:gd name="T36" fmla="*/ 767 w 993"/>
                    <a:gd name="T37" fmla="*/ 261 h 1543"/>
                    <a:gd name="T38" fmla="*/ 852 w 993"/>
                    <a:gd name="T39" fmla="*/ 352 h 1543"/>
                    <a:gd name="T40" fmla="*/ 959 w 993"/>
                    <a:gd name="T41" fmla="*/ 483 h 1543"/>
                    <a:gd name="T42" fmla="*/ 993 w 993"/>
                    <a:gd name="T43" fmla="*/ 551 h 1543"/>
                    <a:gd name="T44" fmla="*/ 971 w 993"/>
                    <a:gd name="T45" fmla="*/ 582 h 1543"/>
                    <a:gd name="T46" fmla="*/ 898 w 993"/>
                    <a:gd name="T47" fmla="*/ 598 h 1543"/>
                    <a:gd name="T48" fmla="*/ 905 w 993"/>
                    <a:gd name="T49" fmla="*/ 827 h 1543"/>
                    <a:gd name="T50" fmla="*/ 881 w 993"/>
                    <a:gd name="T51" fmla="*/ 864 h 1543"/>
                    <a:gd name="T52" fmla="*/ 822 w 993"/>
                    <a:gd name="T53" fmla="*/ 877 h 1543"/>
                    <a:gd name="T54" fmla="*/ 721 w 993"/>
                    <a:gd name="T55" fmla="*/ 846 h 1543"/>
                    <a:gd name="T56" fmla="*/ 782 w 993"/>
                    <a:gd name="T57" fmla="*/ 1196 h 1543"/>
                    <a:gd name="T58" fmla="*/ 766 w 993"/>
                    <a:gd name="T59" fmla="*/ 1247 h 1543"/>
                    <a:gd name="T60" fmla="*/ 709 w 993"/>
                    <a:gd name="T61" fmla="*/ 1272 h 1543"/>
                    <a:gd name="T62" fmla="*/ 631 w 993"/>
                    <a:gd name="T63" fmla="*/ 1266 h 1543"/>
                    <a:gd name="T64" fmla="*/ 777 w 993"/>
                    <a:gd name="T65" fmla="*/ 1448 h 1543"/>
                    <a:gd name="T66" fmla="*/ 549 w 993"/>
                    <a:gd name="T67" fmla="*/ 1536 h 1543"/>
                    <a:gd name="T68" fmla="*/ 96 w 993"/>
                    <a:gd name="T69" fmla="*/ 1520 h 1543"/>
                    <a:gd name="T70" fmla="*/ 44 w 993"/>
                    <a:gd name="T71" fmla="*/ 1457 h 1543"/>
                    <a:gd name="T72" fmla="*/ 10 w 993"/>
                    <a:gd name="T73" fmla="*/ 1356 h 1543"/>
                    <a:gd name="T74" fmla="*/ 4 w 993"/>
                    <a:gd name="T75" fmla="*/ 1235 h 1543"/>
                    <a:gd name="T76" fmla="*/ 43 w 993"/>
                    <a:gd name="T77" fmla="*/ 1105 h 1543"/>
                    <a:gd name="T78" fmla="*/ 114 w 993"/>
                    <a:gd name="T79" fmla="*/ 961 h 1543"/>
                    <a:gd name="T80" fmla="*/ 180 w 993"/>
                    <a:gd name="T81" fmla="*/ 831 h 1543"/>
                    <a:gd name="T82" fmla="*/ 251 w 993"/>
                    <a:gd name="T83" fmla="*/ 661 h 1543"/>
                    <a:gd name="T84" fmla="*/ 274 w 993"/>
                    <a:gd name="T85" fmla="*/ 53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3" h="1543">
                      <a:moveTo>
                        <a:pt x="249" y="320"/>
                      </a:moveTo>
                      <a:lnTo>
                        <a:pt x="187" y="282"/>
                      </a:lnTo>
                      <a:lnTo>
                        <a:pt x="115" y="269"/>
                      </a:lnTo>
                      <a:lnTo>
                        <a:pt x="195" y="272"/>
                      </a:lnTo>
                      <a:lnTo>
                        <a:pt x="255" y="303"/>
                      </a:lnTo>
                      <a:lnTo>
                        <a:pt x="217" y="252"/>
                      </a:lnTo>
                      <a:lnTo>
                        <a:pt x="263" y="275"/>
                      </a:lnTo>
                      <a:lnTo>
                        <a:pt x="285" y="271"/>
                      </a:lnTo>
                      <a:lnTo>
                        <a:pt x="214" y="224"/>
                      </a:lnTo>
                      <a:lnTo>
                        <a:pt x="177" y="167"/>
                      </a:lnTo>
                      <a:lnTo>
                        <a:pt x="232" y="218"/>
                      </a:lnTo>
                      <a:lnTo>
                        <a:pt x="323" y="264"/>
                      </a:lnTo>
                      <a:lnTo>
                        <a:pt x="312" y="221"/>
                      </a:lnTo>
                      <a:lnTo>
                        <a:pt x="260" y="151"/>
                      </a:lnTo>
                      <a:lnTo>
                        <a:pt x="319" y="200"/>
                      </a:lnTo>
                      <a:lnTo>
                        <a:pt x="248" y="93"/>
                      </a:lnTo>
                      <a:lnTo>
                        <a:pt x="215" y="14"/>
                      </a:lnTo>
                      <a:lnTo>
                        <a:pt x="283" y="92"/>
                      </a:lnTo>
                      <a:lnTo>
                        <a:pt x="368" y="218"/>
                      </a:lnTo>
                      <a:lnTo>
                        <a:pt x="306" y="90"/>
                      </a:lnTo>
                      <a:lnTo>
                        <a:pt x="378" y="177"/>
                      </a:lnTo>
                      <a:lnTo>
                        <a:pt x="393" y="180"/>
                      </a:lnTo>
                      <a:lnTo>
                        <a:pt x="342" y="53"/>
                      </a:lnTo>
                      <a:lnTo>
                        <a:pt x="371" y="88"/>
                      </a:lnTo>
                      <a:lnTo>
                        <a:pt x="414" y="160"/>
                      </a:lnTo>
                      <a:lnTo>
                        <a:pt x="381" y="60"/>
                      </a:lnTo>
                      <a:lnTo>
                        <a:pt x="403" y="87"/>
                      </a:lnTo>
                      <a:lnTo>
                        <a:pt x="400" y="0"/>
                      </a:lnTo>
                      <a:lnTo>
                        <a:pt x="433" y="117"/>
                      </a:lnTo>
                      <a:lnTo>
                        <a:pt x="439" y="92"/>
                      </a:lnTo>
                      <a:lnTo>
                        <a:pt x="461" y="134"/>
                      </a:lnTo>
                      <a:lnTo>
                        <a:pt x="438" y="7"/>
                      </a:lnTo>
                      <a:lnTo>
                        <a:pt x="491" y="145"/>
                      </a:lnTo>
                      <a:lnTo>
                        <a:pt x="518" y="150"/>
                      </a:lnTo>
                      <a:lnTo>
                        <a:pt x="498" y="29"/>
                      </a:lnTo>
                      <a:lnTo>
                        <a:pt x="531" y="94"/>
                      </a:lnTo>
                      <a:lnTo>
                        <a:pt x="555" y="145"/>
                      </a:lnTo>
                      <a:lnTo>
                        <a:pt x="552" y="103"/>
                      </a:lnTo>
                      <a:lnTo>
                        <a:pt x="573" y="141"/>
                      </a:lnTo>
                      <a:lnTo>
                        <a:pt x="568" y="36"/>
                      </a:lnTo>
                      <a:lnTo>
                        <a:pt x="605" y="178"/>
                      </a:lnTo>
                      <a:lnTo>
                        <a:pt x="627" y="44"/>
                      </a:lnTo>
                      <a:lnTo>
                        <a:pt x="631" y="132"/>
                      </a:lnTo>
                      <a:lnTo>
                        <a:pt x="645" y="178"/>
                      </a:lnTo>
                      <a:lnTo>
                        <a:pt x="662" y="129"/>
                      </a:lnTo>
                      <a:lnTo>
                        <a:pt x="684" y="61"/>
                      </a:lnTo>
                      <a:lnTo>
                        <a:pt x="676" y="137"/>
                      </a:lnTo>
                      <a:lnTo>
                        <a:pt x="680" y="184"/>
                      </a:lnTo>
                      <a:lnTo>
                        <a:pt x="704" y="71"/>
                      </a:lnTo>
                      <a:lnTo>
                        <a:pt x="708" y="156"/>
                      </a:lnTo>
                      <a:lnTo>
                        <a:pt x="741" y="63"/>
                      </a:lnTo>
                      <a:lnTo>
                        <a:pt x="785" y="27"/>
                      </a:lnTo>
                      <a:lnTo>
                        <a:pt x="751" y="81"/>
                      </a:lnTo>
                      <a:lnTo>
                        <a:pt x="725" y="173"/>
                      </a:lnTo>
                      <a:lnTo>
                        <a:pt x="725" y="229"/>
                      </a:lnTo>
                      <a:lnTo>
                        <a:pt x="743" y="242"/>
                      </a:lnTo>
                      <a:lnTo>
                        <a:pt x="767" y="261"/>
                      </a:lnTo>
                      <a:lnTo>
                        <a:pt x="791" y="284"/>
                      </a:lnTo>
                      <a:lnTo>
                        <a:pt x="822" y="317"/>
                      </a:lnTo>
                      <a:lnTo>
                        <a:pt x="852" y="352"/>
                      </a:lnTo>
                      <a:lnTo>
                        <a:pt x="890" y="396"/>
                      </a:lnTo>
                      <a:lnTo>
                        <a:pt x="928" y="446"/>
                      </a:lnTo>
                      <a:lnTo>
                        <a:pt x="959" y="483"/>
                      </a:lnTo>
                      <a:lnTo>
                        <a:pt x="982" y="517"/>
                      </a:lnTo>
                      <a:lnTo>
                        <a:pt x="990" y="533"/>
                      </a:lnTo>
                      <a:lnTo>
                        <a:pt x="993" y="551"/>
                      </a:lnTo>
                      <a:lnTo>
                        <a:pt x="989" y="566"/>
                      </a:lnTo>
                      <a:lnTo>
                        <a:pt x="982" y="576"/>
                      </a:lnTo>
                      <a:lnTo>
                        <a:pt x="971" y="582"/>
                      </a:lnTo>
                      <a:lnTo>
                        <a:pt x="954" y="589"/>
                      </a:lnTo>
                      <a:lnTo>
                        <a:pt x="917" y="592"/>
                      </a:lnTo>
                      <a:lnTo>
                        <a:pt x="898" y="598"/>
                      </a:lnTo>
                      <a:lnTo>
                        <a:pt x="898" y="672"/>
                      </a:lnTo>
                      <a:lnTo>
                        <a:pt x="909" y="796"/>
                      </a:lnTo>
                      <a:lnTo>
                        <a:pt x="905" y="827"/>
                      </a:lnTo>
                      <a:lnTo>
                        <a:pt x="902" y="842"/>
                      </a:lnTo>
                      <a:lnTo>
                        <a:pt x="893" y="855"/>
                      </a:lnTo>
                      <a:lnTo>
                        <a:pt x="881" y="864"/>
                      </a:lnTo>
                      <a:lnTo>
                        <a:pt x="865" y="871"/>
                      </a:lnTo>
                      <a:lnTo>
                        <a:pt x="847" y="876"/>
                      </a:lnTo>
                      <a:lnTo>
                        <a:pt x="822" y="877"/>
                      </a:lnTo>
                      <a:lnTo>
                        <a:pt x="785" y="870"/>
                      </a:lnTo>
                      <a:lnTo>
                        <a:pt x="749" y="859"/>
                      </a:lnTo>
                      <a:lnTo>
                        <a:pt x="721" y="846"/>
                      </a:lnTo>
                      <a:lnTo>
                        <a:pt x="742" y="972"/>
                      </a:lnTo>
                      <a:lnTo>
                        <a:pt x="765" y="1093"/>
                      </a:lnTo>
                      <a:lnTo>
                        <a:pt x="782" y="1196"/>
                      </a:lnTo>
                      <a:lnTo>
                        <a:pt x="779" y="1218"/>
                      </a:lnTo>
                      <a:lnTo>
                        <a:pt x="774" y="1232"/>
                      </a:lnTo>
                      <a:lnTo>
                        <a:pt x="766" y="1247"/>
                      </a:lnTo>
                      <a:lnTo>
                        <a:pt x="756" y="1257"/>
                      </a:lnTo>
                      <a:lnTo>
                        <a:pt x="745" y="1263"/>
                      </a:lnTo>
                      <a:lnTo>
                        <a:pt x="709" y="1272"/>
                      </a:lnTo>
                      <a:lnTo>
                        <a:pt x="669" y="1277"/>
                      </a:lnTo>
                      <a:lnTo>
                        <a:pt x="653" y="1274"/>
                      </a:lnTo>
                      <a:lnTo>
                        <a:pt x="631" y="1266"/>
                      </a:lnTo>
                      <a:lnTo>
                        <a:pt x="647" y="1350"/>
                      </a:lnTo>
                      <a:lnTo>
                        <a:pt x="745" y="1422"/>
                      </a:lnTo>
                      <a:lnTo>
                        <a:pt x="777" y="1448"/>
                      </a:lnTo>
                      <a:lnTo>
                        <a:pt x="777" y="1506"/>
                      </a:lnTo>
                      <a:lnTo>
                        <a:pt x="559" y="1543"/>
                      </a:lnTo>
                      <a:lnTo>
                        <a:pt x="549" y="1536"/>
                      </a:lnTo>
                      <a:lnTo>
                        <a:pt x="168" y="1528"/>
                      </a:lnTo>
                      <a:lnTo>
                        <a:pt x="122" y="1525"/>
                      </a:lnTo>
                      <a:lnTo>
                        <a:pt x="96" y="1520"/>
                      </a:lnTo>
                      <a:lnTo>
                        <a:pt x="73" y="1511"/>
                      </a:lnTo>
                      <a:lnTo>
                        <a:pt x="59" y="1486"/>
                      </a:lnTo>
                      <a:lnTo>
                        <a:pt x="44" y="1457"/>
                      </a:lnTo>
                      <a:lnTo>
                        <a:pt x="29" y="1420"/>
                      </a:lnTo>
                      <a:lnTo>
                        <a:pt x="19" y="1389"/>
                      </a:lnTo>
                      <a:lnTo>
                        <a:pt x="10" y="1356"/>
                      </a:lnTo>
                      <a:lnTo>
                        <a:pt x="3" y="1316"/>
                      </a:lnTo>
                      <a:lnTo>
                        <a:pt x="0" y="1277"/>
                      </a:lnTo>
                      <a:lnTo>
                        <a:pt x="4" y="1235"/>
                      </a:lnTo>
                      <a:lnTo>
                        <a:pt x="12" y="1196"/>
                      </a:lnTo>
                      <a:lnTo>
                        <a:pt x="25" y="1154"/>
                      </a:lnTo>
                      <a:lnTo>
                        <a:pt x="43" y="1105"/>
                      </a:lnTo>
                      <a:lnTo>
                        <a:pt x="61" y="1066"/>
                      </a:lnTo>
                      <a:lnTo>
                        <a:pt x="89" y="1009"/>
                      </a:lnTo>
                      <a:lnTo>
                        <a:pt x="114" y="961"/>
                      </a:lnTo>
                      <a:lnTo>
                        <a:pt x="135" y="920"/>
                      </a:lnTo>
                      <a:lnTo>
                        <a:pt x="154" y="882"/>
                      </a:lnTo>
                      <a:lnTo>
                        <a:pt x="180" y="831"/>
                      </a:lnTo>
                      <a:lnTo>
                        <a:pt x="205" y="778"/>
                      </a:lnTo>
                      <a:lnTo>
                        <a:pt x="227" y="727"/>
                      </a:lnTo>
                      <a:lnTo>
                        <a:pt x="251" y="661"/>
                      </a:lnTo>
                      <a:lnTo>
                        <a:pt x="265" y="614"/>
                      </a:lnTo>
                      <a:lnTo>
                        <a:pt x="272" y="574"/>
                      </a:lnTo>
                      <a:lnTo>
                        <a:pt x="274" y="534"/>
                      </a:lnTo>
                      <a:lnTo>
                        <a:pt x="249" y="32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5"/>
                <p:cNvGrpSpPr>
                  <a:grpSpLocks/>
                </p:cNvGrpSpPr>
                <p:nvPr/>
              </p:nvGrpSpPr>
              <p:grpSpPr bwMode="auto">
                <a:xfrm>
                  <a:off x="3408" y="615"/>
                  <a:ext cx="447" cy="946"/>
                  <a:chOff x="3408" y="615"/>
                  <a:chExt cx="447" cy="946"/>
                </a:xfrm>
              </p:grpSpPr>
              <p:sp>
                <p:nvSpPr>
                  <p:cNvPr id="2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15"/>
                    <a:ext cx="27" cy="160"/>
                  </a:xfrm>
                  <a:prstGeom prst="ellipse">
                    <a:avLst/>
                  </a:pr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408" y="916"/>
                    <a:ext cx="447" cy="645"/>
                    <a:chOff x="3408" y="916"/>
                    <a:chExt cx="447" cy="645"/>
                  </a:xfrm>
                </p:grpSpPr>
                <p:sp>
                  <p:nvSpPr>
                    <p:cNvPr id="25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3475" y="916"/>
                      <a:ext cx="380" cy="463"/>
                    </a:xfrm>
                    <a:custGeom>
                      <a:avLst/>
                      <a:gdLst>
                        <a:gd name="T0" fmla="*/ 354 w 380"/>
                        <a:gd name="T1" fmla="*/ 220 h 463"/>
                        <a:gd name="T2" fmla="*/ 365 w 380"/>
                        <a:gd name="T3" fmla="*/ 191 h 463"/>
                        <a:gd name="T4" fmla="*/ 377 w 380"/>
                        <a:gd name="T5" fmla="*/ 151 h 463"/>
                        <a:gd name="T6" fmla="*/ 380 w 380"/>
                        <a:gd name="T7" fmla="*/ 121 h 463"/>
                        <a:gd name="T8" fmla="*/ 379 w 380"/>
                        <a:gd name="T9" fmla="*/ 90 h 463"/>
                        <a:gd name="T10" fmla="*/ 376 w 380"/>
                        <a:gd name="T11" fmla="*/ 60 h 463"/>
                        <a:gd name="T12" fmla="*/ 372 w 380"/>
                        <a:gd name="T13" fmla="*/ 55 h 463"/>
                        <a:gd name="T14" fmla="*/ 366 w 380"/>
                        <a:gd name="T15" fmla="*/ 52 h 463"/>
                        <a:gd name="T16" fmla="*/ 356 w 380"/>
                        <a:gd name="T17" fmla="*/ 54 h 463"/>
                        <a:gd name="T18" fmla="*/ 340 w 380"/>
                        <a:gd name="T19" fmla="*/ 61 h 463"/>
                        <a:gd name="T20" fmla="*/ 320 w 380"/>
                        <a:gd name="T21" fmla="*/ 69 h 463"/>
                        <a:gd name="T22" fmla="*/ 304 w 380"/>
                        <a:gd name="T23" fmla="*/ 71 h 463"/>
                        <a:gd name="T24" fmla="*/ 287 w 380"/>
                        <a:gd name="T25" fmla="*/ 69 h 463"/>
                        <a:gd name="T26" fmla="*/ 262 w 380"/>
                        <a:gd name="T27" fmla="*/ 48 h 463"/>
                        <a:gd name="T28" fmla="*/ 235 w 380"/>
                        <a:gd name="T29" fmla="*/ 26 h 463"/>
                        <a:gd name="T30" fmla="*/ 213 w 380"/>
                        <a:gd name="T31" fmla="*/ 2 h 463"/>
                        <a:gd name="T32" fmla="*/ 207 w 380"/>
                        <a:gd name="T33" fmla="*/ 0 h 463"/>
                        <a:gd name="T34" fmla="*/ 197 w 380"/>
                        <a:gd name="T35" fmla="*/ 2 h 463"/>
                        <a:gd name="T36" fmla="*/ 178 w 380"/>
                        <a:gd name="T37" fmla="*/ 19 h 463"/>
                        <a:gd name="T38" fmla="*/ 161 w 380"/>
                        <a:gd name="T39" fmla="*/ 33 h 463"/>
                        <a:gd name="T40" fmla="*/ 144 w 380"/>
                        <a:gd name="T41" fmla="*/ 42 h 463"/>
                        <a:gd name="T42" fmla="*/ 126 w 380"/>
                        <a:gd name="T43" fmla="*/ 48 h 463"/>
                        <a:gd name="T44" fmla="*/ 108 w 380"/>
                        <a:gd name="T45" fmla="*/ 35 h 463"/>
                        <a:gd name="T46" fmla="*/ 92 w 380"/>
                        <a:gd name="T47" fmla="*/ 31 h 463"/>
                        <a:gd name="T48" fmla="*/ 77 w 380"/>
                        <a:gd name="T49" fmla="*/ 35 h 463"/>
                        <a:gd name="T50" fmla="*/ 66 w 380"/>
                        <a:gd name="T51" fmla="*/ 40 h 463"/>
                        <a:gd name="T52" fmla="*/ 57 w 380"/>
                        <a:gd name="T53" fmla="*/ 47 h 463"/>
                        <a:gd name="T54" fmla="*/ 47 w 380"/>
                        <a:gd name="T55" fmla="*/ 59 h 463"/>
                        <a:gd name="T56" fmla="*/ 41 w 380"/>
                        <a:gd name="T57" fmla="*/ 71 h 463"/>
                        <a:gd name="T58" fmla="*/ 35 w 380"/>
                        <a:gd name="T59" fmla="*/ 90 h 463"/>
                        <a:gd name="T60" fmla="*/ 21 w 380"/>
                        <a:gd name="T61" fmla="*/ 93 h 463"/>
                        <a:gd name="T62" fmla="*/ 10 w 380"/>
                        <a:gd name="T63" fmla="*/ 97 h 463"/>
                        <a:gd name="T64" fmla="*/ 4 w 380"/>
                        <a:gd name="T65" fmla="*/ 101 h 463"/>
                        <a:gd name="T66" fmla="*/ 0 w 380"/>
                        <a:gd name="T67" fmla="*/ 107 h 463"/>
                        <a:gd name="T68" fmla="*/ 3 w 380"/>
                        <a:gd name="T69" fmla="*/ 118 h 463"/>
                        <a:gd name="T70" fmla="*/ 16 w 380"/>
                        <a:gd name="T71" fmla="*/ 158 h 463"/>
                        <a:gd name="T72" fmla="*/ 33 w 380"/>
                        <a:gd name="T73" fmla="*/ 198 h 463"/>
                        <a:gd name="T74" fmla="*/ 62 w 380"/>
                        <a:gd name="T75" fmla="*/ 249 h 463"/>
                        <a:gd name="T76" fmla="*/ 102 w 380"/>
                        <a:gd name="T77" fmla="*/ 294 h 463"/>
                        <a:gd name="T78" fmla="*/ 132 w 380"/>
                        <a:gd name="T79" fmla="*/ 339 h 463"/>
                        <a:gd name="T80" fmla="*/ 163 w 380"/>
                        <a:gd name="T81" fmla="*/ 384 h 463"/>
                        <a:gd name="T82" fmla="*/ 190 w 380"/>
                        <a:gd name="T83" fmla="*/ 414 h 463"/>
                        <a:gd name="T84" fmla="*/ 229 w 380"/>
                        <a:gd name="T85" fmla="*/ 463 h 463"/>
                        <a:gd name="T86" fmla="*/ 193 w 380"/>
                        <a:gd name="T87" fmla="*/ 420 h 463"/>
                        <a:gd name="T88" fmla="*/ 173 w 380"/>
                        <a:gd name="T89" fmla="*/ 404 h 463"/>
                        <a:gd name="T90" fmla="*/ 151 w 380"/>
                        <a:gd name="T91" fmla="*/ 389 h 463"/>
                        <a:gd name="T92" fmla="*/ 131 w 380"/>
                        <a:gd name="T93" fmla="*/ 379 h 463"/>
                        <a:gd name="T94" fmla="*/ 108 w 380"/>
                        <a:gd name="T95" fmla="*/ 372 h 463"/>
                        <a:gd name="T96" fmla="*/ 84 w 380"/>
                        <a:gd name="T97" fmla="*/ 367 h 4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80" h="463">
                          <a:moveTo>
                            <a:pt x="354" y="220"/>
                          </a:moveTo>
                          <a:lnTo>
                            <a:pt x="365" y="191"/>
                          </a:lnTo>
                          <a:lnTo>
                            <a:pt x="377" y="151"/>
                          </a:lnTo>
                          <a:lnTo>
                            <a:pt x="380" y="121"/>
                          </a:lnTo>
                          <a:lnTo>
                            <a:pt x="379" y="90"/>
                          </a:lnTo>
                          <a:lnTo>
                            <a:pt x="376" y="60"/>
                          </a:lnTo>
                          <a:lnTo>
                            <a:pt x="372" y="55"/>
                          </a:lnTo>
                          <a:lnTo>
                            <a:pt x="366" y="52"/>
                          </a:lnTo>
                          <a:lnTo>
                            <a:pt x="356" y="54"/>
                          </a:lnTo>
                          <a:lnTo>
                            <a:pt x="340" y="61"/>
                          </a:lnTo>
                          <a:lnTo>
                            <a:pt x="320" y="69"/>
                          </a:lnTo>
                          <a:lnTo>
                            <a:pt x="304" y="71"/>
                          </a:lnTo>
                          <a:lnTo>
                            <a:pt x="287" y="69"/>
                          </a:lnTo>
                          <a:lnTo>
                            <a:pt x="262" y="48"/>
                          </a:lnTo>
                          <a:lnTo>
                            <a:pt x="235" y="26"/>
                          </a:lnTo>
                          <a:lnTo>
                            <a:pt x="213" y="2"/>
                          </a:lnTo>
                          <a:lnTo>
                            <a:pt x="207" y="0"/>
                          </a:lnTo>
                          <a:lnTo>
                            <a:pt x="197" y="2"/>
                          </a:lnTo>
                          <a:lnTo>
                            <a:pt x="178" y="19"/>
                          </a:lnTo>
                          <a:lnTo>
                            <a:pt x="161" y="33"/>
                          </a:lnTo>
                          <a:lnTo>
                            <a:pt x="144" y="42"/>
                          </a:lnTo>
                          <a:lnTo>
                            <a:pt x="126" y="48"/>
                          </a:lnTo>
                          <a:lnTo>
                            <a:pt x="108" y="35"/>
                          </a:lnTo>
                          <a:lnTo>
                            <a:pt x="92" y="31"/>
                          </a:lnTo>
                          <a:lnTo>
                            <a:pt x="77" y="35"/>
                          </a:lnTo>
                          <a:lnTo>
                            <a:pt x="66" y="40"/>
                          </a:lnTo>
                          <a:lnTo>
                            <a:pt x="57" y="47"/>
                          </a:lnTo>
                          <a:lnTo>
                            <a:pt x="47" y="59"/>
                          </a:lnTo>
                          <a:lnTo>
                            <a:pt x="41" y="71"/>
                          </a:lnTo>
                          <a:lnTo>
                            <a:pt x="35" y="90"/>
                          </a:lnTo>
                          <a:lnTo>
                            <a:pt x="21" y="93"/>
                          </a:lnTo>
                          <a:lnTo>
                            <a:pt x="10" y="97"/>
                          </a:lnTo>
                          <a:lnTo>
                            <a:pt x="4" y="101"/>
                          </a:lnTo>
                          <a:lnTo>
                            <a:pt x="0" y="107"/>
                          </a:lnTo>
                          <a:lnTo>
                            <a:pt x="3" y="118"/>
                          </a:lnTo>
                          <a:lnTo>
                            <a:pt x="16" y="158"/>
                          </a:lnTo>
                          <a:lnTo>
                            <a:pt x="33" y="198"/>
                          </a:lnTo>
                          <a:lnTo>
                            <a:pt x="62" y="249"/>
                          </a:lnTo>
                          <a:lnTo>
                            <a:pt x="102" y="294"/>
                          </a:lnTo>
                          <a:lnTo>
                            <a:pt x="132" y="339"/>
                          </a:lnTo>
                          <a:lnTo>
                            <a:pt x="163" y="384"/>
                          </a:lnTo>
                          <a:lnTo>
                            <a:pt x="190" y="414"/>
                          </a:lnTo>
                          <a:lnTo>
                            <a:pt x="229" y="463"/>
                          </a:lnTo>
                          <a:lnTo>
                            <a:pt x="193" y="420"/>
                          </a:lnTo>
                          <a:lnTo>
                            <a:pt x="173" y="404"/>
                          </a:lnTo>
                          <a:lnTo>
                            <a:pt x="151" y="389"/>
                          </a:lnTo>
                          <a:lnTo>
                            <a:pt x="131" y="379"/>
                          </a:lnTo>
                          <a:lnTo>
                            <a:pt x="108" y="372"/>
                          </a:lnTo>
                          <a:lnTo>
                            <a:pt x="84" y="36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408" y="1327"/>
                      <a:ext cx="335" cy="234"/>
                    </a:xfrm>
                    <a:custGeom>
                      <a:avLst/>
                      <a:gdLst>
                        <a:gd name="T0" fmla="*/ 0 w 335"/>
                        <a:gd name="T1" fmla="*/ 0 h 234"/>
                        <a:gd name="T2" fmla="*/ 10 w 335"/>
                        <a:gd name="T3" fmla="*/ 23 h 234"/>
                        <a:gd name="T4" fmla="*/ 21 w 335"/>
                        <a:gd name="T5" fmla="*/ 40 h 234"/>
                        <a:gd name="T6" fmla="*/ 63 w 335"/>
                        <a:gd name="T7" fmla="*/ 64 h 234"/>
                        <a:gd name="T8" fmla="*/ 122 w 335"/>
                        <a:gd name="T9" fmla="*/ 95 h 234"/>
                        <a:gd name="T10" fmla="*/ 170 w 335"/>
                        <a:gd name="T11" fmla="*/ 122 h 234"/>
                        <a:gd name="T12" fmla="*/ 206 w 335"/>
                        <a:gd name="T13" fmla="*/ 146 h 234"/>
                        <a:gd name="T14" fmla="*/ 252 w 335"/>
                        <a:gd name="T15" fmla="*/ 175 h 234"/>
                        <a:gd name="T16" fmla="*/ 298 w 335"/>
                        <a:gd name="T17" fmla="*/ 207 h 234"/>
                        <a:gd name="T18" fmla="*/ 335 w 335"/>
                        <a:gd name="T19" fmla="*/ 234 h 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5" h="234">
                          <a:moveTo>
                            <a:pt x="0" y="0"/>
                          </a:moveTo>
                          <a:lnTo>
                            <a:pt x="10" y="23"/>
                          </a:lnTo>
                          <a:lnTo>
                            <a:pt x="21" y="40"/>
                          </a:lnTo>
                          <a:lnTo>
                            <a:pt x="63" y="64"/>
                          </a:lnTo>
                          <a:lnTo>
                            <a:pt x="122" y="95"/>
                          </a:lnTo>
                          <a:lnTo>
                            <a:pt x="170" y="122"/>
                          </a:lnTo>
                          <a:lnTo>
                            <a:pt x="206" y="146"/>
                          </a:lnTo>
                          <a:lnTo>
                            <a:pt x="252" y="175"/>
                          </a:lnTo>
                          <a:lnTo>
                            <a:pt x="298" y="207"/>
                          </a:lnTo>
                          <a:lnTo>
                            <a:pt x="335" y="23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4752" y="1056"/>
                <a:ext cx="144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Rounded Rectangular Callout 26"/>
          <p:cNvSpPr/>
          <p:nvPr/>
        </p:nvSpPr>
        <p:spPr>
          <a:xfrm>
            <a:off x="2149476" y="1024890"/>
            <a:ext cx="2859087" cy="1066800"/>
          </a:xfrm>
          <a:prstGeom prst="wedgeRoundRectCallout">
            <a:avLst>
              <a:gd name="adj1" fmla="val 33137"/>
              <a:gd name="adj2" fmla="val 1771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Comment se concerter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e</a:t>
            </a:r>
            <a:r>
              <a:rPr lang="fr-CH" dirty="0" smtClean="0">
                <a:solidFill>
                  <a:schemeClr val="tx1"/>
                </a:solidFill>
              </a:rPr>
              <a:t>n l’absence d’un canal sécurisé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0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solidFill>
                  <a:schemeClr val="accent1"/>
                </a:solidFill>
              </a:rPr>
              <a:t>Rappel :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4688" y="5076529"/>
            <a:ext cx="467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dirty="0" smtClean="0"/>
              <a:t>Comment échanger des clés </a:t>
            </a:r>
          </a:p>
          <a:p>
            <a:pPr algn="ctr"/>
            <a:r>
              <a:rPr lang="fr-CH" sz="2400" dirty="0"/>
              <a:t>à</a:t>
            </a:r>
            <a:r>
              <a:rPr lang="fr-CH" sz="2400" dirty="0" smtClean="0"/>
              <a:t> travers un canal non sécurisé ?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0391" y="582265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Edgar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fr-CH" dirty="0"/>
              <a:t>l</a:t>
            </a:r>
            <a:r>
              <a:rPr lang="fr-CH" dirty="0" smtClean="0"/>
              <a:t>’informatique mobile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0" y="2895600"/>
            <a:ext cx="2676525" cy="17145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03860" y="1516380"/>
            <a:ext cx="5703570" cy="4579620"/>
            <a:chOff x="403860" y="1516380"/>
            <a:chExt cx="5703570" cy="4579620"/>
          </a:xfrm>
        </p:grpSpPr>
        <p:sp>
          <p:nvSpPr>
            <p:cNvPr id="7" name="Rectangle 6"/>
            <p:cNvSpPr/>
            <p:nvPr/>
          </p:nvSpPr>
          <p:spPr>
            <a:xfrm>
              <a:off x="403860" y="1524000"/>
              <a:ext cx="4191000" cy="426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rot="5400000">
              <a:off x="3208020" y="2891790"/>
              <a:ext cx="4274820" cy="1524000"/>
            </a:xfrm>
            <a:prstGeom prst="trapezoid">
              <a:avLst>
                <a:gd name="adj" fmla="val 12775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" y="3429000"/>
              <a:ext cx="3581400" cy="9525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processeur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905000"/>
              <a:ext cx="1143000" cy="990600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tx1"/>
                  </a:solidFill>
                </a:rPr>
                <a:t>m</a:t>
              </a:r>
              <a:r>
                <a:rPr lang="fr-CH" sz="1400" dirty="0" smtClean="0">
                  <a:solidFill>
                    <a:schemeClr val="tx1"/>
                  </a:solidFill>
                </a:rPr>
                <a:t>émoire</a:t>
              </a:r>
            </a:p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programme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1180" y="1905000"/>
              <a:ext cx="1143000" cy="990600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tx1"/>
                  </a:solidFill>
                </a:rPr>
                <a:t>m</a:t>
              </a:r>
              <a:r>
                <a:rPr lang="fr-CH" sz="1400" dirty="0" smtClean="0">
                  <a:solidFill>
                    <a:schemeClr val="tx1"/>
                  </a:solidFill>
                </a:rPr>
                <a:t>émoire</a:t>
              </a:r>
            </a:p>
            <a:p>
              <a:pPr algn="ctr"/>
              <a:r>
                <a:rPr lang="fr-CH" sz="1400" dirty="0">
                  <a:solidFill>
                    <a:schemeClr val="tx1"/>
                  </a:solidFill>
                </a:rPr>
                <a:t>d</a:t>
              </a:r>
              <a:r>
                <a:rPr lang="fr-CH" sz="1400" dirty="0" smtClean="0">
                  <a:solidFill>
                    <a:schemeClr val="tx1"/>
                  </a:solidFill>
                </a:rPr>
                <a:t>e travail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8960" y="1905000"/>
              <a:ext cx="1310640" cy="990600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tx1"/>
                  </a:solidFill>
                </a:rPr>
                <a:t>m</a:t>
              </a:r>
              <a:r>
                <a:rPr lang="fr-CH" sz="1400" dirty="0" smtClean="0">
                  <a:solidFill>
                    <a:schemeClr val="tx1"/>
                  </a:solidFill>
                </a:rPr>
                <a:t>émoire</a:t>
              </a:r>
            </a:p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permanente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14400" y="2895600"/>
              <a:ext cx="342900" cy="5334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>
              <a:off x="2209800" y="2895600"/>
              <a:ext cx="381000" cy="533400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3581400" y="2895600"/>
              <a:ext cx="381000" cy="533400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4838700"/>
              <a:ext cx="1234440" cy="7239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/>
                  </a:solidFill>
                </a:rPr>
                <a:t>e</a:t>
              </a:r>
              <a:r>
                <a:rPr lang="fr-CH" dirty="0" smtClean="0">
                  <a:solidFill>
                    <a:schemeClr val="tx1"/>
                  </a:solidFill>
                </a:rPr>
                <a:t>ntrée /</a:t>
              </a:r>
            </a:p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sortie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2209800" y="4343400"/>
              <a:ext cx="381000" cy="533400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2209800" y="5562600"/>
              <a:ext cx="381000" cy="533400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76200" y="533400"/>
            <a:ext cx="1744980" cy="762000"/>
          </a:xfrm>
          <a:prstGeom prst="wedgeRoundRectCallout">
            <a:avLst>
              <a:gd name="adj1" fmla="val -13656"/>
              <a:gd name="adj2" fmla="val 15550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cryptographie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038600" y="1066800"/>
            <a:ext cx="1177290" cy="499110"/>
          </a:xfrm>
          <a:prstGeom prst="wedgeRoundRectCallout">
            <a:avLst>
              <a:gd name="adj1" fmla="val -40507"/>
              <a:gd name="adj2" fmla="val 16301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clés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057400" y="817245"/>
            <a:ext cx="1405890" cy="499110"/>
          </a:xfrm>
          <a:prstGeom prst="wedgeRoundRectCallout">
            <a:avLst>
              <a:gd name="adj1" fmla="val -27364"/>
              <a:gd name="adj2" fmla="val 19965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temporaire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695700" y="6027420"/>
            <a:ext cx="3771900" cy="499110"/>
          </a:xfrm>
          <a:prstGeom prst="wedgeRoundRectCallout">
            <a:avLst>
              <a:gd name="adj1" fmla="val -82146"/>
              <a:gd name="adj2" fmla="val -6141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b</a:t>
            </a:r>
            <a:r>
              <a:rPr lang="fr-CH" dirty="0" smtClean="0">
                <a:solidFill>
                  <a:schemeClr val="tx1"/>
                </a:solidFill>
              </a:rPr>
              <a:t>loc en clair/ bloc chiffré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6200" y="5057774"/>
            <a:ext cx="1440180" cy="657225"/>
          </a:xfrm>
          <a:prstGeom prst="wedgeRoundRectCallout">
            <a:avLst>
              <a:gd name="adj1" fmla="val 23571"/>
              <a:gd name="adj2" fmla="val -2446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f</a:t>
            </a:r>
            <a:r>
              <a:rPr lang="fr-CH" dirty="0" smtClean="0">
                <a:solidFill>
                  <a:schemeClr val="tx1"/>
                </a:solidFill>
              </a:rPr>
              <a:t>aible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puissance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1097280"/>
            <a:ext cx="239839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/>
              <a:t>Il faut des algorithmes appropriés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8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</a:t>
            </a:r>
            <a:r>
              <a:rPr lang="de-DE" dirty="0" smtClean="0"/>
              <a:t>es courbes elliptiques</a:t>
            </a:r>
            <a:endParaRPr lang="de-DE" dirty="0"/>
          </a:p>
        </p:txBody>
      </p:sp>
      <p:sp>
        <p:nvSpPr>
          <p:cNvPr id="472072" name="Rectangle 8"/>
          <p:cNvSpPr>
            <a:spLocks noChangeArrowheads="1"/>
          </p:cNvSpPr>
          <p:nvPr/>
        </p:nvSpPr>
        <p:spPr bwMode="auto">
          <a:xfrm>
            <a:off x="4151312" y="1125538"/>
            <a:ext cx="4535488" cy="863600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4000" dirty="0"/>
              <a:t>y</a:t>
            </a:r>
            <a:r>
              <a:rPr lang="de-DE" sz="4000" baseline="30000" dirty="0"/>
              <a:t>2</a:t>
            </a:r>
            <a:r>
              <a:rPr lang="de-DE" sz="4000" dirty="0"/>
              <a:t> = x</a:t>
            </a:r>
            <a:r>
              <a:rPr lang="de-DE" sz="4000" baseline="30000" dirty="0"/>
              <a:t>3</a:t>
            </a:r>
            <a:r>
              <a:rPr lang="de-DE" sz="4000" dirty="0"/>
              <a:t> + </a:t>
            </a:r>
            <a:r>
              <a:rPr lang="de-DE" sz="4000" dirty="0">
                <a:solidFill>
                  <a:srgbClr val="FF0000"/>
                </a:solidFill>
              </a:rPr>
              <a:t>a</a:t>
            </a:r>
            <a:r>
              <a:rPr lang="de-DE" sz="4000" dirty="0"/>
              <a:t>x + </a:t>
            </a:r>
            <a:r>
              <a:rPr lang="de-DE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72075" name="Text Box 11"/>
          <p:cNvSpPr txBox="1">
            <a:spLocks noChangeArrowheads="1"/>
          </p:cNvSpPr>
          <p:nvPr/>
        </p:nvSpPr>
        <p:spPr bwMode="auto">
          <a:xfrm>
            <a:off x="5035550" y="2667000"/>
            <a:ext cx="4032250" cy="20621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de-DE" sz="3200" dirty="0" smtClean="0">
                <a:latin typeface="Times New Roman" pitchFamily="18" charset="0"/>
              </a:rPr>
              <a:t>Si on travaille sur des nombres réels, la courbe peut être représentée.</a:t>
            </a:r>
            <a:endParaRPr lang="de-DE" sz="32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60370"/>
            <a:ext cx="1714500" cy="1905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07" y="2634584"/>
            <a:ext cx="1743075" cy="26193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304800" y="5474970"/>
            <a:ext cx="2590800" cy="838200"/>
          </a:xfrm>
          <a:prstGeom prst="wedgeRoundRectCallout">
            <a:avLst>
              <a:gd name="adj1" fmla="val 20637"/>
              <a:gd name="adj2" fmla="val -237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s</a:t>
            </a:r>
            <a:r>
              <a:rPr lang="fr-CH" dirty="0" smtClean="0"/>
              <a:t>ymétrie par rapport</a:t>
            </a:r>
          </a:p>
          <a:p>
            <a:pPr algn="ctr"/>
            <a:r>
              <a:rPr lang="fr-CH" dirty="0"/>
              <a:t>à</a:t>
            </a:r>
            <a:r>
              <a:rPr lang="fr-CH" dirty="0" smtClean="0"/>
              <a:t> </a:t>
            </a:r>
            <a:r>
              <a:rPr lang="fr-CH" dirty="0" err="1" smtClean="0"/>
              <a:t>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666839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1"/>
                </a:solidFill>
              </a:rPr>
              <a:t>Une droite passant par deux points de la courbe,</a:t>
            </a:r>
          </a:p>
          <a:p>
            <a:r>
              <a:rPr lang="fr-CH" dirty="0">
                <a:solidFill>
                  <a:schemeClr val="accent1"/>
                </a:solidFill>
              </a:rPr>
              <a:t>p</a:t>
            </a:r>
            <a:r>
              <a:rPr lang="fr-CH" dirty="0" smtClean="0">
                <a:solidFill>
                  <a:schemeClr val="accent1"/>
                </a:solidFill>
              </a:rPr>
              <a:t>asse aussi par un troisième point de la courbe.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2" grpId="0" animBg="1"/>
      <p:bldP spid="472075" grpId="0" animBg="1"/>
      <p:bldP spid="5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5335589" cy="365125"/>
          </a:xfrm>
        </p:spPr>
        <p:txBody>
          <a:bodyPr/>
          <a:lstStyle/>
          <a:p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289" y="0"/>
            <a:ext cx="6512511" cy="1143000"/>
          </a:xfrm>
        </p:spPr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pérations sur des points (</a:t>
            </a:r>
            <a:r>
              <a:rPr lang="de-DE" dirty="0"/>
              <a:t>1)</a:t>
            </a:r>
          </a:p>
        </p:txBody>
      </p:sp>
      <p:pic>
        <p:nvPicPr>
          <p:cNvPr id="476165" name="Picture 5" descr="ec2_1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" y="2233613"/>
            <a:ext cx="3810000" cy="3481387"/>
          </a:xfrm>
          <a:prstGeom prst="rect">
            <a:avLst/>
          </a:prstGeom>
          <a:solidFill>
            <a:schemeClr val="bg1"/>
          </a:solidFill>
          <a:ln/>
        </p:spPr>
      </p:pic>
      <p:sp>
        <p:nvSpPr>
          <p:cNvPr id="476167" name="Line 7"/>
          <p:cNvSpPr>
            <a:spLocks noChangeShapeType="1"/>
          </p:cNvSpPr>
          <p:nvPr/>
        </p:nvSpPr>
        <p:spPr bwMode="auto">
          <a:xfrm flipV="1">
            <a:off x="1339850" y="2652713"/>
            <a:ext cx="1223962" cy="143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 flipV="1">
            <a:off x="2540000" y="2665413"/>
            <a:ext cx="0" cy="20891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6169" name="Picture 9" descr="ec2_1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2525" y="2305050"/>
            <a:ext cx="3724275" cy="3305175"/>
          </a:xfrm>
          <a:prstGeom prst="rect">
            <a:avLst/>
          </a:prstGeom>
          <a:solidFill>
            <a:schemeClr val="bg1"/>
          </a:solidFill>
          <a:ln/>
        </p:spPr>
      </p:pic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1909762" y="1431925"/>
            <a:ext cx="1366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dirty="0">
                <a:latin typeface="Times New Roman" pitchFamily="18" charset="0"/>
              </a:rPr>
              <a:t>P </a:t>
            </a:r>
            <a:r>
              <a:rPr lang="de-DE" sz="4000" dirty="0">
                <a:latin typeface="Times New Roman" pitchFamily="18" charset="0"/>
                <a:sym typeface="Symbol" pitchFamily="18" charset="2"/>
              </a:rPr>
              <a:t> Q</a:t>
            </a:r>
          </a:p>
        </p:txBody>
      </p:sp>
      <p:sp>
        <p:nvSpPr>
          <p:cNvPr id="476172" name="Text Box 12"/>
          <p:cNvSpPr txBox="1">
            <a:spLocks noChangeArrowheads="1"/>
          </p:cNvSpPr>
          <p:nvPr/>
        </p:nvSpPr>
        <p:spPr bwMode="auto">
          <a:xfrm>
            <a:off x="5942013" y="1447800"/>
            <a:ext cx="1373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dirty="0">
                <a:latin typeface="Times New Roman" pitchFamily="18" charset="0"/>
              </a:rPr>
              <a:t>P </a:t>
            </a:r>
            <a:r>
              <a:rPr lang="de-DE" sz="4000" dirty="0">
                <a:latin typeface="Times New Roman" pitchFamily="18" charset="0"/>
                <a:sym typeface="Symbol" pitchFamily="18" charset="2"/>
              </a:rPr>
              <a:t>= Q</a:t>
            </a:r>
          </a:p>
        </p:txBody>
      </p:sp>
      <p:sp>
        <p:nvSpPr>
          <p:cNvPr id="476173" name="Line 13"/>
          <p:cNvSpPr>
            <a:spLocks noChangeShapeType="1"/>
          </p:cNvSpPr>
          <p:nvPr/>
        </p:nvSpPr>
        <p:spPr bwMode="auto">
          <a:xfrm flipV="1">
            <a:off x="5780087" y="3241675"/>
            <a:ext cx="647700" cy="1081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 flipV="1">
            <a:off x="5780087" y="3313113"/>
            <a:ext cx="0" cy="10096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76200" y="914400"/>
            <a:ext cx="5980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tx2"/>
                </a:solidFill>
              </a:rPr>
              <a:t>P and Q </a:t>
            </a:r>
            <a:r>
              <a:rPr lang="de-DE" sz="2400" dirty="0" smtClean="0">
                <a:solidFill>
                  <a:schemeClr val="tx2"/>
                </a:solidFill>
              </a:rPr>
              <a:t>ne sont pas alignés verticalement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5000"/>
            <a:ext cx="61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On définit une opération :  P(x</a:t>
            </a:r>
            <a:r>
              <a:rPr lang="fr-CH" baseline="-25000" dirty="0" smtClean="0"/>
              <a:t>1</a:t>
            </a:r>
            <a:r>
              <a:rPr lang="fr-CH" dirty="0" smtClean="0"/>
              <a:t>,y</a:t>
            </a:r>
            <a:r>
              <a:rPr lang="fr-CH" baseline="-25000" dirty="0" smtClean="0"/>
              <a:t>1</a:t>
            </a:r>
            <a:r>
              <a:rPr lang="fr-CH" dirty="0" smtClean="0"/>
              <a:t>) + Q(x</a:t>
            </a:r>
            <a:r>
              <a:rPr lang="fr-CH" baseline="-25000" dirty="0" smtClean="0"/>
              <a:t>2</a:t>
            </a:r>
            <a:r>
              <a:rPr lang="fr-CH" dirty="0" smtClean="0"/>
              <a:t>, y</a:t>
            </a:r>
            <a:r>
              <a:rPr lang="fr-CH" baseline="-25000" dirty="0" smtClean="0"/>
              <a:t>2</a:t>
            </a:r>
            <a:r>
              <a:rPr lang="fr-CH" dirty="0" smtClean="0"/>
              <a:t>) = R(x</a:t>
            </a:r>
            <a:r>
              <a:rPr lang="fr-CH" baseline="-25000" dirty="0" smtClean="0"/>
              <a:t>3</a:t>
            </a:r>
            <a:r>
              <a:rPr lang="fr-CH" dirty="0" smtClean="0"/>
              <a:t>, y</a:t>
            </a:r>
            <a:r>
              <a:rPr lang="fr-CH" baseline="-25000" dirty="0" smtClean="0"/>
              <a:t>3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62250" y="4617958"/>
            <a:ext cx="9146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= P + Q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2819400"/>
            <a:ext cx="9146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= P + Q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647792" y="4617958"/>
            <a:ext cx="1496208" cy="1097042"/>
          </a:xfrm>
          <a:prstGeom prst="wedgeRoundRectCallout">
            <a:avLst>
              <a:gd name="adj1" fmla="val -83475"/>
              <a:gd name="adj2" fmla="val 54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x</a:t>
            </a:r>
            <a:r>
              <a:rPr lang="fr-CH" baseline="-25000" dirty="0" smtClean="0"/>
              <a:t>3</a:t>
            </a:r>
            <a:r>
              <a:rPr lang="fr-CH" dirty="0" smtClean="0"/>
              <a:t> et y</a:t>
            </a:r>
            <a:r>
              <a:rPr lang="fr-CH" baseline="-25000" dirty="0" smtClean="0"/>
              <a:t>3</a:t>
            </a:r>
            <a:r>
              <a:rPr lang="fr-CH" dirty="0" smtClean="0"/>
              <a:t> se calculent facilement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47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47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71" grpId="0"/>
      <p:bldP spid="476172" grpId="0"/>
      <p:bldP spid="476173" grpId="0" animBg="1"/>
      <p:bldP spid="476174" grpId="0" animBg="1"/>
      <p:bldP spid="2" grpId="0" animBg="1"/>
      <p:bldP spid="15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5756276" cy="365125"/>
          </a:xfrm>
        </p:spPr>
        <p:txBody>
          <a:bodyPr/>
          <a:lstStyle/>
          <a:p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724525" y="1682750"/>
            <a:ext cx="4889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e-DE" sz="4000">
                <a:latin typeface="Monotype Corsiva" pitchFamily="66" charset="0"/>
              </a:rPr>
              <a:t>O</a:t>
            </a:r>
          </a:p>
        </p:txBody>
      </p:sp>
      <p:pic>
        <p:nvPicPr>
          <p:cNvPr id="480276" name="Picture 20" descr="ec2_1_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789237"/>
            <a:ext cx="3581400" cy="3286125"/>
          </a:xfrm>
          <a:prstGeom prst="rect">
            <a:avLst/>
          </a:prstGeom>
          <a:solidFill>
            <a:schemeClr val="bg1"/>
          </a:solidFill>
          <a:ln/>
        </p:spPr>
      </p:pic>
      <p:sp>
        <p:nvSpPr>
          <p:cNvPr id="480274" name="Text Box 18"/>
          <p:cNvSpPr txBox="1">
            <a:spLocks noChangeArrowheads="1"/>
          </p:cNvSpPr>
          <p:nvPr/>
        </p:nvSpPr>
        <p:spPr bwMode="auto">
          <a:xfrm>
            <a:off x="2411413" y="1609725"/>
            <a:ext cx="4889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e-DE" sz="4000" dirty="0">
                <a:latin typeface="Monotype Corsiva" pitchFamily="66" charset="0"/>
              </a:rPr>
              <a:t>O</a:t>
            </a: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512511" cy="1143000"/>
          </a:xfrm>
        </p:spPr>
        <p:txBody>
          <a:bodyPr/>
          <a:lstStyle/>
          <a:p>
            <a:r>
              <a:rPr lang="de-DE" dirty="0" smtClean="0"/>
              <a:t>opérations sur des points (2</a:t>
            </a:r>
            <a:r>
              <a:rPr lang="de-DE" dirty="0"/>
              <a:t>)</a:t>
            </a:r>
          </a:p>
        </p:txBody>
      </p:sp>
      <p:pic>
        <p:nvPicPr>
          <p:cNvPr id="480272" name="Picture 16" descr="ec2_1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762250"/>
            <a:ext cx="3028950" cy="3333750"/>
          </a:xfrm>
          <a:prstGeom prst="rect">
            <a:avLst/>
          </a:prstGeom>
          <a:solidFill>
            <a:schemeClr val="bg1"/>
          </a:solidFill>
          <a:ln/>
        </p:spPr>
      </p:pic>
      <p:sp>
        <p:nvSpPr>
          <p:cNvPr id="480260" name="Line 4"/>
          <p:cNvSpPr>
            <a:spLocks noChangeShapeType="1"/>
          </p:cNvSpPr>
          <p:nvPr/>
        </p:nvSpPr>
        <p:spPr bwMode="auto">
          <a:xfrm flipH="1" flipV="1">
            <a:off x="2627313" y="3554412"/>
            <a:ext cx="0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1" name="Line 5"/>
          <p:cNvSpPr>
            <a:spLocks noChangeShapeType="1"/>
          </p:cNvSpPr>
          <p:nvPr/>
        </p:nvSpPr>
        <p:spPr bwMode="auto">
          <a:xfrm>
            <a:off x="2627313" y="2211387"/>
            <a:ext cx="0" cy="1343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611188" y="1682750"/>
            <a:ext cx="1366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dirty="0">
                <a:latin typeface="Times New Roman" pitchFamily="18" charset="0"/>
              </a:rPr>
              <a:t>P </a:t>
            </a:r>
            <a:r>
              <a:rPr lang="de-DE" sz="4000" dirty="0">
                <a:latin typeface="Times New Roman" pitchFamily="18" charset="0"/>
                <a:sym typeface="Symbol" pitchFamily="18" charset="2"/>
              </a:rPr>
              <a:t> Q</a:t>
            </a:r>
          </a:p>
        </p:txBody>
      </p:sp>
      <p:sp>
        <p:nvSpPr>
          <p:cNvPr id="480264" name="Text Box 8"/>
          <p:cNvSpPr txBox="1">
            <a:spLocks noChangeArrowheads="1"/>
          </p:cNvSpPr>
          <p:nvPr/>
        </p:nvSpPr>
        <p:spPr bwMode="auto">
          <a:xfrm>
            <a:off x="6943725" y="1682750"/>
            <a:ext cx="1373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>
                <a:latin typeface="Times New Roman" pitchFamily="18" charset="0"/>
              </a:rPr>
              <a:t>P </a:t>
            </a:r>
            <a:r>
              <a:rPr lang="de-DE" sz="4000">
                <a:latin typeface="Times New Roman" pitchFamily="18" charset="0"/>
                <a:sym typeface="Symbol" pitchFamily="18" charset="2"/>
              </a:rPr>
              <a:t>= Q</a:t>
            </a:r>
          </a:p>
        </p:txBody>
      </p:sp>
      <p:sp>
        <p:nvSpPr>
          <p:cNvPr id="480266" name="Line 10"/>
          <p:cNvSpPr>
            <a:spLocks noChangeShapeType="1"/>
          </p:cNvSpPr>
          <p:nvPr/>
        </p:nvSpPr>
        <p:spPr bwMode="auto">
          <a:xfrm flipH="1" flipV="1">
            <a:off x="5935663" y="2257425"/>
            <a:ext cx="30162" cy="2125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7" name="Text Box 11"/>
          <p:cNvSpPr txBox="1">
            <a:spLocks noChangeArrowheads="1"/>
          </p:cNvSpPr>
          <p:nvPr/>
        </p:nvSpPr>
        <p:spPr bwMode="auto">
          <a:xfrm>
            <a:off x="327025" y="1074102"/>
            <a:ext cx="4787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tx2"/>
                </a:solidFill>
              </a:rPr>
              <a:t>P </a:t>
            </a:r>
            <a:r>
              <a:rPr lang="de-DE" sz="2400" dirty="0" smtClean="0">
                <a:solidFill>
                  <a:schemeClr val="tx2"/>
                </a:solidFill>
              </a:rPr>
              <a:t>et </a:t>
            </a:r>
            <a:r>
              <a:rPr lang="de-DE" sz="2400" dirty="0">
                <a:solidFill>
                  <a:schemeClr val="tx2"/>
                </a:solidFill>
              </a:rPr>
              <a:t>Q </a:t>
            </a:r>
            <a:r>
              <a:rPr lang="de-DE" sz="2400" dirty="0" smtClean="0">
                <a:solidFill>
                  <a:schemeClr val="tx2"/>
                </a:solidFill>
              </a:rPr>
              <a:t>sont alignés verticalement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3419475" y="1754187"/>
            <a:ext cx="212109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de-DE" sz="2000" dirty="0"/>
              <a:t>é</a:t>
            </a:r>
            <a:r>
              <a:rPr lang="de-DE" sz="2000" dirty="0" smtClean="0"/>
              <a:t>lément neutre</a:t>
            </a:r>
          </a:p>
          <a:p>
            <a:r>
              <a:rPr lang="de-DE" sz="2000" dirty="0" smtClean="0"/>
              <a:t>= point à l‘infini </a:t>
            </a:r>
            <a:endParaRPr lang="de-D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574858" y="617220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8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8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48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78" grpId="0" animBg="1"/>
      <p:bldP spid="480274" grpId="0" animBg="1"/>
      <p:bldP spid="480260" grpId="0" animBg="1"/>
      <p:bldP spid="480261" grpId="0" animBg="1"/>
      <p:bldP spid="480263" grpId="0"/>
      <p:bldP spid="480264" grpId="0"/>
      <p:bldP spid="480266" grpId="0" animBg="1"/>
      <p:bldP spid="4802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dirty="0" smtClean="0"/>
              <a:t>ourbes elliptiques sur Z</a:t>
            </a:r>
            <a:r>
              <a:rPr lang="de-DE" baseline="-25000" dirty="0" smtClean="0"/>
              <a:t>p</a:t>
            </a:r>
            <a:endParaRPr lang="de-DE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0741" name="Rectangle 5"/>
              <p:cNvSpPr>
                <a:spLocks noChangeArrowheads="1"/>
              </p:cNvSpPr>
              <p:nvPr/>
            </p:nvSpPr>
            <p:spPr bwMode="auto">
              <a:xfrm>
                <a:off x="971550" y="981075"/>
                <a:ext cx="6264275" cy="863600"/>
              </a:xfrm>
              <a:prstGeom prst="rect">
                <a:avLst/>
              </a:prstGeom>
              <a:solidFill>
                <a:srgbClr val="D1D14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4000" dirty="0" smtClean="0"/>
                  <a:t>y</a:t>
                </a:r>
                <a:r>
                  <a:rPr lang="de-DE" sz="4000" baseline="30000" dirty="0" smtClean="0"/>
                  <a:t>2</a:t>
                </a:r>
                <a:r>
                  <a:rPr lang="de-DE" sz="4000" dirty="0" smtClean="0"/>
                  <a:t> </a:t>
                </a:r>
                <a14:m>
                  <m:oMath xmlns:m="http://schemas.openxmlformats.org/officeDocument/2006/math">
                    <m:r>
                      <a:rPr lang="de-DE" sz="400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fr-CH" sz="4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4000" dirty="0" smtClean="0"/>
                  <a:t>x</a:t>
                </a:r>
                <a:r>
                  <a:rPr lang="de-DE" sz="4000" baseline="30000" dirty="0" smtClean="0"/>
                  <a:t>3</a:t>
                </a:r>
                <a:r>
                  <a:rPr lang="de-DE" sz="4000" dirty="0" smtClean="0"/>
                  <a:t> </a:t>
                </a:r>
                <a:r>
                  <a:rPr lang="de-DE" sz="4000" dirty="0"/>
                  <a:t>+ 3x + </a:t>
                </a:r>
                <a:r>
                  <a:rPr lang="de-DE" sz="4000" dirty="0" smtClean="0"/>
                  <a:t>9 </a:t>
                </a:r>
                <a:r>
                  <a:rPr lang="de-DE" sz="4000" dirty="0" smtClean="0">
                    <a:solidFill>
                      <a:srgbClr val="FF0000"/>
                    </a:solidFill>
                  </a:rPr>
                  <a:t>(mod 11)</a:t>
                </a:r>
                <a:endParaRPr lang="de-DE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07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981075"/>
                <a:ext cx="6264275" cy="863600"/>
              </a:xfrm>
              <a:prstGeom prst="rect">
                <a:avLst/>
              </a:prstGeom>
              <a:blipFill rotWithShape="1">
                <a:blip r:embed="rId2"/>
                <a:stretch>
                  <a:fillRect t="-2041" b="-17687"/>
                </a:stretch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0742" name="AutoShape 6"/>
          <p:cNvSpPr>
            <a:spLocks noChangeArrowheads="1"/>
          </p:cNvSpPr>
          <p:nvPr/>
        </p:nvSpPr>
        <p:spPr bwMode="auto">
          <a:xfrm>
            <a:off x="6370638" y="2420938"/>
            <a:ext cx="2087562" cy="504825"/>
          </a:xfrm>
          <a:prstGeom prst="wedgeRoundRectCallout">
            <a:avLst>
              <a:gd name="adj1" fmla="val -115856"/>
              <a:gd name="adj2" fmla="val -20000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800"/>
              <a:t>a, b </a:t>
            </a:r>
            <a:r>
              <a:rPr lang="de-DE" sz="2800">
                <a:sym typeface="Symbol" pitchFamily="18" charset="2"/>
              </a:rPr>
              <a:t> Z</a:t>
            </a:r>
            <a:r>
              <a:rPr lang="de-DE" sz="2800" baseline="-25000">
                <a:sym typeface="Symbol" pitchFamily="18" charset="2"/>
              </a:rPr>
              <a:t>11</a:t>
            </a:r>
            <a:endParaRPr lang="de-DE" sz="2800">
              <a:sym typeface="Symbol" pitchFamily="18" charset="2"/>
            </a:endParaRPr>
          </a:p>
        </p:txBody>
      </p:sp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-120766" y="2349500"/>
            <a:ext cx="6216766" cy="830997"/>
          </a:xfrm>
          <a:prstGeom prst="rect">
            <a:avLst/>
          </a:prstGeom>
          <a:solidFill>
            <a:srgbClr val="D1D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dirty="0" smtClean="0"/>
              <a:t>Pour les opérations de groupe </a:t>
            </a:r>
            <a:r>
              <a:rPr lang="de-DE" sz="2400" b="1" dirty="0" smtClean="0"/>
              <a:t>P </a:t>
            </a:r>
            <a:r>
              <a:rPr lang="de-DE" sz="2400" b="1" dirty="0"/>
              <a:t>+ Q</a:t>
            </a:r>
            <a:r>
              <a:rPr lang="de-DE" sz="2400" dirty="0"/>
              <a:t> = </a:t>
            </a:r>
            <a:r>
              <a:rPr lang="de-DE" sz="2400" b="1" dirty="0"/>
              <a:t>R</a:t>
            </a:r>
          </a:p>
          <a:p>
            <a:pPr algn="ctr"/>
            <a:r>
              <a:rPr lang="de-DE" sz="2400" dirty="0"/>
              <a:t>o</a:t>
            </a:r>
            <a:r>
              <a:rPr lang="de-DE" sz="2400" dirty="0" smtClean="0"/>
              <a:t>n se sert des formules analytiques dans Z</a:t>
            </a:r>
            <a:r>
              <a:rPr lang="de-DE" sz="2400" baseline="-25000" dirty="0" smtClean="0"/>
              <a:t>p</a:t>
            </a:r>
            <a:endParaRPr lang="de-DE" sz="2400" baseline="-25000" dirty="0"/>
          </a:p>
        </p:txBody>
      </p:sp>
      <p:grpSp>
        <p:nvGrpSpPr>
          <p:cNvPr id="500744" name="Group 8"/>
          <p:cNvGrpSpPr>
            <a:grpSpLocks/>
          </p:cNvGrpSpPr>
          <p:nvPr/>
        </p:nvGrpSpPr>
        <p:grpSpPr bwMode="auto">
          <a:xfrm>
            <a:off x="1835150" y="4652963"/>
            <a:ext cx="2232025" cy="790575"/>
            <a:chOff x="4105" y="2902"/>
            <a:chExt cx="1406" cy="498"/>
          </a:xfrm>
        </p:grpSpPr>
        <p:sp>
          <p:nvSpPr>
            <p:cNvPr id="500745" name="Rectangle 9"/>
            <p:cNvSpPr>
              <a:spLocks noChangeArrowheads="1"/>
            </p:cNvSpPr>
            <p:nvPr/>
          </p:nvSpPr>
          <p:spPr bwMode="auto">
            <a:xfrm>
              <a:off x="4105" y="2902"/>
              <a:ext cx="1406" cy="498"/>
            </a:xfrm>
            <a:prstGeom prst="rect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500746" name="Group 10"/>
            <p:cNvGrpSpPr>
              <a:grpSpLocks/>
            </p:cNvGrpSpPr>
            <p:nvPr/>
          </p:nvGrpSpPr>
          <p:grpSpPr bwMode="auto">
            <a:xfrm>
              <a:off x="4162" y="2925"/>
              <a:ext cx="1213" cy="431"/>
              <a:chOff x="669" y="3657"/>
              <a:chExt cx="1213" cy="431"/>
            </a:xfrm>
          </p:grpSpPr>
          <p:sp>
            <p:nvSpPr>
              <p:cNvPr id="500747" name="Text Box 11"/>
              <p:cNvSpPr txBox="1">
                <a:spLocks noChangeArrowheads="1"/>
              </p:cNvSpPr>
              <p:nvPr/>
            </p:nvSpPr>
            <p:spPr bwMode="auto">
              <a:xfrm>
                <a:off x="669" y="3744"/>
                <a:ext cx="4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m = </a:t>
                </a:r>
              </a:p>
            </p:txBody>
          </p:sp>
          <p:sp>
            <p:nvSpPr>
              <p:cNvPr id="500748" name="Text Box 12"/>
              <p:cNvSpPr txBox="1">
                <a:spLocks noChangeArrowheads="1"/>
              </p:cNvSpPr>
              <p:nvPr/>
            </p:nvSpPr>
            <p:spPr bwMode="auto">
              <a:xfrm>
                <a:off x="1077" y="3657"/>
                <a:ext cx="77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3 x</a:t>
                </a:r>
                <a:r>
                  <a:rPr lang="de-DE" sz="2000" baseline="-25000"/>
                  <a:t>P</a:t>
                </a:r>
                <a:r>
                  <a:rPr lang="de-DE" sz="2000" baseline="30000"/>
                  <a:t>2</a:t>
                </a:r>
                <a:r>
                  <a:rPr lang="de-DE" sz="2000"/>
                  <a:t> + a </a:t>
                </a:r>
              </a:p>
            </p:txBody>
          </p:sp>
          <p:sp>
            <p:nvSpPr>
              <p:cNvPr id="500749" name="Text Box 13"/>
              <p:cNvSpPr txBox="1">
                <a:spLocks noChangeArrowheads="1"/>
              </p:cNvSpPr>
              <p:nvPr/>
            </p:nvSpPr>
            <p:spPr bwMode="auto">
              <a:xfrm>
                <a:off x="1241" y="3838"/>
                <a:ext cx="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2 y</a:t>
                </a:r>
                <a:r>
                  <a:rPr lang="de-DE" sz="2000" baseline="-25000"/>
                  <a:t>P</a:t>
                </a:r>
                <a:r>
                  <a:rPr lang="de-DE" sz="2000"/>
                  <a:t> </a:t>
                </a:r>
              </a:p>
            </p:txBody>
          </p:sp>
          <p:sp>
            <p:nvSpPr>
              <p:cNvPr id="500750" name="Line 14"/>
              <p:cNvSpPr>
                <a:spLocks noChangeShapeType="1"/>
              </p:cNvSpPr>
              <p:nvPr/>
            </p:nvSpPr>
            <p:spPr bwMode="auto">
              <a:xfrm>
                <a:off x="1111" y="3882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0751" name="Group 15"/>
          <p:cNvGrpSpPr>
            <a:grpSpLocks/>
          </p:cNvGrpSpPr>
          <p:nvPr/>
        </p:nvGrpSpPr>
        <p:grpSpPr bwMode="auto">
          <a:xfrm>
            <a:off x="1835150" y="3644900"/>
            <a:ext cx="2232025" cy="790575"/>
            <a:chOff x="1338" y="2947"/>
            <a:chExt cx="1406" cy="498"/>
          </a:xfrm>
        </p:grpSpPr>
        <p:sp>
          <p:nvSpPr>
            <p:cNvPr id="500752" name="Rectangle 16"/>
            <p:cNvSpPr>
              <a:spLocks noChangeArrowheads="1"/>
            </p:cNvSpPr>
            <p:nvPr/>
          </p:nvSpPr>
          <p:spPr bwMode="auto">
            <a:xfrm>
              <a:off x="1338" y="2947"/>
              <a:ext cx="1406" cy="498"/>
            </a:xfrm>
            <a:prstGeom prst="rect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500753" name="Group 17"/>
            <p:cNvGrpSpPr>
              <a:grpSpLocks/>
            </p:cNvGrpSpPr>
            <p:nvPr/>
          </p:nvGrpSpPr>
          <p:grpSpPr bwMode="auto">
            <a:xfrm>
              <a:off x="1384" y="2947"/>
              <a:ext cx="1213" cy="431"/>
              <a:chOff x="669" y="3657"/>
              <a:chExt cx="1213" cy="431"/>
            </a:xfrm>
          </p:grpSpPr>
          <p:sp>
            <p:nvSpPr>
              <p:cNvPr id="500754" name="Text Box 18"/>
              <p:cNvSpPr txBox="1">
                <a:spLocks noChangeArrowheads="1"/>
              </p:cNvSpPr>
              <p:nvPr/>
            </p:nvSpPr>
            <p:spPr bwMode="auto">
              <a:xfrm>
                <a:off x="669" y="3744"/>
                <a:ext cx="4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m = </a:t>
                </a:r>
              </a:p>
            </p:txBody>
          </p:sp>
          <p:sp>
            <p:nvSpPr>
              <p:cNvPr id="500755" name="Text Box 19"/>
              <p:cNvSpPr txBox="1">
                <a:spLocks noChangeArrowheads="1"/>
              </p:cNvSpPr>
              <p:nvPr/>
            </p:nvSpPr>
            <p:spPr bwMode="auto">
              <a:xfrm>
                <a:off x="1156" y="3657"/>
                <a:ext cx="6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y</a:t>
                </a:r>
                <a:r>
                  <a:rPr lang="de-DE" sz="2000" baseline="-25000"/>
                  <a:t>Q</a:t>
                </a:r>
                <a:r>
                  <a:rPr lang="de-DE" sz="2000"/>
                  <a:t> - y</a:t>
                </a:r>
                <a:r>
                  <a:rPr lang="de-DE" sz="2000" baseline="-25000"/>
                  <a:t>P</a:t>
                </a:r>
                <a:r>
                  <a:rPr lang="de-DE" sz="2000"/>
                  <a:t> </a:t>
                </a:r>
              </a:p>
            </p:txBody>
          </p:sp>
          <p:sp>
            <p:nvSpPr>
              <p:cNvPr id="500756" name="Text Box 20"/>
              <p:cNvSpPr txBox="1">
                <a:spLocks noChangeArrowheads="1"/>
              </p:cNvSpPr>
              <p:nvPr/>
            </p:nvSpPr>
            <p:spPr bwMode="auto">
              <a:xfrm>
                <a:off x="1156" y="3838"/>
                <a:ext cx="6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x</a:t>
                </a:r>
                <a:r>
                  <a:rPr lang="de-DE" sz="2000" baseline="-25000"/>
                  <a:t>Q</a:t>
                </a:r>
                <a:r>
                  <a:rPr lang="de-DE" sz="2000"/>
                  <a:t> - x</a:t>
                </a:r>
                <a:r>
                  <a:rPr lang="de-DE" sz="2000" baseline="-25000"/>
                  <a:t>P</a:t>
                </a:r>
                <a:r>
                  <a:rPr lang="de-DE" sz="2000"/>
                  <a:t> </a:t>
                </a:r>
              </a:p>
            </p:txBody>
          </p:sp>
          <p:sp>
            <p:nvSpPr>
              <p:cNvPr id="500757" name="Line 21"/>
              <p:cNvSpPr>
                <a:spLocks noChangeShapeType="1"/>
              </p:cNvSpPr>
              <p:nvPr/>
            </p:nvSpPr>
            <p:spPr bwMode="auto">
              <a:xfrm>
                <a:off x="1111" y="3910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0758" name="Group 22"/>
          <p:cNvGrpSpPr>
            <a:grpSpLocks/>
          </p:cNvGrpSpPr>
          <p:nvPr/>
        </p:nvGrpSpPr>
        <p:grpSpPr bwMode="auto">
          <a:xfrm>
            <a:off x="5003800" y="4149725"/>
            <a:ext cx="3168650" cy="863600"/>
            <a:chOff x="1973" y="3566"/>
            <a:chExt cx="1996" cy="544"/>
          </a:xfrm>
        </p:grpSpPr>
        <p:sp>
          <p:nvSpPr>
            <p:cNvPr id="500759" name="Rectangle 23"/>
            <p:cNvSpPr>
              <a:spLocks noChangeArrowheads="1"/>
            </p:cNvSpPr>
            <p:nvPr/>
          </p:nvSpPr>
          <p:spPr bwMode="auto">
            <a:xfrm>
              <a:off x="1973" y="3566"/>
              <a:ext cx="1996" cy="544"/>
            </a:xfrm>
            <a:prstGeom prst="rect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500760" name="Group 24"/>
            <p:cNvGrpSpPr>
              <a:grpSpLocks/>
            </p:cNvGrpSpPr>
            <p:nvPr/>
          </p:nvGrpSpPr>
          <p:grpSpPr bwMode="auto">
            <a:xfrm>
              <a:off x="2200" y="3566"/>
              <a:ext cx="1309" cy="255"/>
              <a:chOff x="2233" y="3721"/>
              <a:chExt cx="1309" cy="255"/>
            </a:xfrm>
          </p:grpSpPr>
          <p:sp>
            <p:nvSpPr>
              <p:cNvPr id="500761" name="Text Box 25"/>
              <p:cNvSpPr txBox="1">
                <a:spLocks noChangeArrowheads="1"/>
              </p:cNvSpPr>
              <p:nvPr/>
            </p:nvSpPr>
            <p:spPr bwMode="auto">
              <a:xfrm>
                <a:off x="2233" y="3721"/>
                <a:ext cx="4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x</a:t>
                </a:r>
                <a:r>
                  <a:rPr lang="de-DE" sz="2000" baseline="-25000"/>
                  <a:t>R</a:t>
                </a:r>
                <a:r>
                  <a:rPr lang="de-DE" sz="2000"/>
                  <a:t> = </a:t>
                </a:r>
              </a:p>
            </p:txBody>
          </p:sp>
          <p:sp>
            <p:nvSpPr>
              <p:cNvPr id="500762" name="Text Box 26"/>
              <p:cNvSpPr txBox="1">
                <a:spLocks noChangeArrowheads="1"/>
              </p:cNvSpPr>
              <p:nvPr/>
            </p:nvSpPr>
            <p:spPr bwMode="auto">
              <a:xfrm>
                <a:off x="2533" y="3724"/>
                <a:ext cx="100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 m</a:t>
                </a:r>
                <a:r>
                  <a:rPr lang="de-DE" sz="2000" baseline="30000"/>
                  <a:t>2</a:t>
                </a:r>
                <a:r>
                  <a:rPr lang="de-DE" sz="2000"/>
                  <a:t> - x</a:t>
                </a:r>
                <a:r>
                  <a:rPr lang="de-DE" sz="2000" baseline="-25000"/>
                  <a:t>P</a:t>
                </a:r>
                <a:r>
                  <a:rPr lang="de-DE" sz="2000"/>
                  <a:t> - x</a:t>
                </a:r>
                <a:r>
                  <a:rPr lang="de-DE" sz="2000" baseline="-25000"/>
                  <a:t>Q</a:t>
                </a:r>
                <a:r>
                  <a:rPr lang="de-DE" sz="2000"/>
                  <a:t> </a:t>
                </a:r>
              </a:p>
            </p:txBody>
          </p:sp>
        </p:grpSp>
        <p:grpSp>
          <p:nvGrpSpPr>
            <p:cNvPr id="500763" name="Group 27"/>
            <p:cNvGrpSpPr>
              <a:grpSpLocks/>
            </p:cNvGrpSpPr>
            <p:nvPr/>
          </p:nvGrpSpPr>
          <p:grpSpPr bwMode="auto">
            <a:xfrm>
              <a:off x="2200" y="3838"/>
              <a:ext cx="1632" cy="252"/>
              <a:chOff x="3714" y="3702"/>
              <a:chExt cx="1632" cy="252"/>
            </a:xfrm>
          </p:grpSpPr>
          <p:sp>
            <p:nvSpPr>
              <p:cNvPr id="500764" name="Text Box 28"/>
              <p:cNvSpPr txBox="1">
                <a:spLocks noChangeArrowheads="1"/>
              </p:cNvSpPr>
              <p:nvPr/>
            </p:nvSpPr>
            <p:spPr bwMode="auto">
              <a:xfrm>
                <a:off x="3714" y="3702"/>
                <a:ext cx="4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y</a:t>
                </a:r>
                <a:r>
                  <a:rPr lang="de-DE" sz="2000" baseline="-25000"/>
                  <a:t>R</a:t>
                </a:r>
                <a:r>
                  <a:rPr lang="de-DE" sz="2000"/>
                  <a:t> = </a:t>
                </a:r>
              </a:p>
            </p:txBody>
          </p:sp>
          <p:sp>
            <p:nvSpPr>
              <p:cNvPr id="500765" name="Text Box 29"/>
              <p:cNvSpPr txBox="1">
                <a:spLocks noChangeArrowheads="1"/>
              </p:cNvSpPr>
              <p:nvPr/>
            </p:nvSpPr>
            <p:spPr bwMode="auto">
              <a:xfrm>
                <a:off x="4037" y="3702"/>
                <a:ext cx="130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000"/>
                  <a:t> -m (x</a:t>
                </a:r>
                <a:r>
                  <a:rPr lang="de-DE" sz="2000" baseline="-25000"/>
                  <a:t>R</a:t>
                </a:r>
                <a:r>
                  <a:rPr lang="de-DE" sz="2000"/>
                  <a:t> - x</a:t>
                </a:r>
                <a:r>
                  <a:rPr lang="de-DE" sz="2000" baseline="-25000"/>
                  <a:t>P</a:t>
                </a:r>
                <a:r>
                  <a:rPr lang="de-DE" sz="2000"/>
                  <a:t> ) - y</a:t>
                </a:r>
                <a:r>
                  <a:rPr lang="de-DE" sz="2000" baseline="-25000"/>
                  <a:t>P</a:t>
                </a:r>
              </a:p>
            </p:txBody>
          </p:sp>
        </p:grpSp>
      </p:grpSp>
      <p:sp>
        <p:nvSpPr>
          <p:cNvPr id="500766" name="Text Box 30"/>
          <p:cNvSpPr txBox="1">
            <a:spLocks noChangeArrowheads="1"/>
          </p:cNvSpPr>
          <p:nvPr/>
        </p:nvSpPr>
        <p:spPr bwMode="auto">
          <a:xfrm>
            <a:off x="479614" y="3716338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4D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/>
              <a:t>P</a:t>
            </a:r>
            <a:r>
              <a:rPr lang="de-DE"/>
              <a:t> </a:t>
            </a:r>
            <a:r>
              <a:rPr lang="de-DE">
                <a:sym typeface="Symbol" pitchFamily="18" charset="2"/>
              </a:rPr>
              <a:t> </a:t>
            </a:r>
            <a:r>
              <a:rPr lang="de-DE" b="1">
                <a:sym typeface="Symbol" pitchFamily="18" charset="2"/>
              </a:rPr>
              <a:t>Q</a:t>
            </a:r>
          </a:p>
        </p:txBody>
      </p:sp>
      <p:sp>
        <p:nvSpPr>
          <p:cNvPr id="500767" name="Text Box 31"/>
          <p:cNvSpPr txBox="1">
            <a:spLocks noChangeArrowheads="1"/>
          </p:cNvSpPr>
          <p:nvPr/>
        </p:nvSpPr>
        <p:spPr bwMode="auto">
          <a:xfrm>
            <a:off x="489956" y="4659313"/>
            <a:ext cx="744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4D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/>
              <a:t>P</a:t>
            </a:r>
            <a:r>
              <a:rPr lang="de-DE"/>
              <a:t> </a:t>
            </a:r>
            <a:r>
              <a:rPr lang="de-DE">
                <a:sym typeface="Symbol" pitchFamily="18" charset="2"/>
              </a:rPr>
              <a:t>= </a:t>
            </a:r>
            <a:r>
              <a:rPr lang="de-DE" b="1">
                <a:sym typeface="Symbol" pitchFamily="18" charset="2"/>
              </a:rPr>
              <a:t>Q</a:t>
            </a:r>
          </a:p>
        </p:txBody>
      </p:sp>
      <p:sp>
        <p:nvSpPr>
          <p:cNvPr id="500768" name="AutoShape 32"/>
          <p:cNvSpPr>
            <a:spLocks/>
          </p:cNvSpPr>
          <p:nvPr/>
        </p:nvSpPr>
        <p:spPr bwMode="auto">
          <a:xfrm>
            <a:off x="4211638" y="3500438"/>
            <a:ext cx="504825" cy="2160587"/>
          </a:xfrm>
          <a:prstGeom prst="rightBrace">
            <a:avLst>
              <a:gd name="adj1" fmla="val 3566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4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0769" name="Text Box 33"/>
          <p:cNvSpPr txBox="1">
            <a:spLocks noChangeArrowheads="1"/>
          </p:cNvSpPr>
          <p:nvPr/>
        </p:nvSpPr>
        <p:spPr bwMode="auto">
          <a:xfrm>
            <a:off x="5242573" y="3733800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4D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/>
              <a:t>R</a:t>
            </a:r>
          </a:p>
        </p:txBody>
      </p:sp>
      <p:sp>
        <p:nvSpPr>
          <p:cNvPr id="500770" name="Text Box 34"/>
          <p:cNvSpPr txBox="1">
            <a:spLocks noChangeArrowheads="1"/>
          </p:cNvSpPr>
          <p:nvPr/>
        </p:nvSpPr>
        <p:spPr bwMode="auto">
          <a:xfrm>
            <a:off x="1828800" y="5734050"/>
            <a:ext cx="1929374" cy="369332"/>
          </a:xfrm>
          <a:prstGeom prst="rect">
            <a:avLst/>
          </a:prstGeom>
          <a:solidFill>
            <a:srgbClr val="D1D14D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/>
              <a:t>P +</a:t>
            </a:r>
            <a:r>
              <a:rPr lang="de-DE"/>
              <a:t> </a:t>
            </a:r>
            <a:r>
              <a:rPr lang="de-DE">
                <a:latin typeface="Monotype Corsiva" pitchFamily="66" charset="0"/>
              </a:rPr>
              <a:t>O</a:t>
            </a:r>
            <a:r>
              <a:rPr lang="de-DE"/>
              <a:t> = </a:t>
            </a:r>
            <a:r>
              <a:rPr lang="de-DE">
                <a:latin typeface="Monotype Corsiva" pitchFamily="66" charset="0"/>
              </a:rPr>
              <a:t>O</a:t>
            </a:r>
            <a:r>
              <a:rPr lang="de-DE"/>
              <a:t> </a:t>
            </a:r>
            <a:r>
              <a:rPr lang="de-DE" b="1"/>
              <a:t>+ P</a:t>
            </a:r>
            <a:r>
              <a:rPr lang="de-DE"/>
              <a:t> = </a:t>
            </a:r>
            <a:r>
              <a:rPr lang="de-DE" b="1"/>
              <a:t>P</a:t>
            </a:r>
          </a:p>
        </p:txBody>
      </p:sp>
      <p:sp>
        <p:nvSpPr>
          <p:cNvPr id="500771" name="Text Box 35"/>
          <p:cNvSpPr txBox="1">
            <a:spLocks noChangeArrowheads="1"/>
          </p:cNvSpPr>
          <p:nvPr/>
        </p:nvSpPr>
        <p:spPr bwMode="auto">
          <a:xfrm>
            <a:off x="5906961" y="5516563"/>
            <a:ext cx="9321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4D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/>
              <a:t>x</a:t>
            </a:r>
            <a:r>
              <a:rPr lang="de-DE" baseline="-25000"/>
              <a:t>P</a:t>
            </a:r>
            <a:r>
              <a:rPr lang="de-DE"/>
              <a:t> = x</a:t>
            </a:r>
            <a:r>
              <a:rPr lang="de-DE" baseline="-25000"/>
              <a:t>Q</a:t>
            </a:r>
            <a:r>
              <a:rPr lang="de-DE"/>
              <a:t> </a:t>
            </a:r>
          </a:p>
        </p:txBody>
      </p:sp>
      <p:sp>
        <p:nvSpPr>
          <p:cNvPr id="500772" name="Text Box 36"/>
          <p:cNvSpPr txBox="1">
            <a:spLocks noChangeArrowheads="1"/>
          </p:cNvSpPr>
          <p:nvPr/>
        </p:nvSpPr>
        <p:spPr bwMode="auto">
          <a:xfrm>
            <a:off x="7616344" y="5516563"/>
            <a:ext cx="723275" cy="369332"/>
          </a:xfrm>
          <a:prstGeom prst="rect">
            <a:avLst/>
          </a:prstGeom>
          <a:solidFill>
            <a:srgbClr val="D1D14D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/>
              <a:t>R</a:t>
            </a:r>
            <a:r>
              <a:rPr lang="de-DE"/>
              <a:t> = </a:t>
            </a:r>
            <a:r>
              <a:rPr lang="de-DE">
                <a:latin typeface="Monotype Corsiva" pitchFamily="66" charset="0"/>
              </a:rPr>
              <a:t>O</a:t>
            </a:r>
            <a:endParaRPr lang="de-DE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0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50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0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0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2" grpId="0" animBg="1"/>
      <p:bldP spid="500743" grpId="0" animBg="1"/>
      <p:bldP spid="500766" grpId="0"/>
      <p:bldP spid="500767" grpId="0"/>
      <p:bldP spid="500768" grpId="0" animBg="1"/>
      <p:bldP spid="500769" grpId="0"/>
      <p:bldP spid="500770" grpId="0" animBg="1"/>
      <p:bldP spid="500771" grpId="0"/>
      <p:bldP spid="5007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7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e</a:t>
            </a:r>
            <a:r>
              <a:rPr lang="de-DE" dirty="0" smtClean="0"/>
              <a:t>xemple : groupe            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5860" name="Rectangle 4"/>
              <p:cNvSpPr>
                <a:spLocks noChangeArrowheads="1"/>
              </p:cNvSpPr>
              <p:nvPr/>
            </p:nvSpPr>
            <p:spPr bwMode="auto">
              <a:xfrm>
                <a:off x="5381625" y="189231"/>
                <a:ext cx="3609975" cy="574675"/>
              </a:xfrm>
              <a:prstGeom prst="rect">
                <a:avLst/>
              </a:prstGeom>
              <a:solidFill>
                <a:srgbClr val="D1D14D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de-DE" sz="2400" dirty="0"/>
                  <a:t>y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de-DE" sz="2400" dirty="0" smtClean="0"/>
                  <a:t> x</a:t>
                </a:r>
                <a:r>
                  <a:rPr lang="de-DE" sz="2400" baseline="30000" dirty="0" smtClean="0"/>
                  <a:t>3</a:t>
                </a:r>
                <a:r>
                  <a:rPr lang="de-DE" sz="2400" dirty="0" smtClean="0"/>
                  <a:t> </a:t>
                </a:r>
                <a:r>
                  <a:rPr lang="de-DE" sz="2400" dirty="0"/>
                  <a:t>+ 3x + </a:t>
                </a:r>
                <a:r>
                  <a:rPr lang="de-DE" sz="2400" dirty="0" smtClean="0"/>
                  <a:t>9 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(mod 11)</a:t>
                </a:r>
                <a:endParaRPr lang="de-DE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586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1625" y="189231"/>
                <a:ext cx="3609975" cy="574675"/>
              </a:xfrm>
              <a:prstGeom prst="rect">
                <a:avLst/>
              </a:prstGeom>
              <a:blipFill rotWithShape="1">
                <a:blip r:embed="rId2"/>
                <a:stretch>
                  <a:fillRect l="-2345" r="-1173" b="-11111"/>
                </a:stretch>
              </a:blip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6053" name="Group 197"/>
          <p:cNvGrpSpPr>
            <a:grpSpLocks/>
          </p:cNvGrpSpPr>
          <p:nvPr/>
        </p:nvGrpSpPr>
        <p:grpSpPr bwMode="auto">
          <a:xfrm>
            <a:off x="107950" y="1125538"/>
            <a:ext cx="2016125" cy="4538662"/>
            <a:chOff x="68" y="709"/>
            <a:chExt cx="1270" cy="2859"/>
          </a:xfrm>
          <a:solidFill>
            <a:schemeClr val="bg1"/>
          </a:solidFill>
        </p:grpSpPr>
        <p:sp>
          <p:nvSpPr>
            <p:cNvPr id="505859" name="Rectangle 3"/>
            <p:cNvSpPr>
              <a:spLocks noChangeArrowheads="1"/>
            </p:cNvSpPr>
            <p:nvPr/>
          </p:nvSpPr>
          <p:spPr bwMode="auto">
            <a:xfrm>
              <a:off x="68" y="709"/>
              <a:ext cx="544" cy="362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/>
                <a:t>point</a:t>
              </a:r>
              <a:endParaRPr lang="de-DE" sz="2800" baseline="-25000"/>
            </a:p>
          </p:txBody>
        </p:sp>
        <p:sp>
          <p:nvSpPr>
            <p:cNvPr id="505861" name="Rectangle 5"/>
            <p:cNvSpPr>
              <a:spLocks noChangeArrowheads="1"/>
            </p:cNvSpPr>
            <p:nvPr/>
          </p:nvSpPr>
          <p:spPr bwMode="auto">
            <a:xfrm>
              <a:off x="68" y="1071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5862" name="Rectangle 6"/>
            <p:cNvSpPr>
              <a:spLocks noChangeArrowheads="1"/>
            </p:cNvSpPr>
            <p:nvPr/>
          </p:nvSpPr>
          <p:spPr bwMode="auto">
            <a:xfrm>
              <a:off x="68" y="1298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863" name="Rectangle 7"/>
            <p:cNvSpPr>
              <a:spLocks noChangeArrowheads="1"/>
            </p:cNvSpPr>
            <p:nvPr/>
          </p:nvSpPr>
          <p:spPr bwMode="auto">
            <a:xfrm>
              <a:off x="68" y="1525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864" name="Rectangle 8"/>
            <p:cNvSpPr>
              <a:spLocks noChangeArrowheads="1"/>
            </p:cNvSpPr>
            <p:nvPr/>
          </p:nvSpPr>
          <p:spPr bwMode="auto">
            <a:xfrm>
              <a:off x="68" y="1752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865" name="Rectangle 9"/>
            <p:cNvSpPr>
              <a:spLocks noChangeArrowheads="1"/>
            </p:cNvSpPr>
            <p:nvPr/>
          </p:nvSpPr>
          <p:spPr bwMode="auto">
            <a:xfrm>
              <a:off x="68" y="1979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866" name="Rectangle 10"/>
            <p:cNvSpPr>
              <a:spLocks noChangeArrowheads="1"/>
            </p:cNvSpPr>
            <p:nvPr/>
          </p:nvSpPr>
          <p:spPr bwMode="auto">
            <a:xfrm>
              <a:off x="68" y="2206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867" name="Rectangle 11"/>
            <p:cNvSpPr>
              <a:spLocks noChangeArrowheads="1"/>
            </p:cNvSpPr>
            <p:nvPr/>
          </p:nvSpPr>
          <p:spPr bwMode="auto">
            <a:xfrm>
              <a:off x="68" y="2433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868" name="Rectangle 12"/>
            <p:cNvSpPr>
              <a:spLocks noChangeArrowheads="1"/>
            </p:cNvSpPr>
            <p:nvPr/>
          </p:nvSpPr>
          <p:spPr bwMode="auto">
            <a:xfrm>
              <a:off x="68" y="2660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869" name="Rectangle 13"/>
            <p:cNvSpPr>
              <a:spLocks noChangeArrowheads="1"/>
            </p:cNvSpPr>
            <p:nvPr/>
          </p:nvSpPr>
          <p:spPr bwMode="auto">
            <a:xfrm>
              <a:off x="68" y="2887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870" name="Rectangle 14"/>
            <p:cNvSpPr>
              <a:spLocks noChangeArrowheads="1"/>
            </p:cNvSpPr>
            <p:nvPr/>
          </p:nvSpPr>
          <p:spPr bwMode="auto">
            <a:xfrm>
              <a:off x="68" y="3114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871" name="Rectangle 15"/>
            <p:cNvSpPr>
              <a:spLocks noChangeArrowheads="1"/>
            </p:cNvSpPr>
            <p:nvPr/>
          </p:nvSpPr>
          <p:spPr bwMode="auto">
            <a:xfrm>
              <a:off x="68" y="3341"/>
              <a:ext cx="544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872" name="Rectangle 16"/>
            <p:cNvSpPr>
              <a:spLocks noChangeArrowheads="1"/>
            </p:cNvSpPr>
            <p:nvPr/>
          </p:nvSpPr>
          <p:spPr bwMode="auto">
            <a:xfrm>
              <a:off x="657" y="1071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(0, 3)</a:t>
              </a:r>
              <a:endParaRPr lang="de-DE" sz="2400" baseline="30000"/>
            </a:p>
          </p:txBody>
        </p:sp>
        <p:sp>
          <p:nvSpPr>
            <p:cNvPr id="505873" name="Rectangle 17"/>
            <p:cNvSpPr>
              <a:spLocks noChangeArrowheads="1"/>
            </p:cNvSpPr>
            <p:nvPr/>
          </p:nvSpPr>
          <p:spPr bwMode="auto">
            <a:xfrm>
              <a:off x="657" y="1298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(0, 8)</a:t>
              </a:r>
            </a:p>
          </p:txBody>
        </p:sp>
        <p:sp>
          <p:nvSpPr>
            <p:cNvPr id="505874" name="Rectangle 18"/>
            <p:cNvSpPr>
              <a:spLocks noChangeArrowheads="1"/>
            </p:cNvSpPr>
            <p:nvPr/>
          </p:nvSpPr>
          <p:spPr bwMode="auto">
            <a:xfrm>
              <a:off x="657" y="1525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(2, 1)</a:t>
              </a:r>
              <a:endParaRPr lang="de-DE" sz="2400" baseline="30000"/>
            </a:p>
          </p:txBody>
        </p:sp>
        <p:sp>
          <p:nvSpPr>
            <p:cNvPr id="505875" name="Rectangle 19"/>
            <p:cNvSpPr>
              <a:spLocks noChangeArrowheads="1"/>
            </p:cNvSpPr>
            <p:nvPr/>
          </p:nvSpPr>
          <p:spPr bwMode="auto">
            <a:xfrm>
              <a:off x="657" y="1752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(2, 10)</a:t>
              </a:r>
              <a:endParaRPr lang="de-DE" sz="2400" baseline="30000"/>
            </a:p>
          </p:txBody>
        </p:sp>
        <p:sp>
          <p:nvSpPr>
            <p:cNvPr id="505876" name="Rectangle 20"/>
            <p:cNvSpPr>
              <a:spLocks noChangeArrowheads="1"/>
            </p:cNvSpPr>
            <p:nvPr/>
          </p:nvSpPr>
          <p:spPr bwMode="auto">
            <a:xfrm>
              <a:off x="657" y="1979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(3, 1)</a:t>
              </a:r>
            </a:p>
          </p:txBody>
        </p:sp>
        <p:sp>
          <p:nvSpPr>
            <p:cNvPr id="505877" name="Rectangle 21"/>
            <p:cNvSpPr>
              <a:spLocks noChangeArrowheads="1"/>
            </p:cNvSpPr>
            <p:nvPr/>
          </p:nvSpPr>
          <p:spPr bwMode="auto">
            <a:xfrm>
              <a:off x="657" y="2206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(3, 10)</a:t>
              </a:r>
            </a:p>
          </p:txBody>
        </p:sp>
        <p:sp>
          <p:nvSpPr>
            <p:cNvPr id="505878" name="Rectangle 22"/>
            <p:cNvSpPr>
              <a:spLocks noChangeArrowheads="1"/>
            </p:cNvSpPr>
            <p:nvPr/>
          </p:nvSpPr>
          <p:spPr bwMode="auto">
            <a:xfrm>
              <a:off x="657" y="2433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(6, 1)</a:t>
              </a:r>
              <a:endParaRPr lang="de-DE" sz="2400" baseline="30000"/>
            </a:p>
          </p:txBody>
        </p:sp>
        <p:sp>
          <p:nvSpPr>
            <p:cNvPr id="505879" name="Rectangle 23"/>
            <p:cNvSpPr>
              <a:spLocks noChangeArrowheads="1"/>
            </p:cNvSpPr>
            <p:nvPr/>
          </p:nvSpPr>
          <p:spPr bwMode="auto">
            <a:xfrm>
              <a:off x="657" y="2660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(6, 10)</a:t>
              </a:r>
            </a:p>
          </p:txBody>
        </p:sp>
        <p:sp>
          <p:nvSpPr>
            <p:cNvPr id="505880" name="Rectangle 24"/>
            <p:cNvSpPr>
              <a:spLocks noChangeArrowheads="1"/>
            </p:cNvSpPr>
            <p:nvPr/>
          </p:nvSpPr>
          <p:spPr bwMode="auto">
            <a:xfrm>
              <a:off x="657" y="2887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(10, 4)</a:t>
              </a:r>
            </a:p>
          </p:txBody>
        </p:sp>
        <p:sp>
          <p:nvSpPr>
            <p:cNvPr id="505881" name="Rectangle 25"/>
            <p:cNvSpPr>
              <a:spLocks noChangeArrowheads="1"/>
            </p:cNvSpPr>
            <p:nvPr/>
          </p:nvSpPr>
          <p:spPr bwMode="auto">
            <a:xfrm>
              <a:off x="657" y="3114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(10, 7)</a:t>
              </a:r>
            </a:p>
          </p:txBody>
        </p:sp>
        <p:sp>
          <p:nvSpPr>
            <p:cNvPr id="505882" name="Rectangle 26"/>
            <p:cNvSpPr>
              <a:spLocks noChangeArrowheads="1"/>
            </p:cNvSpPr>
            <p:nvPr/>
          </p:nvSpPr>
          <p:spPr bwMode="auto">
            <a:xfrm>
              <a:off x="657" y="3341"/>
              <a:ext cx="681" cy="22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 smtClean="0"/>
                <a:t>infini</a:t>
              </a:r>
              <a:endParaRPr lang="de-DE" sz="2400" baseline="30000" dirty="0"/>
            </a:p>
          </p:txBody>
        </p:sp>
      </p:grpSp>
      <p:sp>
        <p:nvSpPr>
          <p:cNvPr id="505895" name="Text Box 39"/>
          <p:cNvSpPr txBox="1">
            <a:spLocks noChangeArrowheads="1"/>
          </p:cNvSpPr>
          <p:nvPr/>
        </p:nvSpPr>
        <p:spPr bwMode="auto">
          <a:xfrm>
            <a:off x="1189299" y="5949949"/>
            <a:ext cx="7851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4D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source </a:t>
            </a:r>
            <a:r>
              <a:rPr lang="de-DE" sz="1400" dirty="0" smtClean="0"/>
              <a:t>de l‘exemple</a:t>
            </a:r>
            <a:r>
              <a:rPr lang="de-DE" sz="1400" dirty="0"/>
              <a:t>: D. Wätgen: "Kryptographie", Spektrum Akademischer Verlag, 2004, </a:t>
            </a:r>
            <a:r>
              <a:rPr lang="de-DE" sz="1400" dirty="0" smtClean="0"/>
              <a:t>p. </a:t>
            </a:r>
            <a:r>
              <a:rPr lang="de-DE" sz="1400" dirty="0"/>
              <a:t>247</a:t>
            </a:r>
          </a:p>
        </p:txBody>
      </p:sp>
      <p:grpSp>
        <p:nvGrpSpPr>
          <p:cNvPr id="506052" name="Group 196"/>
          <p:cNvGrpSpPr>
            <a:grpSpLocks/>
          </p:cNvGrpSpPr>
          <p:nvPr/>
        </p:nvGrpSpPr>
        <p:grpSpPr bwMode="auto">
          <a:xfrm>
            <a:off x="2700338" y="1125538"/>
            <a:ext cx="6200775" cy="4538662"/>
            <a:chOff x="1701" y="709"/>
            <a:chExt cx="3906" cy="2859"/>
          </a:xfrm>
        </p:grpSpPr>
        <p:sp>
          <p:nvSpPr>
            <p:cNvPr id="505908" name="Rectangle 52"/>
            <p:cNvSpPr>
              <a:spLocks noChangeArrowheads="1"/>
            </p:cNvSpPr>
            <p:nvPr/>
          </p:nvSpPr>
          <p:spPr bwMode="auto">
            <a:xfrm>
              <a:off x="1701" y="1071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A</a:t>
              </a:r>
            </a:p>
          </p:txBody>
        </p:sp>
        <p:sp>
          <p:nvSpPr>
            <p:cNvPr id="505909" name="Rectangle 53"/>
            <p:cNvSpPr>
              <a:spLocks noChangeArrowheads="1"/>
            </p:cNvSpPr>
            <p:nvPr/>
          </p:nvSpPr>
          <p:spPr bwMode="auto">
            <a:xfrm>
              <a:off x="1701" y="1298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10" name="Rectangle 54"/>
            <p:cNvSpPr>
              <a:spLocks noChangeArrowheads="1"/>
            </p:cNvSpPr>
            <p:nvPr/>
          </p:nvSpPr>
          <p:spPr bwMode="auto">
            <a:xfrm>
              <a:off x="1701" y="152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11" name="Rectangle 55"/>
            <p:cNvSpPr>
              <a:spLocks noChangeArrowheads="1"/>
            </p:cNvSpPr>
            <p:nvPr/>
          </p:nvSpPr>
          <p:spPr bwMode="auto">
            <a:xfrm>
              <a:off x="1701" y="1752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12" name="Rectangle 56"/>
            <p:cNvSpPr>
              <a:spLocks noChangeArrowheads="1"/>
            </p:cNvSpPr>
            <p:nvPr/>
          </p:nvSpPr>
          <p:spPr bwMode="auto">
            <a:xfrm>
              <a:off x="1701" y="1979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13" name="Rectangle 57"/>
            <p:cNvSpPr>
              <a:spLocks noChangeArrowheads="1"/>
            </p:cNvSpPr>
            <p:nvPr/>
          </p:nvSpPr>
          <p:spPr bwMode="auto">
            <a:xfrm>
              <a:off x="1701" y="2206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14" name="Rectangle 58"/>
            <p:cNvSpPr>
              <a:spLocks noChangeArrowheads="1"/>
            </p:cNvSpPr>
            <p:nvPr/>
          </p:nvSpPr>
          <p:spPr bwMode="auto">
            <a:xfrm>
              <a:off x="1701" y="2433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915" name="Rectangle 59"/>
            <p:cNvSpPr>
              <a:spLocks noChangeArrowheads="1"/>
            </p:cNvSpPr>
            <p:nvPr/>
          </p:nvSpPr>
          <p:spPr bwMode="auto">
            <a:xfrm>
              <a:off x="1701" y="2660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16" name="Rectangle 60"/>
            <p:cNvSpPr>
              <a:spLocks noChangeArrowheads="1"/>
            </p:cNvSpPr>
            <p:nvPr/>
          </p:nvSpPr>
          <p:spPr bwMode="auto">
            <a:xfrm>
              <a:off x="1701" y="2887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17" name="Rectangle 61"/>
            <p:cNvSpPr>
              <a:spLocks noChangeArrowheads="1"/>
            </p:cNvSpPr>
            <p:nvPr/>
          </p:nvSpPr>
          <p:spPr bwMode="auto">
            <a:xfrm>
              <a:off x="1701" y="3114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918" name="Rectangle 62"/>
            <p:cNvSpPr>
              <a:spLocks noChangeArrowheads="1"/>
            </p:cNvSpPr>
            <p:nvPr/>
          </p:nvSpPr>
          <p:spPr bwMode="auto">
            <a:xfrm>
              <a:off x="1701" y="3341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19" name="Rectangle 63"/>
            <p:cNvSpPr>
              <a:spLocks noChangeArrowheads="1"/>
            </p:cNvSpPr>
            <p:nvPr/>
          </p:nvSpPr>
          <p:spPr bwMode="auto">
            <a:xfrm>
              <a:off x="2109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20" name="Rectangle 64"/>
            <p:cNvSpPr>
              <a:spLocks noChangeArrowheads="1"/>
            </p:cNvSpPr>
            <p:nvPr/>
          </p:nvSpPr>
          <p:spPr bwMode="auto">
            <a:xfrm>
              <a:off x="2109" y="1298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21" name="Rectangle 65"/>
            <p:cNvSpPr>
              <a:spLocks noChangeArrowheads="1"/>
            </p:cNvSpPr>
            <p:nvPr/>
          </p:nvSpPr>
          <p:spPr bwMode="auto">
            <a:xfrm>
              <a:off x="2109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922" name="Rectangle 66"/>
            <p:cNvSpPr>
              <a:spLocks noChangeArrowheads="1"/>
            </p:cNvSpPr>
            <p:nvPr/>
          </p:nvSpPr>
          <p:spPr bwMode="auto">
            <a:xfrm>
              <a:off x="2109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23" name="Rectangle 67"/>
            <p:cNvSpPr>
              <a:spLocks noChangeArrowheads="1"/>
            </p:cNvSpPr>
            <p:nvPr/>
          </p:nvSpPr>
          <p:spPr bwMode="auto">
            <a:xfrm>
              <a:off x="2109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924" name="Rectangle 68"/>
            <p:cNvSpPr>
              <a:spLocks noChangeArrowheads="1"/>
            </p:cNvSpPr>
            <p:nvPr/>
          </p:nvSpPr>
          <p:spPr bwMode="auto">
            <a:xfrm>
              <a:off x="2109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25" name="Rectangle 69"/>
            <p:cNvSpPr>
              <a:spLocks noChangeArrowheads="1"/>
            </p:cNvSpPr>
            <p:nvPr/>
          </p:nvSpPr>
          <p:spPr bwMode="auto">
            <a:xfrm>
              <a:off x="2109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26" name="Rectangle 70"/>
            <p:cNvSpPr>
              <a:spLocks noChangeArrowheads="1"/>
            </p:cNvSpPr>
            <p:nvPr/>
          </p:nvSpPr>
          <p:spPr bwMode="auto">
            <a:xfrm>
              <a:off x="2109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27" name="Rectangle 71"/>
            <p:cNvSpPr>
              <a:spLocks noChangeArrowheads="1"/>
            </p:cNvSpPr>
            <p:nvPr/>
          </p:nvSpPr>
          <p:spPr bwMode="auto">
            <a:xfrm>
              <a:off x="2109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28" name="Rectangle 72"/>
            <p:cNvSpPr>
              <a:spLocks noChangeArrowheads="1"/>
            </p:cNvSpPr>
            <p:nvPr/>
          </p:nvSpPr>
          <p:spPr bwMode="auto">
            <a:xfrm>
              <a:off x="2109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29" name="Rectangle 73"/>
            <p:cNvSpPr>
              <a:spLocks noChangeArrowheads="1"/>
            </p:cNvSpPr>
            <p:nvPr/>
          </p:nvSpPr>
          <p:spPr bwMode="auto">
            <a:xfrm>
              <a:off x="2109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A</a:t>
              </a:r>
            </a:p>
          </p:txBody>
        </p:sp>
        <p:sp>
          <p:nvSpPr>
            <p:cNvPr id="505930" name="Rectangle 74"/>
            <p:cNvSpPr>
              <a:spLocks noChangeArrowheads="1"/>
            </p:cNvSpPr>
            <p:nvPr/>
          </p:nvSpPr>
          <p:spPr bwMode="auto">
            <a:xfrm>
              <a:off x="2109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A</a:t>
              </a:r>
            </a:p>
          </p:txBody>
        </p:sp>
        <p:sp>
          <p:nvSpPr>
            <p:cNvPr id="505931" name="Rectangle 75"/>
            <p:cNvSpPr>
              <a:spLocks noChangeArrowheads="1"/>
            </p:cNvSpPr>
            <p:nvPr/>
          </p:nvSpPr>
          <p:spPr bwMode="auto">
            <a:xfrm>
              <a:off x="2427" y="1071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32" name="Rectangle 76"/>
            <p:cNvSpPr>
              <a:spLocks noChangeArrowheads="1"/>
            </p:cNvSpPr>
            <p:nvPr/>
          </p:nvSpPr>
          <p:spPr bwMode="auto">
            <a:xfrm>
              <a:off x="2427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33" name="Rectangle 77"/>
            <p:cNvSpPr>
              <a:spLocks noChangeArrowheads="1"/>
            </p:cNvSpPr>
            <p:nvPr/>
          </p:nvSpPr>
          <p:spPr bwMode="auto">
            <a:xfrm>
              <a:off x="2427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34" name="Rectangle 78"/>
            <p:cNvSpPr>
              <a:spLocks noChangeArrowheads="1"/>
            </p:cNvSpPr>
            <p:nvPr/>
          </p:nvSpPr>
          <p:spPr bwMode="auto">
            <a:xfrm>
              <a:off x="2427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35" name="Rectangle 79"/>
            <p:cNvSpPr>
              <a:spLocks noChangeArrowheads="1"/>
            </p:cNvSpPr>
            <p:nvPr/>
          </p:nvSpPr>
          <p:spPr bwMode="auto">
            <a:xfrm>
              <a:off x="2427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5936" name="Rectangle 80"/>
            <p:cNvSpPr>
              <a:spLocks noChangeArrowheads="1"/>
            </p:cNvSpPr>
            <p:nvPr/>
          </p:nvSpPr>
          <p:spPr bwMode="auto">
            <a:xfrm>
              <a:off x="2427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37" name="Rectangle 81"/>
            <p:cNvSpPr>
              <a:spLocks noChangeArrowheads="1"/>
            </p:cNvSpPr>
            <p:nvPr/>
          </p:nvSpPr>
          <p:spPr bwMode="auto">
            <a:xfrm>
              <a:off x="2427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38" name="Rectangle 82"/>
            <p:cNvSpPr>
              <a:spLocks noChangeArrowheads="1"/>
            </p:cNvSpPr>
            <p:nvPr/>
          </p:nvSpPr>
          <p:spPr bwMode="auto">
            <a:xfrm>
              <a:off x="2427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939" name="Rectangle 83"/>
            <p:cNvSpPr>
              <a:spLocks noChangeArrowheads="1"/>
            </p:cNvSpPr>
            <p:nvPr/>
          </p:nvSpPr>
          <p:spPr bwMode="auto">
            <a:xfrm>
              <a:off x="2427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940" name="Rectangle 84"/>
            <p:cNvSpPr>
              <a:spLocks noChangeArrowheads="1"/>
            </p:cNvSpPr>
            <p:nvPr/>
          </p:nvSpPr>
          <p:spPr bwMode="auto">
            <a:xfrm>
              <a:off x="2427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41" name="Rectangle 85"/>
            <p:cNvSpPr>
              <a:spLocks noChangeArrowheads="1"/>
            </p:cNvSpPr>
            <p:nvPr/>
          </p:nvSpPr>
          <p:spPr bwMode="auto">
            <a:xfrm>
              <a:off x="2427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42" name="Rectangle 86"/>
            <p:cNvSpPr>
              <a:spLocks noChangeArrowheads="1"/>
            </p:cNvSpPr>
            <p:nvPr/>
          </p:nvSpPr>
          <p:spPr bwMode="auto">
            <a:xfrm>
              <a:off x="2427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43" name="Rectangle 87"/>
            <p:cNvSpPr>
              <a:spLocks noChangeArrowheads="1"/>
            </p:cNvSpPr>
            <p:nvPr/>
          </p:nvSpPr>
          <p:spPr bwMode="auto">
            <a:xfrm>
              <a:off x="2745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944" name="Rectangle 88"/>
            <p:cNvSpPr>
              <a:spLocks noChangeArrowheads="1"/>
            </p:cNvSpPr>
            <p:nvPr/>
          </p:nvSpPr>
          <p:spPr bwMode="auto">
            <a:xfrm>
              <a:off x="2745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45" name="Rectangle 89"/>
            <p:cNvSpPr>
              <a:spLocks noChangeArrowheads="1"/>
            </p:cNvSpPr>
            <p:nvPr/>
          </p:nvSpPr>
          <p:spPr bwMode="auto">
            <a:xfrm>
              <a:off x="2745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5946" name="Rectangle 90"/>
            <p:cNvSpPr>
              <a:spLocks noChangeArrowheads="1"/>
            </p:cNvSpPr>
            <p:nvPr/>
          </p:nvSpPr>
          <p:spPr bwMode="auto">
            <a:xfrm>
              <a:off x="2745" y="1752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47" name="Rectangle 91"/>
            <p:cNvSpPr>
              <a:spLocks noChangeArrowheads="1"/>
            </p:cNvSpPr>
            <p:nvPr/>
          </p:nvSpPr>
          <p:spPr bwMode="auto">
            <a:xfrm>
              <a:off x="2744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48" name="Rectangle 92"/>
            <p:cNvSpPr>
              <a:spLocks noChangeArrowheads="1"/>
            </p:cNvSpPr>
            <p:nvPr/>
          </p:nvSpPr>
          <p:spPr bwMode="auto">
            <a:xfrm>
              <a:off x="2745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49" name="Rectangle 93"/>
            <p:cNvSpPr>
              <a:spLocks noChangeArrowheads="1"/>
            </p:cNvSpPr>
            <p:nvPr/>
          </p:nvSpPr>
          <p:spPr bwMode="auto">
            <a:xfrm>
              <a:off x="2745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50" name="Rectangle 94"/>
            <p:cNvSpPr>
              <a:spLocks noChangeArrowheads="1"/>
            </p:cNvSpPr>
            <p:nvPr/>
          </p:nvSpPr>
          <p:spPr bwMode="auto">
            <a:xfrm>
              <a:off x="2745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951" name="Rectangle 95"/>
            <p:cNvSpPr>
              <a:spLocks noChangeArrowheads="1"/>
            </p:cNvSpPr>
            <p:nvPr/>
          </p:nvSpPr>
          <p:spPr bwMode="auto">
            <a:xfrm>
              <a:off x="2745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52" name="Rectangle 96"/>
            <p:cNvSpPr>
              <a:spLocks noChangeArrowheads="1"/>
            </p:cNvSpPr>
            <p:nvPr/>
          </p:nvSpPr>
          <p:spPr bwMode="auto">
            <a:xfrm>
              <a:off x="2745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53" name="Rectangle 97"/>
            <p:cNvSpPr>
              <a:spLocks noChangeArrowheads="1"/>
            </p:cNvSpPr>
            <p:nvPr/>
          </p:nvSpPr>
          <p:spPr bwMode="auto">
            <a:xfrm>
              <a:off x="2745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C</a:t>
              </a:r>
            </a:p>
          </p:txBody>
        </p:sp>
        <p:sp>
          <p:nvSpPr>
            <p:cNvPr id="505954" name="Rectangle 98"/>
            <p:cNvSpPr>
              <a:spLocks noChangeArrowheads="1"/>
            </p:cNvSpPr>
            <p:nvPr/>
          </p:nvSpPr>
          <p:spPr bwMode="auto">
            <a:xfrm>
              <a:off x="2745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55" name="Rectangle 99"/>
            <p:cNvSpPr>
              <a:spLocks noChangeArrowheads="1"/>
            </p:cNvSpPr>
            <p:nvPr/>
          </p:nvSpPr>
          <p:spPr bwMode="auto">
            <a:xfrm>
              <a:off x="3063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56" name="Rectangle 100"/>
            <p:cNvSpPr>
              <a:spLocks noChangeArrowheads="1"/>
            </p:cNvSpPr>
            <p:nvPr/>
          </p:nvSpPr>
          <p:spPr bwMode="auto">
            <a:xfrm>
              <a:off x="3063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57" name="Rectangle 101"/>
            <p:cNvSpPr>
              <a:spLocks noChangeArrowheads="1"/>
            </p:cNvSpPr>
            <p:nvPr/>
          </p:nvSpPr>
          <p:spPr bwMode="auto">
            <a:xfrm>
              <a:off x="3063" y="1525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58" name="Rectangle 102"/>
            <p:cNvSpPr>
              <a:spLocks noChangeArrowheads="1"/>
            </p:cNvSpPr>
            <p:nvPr/>
          </p:nvSpPr>
          <p:spPr bwMode="auto">
            <a:xfrm>
              <a:off x="3063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59" name="Rectangle 103"/>
            <p:cNvSpPr>
              <a:spLocks noChangeArrowheads="1"/>
            </p:cNvSpPr>
            <p:nvPr/>
          </p:nvSpPr>
          <p:spPr bwMode="auto">
            <a:xfrm>
              <a:off x="3063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960" name="Rectangle 104"/>
            <p:cNvSpPr>
              <a:spLocks noChangeArrowheads="1"/>
            </p:cNvSpPr>
            <p:nvPr/>
          </p:nvSpPr>
          <p:spPr bwMode="auto">
            <a:xfrm>
              <a:off x="3063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961" name="Rectangle 105"/>
            <p:cNvSpPr>
              <a:spLocks noChangeArrowheads="1"/>
            </p:cNvSpPr>
            <p:nvPr/>
          </p:nvSpPr>
          <p:spPr bwMode="auto">
            <a:xfrm>
              <a:off x="3063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62" name="Rectangle 106"/>
            <p:cNvSpPr>
              <a:spLocks noChangeArrowheads="1"/>
            </p:cNvSpPr>
            <p:nvPr/>
          </p:nvSpPr>
          <p:spPr bwMode="auto">
            <a:xfrm>
              <a:off x="3063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63" name="Rectangle 107"/>
            <p:cNvSpPr>
              <a:spLocks noChangeArrowheads="1"/>
            </p:cNvSpPr>
            <p:nvPr/>
          </p:nvSpPr>
          <p:spPr bwMode="auto">
            <a:xfrm>
              <a:off x="3061" y="288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64" name="Rectangle 108"/>
            <p:cNvSpPr>
              <a:spLocks noChangeArrowheads="1"/>
            </p:cNvSpPr>
            <p:nvPr/>
          </p:nvSpPr>
          <p:spPr bwMode="auto">
            <a:xfrm>
              <a:off x="3063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5965" name="Rectangle 109"/>
            <p:cNvSpPr>
              <a:spLocks noChangeArrowheads="1"/>
            </p:cNvSpPr>
            <p:nvPr/>
          </p:nvSpPr>
          <p:spPr bwMode="auto">
            <a:xfrm>
              <a:off x="3063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D</a:t>
              </a:r>
            </a:p>
          </p:txBody>
        </p:sp>
        <p:sp>
          <p:nvSpPr>
            <p:cNvPr id="505966" name="Rectangle 110"/>
            <p:cNvSpPr>
              <a:spLocks noChangeArrowheads="1"/>
            </p:cNvSpPr>
            <p:nvPr/>
          </p:nvSpPr>
          <p:spPr bwMode="auto">
            <a:xfrm>
              <a:off x="3063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67" name="Rectangle 111"/>
            <p:cNvSpPr>
              <a:spLocks noChangeArrowheads="1"/>
            </p:cNvSpPr>
            <p:nvPr/>
          </p:nvSpPr>
          <p:spPr bwMode="auto">
            <a:xfrm>
              <a:off x="3381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968" name="Rectangle 112"/>
            <p:cNvSpPr>
              <a:spLocks noChangeArrowheads="1"/>
            </p:cNvSpPr>
            <p:nvPr/>
          </p:nvSpPr>
          <p:spPr bwMode="auto">
            <a:xfrm>
              <a:off x="3381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5969" name="Rectangle 113"/>
            <p:cNvSpPr>
              <a:spLocks noChangeArrowheads="1"/>
            </p:cNvSpPr>
            <p:nvPr/>
          </p:nvSpPr>
          <p:spPr bwMode="auto">
            <a:xfrm>
              <a:off x="3381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70" name="Rectangle 114"/>
            <p:cNvSpPr>
              <a:spLocks noChangeArrowheads="1"/>
            </p:cNvSpPr>
            <p:nvPr/>
          </p:nvSpPr>
          <p:spPr bwMode="auto">
            <a:xfrm>
              <a:off x="3381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971" name="Rectangle 115"/>
            <p:cNvSpPr>
              <a:spLocks noChangeArrowheads="1"/>
            </p:cNvSpPr>
            <p:nvPr/>
          </p:nvSpPr>
          <p:spPr bwMode="auto">
            <a:xfrm>
              <a:off x="3381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72" name="Rectangle 116"/>
            <p:cNvSpPr>
              <a:spLocks noChangeArrowheads="1"/>
            </p:cNvSpPr>
            <p:nvPr/>
          </p:nvSpPr>
          <p:spPr bwMode="auto">
            <a:xfrm>
              <a:off x="3381" y="2206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73" name="Rectangle 117"/>
            <p:cNvSpPr>
              <a:spLocks noChangeArrowheads="1"/>
            </p:cNvSpPr>
            <p:nvPr/>
          </p:nvSpPr>
          <p:spPr bwMode="auto">
            <a:xfrm>
              <a:off x="3381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74" name="Rectangle 118"/>
            <p:cNvSpPr>
              <a:spLocks noChangeArrowheads="1"/>
            </p:cNvSpPr>
            <p:nvPr/>
          </p:nvSpPr>
          <p:spPr bwMode="auto">
            <a:xfrm>
              <a:off x="3381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75" name="Rectangle 119"/>
            <p:cNvSpPr>
              <a:spLocks noChangeArrowheads="1"/>
            </p:cNvSpPr>
            <p:nvPr/>
          </p:nvSpPr>
          <p:spPr bwMode="auto">
            <a:xfrm>
              <a:off x="3381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76" name="Rectangle 120"/>
            <p:cNvSpPr>
              <a:spLocks noChangeArrowheads="1"/>
            </p:cNvSpPr>
            <p:nvPr/>
          </p:nvSpPr>
          <p:spPr bwMode="auto">
            <a:xfrm>
              <a:off x="3381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77" name="Rectangle 121"/>
            <p:cNvSpPr>
              <a:spLocks noChangeArrowheads="1"/>
            </p:cNvSpPr>
            <p:nvPr/>
          </p:nvSpPr>
          <p:spPr bwMode="auto">
            <a:xfrm>
              <a:off x="3381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E</a:t>
              </a:r>
            </a:p>
          </p:txBody>
        </p:sp>
        <p:sp>
          <p:nvSpPr>
            <p:cNvPr id="505978" name="Rectangle 122"/>
            <p:cNvSpPr>
              <a:spLocks noChangeArrowheads="1"/>
            </p:cNvSpPr>
            <p:nvPr/>
          </p:nvSpPr>
          <p:spPr bwMode="auto">
            <a:xfrm>
              <a:off x="3381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79" name="Rectangle 123"/>
            <p:cNvSpPr>
              <a:spLocks noChangeArrowheads="1"/>
            </p:cNvSpPr>
            <p:nvPr/>
          </p:nvSpPr>
          <p:spPr bwMode="auto">
            <a:xfrm>
              <a:off x="3699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5980" name="Rectangle 124"/>
            <p:cNvSpPr>
              <a:spLocks noChangeArrowheads="1"/>
            </p:cNvSpPr>
            <p:nvPr/>
          </p:nvSpPr>
          <p:spPr bwMode="auto">
            <a:xfrm>
              <a:off x="3699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81" name="Rectangle 125"/>
            <p:cNvSpPr>
              <a:spLocks noChangeArrowheads="1"/>
            </p:cNvSpPr>
            <p:nvPr/>
          </p:nvSpPr>
          <p:spPr bwMode="auto">
            <a:xfrm>
              <a:off x="3699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82" name="Rectangle 126"/>
            <p:cNvSpPr>
              <a:spLocks noChangeArrowheads="1"/>
            </p:cNvSpPr>
            <p:nvPr/>
          </p:nvSpPr>
          <p:spPr bwMode="auto">
            <a:xfrm>
              <a:off x="3699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5983" name="Rectangle 127"/>
            <p:cNvSpPr>
              <a:spLocks noChangeArrowheads="1"/>
            </p:cNvSpPr>
            <p:nvPr/>
          </p:nvSpPr>
          <p:spPr bwMode="auto">
            <a:xfrm>
              <a:off x="3699" y="1979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84" name="Rectangle 128"/>
            <p:cNvSpPr>
              <a:spLocks noChangeArrowheads="1"/>
            </p:cNvSpPr>
            <p:nvPr/>
          </p:nvSpPr>
          <p:spPr bwMode="auto">
            <a:xfrm>
              <a:off x="3699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5985" name="Rectangle 129"/>
            <p:cNvSpPr>
              <a:spLocks noChangeArrowheads="1"/>
            </p:cNvSpPr>
            <p:nvPr/>
          </p:nvSpPr>
          <p:spPr bwMode="auto">
            <a:xfrm>
              <a:off x="3699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5986" name="Rectangle 130"/>
            <p:cNvSpPr>
              <a:spLocks noChangeArrowheads="1"/>
            </p:cNvSpPr>
            <p:nvPr/>
          </p:nvSpPr>
          <p:spPr bwMode="auto">
            <a:xfrm>
              <a:off x="3699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87" name="Rectangle 131"/>
            <p:cNvSpPr>
              <a:spLocks noChangeArrowheads="1"/>
            </p:cNvSpPr>
            <p:nvPr/>
          </p:nvSpPr>
          <p:spPr bwMode="auto">
            <a:xfrm>
              <a:off x="3699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88" name="Rectangle 132"/>
            <p:cNvSpPr>
              <a:spLocks noChangeArrowheads="1"/>
            </p:cNvSpPr>
            <p:nvPr/>
          </p:nvSpPr>
          <p:spPr bwMode="auto">
            <a:xfrm>
              <a:off x="3699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89" name="Rectangle 133"/>
            <p:cNvSpPr>
              <a:spLocks noChangeArrowheads="1"/>
            </p:cNvSpPr>
            <p:nvPr/>
          </p:nvSpPr>
          <p:spPr bwMode="auto">
            <a:xfrm>
              <a:off x="3699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F</a:t>
              </a:r>
            </a:p>
          </p:txBody>
        </p:sp>
        <p:sp>
          <p:nvSpPr>
            <p:cNvPr id="505990" name="Rectangle 134"/>
            <p:cNvSpPr>
              <a:spLocks noChangeArrowheads="1"/>
            </p:cNvSpPr>
            <p:nvPr/>
          </p:nvSpPr>
          <p:spPr bwMode="auto">
            <a:xfrm>
              <a:off x="3699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91" name="Rectangle 135"/>
            <p:cNvSpPr>
              <a:spLocks noChangeArrowheads="1"/>
            </p:cNvSpPr>
            <p:nvPr/>
          </p:nvSpPr>
          <p:spPr bwMode="auto">
            <a:xfrm>
              <a:off x="4017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5992" name="Rectangle 136"/>
            <p:cNvSpPr>
              <a:spLocks noChangeArrowheads="1"/>
            </p:cNvSpPr>
            <p:nvPr/>
          </p:nvSpPr>
          <p:spPr bwMode="auto">
            <a:xfrm>
              <a:off x="4017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5993" name="Rectangle 137"/>
            <p:cNvSpPr>
              <a:spLocks noChangeArrowheads="1"/>
            </p:cNvSpPr>
            <p:nvPr/>
          </p:nvSpPr>
          <p:spPr bwMode="auto">
            <a:xfrm>
              <a:off x="4017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5994" name="Rectangle 138"/>
            <p:cNvSpPr>
              <a:spLocks noChangeArrowheads="1"/>
            </p:cNvSpPr>
            <p:nvPr/>
          </p:nvSpPr>
          <p:spPr bwMode="auto">
            <a:xfrm>
              <a:off x="4017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5995" name="Rectangle 139"/>
            <p:cNvSpPr>
              <a:spLocks noChangeArrowheads="1"/>
            </p:cNvSpPr>
            <p:nvPr/>
          </p:nvSpPr>
          <p:spPr bwMode="auto">
            <a:xfrm>
              <a:off x="4017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5996" name="Rectangle 140"/>
            <p:cNvSpPr>
              <a:spLocks noChangeArrowheads="1"/>
            </p:cNvSpPr>
            <p:nvPr/>
          </p:nvSpPr>
          <p:spPr bwMode="auto">
            <a:xfrm>
              <a:off x="4017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5997" name="Rectangle 141"/>
            <p:cNvSpPr>
              <a:spLocks noChangeArrowheads="1"/>
            </p:cNvSpPr>
            <p:nvPr/>
          </p:nvSpPr>
          <p:spPr bwMode="auto">
            <a:xfrm>
              <a:off x="4017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5998" name="Rectangle 142"/>
            <p:cNvSpPr>
              <a:spLocks noChangeArrowheads="1"/>
            </p:cNvSpPr>
            <p:nvPr/>
          </p:nvSpPr>
          <p:spPr bwMode="auto">
            <a:xfrm>
              <a:off x="4017" y="2660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5999" name="Rectangle 143"/>
            <p:cNvSpPr>
              <a:spLocks noChangeArrowheads="1"/>
            </p:cNvSpPr>
            <p:nvPr/>
          </p:nvSpPr>
          <p:spPr bwMode="auto">
            <a:xfrm>
              <a:off x="4017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6000" name="Rectangle 144"/>
            <p:cNvSpPr>
              <a:spLocks noChangeArrowheads="1"/>
            </p:cNvSpPr>
            <p:nvPr/>
          </p:nvSpPr>
          <p:spPr bwMode="auto">
            <a:xfrm>
              <a:off x="4017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6001" name="Rectangle 145"/>
            <p:cNvSpPr>
              <a:spLocks noChangeArrowheads="1"/>
            </p:cNvSpPr>
            <p:nvPr/>
          </p:nvSpPr>
          <p:spPr bwMode="auto">
            <a:xfrm>
              <a:off x="4017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G</a:t>
              </a:r>
            </a:p>
          </p:txBody>
        </p:sp>
        <p:sp>
          <p:nvSpPr>
            <p:cNvPr id="506002" name="Rectangle 146"/>
            <p:cNvSpPr>
              <a:spLocks noChangeArrowheads="1"/>
            </p:cNvSpPr>
            <p:nvPr/>
          </p:nvSpPr>
          <p:spPr bwMode="auto">
            <a:xfrm>
              <a:off x="4017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6003" name="Rectangle 147"/>
            <p:cNvSpPr>
              <a:spLocks noChangeArrowheads="1"/>
            </p:cNvSpPr>
            <p:nvPr/>
          </p:nvSpPr>
          <p:spPr bwMode="auto">
            <a:xfrm>
              <a:off x="4335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6004" name="Rectangle 148"/>
            <p:cNvSpPr>
              <a:spLocks noChangeArrowheads="1"/>
            </p:cNvSpPr>
            <p:nvPr/>
          </p:nvSpPr>
          <p:spPr bwMode="auto">
            <a:xfrm>
              <a:off x="4335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6005" name="Rectangle 149"/>
            <p:cNvSpPr>
              <a:spLocks noChangeArrowheads="1"/>
            </p:cNvSpPr>
            <p:nvPr/>
          </p:nvSpPr>
          <p:spPr bwMode="auto">
            <a:xfrm>
              <a:off x="4335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6006" name="Rectangle 150"/>
            <p:cNvSpPr>
              <a:spLocks noChangeArrowheads="1"/>
            </p:cNvSpPr>
            <p:nvPr/>
          </p:nvSpPr>
          <p:spPr bwMode="auto">
            <a:xfrm>
              <a:off x="4335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6007" name="Rectangle 151"/>
            <p:cNvSpPr>
              <a:spLocks noChangeArrowheads="1"/>
            </p:cNvSpPr>
            <p:nvPr/>
          </p:nvSpPr>
          <p:spPr bwMode="auto">
            <a:xfrm>
              <a:off x="4335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6008" name="Rectangle 152"/>
            <p:cNvSpPr>
              <a:spLocks noChangeArrowheads="1"/>
            </p:cNvSpPr>
            <p:nvPr/>
          </p:nvSpPr>
          <p:spPr bwMode="auto">
            <a:xfrm>
              <a:off x="4335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6009" name="Rectangle 153"/>
            <p:cNvSpPr>
              <a:spLocks noChangeArrowheads="1"/>
            </p:cNvSpPr>
            <p:nvPr/>
          </p:nvSpPr>
          <p:spPr bwMode="auto">
            <a:xfrm>
              <a:off x="4332" y="2432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6010" name="Rectangle 154"/>
            <p:cNvSpPr>
              <a:spLocks noChangeArrowheads="1"/>
            </p:cNvSpPr>
            <p:nvPr/>
          </p:nvSpPr>
          <p:spPr bwMode="auto">
            <a:xfrm>
              <a:off x="4335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6011" name="Rectangle 155"/>
            <p:cNvSpPr>
              <a:spLocks noChangeArrowheads="1"/>
            </p:cNvSpPr>
            <p:nvPr/>
          </p:nvSpPr>
          <p:spPr bwMode="auto">
            <a:xfrm>
              <a:off x="4335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6012" name="Rectangle 156"/>
            <p:cNvSpPr>
              <a:spLocks noChangeArrowheads="1"/>
            </p:cNvSpPr>
            <p:nvPr/>
          </p:nvSpPr>
          <p:spPr bwMode="auto">
            <a:xfrm>
              <a:off x="4335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6013" name="Rectangle 157"/>
            <p:cNvSpPr>
              <a:spLocks noChangeArrowheads="1"/>
            </p:cNvSpPr>
            <p:nvPr/>
          </p:nvSpPr>
          <p:spPr bwMode="auto">
            <a:xfrm>
              <a:off x="4335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H</a:t>
              </a:r>
            </a:p>
          </p:txBody>
        </p:sp>
        <p:sp>
          <p:nvSpPr>
            <p:cNvPr id="506014" name="Rectangle 158"/>
            <p:cNvSpPr>
              <a:spLocks noChangeArrowheads="1"/>
            </p:cNvSpPr>
            <p:nvPr/>
          </p:nvSpPr>
          <p:spPr bwMode="auto">
            <a:xfrm>
              <a:off x="4335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6015" name="Rectangle 159"/>
            <p:cNvSpPr>
              <a:spLocks noChangeArrowheads="1"/>
            </p:cNvSpPr>
            <p:nvPr/>
          </p:nvSpPr>
          <p:spPr bwMode="auto">
            <a:xfrm>
              <a:off x="4653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6016" name="Rectangle 160"/>
            <p:cNvSpPr>
              <a:spLocks noChangeArrowheads="1"/>
            </p:cNvSpPr>
            <p:nvPr/>
          </p:nvSpPr>
          <p:spPr bwMode="auto">
            <a:xfrm>
              <a:off x="4653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6017" name="Rectangle 161"/>
            <p:cNvSpPr>
              <a:spLocks noChangeArrowheads="1"/>
            </p:cNvSpPr>
            <p:nvPr/>
          </p:nvSpPr>
          <p:spPr bwMode="auto">
            <a:xfrm>
              <a:off x="4653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6018" name="Rectangle 162"/>
            <p:cNvSpPr>
              <a:spLocks noChangeArrowheads="1"/>
            </p:cNvSpPr>
            <p:nvPr/>
          </p:nvSpPr>
          <p:spPr bwMode="auto">
            <a:xfrm>
              <a:off x="4653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6019" name="Rectangle 163"/>
            <p:cNvSpPr>
              <a:spLocks noChangeArrowheads="1"/>
            </p:cNvSpPr>
            <p:nvPr/>
          </p:nvSpPr>
          <p:spPr bwMode="auto">
            <a:xfrm>
              <a:off x="4653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6020" name="Rectangle 164"/>
            <p:cNvSpPr>
              <a:spLocks noChangeArrowheads="1"/>
            </p:cNvSpPr>
            <p:nvPr/>
          </p:nvSpPr>
          <p:spPr bwMode="auto">
            <a:xfrm>
              <a:off x="4653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6021" name="Rectangle 165"/>
            <p:cNvSpPr>
              <a:spLocks noChangeArrowheads="1"/>
            </p:cNvSpPr>
            <p:nvPr/>
          </p:nvSpPr>
          <p:spPr bwMode="auto">
            <a:xfrm>
              <a:off x="4653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6022" name="Rectangle 166"/>
            <p:cNvSpPr>
              <a:spLocks noChangeArrowheads="1"/>
            </p:cNvSpPr>
            <p:nvPr/>
          </p:nvSpPr>
          <p:spPr bwMode="auto">
            <a:xfrm>
              <a:off x="4653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6023" name="Rectangle 167"/>
            <p:cNvSpPr>
              <a:spLocks noChangeArrowheads="1"/>
            </p:cNvSpPr>
            <p:nvPr/>
          </p:nvSpPr>
          <p:spPr bwMode="auto">
            <a:xfrm>
              <a:off x="4653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6024" name="Rectangle 168"/>
            <p:cNvSpPr>
              <a:spLocks noChangeArrowheads="1"/>
            </p:cNvSpPr>
            <p:nvPr/>
          </p:nvSpPr>
          <p:spPr bwMode="auto">
            <a:xfrm>
              <a:off x="4653" y="3114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6025" name="Rectangle 169"/>
            <p:cNvSpPr>
              <a:spLocks noChangeArrowheads="1"/>
            </p:cNvSpPr>
            <p:nvPr/>
          </p:nvSpPr>
          <p:spPr bwMode="auto">
            <a:xfrm>
              <a:off x="4653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6026" name="Rectangle 170"/>
            <p:cNvSpPr>
              <a:spLocks noChangeArrowheads="1"/>
            </p:cNvSpPr>
            <p:nvPr/>
          </p:nvSpPr>
          <p:spPr bwMode="auto">
            <a:xfrm>
              <a:off x="4653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6027" name="Rectangle 171"/>
            <p:cNvSpPr>
              <a:spLocks noChangeArrowheads="1"/>
            </p:cNvSpPr>
            <p:nvPr/>
          </p:nvSpPr>
          <p:spPr bwMode="auto">
            <a:xfrm>
              <a:off x="4971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6028" name="Rectangle 172"/>
            <p:cNvSpPr>
              <a:spLocks noChangeArrowheads="1"/>
            </p:cNvSpPr>
            <p:nvPr/>
          </p:nvSpPr>
          <p:spPr bwMode="auto">
            <a:xfrm>
              <a:off x="4971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6029" name="Rectangle 173"/>
            <p:cNvSpPr>
              <a:spLocks noChangeArrowheads="1"/>
            </p:cNvSpPr>
            <p:nvPr/>
          </p:nvSpPr>
          <p:spPr bwMode="auto">
            <a:xfrm>
              <a:off x="4971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6030" name="Rectangle 174"/>
            <p:cNvSpPr>
              <a:spLocks noChangeArrowheads="1"/>
            </p:cNvSpPr>
            <p:nvPr/>
          </p:nvSpPr>
          <p:spPr bwMode="auto">
            <a:xfrm>
              <a:off x="4971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6031" name="Rectangle 175"/>
            <p:cNvSpPr>
              <a:spLocks noChangeArrowheads="1"/>
            </p:cNvSpPr>
            <p:nvPr/>
          </p:nvSpPr>
          <p:spPr bwMode="auto">
            <a:xfrm>
              <a:off x="4971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6032" name="Rectangle 176"/>
            <p:cNvSpPr>
              <a:spLocks noChangeArrowheads="1"/>
            </p:cNvSpPr>
            <p:nvPr/>
          </p:nvSpPr>
          <p:spPr bwMode="auto">
            <a:xfrm>
              <a:off x="4971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6033" name="Rectangle 177"/>
            <p:cNvSpPr>
              <a:spLocks noChangeArrowheads="1"/>
            </p:cNvSpPr>
            <p:nvPr/>
          </p:nvSpPr>
          <p:spPr bwMode="auto">
            <a:xfrm>
              <a:off x="4971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6034" name="Rectangle 178"/>
            <p:cNvSpPr>
              <a:spLocks noChangeArrowheads="1"/>
            </p:cNvSpPr>
            <p:nvPr/>
          </p:nvSpPr>
          <p:spPr bwMode="auto">
            <a:xfrm>
              <a:off x="4971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6035" name="Rectangle 179"/>
            <p:cNvSpPr>
              <a:spLocks noChangeArrowheads="1"/>
            </p:cNvSpPr>
            <p:nvPr/>
          </p:nvSpPr>
          <p:spPr bwMode="auto">
            <a:xfrm>
              <a:off x="4971" y="2887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6036" name="Rectangle 180"/>
            <p:cNvSpPr>
              <a:spLocks noChangeArrowheads="1"/>
            </p:cNvSpPr>
            <p:nvPr/>
          </p:nvSpPr>
          <p:spPr bwMode="auto">
            <a:xfrm>
              <a:off x="4971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6037" name="Rectangle 181"/>
            <p:cNvSpPr>
              <a:spLocks noChangeArrowheads="1"/>
            </p:cNvSpPr>
            <p:nvPr/>
          </p:nvSpPr>
          <p:spPr bwMode="auto">
            <a:xfrm>
              <a:off x="4971" y="334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J</a:t>
              </a:r>
            </a:p>
          </p:txBody>
        </p:sp>
        <p:sp>
          <p:nvSpPr>
            <p:cNvPr id="506038" name="Rectangle 182"/>
            <p:cNvSpPr>
              <a:spLocks noChangeArrowheads="1"/>
            </p:cNvSpPr>
            <p:nvPr/>
          </p:nvSpPr>
          <p:spPr bwMode="auto">
            <a:xfrm>
              <a:off x="4971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J</a:t>
              </a:r>
            </a:p>
          </p:txBody>
        </p:sp>
        <p:sp>
          <p:nvSpPr>
            <p:cNvPr id="506039" name="Rectangle 183"/>
            <p:cNvSpPr>
              <a:spLocks noChangeArrowheads="1"/>
            </p:cNvSpPr>
            <p:nvPr/>
          </p:nvSpPr>
          <p:spPr bwMode="auto">
            <a:xfrm>
              <a:off x="5289" y="1071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A</a:t>
              </a:r>
            </a:p>
          </p:txBody>
        </p:sp>
        <p:sp>
          <p:nvSpPr>
            <p:cNvPr id="506040" name="Rectangle 184"/>
            <p:cNvSpPr>
              <a:spLocks noChangeArrowheads="1"/>
            </p:cNvSpPr>
            <p:nvPr/>
          </p:nvSpPr>
          <p:spPr bwMode="auto">
            <a:xfrm>
              <a:off x="5289" y="1298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B</a:t>
              </a:r>
            </a:p>
          </p:txBody>
        </p:sp>
        <p:sp>
          <p:nvSpPr>
            <p:cNvPr id="506041" name="Rectangle 185"/>
            <p:cNvSpPr>
              <a:spLocks noChangeArrowheads="1"/>
            </p:cNvSpPr>
            <p:nvPr/>
          </p:nvSpPr>
          <p:spPr bwMode="auto">
            <a:xfrm>
              <a:off x="5289" y="1525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C</a:t>
              </a:r>
            </a:p>
          </p:txBody>
        </p:sp>
        <p:sp>
          <p:nvSpPr>
            <p:cNvPr id="506042" name="Rectangle 186"/>
            <p:cNvSpPr>
              <a:spLocks noChangeArrowheads="1"/>
            </p:cNvSpPr>
            <p:nvPr/>
          </p:nvSpPr>
          <p:spPr bwMode="auto">
            <a:xfrm>
              <a:off x="5289" y="1752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D</a:t>
              </a:r>
            </a:p>
          </p:txBody>
        </p:sp>
        <p:sp>
          <p:nvSpPr>
            <p:cNvPr id="506043" name="Rectangle 187"/>
            <p:cNvSpPr>
              <a:spLocks noChangeArrowheads="1"/>
            </p:cNvSpPr>
            <p:nvPr/>
          </p:nvSpPr>
          <p:spPr bwMode="auto">
            <a:xfrm>
              <a:off x="5289" y="1979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E</a:t>
              </a:r>
            </a:p>
          </p:txBody>
        </p:sp>
        <p:sp>
          <p:nvSpPr>
            <p:cNvPr id="506044" name="Rectangle 188"/>
            <p:cNvSpPr>
              <a:spLocks noChangeArrowheads="1"/>
            </p:cNvSpPr>
            <p:nvPr/>
          </p:nvSpPr>
          <p:spPr bwMode="auto">
            <a:xfrm>
              <a:off x="5289" y="2206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F</a:t>
              </a:r>
            </a:p>
          </p:txBody>
        </p:sp>
        <p:sp>
          <p:nvSpPr>
            <p:cNvPr id="506045" name="Rectangle 189"/>
            <p:cNvSpPr>
              <a:spLocks noChangeArrowheads="1"/>
            </p:cNvSpPr>
            <p:nvPr/>
          </p:nvSpPr>
          <p:spPr bwMode="auto">
            <a:xfrm>
              <a:off x="5289" y="2433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G</a:t>
              </a:r>
            </a:p>
          </p:txBody>
        </p:sp>
        <p:sp>
          <p:nvSpPr>
            <p:cNvPr id="506046" name="Rectangle 190"/>
            <p:cNvSpPr>
              <a:spLocks noChangeArrowheads="1"/>
            </p:cNvSpPr>
            <p:nvPr/>
          </p:nvSpPr>
          <p:spPr bwMode="auto">
            <a:xfrm>
              <a:off x="5289" y="2660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H</a:t>
              </a:r>
            </a:p>
          </p:txBody>
        </p:sp>
        <p:sp>
          <p:nvSpPr>
            <p:cNvPr id="506047" name="Rectangle 191"/>
            <p:cNvSpPr>
              <a:spLocks noChangeArrowheads="1"/>
            </p:cNvSpPr>
            <p:nvPr/>
          </p:nvSpPr>
          <p:spPr bwMode="auto">
            <a:xfrm>
              <a:off x="5289" y="2887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/>
                <a:t>I</a:t>
              </a:r>
            </a:p>
          </p:txBody>
        </p:sp>
        <p:sp>
          <p:nvSpPr>
            <p:cNvPr id="506048" name="Rectangle 192"/>
            <p:cNvSpPr>
              <a:spLocks noChangeArrowheads="1"/>
            </p:cNvSpPr>
            <p:nvPr/>
          </p:nvSpPr>
          <p:spPr bwMode="auto">
            <a:xfrm>
              <a:off x="5289" y="3114"/>
              <a:ext cx="318" cy="227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dirty="0"/>
                <a:t>J</a:t>
              </a:r>
            </a:p>
          </p:txBody>
        </p:sp>
        <p:sp>
          <p:nvSpPr>
            <p:cNvPr id="506049" name="Rectangle 193"/>
            <p:cNvSpPr>
              <a:spLocks noChangeArrowheads="1"/>
            </p:cNvSpPr>
            <p:nvPr/>
          </p:nvSpPr>
          <p:spPr bwMode="auto">
            <a:xfrm>
              <a:off x="5289" y="3341"/>
              <a:ext cx="318" cy="227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6050" name="Rectangle 194"/>
            <p:cNvSpPr>
              <a:spLocks noChangeArrowheads="1"/>
            </p:cNvSpPr>
            <p:nvPr/>
          </p:nvSpPr>
          <p:spPr bwMode="auto">
            <a:xfrm>
              <a:off x="5289" y="845"/>
              <a:ext cx="318" cy="227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>
                  <a:latin typeface="Monotype Corsiva" pitchFamily="66" charset="0"/>
                </a:rPr>
                <a:t>O</a:t>
              </a:r>
            </a:p>
          </p:txBody>
        </p:sp>
        <p:sp>
          <p:nvSpPr>
            <p:cNvPr id="506051" name="Rectangle 195"/>
            <p:cNvSpPr>
              <a:spLocks noChangeArrowheads="1"/>
            </p:cNvSpPr>
            <p:nvPr/>
          </p:nvSpPr>
          <p:spPr bwMode="auto">
            <a:xfrm>
              <a:off x="1701" y="709"/>
              <a:ext cx="317" cy="272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/>
                <a:t>+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219200" y="990600"/>
            <a:ext cx="1354932" cy="566738"/>
          </a:xfrm>
          <a:prstGeom prst="wedgeRoundRectCallout">
            <a:avLst>
              <a:gd name="adj1" fmla="val -70604"/>
              <a:gd name="adj2" fmla="val 65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Ordre :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0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0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0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courbe elliptique </a:t>
            </a:r>
            <a:r>
              <a:rPr lang="fr-CH" dirty="0"/>
              <a:t>s</a:t>
            </a:r>
            <a:r>
              <a:rPr lang="fr-CH" dirty="0" smtClean="0"/>
              <a:t>tandardisée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446" y="899084"/>
            <a:ext cx="3481754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</a:t>
            </a:r>
            <a:r>
              <a:rPr lang="en-US" sz="2800" dirty="0" err="1" smtClean="0">
                <a:solidFill>
                  <a:schemeClr val="bg1"/>
                </a:solidFill>
              </a:rPr>
              <a:t>ourbe</a:t>
            </a:r>
            <a:r>
              <a:rPr lang="en-US" sz="2800" dirty="0" smtClean="0">
                <a:solidFill>
                  <a:schemeClr val="bg1"/>
                </a:solidFill>
              </a:rPr>
              <a:t> NIST P-384</a:t>
            </a:r>
            <a:endParaRPr lang="it-IT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929640"/>
                <a:ext cx="3897221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H" sz="2400" dirty="0" smtClean="0">
                    <a:solidFill>
                      <a:schemeClr val="tx1"/>
                    </a:solidFill>
                  </a:rPr>
                  <a:t>E : y</a:t>
                </a:r>
                <a:r>
                  <a:rPr lang="fr-CH" sz="240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fr-CH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H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fr-CH" sz="2400" dirty="0" smtClean="0">
                    <a:solidFill>
                      <a:schemeClr val="tx1"/>
                    </a:solidFill>
                  </a:rPr>
                  <a:t> x</a:t>
                </a:r>
                <a:r>
                  <a:rPr lang="fr-CH" sz="2400" baseline="30000" dirty="0" smtClean="0">
                    <a:solidFill>
                      <a:schemeClr val="tx1"/>
                    </a:solidFill>
                  </a:rPr>
                  <a:t>3</a:t>
                </a:r>
                <a:r>
                  <a:rPr lang="fr-CH" sz="2400" dirty="0" smtClean="0">
                    <a:solidFill>
                      <a:schemeClr val="tx1"/>
                    </a:solidFill>
                  </a:rPr>
                  <a:t> – 3x + </a:t>
                </a:r>
                <a:r>
                  <a:rPr lang="fr-CH" sz="2400" dirty="0" smtClean="0">
                    <a:solidFill>
                      <a:srgbClr val="FF0000"/>
                    </a:solidFill>
                  </a:rPr>
                  <a:t>b</a:t>
                </a:r>
                <a:r>
                  <a:rPr lang="fr-CH" sz="2400" dirty="0" smtClean="0">
                    <a:solidFill>
                      <a:schemeClr val="tx1"/>
                    </a:solidFill>
                  </a:rPr>
                  <a:t> (mod </a:t>
                </a:r>
                <a:r>
                  <a:rPr lang="fr-CH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fr-CH" sz="2400" dirty="0" smtClean="0">
                    <a:solidFill>
                      <a:schemeClr val="tx1"/>
                    </a:solidFill>
                  </a:rPr>
                  <a:t>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929640"/>
                <a:ext cx="389722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504" t="-10667" r="-140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430" y="1447800"/>
            <a:ext cx="8827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module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= </a:t>
            </a:r>
            <a:r>
              <a:rPr lang="en-US" dirty="0" smtClean="0"/>
              <a:t>39402006196394479212279040100143613805079739270465446667948293404245721771496870329047266088258938001861606973112319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124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ordre</a:t>
            </a:r>
            <a:r>
              <a:rPr lang="en-US" dirty="0"/>
              <a:t> du </a:t>
            </a:r>
            <a:r>
              <a:rPr lang="en-US" dirty="0" err="1"/>
              <a:t>groupe</a:t>
            </a:r>
            <a:r>
              <a:rPr lang="en-US" dirty="0"/>
              <a:t> = </a:t>
            </a:r>
            <a:r>
              <a:rPr lang="en-US" dirty="0" smtClean="0"/>
              <a:t>39402006196394479212279040100143613805079739270465446667946905279627659399113263569398956308152294913554433653942643 points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24294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= b3312fa7 e23ee7e4 988e056b e3f82d19 181d9c6e </a:t>
            </a:r>
            <a:r>
              <a:rPr lang="en-US" dirty="0" smtClean="0"/>
              <a:t>fe814112 0314088f   </a:t>
            </a:r>
            <a:r>
              <a:rPr lang="it-IT" dirty="0" smtClean="0"/>
              <a:t>5013875a </a:t>
            </a:r>
            <a:r>
              <a:rPr lang="it-IT" dirty="0"/>
              <a:t>c656398d 8a2ed19d 2a85c8ed </a:t>
            </a:r>
            <a:r>
              <a:rPr lang="it-IT" dirty="0" smtClean="0"/>
              <a:t>d3ec2aef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148078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Générateur:</a:t>
            </a:r>
          </a:p>
          <a:p>
            <a:r>
              <a:rPr lang="en-US" dirty="0" err="1"/>
              <a:t>G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= aa87ca22 be8b0537 </a:t>
            </a:r>
            <a:r>
              <a:rPr lang="it-IT" dirty="0"/>
              <a:t>8eb1c71e f320ad74 6e1d3b62 8ba79b98 59f741e0 </a:t>
            </a:r>
            <a:r>
              <a:rPr lang="en-US" dirty="0"/>
              <a:t>82542a38 5502f25d bf55296c 3a545e38 72760ab7</a:t>
            </a:r>
          </a:p>
          <a:p>
            <a:r>
              <a:rPr lang="en-US" dirty="0" err="1"/>
              <a:t>G</a:t>
            </a:r>
            <a:r>
              <a:rPr lang="en-US" baseline="-25000" dirty="0" err="1"/>
              <a:t>y</a:t>
            </a:r>
            <a:endParaRPr lang="en-US" baseline="-25000" dirty="0"/>
          </a:p>
          <a:p>
            <a:r>
              <a:rPr lang="en-US" dirty="0"/>
              <a:t>= 3617de4a 96262c6f 5d9e98bf 9292dc29 f8f41dbd 289a147c e9da3113 b5f0b8c0 0a60b1ce 1d7e819d 7a431d7c </a:t>
            </a:r>
            <a:r>
              <a:rPr lang="en-US" dirty="0" smtClean="0"/>
              <a:t>90ea0e5f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987" name="Group 11"/>
          <p:cNvGrpSpPr>
            <a:grpSpLocks/>
          </p:cNvGrpSpPr>
          <p:nvPr/>
        </p:nvGrpSpPr>
        <p:grpSpPr bwMode="auto">
          <a:xfrm>
            <a:off x="3359147" y="1139824"/>
            <a:ext cx="2273303" cy="2746376"/>
            <a:chOff x="2011" y="862"/>
            <a:chExt cx="1432" cy="1730"/>
          </a:xfrm>
        </p:grpSpPr>
        <p:sp>
          <p:nvSpPr>
            <p:cNvPr id="510988" name="AutoShape 12"/>
            <p:cNvSpPr>
              <a:spLocks noChangeArrowheads="1"/>
            </p:cNvSpPr>
            <p:nvPr/>
          </p:nvSpPr>
          <p:spPr bwMode="auto">
            <a:xfrm>
              <a:off x="2256" y="1344"/>
              <a:ext cx="864" cy="1248"/>
            </a:xfrm>
            <a:prstGeom prst="can">
              <a:avLst>
                <a:gd name="adj" fmla="val 36111"/>
              </a:avLst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0989" name="Text Box 13"/>
            <p:cNvSpPr txBox="1">
              <a:spLocks noChangeArrowheads="1"/>
            </p:cNvSpPr>
            <p:nvPr/>
          </p:nvSpPr>
          <p:spPr bwMode="auto">
            <a:xfrm>
              <a:off x="2011" y="862"/>
              <a:ext cx="14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2"/>
                  </a:solidFill>
                </a:rPr>
                <a:t>r</a:t>
              </a:r>
              <a:r>
                <a:rPr lang="fr-FR" sz="2400" b="1" dirty="0" smtClean="0">
                  <a:solidFill>
                    <a:schemeClr val="tx2"/>
                  </a:solidFill>
                </a:rPr>
                <a:t>egistre public</a:t>
              </a:r>
              <a:endParaRPr lang="fr-FR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10990" name="Rectangle 14"/>
          <p:cNvSpPr>
            <a:spLocks noGrp="1" noChangeArrowheads="1"/>
          </p:cNvSpPr>
          <p:nvPr>
            <p:ph type="title"/>
          </p:nvPr>
        </p:nvSpPr>
        <p:spPr>
          <a:xfrm>
            <a:off x="157797" y="-6352"/>
            <a:ext cx="8991600" cy="1143000"/>
          </a:xfrm>
        </p:spPr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change de clé</a:t>
            </a:r>
            <a:endParaRPr lang="fr-FR" dirty="0"/>
          </a:p>
        </p:txBody>
      </p:sp>
      <p:grpSp>
        <p:nvGrpSpPr>
          <p:cNvPr id="511111" name="Group 135"/>
          <p:cNvGrpSpPr>
            <a:grpSpLocks/>
          </p:cNvGrpSpPr>
          <p:nvPr/>
        </p:nvGrpSpPr>
        <p:grpSpPr bwMode="auto">
          <a:xfrm>
            <a:off x="6735762" y="2662237"/>
            <a:ext cx="1628775" cy="914400"/>
            <a:chOff x="4209" y="1008"/>
            <a:chExt cx="886" cy="576"/>
          </a:xfrm>
        </p:grpSpPr>
        <p:sp>
          <p:nvSpPr>
            <p:cNvPr id="511112" name="Rectangle 136"/>
            <p:cNvSpPr>
              <a:spLocks noChangeArrowheads="1"/>
            </p:cNvSpPr>
            <p:nvPr/>
          </p:nvSpPr>
          <p:spPr bwMode="auto">
            <a:xfrm>
              <a:off x="4209" y="1008"/>
              <a:ext cx="886" cy="38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66"/>
                  </a:solidFill>
                </a:rPr>
                <a:t>B</a:t>
              </a:r>
              <a:r>
                <a:rPr lang="fr-FR" sz="2000">
                  <a:solidFill>
                    <a:srgbClr val="FFFF66"/>
                  </a:solidFill>
                </a:rPr>
                <a:t> = y. </a:t>
              </a:r>
              <a:r>
                <a:rPr lang="fr-FR" sz="20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511113" name="Line 137"/>
            <p:cNvSpPr>
              <a:spLocks noChangeShapeType="1"/>
            </p:cNvSpPr>
            <p:nvPr/>
          </p:nvSpPr>
          <p:spPr bwMode="auto">
            <a:xfrm flipV="1">
              <a:off x="4608" y="139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11122" name="Rectangle 146"/>
          <p:cNvSpPr>
            <a:spLocks noChangeArrowheads="1"/>
          </p:cNvSpPr>
          <p:nvPr/>
        </p:nvSpPr>
        <p:spPr bwMode="auto">
          <a:xfrm>
            <a:off x="2438400" y="4537075"/>
            <a:ext cx="1081087" cy="7207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 smtClean="0">
                <a:solidFill>
                  <a:srgbClr val="FFFF66"/>
                </a:solidFill>
              </a:rPr>
              <a:t>K</a:t>
            </a:r>
            <a:r>
              <a:rPr lang="de-DE" sz="2000" dirty="0" smtClean="0">
                <a:solidFill>
                  <a:srgbClr val="FFFF66"/>
                </a:solidFill>
              </a:rPr>
              <a:t> </a:t>
            </a:r>
            <a:r>
              <a:rPr lang="de-DE" sz="2000" dirty="0">
                <a:solidFill>
                  <a:srgbClr val="FFFF66"/>
                </a:solidFill>
              </a:rPr>
              <a:t>= x. </a:t>
            </a:r>
            <a:r>
              <a:rPr lang="de-DE" sz="2000" b="1" dirty="0">
                <a:solidFill>
                  <a:srgbClr val="FFFF66"/>
                </a:solidFill>
              </a:rPr>
              <a:t>B</a:t>
            </a:r>
          </a:p>
          <a:p>
            <a:pPr algn="ctr"/>
            <a:r>
              <a:rPr lang="de-DE" sz="2000" dirty="0">
                <a:solidFill>
                  <a:srgbClr val="FFFF66"/>
                </a:solidFill>
              </a:rPr>
              <a:t>= (k</a:t>
            </a:r>
            <a:r>
              <a:rPr lang="de-DE" sz="2000" baseline="-25000" dirty="0">
                <a:solidFill>
                  <a:srgbClr val="FFFF66"/>
                </a:solidFill>
              </a:rPr>
              <a:t>1</a:t>
            </a:r>
            <a:r>
              <a:rPr lang="de-DE" sz="2000" dirty="0">
                <a:solidFill>
                  <a:srgbClr val="FFFF66"/>
                </a:solidFill>
              </a:rPr>
              <a:t>, k</a:t>
            </a:r>
            <a:r>
              <a:rPr lang="de-DE" sz="2000" baseline="-25000" dirty="0">
                <a:solidFill>
                  <a:srgbClr val="FFFF66"/>
                </a:solidFill>
              </a:rPr>
              <a:t>2</a:t>
            </a:r>
            <a:r>
              <a:rPr lang="de-DE" sz="2000" dirty="0">
                <a:solidFill>
                  <a:srgbClr val="FFFF66"/>
                </a:solidFill>
              </a:rPr>
              <a:t>)</a:t>
            </a:r>
            <a:endParaRPr lang="de-DE" sz="2000" baseline="30000" dirty="0">
              <a:solidFill>
                <a:srgbClr val="FFFF66"/>
              </a:solidFill>
            </a:endParaRPr>
          </a:p>
        </p:txBody>
      </p:sp>
      <p:grpSp>
        <p:nvGrpSpPr>
          <p:cNvPr id="511125" name="Group 149"/>
          <p:cNvGrpSpPr>
            <a:grpSpLocks/>
          </p:cNvGrpSpPr>
          <p:nvPr/>
        </p:nvGrpSpPr>
        <p:grpSpPr bwMode="auto">
          <a:xfrm>
            <a:off x="1116013" y="2895600"/>
            <a:ext cx="1628775" cy="914400"/>
            <a:chOff x="4209" y="1008"/>
            <a:chExt cx="886" cy="576"/>
          </a:xfrm>
        </p:grpSpPr>
        <p:sp>
          <p:nvSpPr>
            <p:cNvPr id="511126" name="Rectangle 150"/>
            <p:cNvSpPr>
              <a:spLocks noChangeArrowheads="1"/>
            </p:cNvSpPr>
            <p:nvPr/>
          </p:nvSpPr>
          <p:spPr bwMode="auto">
            <a:xfrm>
              <a:off x="4209" y="1008"/>
              <a:ext cx="886" cy="38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 dirty="0" smtClean="0">
                  <a:solidFill>
                    <a:srgbClr val="FFFF66"/>
                  </a:solidFill>
                </a:rPr>
                <a:t>A</a:t>
              </a:r>
              <a:r>
                <a:rPr lang="fr-FR" sz="2000" dirty="0" smtClean="0">
                  <a:solidFill>
                    <a:srgbClr val="FFFF66"/>
                  </a:solidFill>
                </a:rPr>
                <a:t> </a:t>
              </a:r>
              <a:r>
                <a:rPr lang="fr-FR" sz="2000" dirty="0">
                  <a:solidFill>
                    <a:srgbClr val="FFFF66"/>
                  </a:solidFill>
                </a:rPr>
                <a:t>= x. </a:t>
              </a:r>
              <a:r>
                <a:rPr lang="fr-FR" sz="2000" b="1" dirty="0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511127" name="Line 151"/>
            <p:cNvSpPr>
              <a:spLocks noChangeShapeType="1"/>
            </p:cNvSpPr>
            <p:nvPr/>
          </p:nvSpPr>
          <p:spPr bwMode="auto">
            <a:xfrm flipV="1">
              <a:off x="4608" y="139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11128" name="Rectangle 152"/>
          <p:cNvSpPr>
            <a:spLocks noChangeArrowheads="1"/>
          </p:cNvSpPr>
          <p:nvPr/>
        </p:nvSpPr>
        <p:spPr bwMode="auto">
          <a:xfrm>
            <a:off x="5786437" y="4495800"/>
            <a:ext cx="1223963" cy="7207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 smtClean="0">
                <a:solidFill>
                  <a:srgbClr val="FFFF66"/>
                </a:solidFill>
              </a:rPr>
              <a:t>K</a:t>
            </a:r>
            <a:r>
              <a:rPr lang="de-DE" sz="2000" dirty="0" smtClean="0">
                <a:solidFill>
                  <a:srgbClr val="FFFF66"/>
                </a:solidFill>
              </a:rPr>
              <a:t> </a:t>
            </a:r>
            <a:r>
              <a:rPr lang="de-DE" sz="2000" dirty="0">
                <a:solidFill>
                  <a:srgbClr val="FFFF66"/>
                </a:solidFill>
              </a:rPr>
              <a:t>= y. </a:t>
            </a:r>
            <a:r>
              <a:rPr lang="de-DE" sz="2000" b="1" dirty="0" smtClean="0">
                <a:solidFill>
                  <a:srgbClr val="FFFF66"/>
                </a:solidFill>
              </a:rPr>
              <a:t>A</a:t>
            </a:r>
            <a:endParaRPr lang="de-DE" sz="2000" b="1" dirty="0">
              <a:solidFill>
                <a:srgbClr val="FFFF66"/>
              </a:solidFill>
            </a:endParaRPr>
          </a:p>
          <a:p>
            <a:pPr algn="ctr"/>
            <a:r>
              <a:rPr lang="de-DE" sz="2000" dirty="0">
                <a:solidFill>
                  <a:srgbClr val="FFFF66"/>
                </a:solidFill>
              </a:rPr>
              <a:t>= (k</a:t>
            </a:r>
            <a:r>
              <a:rPr lang="de-DE" sz="2000" baseline="-25000" dirty="0">
                <a:solidFill>
                  <a:srgbClr val="FFFF66"/>
                </a:solidFill>
              </a:rPr>
              <a:t>1</a:t>
            </a:r>
            <a:r>
              <a:rPr lang="de-DE" sz="2000" dirty="0">
                <a:solidFill>
                  <a:srgbClr val="FFFF66"/>
                </a:solidFill>
              </a:rPr>
              <a:t>, k</a:t>
            </a:r>
            <a:r>
              <a:rPr lang="de-DE" sz="2000" baseline="-25000" dirty="0">
                <a:solidFill>
                  <a:srgbClr val="FFFF66"/>
                </a:solidFill>
              </a:rPr>
              <a:t>2</a:t>
            </a:r>
            <a:r>
              <a:rPr lang="de-DE" sz="2000" dirty="0">
                <a:solidFill>
                  <a:srgbClr val="FFFF66"/>
                </a:solidFill>
              </a:rPr>
              <a:t>)</a:t>
            </a:r>
          </a:p>
        </p:txBody>
      </p:sp>
      <p:sp>
        <p:nvSpPr>
          <p:cNvPr id="511131" name="Text Box 155"/>
          <p:cNvSpPr txBox="1">
            <a:spLocks noChangeArrowheads="1"/>
          </p:cNvSpPr>
          <p:nvPr/>
        </p:nvSpPr>
        <p:spPr bwMode="auto">
          <a:xfrm>
            <a:off x="7432675" y="80486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de-DE" sz="40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511134" name="Text Box 158"/>
          <p:cNvSpPr txBox="1">
            <a:spLocks noChangeArrowheads="1"/>
          </p:cNvSpPr>
          <p:nvPr/>
        </p:nvSpPr>
        <p:spPr bwMode="auto">
          <a:xfrm>
            <a:off x="1374298" y="0"/>
            <a:ext cx="2866490" cy="830997"/>
          </a:xfrm>
          <a:prstGeom prst="rect">
            <a:avLst/>
          </a:prstGeom>
          <a:solidFill>
            <a:srgbClr val="D1D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600" dirty="0"/>
              <a:t>E(Z</a:t>
            </a:r>
            <a:r>
              <a:rPr lang="de-DE" sz="1600" baseline="-25000" dirty="0"/>
              <a:t>p</a:t>
            </a:r>
            <a:r>
              <a:rPr lang="de-DE" sz="1600" dirty="0"/>
              <a:t>) </a:t>
            </a:r>
            <a:r>
              <a:rPr lang="de-DE" sz="1600" dirty="0" smtClean="0"/>
              <a:t>courbe elliptique sur Z</a:t>
            </a:r>
            <a:r>
              <a:rPr lang="de-DE" sz="1600" baseline="-25000" dirty="0" smtClean="0"/>
              <a:t>p</a:t>
            </a:r>
            <a:endParaRPr lang="de-DE" sz="1600" baseline="-25000" dirty="0"/>
          </a:p>
          <a:p>
            <a:pPr algn="ctr"/>
            <a:r>
              <a:rPr lang="de-DE" sz="1600" b="1" dirty="0"/>
              <a:t>G</a:t>
            </a:r>
            <a:r>
              <a:rPr lang="de-DE" sz="1600" dirty="0"/>
              <a:t> = </a:t>
            </a:r>
            <a:r>
              <a:rPr lang="de-DE" sz="1600" dirty="0" smtClean="0"/>
              <a:t>générateur de </a:t>
            </a:r>
            <a:r>
              <a:rPr lang="de-DE" sz="1600" dirty="0"/>
              <a:t>E(Z</a:t>
            </a:r>
            <a:r>
              <a:rPr lang="de-DE" sz="1600" baseline="-25000" dirty="0"/>
              <a:t>p</a:t>
            </a:r>
            <a:r>
              <a:rPr lang="de-DE" sz="1600" dirty="0"/>
              <a:t>)</a:t>
            </a:r>
          </a:p>
          <a:p>
            <a:pPr algn="ctr"/>
            <a:r>
              <a:rPr lang="de-DE" sz="1600" dirty="0"/>
              <a:t>x, y  </a:t>
            </a:r>
            <a:r>
              <a:rPr lang="de-DE" sz="1600" dirty="0" smtClean="0"/>
              <a:t>dans </a:t>
            </a:r>
            <a:r>
              <a:rPr lang="de-DE" sz="1600" dirty="0"/>
              <a:t>Z</a:t>
            </a:r>
            <a:r>
              <a:rPr lang="de-DE" sz="1600" baseline="-25000" dirty="0"/>
              <a:t>p</a:t>
            </a:r>
          </a:p>
        </p:txBody>
      </p:sp>
      <p:sp>
        <p:nvSpPr>
          <p:cNvPr id="511135" name="Text Box 159"/>
          <p:cNvSpPr txBox="1">
            <a:spLocks noChangeArrowheads="1"/>
          </p:cNvSpPr>
          <p:nvPr/>
        </p:nvSpPr>
        <p:spPr bwMode="auto">
          <a:xfrm>
            <a:off x="3897152" y="1956594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solidFill>
                  <a:srgbClr val="FFFF00"/>
                </a:solidFill>
              </a:rPr>
              <a:t>E(Z</a:t>
            </a:r>
            <a:r>
              <a:rPr lang="de-DE" sz="1800" baseline="-25000" dirty="0">
                <a:solidFill>
                  <a:srgbClr val="FFFF00"/>
                </a:solidFill>
              </a:rPr>
              <a:t>p</a:t>
            </a:r>
            <a:r>
              <a:rPr lang="de-DE" sz="1800" dirty="0">
                <a:solidFill>
                  <a:srgbClr val="FFFF00"/>
                </a:solidFill>
              </a:rPr>
              <a:t>)   </a:t>
            </a:r>
            <a:r>
              <a:rPr lang="de-DE" sz="1800" b="1" dirty="0">
                <a:solidFill>
                  <a:srgbClr val="FFFF00"/>
                </a:solidFill>
              </a:rPr>
              <a:t>G</a:t>
            </a:r>
          </a:p>
        </p:txBody>
      </p:sp>
      <p:grpSp>
        <p:nvGrpSpPr>
          <p:cNvPr id="188" name="Group 125"/>
          <p:cNvGrpSpPr>
            <a:grpSpLocks/>
          </p:cNvGrpSpPr>
          <p:nvPr/>
        </p:nvGrpSpPr>
        <p:grpSpPr bwMode="auto">
          <a:xfrm>
            <a:off x="134937" y="2243137"/>
            <a:ext cx="8932863" cy="762000"/>
            <a:chOff x="0" y="720"/>
            <a:chExt cx="5627" cy="480"/>
          </a:xfrm>
        </p:grpSpPr>
        <p:sp>
          <p:nvSpPr>
            <p:cNvPr id="189" name="AutoShape 126"/>
            <p:cNvSpPr>
              <a:spLocks noChangeArrowheads="1"/>
            </p:cNvSpPr>
            <p:nvPr/>
          </p:nvSpPr>
          <p:spPr bwMode="auto">
            <a:xfrm>
              <a:off x="0" y="768"/>
              <a:ext cx="532" cy="432"/>
            </a:xfrm>
            <a:prstGeom prst="cloudCallout">
              <a:avLst>
                <a:gd name="adj1" fmla="val 27606"/>
                <a:gd name="adj2" fmla="val 114352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0" name="AutoShape 127"/>
            <p:cNvSpPr>
              <a:spLocks noChangeArrowheads="1"/>
            </p:cNvSpPr>
            <p:nvPr/>
          </p:nvSpPr>
          <p:spPr bwMode="auto">
            <a:xfrm>
              <a:off x="5184" y="720"/>
              <a:ext cx="443" cy="432"/>
            </a:xfrm>
            <a:prstGeom prst="cloudCallout">
              <a:avLst>
                <a:gd name="adj1" fmla="val -40208"/>
                <a:gd name="adj2" fmla="val 1328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98" name="Group 135"/>
          <p:cNvGrpSpPr>
            <a:grpSpLocks/>
          </p:cNvGrpSpPr>
          <p:nvPr/>
        </p:nvGrpSpPr>
        <p:grpSpPr bwMode="auto">
          <a:xfrm>
            <a:off x="2420937" y="2547937"/>
            <a:ext cx="2244725" cy="1371600"/>
            <a:chOff x="1440" y="1728"/>
            <a:chExt cx="1414" cy="864"/>
          </a:xfrm>
        </p:grpSpPr>
        <p:sp>
          <p:nvSpPr>
            <p:cNvPr id="199" name="Oval 136"/>
            <p:cNvSpPr>
              <a:spLocks noChangeArrowheads="1"/>
            </p:cNvSpPr>
            <p:nvPr/>
          </p:nvSpPr>
          <p:spPr bwMode="auto">
            <a:xfrm>
              <a:off x="2544" y="1728"/>
              <a:ext cx="310" cy="3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CC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00" name="Line 137"/>
            <p:cNvSpPr>
              <a:spLocks noChangeShapeType="1"/>
            </p:cNvSpPr>
            <p:nvPr/>
          </p:nvSpPr>
          <p:spPr bwMode="auto">
            <a:xfrm flipV="1">
              <a:off x="1440" y="1968"/>
              <a:ext cx="110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" name="Group 138"/>
          <p:cNvGrpSpPr>
            <a:grpSpLocks/>
          </p:cNvGrpSpPr>
          <p:nvPr/>
        </p:nvGrpSpPr>
        <p:grpSpPr bwMode="auto">
          <a:xfrm>
            <a:off x="4173537" y="3157536"/>
            <a:ext cx="2989263" cy="1239173"/>
            <a:chOff x="2544" y="2112"/>
            <a:chExt cx="1754" cy="720"/>
          </a:xfrm>
        </p:grpSpPr>
        <p:sp>
          <p:nvSpPr>
            <p:cNvPr id="202" name="Oval 139"/>
            <p:cNvSpPr>
              <a:spLocks noChangeArrowheads="1"/>
            </p:cNvSpPr>
            <p:nvPr/>
          </p:nvSpPr>
          <p:spPr bwMode="auto">
            <a:xfrm>
              <a:off x="2544" y="2112"/>
              <a:ext cx="310" cy="3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CC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3" name="Line 140"/>
            <p:cNvSpPr>
              <a:spLocks noChangeShapeType="1"/>
            </p:cNvSpPr>
            <p:nvPr/>
          </p:nvSpPr>
          <p:spPr bwMode="auto">
            <a:xfrm>
              <a:off x="2832" y="2304"/>
              <a:ext cx="1466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" name="Line 141"/>
          <p:cNvSpPr>
            <a:spLocks noChangeShapeType="1"/>
          </p:cNvSpPr>
          <p:nvPr/>
        </p:nvSpPr>
        <p:spPr bwMode="auto">
          <a:xfrm>
            <a:off x="4630737" y="2852737"/>
            <a:ext cx="2362200" cy="990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Line 142"/>
          <p:cNvSpPr>
            <a:spLocks noChangeShapeType="1"/>
          </p:cNvSpPr>
          <p:nvPr/>
        </p:nvSpPr>
        <p:spPr bwMode="auto">
          <a:xfrm flipV="1">
            <a:off x="2438399" y="3386136"/>
            <a:ext cx="1735137" cy="95726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" name="Group 150"/>
          <p:cNvGrpSpPr>
            <a:grpSpLocks/>
          </p:cNvGrpSpPr>
          <p:nvPr/>
        </p:nvGrpSpPr>
        <p:grpSpPr bwMode="auto">
          <a:xfrm>
            <a:off x="7010400" y="3614737"/>
            <a:ext cx="1954288" cy="1636088"/>
            <a:chOff x="2018" y="2659"/>
            <a:chExt cx="1517" cy="1270"/>
          </a:xfrm>
        </p:grpSpPr>
        <p:pic>
          <p:nvPicPr>
            <p:cNvPr id="214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grpSp>
        <p:nvGrpSpPr>
          <p:cNvPr id="216" name="Group 149"/>
          <p:cNvGrpSpPr>
            <a:grpSpLocks/>
          </p:cNvGrpSpPr>
          <p:nvPr/>
        </p:nvGrpSpPr>
        <p:grpSpPr bwMode="auto">
          <a:xfrm>
            <a:off x="1023892" y="3802357"/>
            <a:ext cx="1414508" cy="2174580"/>
            <a:chOff x="340" y="2160"/>
            <a:chExt cx="1098" cy="1688"/>
          </a:xfrm>
        </p:grpSpPr>
        <p:pic>
          <p:nvPicPr>
            <p:cNvPr id="217" name="Picture 147" descr="MPj042237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8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3" name="Right Brace 2"/>
          <p:cNvSpPr/>
          <p:nvPr/>
        </p:nvSpPr>
        <p:spPr>
          <a:xfrm rot="5400000">
            <a:off x="4521708" y="3174492"/>
            <a:ext cx="505398" cy="4672014"/>
          </a:xfrm>
          <a:prstGeom prst="rightBrace">
            <a:avLst>
              <a:gd name="adj1" fmla="val 30949"/>
              <a:gd name="adj2" fmla="val 4975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5879068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>
                <a:solidFill>
                  <a:schemeClr val="accent1"/>
                </a:solidFill>
              </a:rPr>
              <a:t>p</a:t>
            </a:r>
            <a:r>
              <a:rPr lang="fr-CH" sz="2400" dirty="0" smtClean="0">
                <a:solidFill>
                  <a:schemeClr val="accent1"/>
                </a:solidFill>
              </a:rPr>
              <a:t>oint commun sur la courbe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77000" y="955674"/>
            <a:ext cx="2391068" cy="1184276"/>
            <a:chOff x="6477000" y="955674"/>
            <a:chExt cx="2391068" cy="1184276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6477000" y="955674"/>
              <a:ext cx="2391068" cy="1184276"/>
            </a:xfrm>
            <a:prstGeom prst="wedgeRoundRectCallout">
              <a:avLst>
                <a:gd name="adj1" fmla="val -4102"/>
                <a:gd name="adj2" fmla="val 10882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G + G + … + G</a:t>
              </a:r>
            </a:p>
            <a:p>
              <a:pPr algn="ctr"/>
              <a:endParaRPr lang="fr-CH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CH" dirty="0">
                  <a:solidFill>
                    <a:schemeClr val="tx1"/>
                  </a:solidFill>
                </a:rPr>
                <a:t>y</a:t>
              </a:r>
              <a:r>
                <a:rPr lang="fr-CH" dirty="0" smtClean="0">
                  <a:solidFill>
                    <a:schemeClr val="tx1"/>
                  </a:solidFill>
                </a:rPr>
                <a:t> fois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Brace 6"/>
            <p:cNvSpPr/>
            <p:nvPr/>
          </p:nvSpPr>
          <p:spPr>
            <a:xfrm rot="5400000">
              <a:off x="7462043" y="677862"/>
              <a:ext cx="378618" cy="1613694"/>
            </a:xfrm>
            <a:prstGeom prst="rightBrace">
              <a:avLst>
                <a:gd name="adj1" fmla="val 3852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5532" y="1254124"/>
            <a:ext cx="2391068" cy="1184276"/>
            <a:chOff x="885532" y="1254124"/>
            <a:chExt cx="2391068" cy="1184276"/>
          </a:xfrm>
        </p:grpSpPr>
        <p:sp>
          <p:nvSpPr>
            <p:cNvPr id="224" name="Rounded Rectangular Callout 223"/>
            <p:cNvSpPr/>
            <p:nvPr/>
          </p:nvSpPr>
          <p:spPr>
            <a:xfrm>
              <a:off x="885532" y="1254124"/>
              <a:ext cx="2391068" cy="1184276"/>
            </a:xfrm>
            <a:prstGeom prst="wedgeRoundRectCallout">
              <a:avLst>
                <a:gd name="adj1" fmla="val -4102"/>
                <a:gd name="adj2" fmla="val 10882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G + G + … + G</a:t>
              </a:r>
            </a:p>
            <a:p>
              <a:pPr algn="ctr"/>
              <a:endParaRPr lang="fr-CH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x fois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5" name="Right Brace 224"/>
            <p:cNvSpPr/>
            <p:nvPr/>
          </p:nvSpPr>
          <p:spPr>
            <a:xfrm rot="5400000">
              <a:off x="1912938" y="982662"/>
              <a:ext cx="378618" cy="1613694"/>
            </a:xfrm>
            <a:prstGeom prst="rightBrace">
              <a:avLst>
                <a:gd name="adj1" fmla="val 3852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15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51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51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51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1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51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1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122" grpId="0" animBg="1"/>
      <p:bldP spid="511128" grpId="0" animBg="1"/>
      <p:bldP spid="511134" grpId="0" animBg="1"/>
      <p:bldP spid="204" grpId="0" animBg="1"/>
      <p:bldP spid="205" grpId="0" animBg="1"/>
      <p:bldP spid="3" grpId="0" animBg="1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4067175" y="3903663"/>
            <a:ext cx="792163" cy="15033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09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hiffrement simple</a:t>
            </a:r>
            <a:endParaRPr lang="fr-FR" dirty="0"/>
          </a:p>
        </p:txBody>
      </p:sp>
      <p:sp>
        <p:nvSpPr>
          <p:cNvPr id="511118" name="AutoShape 142"/>
          <p:cNvSpPr>
            <a:spLocks noChangeArrowheads="1"/>
          </p:cNvSpPr>
          <p:nvPr/>
        </p:nvSpPr>
        <p:spPr bwMode="auto">
          <a:xfrm>
            <a:off x="2268538" y="3903663"/>
            <a:ext cx="1477962" cy="1503362"/>
          </a:xfrm>
          <a:prstGeom prst="roundRect">
            <a:avLst>
              <a:gd name="adj" fmla="val 2980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1600" dirty="0">
                <a:solidFill>
                  <a:schemeClr val="bg1"/>
                </a:solidFill>
              </a:rPr>
              <a:t>k</a:t>
            </a:r>
            <a:r>
              <a:rPr lang="fr-FR" sz="1600" baseline="-25000" dirty="0">
                <a:solidFill>
                  <a:schemeClr val="bg1"/>
                </a:solidFill>
              </a:rPr>
              <a:t>1</a:t>
            </a:r>
            <a:r>
              <a:rPr lang="fr-FR" sz="1600" dirty="0">
                <a:solidFill>
                  <a:schemeClr val="bg1"/>
                </a:solidFill>
              </a:rPr>
              <a:t>.m</a:t>
            </a:r>
            <a:r>
              <a:rPr lang="fr-FR" sz="1600" baseline="-25000" dirty="0">
                <a:solidFill>
                  <a:schemeClr val="bg1"/>
                </a:solidFill>
              </a:rPr>
              <a:t>1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(mod p)</a:t>
            </a:r>
            <a:endParaRPr lang="fr-FR" sz="1600" dirty="0">
              <a:solidFill>
                <a:schemeClr val="bg1"/>
              </a:solidFill>
            </a:endParaRPr>
          </a:p>
          <a:p>
            <a:pPr algn="ctr" defTabSz="762000"/>
            <a:endParaRPr lang="fr-FR" sz="1600" dirty="0">
              <a:solidFill>
                <a:schemeClr val="bg1"/>
              </a:solidFill>
            </a:endParaRPr>
          </a:p>
          <a:p>
            <a:pPr algn="ctr" defTabSz="762000"/>
            <a:r>
              <a:rPr lang="fr-FR" sz="1600" dirty="0">
                <a:solidFill>
                  <a:schemeClr val="bg1"/>
                </a:solidFill>
              </a:rPr>
              <a:t>k</a:t>
            </a:r>
            <a:r>
              <a:rPr lang="fr-FR" sz="1600" baseline="-25000" dirty="0">
                <a:solidFill>
                  <a:schemeClr val="bg1"/>
                </a:solidFill>
              </a:rPr>
              <a:t>2</a:t>
            </a:r>
            <a:r>
              <a:rPr lang="fr-FR" sz="1600" dirty="0">
                <a:solidFill>
                  <a:schemeClr val="bg1"/>
                </a:solidFill>
              </a:rPr>
              <a:t>.m</a:t>
            </a:r>
            <a:r>
              <a:rPr lang="fr-FR" sz="1600" baseline="-25000" dirty="0">
                <a:solidFill>
                  <a:schemeClr val="bg1"/>
                </a:solidFill>
              </a:rPr>
              <a:t>2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(mod p)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11119" name="Rectangle 143"/>
          <p:cNvSpPr>
            <a:spLocks noChangeArrowheads="1"/>
          </p:cNvSpPr>
          <p:nvPr/>
        </p:nvSpPr>
        <p:spPr bwMode="auto">
          <a:xfrm>
            <a:off x="1187450" y="4183063"/>
            <a:ext cx="563563" cy="457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/>
              <a:t>m</a:t>
            </a:r>
            <a:r>
              <a:rPr lang="fr-FR" sz="2000" baseline="-25000"/>
              <a:t>1</a:t>
            </a:r>
          </a:p>
        </p:txBody>
      </p:sp>
      <p:sp>
        <p:nvSpPr>
          <p:cNvPr id="511121" name="Text Box 145"/>
          <p:cNvSpPr txBox="1">
            <a:spLocks noChangeArrowheads="1"/>
          </p:cNvSpPr>
          <p:nvPr/>
        </p:nvSpPr>
        <p:spPr bwMode="auto">
          <a:xfrm>
            <a:off x="3322386" y="5333356"/>
            <a:ext cx="2561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emi-blocs chiffrés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11123" name="AutoShape 147"/>
          <p:cNvSpPr>
            <a:spLocks noChangeArrowheads="1"/>
          </p:cNvSpPr>
          <p:nvPr/>
        </p:nvSpPr>
        <p:spPr bwMode="auto">
          <a:xfrm>
            <a:off x="5326063" y="3903663"/>
            <a:ext cx="1477962" cy="1503362"/>
          </a:xfrm>
          <a:prstGeom prst="roundRect">
            <a:avLst>
              <a:gd name="adj" fmla="val 2980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endParaRPr lang="fr-FR" sz="1600" dirty="0">
              <a:solidFill>
                <a:schemeClr val="bg1"/>
              </a:solidFill>
            </a:endParaRPr>
          </a:p>
          <a:p>
            <a:pPr algn="ctr" defTabSz="762000"/>
            <a:r>
              <a:rPr lang="fr-FR" sz="1600" dirty="0">
                <a:solidFill>
                  <a:schemeClr val="bg1"/>
                </a:solidFill>
              </a:rPr>
              <a:t>k</a:t>
            </a:r>
            <a:r>
              <a:rPr lang="fr-FR" sz="1600" baseline="-25000" dirty="0">
                <a:solidFill>
                  <a:schemeClr val="bg1"/>
                </a:solidFill>
              </a:rPr>
              <a:t>1</a:t>
            </a:r>
            <a:r>
              <a:rPr lang="fr-FR" sz="1600" baseline="30000" dirty="0">
                <a:solidFill>
                  <a:schemeClr val="bg1"/>
                </a:solidFill>
              </a:rPr>
              <a:t>-1</a:t>
            </a:r>
            <a:r>
              <a:rPr lang="fr-FR" sz="1600" dirty="0">
                <a:solidFill>
                  <a:schemeClr val="bg1"/>
                </a:solidFill>
              </a:rPr>
              <a:t>.e</a:t>
            </a:r>
            <a:r>
              <a:rPr lang="fr-FR" sz="1600" baseline="-25000" dirty="0">
                <a:solidFill>
                  <a:schemeClr val="bg1"/>
                </a:solidFill>
              </a:rPr>
              <a:t>1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(mod p)</a:t>
            </a:r>
            <a:endParaRPr lang="fr-FR" sz="1600" dirty="0">
              <a:solidFill>
                <a:schemeClr val="bg1"/>
              </a:solidFill>
            </a:endParaRPr>
          </a:p>
          <a:p>
            <a:pPr algn="ctr" defTabSz="762000"/>
            <a:endParaRPr lang="fr-FR" sz="1600" dirty="0">
              <a:solidFill>
                <a:schemeClr val="bg1"/>
              </a:solidFill>
            </a:endParaRPr>
          </a:p>
          <a:p>
            <a:pPr algn="ctr" defTabSz="762000"/>
            <a:r>
              <a:rPr lang="fr-FR" sz="1600" dirty="0">
                <a:solidFill>
                  <a:schemeClr val="bg1"/>
                </a:solidFill>
              </a:rPr>
              <a:t>k</a:t>
            </a:r>
            <a:r>
              <a:rPr lang="fr-FR" sz="1600" baseline="-25000" dirty="0">
                <a:solidFill>
                  <a:schemeClr val="bg1"/>
                </a:solidFill>
              </a:rPr>
              <a:t>2</a:t>
            </a:r>
            <a:r>
              <a:rPr lang="fr-FR" sz="1600" baseline="30000" dirty="0">
                <a:solidFill>
                  <a:schemeClr val="bg1"/>
                </a:solidFill>
              </a:rPr>
              <a:t>-1</a:t>
            </a:r>
            <a:r>
              <a:rPr lang="fr-FR" sz="1600" dirty="0">
                <a:solidFill>
                  <a:schemeClr val="bg1"/>
                </a:solidFill>
              </a:rPr>
              <a:t>.e</a:t>
            </a:r>
            <a:r>
              <a:rPr lang="fr-FR" sz="1600" baseline="-25000" dirty="0">
                <a:solidFill>
                  <a:schemeClr val="bg1"/>
                </a:solidFill>
              </a:rPr>
              <a:t>2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(mod p)</a:t>
            </a:r>
            <a:endParaRPr lang="fr-FR" sz="1600" dirty="0">
              <a:solidFill>
                <a:schemeClr val="bg1"/>
              </a:solidFill>
            </a:endParaRPr>
          </a:p>
          <a:p>
            <a:pPr algn="ctr" defTabSz="762000"/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11137" name="Rectangle 161"/>
          <p:cNvSpPr>
            <a:spLocks noChangeArrowheads="1"/>
          </p:cNvSpPr>
          <p:nvPr/>
        </p:nvSpPr>
        <p:spPr bwMode="auto">
          <a:xfrm>
            <a:off x="1187450" y="4687888"/>
            <a:ext cx="563563" cy="457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/>
              <a:t>m</a:t>
            </a:r>
            <a:r>
              <a:rPr lang="fr-FR" sz="2000" baseline="-25000"/>
              <a:t>2</a:t>
            </a:r>
          </a:p>
        </p:txBody>
      </p:sp>
      <p:grpSp>
        <p:nvGrpSpPr>
          <p:cNvPr id="511138" name="Group 162"/>
          <p:cNvGrpSpPr>
            <a:grpSpLocks/>
          </p:cNvGrpSpPr>
          <p:nvPr/>
        </p:nvGrpSpPr>
        <p:grpSpPr bwMode="auto">
          <a:xfrm>
            <a:off x="1763713" y="4398963"/>
            <a:ext cx="544512" cy="504825"/>
            <a:chOff x="1111" y="3203"/>
            <a:chExt cx="343" cy="318"/>
          </a:xfrm>
        </p:grpSpPr>
        <p:sp>
          <p:nvSpPr>
            <p:cNvPr id="511139" name="Line 163"/>
            <p:cNvSpPr>
              <a:spLocks noChangeShapeType="1"/>
            </p:cNvSpPr>
            <p:nvPr/>
          </p:nvSpPr>
          <p:spPr bwMode="auto">
            <a:xfrm flipV="1">
              <a:off x="1111" y="3203"/>
              <a:ext cx="3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1140" name="Line 164"/>
            <p:cNvSpPr>
              <a:spLocks noChangeShapeType="1"/>
            </p:cNvSpPr>
            <p:nvPr/>
          </p:nvSpPr>
          <p:spPr bwMode="auto">
            <a:xfrm flipV="1">
              <a:off x="1111" y="3521"/>
              <a:ext cx="3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11141" name="AutoShape 165"/>
          <p:cNvSpPr>
            <a:spLocks/>
          </p:cNvSpPr>
          <p:nvPr/>
        </p:nvSpPr>
        <p:spPr bwMode="auto">
          <a:xfrm>
            <a:off x="1042988" y="4111625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4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11142" name="Group 166"/>
          <p:cNvGrpSpPr>
            <a:grpSpLocks/>
          </p:cNvGrpSpPr>
          <p:nvPr/>
        </p:nvGrpSpPr>
        <p:grpSpPr bwMode="auto">
          <a:xfrm>
            <a:off x="3779838" y="4183063"/>
            <a:ext cx="971550" cy="457200"/>
            <a:chOff x="2381" y="3067"/>
            <a:chExt cx="612" cy="288"/>
          </a:xfrm>
        </p:grpSpPr>
        <p:sp>
          <p:nvSpPr>
            <p:cNvPr id="511143" name="Line 167"/>
            <p:cNvSpPr>
              <a:spLocks noChangeShapeType="1"/>
            </p:cNvSpPr>
            <p:nvPr/>
          </p:nvSpPr>
          <p:spPr bwMode="auto">
            <a:xfrm>
              <a:off x="2381" y="3249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1144" name="Rectangle 168"/>
            <p:cNvSpPr>
              <a:spLocks noChangeArrowheads="1"/>
            </p:cNvSpPr>
            <p:nvPr/>
          </p:nvSpPr>
          <p:spPr bwMode="auto">
            <a:xfrm>
              <a:off x="2639" y="3067"/>
              <a:ext cx="354" cy="288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/>
                <a:t>e</a:t>
              </a:r>
              <a:r>
                <a:rPr lang="fr-FR" sz="2000" baseline="-25000"/>
                <a:t>1</a:t>
              </a:r>
            </a:p>
          </p:txBody>
        </p:sp>
      </p:grpSp>
      <p:grpSp>
        <p:nvGrpSpPr>
          <p:cNvPr id="511145" name="Group 169"/>
          <p:cNvGrpSpPr>
            <a:grpSpLocks/>
          </p:cNvGrpSpPr>
          <p:nvPr/>
        </p:nvGrpSpPr>
        <p:grpSpPr bwMode="auto">
          <a:xfrm>
            <a:off x="3779838" y="4687888"/>
            <a:ext cx="993775" cy="457200"/>
            <a:chOff x="2381" y="3385"/>
            <a:chExt cx="626" cy="288"/>
          </a:xfrm>
        </p:grpSpPr>
        <p:sp>
          <p:nvSpPr>
            <p:cNvPr id="511146" name="Rectangle 170"/>
            <p:cNvSpPr>
              <a:spLocks noChangeArrowheads="1"/>
            </p:cNvSpPr>
            <p:nvPr/>
          </p:nvSpPr>
          <p:spPr bwMode="auto">
            <a:xfrm>
              <a:off x="2653" y="3385"/>
              <a:ext cx="354" cy="288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/>
                <a:t>e</a:t>
              </a:r>
              <a:r>
                <a:rPr lang="fr-FR" sz="2000" baseline="-25000"/>
                <a:t>2</a:t>
              </a:r>
            </a:p>
          </p:txBody>
        </p:sp>
        <p:sp>
          <p:nvSpPr>
            <p:cNvPr id="511147" name="Line 171"/>
            <p:cNvSpPr>
              <a:spLocks noChangeShapeType="1"/>
            </p:cNvSpPr>
            <p:nvPr/>
          </p:nvSpPr>
          <p:spPr bwMode="auto">
            <a:xfrm>
              <a:off x="2381" y="3521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1148" name="Group 172"/>
          <p:cNvGrpSpPr>
            <a:grpSpLocks/>
          </p:cNvGrpSpPr>
          <p:nvPr/>
        </p:nvGrpSpPr>
        <p:grpSpPr bwMode="auto">
          <a:xfrm>
            <a:off x="4748213" y="4437063"/>
            <a:ext cx="560387" cy="466725"/>
            <a:chOff x="2991" y="3227"/>
            <a:chExt cx="353" cy="294"/>
          </a:xfrm>
        </p:grpSpPr>
        <p:sp>
          <p:nvSpPr>
            <p:cNvPr id="511149" name="Line 173"/>
            <p:cNvSpPr>
              <a:spLocks noChangeShapeType="1"/>
            </p:cNvSpPr>
            <p:nvPr/>
          </p:nvSpPr>
          <p:spPr bwMode="auto">
            <a:xfrm flipV="1">
              <a:off x="3001" y="3227"/>
              <a:ext cx="3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1150" name="Line 174"/>
            <p:cNvSpPr>
              <a:spLocks noChangeShapeType="1"/>
            </p:cNvSpPr>
            <p:nvPr/>
          </p:nvSpPr>
          <p:spPr bwMode="auto">
            <a:xfrm flipV="1">
              <a:off x="2991" y="3521"/>
              <a:ext cx="3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1151" name="Group 175"/>
          <p:cNvGrpSpPr>
            <a:grpSpLocks/>
          </p:cNvGrpSpPr>
          <p:nvPr/>
        </p:nvGrpSpPr>
        <p:grpSpPr bwMode="auto">
          <a:xfrm>
            <a:off x="6877048" y="4111625"/>
            <a:ext cx="1136650" cy="1152525"/>
            <a:chOff x="4332" y="3022"/>
            <a:chExt cx="716" cy="726"/>
          </a:xfrm>
        </p:grpSpPr>
        <p:sp>
          <p:nvSpPr>
            <p:cNvPr id="511152" name="Line 176"/>
            <p:cNvSpPr>
              <a:spLocks noChangeShapeType="1"/>
            </p:cNvSpPr>
            <p:nvPr/>
          </p:nvSpPr>
          <p:spPr bwMode="auto">
            <a:xfrm flipV="1">
              <a:off x="4332" y="3203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1153" name="Rectangle 177"/>
            <p:cNvSpPr>
              <a:spLocks noChangeArrowheads="1"/>
            </p:cNvSpPr>
            <p:nvPr/>
          </p:nvSpPr>
          <p:spPr bwMode="auto">
            <a:xfrm>
              <a:off x="4558" y="3067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/>
                <a:t>m1</a:t>
              </a:r>
            </a:p>
          </p:txBody>
        </p:sp>
        <p:sp>
          <p:nvSpPr>
            <p:cNvPr id="511155" name="Rectangle 179"/>
            <p:cNvSpPr>
              <a:spLocks noChangeArrowheads="1"/>
            </p:cNvSpPr>
            <p:nvPr/>
          </p:nvSpPr>
          <p:spPr bwMode="auto">
            <a:xfrm>
              <a:off x="4558" y="3385"/>
              <a:ext cx="355" cy="2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/>
                <a:t>m2</a:t>
              </a:r>
            </a:p>
          </p:txBody>
        </p:sp>
        <p:sp>
          <p:nvSpPr>
            <p:cNvPr id="511156" name="AutoShape 180"/>
            <p:cNvSpPr>
              <a:spLocks/>
            </p:cNvSpPr>
            <p:nvPr/>
          </p:nvSpPr>
          <p:spPr bwMode="auto">
            <a:xfrm flipH="1">
              <a:off x="4913" y="3022"/>
              <a:ext cx="135" cy="726"/>
            </a:xfrm>
            <a:prstGeom prst="leftBrace">
              <a:avLst>
                <a:gd name="adj1" fmla="val 44815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1D14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1157" name="Line 181"/>
            <p:cNvSpPr>
              <a:spLocks noChangeShapeType="1"/>
            </p:cNvSpPr>
            <p:nvPr/>
          </p:nvSpPr>
          <p:spPr bwMode="auto">
            <a:xfrm flipV="1">
              <a:off x="4332" y="352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87" name="Rectangle 146"/>
          <p:cNvSpPr>
            <a:spLocks noChangeArrowheads="1"/>
          </p:cNvSpPr>
          <p:nvPr/>
        </p:nvSpPr>
        <p:spPr bwMode="auto">
          <a:xfrm>
            <a:off x="2424113" y="1219200"/>
            <a:ext cx="1081087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2000" b="1" dirty="0" smtClean="0">
                <a:solidFill>
                  <a:srgbClr val="FFFF66"/>
                </a:solidFill>
              </a:rPr>
              <a:t>K</a:t>
            </a:r>
            <a:r>
              <a:rPr lang="de-DE" sz="2000" dirty="0" smtClean="0">
                <a:solidFill>
                  <a:srgbClr val="FFFF66"/>
                </a:solidFill>
              </a:rPr>
              <a:t> </a:t>
            </a:r>
            <a:r>
              <a:rPr lang="de-DE" sz="2000" dirty="0">
                <a:solidFill>
                  <a:srgbClr val="FFFF66"/>
                </a:solidFill>
              </a:rPr>
              <a:t>= x. </a:t>
            </a:r>
            <a:r>
              <a:rPr lang="de-DE" sz="2000" b="1" dirty="0">
                <a:solidFill>
                  <a:srgbClr val="FFFF66"/>
                </a:solidFill>
              </a:rPr>
              <a:t>B</a:t>
            </a:r>
          </a:p>
          <a:p>
            <a:pPr algn="ctr"/>
            <a:r>
              <a:rPr lang="de-DE" sz="2000" dirty="0">
                <a:solidFill>
                  <a:srgbClr val="FFFF66"/>
                </a:solidFill>
              </a:rPr>
              <a:t>= (k</a:t>
            </a:r>
            <a:r>
              <a:rPr lang="de-DE" sz="2000" baseline="-25000" dirty="0">
                <a:solidFill>
                  <a:srgbClr val="FFFF66"/>
                </a:solidFill>
              </a:rPr>
              <a:t>1</a:t>
            </a:r>
            <a:r>
              <a:rPr lang="de-DE" sz="2000" dirty="0">
                <a:solidFill>
                  <a:srgbClr val="FFFF66"/>
                </a:solidFill>
              </a:rPr>
              <a:t>, k</a:t>
            </a:r>
            <a:r>
              <a:rPr lang="de-DE" sz="2000" baseline="-25000" dirty="0">
                <a:solidFill>
                  <a:srgbClr val="FFFF66"/>
                </a:solidFill>
              </a:rPr>
              <a:t>2</a:t>
            </a:r>
            <a:r>
              <a:rPr lang="de-DE" sz="2000" dirty="0">
                <a:solidFill>
                  <a:srgbClr val="FFFF66"/>
                </a:solidFill>
              </a:rPr>
              <a:t>)</a:t>
            </a:r>
            <a:endParaRPr lang="de-DE" sz="2000" baseline="30000" dirty="0">
              <a:solidFill>
                <a:srgbClr val="FFFF66"/>
              </a:solidFill>
            </a:endParaRPr>
          </a:p>
        </p:txBody>
      </p:sp>
      <p:sp>
        <p:nvSpPr>
          <p:cNvPr id="188" name="Rectangle 152"/>
          <p:cNvSpPr>
            <a:spLocks noChangeArrowheads="1"/>
          </p:cNvSpPr>
          <p:nvPr/>
        </p:nvSpPr>
        <p:spPr bwMode="auto">
          <a:xfrm>
            <a:off x="5334000" y="1177290"/>
            <a:ext cx="1223963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2000" b="1" dirty="0" smtClean="0">
                <a:solidFill>
                  <a:srgbClr val="FFFF66"/>
                </a:solidFill>
              </a:rPr>
              <a:t>K</a:t>
            </a:r>
            <a:r>
              <a:rPr lang="de-DE" sz="2000" dirty="0" smtClean="0">
                <a:solidFill>
                  <a:srgbClr val="FFFF66"/>
                </a:solidFill>
              </a:rPr>
              <a:t> </a:t>
            </a:r>
            <a:r>
              <a:rPr lang="de-DE" sz="2000" dirty="0">
                <a:solidFill>
                  <a:srgbClr val="FFFF66"/>
                </a:solidFill>
              </a:rPr>
              <a:t>= y. </a:t>
            </a:r>
            <a:r>
              <a:rPr lang="de-DE" sz="2000" b="1" dirty="0" smtClean="0">
                <a:solidFill>
                  <a:srgbClr val="FFFF66"/>
                </a:solidFill>
              </a:rPr>
              <a:t>A</a:t>
            </a:r>
            <a:endParaRPr lang="de-DE" sz="2000" b="1" dirty="0">
              <a:solidFill>
                <a:srgbClr val="FFFF66"/>
              </a:solidFill>
            </a:endParaRPr>
          </a:p>
          <a:p>
            <a:pPr algn="ctr"/>
            <a:r>
              <a:rPr lang="de-DE" sz="2000" dirty="0">
                <a:solidFill>
                  <a:srgbClr val="FFFF66"/>
                </a:solidFill>
              </a:rPr>
              <a:t>= (k</a:t>
            </a:r>
            <a:r>
              <a:rPr lang="de-DE" sz="2000" baseline="-25000" dirty="0">
                <a:solidFill>
                  <a:srgbClr val="FFFF66"/>
                </a:solidFill>
              </a:rPr>
              <a:t>1</a:t>
            </a:r>
            <a:r>
              <a:rPr lang="de-DE" sz="2000" dirty="0">
                <a:solidFill>
                  <a:srgbClr val="FFFF66"/>
                </a:solidFill>
              </a:rPr>
              <a:t>, k</a:t>
            </a:r>
            <a:r>
              <a:rPr lang="de-DE" sz="2000" baseline="-25000" dirty="0">
                <a:solidFill>
                  <a:srgbClr val="FFFF66"/>
                </a:solidFill>
              </a:rPr>
              <a:t>2</a:t>
            </a:r>
            <a:r>
              <a:rPr lang="de-DE" sz="2000" dirty="0">
                <a:solidFill>
                  <a:srgbClr val="FFFF66"/>
                </a:solidFill>
              </a:rPr>
              <a:t>)</a:t>
            </a:r>
          </a:p>
        </p:txBody>
      </p:sp>
      <p:grpSp>
        <p:nvGrpSpPr>
          <p:cNvPr id="189" name="Group 150"/>
          <p:cNvGrpSpPr>
            <a:grpSpLocks/>
          </p:cNvGrpSpPr>
          <p:nvPr/>
        </p:nvGrpSpPr>
        <p:grpSpPr bwMode="auto">
          <a:xfrm>
            <a:off x="6748508" y="990600"/>
            <a:ext cx="1954288" cy="1636088"/>
            <a:chOff x="2018" y="2659"/>
            <a:chExt cx="1517" cy="1270"/>
          </a:xfrm>
        </p:grpSpPr>
        <p:pic>
          <p:nvPicPr>
            <p:cNvPr id="190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grpSp>
        <p:nvGrpSpPr>
          <p:cNvPr id="192" name="Group 149"/>
          <p:cNvGrpSpPr>
            <a:grpSpLocks/>
          </p:cNvGrpSpPr>
          <p:nvPr/>
        </p:nvGrpSpPr>
        <p:grpSpPr bwMode="auto">
          <a:xfrm>
            <a:off x="762000" y="1178220"/>
            <a:ext cx="1414508" cy="2174580"/>
            <a:chOff x="340" y="2160"/>
            <a:chExt cx="1098" cy="1688"/>
          </a:xfrm>
        </p:grpSpPr>
        <p:pic>
          <p:nvPicPr>
            <p:cNvPr id="193" name="Picture 147" descr="MPj042237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196" name="Rectangle 161"/>
          <p:cNvSpPr>
            <a:spLocks noChangeArrowheads="1"/>
          </p:cNvSpPr>
          <p:nvPr/>
        </p:nvSpPr>
        <p:spPr bwMode="auto">
          <a:xfrm>
            <a:off x="198437" y="4379912"/>
            <a:ext cx="715963" cy="72548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/>
              <a:t>b</a:t>
            </a:r>
            <a:r>
              <a:rPr lang="fr-FR" sz="2000" dirty="0" smtClean="0"/>
              <a:t>loc</a:t>
            </a:r>
          </a:p>
          <a:p>
            <a:pPr algn="ctr" defTabSz="762000"/>
            <a:r>
              <a:rPr lang="fr-FR" sz="2000" baseline="-25000" dirty="0"/>
              <a:t>e</a:t>
            </a:r>
            <a:r>
              <a:rPr lang="fr-FR" sz="2000" baseline="-25000" dirty="0" smtClean="0"/>
              <a:t>n clair</a:t>
            </a:r>
            <a:endParaRPr lang="fr-FR" sz="2000" baseline="-25000" dirty="0"/>
          </a:p>
        </p:txBody>
      </p:sp>
      <p:sp>
        <p:nvSpPr>
          <p:cNvPr id="197" name="Rectangle 161"/>
          <p:cNvSpPr>
            <a:spLocks noChangeArrowheads="1"/>
          </p:cNvSpPr>
          <p:nvPr/>
        </p:nvSpPr>
        <p:spPr bwMode="auto">
          <a:xfrm>
            <a:off x="8199437" y="4343400"/>
            <a:ext cx="715963" cy="72548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/>
              <a:t>b</a:t>
            </a:r>
            <a:r>
              <a:rPr lang="fr-FR" sz="2000" dirty="0" smtClean="0"/>
              <a:t>loc</a:t>
            </a:r>
          </a:p>
          <a:p>
            <a:pPr algn="ctr" defTabSz="762000"/>
            <a:r>
              <a:rPr lang="fr-FR" sz="2000" baseline="-25000" dirty="0"/>
              <a:t>e</a:t>
            </a:r>
            <a:r>
              <a:rPr lang="fr-FR" sz="2000" baseline="-25000" dirty="0" smtClean="0"/>
              <a:t>n clair</a:t>
            </a:r>
            <a:endParaRPr lang="fr-FR" sz="2000" baseline="-25000" dirty="0"/>
          </a:p>
        </p:txBody>
      </p:sp>
      <p:sp>
        <p:nvSpPr>
          <p:cNvPr id="8" name="Left-Right Arrow 7"/>
          <p:cNvSpPr/>
          <p:nvPr/>
        </p:nvSpPr>
        <p:spPr>
          <a:xfrm>
            <a:off x="3694907" y="1219200"/>
            <a:ext cx="1410493" cy="553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échange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05400" y="1905000"/>
            <a:ext cx="1664344" cy="1992951"/>
            <a:chOff x="5105400" y="1905000"/>
            <a:chExt cx="1664344" cy="1992951"/>
          </a:xfrm>
        </p:grpSpPr>
        <p:sp>
          <p:nvSpPr>
            <p:cNvPr id="4" name="Rounded Rectangle 3"/>
            <p:cNvSpPr/>
            <p:nvPr/>
          </p:nvSpPr>
          <p:spPr>
            <a:xfrm>
              <a:off x="5105400" y="2286000"/>
              <a:ext cx="1608137" cy="43062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/>
                <a:t>i</a:t>
              </a:r>
              <a:r>
                <a:rPr lang="fr-CH" sz="1600" dirty="0" smtClean="0"/>
                <a:t>nverse modulo p</a:t>
              </a:r>
              <a:endParaRPr lang="en-US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15732" y="3124200"/>
              <a:ext cx="727868" cy="3838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k</a:t>
              </a:r>
              <a:r>
                <a:rPr lang="fr-CH" baseline="-25000" dirty="0" smtClean="0"/>
                <a:t>1</a:t>
              </a:r>
              <a:r>
                <a:rPr lang="fr-CH" dirty="0" smtClean="0"/>
                <a:t> </a:t>
              </a:r>
              <a:r>
                <a:rPr lang="fr-CH" baseline="30000" dirty="0" smtClean="0"/>
                <a:t>-1</a:t>
              </a:r>
              <a:endParaRPr lang="en-US" baseline="300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096000" y="3124200"/>
              <a:ext cx="673744" cy="3838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k</a:t>
              </a:r>
              <a:r>
                <a:rPr lang="fr-CH" baseline="-25000" dirty="0"/>
                <a:t>2</a:t>
              </a:r>
              <a:r>
                <a:rPr lang="fr-CH" dirty="0" smtClean="0"/>
                <a:t> </a:t>
              </a:r>
              <a:r>
                <a:rPr lang="fr-CH" baseline="30000" dirty="0" smtClean="0"/>
                <a:t>-1</a:t>
              </a:r>
              <a:endParaRPr lang="en-US" baseline="30000" dirty="0"/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5715000" y="3502344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6400800" y="3499488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>
              <a:off x="5715000" y="2743200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>
              <a:off x="5715000" y="1905000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6324600" y="1905000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6324600" y="2728593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362200" y="1939925"/>
            <a:ext cx="1219200" cy="1963738"/>
            <a:chOff x="2362200" y="1939925"/>
            <a:chExt cx="1219200" cy="1963738"/>
          </a:xfrm>
        </p:grpSpPr>
        <p:sp>
          <p:nvSpPr>
            <p:cNvPr id="201" name="Rectangle 200"/>
            <p:cNvSpPr/>
            <p:nvPr/>
          </p:nvSpPr>
          <p:spPr>
            <a:xfrm>
              <a:off x="2362200" y="3124200"/>
              <a:ext cx="533400" cy="3838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k</a:t>
              </a:r>
              <a:r>
                <a:rPr lang="fr-CH" baseline="-25000" dirty="0" smtClean="0"/>
                <a:t>1</a:t>
              </a:r>
              <a:endParaRPr lang="en-US" baseline="300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139752" y="3124200"/>
              <a:ext cx="441648" cy="3838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k</a:t>
              </a:r>
              <a:r>
                <a:rPr lang="fr-CH" baseline="-25000" dirty="0" smtClean="0"/>
                <a:t>2</a:t>
              </a:r>
              <a:endParaRPr lang="en-US" baseline="30000" dirty="0"/>
            </a:p>
          </p:txBody>
        </p:sp>
        <p:cxnSp>
          <p:nvCxnSpPr>
            <p:cNvPr id="10" name="Straight Arrow Connector 9"/>
            <p:cNvCxnSpPr>
              <a:stCxn id="201" idx="2"/>
            </p:cNvCxnSpPr>
            <p:nvPr/>
          </p:nvCxnSpPr>
          <p:spPr>
            <a:xfrm>
              <a:off x="2628900" y="3508056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3352800" y="3505200"/>
              <a:ext cx="0" cy="395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endCxn id="201" idx="0"/>
            </p:cNvCxnSpPr>
            <p:nvPr/>
          </p:nvCxnSpPr>
          <p:spPr>
            <a:xfrm flipH="1">
              <a:off x="2628900" y="1939925"/>
              <a:ext cx="9525" cy="11842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3333750" y="1939925"/>
              <a:ext cx="26826" cy="11842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Text Box 183"/>
          <p:cNvSpPr txBox="1">
            <a:spLocks noChangeArrowheads="1"/>
          </p:cNvSpPr>
          <p:nvPr/>
        </p:nvSpPr>
        <p:spPr bwMode="auto">
          <a:xfrm>
            <a:off x="762000" y="228600"/>
            <a:ext cx="21526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Menezes-Vanstone</a:t>
            </a:r>
          </a:p>
        </p:txBody>
      </p:sp>
    </p:spTree>
    <p:extLst>
      <p:ext uri="{BB962C8B-B14F-4D97-AF65-F5344CB8AC3E}">
        <p14:creationId xmlns:p14="http://schemas.microsoft.com/office/powerpoint/2010/main" val="6926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51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1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1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1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511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1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1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51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1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1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1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1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5" grpId="0" animBg="1"/>
      <p:bldP spid="511118" grpId="0" uiExpand="1" build="p" animBg="1"/>
      <p:bldP spid="511119" grpId="0" animBg="1"/>
      <p:bldP spid="511121" grpId="0"/>
      <p:bldP spid="511123" grpId="0" animBg="1" autoUpdateAnimBg="0"/>
      <p:bldP spid="511137" grpId="0" animBg="1"/>
      <p:bldP spid="511141" grpId="0" animBg="1"/>
      <p:bldP spid="187" grpId="0" animBg="1"/>
      <p:bldP spid="188" grpId="0" animBg="1"/>
      <p:bldP spid="196" grpId="0" animBg="1"/>
      <p:bldP spid="19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</a:t>
            </a:r>
            <a:r>
              <a:rPr lang="fr-CH" dirty="0" smtClean="0"/>
              <a:t>enaces sur votre carte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0870"/>
            <a:ext cx="2676525" cy="1714500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62720" y="3173984"/>
            <a:ext cx="1073058" cy="1807564"/>
            <a:chOff x="4368" y="720"/>
            <a:chExt cx="993" cy="154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12" name="Oval 6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7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14" name="Freeform 8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9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384290" y="990600"/>
            <a:ext cx="1901710" cy="1524000"/>
          </a:xfrm>
          <a:prstGeom prst="wedgeRoundRectCallout">
            <a:avLst>
              <a:gd name="adj1" fmla="val -28045"/>
              <a:gd name="adj2" fmla="val 10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Il y a toujours de l’information qui suinte.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125980" y="2183130"/>
            <a:ext cx="720090" cy="1394460"/>
          </a:xfrm>
          <a:custGeom>
            <a:avLst/>
            <a:gdLst>
              <a:gd name="connsiteX0" fmla="*/ 662940 w 720090"/>
              <a:gd name="connsiteY0" fmla="*/ 0 h 1394460"/>
              <a:gd name="connsiteX1" fmla="*/ 674370 w 720090"/>
              <a:gd name="connsiteY1" fmla="*/ 57150 h 1394460"/>
              <a:gd name="connsiteX2" fmla="*/ 720090 w 720090"/>
              <a:gd name="connsiteY2" fmla="*/ 125730 h 1394460"/>
              <a:gd name="connsiteX3" fmla="*/ 708660 w 720090"/>
              <a:gd name="connsiteY3" fmla="*/ 160020 h 1394460"/>
              <a:gd name="connsiteX4" fmla="*/ 674370 w 720090"/>
              <a:gd name="connsiteY4" fmla="*/ 171450 h 1394460"/>
              <a:gd name="connsiteX5" fmla="*/ 560070 w 720090"/>
              <a:gd name="connsiteY5" fmla="*/ 182880 h 1394460"/>
              <a:gd name="connsiteX6" fmla="*/ 560070 w 720090"/>
              <a:gd name="connsiteY6" fmla="*/ 411480 h 1394460"/>
              <a:gd name="connsiteX7" fmla="*/ 388620 w 720090"/>
              <a:gd name="connsiteY7" fmla="*/ 422910 h 1394460"/>
              <a:gd name="connsiteX8" fmla="*/ 400050 w 720090"/>
              <a:gd name="connsiteY8" fmla="*/ 548640 h 1394460"/>
              <a:gd name="connsiteX9" fmla="*/ 411480 w 720090"/>
              <a:gd name="connsiteY9" fmla="*/ 582930 h 1394460"/>
              <a:gd name="connsiteX10" fmla="*/ 400050 w 720090"/>
              <a:gd name="connsiteY10" fmla="*/ 674370 h 1394460"/>
              <a:gd name="connsiteX11" fmla="*/ 297180 w 720090"/>
              <a:gd name="connsiteY11" fmla="*/ 685800 h 1394460"/>
              <a:gd name="connsiteX12" fmla="*/ 262890 w 720090"/>
              <a:gd name="connsiteY12" fmla="*/ 697230 h 1394460"/>
              <a:gd name="connsiteX13" fmla="*/ 240030 w 720090"/>
              <a:gd name="connsiteY13" fmla="*/ 731520 h 1394460"/>
              <a:gd name="connsiteX14" fmla="*/ 262890 w 720090"/>
              <a:gd name="connsiteY14" fmla="*/ 880110 h 1394460"/>
              <a:gd name="connsiteX15" fmla="*/ 251460 w 720090"/>
              <a:gd name="connsiteY15" fmla="*/ 971550 h 1394460"/>
              <a:gd name="connsiteX16" fmla="*/ 217170 w 720090"/>
              <a:gd name="connsiteY16" fmla="*/ 982980 h 1394460"/>
              <a:gd name="connsiteX17" fmla="*/ 102870 w 720090"/>
              <a:gd name="connsiteY17" fmla="*/ 994410 h 1394460"/>
              <a:gd name="connsiteX18" fmla="*/ 68580 w 720090"/>
              <a:gd name="connsiteY18" fmla="*/ 1005840 h 1394460"/>
              <a:gd name="connsiteX19" fmla="*/ 57150 w 720090"/>
              <a:gd name="connsiteY19" fmla="*/ 1040130 h 1394460"/>
              <a:gd name="connsiteX20" fmla="*/ 91440 w 720090"/>
              <a:gd name="connsiteY20" fmla="*/ 1154430 h 1394460"/>
              <a:gd name="connsiteX21" fmla="*/ 125730 w 720090"/>
              <a:gd name="connsiteY21" fmla="*/ 1223010 h 1394460"/>
              <a:gd name="connsiteX22" fmla="*/ 114300 w 720090"/>
              <a:gd name="connsiteY22" fmla="*/ 1280160 h 1394460"/>
              <a:gd name="connsiteX23" fmla="*/ 45720 w 720090"/>
              <a:gd name="connsiteY23" fmla="*/ 1303020 h 1394460"/>
              <a:gd name="connsiteX24" fmla="*/ 11430 w 720090"/>
              <a:gd name="connsiteY24" fmla="*/ 1314450 h 1394460"/>
              <a:gd name="connsiteX25" fmla="*/ 0 w 720090"/>
              <a:gd name="connsiteY25" fmla="*/ 1348740 h 1394460"/>
              <a:gd name="connsiteX26" fmla="*/ 11430 w 720090"/>
              <a:gd name="connsiteY26" fmla="*/ 1394460 h 13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90" h="1394460">
                <a:moveTo>
                  <a:pt x="662940" y="0"/>
                </a:moveTo>
                <a:cubicBezTo>
                  <a:pt x="666750" y="19050"/>
                  <a:pt x="666331" y="39464"/>
                  <a:pt x="674370" y="57150"/>
                </a:cubicBezTo>
                <a:cubicBezTo>
                  <a:pt x="685739" y="82162"/>
                  <a:pt x="720090" y="125730"/>
                  <a:pt x="720090" y="125730"/>
                </a:cubicBezTo>
                <a:cubicBezTo>
                  <a:pt x="716280" y="137160"/>
                  <a:pt x="717179" y="151501"/>
                  <a:pt x="708660" y="160020"/>
                </a:cubicBezTo>
                <a:cubicBezTo>
                  <a:pt x="700141" y="168539"/>
                  <a:pt x="686278" y="169618"/>
                  <a:pt x="674370" y="171450"/>
                </a:cubicBezTo>
                <a:cubicBezTo>
                  <a:pt x="636525" y="177272"/>
                  <a:pt x="598170" y="179070"/>
                  <a:pt x="560070" y="182880"/>
                </a:cubicBezTo>
                <a:cubicBezTo>
                  <a:pt x="560496" y="187563"/>
                  <a:pt x="587730" y="394193"/>
                  <a:pt x="560070" y="411480"/>
                </a:cubicBezTo>
                <a:cubicBezTo>
                  <a:pt x="511499" y="441837"/>
                  <a:pt x="445770" y="419100"/>
                  <a:pt x="388620" y="422910"/>
                </a:cubicBezTo>
                <a:cubicBezTo>
                  <a:pt x="392430" y="464820"/>
                  <a:pt x="394099" y="506980"/>
                  <a:pt x="400050" y="548640"/>
                </a:cubicBezTo>
                <a:cubicBezTo>
                  <a:pt x="401754" y="560567"/>
                  <a:pt x="411480" y="570882"/>
                  <a:pt x="411480" y="582930"/>
                </a:cubicBezTo>
                <a:cubicBezTo>
                  <a:pt x="411480" y="613647"/>
                  <a:pt x="422882" y="653821"/>
                  <a:pt x="400050" y="674370"/>
                </a:cubicBezTo>
                <a:cubicBezTo>
                  <a:pt x="374406" y="697450"/>
                  <a:pt x="331470" y="681990"/>
                  <a:pt x="297180" y="685800"/>
                </a:cubicBezTo>
                <a:cubicBezTo>
                  <a:pt x="285750" y="689610"/>
                  <a:pt x="272298" y="689704"/>
                  <a:pt x="262890" y="697230"/>
                </a:cubicBezTo>
                <a:cubicBezTo>
                  <a:pt x="252163" y="705812"/>
                  <a:pt x="241084" y="717823"/>
                  <a:pt x="240030" y="731520"/>
                </a:cubicBezTo>
                <a:cubicBezTo>
                  <a:pt x="234505" y="803347"/>
                  <a:pt x="245064" y="826632"/>
                  <a:pt x="262890" y="880110"/>
                </a:cubicBezTo>
                <a:cubicBezTo>
                  <a:pt x="259080" y="910590"/>
                  <a:pt x="263935" y="943480"/>
                  <a:pt x="251460" y="971550"/>
                </a:cubicBezTo>
                <a:cubicBezTo>
                  <a:pt x="246567" y="982560"/>
                  <a:pt x="229078" y="981148"/>
                  <a:pt x="217170" y="982980"/>
                </a:cubicBezTo>
                <a:cubicBezTo>
                  <a:pt x="179325" y="988802"/>
                  <a:pt x="140970" y="990600"/>
                  <a:pt x="102870" y="994410"/>
                </a:cubicBezTo>
                <a:cubicBezTo>
                  <a:pt x="91440" y="998220"/>
                  <a:pt x="77099" y="997321"/>
                  <a:pt x="68580" y="1005840"/>
                </a:cubicBezTo>
                <a:cubicBezTo>
                  <a:pt x="60061" y="1014359"/>
                  <a:pt x="57150" y="1028082"/>
                  <a:pt x="57150" y="1040130"/>
                </a:cubicBezTo>
                <a:cubicBezTo>
                  <a:pt x="57150" y="1144064"/>
                  <a:pt x="60455" y="1092459"/>
                  <a:pt x="91440" y="1154430"/>
                </a:cubicBezTo>
                <a:cubicBezTo>
                  <a:pt x="138762" y="1249074"/>
                  <a:pt x="60216" y="1124740"/>
                  <a:pt x="125730" y="1223010"/>
                </a:cubicBezTo>
                <a:cubicBezTo>
                  <a:pt x="121920" y="1242060"/>
                  <a:pt x="128037" y="1266423"/>
                  <a:pt x="114300" y="1280160"/>
                </a:cubicBezTo>
                <a:cubicBezTo>
                  <a:pt x="97261" y="1297199"/>
                  <a:pt x="68580" y="1295400"/>
                  <a:pt x="45720" y="1303020"/>
                </a:cubicBezTo>
                <a:lnTo>
                  <a:pt x="11430" y="1314450"/>
                </a:lnTo>
                <a:cubicBezTo>
                  <a:pt x="7620" y="1325880"/>
                  <a:pt x="0" y="1336692"/>
                  <a:pt x="0" y="1348740"/>
                </a:cubicBezTo>
                <a:cubicBezTo>
                  <a:pt x="0" y="1364449"/>
                  <a:pt x="11430" y="1394460"/>
                  <a:pt x="11430" y="139446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274570" y="3074670"/>
            <a:ext cx="2240289" cy="651510"/>
          </a:xfrm>
          <a:custGeom>
            <a:avLst/>
            <a:gdLst>
              <a:gd name="connsiteX0" fmla="*/ 0 w 2240289"/>
              <a:gd name="connsiteY0" fmla="*/ 651510 h 651510"/>
              <a:gd name="connsiteX1" fmla="*/ 114300 w 2240289"/>
              <a:gd name="connsiteY1" fmla="*/ 651510 h 651510"/>
              <a:gd name="connsiteX2" fmla="*/ 228600 w 2240289"/>
              <a:gd name="connsiteY2" fmla="*/ 640080 h 651510"/>
              <a:gd name="connsiteX3" fmla="*/ 262890 w 2240289"/>
              <a:gd name="connsiteY3" fmla="*/ 628650 h 651510"/>
              <a:gd name="connsiteX4" fmla="*/ 274320 w 2240289"/>
              <a:gd name="connsiteY4" fmla="*/ 594360 h 651510"/>
              <a:gd name="connsiteX5" fmla="*/ 354330 w 2240289"/>
              <a:gd name="connsiteY5" fmla="*/ 514350 h 651510"/>
              <a:gd name="connsiteX6" fmla="*/ 388620 w 2240289"/>
              <a:gd name="connsiteY6" fmla="*/ 525780 h 651510"/>
              <a:gd name="connsiteX7" fmla="*/ 422910 w 2240289"/>
              <a:gd name="connsiteY7" fmla="*/ 548640 h 651510"/>
              <a:gd name="connsiteX8" fmla="*/ 491490 w 2240289"/>
              <a:gd name="connsiteY8" fmla="*/ 571500 h 651510"/>
              <a:gd name="connsiteX9" fmla="*/ 525780 w 2240289"/>
              <a:gd name="connsiteY9" fmla="*/ 582930 h 651510"/>
              <a:gd name="connsiteX10" fmla="*/ 560070 w 2240289"/>
              <a:gd name="connsiteY10" fmla="*/ 548640 h 651510"/>
              <a:gd name="connsiteX11" fmla="*/ 594360 w 2240289"/>
              <a:gd name="connsiteY11" fmla="*/ 480060 h 651510"/>
              <a:gd name="connsiteX12" fmla="*/ 662940 w 2240289"/>
              <a:gd name="connsiteY12" fmla="*/ 434340 h 651510"/>
              <a:gd name="connsiteX13" fmla="*/ 708660 w 2240289"/>
              <a:gd name="connsiteY13" fmla="*/ 445770 h 651510"/>
              <a:gd name="connsiteX14" fmla="*/ 742950 w 2240289"/>
              <a:gd name="connsiteY14" fmla="*/ 457200 h 651510"/>
              <a:gd name="connsiteX15" fmla="*/ 822960 w 2240289"/>
              <a:gd name="connsiteY15" fmla="*/ 445770 h 651510"/>
              <a:gd name="connsiteX16" fmla="*/ 880110 w 2240289"/>
              <a:gd name="connsiteY16" fmla="*/ 377190 h 651510"/>
              <a:gd name="connsiteX17" fmla="*/ 925830 w 2240289"/>
              <a:gd name="connsiteY17" fmla="*/ 308610 h 651510"/>
              <a:gd name="connsiteX18" fmla="*/ 994410 w 2240289"/>
              <a:gd name="connsiteY18" fmla="*/ 320040 h 651510"/>
              <a:gd name="connsiteX19" fmla="*/ 1017270 w 2240289"/>
              <a:gd name="connsiteY19" fmla="*/ 354330 h 651510"/>
              <a:gd name="connsiteX20" fmla="*/ 1051560 w 2240289"/>
              <a:gd name="connsiteY20" fmla="*/ 365760 h 651510"/>
              <a:gd name="connsiteX21" fmla="*/ 1120140 w 2240289"/>
              <a:gd name="connsiteY21" fmla="*/ 342900 h 651510"/>
              <a:gd name="connsiteX22" fmla="*/ 1165860 w 2240289"/>
              <a:gd name="connsiteY22" fmla="*/ 274320 h 651510"/>
              <a:gd name="connsiteX23" fmla="*/ 1188720 w 2240289"/>
              <a:gd name="connsiteY23" fmla="*/ 240030 h 651510"/>
              <a:gd name="connsiteX24" fmla="*/ 1257300 w 2240289"/>
              <a:gd name="connsiteY24" fmla="*/ 194310 h 651510"/>
              <a:gd name="connsiteX25" fmla="*/ 1360170 w 2240289"/>
              <a:gd name="connsiteY25" fmla="*/ 228600 h 651510"/>
              <a:gd name="connsiteX26" fmla="*/ 1394460 w 2240289"/>
              <a:gd name="connsiteY26" fmla="*/ 240030 h 651510"/>
              <a:gd name="connsiteX27" fmla="*/ 1428750 w 2240289"/>
              <a:gd name="connsiteY27" fmla="*/ 251460 h 651510"/>
              <a:gd name="connsiteX28" fmla="*/ 1485900 w 2240289"/>
              <a:gd name="connsiteY28" fmla="*/ 240030 h 651510"/>
              <a:gd name="connsiteX29" fmla="*/ 1497330 w 2240289"/>
              <a:gd name="connsiteY29" fmla="*/ 205740 h 651510"/>
              <a:gd name="connsiteX30" fmla="*/ 1543050 w 2240289"/>
              <a:gd name="connsiteY30" fmla="*/ 137160 h 651510"/>
              <a:gd name="connsiteX31" fmla="*/ 1565910 w 2240289"/>
              <a:gd name="connsiteY31" fmla="*/ 102870 h 651510"/>
              <a:gd name="connsiteX32" fmla="*/ 1600200 w 2240289"/>
              <a:gd name="connsiteY32" fmla="*/ 80010 h 651510"/>
              <a:gd name="connsiteX33" fmla="*/ 1657350 w 2240289"/>
              <a:gd name="connsiteY33" fmla="*/ 91440 h 651510"/>
              <a:gd name="connsiteX34" fmla="*/ 1691640 w 2240289"/>
              <a:gd name="connsiteY34" fmla="*/ 114300 h 651510"/>
              <a:gd name="connsiteX35" fmla="*/ 1725930 w 2240289"/>
              <a:gd name="connsiteY35" fmla="*/ 125730 h 651510"/>
              <a:gd name="connsiteX36" fmla="*/ 1760220 w 2240289"/>
              <a:gd name="connsiteY36" fmla="*/ 148590 h 651510"/>
              <a:gd name="connsiteX37" fmla="*/ 1805940 w 2240289"/>
              <a:gd name="connsiteY37" fmla="*/ 160020 h 651510"/>
              <a:gd name="connsiteX38" fmla="*/ 1840230 w 2240289"/>
              <a:gd name="connsiteY38" fmla="*/ 171450 h 651510"/>
              <a:gd name="connsiteX39" fmla="*/ 1874520 w 2240289"/>
              <a:gd name="connsiteY39" fmla="*/ 160020 h 651510"/>
              <a:gd name="connsiteX40" fmla="*/ 1885950 w 2240289"/>
              <a:gd name="connsiteY40" fmla="*/ 125730 h 651510"/>
              <a:gd name="connsiteX41" fmla="*/ 1908810 w 2240289"/>
              <a:gd name="connsiteY41" fmla="*/ 91440 h 651510"/>
              <a:gd name="connsiteX42" fmla="*/ 1931670 w 2240289"/>
              <a:gd name="connsiteY42" fmla="*/ 22860 h 651510"/>
              <a:gd name="connsiteX43" fmla="*/ 1965960 w 2240289"/>
              <a:gd name="connsiteY43" fmla="*/ 11430 h 651510"/>
              <a:gd name="connsiteX44" fmla="*/ 2034540 w 2240289"/>
              <a:gd name="connsiteY44" fmla="*/ 57150 h 651510"/>
              <a:gd name="connsiteX45" fmla="*/ 2068830 w 2240289"/>
              <a:gd name="connsiteY45" fmla="*/ 80010 h 651510"/>
              <a:gd name="connsiteX46" fmla="*/ 2114550 w 2240289"/>
              <a:gd name="connsiteY46" fmla="*/ 91440 h 651510"/>
              <a:gd name="connsiteX47" fmla="*/ 2148840 w 2240289"/>
              <a:gd name="connsiteY47" fmla="*/ 114300 h 651510"/>
              <a:gd name="connsiteX48" fmla="*/ 2183130 w 2240289"/>
              <a:gd name="connsiteY48" fmla="*/ 91440 h 651510"/>
              <a:gd name="connsiteX49" fmla="*/ 2217420 w 2240289"/>
              <a:gd name="connsiteY49" fmla="*/ 80010 h 651510"/>
              <a:gd name="connsiteX50" fmla="*/ 2240280 w 2240289"/>
              <a:gd name="connsiteY50" fmla="*/ 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40289" h="651510">
                <a:moveTo>
                  <a:pt x="0" y="651510"/>
                </a:moveTo>
                <a:cubicBezTo>
                  <a:pt x="152400" y="621030"/>
                  <a:pt x="-38100" y="651510"/>
                  <a:pt x="114300" y="651510"/>
                </a:cubicBezTo>
                <a:cubicBezTo>
                  <a:pt x="152590" y="651510"/>
                  <a:pt x="190500" y="643890"/>
                  <a:pt x="228600" y="640080"/>
                </a:cubicBezTo>
                <a:cubicBezTo>
                  <a:pt x="240030" y="636270"/>
                  <a:pt x="254371" y="637169"/>
                  <a:pt x="262890" y="628650"/>
                </a:cubicBezTo>
                <a:cubicBezTo>
                  <a:pt x="271409" y="620131"/>
                  <a:pt x="268469" y="604892"/>
                  <a:pt x="274320" y="594360"/>
                </a:cubicBezTo>
                <a:cubicBezTo>
                  <a:pt x="316004" y="519328"/>
                  <a:pt x="298676" y="532901"/>
                  <a:pt x="354330" y="514350"/>
                </a:cubicBezTo>
                <a:cubicBezTo>
                  <a:pt x="365760" y="518160"/>
                  <a:pt x="377844" y="520392"/>
                  <a:pt x="388620" y="525780"/>
                </a:cubicBezTo>
                <a:cubicBezTo>
                  <a:pt x="400907" y="531923"/>
                  <a:pt x="410357" y="543061"/>
                  <a:pt x="422910" y="548640"/>
                </a:cubicBezTo>
                <a:cubicBezTo>
                  <a:pt x="444930" y="558427"/>
                  <a:pt x="468630" y="563880"/>
                  <a:pt x="491490" y="571500"/>
                </a:cubicBezTo>
                <a:lnTo>
                  <a:pt x="525780" y="582930"/>
                </a:lnTo>
                <a:cubicBezTo>
                  <a:pt x="537210" y="571500"/>
                  <a:pt x="551104" y="562090"/>
                  <a:pt x="560070" y="548640"/>
                </a:cubicBezTo>
                <a:cubicBezTo>
                  <a:pt x="587791" y="507059"/>
                  <a:pt x="551196" y="517829"/>
                  <a:pt x="594360" y="480060"/>
                </a:cubicBezTo>
                <a:cubicBezTo>
                  <a:pt x="615037" y="461968"/>
                  <a:pt x="662940" y="434340"/>
                  <a:pt x="662940" y="434340"/>
                </a:cubicBezTo>
                <a:cubicBezTo>
                  <a:pt x="678180" y="438150"/>
                  <a:pt x="693555" y="441454"/>
                  <a:pt x="708660" y="445770"/>
                </a:cubicBezTo>
                <a:cubicBezTo>
                  <a:pt x="720245" y="449080"/>
                  <a:pt x="730902" y="457200"/>
                  <a:pt x="742950" y="457200"/>
                </a:cubicBezTo>
                <a:cubicBezTo>
                  <a:pt x="769891" y="457200"/>
                  <a:pt x="796290" y="449580"/>
                  <a:pt x="822960" y="445770"/>
                </a:cubicBezTo>
                <a:cubicBezTo>
                  <a:pt x="904648" y="323239"/>
                  <a:pt x="777435" y="509201"/>
                  <a:pt x="880110" y="377190"/>
                </a:cubicBezTo>
                <a:cubicBezTo>
                  <a:pt x="896978" y="355503"/>
                  <a:pt x="925830" y="308610"/>
                  <a:pt x="925830" y="308610"/>
                </a:cubicBezTo>
                <a:cubicBezTo>
                  <a:pt x="948690" y="312420"/>
                  <a:pt x="973681" y="309676"/>
                  <a:pt x="994410" y="320040"/>
                </a:cubicBezTo>
                <a:cubicBezTo>
                  <a:pt x="1006697" y="326183"/>
                  <a:pt x="1006543" y="345748"/>
                  <a:pt x="1017270" y="354330"/>
                </a:cubicBezTo>
                <a:cubicBezTo>
                  <a:pt x="1026678" y="361856"/>
                  <a:pt x="1040130" y="361950"/>
                  <a:pt x="1051560" y="365760"/>
                </a:cubicBezTo>
                <a:cubicBezTo>
                  <a:pt x="1074420" y="358140"/>
                  <a:pt x="1112520" y="365760"/>
                  <a:pt x="1120140" y="342900"/>
                </a:cubicBezTo>
                <a:cubicBezTo>
                  <a:pt x="1140227" y="282639"/>
                  <a:pt x="1118294" y="331399"/>
                  <a:pt x="1165860" y="274320"/>
                </a:cubicBezTo>
                <a:cubicBezTo>
                  <a:pt x="1174654" y="263767"/>
                  <a:pt x="1178382" y="249076"/>
                  <a:pt x="1188720" y="240030"/>
                </a:cubicBezTo>
                <a:cubicBezTo>
                  <a:pt x="1209397" y="221938"/>
                  <a:pt x="1257300" y="194310"/>
                  <a:pt x="1257300" y="194310"/>
                </a:cubicBezTo>
                <a:lnTo>
                  <a:pt x="1360170" y="228600"/>
                </a:lnTo>
                <a:lnTo>
                  <a:pt x="1394460" y="240030"/>
                </a:lnTo>
                <a:lnTo>
                  <a:pt x="1428750" y="251460"/>
                </a:lnTo>
                <a:cubicBezTo>
                  <a:pt x="1447800" y="247650"/>
                  <a:pt x="1469736" y="250806"/>
                  <a:pt x="1485900" y="240030"/>
                </a:cubicBezTo>
                <a:cubicBezTo>
                  <a:pt x="1495925" y="233347"/>
                  <a:pt x="1491479" y="216272"/>
                  <a:pt x="1497330" y="205740"/>
                </a:cubicBezTo>
                <a:cubicBezTo>
                  <a:pt x="1510673" y="181723"/>
                  <a:pt x="1527810" y="160020"/>
                  <a:pt x="1543050" y="137160"/>
                </a:cubicBezTo>
                <a:cubicBezTo>
                  <a:pt x="1550670" y="125730"/>
                  <a:pt x="1554480" y="110490"/>
                  <a:pt x="1565910" y="102870"/>
                </a:cubicBezTo>
                <a:lnTo>
                  <a:pt x="1600200" y="80010"/>
                </a:lnTo>
                <a:cubicBezTo>
                  <a:pt x="1619250" y="83820"/>
                  <a:pt x="1639160" y="84619"/>
                  <a:pt x="1657350" y="91440"/>
                </a:cubicBezTo>
                <a:cubicBezTo>
                  <a:pt x="1670212" y="96263"/>
                  <a:pt x="1679353" y="108157"/>
                  <a:pt x="1691640" y="114300"/>
                </a:cubicBezTo>
                <a:cubicBezTo>
                  <a:pt x="1702416" y="119688"/>
                  <a:pt x="1715154" y="120342"/>
                  <a:pt x="1725930" y="125730"/>
                </a:cubicBezTo>
                <a:cubicBezTo>
                  <a:pt x="1738217" y="131873"/>
                  <a:pt x="1747594" y="143179"/>
                  <a:pt x="1760220" y="148590"/>
                </a:cubicBezTo>
                <a:cubicBezTo>
                  <a:pt x="1774659" y="154778"/>
                  <a:pt x="1790835" y="155704"/>
                  <a:pt x="1805940" y="160020"/>
                </a:cubicBezTo>
                <a:cubicBezTo>
                  <a:pt x="1817525" y="163330"/>
                  <a:pt x="1828800" y="167640"/>
                  <a:pt x="1840230" y="171450"/>
                </a:cubicBezTo>
                <a:cubicBezTo>
                  <a:pt x="1851660" y="167640"/>
                  <a:pt x="1866001" y="168539"/>
                  <a:pt x="1874520" y="160020"/>
                </a:cubicBezTo>
                <a:cubicBezTo>
                  <a:pt x="1883039" y="151501"/>
                  <a:pt x="1880562" y="136506"/>
                  <a:pt x="1885950" y="125730"/>
                </a:cubicBezTo>
                <a:cubicBezTo>
                  <a:pt x="1892093" y="113443"/>
                  <a:pt x="1903231" y="103993"/>
                  <a:pt x="1908810" y="91440"/>
                </a:cubicBezTo>
                <a:cubicBezTo>
                  <a:pt x="1918597" y="69420"/>
                  <a:pt x="1908810" y="30480"/>
                  <a:pt x="1931670" y="22860"/>
                </a:cubicBezTo>
                <a:lnTo>
                  <a:pt x="1965960" y="11430"/>
                </a:lnTo>
                <a:lnTo>
                  <a:pt x="2034540" y="57150"/>
                </a:lnTo>
                <a:cubicBezTo>
                  <a:pt x="2045970" y="64770"/>
                  <a:pt x="2055503" y="76678"/>
                  <a:pt x="2068830" y="80010"/>
                </a:cubicBezTo>
                <a:lnTo>
                  <a:pt x="2114550" y="91440"/>
                </a:lnTo>
                <a:cubicBezTo>
                  <a:pt x="2125980" y="99060"/>
                  <a:pt x="2135103" y="114300"/>
                  <a:pt x="2148840" y="114300"/>
                </a:cubicBezTo>
                <a:cubicBezTo>
                  <a:pt x="2162577" y="114300"/>
                  <a:pt x="2170843" y="97583"/>
                  <a:pt x="2183130" y="91440"/>
                </a:cubicBezTo>
                <a:cubicBezTo>
                  <a:pt x="2193906" y="86052"/>
                  <a:pt x="2205990" y="83820"/>
                  <a:pt x="2217420" y="80010"/>
                </a:cubicBezTo>
                <a:cubicBezTo>
                  <a:pt x="2241485" y="7816"/>
                  <a:pt x="2240280" y="35527"/>
                  <a:pt x="224028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63140" y="3810000"/>
            <a:ext cx="2297430" cy="411480"/>
          </a:xfrm>
          <a:custGeom>
            <a:avLst/>
            <a:gdLst>
              <a:gd name="connsiteX0" fmla="*/ 0 w 2297430"/>
              <a:gd name="connsiteY0" fmla="*/ 0 h 411480"/>
              <a:gd name="connsiteX1" fmla="*/ 68580 w 2297430"/>
              <a:gd name="connsiteY1" fmla="*/ 125730 h 411480"/>
              <a:gd name="connsiteX2" fmla="*/ 102870 w 2297430"/>
              <a:gd name="connsiteY2" fmla="*/ 137160 h 411480"/>
              <a:gd name="connsiteX3" fmla="*/ 251460 w 2297430"/>
              <a:gd name="connsiteY3" fmla="*/ 125730 h 411480"/>
              <a:gd name="connsiteX4" fmla="*/ 320040 w 2297430"/>
              <a:gd name="connsiteY4" fmla="*/ 91440 h 411480"/>
              <a:gd name="connsiteX5" fmla="*/ 354330 w 2297430"/>
              <a:gd name="connsiteY5" fmla="*/ 80010 h 411480"/>
              <a:gd name="connsiteX6" fmla="*/ 411480 w 2297430"/>
              <a:gd name="connsiteY6" fmla="*/ 91440 h 411480"/>
              <a:gd name="connsiteX7" fmla="*/ 422910 w 2297430"/>
              <a:gd name="connsiteY7" fmla="*/ 125730 h 411480"/>
              <a:gd name="connsiteX8" fmla="*/ 491490 w 2297430"/>
              <a:gd name="connsiteY8" fmla="*/ 182880 h 411480"/>
              <a:gd name="connsiteX9" fmla="*/ 525780 w 2297430"/>
              <a:gd name="connsiteY9" fmla="*/ 194310 h 411480"/>
              <a:gd name="connsiteX10" fmla="*/ 582930 w 2297430"/>
              <a:gd name="connsiteY10" fmla="*/ 182880 h 411480"/>
              <a:gd name="connsiteX11" fmla="*/ 617220 w 2297430"/>
              <a:gd name="connsiteY11" fmla="*/ 160020 h 411480"/>
              <a:gd name="connsiteX12" fmla="*/ 651510 w 2297430"/>
              <a:gd name="connsiteY12" fmla="*/ 148590 h 411480"/>
              <a:gd name="connsiteX13" fmla="*/ 731520 w 2297430"/>
              <a:gd name="connsiteY13" fmla="*/ 160020 h 411480"/>
              <a:gd name="connsiteX14" fmla="*/ 777240 w 2297430"/>
              <a:gd name="connsiteY14" fmla="*/ 217170 h 411480"/>
              <a:gd name="connsiteX15" fmla="*/ 845820 w 2297430"/>
              <a:gd name="connsiteY15" fmla="*/ 251460 h 411480"/>
              <a:gd name="connsiteX16" fmla="*/ 925830 w 2297430"/>
              <a:gd name="connsiteY16" fmla="*/ 240030 h 411480"/>
              <a:gd name="connsiteX17" fmla="*/ 994410 w 2297430"/>
              <a:gd name="connsiteY17" fmla="*/ 194310 h 411480"/>
              <a:gd name="connsiteX18" fmla="*/ 1108710 w 2297430"/>
              <a:gd name="connsiteY18" fmla="*/ 228600 h 411480"/>
              <a:gd name="connsiteX19" fmla="*/ 1154430 w 2297430"/>
              <a:gd name="connsiteY19" fmla="*/ 285750 h 411480"/>
              <a:gd name="connsiteX20" fmla="*/ 1200150 w 2297430"/>
              <a:gd name="connsiteY20" fmla="*/ 297180 h 411480"/>
              <a:gd name="connsiteX21" fmla="*/ 1234440 w 2297430"/>
              <a:gd name="connsiteY21" fmla="*/ 308610 h 411480"/>
              <a:gd name="connsiteX22" fmla="*/ 1303020 w 2297430"/>
              <a:gd name="connsiteY22" fmla="*/ 274320 h 411480"/>
              <a:gd name="connsiteX23" fmla="*/ 1360170 w 2297430"/>
              <a:gd name="connsiteY23" fmla="*/ 228600 h 411480"/>
              <a:gd name="connsiteX24" fmla="*/ 1440180 w 2297430"/>
              <a:gd name="connsiteY24" fmla="*/ 240030 h 411480"/>
              <a:gd name="connsiteX25" fmla="*/ 1463040 w 2297430"/>
              <a:gd name="connsiteY25" fmla="*/ 274320 h 411480"/>
              <a:gd name="connsiteX26" fmla="*/ 1565910 w 2297430"/>
              <a:gd name="connsiteY26" fmla="*/ 331470 h 411480"/>
              <a:gd name="connsiteX27" fmla="*/ 1588770 w 2297430"/>
              <a:gd name="connsiteY27" fmla="*/ 297180 h 411480"/>
              <a:gd name="connsiteX28" fmla="*/ 1600200 w 2297430"/>
              <a:gd name="connsiteY28" fmla="*/ 262890 h 411480"/>
              <a:gd name="connsiteX29" fmla="*/ 1634490 w 2297430"/>
              <a:gd name="connsiteY29" fmla="*/ 240030 h 411480"/>
              <a:gd name="connsiteX30" fmla="*/ 1645920 w 2297430"/>
              <a:gd name="connsiteY30" fmla="*/ 205740 h 411480"/>
              <a:gd name="connsiteX31" fmla="*/ 1760220 w 2297430"/>
              <a:gd name="connsiteY31" fmla="*/ 205740 h 411480"/>
              <a:gd name="connsiteX32" fmla="*/ 1794510 w 2297430"/>
              <a:gd name="connsiteY32" fmla="*/ 240030 h 411480"/>
              <a:gd name="connsiteX33" fmla="*/ 1805940 w 2297430"/>
              <a:gd name="connsiteY33" fmla="*/ 274320 h 411480"/>
              <a:gd name="connsiteX34" fmla="*/ 1874520 w 2297430"/>
              <a:gd name="connsiteY34" fmla="*/ 320040 h 411480"/>
              <a:gd name="connsiteX35" fmla="*/ 1908810 w 2297430"/>
              <a:gd name="connsiteY35" fmla="*/ 342900 h 411480"/>
              <a:gd name="connsiteX36" fmla="*/ 1954530 w 2297430"/>
              <a:gd name="connsiteY36" fmla="*/ 331470 h 411480"/>
              <a:gd name="connsiteX37" fmla="*/ 1965960 w 2297430"/>
              <a:gd name="connsiteY37" fmla="*/ 297180 h 411480"/>
              <a:gd name="connsiteX38" fmla="*/ 2068830 w 2297430"/>
              <a:gd name="connsiteY38" fmla="*/ 320040 h 411480"/>
              <a:gd name="connsiteX39" fmla="*/ 2103120 w 2297430"/>
              <a:gd name="connsiteY39" fmla="*/ 388620 h 411480"/>
              <a:gd name="connsiteX40" fmla="*/ 2171700 w 2297430"/>
              <a:gd name="connsiteY40" fmla="*/ 411480 h 411480"/>
              <a:gd name="connsiteX41" fmla="*/ 2228850 w 2297430"/>
              <a:gd name="connsiteY41" fmla="*/ 400050 h 411480"/>
              <a:gd name="connsiteX42" fmla="*/ 2297430 w 2297430"/>
              <a:gd name="connsiteY42" fmla="*/ 37719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97430" h="411480">
                <a:moveTo>
                  <a:pt x="0" y="0"/>
                </a:moveTo>
                <a:cubicBezTo>
                  <a:pt x="10102" y="25256"/>
                  <a:pt x="42226" y="116945"/>
                  <a:pt x="68580" y="125730"/>
                </a:cubicBezTo>
                <a:lnTo>
                  <a:pt x="102870" y="137160"/>
                </a:lnTo>
                <a:cubicBezTo>
                  <a:pt x="152400" y="133350"/>
                  <a:pt x="202167" y="131892"/>
                  <a:pt x="251460" y="125730"/>
                </a:cubicBezTo>
                <a:cubicBezTo>
                  <a:pt x="289766" y="120942"/>
                  <a:pt x="286005" y="108457"/>
                  <a:pt x="320040" y="91440"/>
                </a:cubicBezTo>
                <a:cubicBezTo>
                  <a:pt x="330816" y="86052"/>
                  <a:pt x="342900" y="83820"/>
                  <a:pt x="354330" y="80010"/>
                </a:cubicBezTo>
                <a:cubicBezTo>
                  <a:pt x="373380" y="83820"/>
                  <a:pt x="395316" y="80664"/>
                  <a:pt x="411480" y="91440"/>
                </a:cubicBezTo>
                <a:cubicBezTo>
                  <a:pt x="421505" y="98123"/>
                  <a:pt x="416227" y="115705"/>
                  <a:pt x="422910" y="125730"/>
                </a:cubicBezTo>
                <a:cubicBezTo>
                  <a:pt x="435549" y="144689"/>
                  <a:pt x="470405" y="172337"/>
                  <a:pt x="491490" y="182880"/>
                </a:cubicBezTo>
                <a:cubicBezTo>
                  <a:pt x="502266" y="188268"/>
                  <a:pt x="514350" y="190500"/>
                  <a:pt x="525780" y="194310"/>
                </a:cubicBezTo>
                <a:cubicBezTo>
                  <a:pt x="544830" y="190500"/>
                  <a:pt x="564740" y="189701"/>
                  <a:pt x="582930" y="182880"/>
                </a:cubicBezTo>
                <a:cubicBezTo>
                  <a:pt x="595792" y="178057"/>
                  <a:pt x="604933" y="166163"/>
                  <a:pt x="617220" y="160020"/>
                </a:cubicBezTo>
                <a:cubicBezTo>
                  <a:pt x="627996" y="154632"/>
                  <a:pt x="640080" y="152400"/>
                  <a:pt x="651510" y="148590"/>
                </a:cubicBezTo>
                <a:cubicBezTo>
                  <a:pt x="678180" y="152400"/>
                  <a:pt x="705715" y="152279"/>
                  <a:pt x="731520" y="160020"/>
                </a:cubicBezTo>
                <a:cubicBezTo>
                  <a:pt x="791861" y="178122"/>
                  <a:pt x="747410" y="179882"/>
                  <a:pt x="777240" y="217170"/>
                </a:cubicBezTo>
                <a:cubicBezTo>
                  <a:pt x="793354" y="237313"/>
                  <a:pt x="823231" y="243930"/>
                  <a:pt x="845820" y="251460"/>
                </a:cubicBezTo>
                <a:cubicBezTo>
                  <a:pt x="872490" y="247650"/>
                  <a:pt x="900685" y="249701"/>
                  <a:pt x="925830" y="240030"/>
                </a:cubicBezTo>
                <a:cubicBezTo>
                  <a:pt x="951473" y="230167"/>
                  <a:pt x="994410" y="194310"/>
                  <a:pt x="994410" y="194310"/>
                </a:cubicBezTo>
                <a:cubicBezTo>
                  <a:pt x="1029425" y="199312"/>
                  <a:pt x="1081881" y="195064"/>
                  <a:pt x="1108710" y="228600"/>
                </a:cubicBezTo>
                <a:cubicBezTo>
                  <a:pt x="1146824" y="276243"/>
                  <a:pt x="1084644" y="255842"/>
                  <a:pt x="1154430" y="285750"/>
                </a:cubicBezTo>
                <a:cubicBezTo>
                  <a:pt x="1168869" y="291938"/>
                  <a:pt x="1185045" y="292864"/>
                  <a:pt x="1200150" y="297180"/>
                </a:cubicBezTo>
                <a:cubicBezTo>
                  <a:pt x="1211735" y="300490"/>
                  <a:pt x="1223010" y="304800"/>
                  <a:pt x="1234440" y="308610"/>
                </a:cubicBezTo>
                <a:cubicBezTo>
                  <a:pt x="1262329" y="299314"/>
                  <a:pt x="1280863" y="296477"/>
                  <a:pt x="1303020" y="274320"/>
                </a:cubicBezTo>
                <a:cubicBezTo>
                  <a:pt x="1354721" y="222619"/>
                  <a:pt x="1293414" y="250852"/>
                  <a:pt x="1360170" y="228600"/>
                </a:cubicBezTo>
                <a:cubicBezTo>
                  <a:pt x="1386840" y="232410"/>
                  <a:pt x="1415561" y="229088"/>
                  <a:pt x="1440180" y="240030"/>
                </a:cubicBezTo>
                <a:cubicBezTo>
                  <a:pt x="1452733" y="245609"/>
                  <a:pt x="1452702" y="265274"/>
                  <a:pt x="1463040" y="274320"/>
                </a:cubicBezTo>
                <a:cubicBezTo>
                  <a:pt x="1511412" y="316646"/>
                  <a:pt x="1518813" y="315771"/>
                  <a:pt x="1565910" y="331470"/>
                </a:cubicBezTo>
                <a:cubicBezTo>
                  <a:pt x="1573530" y="320040"/>
                  <a:pt x="1582627" y="309467"/>
                  <a:pt x="1588770" y="297180"/>
                </a:cubicBezTo>
                <a:cubicBezTo>
                  <a:pt x="1594158" y="286404"/>
                  <a:pt x="1592674" y="272298"/>
                  <a:pt x="1600200" y="262890"/>
                </a:cubicBezTo>
                <a:cubicBezTo>
                  <a:pt x="1608782" y="252163"/>
                  <a:pt x="1623060" y="247650"/>
                  <a:pt x="1634490" y="240030"/>
                </a:cubicBezTo>
                <a:cubicBezTo>
                  <a:pt x="1638300" y="228600"/>
                  <a:pt x="1636512" y="213266"/>
                  <a:pt x="1645920" y="205740"/>
                </a:cubicBezTo>
                <a:cubicBezTo>
                  <a:pt x="1675318" y="182222"/>
                  <a:pt x="1733394" y="201269"/>
                  <a:pt x="1760220" y="205740"/>
                </a:cubicBezTo>
                <a:cubicBezTo>
                  <a:pt x="1771650" y="217170"/>
                  <a:pt x="1785544" y="226580"/>
                  <a:pt x="1794510" y="240030"/>
                </a:cubicBezTo>
                <a:cubicBezTo>
                  <a:pt x="1801193" y="250055"/>
                  <a:pt x="1797421" y="265801"/>
                  <a:pt x="1805940" y="274320"/>
                </a:cubicBezTo>
                <a:cubicBezTo>
                  <a:pt x="1825367" y="293747"/>
                  <a:pt x="1851660" y="304800"/>
                  <a:pt x="1874520" y="320040"/>
                </a:cubicBezTo>
                <a:lnTo>
                  <a:pt x="1908810" y="342900"/>
                </a:lnTo>
                <a:cubicBezTo>
                  <a:pt x="1924050" y="339090"/>
                  <a:pt x="1942263" y="341283"/>
                  <a:pt x="1954530" y="331470"/>
                </a:cubicBezTo>
                <a:cubicBezTo>
                  <a:pt x="1963938" y="323944"/>
                  <a:pt x="1954375" y="300490"/>
                  <a:pt x="1965960" y="297180"/>
                </a:cubicBezTo>
                <a:cubicBezTo>
                  <a:pt x="1987623" y="290990"/>
                  <a:pt x="2043123" y="311471"/>
                  <a:pt x="2068830" y="320040"/>
                </a:cubicBezTo>
                <a:cubicBezTo>
                  <a:pt x="2075058" y="338724"/>
                  <a:pt x="2084461" y="376958"/>
                  <a:pt x="2103120" y="388620"/>
                </a:cubicBezTo>
                <a:cubicBezTo>
                  <a:pt x="2123554" y="401391"/>
                  <a:pt x="2171700" y="411480"/>
                  <a:pt x="2171700" y="411480"/>
                </a:cubicBezTo>
                <a:cubicBezTo>
                  <a:pt x="2190750" y="407670"/>
                  <a:pt x="2210660" y="406871"/>
                  <a:pt x="2228850" y="400050"/>
                </a:cubicBezTo>
                <a:cubicBezTo>
                  <a:pt x="2306717" y="370850"/>
                  <a:pt x="2221057" y="377190"/>
                  <a:pt x="2297430" y="3771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63140" y="3909060"/>
            <a:ext cx="1291590" cy="1474470"/>
          </a:xfrm>
          <a:custGeom>
            <a:avLst/>
            <a:gdLst>
              <a:gd name="connsiteX0" fmla="*/ 0 w 1440180"/>
              <a:gd name="connsiteY0" fmla="*/ 0 h 1474470"/>
              <a:gd name="connsiteX1" fmla="*/ 11430 w 1440180"/>
              <a:gd name="connsiteY1" fmla="*/ 57150 h 1474470"/>
              <a:gd name="connsiteX2" fmla="*/ 22860 w 1440180"/>
              <a:gd name="connsiteY2" fmla="*/ 205740 h 1474470"/>
              <a:gd name="connsiteX3" fmla="*/ 57150 w 1440180"/>
              <a:gd name="connsiteY3" fmla="*/ 228600 h 1474470"/>
              <a:gd name="connsiteX4" fmla="*/ 194310 w 1440180"/>
              <a:gd name="connsiteY4" fmla="*/ 262890 h 1474470"/>
              <a:gd name="connsiteX5" fmla="*/ 228600 w 1440180"/>
              <a:gd name="connsiteY5" fmla="*/ 285750 h 1474470"/>
              <a:gd name="connsiteX6" fmla="*/ 240030 w 1440180"/>
              <a:gd name="connsiteY6" fmla="*/ 320040 h 1474470"/>
              <a:gd name="connsiteX7" fmla="*/ 251460 w 1440180"/>
              <a:gd name="connsiteY7" fmla="*/ 491490 h 1474470"/>
              <a:gd name="connsiteX8" fmla="*/ 320040 w 1440180"/>
              <a:gd name="connsiteY8" fmla="*/ 514350 h 1474470"/>
              <a:gd name="connsiteX9" fmla="*/ 514350 w 1440180"/>
              <a:gd name="connsiteY9" fmla="*/ 537210 h 1474470"/>
              <a:gd name="connsiteX10" fmla="*/ 537210 w 1440180"/>
              <a:gd name="connsiteY10" fmla="*/ 605790 h 1474470"/>
              <a:gd name="connsiteX11" fmla="*/ 548640 w 1440180"/>
              <a:gd name="connsiteY11" fmla="*/ 731520 h 1474470"/>
              <a:gd name="connsiteX12" fmla="*/ 582930 w 1440180"/>
              <a:gd name="connsiteY12" fmla="*/ 754380 h 1474470"/>
              <a:gd name="connsiteX13" fmla="*/ 720090 w 1440180"/>
              <a:gd name="connsiteY13" fmla="*/ 765810 h 1474470"/>
              <a:gd name="connsiteX14" fmla="*/ 742950 w 1440180"/>
              <a:gd name="connsiteY14" fmla="*/ 800100 h 1474470"/>
              <a:gd name="connsiteX15" fmla="*/ 765810 w 1440180"/>
              <a:gd name="connsiteY15" fmla="*/ 868680 h 1474470"/>
              <a:gd name="connsiteX16" fmla="*/ 788670 w 1440180"/>
              <a:gd name="connsiteY16" fmla="*/ 994410 h 1474470"/>
              <a:gd name="connsiteX17" fmla="*/ 811530 w 1440180"/>
              <a:gd name="connsiteY17" fmla="*/ 1028700 h 1474470"/>
              <a:gd name="connsiteX18" fmla="*/ 845820 w 1440180"/>
              <a:gd name="connsiteY18" fmla="*/ 1040130 h 1474470"/>
              <a:gd name="connsiteX19" fmla="*/ 1017270 w 1440180"/>
              <a:gd name="connsiteY19" fmla="*/ 1028700 h 1474470"/>
              <a:gd name="connsiteX20" fmla="*/ 1062990 w 1440180"/>
              <a:gd name="connsiteY20" fmla="*/ 1040130 h 1474470"/>
              <a:gd name="connsiteX21" fmla="*/ 1051560 w 1440180"/>
              <a:gd name="connsiteY21" fmla="*/ 1154430 h 1474470"/>
              <a:gd name="connsiteX22" fmla="*/ 1062990 w 1440180"/>
              <a:gd name="connsiteY22" fmla="*/ 1245870 h 1474470"/>
              <a:gd name="connsiteX23" fmla="*/ 1120140 w 1440180"/>
              <a:gd name="connsiteY23" fmla="*/ 1257300 h 1474470"/>
              <a:gd name="connsiteX24" fmla="*/ 1234440 w 1440180"/>
              <a:gd name="connsiteY24" fmla="*/ 1268730 h 1474470"/>
              <a:gd name="connsiteX25" fmla="*/ 1268730 w 1440180"/>
              <a:gd name="connsiteY25" fmla="*/ 1291590 h 1474470"/>
              <a:gd name="connsiteX26" fmla="*/ 1291590 w 1440180"/>
              <a:gd name="connsiteY26" fmla="*/ 1360170 h 1474470"/>
              <a:gd name="connsiteX27" fmla="*/ 1303020 w 1440180"/>
              <a:gd name="connsiteY27" fmla="*/ 1440180 h 1474470"/>
              <a:gd name="connsiteX28" fmla="*/ 1371600 w 1440180"/>
              <a:gd name="connsiteY28" fmla="*/ 1463040 h 1474470"/>
              <a:gd name="connsiteX29" fmla="*/ 1440180 w 1440180"/>
              <a:gd name="connsiteY29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40180" h="1474470">
                <a:moveTo>
                  <a:pt x="0" y="0"/>
                </a:moveTo>
                <a:cubicBezTo>
                  <a:pt x="3810" y="19050"/>
                  <a:pt x="9285" y="37842"/>
                  <a:pt x="11430" y="57150"/>
                </a:cubicBezTo>
                <a:cubicBezTo>
                  <a:pt x="16916" y="106522"/>
                  <a:pt x="10060" y="157741"/>
                  <a:pt x="22860" y="205740"/>
                </a:cubicBezTo>
                <a:cubicBezTo>
                  <a:pt x="26400" y="219013"/>
                  <a:pt x="44597" y="223021"/>
                  <a:pt x="57150" y="228600"/>
                </a:cubicBezTo>
                <a:cubicBezTo>
                  <a:pt x="111490" y="252751"/>
                  <a:pt x="136803" y="253305"/>
                  <a:pt x="194310" y="262890"/>
                </a:cubicBezTo>
                <a:cubicBezTo>
                  <a:pt x="205740" y="270510"/>
                  <a:pt x="220018" y="275023"/>
                  <a:pt x="228600" y="285750"/>
                </a:cubicBezTo>
                <a:cubicBezTo>
                  <a:pt x="236126" y="295158"/>
                  <a:pt x="238699" y="308065"/>
                  <a:pt x="240030" y="320040"/>
                </a:cubicBezTo>
                <a:cubicBezTo>
                  <a:pt x="246355" y="376967"/>
                  <a:pt x="229652" y="438527"/>
                  <a:pt x="251460" y="491490"/>
                </a:cubicBezTo>
                <a:cubicBezTo>
                  <a:pt x="260635" y="513772"/>
                  <a:pt x="296271" y="510389"/>
                  <a:pt x="320040" y="514350"/>
                </a:cubicBezTo>
                <a:cubicBezTo>
                  <a:pt x="430130" y="532698"/>
                  <a:pt x="365540" y="523682"/>
                  <a:pt x="514350" y="537210"/>
                </a:cubicBezTo>
                <a:cubicBezTo>
                  <a:pt x="521970" y="560070"/>
                  <a:pt x="535028" y="581792"/>
                  <a:pt x="537210" y="605790"/>
                </a:cubicBezTo>
                <a:cubicBezTo>
                  <a:pt x="541020" y="647700"/>
                  <a:pt x="536264" y="691298"/>
                  <a:pt x="548640" y="731520"/>
                </a:cubicBezTo>
                <a:cubicBezTo>
                  <a:pt x="552680" y="744650"/>
                  <a:pt x="569460" y="751686"/>
                  <a:pt x="582930" y="754380"/>
                </a:cubicBezTo>
                <a:cubicBezTo>
                  <a:pt x="627918" y="763378"/>
                  <a:pt x="674370" y="762000"/>
                  <a:pt x="720090" y="765810"/>
                </a:cubicBezTo>
                <a:cubicBezTo>
                  <a:pt x="727710" y="777240"/>
                  <a:pt x="737371" y="787547"/>
                  <a:pt x="742950" y="800100"/>
                </a:cubicBezTo>
                <a:cubicBezTo>
                  <a:pt x="752737" y="822120"/>
                  <a:pt x="765810" y="868680"/>
                  <a:pt x="765810" y="868680"/>
                </a:cubicBezTo>
                <a:cubicBezTo>
                  <a:pt x="769750" y="900201"/>
                  <a:pt x="771050" y="959171"/>
                  <a:pt x="788670" y="994410"/>
                </a:cubicBezTo>
                <a:cubicBezTo>
                  <a:pt x="794813" y="1006697"/>
                  <a:pt x="800803" y="1020118"/>
                  <a:pt x="811530" y="1028700"/>
                </a:cubicBezTo>
                <a:cubicBezTo>
                  <a:pt x="820938" y="1036226"/>
                  <a:pt x="834390" y="1036320"/>
                  <a:pt x="845820" y="1040130"/>
                </a:cubicBezTo>
                <a:cubicBezTo>
                  <a:pt x="902970" y="1036320"/>
                  <a:pt x="959993" y="1028700"/>
                  <a:pt x="1017270" y="1028700"/>
                </a:cubicBezTo>
                <a:cubicBezTo>
                  <a:pt x="1032979" y="1028700"/>
                  <a:pt x="1058857" y="1024974"/>
                  <a:pt x="1062990" y="1040130"/>
                </a:cubicBezTo>
                <a:cubicBezTo>
                  <a:pt x="1073065" y="1077071"/>
                  <a:pt x="1055370" y="1116330"/>
                  <a:pt x="1051560" y="1154430"/>
                </a:cubicBezTo>
                <a:cubicBezTo>
                  <a:pt x="1055370" y="1184910"/>
                  <a:pt x="1045951" y="1220312"/>
                  <a:pt x="1062990" y="1245870"/>
                </a:cubicBezTo>
                <a:cubicBezTo>
                  <a:pt x="1073766" y="1262034"/>
                  <a:pt x="1100883" y="1254732"/>
                  <a:pt x="1120140" y="1257300"/>
                </a:cubicBezTo>
                <a:cubicBezTo>
                  <a:pt x="1158094" y="1262361"/>
                  <a:pt x="1196340" y="1264920"/>
                  <a:pt x="1234440" y="1268730"/>
                </a:cubicBezTo>
                <a:cubicBezTo>
                  <a:pt x="1245870" y="1276350"/>
                  <a:pt x="1261449" y="1279941"/>
                  <a:pt x="1268730" y="1291590"/>
                </a:cubicBezTo>
                <a:cubicBezTo>
                  <a:pt x="1281501" y="1312024"/>
                  <a:pt x="1291590" y="1360170"/>
                  <a:pt x="1291590" y="1360170"/>
                </a:cubicBezTo>
                <a:cubicBezTo>
                  <a:pt x="1295400" y="1386840"/>
                  <a:pt x="1286480" y="1418914"/>
                  <a:pt x="1303020" y="1440180"/>
                </a:cubicBezTo>
                <a:cubicBezTo>
                  <a:pt x="1317814" y="1459201"/>
                  <a:pt x="1347831" y="1459079"/>
                  <a:pt x="1371600" y="1463040"/>
                </a:cubicBezTo>
                <a:lnTo>
                  <a:pt x="1440180" y="147447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54530" y="3931920"/>
            <a:ext cx="173215" cy="1383096"/>
          </a:xfrm>
          <a:custGeom>
            <a:avLst/>
            <a:gdLst>
              <a:gd name="connsiteX0" fmla="*/ 68580 w 173215"/>
              <a:gd name="connsiteY0" fmla="*/ 0 h 1383096"/>
              <a:gd name="connsiteX1" fmla="*/ 125730 w 173215"/>
              <a:gd name="connsiteY1" fmla="*/ 80010 h 1383096"/>
              <a:gd name="connsiteX2" fmla="*/ 171450 w 173215"/>
              <a:gd name="connsiteY2" fmla="*/ 148590 h 1383096"/>
              <a:gd name="connsiteX3" fmla="*/ 137160 w 173215"/>
              <a:gd name="connsiteY3" fmla="*/ 171450 h 1383096"/>
              <a:gd name="connsiteX4" fmla="*/ 102870 w 173215"/>
              <a:gd name="connsiteY4" fmla="*/ 182880 h 1383096"/>
              <a:gd name="connsiteX5" fmla="*/ 68580 w 173215"/>
              <a:gd name="connsiteY5" fmla="*/ 217170 h 1383096"/>
              <a:gd name="connsiteX6" fmla="*/ 57150 w 173215"/>
              <a:gd name="connsiteY6" fmla="*/ 262890 h 1383096"/>
              <a:gd name="connsiteX7" fmla="*/ 114300 w 173215"/>
              <a:gd name="connsiteY7" fmla="*/ 320040 h 1383096"/>
              <a:gd name="connsiteX8" fmla="*/ 137160 w 173215"/>
              <a:gd name="connsiteY8" fmla="*/ 354330 h 1383096"/>
              <a:gd name="connsiteX9" fmla="*/ 171450 w 173215"/>
              <a:gd name="connsiteY9" fmla="*/ 377190 h 1383096"/>
              <a:gd name="connsiteX10" fmla="*/ 160020 w 173215"/>
              <a:gd name="connsiteY10" fmla="*/ 422910 h 1383096"/>
              <a:gd name="connsiteX11" fmla="*/ 91440 w 173215"/>
              <a:gd name="connsiteY11" fmla="*/ 468630 h 1383096"/>
              <a:gd name="connsiteX12" fmla="*/ 57150 w 173215"/>
              <a:gd name="connsiteY12" fmla="*/ 537210 h 1383096"/>
              <a:gd name="connsiteX13" fmla="*/ 80010 w 173215"/>
              <a:gd name="connsiteY13" fmla="*/ 571500 h 1383096"/>
              <a:gd name="connsiteX14" fmla="*/ 114300 w 173215"/>
              <a:gd name="connsiteY14" fmla="*/ 582930 h 1383096"/>
              <a:gd name="connsiteX15" fmla="*/ 171450 w 173215"/>
              <a:gd name="connsiteY15" fmla="*/ 651510 h 1383096"/>
              <a:gd name="connsiteX16" fmla="*/ 160020 w 173215"/>
              <a:gd name="connsiteY16" fmla="*/ 708660 h 1383096"/>
              <a:gd name="connsiteX17" fmla="*/ 91440 w 173215"/>
              <a:gd name="connsiteY17" fmla="*/ 731520 h 1383096"/>
              <a:gd name="connsiteX18" fmla="*/ 57150 w 173215"/>
              <a:gd name="connsiteY18" fmla="*/ 742950 h 1383096"/>
              <a:gd name="connsiteX19" fmla="*/ 45720 w 173215"/>
              <a:gd name="connsiteY19" fmla="*/ 777240 h 1383096"/>
              <a:gd name="connsiteX20" fmla="*/ 57150 w 173215"/>
              <a:gd name="connsiteY20" fmla="*/ 845820 h 1383096"/>
              <a:gd name="connsiteX21" fmla="*/ 125730 w 173215"/>
              <a:gd name="connsiteY21" fmla="*/ 902970 h 1383096"/>
              <a:gd name="connsiteX22" fmla="*/ 125730 w 173215"/>
              <a:gd name="connsiteY22" fmla="*/ 1005840 h 1383096"/>
              <a:gd name="connsiteX23" fmla="*/ 91440 w 173215"/>
              <a:gd name="connsiteY23" fmla="*/ 1028700 h 1383096"/>
              <a:gd name="connsiteX24" fmla="*/ 22860 w 173215"/>
              <a:gd name="connsiteY24" fmla="*/ 1051560 h 1383096"/>
              <a:gd name="connsiteX25" fmla="*/ 22860 w 173215"/>
              <a:gd name="connsiteY25" fmla="*/ 1177290 h 1383096"/>
              <a:gd name="connsiteX26" fmla="*/ 57150 w 173215"/>
              <a:gd name="connsiteY26" fmla="*/ 1188720 h 1383096"/>
              <a:gd name="connsiteX27" fmla="*/ 80010 w 173215"/>
              <a:gd name="connsiteY27" fmla="*/ 1223010 h 1383096"/>
              <a:gd name="connsiteX28" fmla="*/ 114300 w 173215"/>
              <a:gd name="connsiteY28" fmla="*/ 1245870 h 1383096"/>
              <a:gd name="connsiteX29" fmla="*/ 68580 w 173215"/>
              <a:gd name="connsiteY29" fmla="*/ 1337310 h 1383096"/>
              <a:gd name="connsiteX30" fmla="*/ 34290 w 173215"/>
              <a:gd name="connsiteY30" fmla="*/ 1348740 h 1383096"/>
              <a:gd name="connsiteX31" fmla="*/ 0 w 173215"/>
              <a:gd name="connsiteY31" fmla="*/ 1383030 h 13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3215" h="1383096">
                <a:moveTo>
                  <a:pt x="68580" y="0"/>
                </a:moveTo>
                <a:cubicBezTo>
                  <a:pt x="123458" y="137196"/>
                  <a:pt x="56347" y="715"/>
                  <a:pt x="125730" y="80010"/>
                </a:cubicBezTo>
                <a:cubicBezTo>
                  <a:pt x="143822" y="100687"/>
                  <a:pt x="171450" y="148590"/>
                  <a:pt x="171450" y="148590"/>
                </a:cubicBezTo>
                <a:cubicBezTo>
                  <a:pt x="160020" y="156210"/>
                  <a:pt x="149447" y="165307"/>
                  <a:pt x="137160" y="171450"/>
                </a:cubicBezTo>
                <a:cubicBezTo>
                  <a:pt x="126384" y="176838"/>
                  <a:pt x="112895" y="176197"/>
                  <a:pt x="102870" y="182880"/>
                </a:cubicBezTo>
                <a:cubicBezTo>
                  <a:pt x="89420" y="191846"/>
                  <a:pt x="80010" y="205740"/>
                  <a:pt x="68580" y="217170"/>
                </a:cubicBezTo>
                <a:cubicBezTo>
                  <a:pt x="64770" y="232410"/>
                  <a:pt x="54928" y="247339"/>
                  <a:pt x="57150" y="262890"/>
                </a:cubicBezTo>
                <a:cubicBezTo>
                  <a:pt x="61161" y="290964"/>
                  <a:pt x="95049" y="307206"/>
                  <a:pt x="114300" y="320040"/>
                </a:cubicBezTo>
                <a:cubicBezTo>
                  <a:pt x="121920" y="331470"/>
                  <a:pt x="127446" y="344616"/>
                  <a:pt x="137160" y="354330"/>
                </a:cubicBezTo>
                <a:cubicBezTo>
                  <a:pt x="146874" y="364044"/>
                  <a:pt x="167106" y="364158"/>
                  <a:pt x="171450" y="377190"/>
                </a:cubicBezTo>
                <a:cubicBezTo>
                  <a:pt x="176418" y="392093"/>
                  <a:pt x="170364" y="411088"/>
                  <a:pt x="160020" y="422910"/>
                </a:cubicBezTo>
                <a:cubicBezTo>
                  <a:pt x="141928" y="443587"/>
                  <a:pt x="91440" y="468630"/>
                  <a:pt x="91440" y="468630"/>
                </a:cubicBezTo>
                <a:cubicBezTo>
                  <a:pt x="83479" y="480571"/>
                  <a:pt x="53995" y="518281"/>
                  <a:pt x="57150" y="537210"/>
                </a:cubicBezTo>
                <a:cubicBezTo>
                  <a:pt x="59408" y="550760"/>
                  <a:pt x="69283" y="562918"/>
                  <a:pt x="80010" y="571500"/>
                </a:cubicBezTo>
                <a:cubicBezTo>
                  <a:pt x="89418" y="579026"/>
                  <a:pt x="102870" y="579120"/>
                  <a:pt x="114300" y="582930"/>
                </a:cubicBezTo>
                <a:cubicBezTo>
                  <a:pt x="123529" y="592159"/>
                  <a:pt x="169177" y="633323"/>
                  <a:pt x="171450" y="651510"/>
                </a:cubicBezTo>
                <a:cubicBezTo>
                  <a:pt x="173860" y="670787"/>
                  <a:pt x="173757" y="694923"/>
                  <a:pt x="160020" y="708660"/>
                </a:cubicBezTo>
                <a:cubicBezTo>
                  <a:pt x="142981" y="725699"/>
                  <a:pt x="114300" y="723900"/>
                  <a:pt x="91440" y="731520"/>
                </a:cubicBezTo>
                <a:lnTo>
                  <a:pt x="57150" y="742950"/>
                </a:lnTo>
                <a:cubicBezTo>
                  <a:pt x="53340" y="754380"/>
                  <a:pt x="45720" y="765192"/>
                  <a:pt x="45720" y="777240"/>
                </a:cubicBezTo>
                <a:cubicBezTo>
                  <a:pt x="45720" y="800415"/>
                  <a:pt x="47738" y="824642"/>
                  <a:pt x="57150" y="845820"/>
                </a:cubicBezTo>
                <a:cubicBezTo>
                  <a:pt x="66414" y="866664"/>
                  <a:pt x="107513" y="890826"/>
                  <a:pt x="125730" y="902970"/>
                </a:cubicBezTo>
                <a:cubicBezTo>
                  <a:pt x="138911" y="942513"/>
                  <a:pt x="149869" y="957561"/>
                  <a:pt x="125730" y="1005840"/>
                </a:cubicBezTo>
                <a:cubicBezTo>
                  <a:pt x="119587" y="1018127"/>
                  <a:pt x="103993" y="1023121"/>
                  <a:pt x="91440" y="1028700"/>
                </a:cubicBezTo>
                <a:cubicBezTo>
                  <a:pt x="69420" y="1038487"/>
                  <a:pt x="22860" y="1051560"/>
                  <a:pt x="22860" y="1051560"/>
                </a:cubicBezTo>
                <a:cubicBezTo>
                  <a:pt x="7269" y="1098334"/>
                  <a:pt x="-4220" y="1116361"/>
                  <a:pt x="22860" y="1177290"/>
                </a:cubicBezTo>
                <a:cubicBezTo>
                  <a:pt x="27753" y="1188300"/>
                  <a:pt x="45720" y="1184910"/>
                  <a:pt x="57150" y="1188720"/>
                </a:cubicBezTo>
                <a:cubicBezTo>
                  <a:pt x="64770" y="1200150"/>
                  <a:pt x="70296" y="1213296"/>
                  <a:pt x="80010" y="1223010"/>
                </a:cubicBezTo>
                <a:cubicBezTo>
                  <a:pt x="89724" y="1232724"/>
                  <a:pt x="110968" y="1232543"/>
                  <a:pt x="114300" y="1245870"/>
                </a:cubicBezTo>
                <a:cubicBezTo>
                  <a:pt x="127683" y="1299401"/>
                  <a:pt x="106107" y="1318547"/>
                  <a:pt x="68580" y="1337310"/>
                </a:cubicBezTo>
                <a:cubicBezTo>
                  <a:pt x="57804" y="1342698"/>
                  <a:pt x="45720" y="1344930"/>
                  <a:pt x="34290" y="1348740"/>
                </a:cubicBezTo>
                <a:cubicBezTo>
                  <a:pt x="9317" y="1386200"/>
                  <a:pt x="25167" y="1383030"/>
                  <a:pt x="0" y="138303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800600" y="2579023"/>
            <a:ext cx="3384090" cy="2735993"/>
            <a:chOff x="4800600" y="2579023"/>
            <a:chExt cx="3384090" cy="273599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579023"/>
              <a:ext cx="3276600" cy="222080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638800" y="4945684"/>
              <a:ext cx="2545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Jean-Sébastien CORON</a:t>
              </a:r>
              <a:endParaRPr lang="en-US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2545080" y="1329690"/>
            <a:ext cx="20574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durée des calcul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99585" y="2305050"/>
            <a:ext cx="2590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</a:t>
            </a:r>
            <a:r>
              <a:rPr lang="fr-CH" dirty="0" smtClean="0"/>
              <a:t>onsommation électrique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533900" y="3824701"/>
            <a:ext cx="186309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radiations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387090" y="5105400"/>
            <a:ext cx="229362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e</a:t>
            </a:r>
            <a:r>
              <a:rPr lang="fr-CH" dirty="0" smtClean="0"/>
              <a:t>rreurs</a:t>
            </a:r>
          </a:p>
          <a:p>
            <a:pPr algn="ctr"/>
            <a:r>
              <a:rPr lang="fr-CH" dirty="0" smtClean="0"/>
              <a:t>provoquées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08761" y="5257800"/>
            <a:ext cx="2277428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</a:t>
            </a:r>
            <a:r>
              <a:rPr lang="fr-CH" dirty="0" smtClean="0"/>
              <a:t>ontraintes physiques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5989320" y="5417403"/>
            <a:ext cx="277368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/>
              <a:t>s</a:t>
            </a:r>
            <a:r>
              <a:rPr lang="fr-CH" sz="2400" dirty="0" err="1" smtClean="0"/>
              <a:t>ide-channel</a:t>
            </a:r>
            <a:r>
              <a:rPr lang="fr-CH" sz="2400" dirty="0" smtClean="0"/>
              <a:t> attacks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0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 renouveau</a:t>
            </a:r>
            <a:endParaRPr lang="fr-FR" dirty="0"/>
          </a:p>
        </p:txBody>
      </p:sp>
      <p:grpSp>
        <p:nvGrpSpPr>
          <p:cNvPr id="397315" name="Group 3"/>
          <p:cNvGrpSpPr>
            <a:grpSpLocks/>
          </p:cNvGrpSpPr>
          <p:nvPr/>
        </p:nvGrpSpPr>
        <p:grpSpPr bwMode="auto">
          <a:xfrm>
            <a:off x="76200" y="914400"/>
            <a:ext cx="2986088" cy="3733800"/>
            <a:chOff x="48" y="576"/>
            <a:chExt cx="1881" cy="2352"/>
          </a:xfrm>
        </p:grpSpPr>
        <p:pic>
          <p:nvPicPr>
            <p:cNvPr id="397316" name="Picture 4" descr="DIFF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76"/>
              <a:ext cx="1312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1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17" y="2631"/>
              <a:ext cx="912" cy="2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Diffie</a:t>
              </a:r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48" y="2583"/>
              <a:ext cx="9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/>
                <a:t>Whitfield</a:t>
              </a:r>
            </a:p>
          </p:txBody>
        </p:sp>
      </p:grp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685800" y="5257800"/>
            <a:ext cx="64770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"New Directions in Cryptography"</a:t>
            </a:r>
          </a:p>
          <a:p>
            <a:pPr algn="ctr"/>
            <a:r>
              <a:rPr lang="fr-FR" sz="1600" dirty="0">
                <a:solidFill>
                  <a:schemeClr val="tx2"/>
                </a:solidFill>
              </a:rPr>
              <a:t>[IEEE Transactions on Information Theory, November 1976]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97320" name="Oval 8"/>
          <p:cNvSpPr>
            <a:spLocks noChangeArrowheads="1"/>
          </p:cNvSpPr>
          <p:nvPr/>
        </p:nvSpPr>
        <p:spPr bwMode="auto">
          <a:xfrm>
            <a:off x="7391400" y="5181600"/>
            <a:ext cx="1676400" cy="1143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5400">
                <a:solidFill>
                  <a:srgbClr val="FFFF66"/>
                </a:solidFill>
                <a:latin typeface="Times New Roman" pitchFamily="18" charset="0"/>
              </a:rPr>
              <a:t>1976</a:t>
            </a:r>
          </a:p>
        </p:txBody>
      </p:sp>
      <p:grpSp>
        <p:nvGrpSpPr>
          <p:cNvPr id="397321" name="Group 9"/>
          <p:cNvGrpSpPr>
            <a:grpSpLocks/>
          </p:cNvGrpSpPr>
          <p:nvPr/>
        </p:nvGrpSpPr>
        <p:grpSpPr bwMode="auto">
          <a:xfrm>
            <a:off x="3200400" y="914400"/>
            <a:ext cx="3124200" cy="3733800"/>
            <a:chOff x="2016" y="576"/>
            <a:chExt cx="1968" cy="2352"/>
          </a:xfrm>
        </p:grpSpPr>
        <p:sp>
          <p:nvSpPr>
            <p:cNvPr id="3973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36" y="2610"/>
              <a:ext cx="124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Hellman</a:t>
              </a:r>
            </a:p>
          </p:txBody>
        </p:sp>
        <p:sp>
          <p:nvSpPr>
            <p:cNvPr id="397323" name="Text Box 11"/>
            <p:cNvSpPr txBox="1">
              <a:spLocks noChangeArrowheads="1"/>
            </p:cNvSpPr>
            <p:nvPr/>
          </p:nvSpPr>
          <p:spPr bwMode="auto">
            <a:xfrm>
              <a:off x="2016" y="2601"/>
              <a:ext cx="7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/>
                <a:t>Martin</a:t>
              </a:r>
            </a:p>
          </p:txBody>
        </p:sp>
        <p:pic>
          <p:nvPicPr>
            <p:cNvPr id="397324" name="Picture 12" descr="Hellm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576"/>
              <a:ext cx="1362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7325" name="AutoShape 13"/>
          <p:cNvSpPr>
            <a:spLocks/>
          </p:cNvSpPr>
          <p:nvPr/>
        </p:nvSpPr>
        <p:spPr bwMode="auto">
          <a:xfrm rot="5400000">
            <a:off x="2895600" y="1676400"/>
            <a:ext cx="685800" cy="6477000"/>
          </a:xfrm>
          <a:prstGeom prst="rightBrace">
            <a:avLst>
              <a:gd name="adj1" fmla="val 46348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7326" name="Group 14"/>
          <p:cNvGrpSpPr>
            <a:grpSpLocks/>
          </p:cNvGrpSpPr>
          <p:nvPr/>
        </p:nvGrpSpPr>
        <p:grpSpPr bwMode="auto">
          <a:xfrm>
            <a:off x="6483350" y="1447800"/>
            <a:ext cx="2432050" cy="1951038"/>
            <a:chOff x="4084" y="912"/>
            <a:chExt cx="1532" cy="1229"/>
          </a:xfrm>
        </p:grpSpPr>
        <p:pic>
          <p:nvPicPr>
            <p:cNvPr id="397327" name="Picture 15" descr="MERK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912"/>
              <a:ext cx="851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28" name="Text Box 16"/>
            <p:cNvSpPr txBox="1">
              <a:spLocks noChangeArrowheads="1"/>
            </p:cNvSpPr>
            <p:nvPr/>
          </p:nvSpPr>
          <p:spPr bwMode="auto">
            <a:xfrm>
              <a:off x="4084" y="1776"/>
              <a:ext cx="15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3200">
                  <a:solidFill>
                    <a:schemeClr val="tx2"/>
                  </a:solidFill>
                  <a:latin typeface="Times New Roman" pitchFamily="18" charset="0"/>
                </a:rPr>
                <a:t>Ralph Merkle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9" grpId="0" animBg="1" autoUpdateAnimBg="0"/>
      <p:bldP spid="3973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Alice et ses outils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0" y="6264275"/>
            <a:ext cx="1447800" cy="365125"/>
          </a:xfrm>
        </p:spPr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264275"/>
            <a:ext cx="6019801" cy="365125"/>
          </a:xfrm>
        </p:spPr>
        <p:txBody>
          <a:bodyPr/>
          <a:lstStyle/>
          <a:p>
            <a:r>
              <a:rPr lang="fr-FR" dirty="0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62484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147" descr="MPj042237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999" y="1371600"/>
            <a:ext cx="2047875" cy="31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1921153" cy="123063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428875" y="1371599"/>
            <a:ext cx="115252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400" y="1143000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/>
              <a:t>é</a:t>
            </a:r>
            <a:r>
              <a:rPr lang="fr-CH" sz="2400" dirty="0" smtClean="0"/>
              <a:t>change de clés avec des inconnus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2438400" y="2590798"/>
            <a:ext cx="115252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90925" y="2362199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/>
              <a:t>c</a:t>
            </a:r>
            <a:r>
              <a:rPr lang="fr-CH" sz="2400" dirty="0" smtClean="0"/>
              <a:t>hiffrement de messages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2438400" y="3809998"/>
            <a:ext cx="115252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90925" y="3581399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/>
              <a:t>authentification de messages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2438400" y="5029198"/>
            <a:ext cx="115252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90925" y="4800599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/>
              <a:t>u</a:t>
            </a:r>
            <a:r>
              <a:rPr lang="fr-CH" sz="2400" dirty="0" smtClean="0"/>
              <a:t>tilisation de cartes intelligentes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8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Alice et Bob suspects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0" y="6416675"/>
            <a:ext cx="1447800" cy="365125"/>
          </a:xfrm>
        </p:spPr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387351" y="1524000"/>
            <a:ext cx="1743075" cy="2679700"/>
            <a:chOff x="340" y="2160"/>
            <a:chExt cx="1098" cy="1688"/>
          </a:xfrm>
        </p:grpSpPr>
        <p:pic>
          <p:nvPicPr>
            <p:cNvPr id="7" name="Picture 147" descr="MPj0422374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6403976" y="1752600"/>
            <a:ext cx="2408238" cy="2016125"/>
            <a:chOff x="2018" y="2659"/>
            <a:chExt cx="1517" cy="1270"/>
          </a:xfrm>
        </p:grpSpPr>
        <p:pic>
          <p:nvPicPr>
            <p:cNvPr id="10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 rot="5400000">
            <a:off x="3770313" y="3945732"/>
            <a:ext cx="993775" cy="4349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0426" y="2717007"/>
            <a:ext cx="993775" cy="4349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1" y="2712244"/>
            <a:ext cx="993775" cy="4349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2895601" y="2057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CH" dirty="0" smtClean="0">
              <a:solidFill>
                <a:schemeClr val="accent6"/>
              </a:solidFill>
            </a:endParaRPr>
          </a:p>
          <a:p>
            <a:pPr algn="ctr"/>
            <a:r>
              <a:rPr lang="fr-CH" dirty="0">
                <a:solidFill>
                  <a:schemeClr val="accent6"/>
                </a:solidFill>
              </a:rPr>
              <a:t>c</a:t>
            </a:r>
            <a:r>
              <a:rPr lang="fr-CH" dirty="0" smtClean="0">
                <a:solidFill>
                  <a:schemeClr val="accent6"/>
                </a:solidFill>
              </a:rPr>
              <a:t>anal non sécurisé de communication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3684874" y="4203701"/>
            <a:ext cx="1073058" cy="1807564"/>
            <a:chOff x="4368" y="720"/>
            <a:chExt cx="993" cy="1543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21" name="Freeform 4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5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7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25" name="Freeform 8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9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ounded Rectangular Callout 26"/>
          <p:cNvSpPr/>
          <p:nvPr/>
        </p:nvSpPr>
        <p:spPr>
          <a:xfrm>
            <a:off x="58105" y="5069855"/>
            <a:ext cx="2859087" cy="1066800"/>
          </a:xfrm>
          <a:prstGeom prst="wedgeRoundRectCallout">
            <a:avLst>
              <a:gd name="adj1" fmla="val 88706"/>
              <a:gd name="adj2" fmla="val -875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Tiens, tiens !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Ces deux-là chiffrent leur communication.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5791200" y="4473644"/>
            <a:ext cx="3236912" cy="1532858"/>
          </a:xfrm>
          <a:prstGeom prst="cloudCallout">
            <a:avLst>
              <a:gd name="adj1" fmla="val -67214"/>
              <a:gd name="adj2" fmla="val -3741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une affaire ?</a:t>
            </a:r>
          </a:p>
          <a:p>
            <a:pPr algn="ctr"/>
            <a:r>
              <a:rPr lang="fr-CH" dirty="0"/>
              <a:t>d</a:t>
            </a:r>
            <a:r>
              <a:rPr lang="fr-CH" dirty="0" smtClean="0"/>
              <a:t>es terroristes ?</a:t>
            </a:r>
          </a:p>
          <a:p>
            <a:pPr algn="ctr"/>
            <a:r>
              <a:rPr lang="fr-CH" dirty="0"/>
              <a:t>u</a:t>
            </a:r>
            <a:r>
              <a:rPr lang="fr-CH" dirty="0" smtClean="0"/>
              <a:t>n mauvais coup 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33600" y="1110734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chemeClr val="accent1"/>
                </a:solidFill>
              </a:rPr>
              <a:t>Comment communiquer sans attirer l’attention ?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7"/>
            <a:ext cx="9144000" cy="1143000"/>
          </a:xfrm>
        </p:spPr>
        <p:txBody>
          <a:bodyPr/>
          <a:lstStyle/>
          <a:p>
            <a:r>
              <a:rPr lang="fr-CH" dirty="0" smtClean="0"/>
              <a:t> vous le saurez la prochaine fois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568166" y="3124200"/>
            <a:ext cx="1591689" cy="697151"/>
          </a:xfrm>
          <a:custGeom>
            <a:avLst/>
            <a:gdLst>
              <a:gd name="connsiteX0" fmla="*/ 0 w 1862539"/>
              <a:gd name="connsiteY0" fmla="*/ 0 h 1001365"/>
              <a:gd name="connsiteX1" fmla="*/ 1862539 w 1862539"/>
              <a:gd name="connsiteY1" fmla="*/ 0 h 1001365"/>
              <a:gd name="connsiteX2" fmla="*/ 1862539 w 1862539"/>
              <a:gd name="connsiteY2" fmla="*/ 1001365 h 1001365"/>
              <a:gd name="connsiteX3" fmla="*/ 0 w 1862539"/>
              <a:gd name="connsiteY3" fmla="*/ 1001365 h 1001365"/>
              <a:gd name="connsiteX4" fmla="*/ 0 w 1862539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539" h="1001365">
                <a:moveTo>
                  <a:pt x="0" y="0"/>
                </a:moveTo>
                <a:lnTo>
                  <a:pt x="1862539" y="0"/>
                </a:lnTo>
                <a:lnTo>
                  <a:pt x="1862539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</a:t>
            </a:r>
            <a:r>
              <a:rPr lang="fr-CH" sz="1800" kern="1200" dirty="0" smtClean="0"/>
              <a:t> 2</a:t>
            </a:r>
            <a:endParaRPr lang="en-US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34420" y="4121579"/>
            <a:ext cx="1451980" cy="1668943"/>
          </a:xfrm>
          <a:custGeom>
            <a:avLst/>
            <a:gdLst>
              <a:gd name="connsiteX0" fmla="*/ 0 w 1668942"/>
              <a:gd name="connsiteY0" fmla="*/ 725990 h 1451979"/>
              <a:gd name="connsiteX1" fmla="*/ 362995 w 1668942"/>
              <a:gd name="connsiteY1" fmla="*/ 0 h 1451979"/>
              <a:gd name="connsiteX2" fmla="*/ 1305947 w 1668942"/>
              <a:gd name="connsiteY2" fmla="*/ 0 h 1451979"/>
              <a:gd name="connsiteX3" fmla="*/ 1668942 w 1668942"/>
              <a:gd name="connsiteY3" fmla="*/ 725990 h 1451979"/>
              <a:gd name="connsiteX4" fmla="*/ 1305947 w 1668942"/>
              <a:gd name="connsiteY4" fmla="*/ 1451979 h 1451979"/>
              <a:gd name="connsiteX5" fmla="*/ 362995 w 1668942"/>
              <a:gd name="connsiteY5" fmla="*/ 1451979 h 1451979"/>
              <a:gd name="connsiteX6" fmla="*/ 0 w 1668942"/>
              <a:gd name="connsiteY6" fmla="*/ 725990 h 1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942" h="1451979">
                <a:moveTo>
                  <a:pt x="834470" y="0"/>
                </a:moveTo>
                <a:lnTo>
                  <a:pt x="1668941" y="315806"/>
                </a:lnTo>
                <a:lnTo>
                  <a:pt x="1668941" y="1136173"/>
                </a:lnTo>
                <a:lnTo>
                  <a:pt x="834470" y="1451979"/>
                </a:lnTo>
                <a:lnTo>
                  <a:pt x="1" y="1136173"/>
                </a:lnTo>
                <a:lnTo>
                  <a:pt x="1" y="315806"/>
                </a:lnTo>
                <a:lnTo>
                  <a:pt x="8344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67" tIns="260078" rIns="226268" bIns="26007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dirty="0"/>
              <a:t>D</a:t>
            </a:r>
            <a:r>
              <a:rPr lang="fr-CH" sz="1700" kern="1200" dirty="0" smtClean="0"/>
              <a:t>iscrétion</a:t>
            </a:r>
            <a:endParaRPr lang="en-US" sz="1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19750" y="4113712"/>
            <a:ext cx="1917803" cy="2056487"/>
          </a:xfrm>
          <a:custGeom>
            <a:avLst/>
            <a:gdLst>
              <a:gd name="connsiteX0" fmla="*/ 0 w 2056487"/>
              <a:gd name="connsiteY0" fmla="*/ 958902 h 1917803"/>
              <a:gd name="connsiteX1" fmla="*/ 479451 w 2056487"/>
              <a:gd name="connsiteY1" fmla="*/ 0 h 1917803"/>
              <a:gd name="connsiteX2" fmla="*/ 1577036 w 2056487"/>
              <a:gd name="connsiteY2" fmla="*/ 0 h 1917803"/>
              <a:gd name="connsiteX3" fmla="*/ 2056487 w 2056487"/>
              <a:gd name="connsiteY3" fmla="*/ 958902 h 1917803"/>
              <a:gd name="connsiteX4" fmla="*/ 1577036 w 2056487"/>
              <a:gd name="connsiteY4" fmla="*/ 1917803 h 1917803"/>
              <a:gd name="connsiteX5" fmla="*/ 479451 w 2056487"/>
              <a:gd name="connsiteY5" fmla="*/ 1917803 h 1917803"/>
              <a:gd name="connsiteX6" fmla="*/ 0 w 2056487"/>
              <a:gd name="connsiteY6" fmla="*/ 958902 h 19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87" h="1917803">
                <a:moveTo>
                  <a:pt x="1028243" y="0"/>
                </a:moveTo>
                <a:lnTo>
                  <a:pt x="2056486" y="447118"/>
                </a:lnTo>
                <a:lnTo>
                  <a:pt x="2056486" y="1470685"/>
                </a:lnTo>
                <a:lnTo>
                  <a:pt x="1028243" y="1917803"/>
                </a:lnTo>
                <a:lnTo>
                  <a:pt x="1" y="1470685"/>
                </a:lnTo>
                <a:lnTo>
                  <a:pt x="1" y="447118"/>
                </a:lnTo>
                <a:lnTo>
                  <a:pt x="102824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16" tIns="392151" rIns="369816" bIns="3921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Signature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électronique</a:t>
            </a:r>
            <a:endParaRPr lang="en-US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510063" y="4811368"/>
            <a:ext cx="1100537" cy="522632"/>
          </a:xfrm>
          <a:custGeom>
            <a:avLst/>
            <a:gdLst>
              <a:gd name="connsiteX0" fmla="*/ 0 w 1100537"/>
              <a:gd name="connsiteY0" fmla="*/ 0 h 522632"/>
              <a:gd name="connsiteX1" fmla="*/ 1100537 w 1100537"/>
              <a:gd name="connsiteY1" fmla="*/ 0 h 522632"/>
              <a:gd name="connsiteX2" fmla="*/ 1100537 w 1100537"/>
              <a:gd name="connsiteY2" fmla="*/ 522632 h 522632"/>
              <a:gd name="connsiteX3" fmla="*/ 0 w 1100537"/>
              <a:gd name="connsiteY3" fmla="*/ 522632 h 522632"/>
              <a:gd name="connsiteX4" fmla="*/ 0 w 1100537"/>
              <a:gd name="connsiteY4" fmla="*/ 0 h 52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537" h="522632">
                <a:moveTo>
                  <a:pt x="0" y="0"/>
                </a:moveTo>
                <a:lnTo>
                  <a:pt x="1100537" y="0"/>
                </a:lnTo>
                <a:lnTo>
                  <a:pt x="1100537" y="522632"/>
                </a:lnTo>
                <a:lnTo>
                  <a:pt x="0" y="52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4</a:t>
            </a:r>
            <a:endParaRPr lang="en-US" sz="20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2091690" y="4071770"/>
            <a:ext cx="1827374" cy="2100430"/>
          </a:xfrm>
          <a:custGeom>
            <a:avLst/>
            <a:gdLst>
              <a:gd name="connsiteX0" fmla="*/ 0 w 2100430"/>
              <a:gd name="connsiteY0" fmla="*/ 913687 h 1827374"/>
              <a:gd name="connsiteX1" fmla="*/ 456844 w 2100430"/>
              <a:gd name="connsiteY1" fmla="*/ 0 h 1827374"/>
              <a:gd name="connsiteX2" fmla="*/ 1643587 w 2100430"/>
              <a:gd name="connsiteY2" fmla="*/ 0 h 1827374"/>
              <a:gd name="connsiteX3" fmla="*/ 2100430 w 2100430"/>
              <a:gd name="connsiteY3" fmla="*/ 913687 h 1827374"/>
              <a:gd name="connsiteX4" fmla="*/ 1643587 w 2100430"/>
              <a:gd name="connsiteY4" fmla="*/ 1827374 h 1827374"/>
              <a:gd name="connsiteX5" fmla="*/ 456844 w 2100430"/>
              <a:gd name="connsiteY5" fmla="*/ 1827374 h 1827374"/>
              <a:gd name="connsiteX6" fmla="*/ 0 w 2100430"/>
              <a:gd name="connsiteY6" fmla="*/ 913687 h 18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430" h="1827374">
                <a:moveTo>
                  <a:pt x="1050215" y="0"/>
                </a:moveTo>
                <a:lnTo>
                  <a:pt x="2100429" y="397454"/>
                </a:lnTo>
                <a:lnTo>
                  <a:pt x="2100429" y="1429921"/>
                </a:lnTo>
                <a:lnTo>
                  <a:pt x="1050215" y="1827374"/>
                </a:lnTo>
                <a:lnTo>
                  <a:pt x="1" y="1429921"/>
                </a:lnTo>
                <a:lnTo>
                  <a:pt x="1" y="397454"/>
                </a:lnTo>
                <a:lnTo>
                  <a:pt x="105021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66" tIns="327317" rIns="284766" bIns="3273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Paiement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électronique</a:t>
            </a:r>
            <a:endParaRPr lang="en-US" sz="17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39855" y="46486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5</a:t>
            </a:r>
            <a:endParaRPr lang="en-US" sz="20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051765" y="56392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3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3585147" y="722102"/>
            <a:ext cx="2288708" cy="2630698"/>
          </a:xfrm>
          <a:custGeom>
            <a:avLst/>
            <a:gdLst>
              <a:gd name="connsiteX0" fmla="*/ 0 w 1850539"/>
              <a:gd name="connsiteY0" fmla="*/ 804985 h 1609969"/>
              <a:gd name="connsiteX1" fmla="*/ 402492 w 1850539"/>
              <a:gd name="connsiteY1" fmla="*/ 0 h 1609969"/>
              <a:gd name="connsiteX2" fmla="*/ 1448047 w 1850539"/>
              <a:gd name="connsiteY2" fmla="*/ 0 h 1609969"/>
              <a:gd name="connsiteX3" fmla="*/ 1850539 w 1850539"/>
              <a:gd name="connsiteY3" fmla="*/ 804985 h 1609969"/>
              <a:gd name="connsiteX4" fmla="*/ 1448047 w 1850539"/>
              <a:gd name="connsiteY4" fmla="*/ 1609969 h 1609969"/>
              <a:gd name="connsiteX5" fmla="*/ 402492 w 1850539"/>
              <a:gd name="connsiteY5" fmla="*/ 1609969 h 1609969"/>
              <a:gd name="connsiteX6" fmla="*/ 0 w 1850539"/>
              <a:gd name="connsiteY6" fmla="*/ 804985 h 1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69">
                <a:moveTo>
                  <a:pt x="925269" y="0"/>
                </a:moveTo>
                <a:lnTo>
                  <a:pt x="1850539" y="350168"/>
                </a:lnTo>
                <a:lnTo>
                  <a:pt x="1850539" y="1259801"/>
                </a:lnTo>
                <a:lnTo>
                  <a:pt x="925269" y="1609969"/>
                </a:lnTo>
                <a:lnTo>
                  <a:pt x="0" y="1259801"/>
                </a:lnTo>
                <a:lnTo>
                  <a:pt x="0" y="350168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27" tIns="341716" rIns="304227" bIns="34171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dirty="0" smtClean="0"/>
              <a:t>c</a:t>
            </a:r>
            <a:r>
              <a:rPr lang="fr-CH" sz="2000" kern="1200" dirty="0" smtClean="0"/>
              <a:t>onfidentialité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087113" y="2558141"/>
            <a:ext cx="1609985" cy="1850540"/>
          </a:xfrm>
          <a:custGeom>
            <a:avLst/>
            <a:gdLst>
              <a:gd name="connsiteX0" fmla="*/ 0 w 1850539"/>
              <a:gd name="connsiteY0" fmla="*/ 804992 h 1609984"/>
              <a:gd name="connsiteX1" fmla="*/ 402496 w 1850539"/>
              <a:gd name="connsiteY1" fmla="*/ 0 h 1609984"/>
              <a:gd name="connsiteX2" fmla="*/ 1448043 w 1850539"/>
              <a:gd name="connsiteY2" fmla="*/ 0 h 1609984"/>
              <a:gd name="connsiteX3" fmla="*/ 1850539 w 1850539"/>
              <a:gd name="connsiteY3" fmla="*/ 804992 h 1609984"/>
              <a:gd name="connsiteX4" fmla="*/ 1448043 w 1850539"/>
              <a:gd name="connsiteY4" fmla="*/ 1609984 h 1609984"/>
              <a:gd name="connsiteX5" fmla="*/ 402496 w 1850539"/>
              <a:gd name="connsiteY5" fmla="*/ 1609984 h 1609984"/>
              <a:gd name="connsiteX6" fmla="*/ 0 w 1850539"/>
              <a:gd name="connsiteY6" fmla="*/ 804992 h 16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84">
                <a:moveTo>
                  <a:pt x="925269" y="0"/>
                </a:moveTo>
                <a:lnTo>
                  <a:pt x="1850538" y="350175"/>
                </a:lnTo>
                <a:lnTo>
                  <a:pt x="1850538" y="1259809"/>
                </a:lnTo>
                <a:lnTo>
                  <a:pt x="925270" y="1609984"/>
                </a:lnTo>
                <a:lnTo>
                  <a:pt x="1" y="1259809"/>
                </a:lnTo>
                <a:lnTo>
                  <a:pt x="1" y="350175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30" tIns="341718" rIns="304231" bIns="3417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400" kern="1200" dirty="0" smtClean="0"/>
              <a:t>entre partenaires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225662" y="3031827"/>
            <a:ext cx="1802457" cy="1001365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1</a:t>
            </a: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813476" y="2473432"/>
            <a:ext cx="1702635" cy="1957052"/>
          </a:xfrm>
          <a:custGeom>
            <a:avLst/>
            <a:gdLst>
              <a:gd name="connsiteX0" fmla="*/ 0 w 1957051"/>
              <a:gd name="connsiteY0" fmla="*/ 851317 h 1702634"/>
              <a:gd name="connsiteX1" fmla="*/ 425659 w 1957051"/>
              <a:gd name="connsiteY1" fmla="*/ 0 h 1702634"/>
              <a:gd name="connsiteX2" fmla="*/ 1531393 w 1957051"/>
              <a:gd name="connsiteY2" fmla="*/ 0 h 1702634"/>
              <a:gd name="connsiteX3" fmla="*/ 1957051 w 1957051"/>
              <a:gd name="connsiteY3" fmla="*/ 851317 h 1702634"/>
              <a:gd name="connsiteX4" fmla="*/ 1531393 w 1957051"/>
              <a:gd name="connsiteY4" fmla="*/ 1702634 h 1702634"/>
              <a:gd name="connsiteX5" fmla="*/ 425659 w 1957051"/>
              <a:gd name="connsiteY5" fmla="*/ 1702634 h 1702634"/>
              <a:gd name="connsiteX6" fmla="*/ 0 w 1957051"/>
              <a:gd name="connsiteY6" fmla="*/ 851317 h 170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51" h="1702634">
                <a:moveTo>
                  <a:pt x="978525" y="0"/>
                </a:moveTo>
                <a:lnTo>
                  <a:pt x="1957050" y="370323"/>
                </a:lnTo>
                <a:lnTo>
                  <a:pt x="1957050" y="1332311"/>
                </a:lnTo>
                <a:lnTo>
                  <a:pt x="978526" y="1702634"/>
                </a:lnTo>
                <a:lnTo>
                  <a:pt x="1" y="1332311"/>
                </a:lnTo>
                <a:lnTo>
                  <a:pt x="1" y="370323"/>
                </a:lnTo>
                <a:lnTo>
                  <a:pt x="978525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327" tIns="304975" rIns="265328" bIns="30497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300" kern="1200" dirty="0" smtClean="0"/>
              <a:t>dans la société de </a:t>
            </a:r>
            <a:r>
              <a:rPr lang="fr-CH" sz="1400" kern="1200" dirty="0" smtClean="0"/>
              <a:t>l’information</a:t>
            </a:r>
            <a:endParaRPr lang="en-US" sz="13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472625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chemeClr val="bg1"/>
                </a:solidFill>
              </a:rPr>
              <a:t>Assurer la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86600" y="1600200"/>
            <a:ext cx="1828800" cy="1143000"/>
          </a:xfrm>
          <a:prstGeom prst="wedgeRoundRectCallout">
            <a:avLst>
              <a:gd name="adj1" fmla="val -147222"/>
              <a:gd name="adj2" fmla="val 318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rgbClr val="FF0000"/>
                </a:solidFill>
              </a:rPr>
              <a:t>l</a:t>
            </a:r>
            <a:r>
              <a:rPr lang="fr-CH" sz="2000" dirty="0" smtClean="0">
                <a:solidFill>
                  <a:srgbClr val="FF0000"/>
                </a:solidFill>
              </a:rPr>
              <a:t>e 14 avril 2011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attention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524000"/>
            <a:ext cx="397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7200" dirty="0" smtClean="0"/>
              <a:t>17:30 </a:t>
            </a:r>
            <a:r>
              <a:rPr lang="fr-CH" sz="7200" dirty="0" err="1" smtClean="0"/>
              <a:t>hrs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479975" y="3048000"/>
            <a:ext cx="6351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6000" dirty="0" smtClean="0"/>
              <a:t>Campus </a:t>
            </a:r>
            <a:r>
              <a:rPr lang="fr-CH" sz="6000" dirty="0" smtClean="0">
                <a:solidFill>
                  <a:srgbClr val="FF0000"/>
                </a:solidFill>
              </a:rPr>
              <a:t>Kirchberg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588" y="495300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Salle B02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8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</a:t>
            </a:r>
            <a:r>
              <a:rPr lang="en-GB" dirty="0" smtClean="0"/>
              <a:t>de cette leçon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31539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25495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é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change de clés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36163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utour de RSA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46831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utres approches</a:t>
            </a:r>
            <a:endParaRPr lang="en-US" sz="2400" dirty="0">
              <a:latin typeface="Arial" charset="0"/>
            </a:endParaRP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1219200" y="25495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1219200" y="36163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1219200" y="46831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3153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48840" y="2435225"/>
            <a:ext cx="5334000" cy="990600"/>
          </a:xfrm>
          <a:prstGeom prst="rect">
            <a:avLst/>
          </a:prstGeom>
          <a:solidFill>
            <a:srgbClr val="F3DC7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en-US" sz="3600" dirty="0">
                <a:latin typeface="Arial" charset="0"/>
              </a:rPr>
              <a:t>é</a:t>
            </a:r>
            <a:r>
              <a:rPr lang="en-US" sz="3600" dirty="0" smtClean="0">
                <a:latin typeface="Arial" charset="0"/>
              </a:rPr>
              <a:t>change de clés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5867400" y="944880"/>
            <a:ext cx="3276600" cy="167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Diffie-Hellman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o</a:t>
            </a:r>
            <a:r>
              <a:rPr lang="fr-FR" sz="2400" dirty="0" smtClean="0">
                <a:solidFill>
                  <a:schemeClr val="bg1"/>
                </a:solidFill>
              </a:rPr>
              <a:t>u </a:t>
            </a:r>
          </a:p>
          <a:p>
            <a:r>
              <a:rPr lang="fr-FR" sz="2400" dirty="0">
                <a:solidFill>
                  <a:schemeClr val="bg1"/>
                </a:solidFill>
              </a:rPr>
              <a:t>c</a:t>
            </a:r>
            <a:r>
              <a:rPr lang="fr-FR" sz="2400" dirty="0" smtClean="0">
                <a:solidFill>
                  <a:schemeClr val="bg1"/>
                </a:solidFill>
              </a:rPr>
              <a:t>rypto quantique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 autoUpdateAnimBg="0"/>
      <p:bldP spid="315396" grpId="0" animBg="1" autoUpdateAnimBg="0"/>
      <p:bldP spid="315397" grpId="0" animBg="1" autoUpdateAnimBg="0"/>
      <p:bldP spid="315399" grpId="0" animBg="1" autoUpdateAnimBg="0"/>
      <p:bldP spid="315400" grpId="0" animBg="1" autoUpdateAnimBg="0"/>
      <p:bldP spid="315401" grpId="0" animBg="1" autoUpdateAnimBg="0"/>
      <p:bldP spid="315398" grpId="0" animBg="1" autoUpdateAnimBg="0"/>
      <p:bldP spid="31540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5646738" y="5788968"/>
            <a:ext cx="2090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Times New Roman" pitchFamily="18" charset="0"/>
              </a:rPr>
              <a:t>n. (n-1) / 2 </a:t>
            </a:r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</a:rPr>
              <a:t>clés</a:t>
            </a:r>
            <a:endParaRPr lang="fr-FR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399363" name="Group 3"/>
          <p:cNvGrpSpPr>
            <a:grpSpLocks/>
          </p:cNvGrpSpPr>
          <p:nvPr/>
        </p:nvGrpSpPr>
        <p:grpSpPr bwMode="auto">
          <a:xfrm>
            <a:off x="381000" y="2362200"/>
            <a:ext cx="3562351" cy="3736975"/>
            <a:chOff x="240" y="1488"/>
            <a:chExt cx="2244" cy="2354"/>
          </a:xfrm>
        </p:grpSpPr>
        <p:sp>
          <p:nvSpPr>
            <p:cNvPr id="399364" name="Oval 4"/>
            <p:cNvSpPr>
              <a:spLocks noChangeArrowheads="1"/>
            </p:cNvSpPr>
            <p:nvPr/>
          </p:nvSpPr>
          <p:spPr bwMode="auto">
            <a:xfrm>
              <a:off x="1152" y="220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9365" name="Oval 5"/>
            <p:cNvSpPr>
              <a:spLocks noChangeArrowheads="1"/>
            </p:cNvSpPr>
            <p:nvPr/>
          </p:nvSpPr>
          <p:spPr bwMode="auto">
            <a:xfrm>
              <a:off x="1632" y="14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99366" name="Oval 6"/>
            <p:cNvSpPr>
              <a:spLocks noChangeArrowheads="1"/>
            </p:cNvSpPr>
            <p:nvPr/>
          </p:nvSpPr>
          <p:spPr bwMode="auto">
            <a:xfrm>
              <a:off x="1968" y="192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99367" name="Oval 7"/>
            <p:cNvSpPr>
              <a:spLocks noChangeArrowheads="1"/>
            </p:cNvSpPr>
            <p:nvPr/>
          </p:nvSpPr>
          <p:spPr bwMode="auto">
            <a:xfrm>
              <a:off x="2016" y="254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99368" name="Oval 8"/>
            <p:cNvSpPr>
              <a:spLocks noChangeArrowheads="1"/>
            </p:cNvSpPr>
            <p:nvPr/>
          </p:nvSpPr>
          <p:spPr bwMode="auto">
            <a:xfrm>
              <a:off x="1632" y="2976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99369" name="Oval 9"/>
            <p:cNvSpPr>
              <a:spLocks noChangeArrowheads="1"/>
            </p:cNvSpPr>
            <p:nvPr/>
          </p:nvSpPr>
          <p:spPr bwMode="auto">
            <a:xfrm>
              <a:off x="1056" y="312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99370" name="Oval 10"/>
            <p:cNvSpPr>
              <a:spLocks noChangeArrowheads="1"/>
            </p:cNvSpPr>
            <p:nvPr/>
          </p:nvSpPr>
          <p:spPr bwMode="auto">
            <a:xfrm>
              <a:off x="240" y="216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n-1</a:t>
              </a:r>
            </a:p>
          </p:txBody>
        </p:sp>
        <p:sp>
          <p:nvSpPr>
            <p:cNvPr id="399371" name="Oval 11"/>
            <p:cNvSpPr>
              <a:spLocks noChangeArrowheads="1"/>
            </p:cNvSpPr>
            <p:nvPr/>
          </p:nvSpPr>
          <p:spPr bwMode="auto">
            <a:xfrm>
              <a:off x="672" y="158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 dirty="0">
                  <a:solidFill>
                    <a:srgbClr val="FFFF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99372" name="Oval 12"/>
            <p:cNvSpPr>
              <a:spLocks noChangeArrowheads="1"/>
            </p:cNvSpPr>
            <p:nvPr/>
          </p:nvSpPr>
          <p:spPr bwMode="auto">
            <a:xfrm>
              <a:off x="480" y="28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399373" name="Text Box 13"/>
            <p:cNvSpPr txBox="1">
              <a:spLocks noChangeArrowheads="1"/>
            </p:cNvSpPr>
            <p:nvPr/>
          </p:nvSpPr>
          <p:spPr bwMode="auto">
            <a:xfrm>
              <a:off x="269" y="3551"/>
              <a:ext cx="22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400" b="1" dirty="0">
                  <a:solidFill>
                    <a:schemeClr val="tx2"/>
                  </a:solidFill>
                  <a:latin typeface="Times New Roman" pitchFamily="18" charset="0"/>
                </a:rPr>
                <a:t>r</a:t>
              </a:r>
              <a:r>
                <a:rPr lang="fr-FR" sz="2400" b="1" dirty="0" smtClean="0">
                  <a:solidFill>
                    <a:schemeClr val="tx2"/>
                  </a:solidFill>
                  <a:latin typeface="Times New Roman" pitchFamily="18" charset="0"/>
                </a:rPr>
                <a:t>éseau en étoile: </a:t>
              </a:r>
              <a:r>
                <a:rPr lang="fr-FR" sz="2400" b="1" dirty="0">
                  <a:solidFill>
                    <a:schemeClr val="tx2"/>
                  </a:solidFill>
                  <a:latin typeface="Times New Roman" pitchFamily="18" charset="0"/>
                </a:rPr>
                <a:t>n - 1 </a:t>
              </a:r>
              <a:r>
                <a:rPr lang="fr-FR" sz="2400" b="1" dirty="0" smtClean="0">
                  <a:solidFill>
                    <a:schemeClr val="tx2"/>
                  </a:solidFill>
                  <a:latin typeface="Times New Roman" pitchFamily="18" charset="0"/>
                </a:rPr>
                <a:t>clés</a:t>
              </a:r>
              <a:endParaRPr lang="fr-FR" sz="24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993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e-commerce </a:t>
            </a:r>
            <a:r>
              <a:rPr lang="fr-FR" dirty="0" smtClean="0"/>
              <a:t>et clés</a:t>
            </a:r>
            <a:endParaRPr lang="fr-FR" dirty="0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1066800" y="1447800"/>
            <a:ext cx="2133600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2286000" y="2895600"/>
            <a:ext cx="457200" cy="6858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438400" y="3886200"/>
            <a:ext cx="838200" cy="3048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362200" y="4038600"/>
            <a:ext cx="381000" cy="6858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1981200" y="4114800"/>
            <a:ext cx="152400" cy="9144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 flipV="1">
            <a:off x="1295400" y="3962400"/>
            <a:ext cx="685800" cy="685800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990600" y="3810000"/>
            <a:ext cx="838200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H="1" flipV="1">
            <a:off x="1600200" y="2971800"/>
            <a:ext cx="381000" cy="5334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2438400" y="3429000"/>
            <a:ext cx="685800" cy="3048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84" name="Group 24"/>
          <p:cNvGrpSpPr>
            <a:grpSpLocks/>
          </p:cNvGrpSpPr>
          <p:nvPr/>
        </p:nvGrpSpPr>
        <p:grpSpPr bwMode="auto">
          <a:xfrm>
            <a:off x="5257800" y="2743200"/>
            <a:ext cx="2590800" cy="2362200"/>
            <a:chOff x="3312" y="1728"/>
            <a:chExt cx="1632" cy="1488"/>
          </a:xfrm>
        </p:grpSpPr>
        <p:sp>
          <p:nvSpPr>
            <p:cNvPr id="399385" name="Line 25"/>
            <p:cNvSpPr>
              <a:spLocks noChangeShapeType="1"/>
            </p:cNvSpPr>
            <p:nvPr/>
          </p:nvSpPr>
          <p:spPr bwMode="auto">
            <a:xfrm flipV="1">
              <a:off x="3312" y="1824"/>
              <a:ext cx="1056" cy="48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6" name="Line 26"/>
            <p:cNvSpPr>
              <a:spLocks noChangeShapeType="1"/>
            </p:cNvSpPr>
            <p:nvPr/>
          </p:nvSpPr>
          <p:spPr bwMode="auto">
            <a:xfrm>
              <a:off x="4608" y="1920"/>
              <a:ext cx="240" cy="864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7" name="Line 27"/>
            <p:cNvSpPr>
              <a:spLocks noChangeShapeType="1"/>
            </p:cNvSpPr>
            <p:nvPr/>
          </p:nvSpPr>
          <p:spPr bwMode="auto">
            <a:xfrm flipH="1">
              <a:off x="4512" y="1920"/>
              <a:ext cx="48" cy="1104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8" name="Line 28"/>
            <p:cNvSpPr>
              <a:spLocks noChangeShapeType="1"/>
            </p:cNvSpPr>
            <p:nvPr/>
          </p:nvSpPr>
          <p:spPr bwMode="auto">
            <a:xfrm flipV="1">
              <a:off x="3984" y="1920"/>
              <a:ext cx="480" cy="129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9" name="Line 29"/>
            <p:cNvSpPr>
              <a:spLocks noChangeShapeType="1"/>
            </p:cNvSpPr>
            <p:nvPr/>
          </p:nvSpPr>
          <p:spPr bwMode="auto">
            <a:xfrm>
              <a:off x="4704" y="1824"/>
              <a:ext cx="240" cy="24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0" name="Line 30"/>
            <p:cNvSpPr>
              <a:spLocks noChangeShapeType="1"/>
            </p:cNvSpPr>
            <p:nvPr/>
          </p:nvSpPr>
          <p:spPr bwMode="auto">
            <a:xfrm flipH="1">
              <a:off x="3792" y="1728"/>
              <a:ext cx="576" cy="48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1" name="Line 31"/>
            <p:cNvSpPr>
              <a:spLocks noChangeShapeType="1"/>
            </p:cNvSpPr>
            <p:nvPr/>
          </p:nvSpPr>
          <p:spPr bwMode="auto">
            <a:xfrm flipV="1">
              <a:off x="3552" y="1872"/>
              <a:ext cx="864" cy="105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392" name="Group 32"/>
          <p:cNvGrpSpPr>
            <a:grpSpLocks/>
          </p:cNvGrpSpPr>
          <p:nvPr/>
        </p:nvGrpSpPr>
        <p:grpSpPr bwMode="auto">
          <a:xfrm>
            <a:off x="5334000" y="3124200"/>
            <a:ext cx="2667000" cy="1905000"/>
            <a:chOff x="3360" y="1968"/>
            <a:chExt cx="1680" cy="1200"/>
          </a:xfrm>
        </p:grpSpPr>
        <p:sp>
          <p:nvSpPr>
            <p:cNvPr id="399393" name="Line 33"/>
            <p:cNvSpPr>
              <a:spLocks noChangeShapeType="1"/>
            </p:cNvSpPr>
            <p:nvPr/>
          </p:nvSpPr>
          <p:spPr bwMode="auto">
            <a:xfrm>
              <a:off x="3792" y="1968"/>
              <a:ext cx="1056" cy="192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4" name="Line 34"/>
            <p:cNvSpPr>
              <a:spLocks noChangeShapeType="1"/>
            </p:cNvSpPr>
            <p:nvPr/>
          </p:nvSpPr>
          <p:spPr bwMode="auto">
            <a:xfrm flipV="1">
              <a:off x="3360" y="2256"/>
              <a:ext cx="1488" cy="144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5" name="Line 35"/>
            <p:cNvSpPr>
              <a:spLocks noChangeShapeType="1"/>
            </p:cNvSpPr>
            <p:nvPr/>
          </p:nvSpPr>
          <p:spPr bwMode="auto">
            <a:xfrm flipV="1">
              <a:off x="3552" y="2352"/>
              <a:ext cx="1344" cy="624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6" name="Line 36"/>
            <p:cNvSpPr>
              <a:spLocks noChangeShapeType="1"/>
            </p:cNvSpPr>
            <p:nvPr/>
          </p:nvSpPr>
          <p:spPr bwMode="auto">
            <a:xfrm flipV="1">
              <a:off x="4032" y="2400"/>
              <a:ext cx="912" cy="768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7" name="Line 37"/>
            <p:cNvSpPr>
              <a:spLocks noChangeShapeType="1"/>
            </p:cNvSpPr>
            <p:nvPr/>
          </p:nvSpPr>
          <p:spPr bwMode="auto">
            <a:xfrm flipV="1">
              <a:off x="4608" y="2400"/>
              <a:ext cx="336" cy="576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8" name="Line 38"/>
            <p:cNvSpPr>
              <a:spLocks noChangeShapeType="1"/>
            </p:cNvSpPr>
            <p:nvPr/>
          </p:nvSpPr>
          <p:spPr bwMode="auto">
            <a:xfrm flipV="1">
              <a:off x="5040" y="2400"/>
              <a:ext cx="0" cy="288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399" name="Group 39"/>
          <p:cNvGrpSpPr>
            <a:grpSpLocks/>
          </p:cNvGrpSpPr>
          <p:nvPr/>
        </p:nvGrpSpPr>
        <p:grpSpPr bwMode="auto">
          <a:xfrm>
            <a:off x="457200" y="1065213"/>
            <a:ext cx="7866063" cy="687388"/>
            <a:chOff x="288" y="671"/>
            <a:chExt cx="4955" cy="433"/>
          </a:xfrm>
        </p:grpSpPr>
        <p:sp>
          <p:nvSpPr>
            <p:cNvPr id="399400" name="Oval 40"/>
            <p:cNvSpPr>
              <a:spLocks noChangeArrowheads="1"/>
            </p:cNvSpPr>
            <p:nvPr/>
          </p:nvSpPr>
          <p:spPr bwMode="auto">
            <a:xfrm>
              <a:off x="288" y="72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9401" name="Oval 41"/>
            <p:cNvSpPr>
              <a:spLocks noChangeArrowheads="1"/>
            </p:cNvSpPr>
            <p:nvPr/>
          </p:nvSpPr>
          <p:spPr bwMode="auto">
            <a:xfrm>
              <a:off x="2016" y="72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99402" name="Text Box 42"/>
            <p:cNvSpPr txBox="1">
              <a:spLocks noChangeArrowheads="1"/>
            </p:cNvSpPr>
            <p:nvPr/>
          </p:nvSpPr>
          <p:spPr bwMode="auto">
            <a:xfrm>
              <a:off x="2529" y="671"/>
              <a:ext cx="27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400" b="1" dirty="0" smtClean="0">
                  <a:solidFill>
                    <a:schemeClr val="tx2"/>
                  </a:solidFill>
                  <a:latin typeface="Times New Roman" pitchFamily="18" charset="0"/>
                </a:rPr>
                <a:t>communication </a:t>
              </a:r>
              <a:r>
                <a:rPr lang="fr-FR" sz="2400" b="1" dirty="0">
                  <a:solidFill>
                    <a:schemeClr val="tx2"/>
                  </a:solidFill>
                  <a:latin typeface="Times New Roman" pitchFamily="18" charset="0"/>
                </a:rPr>
                <a:t>bilatérale </a:t>
              </a:r>
              <a:r>
                <a:rPr lang="fr-FR" sz="2400" b="1" dirty="0" smtClean="0">
                  <a:solidFill>
                    <a:schemeClr val="tx2"/>
                  </a:solidFill>
                  <a:latin typeface="Times New Roman" pitchFamily="18" charset="0"/>
                </a:rPr>
                <a:t>:</a:t>
              </a:r>
              <a:r>
                <a:rPr lang="fr-FR" sz="2400" b="1" dirty="0">
                  <a:solidFill>
                    <a:schemeClr val="tx2"/>
                  </a:solidFill>
                  <a:latin typeface="Times New Roman" pitchFamily="18" charset="0"/>
                </a:rPr>
                <a:t>1 </a:t>
              </a:r>
              <a:r>
                <a:rPr lang="fr-FR" sz="2400" b="1" dirty="0" smtClean="0">
                  <a:solidFill>
                    <a:schemeClr val="tx2"/>
                  </a:solidFill>
                  <a:latin typeface="Times New Roman" pitchFamily="18" charset="0"/>
                </a:rPr>
                <a:t>clé</a:t>
              </a:r>
              <a:endParaRPr lang="fr-FR" sz="24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9403" name="Group 43"/>
          <p:cNvGrpSpPr>
            <a:grpSpLocks/>
          </p:cNvGrpSpPr>
          <p:nvPr/>
        </p:nvGrpSpPr>
        <p:grpSpPr bwMode="auto">
          <a:xfrm>
            <a:off x="4724400" y="1903413"/>
            <a:ext cx="3581400" cy="3735388"/>
            <a:chOff x="2976" y="1199"/>
            <a:chExt cx="2256" cy="2353"/>
          </a:xfrm>
        </p:grpSpPr>
        <p:sp>
          <p:nvSpPr>
            <p:cNvPr id="399404" name="Oval 44"/>
            <p:cNvSpPr>
              <a:spLocks noChangeArrowheads="1"/>
            </p:cNvSpPr>
            <p:nvPr/>
          </p:nvSpPr>
          <p:spPr bwMode="auto">
            <a:xfrm>
              <a:off x="4368" y="1536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9405" name="Oval 45"/>
            <p:cNvSpPr>
              <a:spLocks noChangeArrowheads="1"/>
            </p:cNvSpPr>
            <p:nvPr/>
          </p:nvSpPr>
          <p:spPr bwMode="auto">
            <a:xfrm>
              <a:off x="4848" y="2016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99406" name="Oval 46"/>
            <p:cNvSpPr>
              <a:spLocks noChangeArrowheads="1"/>
            </p:cNvSpPr>
            <p:nvPr/>
          </p:nvSpPr>
          <p:spPr bwMode="auto">
            <a:xfrm>
              <a:off x="4800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99407" name="Oval 47"/>
            <p:cNvSpPr>
              <a:spLocks noChangeArrowheads="1"/>
            </p:cNvSpPr>
            <p:nvPr/>
          </p:nvSpPr>
          <p:spPr bwMode="auto">
            <a:xfrm>
              <a:off x="4368" y="302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99408" name="Oval 48"/>
            <p:cNvSpPr>
              <a:spLocks noChangeArrowheads="1"/>
            </p:cNvSpPr>
            <p:nvPr/>
          </p:nvSpPr>
          <p:spPr bwMode="auto">
            <a:xfrm>
              <a:off x="3792" y="31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99409" name="Oval 49"/>
            <p:cNvSpPr>
              <a:spLocks noChangeArrowheads="1"/>
            </p:cNvSpPr>
            <p:nvPr/>
          </p:nvSpPr>
          <p:spPr bwMode="auto">
            <a:xfrm>
              <a:off x="2976" y="220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n-1</a:t>
              </a:r>
            </a:p>
          </p:txBody>
        </p:sp>
        <p:sp>
          <p:nvSpPr>
            <p:cNvPr id="399410" name="Oval 50"/>
            <p:cNvSpPr>
              <a:spLocks noChangeArrowheads="1"/>
            </p:cNvSpPr>
            <p:nvPr/>
          </p:nvSpPr>
          <p:spPr bwMode="auto">
            <a:xfrm>
              <a:off x="3408" y="163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99411" name="Oval 51"/>
            <p:cNvSpPr>
              <a:spLocks noChangeArrowheads="1"/>
            </p:cNvSpPr>
            <p:nvPr/>
          </p:nvSpPr>
          <p:spPr bwMode="auto">
            <a:xfrm>
              <a:off x="3216" y="292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solidFill>
                    <a:srgbClr val="FFFF66"/>
                  </a:solidFill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399412" name="Text Box 52"/>
            <p:cNvSpPr txBox="1">
              <a:spLocks noChangeArrowheads="1"/>
            </p:cNvSpPr>
            <p:nvPr/>
          </p:nvSpPr>
          <p:spPr bwMode="auto">
            <a:xfrm>
              <a:off x="3409" y="1199"/>
              <a:ext cx="12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400" b="1" dirty="0">
                  <a:solidFill>
                    <a:schemeClr val="tx2"/>
                  </a:solidFill>
                  <a:latin typeface="Times New Roman" pitchFamily="18" charset="0"/>
                </a:rPr>
                <a:t>r</a:t>
              </a:r>
              <a:r>
                <a:rPr lang="fr-FR" sz="2400" b="1" dirty="0" smtClean="0">
                  <a:solidFill>
                    <a:schemeClr val="tx2"/>
                  </a:solidFill>
                  <a:latin typeface="Times New Roman" pitchFamily="18" charset="0"/>
                </a:rPr>
                <a:t>éseau ouvert</a:t>
              </a:r>
              <a:endParaRPr lang="fr-FR" sz="24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9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autoUpdateAnimBg="0"/>
      <p:bldP spid="399375" grpId="0" animBg="1"/>
      <p:bldP spid="399376" grpId="0" animBg="1"/>
      <p:bldP spid="399377" grpId="0" animBg="1"/>
      <p:bldP spid="399378" grpId="0" animBg="1"/>
      <p:bldP spid="399379" grpId="0" animBg="1"/>
      <p:bldP spid="399380" grpId="0" animBg="1"/>
      <p:bldP spid="399381" grpId="0" animBg="1"/>
      <p:bldP spid="399382" grpId="0" animBg="1"/>
      <p:bldP spid="3993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 dirty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groupes finis</a:t>
            </a:r>
            <a:endParaRPr lang="en-US" baseline="-25000" dirty="0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533400" y="1752600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533400" y="2111375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533400" y="2470150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533400" y="2828925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1" name="Rectangle 9"/>
          <p:cNvSpPr>
            <a:spLocks noChangeArrowheads="1"/>
          </p:cNvSpPr>
          <p:nvPr/>
        </p:nvSpPr>
        <p:spPr bwMode="auto">
          <a:xfrm>
            <a:off x="533400" y="3187700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533400" y="3546475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3" name="Rectangle 11"/>
          <p:cNvSpPr>
            <a:spLocks noChangeArrowheads="1"/>
          </p:cNvSpPr>
          <p:nvPr/>
        </p:nvSpPr>
        <p:spPr bwMode="auto">
          <a:xfrm>
            <a:off x="533400" y="3905250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charset="0"/>
              </a:rPr>
              <a:t>7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4" name="Rectangle 12"/>
          <p:cNvSpPr>
            <a:spLocks noChangeArrowheads="1"/>
          </p:cNvSpPr>
          <p:nvPr/>
        </p:nvSpPr>
        <p:spPr bwMode="auto">
          <a:xfrm>
            <a:off x="533400" y="4264025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533400" y="4622800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533400" y="4981575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7" name="Rectangle 15"/>
          <p:cNvSpPr>
            <a:spLocks noChangeArrowheads="1"/>
          </p:cNvSpPr>
          <p:nvPr/>
        </p:nvSpPr>
        <p:spPr bwMode="auto">
          <a:xfrm>
            <a:off x="533400" y="5340350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11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533400" y="5699125"/>
            <a:ext cx="5334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61" name="Rectangle 29"/>
          <p:cNvSpPr>
            <a:spLocks noChangeArrowheads="1"/>
          </p:cNvSpPr>
          <p:nvPr/>
        </p:nvSpPr>
        <p:spPr bwMode="auto">
          <a:xfrm>
            <a:off x="1143000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1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474" name="Rectangle 42"/>
          <p:cNvSpPr>
            <a:spLocks noChangeArrowheads="1"/>
          </p:cNvSpPr>
          <p:nvPr/>
        </p:nvSpPr>
        <p:spPr bwMode="auto">
          <a:xfrm>
            <a:off x="1792287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2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487" name="Rectangle 55"/>
          <p:cNvSpPr>
            <a:spLocks noChangeArrowheads="1"/>
          </p:cNvSpPr>
          <p:nvPr/>
        </p:nvSpPr>
        <p:spPr bwMode="auto">
          <a:xfrm>
            <a:off x="2441575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3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00" name="Rectangle 68"/>
          <p:cNvSpPr>
            <a:spLocks noChangeArrowheads="1"/>
          </p:cNvSpPr>
          <p:nvPr/>
        </p:nvSpPr>
        <p:spPr bwMode="auto">
          <a:xfrm>
            <a:off x="3090862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4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13" name="Rectangle 81"/>
          <p:cNvSpPr>
            <a:spLocks noChangeArrowheads="1"/>
          </p:cNvSpPr>
          <p:nvPr/>
        </p:nvSpPr>
        <p:spPr bwMode="auto">
          <a:xfrm>
            <a:off x="3740150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5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26" name="Rectangle 94"/>
          <p:cNvSpPr>
            <a:spLocks noChangeArrowheads="1"/>
          </p:cNvSpPr>
          <p:nvPr/>
        </p:nvSpPr>
        <p:spPr bwMode="auto">
          <a:xfrm>
            <a:off x="4389437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6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39" name="Rectangle 107"/>
          <p:cNvSpPr>
            <a:spLocks noChangeArrowheads="1"/>
          </p:cNvSpPr>
          <p:nvPr/>
        </p:nvSpPr>
        <p:spPr bwMode="auto">
          <a:xfrm>
            <a:off x="5038725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7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52" name="Rectangle 120"/>
          <p:cNvSpPr>
            <a:spLocks noChangeArrowheads="1"/>
          </p:cNvSpPr>
          <p:nvPr/>
        </p:nvSpPr>
        <p:spPr bwMode="auto">
          <a:xfrm>
            <a:off x="5688012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8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65" name="Rectangle 133"/>
          <p:cNvSpPr>
            <a:spLocks noChangeArrowheads="1"/>
          </p:cNvSpPr>
          <p:nvPr/>
        </p:nvSpPr>
        <p:spPr bwMode="auto">
          <a:xfrm>
            <a:off x="6337300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9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78" name="Rectangle 146"/>
          <p:cNvSpPr>
            <a:spLocks noChangeArrowheads="1"/>
          </p:cNvSpPr>
          <p:nvPr/>
        </p:nvSpPr>
        <p:spPr bwMode="auto">
          <a:xfrm>
            <a:off x="6986587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10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91" name="Rectangle 159"/>
          <p:cNvSpPr>
            <a:spLocks noChangeArrowheads="1"/>
          </p:cNvSpPr>
          <p:nvPr/>
        </p:nvSpPr>
        <p:spPr bwMode="auto">
          <a:xfrm>
            <a:off x="7635875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11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752600"/>
            <a:ext cx="7773988" cy="360362"/>
            <a:chOff x="1143000" y="1752600"/>
            <a:chExt cx="7773988" cy="360362"/>
          </a:xfrm>
        </p:grpSpPr>
        <p:sp>
          <p:nvSpPr>
            <p:cNvPr id="402450" name="Rectangle 18"/>
            <p:cNvSpPr>
              <a:spLocks noChangeArrowheads="1"/>
            </p:cNvSpPr>
            <p:nvPr/>
          </p:nvSpPr>
          <p:spPr bwMode="auto">
            <a:xfrm>
              <a:off x="1143000" y="1752600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3" name="Rectangle 31"/>
            <p:cNvSpPr>
              <a:spLocks noChangeArrowheads="1"/>
            </p:cNvSpPr>
            <p:nvPr/>
          </p:nvSpPr>
          <p:spPr bwMode="auto">
            <a:xfrm>
              <a:off x="1785938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6" name="Rectangle 44"/>
            <p:cNvSpPr>
              <a:spLocks noChangeArrowheads="1"/>
            </p:cNvSpPr>
            <p:nvPr/>
          </p:nvSpPr>
          <p:spPr bwMode="auto">
            <a:xfrm>
              <a:off x="2435225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9" name="Rectangle 57"/>
            <p:cNvSpPr>
              <a:spLocks noChangeArrowheads="1"/>
            </p:cNvSpPr>
            <p:nvPr/>
          </p:nvSpPr>
          <p:spPr bwMode="auto">
            <a:xfrm>
              <a:off x="3084513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02" name="Rectangle 70"/>
            <p:cNvSpPr>
              <a:spLocks noChangeArrowheads="1"/>
            </p:cNvSpPr>
            <p:nvPr/>
          </p:nvSpPr>
          <p:spPr bwMode="auto">
            <a:xfrm>
              <a:off x="3733800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15" name="Rectangle 83"/>
            <p:cNvSpPr>
              <a:spLocks noChangeArrowheads="1"/>
            </p:cNvSpPr>
            <p:nvPr/>
          </p:nvSpPr>
          <p:spPr bwMode="auto">
            <a:xfrm>
              <a:off x="4383088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28" name="Rectangle 96"/>
            <p:cNvSpPr>
              <a:spLocks noChangeArrowheads="1"/>
            </p:cNvSpPr>
            <p:nvPr/>
          </p:nvSpPr>
          <p:spPr bwMode="auto">
            <a:xfrm>
              <a:off x="5032375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41" name="Rectangle 109"/>
            <p:cNvSpPr>
              <a:spLocks noChangeArrowheads="1"/>
            </p:cNvSpPr>
            <p:nvPr/>
          </p:nvSpPr>
          <p:spPr bwMode="auto">
            <a:xfrm>
              <a:off x="5681663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54" name="Rectangle 122"/>
            <p:cNvSpPr>
              <a:spLocks noChangeArrowheads="1"/>
            </p:cNvSpPr>
            <p:nvPr/>
          </p:nvSpPr>
          <p:spPr bwMode="auto">
            <a:xfrm>
              <a:off x="6330950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67" name="Rectangle 135"/>
            <p:cNvSpPr>
              <a:spLocks noChangeArrowheads="1"/>
            </p:cNvSpPr>
            <p:nvPr/>
          </p:nvSpPr>
          <p:spPr bwMode="auto">
            <a:xfrm>
              <a:off x="6980238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80" name="Rectangle 148"/>
            <p:cNvSpPr>
              <a:spLocks noChangeArrowheads="1"/>
            </p:cNvSpPr>
            <p:nvPr/>
          </p:nvSpPr>
          <p:spPr bwMode="auto">
            <a:xfrm>
              <a:off x="7620000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93" name="Rectangle 161"/>
            <p:cNvSpPr>
              <a:spLocks noChangeArrowheads="1"/>
            </p:cNvSpPr>
            <p:nvPr/>
          </p:nvSpPr>
          <p:spPr bwMode="auto">
            <a:xfrm>
              <a:off x="8269288" y="17526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2604" name="Rectangle 172"/>
          <p:cNvSpPr>
            <a:spLocks noChangeArrowheads="1"/>
          </p:cNvSpPr>
          <p:nvPr/>
        </p:nvSpPr>
        <p:spPr bwMode="auto">
          <a:xfrm>
            <a:off x="8285162" y="1316037"/>
            <a:ext cx="647700" cy="360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2"/>
                </a:solidFill>
                <a:latin typeface="Arial" charset="0"/>
              </a:rPr>
              <a:t>12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605" name="Text Box 173"/>
          <p:cNvSpPr txBox="1">
            <a:spLocks noChangeArrowheads="1"/>
          </p:cNvSpPr>
          <p:nvPr/>
        </p:nvSpPr>
        <p:spPr bwMode="auto">
          <a:xfrm>
            <a:off x="73500" y="381000"/>
            <a:ext cx="479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dirty="0" smtClean="0">
                <a:solidFill>
                  <a:schemeClr val="tx2"/>
                </a:solidFill>
                <a:latin typeface="Arial" charset="0"/>
              </a:rPr>
              <a:t>Exemple : groupe multiplicatif Z</a:t>
            </a:r>
            <a:r>
              <a:rPr lang="fr-CH" sz="2400" baseline="-25000" dirty="0" smtClean="0">
                <a:solidFill>
                  <a:schemeClr val="tx2"/>
                </a:solidFill>
                <a:latin typeface="Arial" charset="0"/>
              </a:rPr>
              <a:t>13</a:t>
            </a:r>
            <a:r>
              <a:rPr lang="fr-CH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980" y="1273314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 smtClean="0"/>
              <a:t>*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000" y="2100898"/>
            <a:ext cx="3887788" cy="360362"/>
            <a:chOff x="1143000" y="2078038"/>
            <a:chExt cx="3887788" cy="360362"/>
          </a:xfrm>
        </p:grpSpPr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1143000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9" name="Rectangle 31"/>
            <p:cNvSpPr>
              <a:spLocks noChangeArrowheads="1"/>
            </p:cNvSpPr>
            <p:nvPr/>
          </p:nvSpPr>
          <p:spPr bwMode="auto">
            <a:xfrm>
              <a:off x="1785938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0" name="Rectangle 44"/>
            <p:cNvSpPr>
              <a:spLocks noChangeArrowheads="1"/>
            </p:cNvSpPr>
            <p:nvPr/>
          </p:nvSpPr>
          <p:spPr bwMode="auto">
            <a:xfrm>
              <a:off x="2435225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1" name="Rectangle 57"/>
            <p:cNvSpPr>
              <a:spLocks noChangeArrowheads="1"/>
            </p:cNvSpPr>
            <p:nvPr/>
          </p:nvSpPr>
          <p:spPr bwMode="auto">
            <a:xfrm>
              <a:off x="3084513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/>
          </p:nvSpPr>
          <p:spPr bwMode="auto">
            <a:xfrm>
              <a:off x="3733800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" name="Rectangle 83"/>
            <p:cNvSpPr>
              <a:spLocks noChangeArrowheads="1"/>
            </p:cNvSpPr>
            <p:nvPr/>
          </p:nvSpPr>
          <p:spPr bwMode="auto">
            <a:xfrm>
              <a:off x="4383088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32375" y="2100898"/>
            <a:ext cx="3884613" cy="360362"/>
            <a:chOff x="5032375" y="2078038"/>
            <a:chExt cx="3884613" cy="360362"/>
          </a:xfrm>
        </p:grpSpPr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5032375" y="2078038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5" name="Rectangle 109"/>
            <p:cNvSpPr>
              <a:spLocks noChangeArrowheads="1"/>
            </p:cNvSpPr>
            <p:nvPr/>
          </p:nvSpPr>
          <p:spPr bwMode="auto">
            <a:xfrm>
              <a:off x="5681663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6" name="Rectangle 122"/>
            <p:cNvSpPr>
              <a:spLocks noChangeArrowheads="1"/>
            </p:cNvSpPr>
            <p:nvPr/>
          </p:nvSpPr>
          <p:spPr bwMode="auto">
            <a:xfrm>
              <a:off x="6330950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7" name="Rectangle 135"/>
            <p:cNvSpPr>
              <a:spLocks noChangeArrowheads="1"/>
            </p:cNvSpPr>
            <p:nvPr/>
          </p:nvSpPr>
          <p:spPr bwMode="auto">
            <a:xfrm>
              <a:off x="6980238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8" name="Rectangle 148"/>
            <p:cNvSpPr>
              <a:spLocks noChangeArrowheads="1"/>
            </p:cNvSpPr>
            <p:nvPr/>
          </p:nvSpPr>
          <p:spPr bwMode="auto">
            <a:xfrm>
              <a:off x="7620000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9" name="Rectangle 161"/>
            <p:cNvSpPr>
              <a:spLocks noChangeArrowheads="1"/>
            </p:cNvSpPr>
            <p:nvPr/>
          </p:nvSpPr>
          <p:spPr bwMode="auto">
            <a:xfrm>
              <a:off x="8269288" y="207803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3000" y="2461260"/>
            <a:ext cx="7773988" cy="360362"/>
            <a:chOff x="1143000" y="2438400"/>
            <a:chExt cx="7773988" cy="360362"/>
          </a:xfrm>
        </p:grpSpPr>
        <p:sp>
          <p:nvSpPr>
            <p:cNvPr id="120" name="Rectangle 18"/>
            <p:cNvSpPr>
              <a:spLocks noChangeArrowheads="1"/>
            </p:cNvSpPr>
            <p:nvPr/>
          </p:nvSpPr>
          <p:spPr bwMode="auto">
            <a:xfrm>
              <a:off x="1143000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1" name="Rectangle 31"/>
            <p:cNvSpPr>
              <a:spLocks noChangeArrowheads="1"/>
            </p:cNvSpPr>
            <p:nvPr/>
          </p:nvSpPr>
          <p:spPr bwMode="auto">
            <a:xfrm>
              <a:off x="1785938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2" name="Rectangle 44"/>
            <p:cNvSpPr>
              <a:spLocks noChangeArrowheads="1"/>
            </p:cNvSpPr>
            <p:nvPr/>
          </p:nvSpPr>
          <p:spPr bwMode="auto">
            <a:xfrm>
              <a:off x="2435225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3" name="Rectangle 57"/>
            <p:cNvSpPr>
              <a:spLocks noChangeArrowheads="1"/>
            </p:cNvSpPr>
            <p:nvPr/>
          </p:nvSpPr>
          <p:spPr bwMode="auto">
            <a:xfrm>
              <a:off x="3084513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4" name="Rectangle 70"/>
            <p:cNvSpPr>
              <a:spLocks noChangeArrowheads="1"/>
            </p:cNvSpPr>
            <p:nvPr/>
          </p:nvSpPr>
          <p:spPr bwMode="auto">
            <a:xfrm>
              <a:off x="3733800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5" name="Rectangle 83"/>
            <p:cNvSpPr>
              <a:spLocks noChangeArrowheads="1"/>
            </p:cNvSpPr>
            <p:nvPr/>
          </p:nvSpPr>
          <p:spPr bwMode="auto">
            <a:xfrm>
              <a:off x="4383088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6" name="Rectangle 96"/>
            <p:cNvSpPr>
              <a:spLocks noChangeArrowheads="1"/>
            </p:cNvSpPr>
            <p:nvPr/>
          </p:nvSpPr>
          <p:spPr bwMode="auto">
            <a:xfrm>
              <a:off x="5032375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7" name="Rectangle 109"/>
            <p:cNvSpPr>
              <a:spLocks noChangeArrowheads="1"/>
            </p:cNvSpPr>
            <p:nvPr/>
          </p:nvSpPr>
          <p:spPr bwMode="auto">
            <a:xfrm>
              <a:off x="5681663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8" name="Rectangle 122"/>
            <p:cNvSpPr>
              <a:spLocks noChangeArrowheads="1"/>
            </p:cNvSpPr>
            <p:nvPr/>
          </p:nvSpPr>
          <p:spPr bwMode="auto">
            <a:xfrm>
              <a:off x="6330950" y="2438400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9" name="Rectangle 135"/>
            <p:cNvSpPr>
              <a:spLocks noChangeArrowheads="1"/>
            </p:cNvSpPr>
            <p:nvPr/>
          </p:nvSpPr>
          <p:spPr bwMode="auto">
            <a:xfrm>
              <a:off x="6980238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0" name="Rectangle 148"/>
            <p:cNvSpPr>
              <a:spLocks noChangeArrowheads="1"/>
            </p:cNvSpPr>
            <p:nvPr/>
          </p:nvSpPr>
          <p:spPr bwMode="auto">
            <a:xfrm>
              <a:off x="7620000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1" name="Rectangle 161"/>
            <p:cNvSpPr>
              <a:spLocks noChangeArrowheads="1"/>
            </p:cNvSpPr>
            <p:nvPr/>
          </p:nvSpPr>
          <p:spPr bwMode="auto">
            <a:xfrm>
              <a:off x="8269288" y="243840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3000" y="2821622"/>
            <a:ext cx="7773988" cy="3243258"/>
            <a:chOff x="1143000" y="2798762"/>
            <a:chExt cx="7773988" cy="3243258"/>
          </a:xfrm>
        </p:grpSpPr>
        <p:sp>
          <p:nvSpPr>
            <p:cNvPr id="132" name="Rectangle 18"/>
            <p:cNvSpPr>
              <a:spLocks noChangeArrowheads="1"/>
            </p:cNvSpPr>
            <p:nvPr/>
          </p:nvSpPr>
          <p:spPr bwMode="auto">
            <a:xfrm>
              <a:off x="1143000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" name="Rectangle 31"/>
            <p:cNvSpPr>
              <a:spLocks noChangeArrowheads="1"/>
            </p:cNvSpPr>
            <p:nvPr/>
          </p:nvSpPr>
          <p:spPr bwMode="auto">
            <a:xfrm>
              <a:off x="1785938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" name="Rectangle 44"/>
            <p:cNvSpPr>
              <a:spLocks noChangeArrowheads="1"/>
            </p:cNvSpPr>
            <p:nvPr/>
          </p:nvSpPr>
          <p:spPr bwMode="auto">
            <a:xfrm>
              <a:off x="2435225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" name="Rectangle 57"/>
            <p:cNvSpPr>
              <a:spLocks noChangeArrowheads="1"/>
            </p:cNvSpPr>
            <p:nvPr/>
          </p:nvSpPr>
          <p:spPr bwMode="auto">
            <a:xfrm>
              <a:off x="3084513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6" name="Rectangle 70"/>
            <p:cNvSpPr>
              <a:spLocks noChangeArrowheads="1"/>
            </p:cNvSpPr>
            <p:nvPr/>
          </p:nvSpPr>
          <p:spPr bwMode="auto">
            <a:xfrm>
              <a:off x="3733800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7" name="Rectangle 83"/>
            <p:cNvSpPr>
              <a:spLocks noChangeArrowheads="1"/>
            </p:cNvSpPr>
            <p:nvPr/>
          </p:nvSpPr>
          <p:spPr bwMode="auto">
            <a:xfrm>
              <a:off x="4383088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8" name="Rectangle 96"/>
            <p:cNvSpPr>
              <a:spLocks noChangeArrowheads="1"/>
            </p:cNvSpPr>
            <p:nvPr/>
          </p:nvSpPr>
          <p:spPr bwMode="auto">
            <a:xfrm>
              <a:off x="5032375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9" name="Rectangle 109"/>
            <p:cNvSpPr>
              <a:spLocks noChangeArrowheads="1"/>
            </p:cNvSpPr>
            <p:nvPr/>
          </p:nvSpPr>
          <p:spPr bwMode="auto">
            <a:xfrm>
              <a:off x="5681663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0" name="Rectangle 122"/>
            <p:cNvSpPr>
              <a:spLocks noChangeArrowheads="1"/>
            </p:cNvSpPr>
            <p:nvPr/>
          </p:nvSpPr>
          <p:spPr bwMode="auto">
            <a:xfrm>
              <a:off x="6330950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1" name="Rectangle 135"/>
            <p:cNvSpPr>
              <a:spLocks noChangeArrowheads="1"/>
            </p:cNvSpPr>
            <p:nvPr/>
          </p:nvSpPr>
          <p:spPr bwMode="auto">
            <a:xfrm>
              <a:off x="6980238" y="2798762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2" name="Rectangle 148"/>
            <p:cNvSpPr>
              <a:spLocks noChangeArrowheads="1"/>
            </p:cNvSpPr>
            <p:nvPr/>
          </p:nvSpPr>
          <p:spPr bwMode="auto">
            <a:xfrm>
              <a:off x="7620000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" name="Rectangle 161"/>
            <p:cNvSpPr>
              <a:spLocks noChangeArrowheads="1"/>
            </p:cNvSpPr>
            <p:nvPr/>
          </p:nvSpPr>
          <p:spPr bwMode="auto">
            <a:xfrm>
              <a:off x="8269288" y="279876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4" name="Rectangle 18"/>
            <p:cNvSpPr>
              <a:spLocks noChangeArrowheads="1"/>
            </p:cNvSpPr>
            <p:nvPr/>
          </p:nvSpPr>
          <p:spPr bwMode="auto">
            <a:xfrm>
              <a:off x="1143000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5" name="Rectangle 31"/>
            <p:cNvSpPr>
              <a:spLocks noChangeArrowheads="1"/>
            </p:cNvSpPr>
            <p:nvPr/>
          </p:nvSpPr>
          <p:spPr bwMode="auto">
            <a:xfrm>
              <a:off x="1785938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2435225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084513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8" name="Rectangle 70"/>
            <p:cNvSpPr>
              <a:spLocks noChangeArrowheads="1"/>
            </p:cNvSpPr>
            <p:nvPr/>
          </p:nvSpPr>
          <p:spPr bwMode="auto">
            <a:xfrm>
              <a:off x="3733800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9" name="Rectangle 83"/>
            <p:cNvSpPr>
              <a:spLocks noChangeArrowheads="1"/>
            </p:cNvSpPr>
            <p:nvPr/>
          </p:nvSpPr>
          <p:spPr bwMode="auto">
            <a:xfrm>
              <a:off x="4383088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0" name="Rectangle 96"/>
            <p:cNvSpPr>
              <a:spLocks noChangeArrowheads="1"/>
            </p:cNvSpPr>
            <p:nvPr/>
          </p:nvSpPr>
          <p:spPr bwMode="auto">
            <a:xfrm>
              <a:off x="5032375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1" name="Rectangle 109"/>
            <p:cNvSpPr>
              <a:spLocks noChangeArrowheads="1"/>
            </p:cNvSpPr>
            <p:nvPr/>
          </p:nvSpPr>
          <p:spPr bwMode="auto">
            <a:xfrm>
              <a:off x="5681663" y="3159124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2" name="Rectangle 122"/>
            <p:cNvSpPr>
              <a:spLocks noChangeArrowheads="1"/>
            </p:cNvSpPr>
            <p:nvPr/>
          </p:nvSpPr>
          <p:spPr bwMode="auto">
            <a:xfrm>
              <a:off x="6330950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" name="Rectangle 135"/>
            <p:cNvSpPr>
              <a:spLocks noChangeArrowheads="1"/>
            </p:cNvSpPr>
            <p:nvPr/>
          </p:nvSpPr>
          <p:spPr bwMode="auto">
            <a:xfrm>
              <a:off x="6980238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4" name="Rectangle 148"/>
            <p:cNvSpPr>
              <a:spLocks noChangeArrowheads="1"/>
            </p:cNvSpPr>
            <p:nvPr/>
          </p:nvSpPr>
          <p:spPr bwMode="auto">
            <a:xfrm>
              <a:off x="7620000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5" name="Rectangle 161"/>
            <p:cNvSpPr>
              <a:spLocks noChangeArrowheads="1"/>
            </p:cNvSpPr>
            <p:nvPr/>
          </p:nvSpPr>
          <p:spPr bwMode="auto">
            <a:xfrm>
              <a:off x="8269288" y="315912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6" name="Rectangle 18"/>
            <p:cNvSpPr>
              <a:spLocks noChangeArrowheads="1"/>
            </p:cNvSpPr>
            <p:nvPr/>
          </p:nvSpPr>
          <p:spPr bwMode="auto">
            <a:xfrm>
              <a:off x="1143000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7" name="Rectangle 31"/>
            <p:cNvSpPr>
              <a:spLocks noChangeArrowheads="1"/>
            </p:cNvSpPr>
            <p:nvPr/>
          </p:nvSpPr>
          <p:spPr bwMode="auto">
            <a:xfrm>
              <a:off x="1785938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8" name="Rectangle 44"/>
            <p:cNvSpPr>
              <a:spLocks noChangeArrowheads="1"/>
            </p:cNvSpPr>
            <p:nvPr/>
          </p:nvSpPr>
          <p:spPr bwMode="auto">
            <a:xfrm>
              <a:off x="2435225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9" name="Rectangle 57"/>
            <p:cNvSpPr>
              <a:spLocks noChangeArrowheads="1"/>
            </p:cNvSpPr>
            <p:nvPr/>
          </p:nvSpPr>
          <p:spPr bwMode="auto">
            <a:xfrm>
              <a:off x="3084513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3733800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1" name="Rectangle 83"/>
            <p:cNvSpPr>
              <a:spLocks noChangeArrowheads="1"/>
            </p:cNvSpPr>
            <p:nvPr/>
          </p:nvSpPr>
          <p:spPr bwMode="auto">
            <a:xfrm>
              <a:off x="4383088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2" name="Rectangle 96"/>
            <p:cNvSpPr>
              <a:spLocks noChangeArrowheads="1"/>
            </p:cNvSpPr>
            <p:nvPr/>
          </p:nvSpPr>
          <p:spPr bwMode="auto">
            <a:xfrm>
              <a:off x="5032375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" name="Rectangle 109"/>
            <p:cNvSpPr>
              <a:spLocks noChangeArrowheads="1"/>
            </p:cNvSpPr>
            <p:nvPr/>
          </p:nvSpPr>
          <p:spPr bwMode="auto">
            <a:xfrm>
              <a:off x="5681663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" name="Rectangle 122"/>
            <p:cNvSpPr>
              <a:spLocks noChangeArrowheads="1"/>
            </p:cNvSpPr>
            <p:nvPr/>
          </p:nvSpPr>
          <p:spPr bwMode="auto">
            <a:xfrm>
              <a:off x="6330950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5" name="Rectangle 135"/>
            <p:cNvSpPr>
              <a:spLocks noChangeArrowheads="1"/>
            </p:cNvSpPr>
            <p:nvPr/>
          </p:nvSpPr>
          <p:spPr bwMode="auto">
            <a:xfrm>
              <a:off x="6980238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6" name="Rectangle 148"/>
            <p:cNvSpPr>
              <a:spLocks noChangeArrowheads="1"/>
            </p:cNvSpPr>
            <p:nvPr/>
          </p:nvSpPr>
          <p:spPr bwMode="auto">
            <a:xfrm>
              <a:off x="7620000" y="3519486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7" name="Rectangle 161"/>
            <p:cNvSpPr>
              <a:spLocks noChangeArrowheads="1"/>
            </p:cNvSpPr>
            <p:nvPr/>
          </p:nvSpPr>
          <p:spPr bwMode="auto">
            <a:xfrm>
              <a:off x="8269288" y="351948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8" name="Rectangle 18"/>
            <p:cNvSpPr>
              <a:spLocks noChangeArrowheads="1"/>
            </p:cNvSpPr>
            <p:nvPr/>
          </p:nvSpPr>
          <p:spPr bwMode="auto">
            <a:xfrm>
              <a:off x="1143000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9" name="Rectangle 31"/>
            <p:cNvSpPr>
              <a:spLocks noChangeArrowheads="1"/>
            </p:cNvSpPr>
            <p:nvPr/>
          </p:nvSpPr>
          <p:spPr bwMode="auto">
            <a:xfrm>
              <a:off x="1785938" y="3879848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0" name="Rectangle 44"/>
            <p:cNvSpPr>
              <a:spLocks noChangeArrowheads="1"/>
            </p:cNvSpPr>
            <p:nvPr/>
          </p:nvSpPr>
          <p:spPr bwMode="auto">
            <a:xfrm>
              <a:off x="2435225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1" name="Rectangle 57"/>
            <p:cNvSpPr>
              <a:spLocks noChangeArrowheads="1"/>
            </p:cNvSpPr>
            <p:nvPr/>
          </p:nvSpPr>
          <p:spPr bwMode="auto">
            <a:xfrm>
              <a:off x="3084513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2" name="Rectangle 70"/>
            <p:cNvSpPr>
              <a:spLocks noChangeArrowheads="1"/>
            </p:cNvSpPr>
            <p:nvPr/>
          </p:nvSpPr>
          <p:spPr bwMode="auto">
            <a:xfrm>
              <a:off x="3733800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3" name="Rectangle 83"/>
            <p:cNvSpPr>
              <a:spLocks noChangeArrowheads="1"/>
            </p:cNvSpPr>
            <p:nvPr/>
          </p:nvSpPr>
          <p:spPr bwMode="auto">
            <a:xfrm>
              <a:off x="4383088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" name="Rectangle 96"/>
            <p:cNvSpPr>
              <a:spLocks noChangeArrowheads="1"/>
            </p:cNvSpPr>
            <p:nvPr/>
          </p:nvSpPr>
          <p:spPr bwMode="auto">
            <a:xfrm>
              <a:off x="5032375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5" name="Rectangle 109"/>
            <p:cNvSpPr>
              <a:spLocks noChangeArrowheads="1"/>
            </p:cNvSpPr>
            <p:nvPr/>
          </p:nvSpPr>
          <p:spPr bwMode="auto">
            <a:xfrm>
              <a:off x="5681663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6" name="Rectangle 122"/>
            <p:cNvSpPr>
              <a:spLocks noChangeArrowheads="1"/>
            </p:cNvSpPr>
            <p:nvPr/>
          </p:nvSpPr>
          <p:spPr bwMode="auto">
            <a:xfrm>
              <a:off x="6330950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7" name="Rectangle 135"/>
            <p:cNvSpPr>
              <a:spLocks noChangeArrowheads="1"/>
            </p:cNvSpPr>
            <p:nvPr/>
          </p:nvSpPr>
          <p:spPr bwMode="auto">
            <a:xfrm>
              <a:off x="6980238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8" name="Rectangle 148"/>
            <p:cNvSpPr>
              <a:spLocks noChangeArrowheads="1"/>
            </p:cNvSpPr>
            <p:nvPr/>
          </p:nvSpPr>
          <p:spPr bwMode="auto">
            <a:xfrm>
              <a:off x="7620000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9" name="Rectangle 161"/>
            <p:cNvSpPr>
              <a:spLocks noChangeArrowheads="1"/>
            </p:cNvSpPr>
            <p:nvPr/>
          </p:nvSpPr>
          <p:spPr bwMode="auto">
            <a:xfrm>
              <a:off x="8269288" y="387984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1143000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1" name="Rectangle 31"/>
            <p:cNvSpPr>
              <a:spLocks noChangeArrowheads="1"/>
            </p:cNvSpPr>
            <p:nvPr/>
          </p:nvSpPr>
          <p:spPr bwMode="auto">
            <a:xfrm>
              <a:off x="1785938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2" name="Rectangle 44"/>
            <p:cNvSpPr>
              <a:spLocks noChangeArrowheads="1"/>
            </p:cNvSpPr>
            <p:nvPr/>
          </p:nvSpPr>
          <p:spPr bwMode="auto">
            <a:xfrm>
              <a:off x="2435225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3" name="Rectangle 57"/>
            <p:cNvSpPr>
              <a:spLocks noChangeArrowheads="1"/>
            </p:cNvSpPr>
            <p:nvPr/>
          </p:nvSpPr>
          <p:spPr bwMode="auto">
            <a:xfrm>
              <a:off x="3084513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" name="Rectangle 70"/>
            <p:cNvSpPr>
              <a:spLocks noChangeArrowheads="1"/>
            </p:cNvSpPr>
            <p:nvPr/>
          </p:nvSpPr>
          <p:spPr bwMode="auto">
            <a:xfrm>
              <a:off x="3733800" y="4240210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5" name="Rectangle 83"/>
            <p:cNvSpPr>
              <a:spLocks noChangeArrowheads="1"/>
            </p:cNvSpPr>
            <p:nvPr/>
          </p:nvSpPr>
          <p:spPr bwMode="auto">
            <a:xfrm>
              <a:off x="4383088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6" name="Rectangle 96"/>
            <p:cNvSpPr>
              <a:spLocks noChangeArrowheads="1"/>
            </p:cNvSpPr>
            <p:nvPr/>
          </p:nvSpPr>
          <p:spPr bwMode="auto">
            <a:xfrm>
              <a:off x="5032375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7" name="Rectangle 109"/>
            <p:cNvSpPr>
              <a:spLocks noChangeArrowheads="1"/>
            </p:cNvSpPr>
            <p:nvPr/>
          </p:nvSpPr>
          <p:spPr bwMode="auto">
            <a:xfrm>
              <a:off x="5681663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8" name="Rectangle 122"/>
            <p:cNvSpPr>
              <a:spLocks noChangeArrowheads="1"/>
            </p:cNvSpPr>
            <p:nvPr/>
          </p:nvSpPr>
          <p:spPr bwMode="auto">
            <a:xfrm>
              <a:off x="6330950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9" name="Rectangle 135"/>
            <p:cNvSpPr>
              <a:spLocks noChangeArrowheads="1"/>
            </p:cNvSpPr>
            <p:nvPr/>
          </p:nvSpPr>
          <p:spPr bwMode="auto">
            <a:xfrm>
              <a:off x="6980238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0" name="Rectangle 148"/>
            <p:cNvSpPr>
              <a:spLocks noChangeArrowheads="1"/>
            </p:cNvSpPr>
            <p:nvPr/>
          </p:nvSpPr>
          <p:spPr bwMode="auto">
            <a:xfrm>
              <a:off x="7620000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1" name="Rectangle 161"/>
            <p:cNvSpPr>
              <a:spLocks noChangeArrowheads="1"/>
            </p:cNvSpPr>
            <p:nvPr/>
          </p:nvSpPr>
          <p:spPr bwMode="auto">
            <a:xfrm>
              <a:off x="8269288" y="4240210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2" name="Rectangle 18"/>
            <p:cNvSpPr>
              <a:spLocks noChangeArrowheads="1"/>
            </p:cNvSpPr>
            <p:nvPr/>
          </p:nvSpPr>
          <p:spPr bwMode="auto">
            <a:xfrm>
              <a:off x="1143000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3" name="Rectangle 31"/>
            <p:cNvSpPr>
              <a:spLocks noChangeArrowheads="1"/>
            </p:cNvSpPr>
            <p:nvPr/>
          </p:nvSpPr>
          <p:spPr bwMode="auto">
            <a:xfrm>
              <a:off x="1785938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" name="Rectangle 44"/>
            <p:cNvSpPr>
              <a:spLocks noChangeArrowheads="1"/>
            </p:cNvSpPr>
            <p:nvPr/>
          </p:nvSpPr>
          <p:spPr bwMode="auto">
            <a:xfrm>
              <a:off x="2435225" y="4600572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5" name="Rectangle 57"/>
            <p:cNvSpPr>
              <a:spLocks noChangeArrowheads="1"/>
            </p:cNvSpPr>
            <p:nvPr/>
          </p:nvSpPr>
          <p:spPr bwMode="auto">
            <a:xfrm>
              <a:off x="3084513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6" name="Rectangle 70"/>
            <p:cNvSpPr>
              <a:spLocks noChangeArrowheads="1"/>
            </p:cNvSpPr>
            <p:nvPr/>
          </p:nvSpPr>
          <p:spPr bwMode="auto">
            <a:xfrm>
              <a:off x="3733800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7" name="Rectangle 83"/>
            <p:cNvSpPr>
              <a:spLocks noChangeArrowheads="1"/>
            </p:cNvSpPr>
            <p:nvPr/>
          </p:nvSpPr>
          <p:spPr bwMode="auto">
            <a:xfrm>
              <a:off x="4383088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8" name="Rectangle 96"/>
            <p:cNvSpPr>
              <a:spLocks noChangeArrowheads="1"/>
            </p:cNvSpPr>
            <p:nvPr/>
          </p:nvSpPr>
          <p:spPr bwMode="auto">
            <a:xfrm>
              <a:off x="5032375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9" name="Rectangle 109"/>
            <p:cNvSpPr>
              <a:spLocks noChangeArrowheads="1"/>
            </p:cNvSpPr>
            <p:nvPr/>
          </p:nvSpPr>
          <p:spPr bwMode="auto">
            <a:xfrm>
              <a:off x="5681663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0" name="Rectangle 122"/>
            <p:cNvSpPr>
              <a:spLocks noChangeArrowheads="1"/>
            </p:cNvSpPr>
            <p:nvPr/>
          </p:nvSpPr>
          <p:spPr bwMode="auto">
            <a:xfrm>
              <a:off x="6330950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1" name="Rectangle 135"/>
            <p:cNvSpPr>
              <a:spLocks noChangeArrowheads="1"/>
            </p:cNvSpPr>
            <p:nvPr/>
          </p:nvSpPr>
          <p:spPr bwMode="auto">
            <a:xfrm>
              <a:off x="6980238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2" name="Rectangle 148"/>
            <p:cNvSpPr>
              <a:spLocks noChangeArrowheads="1"/>
            </p:cNvSpPr>
            <p:nvPr/>
          </p:nvSpPr>
          <p:spPr bwMode="auto">
            <a:xfrm>
              <a:off x="7620000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3" name="Rectangle 161"/>
            <p:cNvSpPr>
              <a:spLocks noChangeArrowheads="1"/>
            </p:cNvSpPr>
            <p:nvPr/>
          </p:nvSpPr>
          <p:spPr bwMode="auto">
            <a:xfrm>
              <a:off x="8269288" y="4600572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4" name="Rectangle 18"/>
            <p:cNvSpPr>
              <a:spLocks noChangeArrowheads="1"/>
            </p:cNvSpPr>
            <p:nvPr/>
          </p:nvSpPr>
          <p:spPr bwMode="auto">
            <a:xfrm>
              <a:off x="1143000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5" name="Rectangle 31"/>
            <p:cNvSpPr>
              <a:spLocks noChangeArrowheads="1"/>
            </p:cNvSpPr>
            <p:nvPr/>
          </p:nvSpPr>
          <p:spPr bwMode="auto">
            <a:xfrm>
              <a:off x="1785938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6" name="Rectangle 44"/>
            <p:cNvSpPr>
              <a:spLocks noChangeArrowheads="1"/>
            </p:cNvSpPr>
            <p:nvPr/>
          </p:nvSpPr>
          <p:spPr bwMode="auto">
            <a:xfrm>
              <a:off x="2435225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7" name="Rectangle 57"/>
            <p:cNvSpPr>
              <a:spLocks noChangeArrowheads="1"/>
            </p:cNvSpPr>
            <p:nvPr/>
          </p:nvSpPr>
          <p:spPr bwMode="auto">
            <a:xfrm>
              <a:off x="3084513" y="4960934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8" name="Rectangle 70"/>
            <p:cNvSpPr>
              <a:spLocks noChangeArrowheads="1"/>
            </p:cNvSpPr>
            <p:nvPr/>
          </p:nvSpPr>
          <p:spPr bwMode="auto">
            <a:xfrm>
              <a:off x="3733800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9" name="Rectangle 83"/>
            <p:cNvSpPr>
              <a:spLocks noChangeArrowheads="1"/>
            </p:cNvSpPr>
            <p:nvPr/>
          </p:nvSpPr>
          <p:spPr bwMode="auto">
            <a:xfrm>
              <a:off x="4383088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0" name="Rectangle 96"/>
            <p:cNvSpPr>
              <a:spLocks noChangeArrowheads="1"/>
            </p:cNvSpPr>
            <p:nvPr/>
          </p:nvSpPr>
          <p:spPr bwMode="auto">
            <a:xfrm>
              <a:off x="5032375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1" name="Rectangle 109"/>
            <p:cNvSpPr>
              <a:spLocks noChangeArrowheads="1"/>
            </p:cNvSpPr>
            <p:nvPr/>
          </p:nvSpPr>
          <p:spPr bwMode="auto">
            <a:xfrm>
              <a:off x="5681663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2" name="Rectangle 122"/>
            <p:cNvSpPr>
              <a:spLocks noChangeArrowheads="1"/>
            </p:cNvSpPr>
            <p:nvPr/>
          </p:nvSpPr>
          <p:spPr bwMode="auto">
            <a:xfrm>
              <a:off x="6330950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3" name="Rectangle 135"/>
            <p:cNvSpPr>
              <a:spLocks noChangeArrowheads="1"/>
            </p:cNvSpPr>
            <p:nvPr/>
          </p:nvSpPr>
          <p:spPr bwMode="auto">
            <a:xfrm>
              <a:off x="6980238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4" name="Rectangle 148"/>
            <p:cNvSpPr>
              <a:spLocks noChangeArrowheads="1"/>
            </p:cNvSpPr>
            <p:nvPr/>
          </p:nvSpPr>
          <p:spPr bwMode="auto">
            <a:xfrm>
              <a:off x="7620000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" name="Rectangle 161"/>
            <p:cNvSpPr>
              <a:spLocks noChangeArrowheads="1"/>
            </p:cNvSpPr>
            <p:nvPr/>
          </p:nvSpPr>
          <p:spPr bwMode="auto">
            <a:xfrm>
              <a:off x="8269288" y="4960934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6" name="Rectangle 18"/>
            <p:cNvSpPr>
              <a:spLocks noChangeArrowheads="1"/>
            </p:cNvSpPr>
            <p:nvPr/>
          </p:nvSpPr>
          <p:spPr bwMode="auto">
            <a:xfrm>
              <a:off x="1143000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7" name="Rectangle 31"/>
            <p:cNvSpPr>
              <a:spLocks noChangeArrowheads="1"/>
            </p:cNvSpPr>
            <p:nvPr/>
          </p:nvSpPr>
          <p:spPr bwMode="auto">
            <a:xfrm>
              <a:off x="1785938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2435225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57"/>
            <p:cNvSpPr>
              <a:spLocks noChangeArrowheads="1"/>
            </p:cNvSpPr>
            <p:nvPr/>
          </p:nvSpPr>
          <p:spPr bwMode="auto">
            <a:xfrm>
              <a:off x="3084513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0" name="Rectangle 70"/>
            <p:cNvSpPr>
              <a:spLocks noChangeArrowheads="1"/>
            </p:cNvSpPr>
            <p:nvPr/>
          </p:nvSpPr>
          <p:spPr bwMode="auto">
            <a:xfrm>
              <a:off x="3733800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1" name="Rectangle 83"/>
            <p:cNvSpPr>
              <a:spLocks noChangeArrowheads="1"/>
            </p:cNvSpPr>
            <p:nvPr/>
          </p:nvSpPr>
          <p:spPr bwMode="auto">
            <a:xfrm>
              <a:off x="4383088" y="5321296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2" name="Rectangle 96"/>
            <p:cNvSpPr>
              <a:spLocks noChangeArrowheads="1"/>
            </p:cNvSpPr>
            <p:nvPr/>
          </p:nvSpPr>
          <p:spPr bwMode="auto">
            <a:xfrm>
              <a:off x="5032375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3" name="Rectangle 109"/>
            <p:cNvSpPr>
              <a:spLocks noChangeArrowheads="1"/>
            </p:cNvSpPr>
            <p:nvPr/>
          </p:nvSpPr>
          <p:spPr bwMode="auto">
            <a:xfrm>
              <a:off x="5681663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4" name="Rectangle 122"/>
            <p:cNvSpPr>
              <a:spLocks noChangeArrowheads="1"/>
            </p:cNvSpPr>
            <p:nvPr/>
          </p:nvSpPr>
          <p:spPr bwMode="auto">
            <a:xfrm>
              <a:off x="6330950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" name="Rectangle 135"/>
            <p:cNvSpPr>
              <a:spLocks noChangeArrowheads="1"/>
            </p:cNvSpPr>
            <p:nvPr/>
          </p:nvSpPr>
          <p:spPr bwMode="auto">
            <a:xfrm>
              <a:off x="6980238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7620000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7" name="Rectangle 161"/>
            <p:cNvSpPr>
              <a:spLocks noChangeArrowheads="1"/>
            </p:cNvSpPr>
            <p:nvPr/>
          </p:nvSpPr>
          <p:spPr bwMode="auto">
            <a:xfrm>
              <a:off x="8269288" y="5321296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8" name="Rectangle 18"/>
            <p:cNvSpPr>
              <a:spLocks noChangeArrowheads="1"/>
            </p:cNvSpPr>
            <p:nvPr/>
          </p:nvSpPr>
          <p:spPr bwMode="auto">
            <a:xfrm>
              <a:off x="1143000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9" name="Rectangle 31"/>
            <p:cNvSpPr>
              <a:spLocks noChangeArrowheads="1"/>
            </p:cNvSpPr>
            <p:nvPr/>
          </p:nvSpPr>
          <p:spPr bwMode="auto">
            <a:xfrm>
              <a:off x="1785938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0" name="Rectangle 44"/>
            <p:cNvSpPr>
              <a:spLocks noChangeArrowheads="1"/>
            </p:cNvSpPr>
            <p:nvPr/>
          </p:nvSpPr>
          <p:spPr bwMode="auto">
            <a:xfrm>
              <a:off x="2435225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1" name="Rectangle 57"/>
            <p:cNvSpPr>
              <a:spLocks noChangeArrowheads="1"/>
            </p:cNvSpPr>
            <p:nvPr/>
          </p:nvSpPr>
          <p:spPr bwMode="auto">
            <a:xfrm>
              <a:off x="3084513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2" name="Rectangle 70"/>
            <p:cNvSpPr>
              <a:spLocks noChangeArrowheads="1"/>
            </p:cNvSpPr>
            <p:nvPr/>
          </p:nvSpPr>
          <p:spPr bwMode="auto">
            <a:xfrm>
              <a:off x="3733800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3" name="Rectangle 83"/>
            <p:cNvSpPr>
              <a:spLocks noChangeArrowheads="1"/>
            </p:cNvSpPr>
            <p:nvPr/>
          </p:nvSpPr>
          <p:spPr bwMode="auto">
            <a:xfrm>
              <a:off x="4383088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4" name="Rectangle 96"/>
            <p:cNvSpPr>
              <a:spLocks noChangeArrowheads="1"/>
            </p:cNvSpPr>
            <p:nvPr/>
          </p:nvSpPr>
          <p:spPr bwMode="auto">
            <a:xfrm>
              <a:off x="5032375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5" name="Rectangle 109"/>
            <p:cNvSpPr>
              <a:spLocks noChangeArrowheads="1"/>
            </p:cNvSpPr>
            <p:nvPr/>
          </p:nvSpPr>
          <p:spPr bwMode="auto">
            <a:xfrm>
              <a:off x="5681663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6" name="Rectangle 122"/>
            <p:cNvSpPr>
              <a:spLocks noChangeArrowheads="1"/>
            </p:cNvSpPr>
            <p:nvPr/>
          </p:nvSpPr>
          <p:spPr bwMode="auto">
            <a:xfrm>
              <a:off x="6330950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7" name="Rectangle 135"/>
            <p:cNvSpPr>
              <a:spLocks noChangeArrowheads="1"/>
            </p:cNvSpPr>
            <p:nvPr/>
          </p:nvSpPr>
          <p:spPr bwMode="auto">
            <a:xfrm>
              <a:off x="6980238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8" name="Rectangle 148"/>
            <p:cNvSpPr>
              <a:spLocks noChangeArrowheads="1"/>
            </p:cNvSpPr>
            <p:nvPr/>
          </p:nvSpPr>
          <p:spPr bwMode="auto">
            <a:xfrm>
              <a:off x="7620000" y="5681658"/>
              <a:ext cx="647700" cy="3603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9" name="Rectangle 161"/>
            <p:cNvSpPr>
              <a:spLocks noChangeArrowheads="1"/>
            </p:cNvSpPr>
            <p:nvPr/>
          </p:nvSpPr>
          <p:spPr bwMode="auto">
            <a:xfrm>
              <a:off x="8269288" y="5681658"/>
              <a:ext cx="647700" cy="36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2765425" y="842665"/>
            <a:ext cx="1730375" cy="708392"/>
          </a:xfrm>
          <a:prstGeom prst="wedgeRoundRectCallout">
            <a:avLst>
              <a:gd name="adj1" fmla="val 51167"/>
              <a:gd name="adj2" fmla="val 193195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3 * 6 = 18</a:t>
            </a:r>
          </a:p>
          <a:p>
            <a:pPr algn="ctr"/>
            <a:r>
              <a:rPr lang="fr-CH" dirty="0" smtClean="0"/>
              <a:t>18 mod 13 = 5</a:t>
            </a:r>
            <a:endParaRPr lang="en-US" dirty="0"/>
          </a:p>
        </p:txBody>
      </p:sp>
      <p:sp>
        <p:nvSpPr>
          <p:cNvPr id="241" name="Rounded Rectangular Callout 240"/>
          <p:cNvSpPr/>
          <p:nvPr/>
        </p:nvSpPr>
        <p:spPr>
          <a:xfrm>
            <a:off x="340677" y="4779169"/>
            <a:ext cx="2433638" cy="1122361"/>
          </a:xfrm>
          <a:prstGeom prst="wedgeRoundRectCallout">
            <a:avLst>
              <a:gd name="adj1" fmla="val 27110"/>
              <a:gd name="adj2" fmla="val -1021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2 est l’</a:t>
            </a:r>
            <a:r>
              <a:rPr lang="fr-CH" dirty="0" smtClean="0">
                <a:solidFill>
                  <a:srgbClr val="FF0000"/>
                </a:solidFill>
              </a:rPr>
              <a:t>élément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smtClean="0">
                <a:solidFill>
                  <a:srgbClr val="FF0000"/>
                </a:solidFill>
              </a:rPr>
              <a:t>inverse</a:t>
            </a:r>
            <a:r>
              <a:rPr lang="fr-CH" dirty="0" smtClean="0">
                <a:solidFill>
                  <a:schemeClr val="tx1"/>
                </a:solidFill>
              </a:rPr>
              <a:t> de 7, car 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7 * 2 = 1 mod 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2213" y="3872974"/>
            <a:ext cx="443262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Il existe un algorithme rapide</a:t>
            </a:r>
          </a:p>
          <a:p>
            <a:r>
              <a:rPr lang="fr-CH" sz="2400" dirty="0"/>
              <a:t>p</a:t>
            </a:r>
            <a:r>
              <a:rPr lang="fr-CH" sz="2400" dirty="0" smtClean="0"/>
              <a:t>our calculer l’inverse dans Z</a:t>
            </a:r>
            <a:r>
              <a:rPr lang="fr-CH" sz="2400" baseline="-25000" dirty="0" smtClean="0"/>
              <a:t>n</a:t>
            </a:r>
            <a:endParaRPr lang="en-US" sz="2400" baseline="-25000" dirty="0"/>
          </a:p>
        </p:txBody>
      </p:sp>
      <p:sp>
        <p:nvSpPr>
          <p:cNvPr id="240" name="Rounded Rectangular Callout 239"/>
          <p:cNvSpPr/>
          <p:nvPr/>
        </p:nvSpPr>
        <p:spPr>
          <a:xfrm>
            <a:off x="-3449" y="826155"/>
            <a:ext cx="1973738" cy="413390"/>
          </a:xfrm>
          <a:prstGeom prst="wedgeRoundRectCallout">
            <a:avLst>
              <a:gd name="adj1" fmla="val -19219"/>
              <a:gd name="adj2" fmla="val 2047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é</a:t>
            </a:r>
            <a:r>
              <a:rPr lang="fr-CH" dirty="0" smtClean="0">
                <a:solidFill>
                  <a:schemeClr val="tx1"/>
                </a:solidFill>
              </a:rPr>
              <a:t>lément neutre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1" grpId="0" animBg="1"/>
      <p:bldP spid="5" grpId="0" animBg="1"/>
      <p:bldP spid="2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mars 2011</a:t>
            </a:r>
            <a:endParaRPr lang="en-US"/>
          </a:p>
        </p:txBody>
      </p:sp>
      <p:sp>
        <p:nvSpPr>
          <p:cNvPr id="1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2. Assurer la confidentialité dans la société de l'information</a:t>
            </a:r>
            <a:endParaRPr lang="en-US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ordre des éléments de </a:t>
            </a:r>
            <a:r>
              <a:rPr lang="fr-CH" dirty="0"/>
              <a:t>Z</a:t>
            </a:r>
            <a:r>
              <a:rPr lang="fr-CH" baseline="-25000" dirty="0"/>
              <a:t>13</a:t>
            </a:r>
            <a:endParaRPr lang="en-US" baseline="-25000" dirty="0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381000" y="1714500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381000" y="2073275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381000" y="2432050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381000" y="2790825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1" name="Rectangle 9"/>
          <p:cNvSpPr>
            <a:spLocks noChangeArrowheads="1"/>
          </p:cNvSpPr>
          <p:nvPr/>
        </p:nvSpPr>
        <p:spPr bwMode="auto">
          <a:xfrm>
            <a:off x="381000" y="3149600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381000" y="3508375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3" name="Rectangle 11"/>
          <p:cNvSpPr>
            <a:spLocks noChangeArrowheads="1"/>
          </p:cNvSpPr>
          <p:nvPr/>
        </p:nvSpPr>
        <p:spPr bwMode="auto">
          <a:xfrm>
            <a:off x="381000" y="3867150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4" name="Rectangle 12"/>
          <p:cNvSpPr>
            <a:spLocks noChangeArrowheads="1"/>
          </p:cNvSpPr>
          <p:nvPr/>
        </p:nvSpPr>
        <p:spPr bwMode="auto">
          <a:xfrm>
            <a:off x="381000" y="4225925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381000" y="4584700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381000" y="4943475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7" name="Rectangle 15"/>
          <p:cNvSpPr>
            <a:spLocks noChangeArrowheads="1"/>
          </p:cNvSpPr>
          <p:nvPr/>
        </p:nvSpPr>
        <p:spPr bwMode="auto">
          <a:xfrm>
            <a:off x="381000" y="5302250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11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381000" y="5661025"/>
            <a:ext cx="647700" cy="360363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49" name="Rectangle 17"/>
          <p:cNvSpPr>
            <a:spLocks noChangeArrowheads="1"/>
          </p:cNvSpPr>
          <p:nvPr/>
        </p:nvSpPr>
        <p:spPr bwMode="auto">
          <a:xfrm>
            <a:off x="1174750" y="1700213"/>
            <a:ext cx="647700" cy="360362"/>
          </a:xfrm>
          <a:prstGeom prst="rect">
            <a:avLst/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2461" name="Rectangle 29"/>
          <p:cNvSpPr>
            <a:spLocks noChangeArrowheads="1"/>
          </p:cNvSpPr>
          <p:nvPr/>
        </p:nvSpPr>
        <p:spPr bwMode="auto">
          <a:xfrm>
            <a:off x="1173163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1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474" name="Rectangle 42"/>
          <p:cNvSpPr>
            <a:spLocks noChangeArrowheads="1"/>
          </p:cNvSpPr>
          <p:nvPr/>
        </p:nvSpPr>
        <p:spPr bwMode="auto">
          <a:xfrm>
            <a:off x="1822450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2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4750" y="2417763"/>
            <a:ext cx="1939607" cy="360362"/>
            <a:chOff x="1174750" y="2417763"/>
            <a:chExt cx="1939607" cy="360362"/>
          </a:xfrm>
        </p:grpSpPr>
        <p:sp>
          <p:nvSpPr>
            <p:cNvPr id="402451" name="Rectangle 19"/>
            <p:cNvSpPr>
              <a:spLocks noChangeArrowheads="1"/>
            </p:cNvSpPr>
            <p:nvPr/>
          </p:nvSpPr>
          <p:spPr bwMode="auto">
            <a:xfrm>
              <a:off x="1174750" y="2417763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4" name="Rectangle 32"/>
            <p:cNvSpPr>
              <a:spLocks noChangeArrowheads="1"/>
            </p:cNvSpPr>
            <p:nvPr/>
          </p:nvSpPr>
          <p:spPr bwMode="auto">
            <a:xfrm>
              <a:off x="1817370" y="2417763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7" name="Rectangle 45"/>
            <p:cNvSpPr>
              <a:spLocks noChangeArrowheads="1"/>
            </p:cNvSpPr>
            <p:nvPr/>
          </p:nvSpPr>
          <p:spPr bwMode="auto">
            <a:xfrm>
              <a:off x="2466657" y="2417763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2487" name="Rectangle 55"/>
          <p:cNvSpPr>
            <a:spLocks noChangeArrowheads="1"/>
          </p:cNvSpPr>
          <p:nvPr/>
        </p:nvSpPr>
        <p:spPr bwMode="auto">
          <a:xfrm>
            <a:off x="2471738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3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4750" y="3135313"/>
            <a:ext cx="2577465" cy="360362"/>
            <a:chOff x="1174750" y="3135313"/>
            <a:chExt cx="2577465" cy="360362"/>
          </a:xfrm>
        </p:grpSpPr>
        <p:sp>
          <p:nvSpPr>
            <p:cNvPr id="402453" name="Rectangle 21"/>
            <p:cNvSpPr>
              <a:spLocks noChangeArrowheads="1"/>
            </p:cNvSpPr>
            <p:nvPr/>
          </p:nvSpPr>
          <p:spPr bwMode="auto">
            <a:xfrm>
              <a:off x="1174750" y="3135313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6" name="Rectangle 34"/>
            <p:cNvSpPr>
              <a:spLocks noChangeArrowheads="1"/>
            </p:cNvSpPr>
            <p:nvPr/>
          </p:nvSpPr>
          <p:spPr bwMode="auto">
            <a:xfrm>
              <a:off x="1817370" y="3135313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9" name="Rectangle 47"/>
            <p:cNvSpPr>
              <a:spLocks noChangeArrowheads="1"/>
            </p:cNvSpPr>
            <p:nvPr/>
          </p:nvSpPr>
          <p:spPr bwMode="auto">
            <a:xfrm>
              <a:off x="2466657" y="3135313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92" name="Rectangle 60"/>
            <p:cNvSpPr>
              <a:spLocks noChangeArrowheads="1"/>
            </p:cNvSpPr>
            <p:nvPr/>
          </p:nvSpPr>
          <p:spPr bwMode="auto">
            <a:xfrm>
              <a:off x="3104515" y="3135313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2500" name="Rectangle 68"/>
          <p:cNvSpPr>
            <a:spLocks noChangeArrowheads="1"/>
          </p:cNvSpPr>
          <p:nvPr/>
        </p:nvSpPr>
        <p:spPr bwMode="auto">
          <a:xfrm>
            <a:off x="3121025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4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13" name="Rectangle 81"/>
          <p:cNvSpPr>
            <a:spLocks noChangeArrowheads="1"/>
          </p:cNvSpPr>
          <p:nvPr/>
        </p:nvSpPr>
        <p:spPr bwMode="auto">
          <a:xfrm>
            <a:off x="3770313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5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4750" y="2776538"/>
            <a:ext cx="3876040" cy="360362"/>
            <a:chOff x="1174750" y="2776538"/>
            <a:chExt cx="3876040" cy="360362"/>
          </a:xfrm>
        </p:grpSpPr>
        <p:sp>
          <p:nvSpPr>
            <p:cNvPr id="402452" name="Rectangle 20"/>
            <p:cNvSpPr>
              <a:spLocks noChangeArrowheads="1"/>
            </p:cNvSpPr>
            <p:nvPr/>
          </p:nvSpPr>
          <p:spPr bwMode="auto">
            <a:xfrm>
              <a:off x="1174750" y="27765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5" name="Rectangle 33"/>
            <p:cNvSpPr>
              <a:spLocks noChangeArrowheads="1"/>
            </p:cNvSpPr>
            <p:nvPr/>
          </p:nvSpPr>
          <p:spPr bwMode="auto">
            <a:xfrm>
              <a:off x="1817370" y="27765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8" name="Rectangle 46"/>
            <p:cNvSpPr>
              <a:spLocks noChangeArrowheads="1"/>
            </p:cNvSpPr>
            <p:nvPr/>
          </p:nvSpPr>
          <p:spPr bwMode="auto">
            <a:xfrm>
              <a:off x="2466657" y="27765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91" name="Rectangle 59"/>
            <p:cNvSpPr>
              <a:spLocks noChangeArrowheads="1"/>
            </p:cNvSpPr>
            <p:nvPr/>
          </p:nvSpPr>
          <p:spPr bwMode="auto">
            <a:xfrm>
              <a:off x="3104515" y="27765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04" name="Rectangle 72"/>
            <p:cNvSpPr>
              <a:spLocks noChangeArrowheads="1"/>
            </p:cNvSpPr>
            <p:nvPr/>
          </p:nvSpPr>
          <p:spPr bwMode="auto">
            <a:xfrm>
              <a:off x="3753802" y="27765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17" name="Rectangle 85"/>
            <p:cNvSpPr>
              <a:spLocks noChangeArrowheads="1"/>
            </p:cNvSpPr>
            <p:nvPr/>
          </p:nvSpPr>
          <p:spPr bwMode="auto">
            <a:xfrm>
              <a:off x="4403090" y="2776538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2526" name="Rectangle 94"/>
          <p:cNvSpPr>
            <a:spLocks noChangeArrowheads="1"/>
          </p:cNvSpPr>
          <p:nvPr/>
        </p:nvSpPr>
        <p:spPr bwMode="auto">
          <a:xfrm>
            <a:off x="4419600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6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39" name="Rectangle 107"/>
          <p:cNvSpPr>
            <a:spLocks noChangeArrowheads="1"/>
          </p:cNvSpPr>
          <p:nvPr/>
        </p:nvSpPr>
        <p:spPr bwMode="auto">
          <a:xfrm>
            <a:off x="5068888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7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52" name="Rectangle 120"/>
          <p:cNvSpPr>
            <a:spLocks noChangeArrowheads="1"/>
          </p:cNvSpPr>
          <p:nvPr/>
        </p:nvSpPr>
        <p:spPr bwMode="auto">
          <a:xfrm>
            <a:off x="5718175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8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65" name="Rectangle 133"/>
          <p:cNvSpPr>
            <a:spLocks noChangeArrowheads="1"/>
          </p:cNvSpPr>
          <p:nvPr/>
        </p:nvSpPr>
        <p:spPr bwMode="auto">
          <a:xfrm>
            <a:off x="6367463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9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78" name="Rectangle 146"/>
          <p:cNvSpPr>
            <a:spLocks noChangeArrowheads="1"/>
          </p:cNvSpPr>
          <p:nvPr/>
        </p:nvSpPr>
        <p:spPr bwMode="auto">
          <a:xfrm>
            <a:off x="7016750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10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591" name="Rectangle 159"/>
          <p:cNvSpPr>
            <a:spLocks noChangeArrowheads="1"/>
          </p:cNvSpPr>
          <p:nvPr/>
        </p:nvSpPr>
        <p:spPr bwMode="auto">
          <a:xfrm>
            <a:off x="7666038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11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4750" y="2058988"/>
            <a:ext cx="7771765" cy="360362"/>
            <a:chOff x="1174750" y="2058988"/>
            <a:chExt cx="7771765" cy="360362"/>
          </a:xfrm>
        </p:grpSpPr>
        <p:sp>
          <p:nvSpPr>
            <p:cNvPr id="402450" name="Rectangle 18"/>
            <p:cNvSpPr>
              <a:spLocks noChangeArrowheads="1"/>
            </p:cNvSpPr>
            <p:nvPr/>
          </p:nvSpPr>
          <p:spPr bwMode="auto">
            <a:xfrm>
              <a:off x="1174750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3" name="Rectangle 31"/>
            <p:cNvSpPr>
              <a:spLocks noChangeArrowheads="1"/>
            </p:cNvSpPr>
            <p:nvPr/>
          </p:nvSpPr>
          <p:spPr bwMode="auto">
            <a:xfrm>
              <a:off x="1817370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 dirty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6" name="Rectangle 44"/>
            <p:cNvSpPr>
              <a:spLocks noChangeArrowheads="1"/>
            </p:cNvSpPr>
            <p:nvPr/>
          </p:nvSpPr>
          <p:spPr bwMode="auto">
            <a:xfrm>
              <a:off x="2466657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9" name="Rectangle 57"/>
            <p:cNvSpPr>
              <a:spLocks noChangeArrowheads="1"/>
            </p:cNvSpPr>
            <p:nvPr/>
          </p:nvSpPr>
          <p:spPr bwMode="auto">
            <a:xfrm>
              <a:off x="3104515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02" name="Rectangle 70"/>
            <p:cNvSpPr>
              <a:spLocks noChangeArrowheads="1"/>
            </p:cNvSpPr>
            <p:nvPr/>
          </p:nvSpPr>
          <p:spPr bwMode="auto">
            <a:xfrm>
              <a:off x="3753802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15" name="Rectangle 83"/>
            <p:cNvSpPr>
              <a:spLocks noChangeArrowheads="1"/>
            </p:cNvSpPr>
            <p:nvPr/>
          </p:nvSpPr>
          <p:spPr bwMode="auto">
            <a:xfrm>
              <a:off x="4403090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28" name="Rectangle 96"/>
            <p:cNvSpPr>
              <a:spLocks noChangeArrowheads="1"/>
            </p:cNvSpPr>
            <p:nvPr/>
          </p:nvSpPr>
          <p:spPr bwMode="auto">
            <a:xfrm>
              <a:off x="5052377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41" name="Rectangle 109"/>
            <p:cNvSpPr>
              <a:spLocks noChangeArrowheads="1"/>
            </p:cNvSpPr>
            <p:nvPr/>
          </p:nvSpPr>
          <p:spPr bwMode="auto">
            <a:xfrm>
              <a:off x="5701665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54" name="Rectangle 122"/>
            <p:cNvSpPr>
              <a:spLocks noChangeArrowheads="1"/>
            </p:cNvSpPr>
            <p:nvPr/>
          </p:nvSpPr>
          <p:spPr bwMode="auto">
            <a:xfrm>
              <a:off x="6350952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67" name="Rectangle 135"/>
            <p:cNvSpPr>
              <a:spLocks noChangeArrowheads="1"/>
            </p:cNvSpPr>
            <p:nvPr/>
          </p:nvSpPr>
          <p:spPr bwMode="auto">
            <a:xfrm>
              <a:off x="7000240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80" name="Rectangle 148"/>
            <p:cNvSpPr>
              <a:spLocks noChangeArrowheads="1"/>
            </p:cNvSpPr>
            <p:nvPr/>
          </p:nvSpPr>
          <p:spPr bwMode="auto">
            <a:xfrm>
              <a:off x="7649527" y="20589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93" name="Rectangle 161"/>
            <p:cNvSpPr>
              <a:spLocks noChangeArrowheads="1"/>
            </p:cNvSpPr>
            <p:nvPr/>
          </p:nvSpPr>
          <p:spPr bwMode="auto">
            <a:xfrm>
              <a:off x="8298815" y="2058988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74750" y="3494088"/>
            <a:ext cx="7771765" cy="2513012"/>
            <a:chOff x="1174750" y="3494088"/>
            <a:chExt cx="7771765" cy="2513012"/>
          </a:xfrm>
        </p:grpSpPr>
        <p:sp>
          <p:nvSpPr>
            <p:cNvPr id="402454" name="Rectangle 22"/>
            <p:cNvSpPr>
              <a:spLocks noChangeArrowheads="1"/>
            </p:cNvSpPr>
            <p:nvPr/>
          </p:nvSpPr>
          <p:spPr bwMode="auto">
            <a:xfrm>
              <a:off x="1174750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55" name="Rectangle 23"/>
            <p:cNvSpPr>
              <a:spLocks noChangeArrowheads="1"/>
            </p:cNvSpPr>
            <p:nvPr/>
          </p:nvSpPr>
          <p:spPr bwMode="auto">
            <a:xfrm>
              <a:off x="1174750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56" name="Rectangle 24"/>
            <p:cNvSpPr>
              <a:spLocks noChangeArrowheads="1"/>
            </p:cNvSpPr>
            <p:nvPr/>
          </p:nvSpPr>
          <p:spPr bwMode="auto">
            <a:xfrm>
              <a:off x="1174750" y="42116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57" name="Rectangle 25"/>
            <p:cNvSpPr>
              <a:spLocks noChangeArrowheads="1"/>
            </p:cNvSpPr>
            <p:nvPr/>
          </p:nvSpPr>
          <p:spPr bwMode="auto">
            <a:xfrm>
              <a:off x="1174750" y="4570413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58" name="Rectangle 26"/>
            <p:cNvSpPr>
              <a:spLocks noChangeArrowheads="1"/>
            </p:cNvSpPr>
            <p:nvPr/>
          </p:nvSpPr>
          <p:spPr bwMode="auto">
            <a:xfrm>
              <a:off x="1174750" y="492918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59" name="Rectangle 27"/>
            <p:cNvSpPr>
              <a:spLocks noChangeArrowheads="1"/>
            </p:cNvSpPr>
            <p:nvPr/>
          </p:nvSpPr>
          <p:spPr bwMode="auto">
            <a:xfrm>
              <a:off x="1174750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0" name="Rectangle 28"/>
            <p:cNvSpPr>
              <a:spLocks noChangeArrowheads="1"/>
            </p:cNvSpPr>
            <p:nvPr/>
          </p:nvSpPr>
          <p:spPr bwMode="auto">
            <a:xfrm>
              <a:off x="1174750" y="56467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7" name="Rectangle 35"/>
            <p:cNvSpPr>
              <a:spLocks noChangeArrowheads="1"/>
            </p:cNvSpPr>
            <p:nvPr/>
          </p:nvSpPr>
          <p:spPr bwMode="auto">
            <a:xfrm>
              <a:off x="1817370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8" name="Rectangle 36"/>
            <p:cNvSpPr>
              <a:spLocks noChangeArrowheads="1"/>
            </p:cNvSpPr>
            <p:nvPr/>
          </p:nvSpPr>
          <p:spPr bwMode="auto">
            <a:xfrm>
              <a:off x="1817370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69" name="Rectangle 37"/>
            <p:cNvSpPr>
              <a:spLocks noChangeArrowheads="1"/>
            </p:cNvSpPr>
            <p:nvPr/>
          </p:nvSpPr>
          <p:spPr bwMode="auto">
            <a:xfrm>
              <a:off x="1817370" y="42116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0" name="Rectangle 38"/>
            <p:cNvSpPr>
              <a:spLocks noChangeArrowheads="1"/>
            </p:cNvSpPr>
            <p:nvPr/>
          </p:nvSpPr>
          <p:spPr bwMode="auto">
            <a:xfrm>
              <a:off x="1817370" y="4570413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1" name="Rectangle 39"/>
            <p:cNvSpPr>
              <a:spLocks noChangeArrowheads="1"/>
            </p:cNvSpPr>
            <p:nvPr/>
          </p:nvSpPr>
          <p:spPr bwMode="auto">
            <a:xfrm>
              <a:off x="1817370" y="492918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2" name="Rectangle 40"/>
            <p:cNvSpPr>
              <a:spLocks noChangeArrowheads="1"/>
            </p:cNvSpPr>
            <p:nvPr/>
          </p:nvSpPr>
          <p:spPr bwMode="auto">
            <a:xfrm>
              <a:off x="1817370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73" name="Rectangle 41"/>
            <p:cNvSpPr>
              <a:spLocks noChangeArrowheads="1"/>
            </p:cNvSpPr>
            <p:nvPr/>
          </p:nvSpPr>
          <p:spPr bwMode="auto">
            <a:xfrm>
              <a:off x="1817370" y="5646738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0" name="Rectangle 48"/>
            <p:cNvSpPr>
              <a:spLocks noChangeArrowheads="1"/>
            </p:cNvSpPr>
            <p:nvPr/>
          </p:nvSpPr>
          <p:spPr bwMode="auto">
            <a:xfrm>
              <a:off x="2466657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1" name="Rectangle 49"/>
            <p:cNvSpPr>
              <a:spLocks noChangeArrowheads="1"/>
            </p:cNvSpPr>
            <p:nvPr/>
          </p:nvSpPr>
          <p:spPr bwMode="auto">
            <a:xfrm>
              <a:off x="2466657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2" name="Rectangle 50"/>
            <p:cNvSpPr>
              <a:spLocks noChangeArrowheads="1"/>
            </p:cNvSpPr>
            <p:nvPr/>
          </p:nvSpPr>
          <p:spPr bwMode="auto">
            <a:xfrm>
              <a:off x="2466657" y="421163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3" name="Rectangle 51"/>
            <p:cNvSpPr>
              <a:spLocks noChangeArrowheads="1"/>
            </p:cNvSpPr>
            <p:nvPr/>
          </p:nvSpPr>
          <p:spPr bwMode="auto">
            <a:xfrm>
              <a:off x="2466657" y="4570413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4" name="Rectangle 52"/>
            <p:cNvSpPr>
              <a:spLocks noChangeArrowheads="1"/>
            </p:cNvSpPr>
            <p:nvPr/>
          </p:nvSpPr>
          <p:spPr bwMode="auto">
            <a:xfrm>
              <a:off x="2466657" y="492918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85" name="Rectangle 53"/>
            <p:cNvSpPr>
              <a:spLocks noChangeArrowheads="1"/>
            </p:cNvSpPr>
            <p:nvPr/>
          </p:nvSpPr>
          <p:spPr bwMode="auto">
            <a:xfrm>
              <a:off x="2466657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93" name="Rectangle 61"/>
            <p:cNvSpPr>
              <a:spLocks noChangeArrowheads="1"/>
            </p:cNvSpPr>
            <p:nvPr/>
          </p:nvSpPr>
          <p:spPr bwMode="auto">
            <a:xfrm>
              <a:off x="3104515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94" name="Rectangle 62"/>
            <p:cNvSpPr>
              <a:spLocks noChangeArrowheads="1"/>
            </p:cNvSpPr>
            <p:nvPr/>
          </p:nvSpPr>
          <p:spPr bwMode="auto">
            <a:xfrm>
              <a:off x="3104515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95" name="Rectangle 63"/>
            <p:cNvSpPr>
              <a:spLocks noChangeArrowheads="1"/>
            </p:cNvSpPr>
            <p:nvPr/>
          </p:nvSpPr>
          <p:spPr bwMode="auto">
            <a:xfrm>
              <a:off x="3104515" y="4211638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97" name="Rectangle 65"/>
            <p:cNvSpPr>
              <a:spLocks noChangeArrowheads="1"/>
            </p:cNvSpPr>
            <p:nvPr/>
          </p:nvSpPr>
          <p:spPr bwMode="auto">
            <a:xfrm>
              <a:off x="3104515" y="492918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498" name="Rectangle 66"/>
            <p:cNvSpPr>
              <a:spLocks noChangeArrowheads="1"/>
            </p:cNvSpPr>
            <p:nvPr/>
          </p:nvSpPr>
          <p:spPr bwMode="auto">
            <a:xfrm>
              <a:off x="3104515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06" name="Rectangle 74"/>
            <p:cNvSpPr>
              <a:spLocks noChangeArrowheads="1"/>
            </p:cNvSpPr>
            <p:nvPr/>
          </p:nvSpPr>
          <p:spPr bwMode="auto">
            <a:xfrm>
              <a:off x="3753802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07" name="Rectangle 75"/>
            <p:cNvSpPr>
              <a:spLocks noChangeArrowheads="1"/>
            </p:cNvSpPr>
            <p:nvPr/>
          </p:nvSpPr>
          <p:spPr bwMode="auto">
            <a:xfrm>
              <a:off x="3753802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10" name="Rectangle 78"/>
            <p:cNvSpPr>
              <a:spLocks noChangeArrowheads="1"/>
            </p:cNvSpPr>
            <p:nvPr/>
          </p:nvSpPr>
          <p:spPr bwMode="auto">
            <a:xfrm>
              <a:off x="3753802" y="4929188"/>
              <a:ext cx="647700" cy="360362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11" name="Rectangle 79"/>
            <p:cNvSpPr>
              <a:spLocks noChangeArrowheads="1"/>
            </p:cNvSpPr>
            <p:nvPr/>
          </p:nvSpPr>
          <p:spPr bwMode="auto">
            <a:xfrm>
              <a:off x="3753802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19" name="Rectangle 87"/>
            <p:cNvSpPr>
              <a:spLocks noChangeArrowheads="1"/>
            </p:cNvSpPr>
            <p:nvPr/>
          </p:nvSpPr>
          <p:spPr bwMode="auto">
            <a:xfrm>
              <a:off x="4403090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20" name="Rectangle 88"/>
            <p:cNvSpPr>
              <a:spLocks noChangeArrowheads="1"/>
            </p:cNvSpPr>
            <p:nvPr/>
          </p:nvSpPr>
          <p:spPr bwMode="auto">
            <a:xfrm>
              <a:off x="4403090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23" name="Rectangle 91"/>
            <p:cNvSpPr>
              <a:spLocks noChangeArrowheads="1"/>
            </p:cNvSpPr>
            <p:nvPr/>
          </p:nvSpPr>
          <p:spPr bwMode="auto">
            <a:xfrm>
              <a:off x="4403090" y="4929188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24" name="Rectangle 92"/>
            <p:cNvSpPr>
              <a:spLocks noChangeArrowheads="1"/>
            </p:cNvSpPr>
            <p:nvPr/>
          </p:nvSpPr>
          <p:spPr bwMode="auto">
            <a:xfrm>
              <a:off x="4403090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32" name="Rectangle 100"/>
            <p:cNvSpPr>
              <a:spLocks noChangeArrowheads="1"/>
            </p:cNvSpPr>
            <p:nvPr/>
          </p:nvSpPr>
          <p:spPr bwMode="auto">
            <a:xfrm>
              <a:off x="5052377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33" name="Rectangle 101"/>
            <p:cNvSpPr>
              <a:spLocks noChangeArrowheads="1"/>
            </p:cNvSpPr>
            <p:nvPr/>
          </p:nvSpPr>
          <p:spPr bwMode="auto">
            <a:xfrm>
              <a:off x="5052377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37" name="Rectangle 105"/>
            <p:cNvSpPr>
              <a:spLocks noChangeArrowheads="1"/>
            </p:cNvSpPr>
            <p:nvPr/>
          </p:nvSpPr>
          <p:spPr bwMode="auto">
            <a:xfrm>
              <a:off x="5052377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45" name="Rectangle 113"/>
            <p:cNvSpPr>
              <a:spLocks noChangeArrowheads="1"/>
            </p:cNvSpPr>
            <p:nvPr/>
          </p:nvSpPr>
          <p:spPr bwMode="auto">
            <a:xfrm>
              <a:off x="5701665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46" name="Rectangle 114"/>
            <p:cNvSpPr>
              <a:spLocks noChangeArrowheads="1"/>
            </p:cNvSpPr>
            <p:nvPr/>
          </p:nvSpPr>
          <p:spPr bwMode="auto">
            <a:xfrm>
              <a:off x="5701665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50" name="Rectangle 118"/>
            <p:cNvSpPr>
              <a:spLocks noChangeArrowheads="1"/>
            </p:cNvSpPr>
            <p:nvPr/>
          </p:nvSpPr>
          <p:spPr bwMode="auto">
            <a:xfrm>
              <a:off x="5701665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58" name="Rectangle 126"/>
            <p:cNvSpPr>
              <a:spLocks noChangeArrowheads="1"/>
            </p:cNvSpPr>
            <p:nvPr/>
          </p:nvSpPr>
          <p:spPr bwMode="auto">
            <a:xfrm>
              <a:off x="6350952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59" name="Rectangle 127"/>
            <p:cNvSpPr>
              <a:spLocks noChangeArrowheads="1"/>
            </p:cNvSpPr>
            <p:nvPr/>
          </p:nvSpPr>
          <p:spPr bwMode="auto">
            <a:xfrm>
              <a:off x="6350952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63" name="Rectangle 131"/>
            <p:cNvSpPr>
              <a:spLocks noChangeArrowheads="1"/>
            </p:cNvSpPr>
            <p:nvPr/>
          </p:nvSpPr>
          <p:spPr bwMode="auto">
            <a:xfrm>
              <a:off x="6350952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71" name="Rectangle 139"/>
            <p:cNvSpPr>
              <a:spLocks noChangeArrowheads="1"/>
            </p:cNvSpPr>
            <p:nvPr/>
          </p:nvSpPr>
          <p:spPr bwMode="auto">
            <a:xfrm>
              <a:off x="7001827" y="350043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72" name="Rectangle 140"/>
            <p:cNvSpPr>
              <a:spLocks noChangeArrowheads="1"/>
            </p:cNvSpPr>
            <p:nvPr/>
          </p:nvSpPr>
          <p:spPr bwMode="auto">
            <a:xfrm>
              <a:off x="7000240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76" name="Rectangle 144"/>
            <p:cNvSpPr>
              <a:spLocks noChangeArrowheads="1"/>
            </p:cNvSpPr>
            <p:nvPr/>
          </p:nvSpPr>
          <p:spPr bwMode="auto">
            <a:xfrm>
              <a:off x="7000240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84" name="Rectangle 152"/>
            <p:cNvSpPr>
              <a:spLocks noChangeArrowheads="1"/>
            </p:cNvSpPr>
            <p:nvPr/>
          </p:nvSpPr>
          <p:spPr bwMode="auto">
            <a:xfrm>
              <a:off x="7649527" y="3494088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85" name="Rectangle 153"/>
            <p:cNvSpPr>
              <a:spLocks noChangeArrowheads="1"/>
            </p:cNvSpPr>
            <p:nvPr/>
          </p:nvSpPr>
          <p:spPr bwMode="auto">
            <a:xfrm>
              <a:off x="7649527" y="38528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89" name="Rectangle 157"/>
            <p:cNvSpPr>
              <a:spLocks noChangeArrowheads="1"/>
            </p:cNvSpPr>
            <p:nvPr/>
          </p:nvSpPr>
          <p:spPr bwMode="auto">
            <a:xfrm>
              <a:off x="7649527" y="5287963"/>
              <a:ext cx="647700" cy="36036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97" name="Rectangle 165"/>
            <p:cNvSpPr>
              <a:spLocks noChangeArrowheads="1"/>
            </p:cNvSpPr>
            <p:nvPr/>
          </p:nvSpPr>
          <p:spPr bwMode="auto">
            <a:xfrm>
              <a:off x="8298815" y="3494088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598" name="Rectangle 166"/>
            <p:cNvSpPr>
              <a:spLocks noChangeArrowheads="1"/>
            </p:cNvSpPr>
            <p:nvPr/>
          </p:nvSpPr>
          <p:spPr bwMode="auto">
            <a:xfrm>
              <a:off x="8298815" y="3852863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2602" name="Rectangle 170"/>
            <p:cNvSpPr>
              <a:spLocks noChangeArrowheads="1"/>
            </p:cNvSpPr>
            <p:nvPr/>
          </p:nvSpPr>
          <p:spPr bwMode="auto">
            <a:xfrm>
              <a:off x="8298815" y="5287963"/>
              <a:ext cx="647700" cy="36036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2604" name="Rectangle 172"/>
          <p:cNvSpPr>
            <a:spLocks noChangeArrowheads="1"/>
          </p:cNvSpPr>
          <p:nvPr/>
        </p:nvSpPr>
        <p:spPr bwMode="auto">
          <a:xfrm>
            <a:off x="8315325" y="1196975"/>
            <a:ext cx="647700" cy="360363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1600" b="1">
                <a:solidFill>
                  <a:schemeClr val="tx2"/>
                </a:solidFill>
                <a:latin typeface="Arial" charset="0"/>
              </a:rPr>
              <a:t>12</a:t>
            </a: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2605" name="Text Box 173"/>
          <p:cNvSpPr txBox="1">
            <a:spLocks noChangeArrowheads="1"/>
          </p:cNvSpPr>
          <p:nvPr/>
        </p:nvSpPr>
        <p:spPr bwMode="auto">
          <a:xfrm>
            <a:off x="1143000" y="739775"/>
            <a:ext cx="1726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dirty="0" smtClean="0">
                <a:solidFill>
                  <a:schemeClr val="tx2"/>
                </a:solidFill>
                <a:latin typeface="Arial" charset="0"/>
              </a:rPr>
              <a:t>puissances</a:t>
            </a:r>
            <a:endParaRPr lang="en-US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506784" y="3149600"/>
            <a:ext cx="2701985" cy="1599406"/>
          </a:xfrm>
          <a:prstGeom prst="wedgeRoundRectCallout">
            <a:avLst>
              <a:gd name="adj1" fmla="val -45958"/>
              <a:gd name="adj2" fmla="val -911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Les puissances de 2 engendrent tout le groupe.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2 est un </a:t>
            </a:r>
            <a:r>
              <a:rPr lang="fr-CH" dirty="0" smtClean="0">
                <a:solidFill>
                  <a:schemeClr val="accent6"/>
                </a:solidFill>
              </a:rPr>
              <a:t>générateur</a:t>
            </a:r>
            <a:r>
              <a:rPr lang="fr-CH" dirty="0" smtClean="0">
                <a:solidFill>
                  <a:schemeClr val="tx1"/>
                </a:solidFill>
              </a:rPr>
              <a:t> du groupe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ounded Rectangular Callout 107"/>
          <p:cNvSpPr/>
          <p:nvPr/>
        </p:nvSpPr>
        <p:spPr>
          <a:xfrm>
            <a:off x="3868738" y="5562599"/>
            <a:ext cx="3048000" cy="1078309"/>
          </a:xfrm>
          <a:prstGeom prst="wedgeRoundRectCallout">
            <a:avLst>
              <a:gd name="adj1" fmla="val -56458"/>
              <a:gd name="adj2" fmla="val -1505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8 est un élément d’ordre </a:t>
            </a:r>
            <a:r>
              <a:rPr lang="fr-CH" dirty="0" smtClean="0">
                <a:solidFill>
                  <a:schemeClr val="accent6"/>
                </a:solidFill>
              </a:rPr>
              <a:t>4</a:t>
            </a:r>
            <a:r>
              <a:rPr lang="fr-CH" dirty="0" smtClean="0">
                <a:solidFill>
                  <a:schemeClr val="tx1"/>
                </a:solidFill>
              </a:rPr>
              <a:t>, car 8</a:t>
            </a:r>
            <a:r>
              <a:rPr lang="fr-CH" baseline="30000" dirty="0" smtClean="0">
                <a:solidFill>
                  <a:schemeClr val="accent6"/>
                </a:solidFill>
              </a:rPr>
              <a:t>4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>
                <a:solidFill>
                  <a:schemeClr val="tx1"/>
                </a:solidFill>
              </a:rPr>
              <a:t>mod </a:t>
            </a:r>
            <a:r>
              <a:rPr lang="fr-CH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r-CH" dirty="0" smtClean="0">
                <a:solidFill>
                  <a:schemeClr val="tx1"/>
                </a:solidFill>
              </a:rPr>
              <a:t>=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225898" y="2899995"/>
            <a:ext cx="628088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Il existe un algorithme rapide pour calculer </a:t>
            </a:r>
          </a:p>
          <a:p>
            <a:r>
              <a:rPr lang="fr-CH" sz="2400" dirty="0" smtClean="0"/>
              <a:t>une exponentiation modulo n dans Z</a:t>
            </a:r>
            <a:r>
              <a:rPr lang="fr-CH" sz="2400" baseline="-25000" dirty="0" smtClean="0"/>
              <a:t>n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676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9" grpId="0" animBg="1"/>
      <p:bldP spid="2" grpId="0" animBg="1"/>
      <p:bldP spid="108" grpId="0" animBg="1"/>
      <p:bldP spid="11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1878</TotalTime>
  <Words>4430</Words>
  <Application>Microsoft Office PowerPoint</Application>
  <PresentationFormat>On-screen Show (4:3)</PresentationFormat>
  <Paragraphs>1582</Paragraphs>
  <Slides>53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Slipstream</vt:lpstr>
      <vt:lpstr>Custom Design</vt:lpstr>
      <vt:lpstr>Clip</vt:lpstr>
      <vt:lpstr>L’Art du Secret</vt:lpstr>
      <vt:lpstr> structure générale</vt:lpstr>
      <vt:lpstr>état actuel</vt:lpstr>
      <vt:lpstr>problème restant</vt:lpstr>
      <vt:lpstr>le renouveau</vt:lpstr>
      <vt:lpstr>structure de cette leçon</vt:lpstr>
      <vt:lpstr>e-commerce et clés</vt:lpstr>
      <vt:lpstr> groupes finis</vt:lpstr>
      <vt:lpstr>ordre des éléments de Z13</vt:lpstr>
      <vt:lpstr>échange Diffie-Hellman</vt:lpstr>
      <vt:lpstr>problème du logarithme discret</vt:lpstr>
      <vt:lpstr>approche nouvelle</vt:lpstr>
      <vt:lpstr>échange quantique</vt:lpstr>
      <vt:lpstr>protocole d’échange BB84</vt:lpstr>
      <vt:lpstr>validation BB84</vt:lpstr>
      <vt:lpstr>structure de cette leçon</vt:lpstr>
      <vt:lpstr>clé publique – clé privée</vt:lpstr>
      <vt:lpstr>cryptographie asymétrique  </vt:lpstr>
      <vt:lpstr>chiffrement de messages</vt:lpstr>
      <vt:lpstr>authentification de messages</vt:lpstr>
      <vt:lpstr>trouver un exemple</vt:lpstr>
      <vt:lpstr>RSA</vt:lpstr>
      <vt:lpstr>RSA en 1977</vt:lpstr>
      <vt:lpstr>fonction trappe RSA </vt:lpstr>
      <vt:lpstr>message = nombre</vt:lpstr>
      <vt:lpstr>calculer avec des messages</vt:lpstr>
      <vt:lpstr>conséquences des grands nombres</vt:lpstr>
      <vt:lpstr>autres conséquences</vt:lpstr>
      <vt:lpstr>chiffrement AES</vt:lpstr>
      <vt:lpstr>relation entre e, d et n </vt:lpstr>
      <vt:lpstr>génération des paramètres</vt:lpstr>
      <vt:lpstr>choix de e</vt:lpstr>
      <vt:lpstr>problèmes RSA</vt:lpstr>
      <vt:lpstr>algorithmes de factorisation </vt:lpstr>
      <vt:lpstr>record 2009</vt:lpstr>
      <vt:lpstr>Recommandations pour la longueur  de n</vt:lpstr>
      <vt:lpstr>33 années d‘attaques de RSA</vt:lpstr>
      <vt:lpstr>deux pionniers à Luxembourg</vt:lpstr>
      <vt:lpstr>structure de cette leçon</vt:lpstr>
      <vt:lpstr>l’informatique mobile</vt:lpstr>
      <vt:lpstr>les courbes elliptiques</vt:lpstr>
      <vt:lpstr>opérations sur des points (1)</vt:lpstr>
      <vt:lpstr>opérations sur des points (2)</vt:lpstr>
      <vt:lpstr>courbes elliptiques sur Zp</vt:lpstr>
      <vt:lpstr>exemple : groupe             </vt:lpstr>
      <vt:lpstr>courbe elliptique standardisée</vt:lpstr>
      <vt:lpstr>échange de clé</vt:lpstr>
      <vt:lpstr>chiffrement simple</vt:lpstr>
      <vt:lpstr>menaces sur votre carte</vt:lpstr>
      <vt:lpstr>Alice et ses outils</vt:lpstr>
      <vt:lpstr>Alice et Bob suspects</vt:lpstr>
      <vt:lpstr> vous le saurez la prochaine fois</vt:lpstr>
      <vt:lpstr>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 du Secret</dc:title>
  <dc:creator>Jean-Claude ASSELBORN</dc:creator>
  <cp:lastModifiedBy>Jean-Claude ASSELBORN</cp:lastModifiedBy>
  <cp:revision>215</cp:revision>
  <dcterms:created xsi:type="dcterms:W3CDTF">2006-08-16T00:00:00Z</dcterms:created>
  <dcterms:modified xsi:type="dcterms:W3CDTF">2011-03-02T16:51:25Z</dcterms:modified>
</cp:coreProperties>
</file>