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sldIdLst>
    <p:sldId id="256" r:id="rId3"/>
    <p:sldId id="263" r:id="rId4"/>
    <p:sldId id="335" r:id="rId5"/>
    <p:sldId id="330" r:id="rId6"/>
    <p:sldId id="331" r:id="rId7"/>
    <p:sldId id="332" r:id="rId8"/>
    <p:sldId id="334" r:id="rId9"/>
    <p:sldId id="265" r:id="rId10"/>
    <p:sldId id="336" r:id="rId11"/>
    <p:sldId id="375" r:id="rId12"/>
    <p:sldId id="337" r:id="rId13"/>
    <p:sldId id="338" r:id="rId14"/>
    <p:sldId id="340" r:id="rId15"/>
    <p:sldId id="341" r:id="rId16"/>
    <p:sldId id="342" r:id="rId17"/>
    <p:sldId id="343" r:id="rId18"/>
    <p:sldId id="376" r:id="rId19"/>
    <p:sldId id="344" r:id="rId20"/>
    <p:sldId id="347" r:id="rId21"/>
    <p:sldId id="373" r:id="rId22"/>
    <p:sldId id="351" r:id="rId23"/>
    <p:sldId id="374" r:id="rId24"/>
    <p:sldId id="357" r:id="rId25"/>
    <p:sldId id="359" r:id="rId26"/>
    <p:sldId id="360" r:id="rId27"/>
    <p:sldId id="362" r:id="rId28"/>
    <p:sldId id="363" r:id="rId29"/>
    <p:sldId id="364" r:id="rId30"/>
    <p:sldId id="367" r:id="rId31"/>
    <p:sldId id="383" r:id="rId32"/>
    <p:sldId id="378" r:id="rId33"/>
    <p:sldId id="379" r:id="rId34"/>
    <p:sldId id="380" r:id="rId35"/>
    <p:sldId id="371" r:id="rId36"/>
    <p:sldId id="277" r:id="rId37"/>
    <p:sldId id="410" r:id="rId38"/>
    <p:sldId id="411"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325" r:id="rId65"/>
    <p:sldId id="372" r:id="rId66"/>
    <p:sldId id="409" r:id="rId67"/>
    <p:sldId id="32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2" autoAdjust="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04FA0-DF57-48E7-80A4-8C65EE639210}" type="datetimeFigureOut">
              <a:rPr lang="en-US" smtClean="0"/>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5F62A-34AE-4413-8E3B-9FFFD6C0A1B9}" type="slidenum">
              <a:rPr lang="en-US" smtClean="0"/>
              <a:t>‹#›</a:t>
            </a:fld>
            <a:endParaRPr lang="en-US"/>
          </a:p>
        </p:txBody>
      </p:sp>
    </p:spTree>
    <p:extLst>
      <p:ext uri="{BB962C8B-B14F-4D97-AF65-F5344CB8AC3E}">
        <p14:creationId xmlns:p14="http://schemas.microsoft.com/office/powerpoint/2010/main" val="7773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5F62A-34AE-4413-8E3B-9FFFD6C0A1B9}" type="slidenum">
              <a:rPr lang="en-US" smtClean="0"/>
              <a:t>2</a:t>
            </a:fld>
            <a:endParaRPr lang="en-US"/>
          </a:p>
        </p:txBody>
      </p:sp>
    </p:spTree>
    <p:extLst>
      <p:ext uri="{BB962C8B-B14F-4D97-AF65-F5344CB8AC3E}">
        <p14:creationId xmlns:p14="http://schemas.microsoft.com/office/powerpoint/2010/main" val="59170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FED0EE59-8D8A-48C4-A71C-8BC15B560C5F}" type="slidenum">
              <a:rPr lang="en-US"/>
              <a:pPr/>
              <a:t>13</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GB"/>
              <a:t>Un procédé classique de stéganographie ancienne consiste à se servir de deux polices d’écritures qui se ressemblent fortement, tout en permettant au lecteur averti de décider si un caractère est présenté dans l’une des polices ou dans l’autre. On peut ensuite associer une valeur binaire à la police de caractères utilisée.</a:t>
            </a:r>
          </a:p>
          <a:p>
            <a:r>
              <a:rPr lang="en-GB"/>
              <a:t>Ce transparent présente un exemple, où l’on a utilisé la police “Times New Roman” pour coder un zéro et la police “Garamond” pour coder un chiffre 1. De cette façon chaque lettre cache un bit et l’ensemble de ces bits constitue le message caché.</a:t>
            </a:r>
          </a:p>
          <a:p>
            <a:r>
              <a:rPr lang="en-GB"/>
              <a:t>Si l’on considère qu’il faut 8 bits pour coder un seul caractère ASCII, on constate que la capacité de camouflage est assez faible. Voilà pourquoi on a intérêt à comprimer le texte avant camouflage.</a:t>
            </a:r>
          </a:p>
          <a:p>
            <a:r>
              <a:rPr lang="en-GB"/>
              <a:t>Il est évident que le changement anormalement fréquent de la police de caractères, même s’il n’est guère remarqué par l’oeil humain, n’échappera pourtant pas à un programme de stéganalyse qui connaît cette technique de camouflage.</a:t>
            </a:r>
          </a:p>
          <a:p>
            <a:r>
              <a:rPr lang="en-GB"/>
              <a:t>Par contre si l’on imprime le texte et on le transmet sous forme papier (ou même télécopie), on peut faire passer le message de façon inaperçue. Pourtant l’extraction devra alors se faire de façon manuelle, à moins de renumériser le document et d’utiliser un logiciel OCR performant.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Chapitre 3: Cacher le message dans un texte</a:t>
            </a:r>
          </a:p>
        </p:txBody>
      </p:sp>
      <p:sp>
        <p:nvSpPr>
          <p:cNvPr id="6" name="Rectangle 3"/>
          <p:cNvSpPr>
            <a:spLocks noGrp="1" noChangeArrowheads="1"/>
          </p:cNvSpPr>
          <p:nvPr>
            <p:ph type="dt" idx="1"/>
          </p:nvPr>
        </p:nvSpPr>
        <p:spPr>
          <a:ln/>
        </p:spPr>
        <p:txBody>
          <a:bodyPr/>
          <a:lstStyle/>
          <a:p>
            <a:r>
              <a:rPr lang="en-US"/>
              <a:t>11 juin 2004</a:t>
            </a:r>
          </a:p>
        </p:txBody>
      </p:sp>
      <p:sp>
        <p:nvSpPr>
          <p:cNvPr id="7"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8"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C4427411-89B4-4679-BF01-8E6244909830}" type="slidenum">
              <a:rPr lang="en-US"/>
              <a:pPr/>
              <a:t>14</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r>
              <a:rPr lang="en-GB" dirty="0"/>
              <a:t>Le </a:t>
            </a:r>
            <a:r>
              <a:rPr lang="en-GB" dirty="0" err="1"/>
              <a:t>procédé</a:t>
            </a:r>
            <a:r>
              <a:rPr lang="en-GB" dirty="0"/>
              <a:t> </a:t>
            </a:r>
            <a:r>
              <a:rPr lang="en-GB" dirty="0" err="1"/>
              <a:t>était</a:t>
            </a:r>
            <a:r>
              <a:rPr lang="en-GB" dirty="0"/>
              <a:t> déjà </a:t>
            </a:r>
            <a:r>
              <a:rPr lang="en-GB" dirty="0" err="1"/>
              <a:t>connu</a:t>
            </a:r>
            <a:r>
              <a:rPr lang="en-GB" dirty="0"/>
              <a:t> de Francis Bacon, qui a </a:t>
            </a:r>
            <a:r>
              <a:rPr lang="en-GB" dirty="0" err="1"/>
              <a:t>vecu</a:t>
            </a:r>
            <a:r>
              <a:rPr lang="en-GB" dirty="0"/>
              <a:t> </a:t>
            </a:r>
            <a:r>
              <a:rPr lang="en-GB" dirty="0" smtClean="0"/>
              <a:t>de</a:t>
            </a:r>
            <a:r>
              <a:rPr lang="en-GB" baseline="0" dirty="0" smtClean="0"/>
              <a:t> </a:t>
            </a:r>
            <a:r>
              <a:rPr lang="en-GB" dirty="0" smtClean="0"/>
              <a:t>1561 </a:t>
            </a:r>
            <a:r>
              <a:rPr lang="en-GB" dirty="0"/>
              <a:t>à 1626. </a:t>
            </a:r>
            <a:r>
              <a:rPr lang="en-GB" dirty="0" err="1"/>
              <a:t>Dans</a:t>
            </a:r>
            <a:r>
              <a:rPr lang="en-GB" dirty="0"/>
              <a:t> </a:t>
            </a:r>
            <a:r>
              <a:rPr lang="en-GB" dirty="0" err="1"/>
              <a:t>sa</a:t>
            </a:r>
            <a:r>
              <a:rPr lang="en-GB" dirty="0"/>
              <a:t> publication de 1623 “</a:t>
            </a:r>
            <a:r>
              <a:rPr lang="en-GB" i="1" dirty="0"/>
              <a:t>De </a:t>
            </a:r>
            <a:r>
              <a:rPr lang="en-GB" i="1" dirty="0" err="1"/>
              <a:t>dignitate</a:t>
            </a:r>
            <a:r>
              <a:rPr lang="en-GB" i="1" dirty="0"/>
              <a:t> et </a:t>
            </a:r>
            <a:r>
              <a:rPr lang="en-GB" i="1" baseline="0" dirty="0" smtClean="0"/>
              <a:t> </a:t>
            </a:r>
            <a:r>
              <a:rPr lang="en-GB" i="1" dirty="0" err="1" smtClean="0"/>
              <a:t>augmentis</a:t>
            </a:r>
            <a:r>
              <a:rPr lang="en-GB" i="1" dirty="0" smtClean="0"/>
              <a:t> </a:t>
            </a:r>
            <a:r>
              <a:rPr lang="en-GB" i="1" dirty="0" err="1"/>
              <a:t>scientiarum</a:t>
            </a:r>
            <a:r>
              <a:rPr lang="en-GB" dirty="0"/>
              <a:t>”, </a:t>
            </a:r>
            <a:r>
              <a:rPr lang="en-GB" dirty="0" err="1"/>
              <a:t>il</a:t>
            </a:r>
            <a:r>
              <a:rPr lang="en-GB" dirty="0"/>
              <a:t> en expose le </a:t>
            </a:r>
            <a:r>
              <a:rPr lang="en-GB" dirty="0" err="1"/>
              <a:t>principe</a:t>
            </a:r>
            <a:r>
              <a:rPr lang="en-GB" dirty="0"/>
              <a:t> de </a:t>
            </a:r>
            <a:r>
              <a:rPr lang="en-GB" baseline="0" dirty="0" smtClean="0"/>
              <a:t> </a:t>
            </a:r>
            <a:r>
              <a:rPr lang="en-GB" dirty="0" err="1" smtClean="0"/>
              <a:t>fonctionnement</a:t>
            </a:r>
            <a:r>
              <a:rPr lang="en-GB" dirty="0"/>
              <a:t>, </a:t>
            </a:r>
            <a:r>
              <a:rPr lang="en-GB" dirty="0" err="1"/>
              <a:t>bien</a:t>
            </a:r>
            <a:r>
              <a:rPr lang="en-GB" dirty="0"/>
              <a:t> </a:t>
            </a:r>
            <a:r>
              <a:rPr lang="en-GB" dirty="0" err="1"/>
              <a:t>qu’il</a:t>
            </a:r>
            <a:r>
              <a:rPr lang="en-GB" dirty="0"/>
              <a:t> </a:t>
            </a:r>
            <a:r>
              <a:rPr lang="en-GB" dirty="0" err="1"/>
              <a:t>l’ait</a:t>
            </a:r>
            <a:r>
              <a:rPr lang="en-GB" dirty="0"/>
              <a:t> </a:t>
            </a:r>
            <a:r>
              <a:rPr lang="en-GB" dirty="0" err="1"/>
              <a:t>utilisé</a:t>
            </a:r>
            <a:r>
              <a:rPr lang="en-GB" dirty="0"/>
              <a:t> </a:t>
            </a:r>
            <a:r>
              <a:rPr lang="en-GB" dirty="0" err="1"/>
              <a:t>bien</a:t>
            </a:r>
            <a:r>
              <a:rPr lang="en-GB" dirty="0"/>
              <a:t> </a:t>
            </a:r>
            <a:r>
              <a:rPr lang="en-GB" dirty="0" err="1" smtClean="0"/>
              <a:t>avant</a:t>
            </a:r>
            <a:r>
              <a:rPr lang="en-GB" dirty="0" smtClean="0"/>
              <a:t>.</a:t>
            </a:r>
            <a:r>
              <a:rPr lang="en-GB" baseline="0" dirty="0" smtClean="0"/>
              <a:t> </a:t>
            </a:r>
            <a:r>
              <a:rPr lang="en-GB" dirty="0" err="1" smtClean="0"/>
              <a:t>Certains</a:t>
            </a:r>
            <a:r>
              <a:rPr lang="en-GB" dirty="0" smtClean="0"/>
              <a:t> </a:t>
            </a:r>
            <a:r>
              <a:rPr lang="en-GB" dirty="0"/>
              <a:t>le </a:t>
            </a:r>
            <a:r>
              <a:rPr lang="en-GB" dirty="0" err="1"/>
              <a:t>suspectent</a:t>
            </a:r>
            <a:r>
              <a:rPr lang="en-GB" dirty="0"/>
              <a:t> d’être </a:t>
            </a:r>
            <a:r>
              <a:rPr lang="en-GB" dirty="0" err="1"/>
              <a:t>l’auteur</a:t>
            </a:r>
            <a:r>
              <a:rPr lang="en-GB" dirty="0"/>
              <a:t> des oeuvres </a:t>
            </a:r>
            <a:r>
              <a:rPr lang="en-GB" dirty="0" smtClean="0"/>
              <a:t>de</a:t>
            </a:r>
            <a:r>
              <a:rPr lang="en-GB" baseline="0" dirty="0" smtClean="0"/>
              <a:t> </a:t>
            </a:r>
            <a:r>
              <a:rPr lang="en-GB" dirty="0" smtClean="0"/>
              <a:t>Shakespeare</a:t>
            </a:r>
            <a:r>
              <a:rPr lang="en-GB" dirty="0"/>
              <a:t>.</a:t>
            </a:r>
          </a:p>
          <a:p>
            <a:endParaRPr lang="en-GB" dirty="0"/>
          </a:p>
          <a:p>
            <a:r>
              <a:rPr lang="en-GB" dirty="0" err="1"/>
              <a:t>L’image</a:t>
            </a:r>
            <a:r>
              <a:rPr lang="en-GB" dirty="0"/>
              <a:t> de gauche </a:t>
            </a:r>
            <a:r>
              <a:rPr lang="en-GB" dirty="0" err="1"/>
              <a:t>présente</a:t>
            </a:r>
            <a:r>
              <a:rPr lang="en-GB" dirty="0"/>
              <a:t> </a:t>
            </a:r>
            <a:r>
              <a:rPr lang="en-GB" dirty="0" err="1"/>
              <a:t>l’aspect</a:t>
            </a:r>
            <a:r>
              <a:rPr lang="en-GB" dirty="0"/>
              <a:t> des </a:t>
            </a:r>
            <a:r>
              <a:rPr lang="en-GB" dirty="0" err="1"/>
              <a:t>deux</a:t>
            </a:r>
            <a:r>
              <a:rPr lang="en-GB" dirty="0"/>
              <a:t> types </a:t>
            </a:r>
            <a:r>
              <a:rPr lang="en-GB" dirty="0" err="1"/>
              <a:t>d’écriture</a:t>
            </a:r>
            <a:r>
              <a:rPr lang="en-GB" dirty="0"/>
              <a:t>, </a:t>
            </a:r>
            <a:r>
              <a:rPr lang="en-GB" dirty="0" err="1"/>
              <a:t>désignés</a:t>
            </a:r>
            <a:r>
              <a:rPr lang="en-GB" dirty="0"/>
              <a:t> </a:t>
            </a:r>
            <a:r>
              <a:rPr lang="en-GB" dirty="0" err="1"/>
              <a:t>respectivement</a:t>
            </a:r>
            <a:r>
              <a:rPr lang="en-GB" dirty="0"/>
              <a:t> par </a:t>
            </a:r>
            <a:r>
              <a:rPr lang="en-GB" b="1" dirty="0"/>
              <a:t>a</a:t>
            </a:r>
            <a:r>
              <a:rPr lang="en-GB" dirty="0"/>
              <a:t> et </a:t>
            </a:r>
            <a:r>
              <a:rPr lang="en-GB" b="1" dirty="0"/>
              <a:t>b</a:t>
            </a:r>
            <a:r>
              <a:rPr lang="en-GB" dirty="0"/>
              <a:t>. Si </a:t>
            </a:r>
            <a:r>
              <a:rPr lang="en-GB" dirty="0" err="1"/>
              <a:t>l’on</a:t>
            </a:r>
            <a:r>
              <a:rPr lang="en-GB" dirty="0"/>
              <a:t> </a:t>
            </a:r>
            <a:r>
              <a:rPr lang="en-GB" dirty="0" err="1"/>
              <a:t>interprète</a:t>
            </a:r>
            <a:r>
              <a:rPr lang="en-GB" dirty="0"/>
              <a:t> le style </a:t>
            </a:r>
            <a:r>
              <a:rPr lang="en-GB" b="1" dirty="0"/>
              <a:t>a</a:t>
            </a:r>
            <a:r>
              <a:rPr lang="en-GB" dirty="0"/>
              <a:t> </a:t>
            </a:r>
            <a:r>
              <a:rPr lang="en-GB" dirty="0" err="1"/>
              <a:t>comme</a:t>
            </a:r>
            <a:r>
              <a:rPr lang="en-GB" dirty="0"/>
              <a:t> 0 et le style </a:t>
            </a:r>
            <a:r>
              <a:rPr lang="en-GB" b="1" dirty="0"/>
              <a:t>b</a:t>
            </a:r>
            <a:r>
              <a:rPr lang="en-GB" dirty="0"/>
              <a:t> </a:t>
            </a:r>
            <a:r>
              <a:rPr lang="en-GB" dirty="0" err="1"/>
              <a:t>comme</a:t>
            </a:r>
            <a:r>
              <a:rPr lang="en-GB" dirty="0"/>
              <a:t> 1, on </a:t>
            </a:r>
            <a:r>
              <a:rPr lang="en-GB" dirty="0" err="1"/>
              <a:t>obtient</a:t>
            </a:r>
            <a:r>
              <a:rPr lang="en-GB" dirty="0"/>
              <a:t> </a:t>
            </a:r>
            <a:r>
              <a:rPr lang="en-GB" dirty="0" err="1"/>
              <a:t>une</a:t>
            </a:r>
            <a:r>
              <a:rPr lang="en-GB" dirty="0"/>
              <a:t> suite </a:t>
            </a:r>
            <a:r>
              <a:rPr lang="en-GB" dirty="0" err="1"/>
              <a:t>binaire</a:t>
            </a:r>
            <a:r>
              <a:rPr lang="en-GB" dirty="0"/>
              <a:t>, </a:t>
            </a:r>
            <a:r>
              <a:rPr lang="en-GB" dirty="0" err="1"/>
              <a:t>dans</a:t>
            </a:r>
            <a:r>
              <a:rPr lang="en-GB" dirty="0"/>
              <a:t> </a:t>
            </a:r>
            <a:r>
              <a:rPr lang="en-GB" dirty="0" err="1"/>
              <a:t>laquelle</a:t>
            </a:r>
            <a:r>
              <a:rPr lang="en-GB" dirty="0"/>
              <a:t> on </a:t>
            </a:r>
            <a:r>
              <a:rPr lang="en-GB" dirty="0" err="1"/>
              <a:t>forme</a:t>
            </a:r>
            <a:r>
              <a:rPr lang="en-GB" dirty="0"/>
              <a:t> </a:t>
            </a:r>
            <a:r>
              <a:rPr lang="en-GB" dirty="0" err="1"/>
              <a:t>ensuite</a:t>
            </a:r>
            <a:r>
              <a:rPr lang="en-GB" dirty="0"/>
              <a:t> des </a:t>
            </a:r>
            <a:r>
              <a:rPr lang="en-GB" dirty="0" err="1"/>
              <a:t>groupes</a:t>
            </a:r>
            <a:r>
              <a:rPr lang="en-GB" dirty="0"/>
              <a:t> de 5 bits. </a:t>
            </a:r>
            <a:r>
              <a:rPr lang="en-GB" dirty="0" err="1"/>
              <a:t>Ces</a:t>
            </a:r>
            <a:r>
              <a:rPr lang="en-GB" dirty="0"/>
              <a:t> </a:t>
            </a:r>
            <a:r>
              <a:rPr lang="en-GB" dirty="0" err="1"/>
              <a:t>groupes</a:t>
            </a:r>
            <a:r>
              <a:rPr lang="en-GB" dirty="0"/>
              <a:t> </a:t>
            </a:r>
            <a:r>
              <a:rPr lang="en-GB" dirty="0" err="1"/>
              <a:t>sont</a:t>
            </a:r>
            <a:r>
              <a:rPr lang="en-GB" dirty="0"/>
              <a:t> </a:t>
            </a:r>
            <a:r>
              <a:rPr lang="en-GB" dirty="0" err="1"/>
              <a:t>décodés</a:t>
            </a:r>
            <a:r>
              <a:rPr lang="en-GB" dirty="0"/>
              <a:t> </a:t>
            </a:r>
            <a:r>
              <a:rPr lang="en-GB" dirty="0" err="1"/>
              <a:t>comme</a:t>
            </a:r>
            <a:r>
              <a:rPr lang="en-GB" dirty="0"/>
              <a:t> des nombres </a:t>
            </a:r>
            <a:r>
              <a:rPr lang="en-GB" dirty="0" err="1"/>
              <a:t>indiquant</a:t>
            </a:r>
            <a:r>
              <a:rPr lang="en-GB" dirty="0"/>
              <a:t> la position de la </a:t>
            </a:r>
            <a:r>
              <a:rPr lang="en-GB" dirty="0" err="1"/>
              <a:t>lettre</a:t>
            </a:r>
            <a:r>
              <a:rPr lang="en-GB" dirty="0"/>
              <a:t> </a:t>
            </a:r>
            <a:r>
              <a:rPr lang="en-GB" dirty="0" err="1"/>
              <a:t>dans</a:t>
            </a:r>
            <a:r>
              <a:rPr lang="en-GB" dirty="0"/>
              <a:t> </a:t>
            </a:r>
            <a:r>
              <a:rPr lang="en-GB" dirty="0" err="1"/>
              <a:t>l’alphabet</a:t>
            </a:r>
            <a:r>
              <a:rPr lang="en-GB" dirty="0"/>
              <a:t>: 00000 = A, 00001 = B, ...10111 = Z, </a:t>
            </a:r>
            <a:r>
              <a:rPr lang="en-GB" dirty="0" err="1"/>
              <a:t>sachant</a:t>
            </a:r>
            <a:r>
              <a:rPr lang="en-GB" dirty="0"/>
              <a:t> </a:t>
            </a:r>
            <a:r>
              <a:rPr lang="en-GB" dirty="0" err="1"/>
              <a:t>qu’il</a:t>
            </a:r>
            <a:r>
              <a:rPr lang="en-GB" dirty="0"/>
              <a:t> y a </a:t>
            </a:r>
            <a:r>
              <a:rPr lang="en-GB" dirty="0" err="1"/>
              <a:t>identité</a:t>
            </a:r>
            <a:r>
              <a:rPr lang="en-GB" dirty="0"/>
              <a:t> entre I et J et entre U et V (</a:t>
            </a:r>
            <a:r>
              <a:rPr lang="en-GB" dirty="0" err="1"/>
              <a:t>donc</a:t>
            </a:r>
            <a:r>
              <a:rPr lang="en-GB" dirty="0"/>
              <a:t> </a:t>
            </a:r>
            <a:r>
              <a:rPr lang="en-GB" dirty="0" err="1"/>
              <a:t>seulement</a:t>
            </a:r>
            <a:r>
              <a:rPr lang="en-GB" dirty="0"/>
              <a:t> 24 </a:t>
            </a:r>
            <a:r>
              <a:rPr lang="en-GB" dirty="0" err="1"/>
              <a:t>caractères</a:t>
            </a:r>
            <a:r>
              <a:rPr lang="en-GB" dirty="0"/>
              <a:t>).</a:t>
            </a:r>
          </a:p>
          <a:p>
            <a:r>
              <a:rPr lang="en-GB" dirty="0" err="1"/>
              <a:t>L’image</a:t>
            </a:r>
            <a:r>
              <a:rPr lang="en-GB" dirty="0"/>
              <a:t> de </a:t>
            </a:r>
            <a:r>
              <a:rPr lang="en-GB" dirty="0" err="1"/>
              <a:t>droite</a:t>
            </a:r>
            <a:r>
              <a:rPr lang="en-GB" dirty="0"/>
              <a:t> </a:t>
            </a:r>
            <a:r>
              <a:rPr lang="en-GB" dirty="0" err="1"/>
              <a:t>présente</a:t>
            </a:r>
            <a:r>
              <a:rPr lang="en-GB" dirty="0"/>
              <a:t> le </a:t>
            </a:r>
            <a:r>
              <a:rPr lang="en-GB" dirty="0" err="1"/>
              <a:t>texte</a:t>
            </a:r>
            <a:r>
              <a:rPr lang="en-GB" dirty="0"/>
              <a:t> de la première </a:t>
            </a:r>
            <a:r>
              <a:rPr lang="en-GB" dirty="0" err="1"/>
              <a:t>lettre</a:t>
            </a:r>
            <a:r>
              <a:rPr lang="en-GB" dirty="0"/>
              <a:t> de </a:t>
            </a:r>
            <a:r>
              <a:rPr lang="en-GB" dirty="0" err="1"/>
              <a:t>Cicéron</a:t>
            </a:r>
            <a:r>
              <a:rPr lang="en-GB" dirty="0"/>
              <a:t>, qui </a:t>
            </a:r>
            <a:r>
              <a:rPr lang="en-GB" dirty="0" err="1"/>
              <a:t>contient</a:t>
            </a:r>
            <a:r>
              <a:rPr lang="en-GB" dirty="0"/>
              <a:t> un message secret.</a:t>
            </a:r>
          </a:p>
          <a:p>
            <a:r>
              <a:rPr lang="en-GB" dirty="0"/>
              <a:t>[</a:t>
            </a:r>
            <a:r>
              <a:rPr lang="en-GB" dirty="0" err="1"/>
              <a:t>voir</a:t>
            </a:r>
            <a:r>
              <a:rPr lang="en-GB" dirty="0"/>
              <a:t> </a:t>
            </a:r>
            <a:r>
              <a:rPr lang="en-GB" dirty="0" err="1"/>
              <a:t>aussi</a:t>
            </a:r>
            <a:r>
              <a:rPr lang="en-GB" dirty="0"/>
              <a:t> http://home.att.net/~mleary/bonciphe.htm</a:t>
            </a:r>
          </a:p>
          <a:p>
            <a:r>
              <a:rPr lang="en-GB" dirty="0"/>
              <a:t>et http://www.sirbacon.org/]</a:t>
            </a:r>
          </a:p>
        </p:txBody>
      </p:sp>
      <p:pic>
        <p:nvPicPr>
          <p:cNvPr id="435204" name="Picture 4" descr="I:\Recherche CRP\FNR\SECOM\CSI\images\bacon-franc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72000"/>
            <a:ext cx="1131888"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B50E005B-251F-456B-B692-80CB6E71824A}" type="slidenum">
              <a:rPr lang="en-US"/>
              <a:pPr/>
              <a:t>15</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GB" dirty="0" err="1"/>
              <a:t>Exemple</a:t>
            </a:r>
            <a:r>
              <a:rPr lang="en-GB" dirty="0"/>
              <a:t>:</a:t>
            </a:r>
          </a:p>
          <a:p>
            <a:r>
              <a:rPr lang="en-GB" dirty="0"/>
              <a:t>SNOW = </a:t>
            </a:r>
            <a:r>
              <a:rPr lang="en-GB" b="1" dirty="0" err="1"/>
              <a:t>S</a:t>
            </a:r>
            <a:r>
              <a:rPr lang="en-GB" dirty="0" err="1"/>
              <a:t>teganographic</a:t>
            </a:r>
            <a:r>
              <a:rPr lang="en-GB" dirty="0"/>
              <a:t> </a:t>
            </a:r>
            <a:r>
              <a:rPr lang="en-GB" b="1" dirty="0"/>
              <a:t>N</a:t>
            </a:r>
            <a:r>
              <a:rPr lang="en-GB" dirty="0"/>
              <a:t>ature </a:t>
            </a:r>
            <a:r>
              <a:rPr lang="en-GB" b="1" dirty="0"/>
              <a:t>O</a:t>
            </a:r>
            <a:r>
              <a:rPr lang="en-GB" dirty="0"/>
              <a:t>f </a:t>
            </a:r>
            <a:r>
              <a:rPr lang="en-GB" b="1" dirty="0"/>
              <a:t>W</a:t>
            </a:r>
            <a:r>
              <a:rPr lang="en-GB" dirty="0"/>
              <a:t>hitespace</a:t>
            </a:r>
          </a:p>
          <a:p>
            <a:r>
              <a:rPr lang="en-GB" dirty="0" err="1"/>
              <a:t>Comprime</a:t>
            </a:r>
            <a:r>
              <a:rPr lang="en-GB" dirty="0"/>
              <a:t> le message avec un </a:t>
            </a:r>
            <a:r>
              <a:rPr lang="en-GB" dirty="0" err="1"/>
              <a:t>codage</a:t>
            </a:r>
            <a:r>
              <a:rPr lang="en-GB" dirty="0"/>
              <a:t> de Huffman de </a:t>
            </a:r>
            <a:r>
              <a:rPr lang="en-GB" dirty="0" err="1"/>
              <a:t>l’anglais</a:t>
            </a:r>
            <a:r>
              <a:rPr lang="en-GB" dirty="0"/>
              <a:t> standard.</a:t>
            </a:r>
          </a:p>
          <a:p>
            <a:r>
              <a:rPr lang="en-GB" dirty="0" err="1"/>
              <a:t>Permet</a:t>
            </a:r>
            <a:r>
              <a:rPr lang="en-GB" dirty="0"/>
              <a:t> </a:t>
            </a:r>
            <a:r>
              <a:rPr lang="en-GB" dirty="0" err="1"/>
              <a:t>aussi</a:t>
            </a:r>
            <a:r>
              <a:rPr lang="en-GB" dirty="0"/>
              <a:t> un </a:t>
            </a:r>
            <a:r>
              <a:rPr lang="en-GB" dirty="0" err="1"/>
              <a:t>encryptage</a:t>
            </a:r>
            <a:r>
              <a:rPr lang="en-GB" dirty="0"/>
              <a:t> avec le </a:t>
            </a:r>
            <a:r>
              <a:rPr lang="en-GB" dirty="0" err="1"/>
              <a:t>procédé</a:t>
            </a:r>
            <a:r>
              <a:rPr lang="en-GB" dirty="0"/>
              <a:t> ICE.</a:t>
            </a:r>
          </a:p>
          <a:p>
            <a:r>
              <a:rPr lang="en-GB" dirty="0" err="1"/>
              <a:t>Une</a:t>
            </a:r>
            <a:r>
              <a:rPr lang="en-GB" dirty="0"/>
              <a:t> tabulation marque le début du message. </a:t>
            </a:r>
            <a:r>
              <a:rPr lang="en-GB" dirty="0" err="1"/>
              <a:t>Puis</a:t>
            </a:r>
            <a:r>
              <a:rPr lang="en-GB" dirty="0"/>
              <a:t> à la fin de </a:t>
            </a:r>
            <a:r>
              <a:rPr lang="en-GB" dirty="0" err="1"/>
              <a:t>chaque</a:t>
            </a:r>
            <a:r>
              <a:rPr lang="en-GB" dirty="0"/>
              <a:t> </a:t>
            </a:r>
            <a:r>
              <a:rPr lang="en-GB" dirty="0" err="1"/>
              <a:t>ligne</a:t>
            </a:r>
            <a:r>
              <a:rPr lang="en-GB" dirty="0"/>
              <a:t> on </a:t>
            </a:r>
            <a:r>
              <a:rPr lang="en-GB" dirty="0" err="1"/>
              <a:t>rajoute</a:t>
            </a:r>
            <a:r>
              <a:rPr lang="en-GB" dirty="0"/>
              <a:t> entre 0 et 7 </a:t>
            </a:r>
            <a:r>
              <a:rPr lang="en-GB" dirty="0" err="1"/>
              <a:t>espaces</a:t>
            </a:r>
            <a:r>
              <a:rPr lang="en-GB" dirty="0"/>
              <a:t>, qui </a:t>
            </a:r>
            <a:r>
              <a:rPr lang="en-GB" dirty="0" err="1"/>
              <a:t>représentent</a:t>
            </a:r>
            <a:r>
              <a:rPr lang="en-GB" dirty="0"/>
              <a:t> </a:t>
            </a:r>
            <a:r>
              <a:rPr lang="en-GB" dirty="0" err="1"/>
              <a:t>chaque</a:t>
            </a:r>
            <a:r>
              <a:rPr lang="en-GB" dirty="0"/>
              <a:t> </a:t>
            </a:r>
            <a:r>
              <a:rPr lang="en-GB" dirty="0" err="1"/>
              <a:t>fois</a:t>
            </a:r>
            <a:r>
              <a:rPr lang="en-GB" dirty="0"/>
              <a:t> un </a:t>
            </a:r>
            <a:r>
              <a:rPr lang="en-GB" dirty="0" err="1"/>
              <a:t>groupe</a:t>
            </a:r>
            <a:r>
              <a:rPr lang="en-GB" dirty="0"/>
              <a:t> de </a:t>
            </a:r>
            <a:r>
              <a:rPr lang="en-GB" dirty="0" err="1"/>
              <a:t>trois</a:t>
            </a:r>
            <a:r>
              <a:rPr lang="en-GB" dirty="0"/>
              <a:t> bits du message à </a:t>
            </a:r>
            <a:r>
              <a:rPr lang="en-GB" dirty="0" err="1"/>
              <a:t>cacher</a:t>
            </a:r>
            <a:r>
              <a:rPr lang="en-GB" dirty="0"/>
              <a:t>. La </a:t>
            </a:r>
            <a:r>
              <a:rPr lang="en-GB" dirty="0" err="1"/>
              <a:t>longueur</a:t>
            </a:r>
            <a:r>
              <a:rPr lang="en-GB" dirty="0"/>
              <a:t> 0 </a:t>
            </a:r>
            <a:r>
              <a:rPr lang="en-GB" dirty="0" err="1"/>
              <a:t>est</a:t>
            </a:r>
            <a:r>
              <a:rPr lang="en-GB" dirty="0"/>
              <a:t> </a:t>
            </a:r>
            <a:r>
              <a:rPr lang="en-GB" dirty="0" err="1"/>
              <a:t>représentée</a:t>
            </a:r>
            <a:r>
              <a:rPr lang="en-GB" dirty="0"/>
              <a:t> par </a:t>
            </a:r>
            <a:r>
              <a:rPr lang="en-GB" dirty="0" err="1"/>
              <a:t>une</a:t>
            </a:r>
            <a:r>
              <a:rPr lang="en-GB" dirty="0"/>
              <a:t> tabulation.</a:t>
            </a:r>
          </a:p>
          <a:p>
            <a:r>
              <a:rPr lang="en-GB" dirty="0"/>
              <a:t>Si le message </a:t>
            </a:r>
            <a:r>
              <a:rPr lang="en-GB" dirty="0" err="1"/>
              <a:t>est</a:t>
            </a:r>
            <a:r>
              <a:rPr lang="en-GB" dirty="0"/>
              <a:t> trop long pour </a:t>
            </a:r>
            <a:r>
              <a:rPr lang="en-GB" dirty="0" err="1"/>
              <a:t>être</a:t>
            </a:r>
            <a:r>
              <a:rPr lang="en-GB" dirty="0"/>
              <a:t> </a:t>
            </a:r>
            <a:r>
              <a:rPr lang="en-GB" dirty="0" err="1"/>
              <a:t>caché</a:t>
            </a:r>
            <a:r>
              <a:rPr lang="en-GB" dirty="0"/>
              <a:t> </a:t>
            </a:r>
            <a:r>
              <a:rPr lang="en-GB" dirty="0" err="1"/>
              <a:t>dans</a:t>
            </a:r>
            <a:r>
              <a:rPr lang="en-GB" dirty="0"/>
              <a:t> le </a:t>
            </a:r>
            <a:r>
              <a:rPr lang="en-GB" dirty="0" err="1"/>
              <a:t>texte</a:t>
            </a:r>
            <a:r>
              <a:rPr lang="en-GB" dirty="0"/>
              <a:t>, on </a:t>
            </a:r>
            <a:r>
              <a:rPr lang="en-GB" dirty="0" err="1"/>
              <a:t>rajoute</a:t>
            </a:r>
            <a:r>
              <a:rPr lang="en-GB" dirty="0"/>
              <a:t> des </a:t>
            </a:r>
            <a:r>
              <a:rPr lang="en-GB" dirty="0" err="1"/>
              <a:t>lignes</a:t>
            </a:r>
            <a:r>
              <a:rPr lang="en-GB" dirty="0"/>
              <a:t> blanches, qui </a:t>
            </a:r>
            <a:r>
              <a:rPr lang="en-GB" dirty="0" err="1"/>
              <a:t>contiennent</a:t>
            </a:r>
            <a:r>
              <a:rPr lang="en-GB" dirty="0"/>
              <a:t> des suites </a:t>
            </a:r>
            <a:r>
              <a:rPr lang="en-GB" dirty="0" err="1"/>
              <a:t>d’espaces</a:t>
            </a:r>
            <a:r>
              <a:rPr lang="en-GB" dirty="0"/>
              <a:t> de </a:t>
            </a:r>
            <a:r>
              <a:rPr lang="en-GB" dirty="0" err="1"/>
              <a:t>longueur</a:t>
            </a:r>
            <a:r>
              <a:rPr lang="en-GB" dirty="0"/>
              <a:t> </a:t>
            </a:r>
            <a:r>
              <a:rPr lang="en-GB" dirty="0" err="1"/>
              <a:t>appropriée</a:t>
            </a:r>
            <a:r>
              <a:rPr lang="en-GB" dirty="0"/>
              <a:t>, </a:t>
            </a:r>
            <a:r>
              <a:rPr lang="en-GB" dirty="0" err="1"/>
              <a:t>séparées</a:t>
            </a:r>
            <a:r>
              <a:rPr lang="en-GB" dirty="0"/>
              <a:t> par des tabulations.</a:t>
            </a:r>
          </a:p>
          <a:p>
            <a:r>
              <a:rPr lang="en-GB" dirty="0"/>
              <a:t>auteur: Matthew KWAN (Melbourne, </a:t>
            </a:r>
            <a:r>
              <a:rPr lang="en-GB" dirty="0" err="1"/>
              <a:t>Australie</a:t>
            </a:r>
            <a:r>
              <a:rPr lang="en-GB" dirty="0"/>
              <a:t>)</a:t>
            </a:r>
          </a:p>
          <a:p>
            <a:r>
              <a:rPr lang="en-GB" dirty="0"/>
              <a:t>[</a:t>
            </a:r>
            <a:r>
              <a:rPr lang="en-GB" dirty="0" err="1"/>
              <a:t>voir</a:t>
            </a:r>
            <a:r>
              <a:rPr lang="en-GB" dirty="0"/>
              <a:t> </a:t>
            </a:r>
            <a:r>
              <a:rPr lang="en-GB" dirty="0" err="1"/>
              <a:t>aussi</a:t>
            </a:r>
            <a:r>
              <a:rPr lang="en-GB" dirty="0"/>
              <a:t>  http://www.darkside.com.au/snow/ ]</a:t>
            </a:r>
          </a:p>
          <a:p>
            <a:r>
              <a:rPr lang="en-GB" b="1" dirty="0"/>
              <a:t>Remarque</a:t>
            </a:r>
            <a:r>
              <a:rPr lang="en-GB" dirty="0"/>
              <a:t>: </a:t>
            </a:r>
            <a:r>
              <a:rPr lang="en-GB" dirty="0" err="1"/>
              <a:t>ce</a:t>
            </a:r>
            <a:r>
              <a:rPr lang="en-GB" dirty="0"/>
              <a:t> </a:t>
            </a:r>
            <a:r>
              <a:rPr lang="en-GB" dirty="0" err="1"/>
              <a:t>procédé</a:t>
            </a:r>
            <a:r>
              <a:rPr lang="en-GB" dirty="0"/>
              <a:t> </a:t>
            </a:r>
            <a:r>
              <a:rPr lang="en-GB" dirty="0" err="1"/>
              <a:t>très</a:t>
            </a:r>
            <a:r>
              <a:rPr lang="en-GB" dirty="0"/>
              <a:t> </a:t>
            </a:r>
            <a:r>
              <a:rPr lang="en-GB" dirty="0" err="1"/>
              <a:t>primitif</a:t>
            </a:r>
            <a:r>
              <a:rPr lang="en-GB" dirty="0"/>
              <a:t>, </a:t>
            </a:r>
            <a:r>
              <a:rPr lang="en-GB" dirty="0" err="1"/>
              <a:t>s’il</a:t>
            </a:r>
            <a:r>
              <a:rPr lang="en-GB" dirty="0"/>
              <a:t> ne se </a:t>
            </a:r>
            <a:r>
              <a:rPr lang="en-GB" dirty="0" err="1"/>
              <a:t>remarque</a:t>
            </a:r>
            <a:r>
              <a:rPr lang="en-GB" dirty="0"/>
              <a:t> pas à l’oeil nu, </a:t>
            </a:r>
            <a:r>
              <a:rPr lang="en-GB" dirty="0" err="1"/>
              <a:t>est</a:t>
            </a:r>
            <a:r>
              <a:rPr lang="en-GB" dirty="0"/>
              <a:t> </a:t>
            </a:r>
            <a:r>
              <a:rPr lang="en-GB" dirty="0" err="1"/>
              <a:t>pourtant</a:t>
            </a:r>
            <a:r>
              <a:rPr lang="en-GB" dirty="0"/>
              <a:t> facile à </a:t>
            </a:r>
            <a:r>
              <a:rPr lang="en-GB" dirty="0" err="1"/>
              <a:t>détecter</a:t>
            </a:r>
            <a:r>
              <a:rPr lang="en-GB" dirty="0"/>
              <a:t> par un programme de surveillance.</a:t>
            </a:r>
          </a:p>
          <a:p>
            <a:r>
              <a:rPr lang="en-GB" dirty="0"/>
              <a:t>D’un </a:t>
            </a:r>
            <a:r>
              <a:rPr lang="en-GB" dirty="0" err="1"/>
              <a:t>autre</a:t>
            </a:r>
            <a:r>
              <a:rPr lang="en-GB" dirty="0"/>
              <a:t> </a:t>
            </a:r>
            <a:r>
              <a:rPr lang="en-GB" dirty="0" err="1"/>
              <a:t>côté</a:t>
            </a:r>
            <a:r>
              <a:rPr lang="en-GB" dirty="0"/>
              <a:t>, le </a:t>
            </a:r>
            <a:r>
              <a:rPr lang="en-GB" dirty="0" err="1"/>
              <a:t>procédé</a:t>
            </a:r>
            <a:r>
              <a:rPr lang="en-GB" dirty="0"/>
              <a:t> </a:t>
            </a:r>
            <a:r>
              <a:rPr lang="en-GB" dirty="0" err="1"/>
              <a:t>risque</a:t>
            </a:r>
            <a:r>
              <a:rPr lang="en-GB" dirty="0"/>
              <a:t> d’être </a:t>
            </a:r>
            <a:r>
              <a:rPr lang="en-GB" dirty="0" err="1"/>
              <a:t>perturbé</a:t>
            </a:r>
            <a:r>
              <a:rPr lang="en-GB" dirty="0"/>
              <a:t> par un </a:t>
            </a:r>
            <a:r>
              <a:rPr lang="en-GB" dirty="0" err="1"/>
              <a:t>logiciel</a:t>
            </a:r>
            <a:r>
              <a:rPr lang="en-GB" dirty="0"/>
              <a:t> de </a:t>
            </a:r>
            <a:r>
              <a:rPr lang="en-GB" dirty="0" err="1"/>
              <a:t>traitement</a:t>
            </a:r>
            <a:r>
              <a:rPr lang="en-GB" dirty="0"/>
              <a:t> de </a:t>
            </a:r>
            <a:r>
              <a:rPr lang="en-GB" dirty="0" err="1"/>
              <a:t>textes</a:t>
            </a:r>
            <a:r>
              <a:rPr lang="en-GB" dirty="0"/>
              <a:t> servant à lire le </a:t>
            </a:r>
            <a:r>
              <a:rPr lang="en-GB" dirty="0" err="1"/>
              <a:t>texte</a:t>
            </a:r>
            <a:r>
              <a:rPr lang="en-GB" dirty="0"/>
              <a:t> de </a:t>
            </a:r>
            <a:r>
              <a:rPr lang="en-GB" dirty="0" err="1"/>
              <a:t>façon</a:t>
            </a:r>
            <a:r>
              <a:rPr lang="en-GB" dirty="0"/>
              <a:t> </a:t>
            </a:r>
            <a:r>
              <a:rPr lang="en-GB" dirty="0" err="1"/>
              <a:t>normale</a:t>
            </a:r>
            <a:r>
              <a:rPr lang="en-GB" dirty="0"/>
              <a:t>, car </a:t>
            </a:r>
            <a:r>
              <a:rPr lang="en-GB" dirty="0" err="1"/>
              <a:t>il</a:t>
            </a:r>
            <a:r>
              <a:rPr lang="en-GB" dirty="0"/>
              <a:t> y a des </a:t>
            </a:r>
            <a:r>
              <a:rPr lang="en-GB" dirty="0" err="1"/>
              <a:t>logiciels</a:t>
            </a:r>
            <a:r>
              <a:rPr lang="en-GB" dirty="0"/>
              <a:t> de </a:t>
            </a:r>
            <a:r>
              <a:rPr lang="en-GB" dirty="0" err="1"/>
              <a:t>traitement</a:t>
            </a:r>
            <a:r>
              <a:rPr lang="en-GB" dirty="0"/>
              <a:t> de </a:t>
            </a:r>
            <a:r>
              <a:rPr lang="en-GB" dirty="0" err="1"/>
              <a:t>texte</a:t>
            </a:r>
            <a:r>
              <a:rPr lang="en-GB" dirty="0"/>
              <a:t> qui, pour optimiser le </a:t>
            </a:r>
            <a:r>
              <a:rPr lang="en-GB" dirty="0" err="1"/>
              <a:t>texte</a:t>
            </a:r>
            <a:r>
              <a:rPr lang="en-GB" dirty="0"/>
              <a:t>,  </a:t>
            </a:r>
            <a:r>
              <a:rPr lang="en-GB" dirty="0" err="1"/>
              <a:t>suppriment</a:t>
            </a:r>
            <a:r>
              <a:rPr lang="en-GB" dirty="0"/>
              <a:t> les </a:t>
            </a:r>
            <a:r>
              <a:rPr lang="en-GB" dirty="0" err="1"/>
              <a:t>espaces</a:t>
            </a:r>
            <a:r>
              <a:rPr lang="en-GB" dirty="0"/>
              <a:t> et autres </a:t>
            </a:r>
            <a:r>
              <a:rPr lang="en-GB" dirty="0" err="1"/>
              <a:t>caractères</a:t>
            </a:r>
            <a:r>
              <a:rPr lang="en-GB" dirty="0"/>
              <a:t> </a:t>
            </a:r>
            <a:r>
              <a:rPr lang="en-GB" dirty="0" err="1"/>
              <a:t>superflus</a:t>
            </a:r>
            <a:r>
              <a:rPr lang="en-GB"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361CE40F-C9F6-4D2F-A0B2-9D96D9A915D8}" type="slidenum">
              <a:rPr lang="en-US"/>
              <a:pPr/>
              <a:t>16</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xfrm>
            <a:off x="914400" y="4495800"/>
            <a:ext cx="5715000" cy="3886200"/>
          </a:xfrm>
        </p:spPr>
        <p:txBody>
          <a:bodyPr/>
          <a:lstStyle/>
          <a:p>
            <a:r>
              <a:rPr lang="en-GB"/>
              <a:t>Tout comme on peut exploiter des caractères invisibles des textes, on peut se servir de nombreuses façons d’éléments de programmes informatiques, qui n’influencent pas le résultat produit, mais qui peuvent être modulés en fonction du message à cacher.</a:t>
            </a:r>
          </a:p>
          <a:p>
            <a:r>
              <a:rPr lang="en-GB"/>
              <a:t>Ainsi p.ex. on pourrait se servir d’attributs de </a:t>
            </a:r>
            <a:r>
              <a:rPr lang="en-GB" b="1"/>
              <a:t>HTML</a:t>
            </a:r>
            <a:r>
              <a:rPr lang="en-GB"/>
              <a:t> pour joindre de l’information à une page web. Tous les attributs qui ne sont pas reconnus par le navigateur sont simplement ignorés. On pourrait en mettre qui ressemblent à des attributs réels, mais qui diffèrent sur un caractère. On peut insérer des commentaires. On peut aussi définir des identifiants pour les différents éléments (attribut </a:t>
            </a:r>
            <a:r>
              <a:rPr lang="en-GB" b="1"/>
              <a:t>id</a:t>
            </a:r>
            <a:r>
              <a:rPr lang="en-GB"/>
              <a:t>), ou bien utiliser des éléments descriptifs (p.ex. balise </a:t>
            </a:r>
            <a:r>
              <a:rPr lang="en-GB" b="1"/>
              <a:t>meta</a:t>
            </a:r>
            <a:r>
              <a:rPr lang="en-GB"/>
              <a:t>, attributs </a:t>
            </a:r>
            <a:r>
              <a:rPr lang="en-GB" b="1"/>
              <a:t>keywords</a:t>
            </a:r>
            <a:r>
              <a:rPr lang="en-GB"/>
              <a:t> et </a:t>
            </a:r>
            <a:r>
              <a:rPr lang="en-GB" b="1"/>
              <a:t>content</a:t>
            </a:r>
            <a:r>
              <a:rPr lang="en-GB"/>
              <a:t>). Le lecteur d’une page web n’a qu’à consulter le code source de la page pour visualiser les éléments susceptibles de contenir des messages cachés.</a:t>
            </a:r>
          </a:p>
          <a:p>
            <a:r>
              <a:rPr lang="en-GB"/>
              <a:t>Avec </a:t>
            </a:r>
            <a:r>
              <a:rPr lang="en-GB" b="1"/>
              <a:t>XML</a:t>
            </a:r>
            <a:r>
              <a:rPr lang="en-GB"/>
              <a:t> ces possibilités s’accroissent à l’infini.</a:t>
            </a:r>
          </a:p>
          <a:p>
            <a:r>
              <a:rPr lang="en-GB"/>
              <a:t>De même, le code source des </a:t>
            </a:r>
            <a:r>
              <a:rPr lang="en-GB" b="1"/>
              <a:t>programmes Javascript</a:t>
            </a:r>
            <a:r>
              <a:rPr lang="en-GB"/>
              <a:t> est accessible au lecteur d’une page web. Ce code peut p.ex. transporter des messages cachés dans des commentaires, des noms de variables ou de fichiers choisis judicieusement.</a:t>
            </a:r>
          </a:p>
          <a:p>
            <a:r>
              <a:rPr lang="en-GB"/>
              <a:t>Une </a:t>
            </a:r>
            <a:r>
              <a:rPr lang="en-GB" b="1"/>
              <a:t>applette java</a:t>
            </a:r>
            <a:r>
              <a:rPr lang="en-GB"/>
              <a:t> arrive sous une forme compilée, mais peut contenir des parties de programmes jamais exécutées normalement, mais quand même présentes dans le code. Un bouton caché à un endroit connu du destinataire ou bien une valeur bien précise entrée dans un champ déterminé peuvent donner accès à une partie de code, non executée habituellement, capable de générer un message caché et de l’afficher pour celui qui fournit la clé appropriée.</a:t>
            </a: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A6ACA337-6FBA-4E94-944E-3ECACC33441C}" type="slidenum">
              <a:rPr lang="en-US"/>
              <a:pPr/>
              <a:t>18</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GB"/>
              <a:t>La technique des micro-points a été utilisée durant la Seconde Guerre mondiale en Amérique latine par des agents secrets allemands. Le document à cacher était réduit par des procédés photographiques jusqu’à une taille inférieure à un millimètre carré. Cette photographie était ensuite superposée à un point de fin de phrase du document papier de couverture.</a:t>
            </a:r>
          </a:p>
          <a:p>
            <a:r>
              <a:rPr lang="en-GB"/>
              <a:t>La technique fut pourtant détectée dès 1941 par les services secrets américains, qui remarquèrent le léger miroitement de la micro-photographie, après qu’un agent double leur eut recommandé de surveiller les petits points.</a:t>
            </a:r>
          </a:p>
          <a:p>
            <a:r>
              <a:rPr lang="en-GB"/>
              <a:t>Le procédé fut amélioré et partiellement automatisé par le professeur allemand Zapp ; pourtant les services secrets américains purent en trouver de nombreux exemplaires.</a:t>
            </a:r>
          </a:p>
          <a:p>
            <a:r>
              <a:rPr lang="en-GB"/>
              <a:t>[Kahn, D.: “The Codebreakers”, 1996, p. 525-526]</a:t>
            </a:r>
          </a:p>
          <a:p>
            <a:r>
              <a:rPr lang="en-GB"/>
              <a:t>Aujourd’hui les micro-points sont utilisés pour l’identification de produits de marque et sont intégrés dans des tissus de vêtements ou des souliers.</a:t>
            </a:r>
          </a:p>
          <a:p>
            <a:r>
              <a:rPr lang="en-GB"/>
              <a:t>[http://www.aotgroup.com/opsec/brochures/microdot.htm]</a:t>
            </a:r>
          </a:p>
          <a:p>
            <a:r>
              <a:rPr lang="en-GB"/>
              <a:t>Ils sont aussi utilisés pour protéger des produits de valeur élevée (p.ex. voitures) contre le vol, en y vaporisant des milliers de micro-points contenant de l’information de propriété.</a:t>
            </a:r>
          </a:p>
          <a:p>
            <a:r>
              <a:rPr lang="en-GB"/>
              <a:t>[http://www.mdatatech.com/australia/australia_our_technologies.htm]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EE4C87E8-FB86-4FFF-B5BA-985D4058F4C7}" type="slidenum">
              <a:rPr lang="en-US"/>
              <a:pPr/>
              <a:t>19</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GB" dirty="0"/>
              <a:t>La stéganographie </a:t>
            </a:r>
            <a:r>
              <a:rPr lang="en-GB" dirty="0" err="1"/>
              <a:t>linguistique</a:t>
            </a:r>
            <a:r>
              <a:rPr lang="en-GB" dirty="0"/>
              <a:t> fait </a:t>
            </a:r>
            <a:r>
              <a:rPr lang="en-GB" dirty="0" err="1"/>
              <a:t>appel</a:t>
            </a:r>
            <a:r>
              <a:rPr lang="en-GB" dirty="0"/>
              <a:t> à des </a:t>
            </a:r>
            <a:r>
              <a:rPr lang="en-GB" dirty="0" err="1"/>
              <a:t>méthodes</a:t>
            </a:r>
            <a:r>
              <a:rPr lang="en-GB" dirty="0"/>
              <a:t> de </a:t>
            </a:r>
            <a:r>
              <a:rPr lang="en-GB" dirty="0" err="1"/>
              <a:t>linguistique</a:t>
            </a:r>
            <a:r>
              <a:rPr lang="en-GB" dirty="0"/>
              <a:t> pour </a:t>
            </a:r>
            <a:r>
              <a:rPr lang="en-GB" dirty="0" err="1"/>
              <a:t>construire</a:t>
            </a:r>
            <a:r>
              <a:rPr lang="en-GB" dirty="0"/>
              <a:t> des </a:t>
            </a:r>
            <a:r>
              <a:rPr lang="en-GB" b="1" dirty="0" err="1"/>
              <a:t>textes</a:t>
            </a:r>
            <a:r>
              <a:rPr lang="en-GB" b="1" dirty="0"/>
              <a:t> </a:t>
            </a:r>
            <a:r>
              <a:rPr lang="en-GB" b="1" dirty="0" err="1"/>
              <a:t>artificiels</a:t>
            </a:r>
            <a:r>
              <a:rPr lang="en-GB" dirty="0"/>
              <a:t>. Le </a:t>
            </a:r>
            <a:r>
              <a:rPr lang="en-GB" dirty="0" err="1"/>
              <a:t>procédé</a:t>
            </a:r>
            <a:r>
              <a:rPr lang="en-GB" dirty="0"/>
              <a:t> de </a:t>
            </a:r>
            <a:r>
              <a:rPr lang="en-GB" dirty="0" err="1"/>
              <a:t>génération</a:t>
            </a:r>
            <a:r>
              <a:rPr lang="en-GB" dirty="0"/>
              <a:t> de </a:t>
            </a:r>
            <a:r>
              <a:rPr lang="en-GB" dirty="0" err="1"/>
              <a:t>ces</a:t>
            </a:r>
            <a:r>
              <a:rPr lang="en-GB" dirty="0"/>
              <a:t> </a:t>
            </a:r>
            <a:r>
              <a:rPr lang="en-GB" dirty="0" err="1"/>
              <a:t>textes</a:t>
            </a:r>
            <a:r>
              <a:rPr lang="en-GB" dirty="0"/>
              <a:t> </a:t>
            </a:r>
            <a:r>
              <a:rPr lang="en-GB" dirty="0" err="1"/>
              <a:t>peut</a:t>
            </a:r>
            <a:r>
              <a:rPr lang="en-GB" dirty="0"/>
              <a:t> </a:t>
            </a:r>
            <a:r>
              <a:rPr lang="en-GB" dirty="0" err="1"/>
              <a:t>être</a:t>
            </a:r>
            <a:r>
              <a:rPr lang="en-GB" dirty="0"/>
              <a:t> plus ou </a:t>
            </a:r>
            <a:r>
              <a:rPr lang="en-GB" dirty="0" err="1"/>
              <a:t>moins</a:t>
            </a:r>
            <a:r>
              <a:rPr lang="en-GB" dirty="0"/>
              <a:t> </a:t>
            </a:r>
            <a:r>
              <a:rPr lang="en-GB" dirty="0" err="1"/>
              <a:t>sophistiqué</a:t>
            </a:r>
            <a:r>
              <a:rPr lang="en-GB" dirty="0"/>
              <a:t>. Il </a:t>
            </a:r>
            <a:r>
              <a:rPr lang="en-GB" dirty="0" err="1"/>
              <a:t>peut</a:t>
            </a:r>
            <a:r>
              <a:rPr lang="en-GB" dirty="0"/>
              <a:t> </a:t>
            </a:r>
            <a:r>
              <a:rPr lang="en-GB" dirty="0" err="1"/>
              <a:t>s’agir</a:t>
            </a:r>
            <a:r>
              <a:rPr lang="en-GB" dirty="0"/>
              <a:t> tout </a:t>
            </a:r>
            <a:r>
              <a:rPr lang="en-GB" dirty="0" err="1"/>
              <a:t>simplement</a:t>
            </a:r>
            <a:r>
              <a:rPr lang="en-GB" dirty="0"/>
              <a:t> </a:t>
            </a:r>
            <a:r>
              <a:rPr lang="en-GB" dirty="0" err="1"/>
              <a:t>d’une</a:t>
            </a:r>
            <a:r>
              <a:rPr lang="en-GB" dirty="0"/>
              <a:t> suite de </a:t>
            </a:r>
            <a:r>
              <a:rPr lang="en-GB" dirty="0" err="1"/>
              <a:t>caractères</a:t>
            </a:r>
            <a:r>
              <a:rPr lang="en-GB" dirty="0"/>
              <a:t> </a:t>
            </a:r>
            <a:r>
              <a:rPr lang="en-GB" dirty="0" err="1"/>
              <a:t>ayant</a:t>
            </a:r>
            <a:r>
              <a:rPr lang="en-GB" dirty="0"/>
              <a:t> </a:t>
            </a:r>
            <a:r>
              <a:rPr lang="en-GB" dirty="0" err="1"/>
              <a:t>une</a:t>
            </a:r>
            <a:r>
              <a:rPr lang="en-GB" dirty="0"/>
              <a:t> </a:t>
            </a:r>
            <a:r>
              <a:rPr lang="en-GB" dirty="0" err="1"/>
              <a:t>répartition</a:t>
            </a:r>
            <a:r>
              <a:rPr lang="en-GB" dirty="0"/>
              <a:t> </a:t>
            </a:r>
            <a:r>
              <a:rPr lang="en-GB" dirty="0" err="1"/>
              <a:t>statistique</a:t>
            </a:r>
            <a:r>
              <a:rPr lang="en-GB" dirty="0"/>
              <a:t> </a:t>
            </a:r>
            <a:r>
              <a:rPr lang="en-GB" dirty="0" err="1"/>
              <a:t>conforme</a:t>
            </a:r>
            <a:r>
              <a:rPr lang="en-GB" dirty="0"/>
              <a:t> à un </a:t>
            </a:r>
            <a:r>
              <a:rPr lang="en-GB" dirty="0" err="1"/>
              <a:t>langage</a:t>
            </a:r>
            <a:r>
              <a:rPr lang="en-GB" dirty="0"/>
              <a:t> </a:t>
            </a:r>
            <a:r>
              <a:rPr lang="en-GB" dirty="0" err="1"/>
              <a:t>déterminé</a:t>
            </a:r>
            <a:r>
              <a:rPr lang="en-GB" dirty="0"/>
              <a:t>, ou </a:t>
            </a:r>
            <a:r>
              <a:rPr lang="en-GB" dirty="0" err="1"/>
              <a:t>bien</a:t>
            </a:r>
            <a:r>
              <a:rPr lang="en-GB" dirty="0"/>
              <a:t> </a:t>
            </a:r>
            <a:r>
              <a:rPr lang="en-GB" dirty="0" err="1"/>
              <a:t>d’une</a:t>
            </a:r>
            <a:r>
              <a:rPr lang="en-GB" dirty="0"/>
              <a:t> suite de mots </a:t>
            </a:r>
            <a:r>
              <a:rPr lang="en-GB" dirty="0" err="1"/>
              <a:t>extraite</a:t>
            </a:r>
            <a:r>
              <a:rPr lang="en-GB" dirty="0"/>
              <a:t> d’un </a:t>
            </a:r>
            <a:r>
              <a:rPr lang="en-GB" dirty="0" err="1"/>
              <a:t>dictionnaire</a:t>
            </a:r>
            <a:r>
              <a:rPr lang="en-GB" dirty="0"/>
              <a:t> </a:t>
            </a:r>
            <a:r>
              <a:rPr lang="en-GB" dirty="0" err="1"/>
              <a:t>approprié</a:t>
            </a:r>
            <a:r>
              <a:rPr lang="en-GB" dirty="0"/>
              <a:t>, ou </a:t>
            </a:r>
            <a:r>
              <a:rPr lang="en-GB" dirty="0" err="1"/>
              <a:t>bien</a:t>
            </a:r>
            <a:r>
              <a:rPr lang="en-GB" dirty="0"/>
              <a:t> la construction de phrases ou </a:t>
            </a:r>
            <a:r>
              <a:rPr lang="en-GB" dirty="0" err="1"/>
              <a:t>d’histoires</a:t>
            </a:r>
            <a:r>
              <a:rPr lang="en-GB" dirty="0"/>
              <a:t> qui </a:t>
            </a:r>
            <a:r>
              <a:rPr lang="en-GB" dirty="0" err="1"/>
              <a:t>correspondant</a:t>
            </a:r>
            <a:r>
              <a:rPr lang="en-GB" dirty="0"/>
              <a:t> à </a:t>
            </a:r>
            <a:r>
              <a:rPr lang="en-GB" dirty="0" err="1"/>
              <a:t>une</a:t>
            </a:r>
            <a:r>
              <a:rPr lang="en-GB" dirty="0"/>
              <a:t> </a:t>
            </a:r>
            <a:r>
              <a:rPr lang="en-GB" dirty="0" err="1"/>
              <a:t>grammaire</a:t>
            </a:r>
            <a:r>
              <a:rPr lang="en-GB" dirty="0"/>
              <a:t> </a:t>
            </a:r>
            <a:r>
              <a:rPr lang="en-GB" dirty="0" err="1"/>
              <a:t>bien</a:t>
            </a:r>
            <a:r>
              <a:rPr lang="en-GB" dirty="0"/>
              <a:t> </a:t>
            </a:r>
            <a:r>
              <a:rPr lang="en-GB" dirty="0" err="1"/>
              <a:t>précise</a:t>
            </a:r>
            <a:r>
              <a:rPr lang="en-GB" dirty="0"/>
              <a:t>, ou </a:t>
            </a:r>
            <a:r>
              <a:rPr lang="en-GB" dirty="0" err="1"/>
              <a:t>même</a:t>
            </a:r>
            <a:r>
              <a:rPr lang="en-GB" dirty="0"/>
              <a:t> la construction </a:t>
            </a:r>
            <a:r>
              <a:rPr lang="en-GB" dirty="0" err="1"/>
              <a:t>d’histoires</a:t>
            </a:r>
            <a:r>
              <a:rPr lang="en-GB" dirty="0"/>
              <a:t> </a:t>
            </a:r>
            <a:r>
              <a:rPr lang="en-GB" dirty="0" err="1"/>
              <a:t>ayant</a:t>
            </a:r>
            <a:r>
              <a:rPr lang="en-GB" dirty="0"/>
              <a:t> un </a:t>
            </a:r>
            <a:r>
              <a:rPr lang="en-GB" dirty="0" err="1"/>
              <a:t>sens</a:t>
            </a:r>
            <a:r>
              <a:rPr lang="en-GB" dirty="0"/>
              <a:t> pour un </a:t>
            </a:r>
            <a:r>
              <a:rPr lang="en-GB" dirty="0" err="1"/>
              <a:t>lecteur</a:t>
            </a:r>
            <a:r>
              <a:rPr lang="en-GB" dirty="0"/>
              <a:t> </a:t>
            </a:r>
            <a:r>
              <a:rPr lang="en-GB" dirty="0" err="1"/>
              <a:t>humain</a:t>
            </a:r>
            <a:r>
              <a:rPr lang="en-GB" dirty="0"/>
              <a:t>.</a:t>
            </a:r>
          </a:p>
          <a:p>
            <a:r>
              <a:rPr lang="en-GB" dirty="0"/>
              <a:t>Plus le </a:t>
            </a:r>
            <a:r>
              <a:rPr lang="en-GB" dirty="0" err="1"/>
              <a:t>résultat</a:t>
            </a:r>
            <a:r>
              <a:rPr lang="en-GB" dirty="0"/>
              <a:t> </a:t>
            </a:r>
            <a:r>
              <a:rPr lang="en-GB" dirty="0" err="1"/>
              <a:t>désiré</a:t>
            </a:r>
            <a:r>
              <a:rPr lang="en-GB" dirty="0"/>
              <a:t> </a:t>
            </a:r>
            <a:r>
              <a:rPr lang="en-GB" dirty="0" err="1"/>
              <a:t>doit</a:t>
            </a:r>
            <a:r>
              <a:rPr lang="en-GB" dirty="0"/>
              <a:t> </a:t>
            </a:r>
            <a:r>
              <a:rPr lang="en-GB" dirty="0" err="1"/>
              <a:t>être</a:t>
            </a:r>
            <a:r>
              <a:rPr lang="en-GB" dirty="0"/>
              <a:t> </a:t>
            </a:r>
            <a:r>
              <a:rPr lang="en-GB" dirty="0" err="1"/>
              <a:t>réaliste</a:t>
            </a:r>
            <a:r>
              <a:rPr lang="en-GB" dirty="0"/>
              <a:t>, plus </a:t>
            </a:r>
            <a:r>
              <a:rPr lang="en-GB" dirty="0" err="1"/>
              <a:t>l’effort</a:t>
            </a:r>
            <a:r>
              <a:rPr lang="en-GB" dirty="0"/>
              <a:t> </a:t>
            </a:r>
            <a:r>
              <a:rPr lang="en-GB" dirty="0" err="1"/>
              <a:t>linguistique</a:t>
            </a:r>
            <a:r>
              <a:rPr lang="en-GB" dirty="0"/>
              <a:t> à </a:t>
            </a:r>
            <a:r>
              <a:rPr lang="en-GB" dirty="0" err="1"/>
              <a:t>fournir</a:t>
            </a:r>
            <a:r>
              <a:rPr lang="en-GB" dirty="0"/>
              <a:t> </a:t>
            </a:r>
            <a:r>
              <a:rPr lang="en-GB" dirty="0" err="1"/>
              <a:t>est</a:t>
            </a:r>
            <a:r>
              <a:rPr lang="en-GB" dirty="0"/>
              <a:t> important.</a:t>
            </a:r>
          </a:p>
          <a:p>
            <a:r>
              <a:rPr lang="en-GB" dirty="0" err="1"/>
              <a:t>Généralement</a:t>
            </a:r>
            <a:r>
              <a:rPr lang="en-GB" dirty="0"/>
              <a:t> </a:t>
            </a:r>
            <a:r>
              <a:rPr lang="en-GB" dirty="0" err="1"/>
              <a:t>il</a:t>
            </a:r>
            <a:r>
              <a:rPr lang="en-GB" dirty="0"/>
              <a:t> y a </a:t>
            </a:r>
            <a:r>
              <a:rPr lang="en-GB" dirty="0" err="1"/>
              <a:t>plusieurs</a:t>
            </a:r>
            <a:r>
              <a:rPr lang="en-GB" dirty="0"/>
              <a:t> </a:t>
            </a:r>
            <a:r>
              <a:rPr lang="en-GB" dirty="0" err="1"/>
              <a:t>possibilités</a:t>
            </a:r>
            <a:r>
              <a:rPr lang="en-GB" dirty="0"/>
              <a:t> pour </a:t>
            </a:r>
            <a:r>
              <a:rPr lang="en-GB" dirty="0" err="1"/>
              <a:t>exprimer</a:t>
            </a:r>
            <a:r>
              <a:rPr lang="en-GB" dirty="0"/>
              <a:t> la </a:t>
            </a:r>
            <a:r>
              <a:rPr lang="en-GB" dirty="0" err="1"/>
              <a:t>même</a:t>
            </a:r>
            <a:r>
              <a:rPr lang="en-GB" dirty="0"/>
              <a:t> chose. </a:t>
            </a:r>
            <a:r>
              <a:rPr lang="en-GB" dirty="0" err="1"/>
              <a:t>Ce</a:t>
            </a:r>
            <a:r>
              <a:rPr lang="en-GB" dirty="0"/>
              <a:t> fait </a:t>
            </a:r>
            <a:r>
              <a:rPr lang="en-GB" dirty="0" err="1"/>
              <a:t>est</a:t>
            </a:r>
            <a:r>
              <a:rPr lang="en-GB" dirty="0"/>
              <a:t> </a:t>
            </a:r>
            <a:r>
              <a:rPr lang="en-GB" dirty="0" err="1"/>
              <a:t>exploité</a:t>
            </a:r>
            <a:r>
              <a:rPr lang="en-GB" dirty="0"/>
              <a:t> par la stéganographie </a:t>
            </a:r>
            <a:r>
              <a:rPr lang="en-GB" dirty="0" err="1"/>
              <a:t>linguistique</a:t>
            </a:r>
            <a:r>
              <a:rPr lang="en-GB" dirty="0"/>
              <a:t>, qui utilise la suite </a:t>
            </a:r>
            <a:r>
              <a:rPr lang="en-GB" dirty="0" err="1"/>
              <a:t>binaire</a:t>
            </a:r>
            <a:r>
              <a:rPr lang="en-GB" dirty="0"/>
              <a:t> du message à </a:t>
            </a:r>
            <a:r>
              <a:rPr lang="en-GB" dirty="0" err="1"/>
              <a:t>camoufler</a:t>
            </a:r>
            <a:r>
              <a:rPr lang="en-GB" dirty="0"/>
              <a:t> pour </a:t>
            </a:r>
            <a:r>
              <a:rPr lang="en-GB" dirty="0" err="1"/>
              <a:t>piloter</a:t>
            </a:r>
            <a:r>
              <a:rPr lang="en-GB" dirty="0"/>
              <a:t> le </a:t>
            </a:r>
            <a:r>
              <a:rPr lang="en-GB" dirty="0" err="1"/>
              <a:t>procédé</a:t>
            </a:r>
            <a:r>
              <a:rPr lang="en-GB" dirty="0"/>
              <a:t> de construction du </a:t>
            </a:r>
            <a:r>
              <a:rPr lang="en-GB" dirty="0" err="1"/>
              <a:t>texte</a:t>
            </a:r>
            <a:r>
              <a:rPr lang="en-GB" dirty="0"/>
              <a:t>. On a </a:t>
            </a:r>
            <a:r>
              <a:rPr lang="en-GB" dirty="0" err="1"/>
              <a:t>toutefois</a:t>
            </a:r>
            <a:r>
              <a:rPr lang="en-GB" dirty="0"/>
              <a:t> </a:t>
            </a:r>
            <a:r>
              <a:rPr lang="en-GB" dirty="0" err="1"/>
              <a:t>intérêt</a:t>
            </a:r>
            <a:r>
              <a:rPr lang="en-GB" dirty="0"/>
              <a:t> à </a:t>
            </a:r>
            <a:r>
              <a:rPr lang="en-GB" dirty="0" err="1"/>
              <a:t>rendre</a:t>
            </a:r>
            <a:r>
              <a:rPr lang="en-GB" dirty="0"/>
              <a:t> la suite </a:t>
            </a:r>
            <a:r>
              <a:rPr lang="en-GB" dirty="0" err="1"/>
              <a:t>binaire</a:t>
            </a:r>
            <a:r>
              <a:rPr lang="en-GB" dirty="0"/>
              <a:t> à </a:t>
            </a:r>
            <a:r>
              <a:rPr lang="en-GB" dirty="0" err="1"/>
              <a:t>camoufler</a:t>
            </a:r>
            <a:r>
              <a:rPr lang="en-GB" dirty="0"/>
              <a:t> </a:t>
            </a:r>
            <a:r>
              <a:rPr lang="en-GB" dirty="0" err="1"/>
              <a:t>aussi</a:t>
            </a:r>
            <a:r>
              <a:rPr lang="en-GB" dirty="0"/>
              <a:t> </a:t>
            </a:r>
            <a:r>
              <a:rPr lang="en-GB" dirty="0" err="1"/>
              <a:t>aléatoire</a:t>
            </a:r>
            <a:r>
              <a:rPr lang="en-GB" dirty="0"/>
              <a:t> que possible, </a:t>
            </a:r>
            <a:r>
              <a:rPr lang="en-GB" dirty="0" err="1"/>
              <a:t>soit</a:t>
            </a:r>
            <a:r>
              <a:rPr lang="en-GB" dirty="0"/>
              <a:t> en </a:t>
            </a:r>
            <a:r>
              <a:rPr lang="en-GB" dirty="0" err="1"/>
              <a:t>comprimant</a:t>
            </a:r>
            <a:r>
              <a:rPr lang="en-GB" dirty="0"/>
              <a:t> </a:t>
            </a:r>
            <a:r>
              <a:rPr lang="en-GB" dirty="0" err="1"/>
              <a:t>préalablement</a:t>
            </a:r>
            <a:r>
              <a:rPr lang="en-GB" dirty="0"/>
              <a:t> le </a:t>
            </a:r>
            <a:r>
              <a:rPr lang="en-GB" dirty="0" err="1"/>
              <a:t>texte</a:t>
            </a:r>
            <a:r>
              <a:rPr lang="en-GB" dirty="0"/>
              <a:t>, </a:t>
            </a:r>
            <a:r>
              <a:rPr lang="en-GB" dirty="0" err="1"/>
              <a:t>soit</a:t>
            </a:r>
            <a:r>
              <a:rPr lang="en-GB" dirty="0"/>
              <a:t> en le </a:t>
            </a:r>
            <a:r>
              <a:rPr lang="en-GB" dirty="0" err="1"/>
              <a:t>chiffrant</a:t>
            </a:r>
            <a:r>
              <a:rPr lang="en-GB" dirty="0"/>
              <a:t>, </a:t>
            </a:r>
            <a:r>
              <a:rPr lang="en-GB" dirty="0" err="1"/>
              <a:t>soit</a:t>
            </a:r>
            <a:r>
              <a:rPr lang="en-GB" dirty="0"/>
              <a:t> en </a:t>
            </a:r>
            <a:r>
              <a:rPr lang="en-GB" dirty="0" err="1"/>
              <a:t>appliquant</a:t>
            </a:r>
            <a:r>
              <a:rPr lang="en-GB" dirty="0"/>
              <a:t> les </a:t>
            </a:r>
            <a:r>
              <a:rPr lang="en-GB" dirty="0" err="1"/>
              <a:t>deux</a:t>
            </a:r>
            <a:r>
              <a:rPr lang="en-GB" dirty="0"/>
              <a:t> </a:t>
            </a:r>
            <a:r>
              <a:rPr lang="en-GB" dirty="0" err="1"/>
              <a:t>méthodes</a:t>
            </a:r>
            <a:r>
              <a:rPr lang="en-GB"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236CE1AF-EE84-4C7B-8166-879BC443DF53}" type="slidenum">
              <a:rPr lang="en-US"/>
              <a:pPr/>
              <a:t>21</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GB"/>
              <a:t>La construction de textes la plus primitive consiste simplement à extraire des mots d’un grand dictionnaire en fonction d’un numéro d’ordre qui correspond à une suite donnée du texte à cacher.</a:t>
            </a:r>
          </a:p>
          <a:p>
            <a:r>
              <a:rPr lang="en-GB"/>
              <a:t>Il s’agit d’une suite de mots sans liens entre eux et un lecteur humain n’y comprendra rien. Par contre un outil de détection primitif, qui se limite à analyser la forme générale du document, l’interprétera comme texte, ayant même une répartition correcte des caractères. </a:t>
            </a:r>
          </a:p>
          <a:p>
            <a:r>
              <a:rPr lang="en-GB"/>
              <a:t>On peut en améliorer la présentation en intercalant, suivant certaines règles, des signes de ponctuation et en structurant l’ensemble du texte en paragraphes.</a:t>
            </a:r>
          </a:p>
          <a:p>
            <a:r>
              <a:rPr lang="en-GB" u="sng"/>
              <a:t>Exemple</a:t>
            </a:r>
            <a:r>
              <a:rPr lang="en-GB"/>
              <a:t>: logiciel </a:t>
            </a:r>
            <a:r>
              <a:rPr lang="en-GB" b="1"/>
              <a:t>Stego</a:t>
            </a:r>
          </a:p>
          <a:p>
            <a:r>
              <a:rPr lang="en-GB"/>
              <a:t>voir http://www.fourmilab.ch/javascrypt/</a:t>
            </a:r>
          </a:p>
          <a:p>
            <a:r>
              <a:rPr lang="en-GB"/>
              <a:t>et  http://www.fourmilab.ch/javascrypt/stego.html</a:t>
            </a:r>
          </a:p>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2BED9FB2-B2B7-485F-8E60-F14D2EDFC735}" type="slidenum">
              <a:rPr lang="en-US"/>
              <a:pPr/>
              <a:t>23</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xfrm>
            <a:off x="609600" y="4572000"/>
            <a:ext cx="5867400" cy="3886200"/>
          </a:xfrm>
        </p:spPr>
        <p:txBody>
          <a:bodyPr/>
          <a:lstStyle/>
          <a:p>
            <a:r>
              <a:rPr lang="en-GB"/>
              <a:t>Toutes ces applications reposent sur un générateur de textes universel qui utilise en entrée une grammaire réalisée dans un format spécifié. Il a été réalisé par le chercheur américain Peter Wayner [Wayner, P.: “Disappearing cryptography”, 2002, chap. 7 “Grammars and  Mimicry” et annexe A “Java Mimic Code”][www.funet.fi/pub/crypt/old/mimic/mimic-two.ps]</a:t>
            </a:r>
          </a:p>
          <a:p>
            <a:r>
              <a:rPr lang="en-GB"/>
              <a:t>Il n’est pas facile d’inventer une grammaire capable d’engendrer des textes longs qui ont encore un sens. A cette fin on utilise des langages très spécialisés, avec des structures de phrases parfois simplistes.</a:t>
            </a:r>
          </a:p>
          <a:p>
            <a:r>
              <a:rPr lang="en-GB"/>
              <a:t>Voici deux exemples bien connus:</a:t>
            </a:r>
          </a:p>
          <a:p>
            <a:r>
              <a:rPr lang="en-GB"/>
              <a:t>Le générateur de </a:t>
            </a:r>
            <a:r>
              <a:rPr lang="en-GB" b="1"/>
              <a:t>commentaires d’un match de base-ball</a:t>
            </a:r>
            <a:r>
              <a:rPr lang="en-GB"/>
              <a:t> proposé par Peter Wayner. [voir son livre, annexe B: “Baseball CFG”] et son site [http://www.wayner.org/texts/mimic/]</a:t>
            </a:r>
          </a:p>
          <a:p>
            <a:r>
              <a:rPr lang="en-GB"/>
              <a:t>[http://www.wayner.org/books/discrypt2/]</a:t>
            </a:r>
          </a:p>
          <a:p>
            <a:r>
              <a:rPr lang="en-GB"/>
              <a:t>Le problème avec cette grammaire, c’est qu’elle n’a pas de souvenir du passé. Elle n’est pas capable de tenir compte de ce qui s’est passé antérieurement dans le match, mais génère une grande variété de commentaires, indépendamment du contexte et de l’état du match.</a:t>
            </a:r>
          </a:p>
          <a:p>
            <a:r>
              <a:rPr lang="en-GB"/>
              <a:t>Le générateur de </a:t>
            </a:r>
            <a:r>
              <a:rPr lang="en-GB" b="1"/>
              <a:t>messages e-mail de type spam</a:t>
            </a:r>
            <a:r>
              <a:rPr lang="en-GB"/>
              <a:t> réalisé par le Canadien David McKellar [http://www.spammimic.com/]. Ce programme utilise le générateur de Wayner appliqué à une grammaire qui génère des textes qui ressemblent à du spam.</a:t>
            </a:r>
          </a:p>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E92C0434-532E-4AE3-A14D-F378AE4ABBF9}" type="slidenum">
              <a:rPr lang="en-US"/>
              <a:pPr/>
              <a:t>24</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GB"/>
              <a:t>Pour éviter le problème de la pauvreté du langage, le chercheur M. Chapman propose d’utiliser un </a:t>
            </a:r>
            <a:r>
              <a:rPr lang="en-GB" b="1"/>
              <a:t>dictionnaire typisé</a:t>
            </a:r>
            <a:r>
              <a:rPr lang="en-GB"/>
              <a:t>, qui contient une très grande quantité de mots (175.000). A chaque mot est associé un type syntaxique, qui précise la nature du concept représenté. Il peut y avoir un très grand nombre de types (25.000). Chapman décrit une méthode pour la construction semi-automatique d’un tel dictionnaire. Chaque couple (type, mot) est unique dans le dictionnaire, ce qui demande le cas échéant d’en fusionner plusieurs entrées. Pour un même type il peut y avoir de nombreux mots. C’est cette variété de mots pour un même type  qui sera exploitée lors du codage stéganographique.</a:t>
            </a:r>
          </a:p>
          <a:p>
            <a:r>
              <a:rPr lang="en-GB"/>
              <a:t>Son système </a:t>
            </a:r>
            <a:r>
              <a:rPr lang="en-GB" i="1"/>
              <a:t>NiceText </a:t>
            </a:r>
            <a:r>
              <a:rPr lang="en-GB"/>
              <a:t>est basé sur une collection </a:t>
            </a:r>
            <a:r>
              <a:rPr lang="en-GB" b="1"/>
              <a:t>modèles de phrases</a:t>
            </a:r>
            <a:r>
              <a:rPr lang="en-GB"/>
              <a:t> qui combinent les types du dictionnaire de mots typisés. Cette collection de phrases peut elle-aussi être générée automatiquement, en prenant un texte source de référence et en identifiant automatiquement le type de chaque mot par consultation du dictionnaire typisé. On peut aussi générer artificiellement des modèles de phrases en se servant d’une grammaire du type de celles utilisés par Wayner. Chaque modèle de phrase est muni d’un indicateur en vue d’avoir une indication sur la fréquence de ce type de phrase lors de la génération.</a:t>
            </a:r>
          </a:p>
          <a:p>
            <a:r>
              <a:rPr lang="en-GB"/>
              <a:t>[Chapman, M.: “Hiding the hidden: a software system for concealing ciphertext as innocuous text”.]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D85F17BA-821B-4248-AFC9-D10FBD0F9E48}" type="slidenum">
              <a:rPr lang="en-US"/>
              <a:pPr/>
              <a:t>25</a:t>
            </a:fld>
            <a:endParaRPr lang="en-US"/>
          </a:p>
        </p:txBody>
      </p:sp>
      <p:sp>
        <p:nvSpPr>
          <p:cNvPr id="402434" name="Rectangle 1026"/>
          <p:cNvSpPr>
            <a:spLocks noGrp="1" noRot="1" noChangeAspect="1" noChangeArrowheads="1" noTextEdit="1"/>
          </p:cNvSpPr>
          <p:nvPr>
            <p:ph type="sldImg"/>
          </p:nvPr>
        </p:nvSpPr>
        <p:spPr>
          <a:ln/>
        </p:spPr>
      </p:sp>
      <p:sp>
        <p:nvSpPr>
          <p:cNvPr id="402435" name="Rectangle 1027"/>
          <p:cNvSpPr>
            <a:spLocks noGrp="1" noChangeArrowheads="1"/>
          </p:cNvSpPr>
          <p:nvPr>
            <p:ph type="body" idx="1"/>
          </p:nvPr>
        </p:nvSpPr>
        <p:spPr/>
        <p:txBody>
          <a:bodyPr/>
          <a:lstStyle/>
          <a:p>
            <a:r>
              <a:rPr lang="en-GB"/>
              <a:t>Le procédé de camouflage  commence par sélectionner un modèle de phrase. Ceci peut se faire par un choix aléatoire dans la base de modèles, mais on peut aussi imaginer des procédés de sélection plus sophistiqués, qui racontent une histoire et choisissent le modèle de phrase en fonction de l’état de l’histoire. </a:t>
            </a:r>
          </a:p>
          <a:p>
            <a:r>
              <a:rPr lang="en-GB"/>
              <a:t>Le modèle de phrase sélectionné se compose de types de mots, de constantes et de directives de mise en page. On demande alors au sélectionneur de mot de fournir un mot du type requis. Le sélectionneur de mot oriente son choix aux bits à encoder. S’il y a beaucoup de mots possibles pour un même type, on peut encoder plusieurs bits en même temps.</a:t>
            </a:r>
          </a:p>
          <a:p>
            <a:r>
              <a:rPr lang="en-GB"/>
              <a:t>Le mot sélectionné est ensuite ajouté au texte artificiel produit.</a:t>
            </a:r>
          </a:p>
          <a:p>
            <a:r>
              <a:rPr lang="en-GB"/>
              <a:t>L’extraction est très simple, puisqu’elle ne nécessite plus les modèles de phrase. Il suffit de chercher le mot dans le dictionnaire pour retrouver immédiatement la chaîne binaire codée.</a:t>
            </a:r>
          </a:p>
          <a:p>
            <a:r>
              <a:rPr lang="en-GB"/>
              <a:t>Cette particularité fait que si l’on code deux fois le même message secret, on peut éventuellement se servir de modèles de phrases complètement différents et générer ainsi des textes complètements différents pour un même message caché. De plus le destinataire a seulement besoin du dictionnaire.</a:t>
            </a:r>
          </a:p>
          <a:p>
            <a:r>
              <a:rPr lang="en-GB"/>
              <a:t>[http://www.ctgi.net/nicetext/]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1: Intoduction générale au séminaire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ECDE08EB-4A88-4C6D-B6A5-39DE6811136D}" type="slidenum">
              <a:rPr lang="en-US"/>
              <a:pPr/>
              <a:t>4</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xfrm>
            <a:off x="914400" y="4572000"/>
            <a:ext cx="5334000" cy="4038600"/>
          </a:xfrm>
        </p:spPr>
        <p:txBody>
          <a:bodyPr/>
          <a:lstStyle/>
          <a:p>
            <a:r>
              <a:rPr lang="en-GB" dirty="0"/>
              <a:t>Le </a:t>
            </a:r>
            <a:r>
              <a:rPr lang="en-GB" dirty="0" err="1"/>
              <a:t>terme</a:t>
            </a:r>
            <a:r>
              <a:rPr lang="en-GB" dirty="0"/>
              <a:t> de stéganographie </a:t>
            </a:r>
            <a:r>
              <a:rPr lang="en-GB" dirty="0" err="1"/>
              <a:t>apparaît</a:t>
            </a:r>
            <a:r>
              <a:rPr lang="en-GB" dirty="0"/>
              <a:t> pour la première </a:t>
            </a:r>
            <a:r>
              <a:rPr lang="en-GB" dirty="0" err="1"/>
              <a:t>fois</a:t>
            </a:r>
            <a:r>
              <a:rPr lang="en-GB" dirty="0"/>
              <a:t> </a:t>
            </a:r>
            <a:r>
              <a:rPr lang="en-GB" dirty="0" err="1"/>
              <a:t>dans</a:t>
            </a:r>
            <a:r>
              <a:rPr lang="en-GB" dirty="0"/>
              <a:t> le titre d’un </a:t>
            </a:r>
            <a:r>
              <a:rPr lang="en-GB" dirty="0" err="1"/>
              <a:t>ouvrage</a:t>
            </a:r>
            <a:r>
              <a:rPr lang="en-GB" dirty="0"/>
              <a:t> de </a:t>
            </a:r>
            <a:r>
              <a:rPr lang="en-GB" dirty="0" err="1"/>
              <a:t>l’abbé</a:t>
            </a:r>
            <a:r>
              <a:rPr lang="en-GB" dirty="0"/>
              <a:t> </a:t>
            </a:r>
            <a:r>
              <a:rPr lang="en-GB" dirty="0" err="1"/>
              <a:t>Trithemius</a:t>
            </a:r>
            <a:r>
              <a:rPr lang="en-GB" dirty="0"/>
              <a:t>, </a:t>
            </a:r>
            <a:r>
              <a:rPr lang="en-GB" dirty="0" err="1"/>
              <a:t>publié</a:t>
            </a:r>
            <a:r>
              <a:rPr lang="en-GB" dirty="0"/>
              <a:t> en 1606 à </a:t>
            </a:r>
            <a:r>
              <a:rPr lang="en-GB" dirty="0" err="1"/>
              <a:t>Francfort</a:t>
            </a:r>
            <a:r>
              <a:rPr lang="en-GB" dirty="0"/>
              <a:t> en </a:t>
            </a:r>
            <a:r>
              <a:rPr lang="en-GB" dirty="0" err="1"/>
              <a:t>Allemagne</a:t>
            </a:r>
            <a:r>
              <a:rPr lang="en-GB" dirty="0"/>
              <a:t>.</a:t>
            </a:r>
          </a:p>
          <a:p>
            <a:r>
              <a:rPr lang="en-GB" dirty="0"/>
              <a:t>[</a:t>
            </a:r>
            <a:r>
              <a:rPr lang="en-GB" dirty="0" err="1"/>
              <a:t>Trithemius</a:t>
            </a:r>
            <a:r>
              <a:rPr lang="en-GB" dirty="0"/>
              <a:t> J.: “</a:t>
            </a:r>
            <a:r>
              <a:rPr lang="en-GB" i="1" dirty="0" err="1"/>
              <a:t>Steganographia</a:t>
            </a:r>
            <a:r>
              <a:rPr lang="en-GB" i="1" dirty="0"/>
              <a:t>. </a:t>
            </a:r>
            <a:r>
              <a:rPr lang="en-GB" i="1" dirty="0" err="1"/>
              <a:t>Ars</a:t>
            </a:r>
            <a:r>
              <a:rPr lang="en-GB" i="1" dirty="0"/>
              <a:t> per </a:t>
            </a:r>
            <a:r>
              <a:rPr lang="en-GB" i="1" dirty="0" err="1"/>
              <a:t>occultam</a:t>
            </a:r>
            <a:r>
              <a:rPr lang="en-GB" i="1" dirty="0"/>
              <a:t> </a:t>
            </a:r>
            <a:r>
              <a:rPr lang="en-GB" i="1" dirty="0" err="1"/>
              <a:t>scripturam</a:t>
            </a:r>
            <a:r>
              <a:rPr lang="en-GB" i="1" dirty="0"/>
              <a:t> animi sui </a:t>
            </a:r>
            <a:r>
              <a:rPr lang="en-GB" i="1" dirty="0" err="1"/>
              <a:t>voluntatem</a:t>
            </a:r>
            <a:r>
              <a:rPr lang="en-GB" i="1" dirty="0"/>
              <a:t> </a:t>
            </a:r>
            <a:r>
              <a:rPr lang="en-GB" i="1" dirty="0" err="1"/>
              <a:t>absentibus</a:t>
            </a:r>
            <a:r>
              <a:rPr lang="en-GB" i="1" dirty="0"/>
              <a:t> </a:t>
            </a:r>
            <a:r>
              <a:rPr lang="en-GB" i="1" dirty="0" err="1"/>
              <a:t>aperienda</a:t>
            </a:r>
            <a:r>
              <a:rPr lang="en-GB" i="1" dirty="0"/>
              <a:t> </a:t>
            </a:r>
            <a:r>
              <a:rPr lang="en-GB" i="1" dirty="0" err="1"/>
              <a:t>certa</a:t>
            </a:r>
            <a:r>
              <a:rPr lang="en-GB" dirty="0"/>
              <a:t>”]</a:t>
            </a:r>
          </a:p>
          <a:p>
            <a:r>
              <a:rPr lang="en-GB" sz="1000" dirty="0"/>
              <a:t>[</a:t>
            </a:r>
            <a:r>
              <a:rPr lang="en-GB" sz="1000" dirty="0" err="1"/>
              <a:t>texte</a:t>
            </a:r>
            <a:r>
              <a:rPr lang="en-GB" sz="1000" dirty="0"/>
              <a:t> </a:t>
            </a:r>
            <a:r>
              <a:rPr lang="en-GB" sz="1000" dirty="0" err="1"/>
              <a:t>latin</a:t>
            </a:r>
            <a:r>
              <a:rPr lang="en-GB" sz="1000" dirty="0"/>
              <a:t>: </a:t>
            </a:r>
            <a:r>
              <a:rPr lang="en-GB" sz="1000" dirty="0" err="1"/>
              <a:t>voir</a:t>
            </a:r>
            <a:r>
              <a:rPr lang="en-GB" sz="1000" dirty="0"/>
              <a:t> </a:t>
            </a:r>
            <a:r>
              <a:rPr lang="en-GB" sz="1000" dirty="0" err="1"/>
              <a:t>p.ex</a:t>
            </a:r>
            <a:r>
              <a:rPr lang="en-GB" sz="1000" dirty="0"/>
              <a:t>. http://www.esotericarchives.com/tritheim/stegano.htm]</a:t>
            </a:r>
          </a:p>
          <a:p>
            <a:r>
              <a:rPr lang="en-GB" dirty="0"/>
              <a:t>Il </a:t>
            </a:r>
            <a:r>
              <a:rPr lang="en-GB" dirty="0" err="1"/>
              <a:t>provient</a:t>
            </a:r>
            <a:r>
              <a:rPr lang="en-GB" dirty="0"/>
              <a:t> du </a:t>
            </a:r>
            <a:r>
              <a:rPr lang="en-GB" dirty="0" err="1"/>
              <a:t>grec</a:t>
            </a:r>
            <a:r>
              <a:rPr lang="en-GB" dirty="0"/>
              <a:t> </a:t>
            </a:r>
            <a:r>
              <a:rPr lang="en-GB" b="1" dirty="0" err="1"/>
              <a:t>stegano</a:t>
            </a:r>
            <a:r>
              <a:rPr lang="en-GB" b="1" dirty="0"/>
              <a:t>-s</a:t>
            </a:r>
            <a:r>
              <a:rPr lang="en-GB" dirty="0"/>
              <a:t> = </a:t>
            </a:r>
            <a:r>
              <a:rPr lang="en-GB" dirty="0" err="1"/>
              <a:t>couvrir</a:t>
            </a:r>
            <a:r>
              <a:rPr lang="en-GB" dirty="0"/>
              <a:t> et </a:t>
            </a:r>
            <a:r>
              <a:rPr lang="en-GB" b="1" dirty="0" err="1"/>
              <a:t>graphein</a:t>
            </a:r>
            <a:r>
              <a:rPr lang="en-GB" dirty="0"/>
              <a:t> = </a:t>
            </a:r>
            <a:r>
              <a:rPr lang="en-GB" dirty="0" err="1"/>
              <a:t>écrire</a:t>
            </a:r>
            <a:r>
              <a:rPr lang="en-GB" dirty="0"/>
              <a:t>: </a:t>
            </a:r>
            <a:r>
              <a:rPr lang="en-GB" dirty="0" err="1"/>
              <a:t>donc</a:t>
            </a:r>
            <a:r>
              <a:rPr lang="en-GB" dirty="0"/>
              <a:t> </a:t>
            </a:r>
            <a:r>
              <a:rPr lang="en-GB" dirty="0" err="1"/>
              <a:t>écrire</a:t>
            </a:r>
            <a:r>
              <a:rPr lang="en-GB" dirty="0"/>
              <a:t> de </a:t>
            </a:r>
            <a:r>
              <a:rPr lang="en-GB" dirty="0" err="1"/>
              <a:t>façon</a:t>
            </a:r>
            <a:r>
              <a:rPr lang="en-GB" dirty="0"/>
              <a:t> </a:t>
            </a:r>
            <a:r>
              <a:rPr lang="en-GB" dirty="0" err="1"/>
              <a:t>couverte</a:t>
            </a:r>
            <a:r>
              <a:rPr lang="en-GB" dirty="0"/>
              <a:t>. Le but en </a:t>
            </a:r>
            <a:r>
              <a:rPr lang="en-GB" dirty="0" err="1"/>
              <a:t>est</a:t>
            </a:r>
            <a:r>
              <a:rPr lang="en-GB" dirty="0"/>
              <a:t> de faire passer un message secret </a:t>
            </a:r>
            <a:r>
              <a:rPr lang="en-GB" dirty="0" err="1"/>
              <a:t>dissimulé</a:t>
            </a:r>
            <a:r>
              <a:rPr lang="en-GB" dirty="0"/>
              <a:t> </a:t>
            </a:r>
            <a:r>
              <a:rPr lang="en-GB" dirty="0" err="1"/>
              <a:t>dans</a:t>
            </a:r>
            <a:r>
              <a:rPr lang="en-GB" dirty="0"/>
              <a:t> un </a:t>
            </a:r>
            <a:r>
              <a:rPr lang="en-GB" dirty="0" err="1"/>
              <a:t>autre</a:t>
            </a:r>
            <a:r>
              <a:rPr lang="en-GB" dirty="0"/>
              <a:t> message ou objet de </a:t>
            </a:r>
            <a:r>
              <a:rPr lang="en-GB" dirty="0" err="1"/>
              <a:t>couverture</a:t>
            </a:r>
            <a:r>
              <a:rPr lang="en-GB" dirty="0"/>
              <a:t> </a:t>
            </a:r>
            <a:r>
              <a:rPr lang="en-GB" dirty="0" err="1"/>
              <a:t>n’attirant</a:t>
            </a:r>
            <a:r>
              <a:rPr lang="en-GB" dirty="0"/>
              <a:t> pas </a:t>
            </a:r>
            <a:r>
              <a:rPr lang="en-GB" dirty="0" err="1"/>
              <a:t>l’attention</a:t>
            </a:r>
            <a:r>
              <a:rPr lang="en-GB" dirty="0"/>
              <a:t> </a:t>
            </a:r>
            <a:r>
              <a:rPr lang="en-GB" dirty="0" err="1"/>
              <a:t>d’observateurs</a:t>
            </a:r>
            <a:r>
              <a:rPr lang="en-GB" dirty="0"/>
              <a:t> </a:t>
            </a:r>
            <a:r>
              <a:rPr lang="en-GB" dirty="0" err="1"/>
              <a:t>éventuels</a:t>
            </a:r>
            <a:r>
              <a:rPr lang="en-GB" dirty="0"/>
              <a:t>.</a:t>
            </a:r>
          </a:p>
          <a:p>
            <a:r>
              <a:rPr lang="en-GB" dirty="0"/>
              <a:t>Les techniques de stéganographie </a:t>
            </a:r>
            <a:r>
              <a:rPr lang="en-GB" dirty="0" err="1"/>
              <a:t>sont</a:t>
            </a:r>
            <a:r>
              <a:rPr lang="en-GB" dirty="0"/>
              <a:t> </a:t>
            </a:r>
            <a:r>
              <a:rPr lang="en-GB" dirty="0" err="1"/>
              <a:t>pourtant</a:t>
            </a:r>
            <a:r>
              <a:rPr lang="en-GB" dirty="0"/>
              <a:t> beaucoup plus </a:t>
            </a:r>
            <a:r>
              <a:rPr lang="en-GB" dirty="0" err="1"/>
              <a:t>anciennes</a:t>
            </a:r>
            <a:r>
              <a:rPr lang="en-GB" dirty="0"/>
              <a:t> que </a:t>
            </a:r>
            <a:r>
              <a:rPr lang="en-GB" dirty="0" err="1"/>
              <a:t>l’ouvrage</a:t>
            </a:r>
            <a:r>
              <a:rPr lang="en-GB" dirty="0"/>
              <a:t> de </a:t>
            </a:r>
            <a:r>
              <a:rPr lang="en-GB" dirty="0" err="1"/>
              <a:t>Trithemius</a:t>
            </a:r>
            <a:r>
              <a:rPr lang="en-GB" dirty="0"/>
              <a:t>, car le </a:t>
            </a:r>
            <a:r>
              <a:rPr lang="en-GB" dirty="0" err="1"/>
              <a:t>besoin</a:t>
            </a:r>
            <a:r>
              <a:rPr lang="en-GB" dirty="0"/>
              <a:t> de </a:t>
            </a:r>
            <a:r>
              <a:rPr lang="en-GB" dirty="0" err="1"/>
              <a:t>communiquer</a:t>
            </a:r>
            <a:r>
              <a:rPr lang="en-GB" dirty="0"/>
              <a:t> sans </a:t>
            </a:r>
            <a:r>
              <a:rPr lang="en-GB" dirty="0" err="1"/>
              <a:t>attirer</a:t>
            </a:r>
            <a:r>
              <a:rPr lang="en-GB" dirty="0"/>
              <a:t> </a:t>
            </a:r>
            <a:r>
              <a:rPr lang="en-GB" dirty="0" err="1"/>
              <a:t>l’attention</a:t>
            </a:r>
            <a:r>
              <a:rPr lang="en-GB" dirty="0"/>
              <a:t> </a:t>
            </a:r>
            <a:r>
              <a:rPr lang="en-GB" dirty="0" err="1"/>
              <a:t>est</a:t>
            </a:r>
            <a:r>
              <a:rPr lang="en-GB" dirty="0"/>
              <a:t> sans </a:t>
            </a:r>
            <a:r>
              <a:rPr lang="en-GB" dirty="0" err="1"/>
              <a:t>doute</a:t>
            </a:r>
            <a:r>
              <a:rPr lang="en-GB" dirty="0"/>
              <a:t> </a:t>
            </a:r>
            <a:r>
              <a:rPr lang="en-GB" dirty="0" err="1"/>
              <a:t>aussi</a:t>
            </a:r>
            <a:r>
              <a:rPr lang="en-GB" dirty="0"/>
              <a:t> </a:t>
            </a:r>
            <a:r>
              <a:rPr lang="en-GB" dirty="0" err="1"/>
              <a:t>ancien</a:t>
            </a:r>
            <a:r>
              <a:rPr lang="en-GB" dirty="0"/>
              <a:t> que le genre </a:t>
            </a:r>
            <a:r>
              <a:rPr lang="en-GB" dirty="0" err="1"/>
              <a:t>humain</a:t>
            </a:r>
            <a:r>
              <a:rPr lang="en-GB" dirty="0"/>
              <a:t>.</a:t>
            </a:r>
          </a:p>
          <a:p>
            <a:r>
              <a:rPr lang="en-GB" dirty="0"/>
              <a:t>La stéganographie </a:t>
            </a:r>
            <a:r>
              <a:rPr lang="en-GB" dirty="0" err="1"/>
              <a:t>connaît</a:t>
            </a:r>
            <a:r>
              <a:rPr lang="en-GB" dirty="0"/>
              <a:t> </a:t>
            </a:r>
            <a:r>
              <a:rPr lang="en-GB" dirty="0" err="1"/>
              <a:t>deux</a:t>
            </a:r>
            <a:r>
              <a:rPr lang="en-GB" dirty="0"/>
              <a:t> </a:t>
            </a:r>
            <a:r>
              <a:rPr lang="en-GB" b="1" dirty="0"/>
              <a:t>applications</a:t>
            </a:r>
            <a:r>
              <a:rPr lang="en-GB" dirty="0"/>
              <a:t> </a:t>
            </a:r>
            <a:r>
              <a:rPr lang="en-GB" dirty="0" err="1"/>
              <a:t>importantes</a:t>
            </a:r>
            <a:r>
              <a:rPr lang="en-GB" dirty="0"/>
              <a:t>:</a:t>
            </a:r>
          </a:p>
          <a:p>
            <a:pPr>
              <a:buFontTx/>
              <a:buChar char="-"/>
            </a:pPr>
            <a:r>
              <a:rPr lang="en-GB" dirty="0"/>
              <a:t> </a:t>
            </a:r>
            <a:r>
              <a:rPr lang="en-GB" dirty="0" err="1"/>
              <a:t>une</a:t>
            </a:r>
            <a:r>
              <a:rPr lang="en-GB" dirty="0"/>
              <a:t> </a:t>
            </a:r>
            <a:r>
              <a:rPr lang="en-GB" u="sng" dirty="0"/>
              <a:t>transmission </a:t>
            </a:r>
            <a:r>
              <a:rPr lang="en-GB" u="sng" dirty="0" err="1"/>
              <a:t>indétectable</a:t>
            </a:r>
            <a:r>
              <a:rPr lang="en-GB" u="sng" dirty="0"/>
              <a:t> de messages</a:t>
            </a:r>
            <a:r>
              <a:rPr lang="en-GB" dirty="0"/>
              <a:t>; </a:t>
            </a:r>
            <a:r>
              <a:rPr lang="en-GB" dirty="0" err="1"/>
              <a:t>certains</a:t>
            </a:r>
            <a:r>
              <a:rPr lang="en-GB" dirty="0"/>
              <a:t> </a:t>
            </a:r>
            <a:r>
              <a:rPr lang="en-GB" dirty="0" err="1"/>
              <a:t>craignent</a:t>
            </a:r>
            <a:r>
              <a:rPr lang="en-GB" dirty="0"/>
              <a:t> </a:t>
            </a:r>
            <a:r>
              <a:rPr lang="en-GB" dirty="0" err="1"/>
              <a:t>d’ailleurs</a:t>
            </a:r>
            <a:r>
              <a:rPr lang="en-GB" dirty="0"/>
              <a:t> que </a:t>
            </a:r>
            <a:r>
              <a:rPr lang="en-GB" dirty="0" err="1"/>
              <a:t>ce</a:t>
            </a:r>
            <a:r>
              <a:rPr lang="en-GB" dirty="0"/>
              <a:t> type de technique ne </a:t>
            </a:r>
            <a:r>
              <a:rPr lang="en-GB" dirty="0" err="1"/>
              <a:t>soit</a:t>
            </a:r>
            <a:r>
              <a:rPr lang="en-GB" dirty="0"/>
              <a:t> </a:t>
            </a:r>
            <a:r>
              <a:rPr lang="en-GB" dirty="0" err="1"/>
              <a:t>utilisée</a:t>
            </a:r>
            <a:r>
              <a:rPr lang="en-GB" dirty="0"/>
              <a:t> par les </a:t>
            </a:r>
            <a:r>
              <a:rPr lang="en-GB" dirty="0" err="1"/>
              <a:t>terroristes</a:t>
            </a:r>
            <a:r>
              <a:rPr lang="en-GB" dirty="0"/>
              <a:t> et les </a:t>
            </a:r>
            <a:r>
              <a:rPr lang="en-GB" dirty="0" err="1"/>
              <a:t>criminels</a:t>
            </a:r>
            <a:r>
              <a:rPr lang="en-GB" dirty="0"/>
              <a:t>, en </a:t>
            </a:r>
            <a:r>
              <a:rPr lang="en-GB" dirty="0" err="1"/>
              <a:t>vue</a:t>
            </a:r>
            <a:r>
              <a:rPr lang="en-GB" dirty="0"/>
              <a:t> </a:t>
            </a:r>
            <a:r>
              <a:rPr lang="en-GB" dirty="0" err="1"/>
              <a:t>d’échapper</a:t>
            </a:r>
            <a:r>
              <a:rPr lang="en-GB" dirty="0"/>
              <a:t> au </a:t>
            </a:r>
            <a:r>
              <a:rPr lang="en-GB" dirty="0" err="1"/>
              <a:t>contrôle</a:t>
            </a:r>
            <a:r>
              <a:rPr lang="en-GB" dirty="0"/>
              <a:t> des forces de </a:t>
            </a:r>
            <a:r>
              <a:rPr lang="en-GB" dirty="0" err="1"/>
              <a:t>l’ordre</a:t>
            </a:r>
            <a:r>
              <a:rPr lang="en-GB" dirty="0"/>
              <a:t>. Voilà </a:t>
            </a:r>
            <a:r>
              <a:rPr lang="en-GB" dirty="0" err="1"/>
              <a:t>pourquoi</a:t>
            </a:r>
            <a:r>
              <a:rPr lang="en-GB" dirty="0"/>
              <a:t> les </a:t>
            </a:r>
            <a:r>
              <a:rPr lang="en-GB" dirty="0" err="1"/>
              <a:t>outils</a:t>
            </a:r>
            <a:r>
              <a:rPr lang="en-GB" dirty="0"/>
              <a:t> </a:t>
            </a:r>
            <a:r>
              <a:rPr lang="en-GB" dirty="0" err="1"/>
              <a:t>stéganographiques</a:t>
            </a:r>
            <a:r>
              <a:rPr lang="en-GB" dirty="0"/>
              <a:t> </a:t>
            </a:r>
            <a:r>
              <a:rPr lang="en-GB" dirty="0" err="1"/>
              <a:t>ont</a:t>
            </a:r>
            <a:r>
              <a:rPr lang="en-GB" dirty="0"/>
              <a:t> </a:t>
            </a:r>
            <a:r>
              <a:rPr lang="en-GB" dirty="0" err="1"/>
              <a:t>été</a:t>
            </a:r>
            <a:r>
              <a:rPr lang="en-GB" dirty="0"/>
              <a:t> </a:t>
            </a:r>
            <a:r>
              <a:rPr lang="en-GB" dirty="0" err="1"/>
              <a:t>retirés</a:t>
            </a:r>
            <a:r>
              <a:rPr lang="en-GB" dirty="0"/>
              <a:t> des sites </a:t>
            </a:r>
            <a:r>
              <a:rPr lang="en-GB" dirty="0" err="1"/>
              <a:t>américains</a:t>
            </a:r>
            <a:r>
              <a:rPr lang="en-GB" dirty="0"/>
              <a:t>. Il y a </a:t>
            </a:r>
            <a:r>
              <a:rPr lang="en-GB" dirty="0" err="1"/>
              <a:t>pourtant</a:t>
            </a:r>
            <a:r>
              <a:rPr lang="en-GB" dirty="0"/>
              <a:t> beaucoup </a:t>
            </a:r>
            <a:r>
              <a:rPr lang="en-GB" dirty="0" err="1"/>
              <a:t>d’autres</a:t>
            </a:r>
            <a:r>
              <a:rPr lang="en-GB" dirty="0"/>
              <a:t> </a:t>
            </a:r>
            <a:r>
              <a:rPr lang="en-GB" dirty="0" err="1"/>
              <a:t>contextes</a:t>
            </a:r>
            <a:r>
              <a:rPr lang="en-GB" dirty="0"/>
              <a:t> </a:t>
            </a:r>
            <a:r>
              <a:rPr lang="en-GB" dirty="0" err="1"/>
              <a:t>où</a:t>
            </a:r>
            <a:r>
              <a:rPr lang="en-GB" dirty="0"/>
              <a:t> </a:t>
            </a:r>
            <a:r>
              <a:rPr lang="en-GB" dirty="0" err="1"/>
              <a:t>une</a:t>
            </a:r>
            <a:r>
              <a:rPr lang="en-GB" dirty="0"/>
              <a:t> transmission </a:t>
            </a:r>
            <a:r>
              <a:rPr lang="en-GB" dirty="0" err="1"/>
              <a:t>discrète</a:t>
            </a:r>
            <a:r>
              <a:rPr lang="en-GB" dirty="0"/>
              <a:t> de messages </a:t>
            </a:r>
            <a:r>
              <a:rPr lang="en-GB" dirty="0" err="1"/>
              <a:t>est</a:t>
            </a:r>
            <a:r>
              <a:rPr lang="en-GB" dirty="0"/>
              <a:t> </a:t>
            </a:r>
            <a:r>
              <a:rPr lang="en-GB" dirty="0" err="1"/>
              <a:t>essentielle</a:t>
            </a:r>
            <a:r>
              <a:rPr lang="en-GB" dirty="0"/>
              <a:t>.</a:t>
            </a:r>
          </a:p>
          <a:p>
            <a:pPr>
              <a:buFontTx/>
              <a:buChar char="-"/>
            </a:pPr>
            <a:r>
              <a:rPr lang="en-GB" dirty="0"/>
              <a:t> un </a:t>
            </a:r>
            <a:r>
              <a:rPr lang="en-GB" u="sng" dirty="0" err="1"/>
              <a:t>marquage</a:t>
            </a:r>
            <a:r>
              <a:rPr lang="en-GB" u="sng" dirty="0"/>
              <a:t> </a:t>
            </a:r>
            <a:r>
              <a:rPr lang="en-GB" u="sng" dirty="0" err="1"/>
              <a:t>indélébile</a:t>
            </a:r>
            <a:r>
              <a:rPr lang="en-GB" u="sng" dirty="0"/>
              <a:t> d’oeuvres </a:t>
            </a:r>
            <a:r>
              <a:rPr lang="en-GB" u="sng" dirty="0" err="1"/>
              <a:t>multimédia</a:t>
            </a:r>
            <a:r>
              <a:rPr lang="en-GB" dirty="0"/>
              <a:t> en </a:t>
            </a:r>
            <a:r>
              <a:rPr lang="en-GB" dirty="0" err="1"/>
              <a:t>vue</a:t>
            </a:r>
            <a:r>
              <a:rPr lang="en-GB" dirty="0"/>
              <a:t> de </a:t>
            </a:r>
            <a:r>
              <a:rPr lang="en-GB" dirty="0" err="1"/>
              <a:t>défendre</a:t>
            </a:r>
            <a:r>
              <a:rPr lang="en-GB" dirty="0"/>
              <a:t> les </a:t>
            </a:r>
            <a:r>
              <a:rPr lang="en-GB" dirty="0" err="1"/>
              <a:t>droits</a:t>
            </a:r>
            <a:r>
              <a:rPr lang="en-GB" dirty="0"/>
              <a:t> de </a:t>
            </a:r>
            <a:r>
              <a:rPr lang="en-GB" dirty="0" err="1"/>
              <a:t>propriété</a:t>
            </a:r>
            <a:r>
              <a:rPr lang="en-GB" dirty="0"/>
              <a:t> </a:t>
            </a:r>
            <a:r>
              <a:rPr lang="en-GB" dirty="0" err="1"/>
              <a:t>intellectuelle</a:t>
            </a:r>
            <a:r>
              <a:rPr lang="en-GB" dirty="0"/>
              <a:t> </a:t>
            </a:r>
            <a:r>
              <a:rPr lang="en-GB" dirty="0" err="1"/>
              <a:t>associés</a:t>
            </a:r>
            <a:r>
              <a:rPr lang="en-GB" dirty="0"/>
              <a:t>. Cette application fort </a:t>
            </a:r>
            <a:r>
              <a:rPr lang="en-GB" dirty="0" err="1"/>
              <a:t>importante</a:t>
            </a:r>
            <a:r>
              <a:rPr lang="en-GB" dirty="0"/>
              <a:t> </a:t>
            </a:r>
            <a:r>
              <a:rPr lang="en-GB" dirty="0" err="1"/>
              <a:t>fera</a:t>
            </a:r>
            <a:r>
              <a:rPr lang="en-GB" dirty="0"/>
              <a:t> </a:t>
            </a:r>
            <a:r>
              <a:rPr lang="en-GB" dirty="0" err="1"/>
              <a:t>l’objet</a:t>
            </a:r>
            <a:r>
              <a:rPr lang="en-GB" dirty="0"/>
              <a:t> d’un </a:t>
            </a:r>
            <a:r>
              <a:rPr lang="en-GB" dirty="0" err="1"/>
              <a:t>séminaire</a:t>
            </a:r>
            <a:r>
              <a:rPr lang="en-GB" dirty="0"/>
              <a:t> </a:t>
            </a:r>
            <a:r>
              <a:rPr lang="en-GB" dirty="0" err="1"/>
              <a:t>ultérieur</a:t>
            </a:r>
            <a:r>
              <a:rPr lang="en-GB" dirty="0"/>
              <a:t> </a:t>
            </a:r>
            <a:r>
              <a:rPr lang="en-GB" dirty="0" err="1"/>
              <a:t>entièrement</a:t>
            </a:r>
            <a:r>
              <a:rPr lang="en-GB" dirty="0"/>
              <a:t> </a:t>
            </a:r>
            <a:r>
              <a:rPr lang="en-GB" dirty="0" err="1"/>
              <a:t>consacré</a:t>
            </a:r>
            <a:r>
              <a:rPr lang="en-GB" dirty="0"/>
              <a:t> à </a:t>
            </a:r>
            <a:r>
              <a:rPr lang="en-GB" dirty="0" err="1"/>
              <a:t>ce</a:t>
            </a:r>
            <a:r>
              <a:rPr lang="en-GB" dirty="0"/>
              <a:t> </a:t>
            </a:r>
            <a:r>
              <a:rPr lang="en-GB" dirty="0" err="1"/>
              <a:t>sujet</a:t>
            </a:r>
            <a:r>
              <a:rPr lang="en-GB"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6DD57FF5-9899-498A-92A7-B46E4A1DB7F6}" type="slidenum">
              <a:rPr lang="en-US"/>
              <a:pPr/>
              <a:t>26</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GB"/>
              <a:t>Le problème avec les types syntaxiques, c’est que deux concepts appartenant au même type syntaxique peuvent toutefois être fort éloignés d’un point de vue sémantique et si l’on met l’un des concepts à la place de l’autre, la phrase n’a plus du tout la même signification. Voilà pourquoi des approches plus modernes essaient plutôt de remplacer les types syntaxiques par des synonymes, où pour chaque concept il y a plusieurs mots qui peuvent être utilisés l’un à la place de l’autre. De cette façon chaque synonyme peut coder un ou plusieurs bits. </a:t>
            </a:r>
          </a:p>
          <a:p>
            <a:r>
              <a:rPr lang="en-GB"/>
              <a:t>Dans l’exemple ci-dessus on voit qu’il y a quatre synonymes pour “auto”, ce qui permet de coder deux bits dans une forme donnée.</a:t>
            </a:r>
          </a:p>
          <a:p>
            <a:r>
              <a:rPr lang="en-GB"/>
              <a:t>On notera que l’approche a changé. On n’essaie plus à présent de générer complètement un texte artificiel, mais on part d’un texte réel, où l’on marque les endroits qui permettent de substituer à un mot un autre choisi dans une liste de synonymes. De cette façon on obtient des textes qui ont un sens et qui sont grammaticalement corrects. Restent pourtant deux problèmes à résoudre:</a:t>
            </a:r>
          </a:p>
          <a:p>
            <a:pPr>
              <a:buFontTx/>
              <a:buChar char="-"/>
            </a:pPr>
            <a:r>
              <a:rPr lang="en-GB"/>
              <a:t> les textes de base utilisés devraient changer fréquemment, sinon un attaquant finira par les reconnaître, même si les détails changent;</a:t>
            </a:r>
          </a:p>
          <a:p>
            <a:pPr>
              <a:buFontTx/>
              <a:buChar char="-"/>
            </a:pPr>
            <a:r>
              <a:rPr lang="en-GB"/>
              <a:t> la capacité de camouflage est assez faible et il faudrait trouver d’autres moyens que les synonymes pour coder le message à cacher.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E978D615-E85C-4009-BD12-F09E8BBC7BA4}" type="slidenum">
              <a:rPr lang="en-US"/>
              <a:pPr/>
              <a:t>27</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en-GB"/>
              <a:t>Pour enrichir les possibilités de codage, il faudrait utiliser d’autres procédés linguistiques de transformation de texte que la substitution de synonymes. Chaque fois qu’un être humain raconte une même histoire, il raconte en fait une histoire nouvelle, avec un certain nombre de variations par rapport à la version précédente: les mots peuvent changer; il peut raconter au présent ou au passé; il peut utiliser un discours direct ou un discours indirect, etc.</a:t>
            </a:r>
          </a:p>
          <a:p>
            <a:r>
              <a:rPr lang="en-GB"/>
              <a:t>Les outils les plus évolués de stéganographie de textes utilisent l’ensemble des procédés linguistiques connus et arrivent ainsi à augmenter la capacité de stockage du texte de couverture.</a:t>
            </a:r>
          </a:p>
          <a:p>
            <a:r>
              <a:rPr lang="en-GB"/>
              <a:t>Le message à cacher va piloter le processus de substitution en puisant dans une base de règles de transformation, qui produisent des variantes de texte, tout en conservant le sens du texte.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319234E4-FA04-4083-AD60-32A57AE52FA4}" type="slidenum">
              <a:rPr lang="en-US"/>
              <a:pPr/>
              <a:t>28</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GB"/>
              <a:t>Exemple: le produit </a:t>
            </a:r>
            <a:r>
              <a:rPr lang="en-GB" i="1"/>
              <a:t>TextHide</a:t>
            </a:r>
            <a:r>
              <a:rPr lang="en-GB"/>
              <a:t> de l’informaticien linguiste allemand, Thomas Pötter [voir http://www.texthide.com/ et http://www.compris.com/].</a:t>
            </a:r>
          </a:p>
          <a:p>
            <a:r>
              <a:rPr lang="en-GB"/>
              <a:t>Le produit utilise toute la palette de procédés de reformulation de textes disponibles, y compris les techniques plus classiques de camouflage de textes. Ainsi il peut aussi remplacer un mot correct par un mot légèrement erroné, comme s’il s’agissait d’une faute de frappe. Il dispose d’un dictionnaire très vaste de synonymes, dont l’ordre peut être remanié à l’aide d’une clé très longue. Il utilise aussi toutes les variantes permettant de décrire des caractères de type “Umlaut”: par exemple ä = ae, ö = oe, ... Il peut influencer sur la complexité de la phrase (une phrase complexe ou plusieurs phrases plus simples); il peut jouer sur l’ordre des mots.</a:t>
            </a:r>
          </a:p>
          <a:p>
            <a:endParaRPr lang="en-GB" sz="7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D9035D2E-A372-4613-84AA-90FC813ACD6F}" type="slidenum">
              <a:rPr lang="en-US"/>
              <a:pPr/>
              <a:t>29</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GB"/>
              <a:t>Il existe 24 façons différentes pour présenter un tableau à 4 éléments, car pour le premier élément, on a 4 choix possibles ; pour chacun de ces choix, on a 3 choix pour le deuxième élément, et pour chacun de ces choix, il y a encore 2 choix possibles pour le troisième élément, alors que pour le dernier il ne reste plus qu’un seul choix possible. On a donc en tout 4.3.2.1 = 24 choix possibles. On note cette valeur (4 !), qu’on lit “quatre factorielle”. </a:t>
            </a:r>
          </a:p>
          <a:p>
            <a:r>
              <a:rPr lang="en-GB"/>
              <a:t>Lorsque le tableau comporte </a:t>
            </a:r>
            <a:r>
              <a:rPr lang="en-GB">
                <a:latin typeface="Courier New" pitchFamily="49" charset="0"/>
              </a:rPr>
              <a:t>n</a:t>
            </a:r>
            <a:r>
              <a:rPr lang="en-GB"/>
              <a:t> éléments, le nombre d’ordres possibles est de   </a:t>
            </a:r>
            <a:r>
              <a:rPr lang="en-GB">
                <a:latin typeface="Courier New" pitchFamily="49" charset="0"/>
              </a:rPr>
              <a:t>n ! = n.(n-1).(n-2) ... 3.2.1</a:t>
            </a:r>
            <a:r>
              <a:rPr lang="en-GB"/>
              <a:t>. Ce nombre s’accroît très rapidement avec la longueur du tableau. </a:t>
            </a:r>
          </a:p>
          <a:p>
            <a:r>
              <a:rPr lang="en-GB"/>
              <a:t>Ce fait pourra être exploité à des fins stéganographiques. Si l’on dispose d’un programme, capable de réarranger le tableau en fonction du nombre à cacher et tel qu’on puisse plus tard retrouver le nombre à partir de l’ordre du tableau, on dispose d’un procédé pour cacher une valeur numérique d’une certaine longueur.</a:t>
            </a:r>
          </a:p>
          <a:p>
            <a:r>
              <a:rPr lang="en-GB"/>
              <a:t>Ainsi pour un tableau à 100 éléments, on peut cacher un nombre de 524 bits, pour un tableau à 1.000 éléments, on peut cacher un nombre de 8.529 bits,  et pour un tableau à 10.000 éléments, la capacité de camouflage est de 118.458 bits, ce qui coresspond à un texte de 14.807 caractères ASCII.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BB669509-7AAD-41E9-B454-58F179764EF1}" type="slidenum">
              <a:rPr lang="en-US"/>
              <a:pPr/>
              <a:t>32</a:t>
            </a:fld>
            <a:endParaRPr lang="en-US"/>
          </a:p>
        </p:txBody>
      </p:sp>
      <p:sp>
        <p:nvSpPr>
          <p:cNvPr id="690178" name="Rectangle 2"/>
          <p:cNvSpPr>
            <a:spLocks noGrp="1" noRot="1" noChangeAspect="1" noChangeArrowheads="1" noTextEdit="1"/>
          </p:cNvSpPr>
          <p:nvPr>
            <p:ph type="sldImg"/>
          </p:nvPr>
        </p:nvSpPr>
        <p:spPr>
          <a:xfrm>
            <a:off x="1144588" y="685800"/>
            <a:ext cx="4568825" cy="3427413"/>
          </a:xfrm>
          <a:ln/>
        </p:spPr>
      </p:sp>
      <p:sp>
        <p:nvSpPr>
          <p:cNvPr id="690179" name="Rectangle 3"/>
          <p:cNvSpPr>
            <a:spLocks noGrp="1" noChangeArrowheads="1"/>
          </p:cNvSpPr>
          <p:nvPr>
            <p:ph type="body" idx="1"/>
          </p:nvPr>
        </p:nvSpPr>
        <p:spPr>
          <a:xfrm>
            <a:off x="913805" y="4572001"/>
            <a:ext cx="5563195" cy="3885595"/>
          </a:xfrm>
        </p:spPr>
        <p:txBody>
          <a:bodyPr/>
          <a:lstStyle/>
          <a:p>
            <a:r>
              <a:rPr lang="en-GB" dirty="0"/>
              <a:t>Pour </a:t>
            </a:r>
            <a:r>
              <a:rPr lang="en-GB" dirty="0" err="1"/>
              <a:t>cacher</a:t>
            </a:r>
            <a:r>
              <a:rPr lang="en-GB" dirty="0"/>
              <a:t> un </a:t>
            </a:r>
            <a:r>
              <a:rPr lang="en-GB" dirty="0" err="1"/>
              <a:t>nombre</a:t>
            </a:r>
            <a:r>
              <a:rPr lang="en-GB" dirty="0"/>
              <a:t> </a:t>
            </a:r>
            <a:r>
              <a:rPr lang="en-GB" dirty="0" err="1"/>
              <a:t>dans</a:t>
            </a:r>
            <a:r>
              <a:rPr lang="en-GB" dirty="0"/>
              <a:t> </a:t>
            </a:r>
            <a:r>
              <a:rPr lang="en-GB" dirty="0" err="1"/>
              <a:t>l’ordre</a:t>
            </a:r>
            <a:r>
              <a:rPr lang="en-GB" dirty="0"/>
              <a:t> des </a:t>
            </a:r>
            <a:r>
              <a:rPr lang="en-GB" dirty="0" err="1"/>
              <a:t>élements</a:t>
            </a:r>
            <a:r>
              <a:rPr lang="en-GB" dirty="0"/>
              <a:t> d’un tableau à </a:t>
            </a:r>
            <a:r>
              <a:rPr lang="en-GB" dirty="0">
                <a:latin typeface="Courier New" pitchFamily="49" charset="0"/>
              </a:rPr>
              <a:t>n</a:t>
            </a:r>
            <a:r>
              <a:rPr lang="en-GB" dirty="0"/>
              <a:t> </a:t>
            </a:r>
            <a:r>
              <a:rPr lang="en-GB" dirty="0" err="1"/>
              <a:t>éléments</a:t>
            </a:r>
            <a:r>
              <a:rPr lang="en-GB" dirty="0"/>
              <a:t>, </a:t>
            </a:r>
            <a:r>
              <a:rPr lang="en-GB" dirty="0" err="1"/>
              <a:t>il</a:t>
            </a:r>
            <a:r>
              <a:rPr lang="en-GB" dirty="0"/>
              <a:t> </a:t>
            </a:r>
            <a:r>
              <a:rPr lang="en-GB" dirty="0" err="1"/>
              <a:t>faut</a:t>
            </a:r>
            <a:r>
              <a:rPr lang="en-GB" dirty="0"/>
              <a:t> </a:t>
            </a:r>
            <a:r>
              <a:rPr lang="en-GB" dirty="0" err="1"/>
              <a:t>utiliser</a:t>
            </a:r>
            <a:r>
              <a:rPr lang="en-GB" dirty="0"/>
              <a:t> un </a:t>
            </a:r>
            <a:r>
              <a:rPr lang="en-GB" dirty="0" err="1"/>
              <a:t>algorithme</a:t>
            </a:r>
            <a:r>
              <a:rPr lang="en-GB" dirty="0"/>
              <a:t> </a:t>
            </a:r>
            <a:r>
              <a:rPr lang="en-GB" dirty="0" err="1"/>
              <a:t>permettant</a:t>
            </a:r>
            <a:r>
              <a:rPr lang="en-GB" dirty="0"/>
              <a:t> de </a:t>
            </a:r>
            <a:r>
              <a:rPr lang="en-GB" dirty="0" err="1"/>
              <a:t>construire</a:t>
            </a:r>
            <a:r>
              <a:rPr lang="en-GB" dirty="0"/>
              <a:t> </a:t>
            </a:r>
            <a:r>
              <a:rPr lang="en-GB" dirty="0" err="1"/>
              <a:t>une</a:t>
            </a:r>
            <a:r>
              <a:rPr lang="en-GB" dirty="0"/>
              <a:t> permutation à </a:t>
            </a:r>
            <a:r>
              <a:rPr lang="en-GB" dirty="0" err="1"/>
              <a:t>partir</a:t>
            </a:r>
            <a:r>
              <a:rPr lang="en-GB" dirty="0"/>
              <a:t> d’un </a:t>
            </a:r>
            <a:r>
              <a:rPr lang="en-GB" dirty="0" err="1"/>
              <a:t>nombre</a:t>
            </a:r>
            <a:r>
              <a:rPr lang="en-GB" dirty="0"/>
              <a:t> </a:t>
            </a:r>
            <a:r>
              <a:rPr lang="en-GB" dirty="0" err="1"/>
              <a:t>donné</a:t>
            </a:r>
            <a:r>
              <a:rPr lang="en-GB" dirty="0"/>
              <a:t> </a:t>
            </a:r>
            <a:r>
              <a:rPr lang="en-GB" dirty="0" err="1"/>
              <a:t>inférieur</a:t>
            </a:r>
            <a:r>
              <a:rPr lang="en-GB" dirty="0"/>
              <a:t> à </a:t>
            </a:r>
            <a:r>
              <a:rPr lang="en-GB" dirty="0">
                <a:latin typeface="Courier New" pitchFamily="49" charset="0"/>
              </a:rPr>
              <a:t>n!.</a:t>
            </a:r>
            <a:r>
              <a:rPr lang="en-GB" dirty="0"/>
              <a:t> </a:t>
            </a:r>
            <a:r>
              <a:rPr lang="en-GB" dirty="0" err="1"/>
              <a:t>Voici</a:t>
            </a:r>
            <a:r>
              <a:rPr lang="en-GB" dirty="0"/>
              <a:t> un </a:t>
            </a:r>
            <a:r>
              <a:rPr lang="en-GB" dirty="0" err="1"/>
              <a:t>exemple</a:t>
            </a:r>
            <a:r>
              <a:rPr lang="en-GB" dirty="0"/>
              <a:t> d’un </a:t>
            </a:r>
            <a:r>
              <a:rPr lang="en-GB" dirty="0" err="1"/>
              <a:t>tel</a:t>
            </a:r>
            <a:r>
              <a:rPr lang="en-GB" dirty="0"/>
              <a:t> </a:t>
            </a:r>
            <a:r>
              <a:rPr lang="en-GB" dirty="0" err="1"/>
              <a:t>procédé</a:t>
            </a:r>
            <a:r>
              <a:rPr lang="en-GB" dirty="0"/>
              <a:t>, </a:t>
            </a:r>
            <a:r>
              <a:rPr lang="en-GB" dirty="0" err="1"/>
              <a:t>proposé</a:t>
            </a:r>
            <a:r>
              <a:rPr lang="en-GB" dirty="0"/>
              <a:t> par </a:t>
            </a:r>
            <a:r>
              <a:rPr lang="en-GB" dirty="0" err="1"/>
              <a:t>l’informaticien</a:t>
            </a:r>
            <a:r>
              <a:rPr lang="en-GB" dirty="0"/>
              <a:t> </a:t>
            </a:r>
            <a:r>
              <a:rPr lang="en-GB" dirty="0" err="1"/>
              <a:t>australien</a:t>
            </a:r>
            <a:r>
              <a:rPr lang="en-GB" dirty="0"/>
              <a:t>, Matthew Kwan [http://www.darkside.com.au/gifshuffle/description.html]:</a:t>
            </a:r>
          </a:p>
          <a:p>
            <a:r>
              <a:rPr lang="en-GB" dirty="0"/>
              <a:t>On part du tableau </a:t>
            </a:r>
            <a:r>
              <a:rPr lang="en-GB" dirty="0" err="1"/>
              <a:t>ordonné</a:t>
            </a:r>
            <a:r>
              <a:rPr lang="en-GB" dirty="0"/>
              <a:t> par </a:t>
            </a:r>
            <a:r>
              <a:rPr lang="en-GB" dirty="0" err="1"/>
              <a:t>ordre</a:t>
            </a:r>
            <a:r>
              <a:rPr lang="en-GB" dirty="0"/>
              <a:t> croissant, les </a:t>
            </a:r>
            <a:r>
              <a:rPr lang="en-GB" dirty="0" err="1"/>
              <a:t>éléments</a:t>
            </a:r>
            <a:r>
              <a:rPr lang="en-GB" dirty="0"/>
              <a:t> </a:t>
            </a:r>
            <a:r>
              <a:rPr lang="en-GB" dirty="0" err="1"/>
              <a:t>étant</a:t>
            </a:r>
            <a:r>
              <a:rPr lang="en-GB" dirty="0"/>
              <a:t> </a:t>
            </a:r>
            <a:r>
              <a:rPr lang="en-GB" dirty="0" err="1"/>
              <a:t>numérotés</a:t>
            </a:r>
            <a:r>
              <a:rPr lang="en-GB" dirty="0"/>
              <a:t> à </a:t>
            </a:r>
            <a:r>
              <a:rPr lang="en-GB" dirty="0" err="1"/>
              <a:t>partir</a:t>
            </a:r>
            <a:r>
              <a:rPr lang="en-GB" dirty="0"/>
              <a:t> de 0 (on suppose que </a:t>
            </a:r>
            <a:r>
              <a:rPr lang="en-GB" dirty="0" err="1"/>
              <a:t>chaque</a:t>
            </a:r>
            <a:r>
              <a:rPr lang="en-GB" dirty="0"/>
              <a:t> </a:t>
            </a:r>
            <a:r>
              <a:rPr lang="en-GB" dirty="0" err="1"/>
              <a:t>valeur</a:t>
            </a:r>
            <a:r>
              <a:rPr lang="en-GB" dirty="0"/>
              <a:t> du tableau </a:t>
            </a:r>
            <a:r>
              <a:rPr lang="en-GB" dirty="0" err="1"/>
              <a:t>soit</a:t>
            </a:r>
            <a:r>
              <a:rPr lang="en-GB" dirty="0"/>
              <a:t> unique). </a:t>
            </a:r>
            <a:r>
              <a:rPr lang="en-GB" dirty="0" err="1"/>
              <a:t>Ensuite</a:t>
            </a:r>
            <a:r>
              <a:rPr lang="en-GB" dirty="0"/>
              <a:t> on </a:t>
            </a:r>
            <a:r>
              <a:rPr lang="en-GB" dirty="0" err="1"/>
              <a:t>détermine</a:t>
            </a:r>
            <a:r>
              <a:rPr lang="en-GB" dirty="0"/>
              <a:t> le premier </a:t>
            </a:r>
            <a:r>
              <a:rPr lang="en-GB" dirty="0" err="1"/>
              <a:t>élément</a:t>
            </a:r>
            <a:r>
              <a:rPr lang="en-GB" dirty="0"/>
              <a:t> de la permutation à </a:t>
            </a:r>
            <a:r>
              <a:rPr lang="en-GB" dirty="0" err="1"/>
              <a:t>construire</a:t>
            </a:r>
            <a:r>
              <a:rPr lang="en-GB" dirty="0"/>
              <a:t>.</a:t>
            </a:r>
          </a:p>
          <a:p>
            <a:r>
              <a:rPr lang="en-GB" dirty="0"/>
              <a:t>A cette fin, on fait </a:t>
            </a:r>
            <a:r>
              <a:rPr lang="en-GB" dirty="0" err="1"/>
              <a:t>une</a:t>
            </a:r>
            <a:r>
              <a:rPr lang="en-GB" dirty="0"/>
              <a:t> division </a:t>
            </a:r>
            <a:r>
              <a:rPr lang="en-GB" dirty="0" err="1"/>
              <a:t>entière</a:t>
            </a:r>
            <a:r>
              <a:rPr lang="en-GB" dirty="0"/>
              <a:t> du </a:t>
            </a:r>
            <a:r>
              <a:rPr lang="en-GB" dirty="0" err="1"/>
              <a:t>nombre</a:t>
            </a:r>
            <a:r>
              <a:rPr lang="en-GB" dirty="0"/>
              <a:t> à </a:t>
            </a:r>
            <a:r>
              <a:rPr lang="en-GB" dirty="0" err="1"/>
              <a:t>cacher</a:t>
            </a:r>
            <a:r>
              <a:rPr lang="en-GB" dirty="0"/>
              <a:t> par le </a:t>
            </a:r>
            <a:r>
              <a:rPr lang="en-GB" dirty="0" err="1"/>
              <a:t>nombre</a:t>
            </a:r>
            <a:r>
              <a:rPr lang="en-GB" dirty="0"/>
              <a:t> </a:t>
            </a:r>
            <a:r>
              <a:rPr lang="en-GB" dirty="0" err="1"/>
              <a:t>d’éléments</a:t>
            </a:r>
            <a:r>
              <a:rPr lang="en-GB" dirty="0"/>
              <a:t> du tableau, </a:t>
            </a:r>
            <a:r>
              <a:rPr lang="en-GB" dirty="0" err="1"/>
              <a:t>ce</a:t>
            </a:r>
            <a:r>
              <a:rPr lang="en-GB" dirty="0"/>
              <a:t> qui </a:t>
            </a:r>
            <a:r>
              <a:rPr lang="en-GB" dirty="0" err="1"/>
              <a:t>fournit</a:t>
            </a:r>
            <a:r>
              <a:rPr lang="en-GB" dirty="0"/>
              <a:t> un quotient </a:t>
            </a:r>
            <a:r>
              <a:rPr lang="en-GB" dirty="0">
                <a:latin typeface="Courier New" pitchFamily="49" charset="0"/>
              </a:rPr>
              <a:t>q</a:t>
            </a:r>
            <a:r>
              <a:rPr lang="en-GB" dirty="0"/>
              <a:t> et un </a:t>
            </a:r>
            <a:r>
              <a:rPr lang="en-GB" dirty="0" err="1"/>
              <a:t>reste</a:t>
            </a:r>
            <a:r>
              <a:rPr lang="en-GB" dirty="0"/>
              <a:t> </a:t>
            </a:r>
            <a:r>
              <a:rPr lang="en-GB" dirty="0">
                <a:latin typeface="Courier New" pitchFamily="49" charset="0"/>
              </a:rPr>
              <a:t>r</a:t>
            </a:r>
            <a:r>
              <a:rPr lang="en-GB" dirty="0"/>
              <a:t> ; les </a:t>
            </a:r>
            <a:r>
              <a:rPr lang="en-GB" dirty="0" err="1"/>
              <a:t>reste</a:t>
            </a:r>
            <a:r>
              <a:rPr lang="en-GB" dirty="0"/>
              <a:t> </a:t>
            </a:r>
            <a:r>
              <a:rPr lang="en-GB" dirty="0" err="1"/>
              <a:t>détermine</a:t>
            </a:r>
            <a:r>
              <a:rPr lang="en-GB" dirty="0"/>
              <a:t> la position de </a:t>
            </a:r>
            <a:r>
              <a:rPr lang="en-GB" dirty="0" err="1"/>
              <a:t>l’élément</a:t>
            </a:r>
            <a:r>
              <a:rPr lang="en-GB" dirty="0"/>
              <a:t> </a:t>
            </a:r>
            <a:r>
              <a:rPr lang="en-GB" dirty="0" err="1"/>
              <a:t>sélectionné</a:t>
            </a:r>
            <a:r>
              <a:rPr lang="en-GB" dirty="0"/>
              <a:t>. </a:t>
            </a:r>
            <a:r>
              <a:rPr lang="en-GB" dirty="0" err="1"/>
              <a:t>Cet</a:t>
            </a:r>
            <a:r>
              <a:rPr lang="en-GB" dirty="0"/>
              <a:t> </a:t>
            </a:r>
            <a:r>
              <a:rPr lang="en-GB" dirty="0" err="1"/>
              <a:t>élément</a:t>
            </a:r>
            <a:r>
              <a:rPr lang="en-GB" dirty="0"/>
              <a:t> </a:t>
            </a:r>
            <a:r>
              <a:rPr lang="en-GB" dirty="0" err="1"/>
              <a:t>est</a:t>
            </a:r>
            <a:r>
              <a:rPr lang="en-GB" dirty="0"/>
              <a:t> </a:t>
            </a:r>
            <a:r>
              <a:rPr lang="en-GB" dirty="0" err="1"/>
              <a:t>éliminé</a:t>
            </a:r>
            <a:r>
              <a:rPr lang="en-GB" dirty="0"/>
              <a:t> du tableau, qui </a:t>
            </a:r>
            <a:r>
              <a:rPr lang="en-GB" dirty="0" err="1"/>
              <a:t>alors</a:t>
            </a:r>
            <a:r>
              <a:rPr lang="en-GB" dirty="0"/>
              <a:t> ne </a:t>
            </a:r>
            <a:r>
              <a:rPr lang="en-GB" dirty="0" err="1"/>
              <a:t>comprend</a:t>
            </a:r>
            <a:r>
              <a:rPr lang="en-GB" dirty="0"/>
              <a:t> plus que </a:t>
            </a:r>
            <a:r>
              <a:rPr lang="en-GB" dirty="0">
                <a:latin typeface="Courier New" pitchFamily="49" charset="0"/>
              </a:rPr>
              <a:t>(n – 1)</a:t>
            </a:r>
            <a:r>
              <a:rPr lang="en-GB" dirty="0"/>
              <a:t> </a:t>
            </a:r>
            <a:r>
              <a:rPr lang="en-GB" dirty="0" err="1"/>
              <a:t>éléments</a:t>
            </a:r>
            <a:r>
              <a:rPr lang="en-GB" dirty="0"/>
              <a:t>. Le quotient </a:t>
            </a:r>
            <a:r>
              <a:rPr lang="en-GB" dirty="0" err="1"/>
              <a:t>constitue</a:t>
            </a:r>
            <a:r>
              <a:rPr lang="en-GB" dirty="0"/>
              <a:t> la nouvelle </a:t>
            </a:r>
            <a:r>
              <a:rPr lang="en-GB" dirty="0" err="1"/>
              <a:t>valeur</a:t>
            </a:r>
            <a:r>
              <a:rPr lang="en-GB" dirty="0"/>
              <a:t> à </a:t>
            </a:r>
            <a:r>
              <a:rPr lang="en-GB" dirty="0" err="1"/>
              <a:t>cacher</a:t>
            </a:r>
            <a:r>
              <a:rPr lang="en-GB" dirty="0"/>
              <a:t> </a:t>
            </a:r>
            <a:r>
              <a:rPr lang="en-GB" dirty="0" err="1"/>
              <a:t>dans</a:t>
            </a:r>
            <a:r>
              <a:rPr lang="en-GB" dirty="0"/>
              <a:t> le tableau à </a:t>
            </a:r>
            <a:r>
              <a:rPr lang="en-GB" dirty="0">
                <a:latin typeface="Courier New" pitchFamily="49" charset="0"/>
              </a:rPr>
              <a:t>(n – 1)</a:t>
            </a:r>
            <a:r>
              <a:rPr lang="en-GB" dirty="0"/>
              <a:t> </a:t>
            </a:r>
            <a:r>
              <a:rPr lang="en-GB" dirty="0" err="1"/>
              <a:t>éléments</a:t>
            </a:r>
            <a:r>
              <a:rPr lang="en-GB" dirty="0"/>
              <a:t> </a:t>
            </a:r>
            <a:r>
              <a:rPr lang="en-GB" dirty="0" err="1"/>
              <a:t>restants</a:t>
            </a:r>
            <a:r>
              <a:rPr lang="en-GB" dirty="0"/>
              <a:t>.</a:t>
            </a:r>
          </a:p>
          <a:p>
            <a:r>
              <a:rPr lang="en-GB" dirty="0"/>
              <a:t>On applique le </a:t>
            </a:r>
            <a:r>
              <a:rPr lang="en-GB" dirty="0" err="1"/>
              <a:t>même</a:t>
            </a:r>
            <a:r>
              <a:rPr lang="en-GB" dirty="0"/>
              <a:t> </a:t>
            </a:r>
            <a:r>
              <a:rPr lang="en-GB" dirty="0" err="1"/>
              <a:t>procédé</a:t>
            </a:r>
            <a:r>
              <a:rPr lang="en-GB" dirty="0"/>
              <a:t> pour </a:t>
            </a:r>
            <a:r>
              <a:rPr lang="en-GB" dirty="0" err="1"/>
              <a:t>cacher</a:t>
            </a:r>
            <a:r>
              <a:rPr lang="en-GB" dirty="0"/>
              <a:t> le nouveau </a:t>
            </a:r>
            <a:r>
              <a:rPr lang="en-GB" dirty="0" err="1"/>
              <a:t>nombre</a:t>
            </a:r>
            <a:r>
              <a:rPr lang="en-GB" dirty="0"/>
              <a:t> </a:t>
            </a:r>
            <a:r>
              <a:rPr lang="en-GB" dirty="0" err="1"/>
              <a:t>dans</a:t>
            </a:r>
            <a:r>
              <a:rPr lang="en-GB" dirty="0"/>
              <a:t> le tableau à </a:t>
            </a:r>
            <a:br>
              <a:rPr lang="en-GB" dirty="0"/>
            </a:br>
            <a:r>
              <a:rPr lang="en-GB" dirty="0">
                <a:latin typeface="Courier New" pitchFamily="49" charset="0"/>
              </a:rPr>
              <a:t>(n – 1)</a:t>
            </a:r>
            <a:r>
              <a:rPr lang="en-GB" dirty="0"/>
              <a:t> </a:t>
            </a:r>
            <a:r>
              <a:rPr lang="en-GB" dirty="0" err="1"/>
              <a:t>éléments</a:t>
            </a:r>
            <a:r>
              <a:rPr lang="en-GB" dirty="0"/>
              <a:t> </a:t>
            </a:r>
            <a:r>
              <a:rPr lang="en-GB" dirty="0" err="1"/>
              <a:t>restants</a:t>
            </a:r>
            <a:r>
              <a:rPr lang="en-GB" dirty="0"/>
              <a:t>, et </a:t>
            </a:r>
            <a:r>
              <a:rPr lang="en-GB" dirty="0" err="1"/>
              <a:t>ainsi</a:t>
            </a:r>
            <a:r>
              <a:rPr lang="en-GB" dirty="0"/>
              <a:t> de suite </a:t>
            </a:r>
            <a:r>
              <a:rPr lang="en-GB" dirty="0" err="1"/>
              <a:t>jusqu’à</a:t>
            </a:r>
            <a:r>
              <a:rPr lang="en-GB" dirty="0"/>
              <a:t> </a:t>
            </a:r>
            <a:r>
              <a:rPr lang="en-GB" dirty="0" err="1"/>
              <a:t>ce</a:t>
            </a:r>
            <a:r>
              <a:rPr lang="en-GB" dirty="0"/>
              <a:t> </a:t>
            </a:r>
            <a:r>
              <a:rPr lang="en-GB" dirty="0" err="1"/>
              <a:t>qu’il</a:t>
            </a:r>
            <a:r>
              <a:rPr lang="en-GB" dirty="0"/>
              <a:t> ne </a:t>
            </a:r>
            <a:r>
              <a:rPr lang="en-GB" dirty="0" err="1"/>
              <a:t>reste</a:t>
            </a:r>
            <a:r>
              <a:rPr lang="en-GB" dirty="0"/>
              <a:t> plus </a:t>
            </a:r>
            <a:r>
              <a:rPr lang="en-GB" dirty="0" err="1"/>
              <a:t>qu’un</a:t>
            </a:r>
            <a:r>
              <a:rPr lang="en-GB" dirty="0"/>
              <a:t> </a:t>
            </a:r>
            <a:r>
              <a:rPr lang="en-GB" dirty="0" err="1"/>
              <a:t>seul</a:t>
            </a:r>
            <a:r>
              <a:rPr lang="en-GB" dirty="0"/>
              <a:t> </a:t>
            </a:r>
            <a:r>
              <a:rPr lang="en-GB" dirty="0" err="1"/>
              <a:t>élement</a:t>
            </a:r>
            <a:r>
              <a:rPr lang="en-GB" dirty="0"/>
              <a:t> </a:t>
            </a:r>
            <a:r>
              <a:rPr lang="en-GB" dirty="0" err="1"/>
              <a:t>dans</a:t>
            </a:r>
            <a:r>
              <a:rPr lang="en-GB" dirty="0"/>
              <a:t> le tableau, qui </a:t>
            </a:r>
            <a:r>
              <a:rPr lang="en-GB" dirty="0" err="1"/>
              <a:t>constitue</a:t>
            </a:r>
            <a:r>
              <a:rPr lang="en-GB" dirty="0"/>
              <a:t> </a:t>
            </a:r>
            <a:r>
              <a:rPr lang="en-GB" dirty="0" err="1"/>
              <a:t>alors</a:t>
            </a:r>
            <a:r>
              <a:rPr lang="en-GB" dirty="0"/>
              <a:t> le </a:t>
            </a:r>
            <a:r>
              <a:rPr lang="en-GB" dirty="0" err="1"/>
              <a:t>dernier</a:t>
            </a:r>
            <a:r>
              <a:rPr lang="en-GB" dirty="0"/>
              <a:t> </a:t>
            </a:r>
            <a:r>
              <a:rPr lang="en-GB" dirty="0" err="1"/>
              <a:t>élément</a:t>
            </a:r>
            <a:r>
              <a:rPr lang="en-GB" dirty="0"/>
              <a:t> de la permutation à </a:t>
            </a:r>
            <a:r>
              <a:rPr lang="en-GB" dirty="0" err="1"/>
              <a:t>construire</a:t>
            </a:r>
            <a:r>
              <a:rPr lang="en-GB" dirty="0"/>
              <a:t>. </a:t>
            </a:r>
          </a:p>
          <a:p>
            <a:r>
              <a:rPr lang="en-GB" b="1" dirty="0" err="1"/>
              <a:t>remarque</a:t>
            </a:r>
            <a:r>
              <a:rPr lang="en-GB" b="1" dirty="0"/>
              <a:t>:</a:t>
            </a:r>
            <a:r>
              <a:rPr lang="en-GB" dirty="0"/>
              <a:t> </a:t>
            </a:r>
            <a:r>
              <a:rPr lang="en-GB" dirty="0" err="1"/>
              <a:t>il</a:t>
            </a:r>
            <a:r>
              <a:rPr lang="en-GB" dirty="0"/>
              <a:t> </a:t>
            </a:r>
            <a:r>
              <a:rPr lang="en-GB" dirty="0" err="1"/>
              <a:t>existe</a:t>
            </a:r>
            <a:r>
              <a:rPr lang="en-GB" dirty="0"/>
              <a:t> un </a:t>
            </a:r>
            <a:r>
              <a:rPr lang="en-GB" dirty="0" err="1"/>
              <a:t>très</a:t>
            </a:r>
            <a:r>
              <a:rPr lang="en-GB" dirty="0"/>
              <a:t> grand </a:t>
            </a:r>
            <a:r>
              <a:rPr lang="en-GB" dirty="0" err="1"/>
              <a:t>nombre</a:t>
            </a:r>
            <a:r>
              <a:rPr lang="en-GB" dirty="0"/>
              <a:t> de </a:t>
            </a:r>
            <a:r>
              <a:rPr lang="en-GB" dirty="0" err="1"/>
              <a:t>procédés</a:t>
            </a:r>
            <a:r>
              <a:rPr lang="en-GB" dirty="0"/>
              <a:t> </a:t>
            </a:r>
            <a:r>
              <a:rPr lang="en-GB" dirty="0" err="1"/>
              <a:t>différents</a:t>
            </a:r>
            <a:r>
              <a:rPr lang="en-GB" dirty="0"/>
              <a:t> pour </a:t>
            </a:r>
            <a:r>
              <a:rPr lang="en-GB" dirty="0" err="1"/>
              <a:t>associer</a:t>
            </a:r>
            <a:r>
              <a:rPr lang="en-GB" dirty="0"/>
              <a:t> </a:t>
            </a:r>
            <a:r>
              <a:rPr lang="en-GB" dirty="0" err="1"/>
              <a:t>une</a:t>
            </a:r>
            <a:r>
              <a:rPr lang="en-GB" dirty="0"/>
              <a:t> permutation à un </a:t>
            </a:r>
            <a:r>
              <a:rPr lang="en-GB" dirty="0" err="1"/>
              <a:t>nombre</a:t>
            </a:r>
            <a:r>
              <a:rPr lang="en-GB" dirty="0"/>
              <a:t>; </a:t>
            </a:r>
            <a:r>
              <a:rPr lang="en-GB" dirty="0" err="1"/>
              <a:t>il</a:t>
            </a:r>
            <a:r>
              <a:rPr lang="en-GB" dirty="0"/>
              <a:t> </a:t>
            </a:r>
            <a:r>
              <a:rPr lang="en-GB" dirty="0" err="1"/>
              <a:t>faut</a:t>
            </a:r>
            <a:r>
              <a:rPr lang="en-GB" dirty="0"/>
              <a:t> que </a:t>
            </a:r>
            <a:r>
              <a:rPr lang="en-GB" dirty="0" err="1"/>
              <a:t>l’émetteur</a:t>
            </a:r>
            <a:r>
              <a:rPr lang="en-GB" dirty="0"/>
              <a:t> et le </a:t>
            </a:r>
            <a:r>
              <a:rPr lang="en-GB" dirty="0" err="1"/>
              <a:t>récepteur</a:t>
            </a:r>
            <a:r>
              <a:rPr lang="en-GB" dirty="0"/>
              <a:t> se </a:t>
            </a:r>
            <a:r>
              <a:rPr lang="en-GB" dirty="0" err="1"/>
              <a:t>mettent</a:t>
            </a:r>
            <a:r>
              <a:rPr lang="en-GB" dirty="0"/>
              <a:t> </a:t>
            </a:r>
            <a:r>
              <a:rPr lang="en-GB" dirty="0" err="1"/>
              <a:t>d’accord</a:t>
            </a:r>
            <a:r>
              <a:rPr lang="en-GB" dirty="0"/>
              <a:t> </a:t>
            </a:r>
            <a:r>
              <a:rPr lang="en-GB" dirty="0" err="1"/>
              <a:t>sur</a:t>
            </a:r>
            <a:r>
              <a:rPr lang="en-GB" dirty="0"/>
              <a:t> un </a:t>
            </a:r>
            <a:r>
              <a:rPr lang="en-GB" dirty="0" err="1"/>
              <a:t>procédé</a:t>
            </a:r>
            <a:r>
              <a:rPr lang="en-GB" dirty="0"/>
              <a:t> </a:t>
            </a:r>
            <a:r>
              <a:rPr lang="en-GB" dirty="0" err="1"/>
              <a:t>déterminé</a:t>
            </a:r>
            <a:r>
              <a:rPr lang="en-GB" dirty="0"/>
              <a:t>. </a:t>
            </a:r>
            <a:r>
              <a:rPr lang="en-GB" dirty="0" err="1"/>
              <a:t>L’idéal</a:t>
            </a:r>
            <a:r>
              <a:rPr lang="en-GB" dirty="0"/>
              <a:t> </a:t>
            </a:r>
            <a:r>
              <a:rPr lang="en-GB" dirty="0" err="1"/>
              <a:t>serait</a:t>
            </a:r>
            <a:r>
              <a:rPr lang="en-GB" dirty="0"/>
              <a:t> que le </a:t>
            </a:r>
            <a:r>
              <a:rPr lang="en-GB" dirty="0" err="1"/>
              <a:t>procédé</a:t>
            </a:r>
            <a:r>
              <a:rPr lang="en-GB" dirty="0"/>
              <a:t> </a:t>
            </a:r>
            <a:r>
              <a:rPr lang="en-GB" dirty="0" err="1"/>
              <a:t>puisse</a:t>
            </a:r>
            <a:r>
              <a:rPr lang="en-GB" dirty="0"/>
              <a:t> </a:t>
            </a:r>
            <a:r>
              <a:rPr lang="en-GB" dirty="0" err="1"/>
              <a:t>être</a:t>
            </a:r>
            <a:r>
              <a:rPr lang="en-GB" dirty="0"/>
              <a:t> </a:t>
            </a:r>
            <a:r>
              <a:rPr lang="en-GB" dirty="0" err="1"/>
              <a:t>déterminé</a:t>
            </a:r>
            <a:r>
              <a:rPr lang="en-GB" dirty="0"/>
              <a:t> à </a:t>
            </a:r>
            <a:r>
              <a:rPr lang="en-GB" dirty="0" err="1"/>
              <a:t>partir</a:t>
            </a:r>
            <a:r>
              <a:rPr lang="en-GB" dirty="0"/>
              <a:t> </a:t>
            </a:r>
            <a:r>
              <a:rPr lang="en-GB" dirty="0" err="1"/>
              <a:t>d’une</a:t>
            </a:r>
            <a:r>
              <a:rPr lang="en-GB" dirty="0"/>
              <a:t> clé </a:t>
            </a:r>
            <a:r>
              <a:rPr lang="en-GB" dirty="0" err="1"/>
              <a:t>secrète</a:t>
            </a:r>
            <a:r>
              <a:rPr lang="en-GB" dirty="0"/>
              <a:t>, </a:t>
            </a:r>
            <a:r>
              <a:rPr lang="en-GB" dirty="0" err="1"/>
              <a:t>connue</a:t>
            </a:r>
            <a:r>
              <a:rPr lang="en-GB" dirty="0"/>
              <a:t> des </a:t>
            </a:r>
            <a:r>
              <a:rPr lang="en-GB" dirty="0" err="1"/>
              <a:t>deux</a:t>
            </a:r>
            <a:r>
              <a:rPr lang="en-GB" dirty="0"/>
              <a:t> </a:t>
            </a:r>
            <a:r>
              <a:rPr lang="en-GB" dirty="0" err="1"/>
              <a:t>partenaires</a:t>
            </a:r>
            <a:r>
              <a:rPr lang="en-GB" dirty="0"/>
              <a:t> de la communication. </a:t>
            </a:r>
            <a:r>
              <a:rPr lang="en-GB" dirty="0" err="1"/>
              <a:t>Wayner</a:t>
            </a:r>
            <a:r>
              <a:rPr lang="en-GB" dirty="0"/>
              <a:t> </a:t>
            </a:r>
            <a:r>
              <a:rPr lang="en-GB" dirty="0" err="1"/>
              <a:t>décrit</a:t>
            </a:r>
            <a:r>
              <a:rPr lang="en-GB" dirty="0"/>
              <a:t> un </a:t>
            </a:r>
            <a:r>
              <a:rPr lang="en-GB" dirty="0" err="1"/>
              <a:t>tel</a:t>
            </a:r>
            <a:r>
              <a:rPr lang="en-GB" dirty="0"/>
              <a:t> </a:t>
            </a:r>
            <a:r>
              <a:rPr lang="en-GB" dirty="0" err="1"/>
              <a:t>procédé</a:t>
            </a:r>
            <a:r>
              <a:rPr lang="en-GB" dirty="0"/>
              <a:t> </a:t>
            </a:r>
            <a:r>
              <a:rPr lang="en-GB" dirty="0" err="1"/>
              <a:t>dans</a:t>
            </a:r>
            <a:r>
              <a:rPr lang="en-GB" dirty="0"/>
              <a:t> http://www.wayner.org/books/discrypt2/sorted.php.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244E6318-49F9-4669-B2CA-2897787A2814}" type="slidenum">
              <a:rPr lang="en-US"/>
              <a:pPr/>
              <a:t>33</a:t>
            </a:fld>
            <a:endParaRPr lang="en-US"/>
          </a:p>
        </p:txBody>
      </p:sp>
      <p:sp>
        <p:nvSpPr>
          <p:cNvPr id="692226" name="Rectangle 2"/>
          <p:cNvSpPr>
            <a:spLocks noGrp="1" noRot="1" noChangeAspect="1" noChangeArrowheads="1" noTextEdit="1"/>
          </p:cNvSpPr>
          <p:nvPr>
            <p:ph type="sldImg"/>
          </p:nvPr>
        </p:nvSpPr>
        <p:spPr>
          <a:xfrm>
            <a:off x="1144588" y="685800"/>
            <a:ext cx="4568825" cy="3427413"/>
          </a:xfrm>
          <a:ln/>
        </p:spPr>
      </p:sp>
      <p:sp>
        <p:nvSpPr>
          <p:cNvPr id="692227" name="Rectangle 3"/>
          <p:cNvSpPr>
            <a:spLocks noGrp="1" noChangeArrowheads="1"/>
          </p:cNvSpPr>
          <p:nvPr>
            <p:ph type="body" idx="1"/>
          </p:nvPr>
        </p:nvSpPr>
        <p:spPr>
          <a:xfrm>
            <a:off x="913805" y="4572001"/>
            <a:ext cx="5563195" cy="3885595"/>
          </a:xfrm>
        </p:spPr>
        <p:txBody>
          <a:bodyPr/>
          <a:lstStyle/>
          <a:p>
            <a:r>
              <a:rPr lang="en-GB"/>
              <a:t>Pour </a:t>
            </a:r>
            <a:r>
              <a:rPr lang="en-GB" dirty="0" err="1"/>
              <a:t>cacher</a:t>
            </a:r>
            <a:r>
              <a:rPr lang="en-GB" dirty="0"/>
              <a:t> un </a:t>
            </a:r>
            <a:r>
              <a:rPr lang="en-GB" dirty="0" err="1"/>
              <a:t>nombre</a:t>
            </a:r>
            <a:r>
              <a:rPr lang="en-GB" dirty="0"/>
              <a:t> </a:t>
            </a:r>
            <a:r>
              <a:rPr lang="en-GB" dirty="0" err="1"/>
              <a:t>dans</a:t>
            </a:r>
            <a:r>
              <a:rPr lang="en-GB" dirty="0"/>
              <a:t> </a:t>
            </a:r>
            <a:r>
              <a:rPr lang="en-GB" dirty="0" err="1"/>
              <a:t>l’ordre</a:t>
            </a:r>
            <a:r>
              <a:rPr lang="en-GB" dirty="0"/>
              <a:t> des </a:t>
            </a:r>
            <a:r>
              <a:rPr lang="en-GB" dirty="0" err="1"/>
              <a:t>élements</a:t>
            </a:r>
            <a:r>
              <a:rPr lang="en-GB" dirty="0"/>
              <a:t> d’un tableau à </a:t>
            </a:r>
            <a:r>
              <a:rPr lang="en-GB" dirty="0">
                <a:latin typeface="Courier New" pitchFamily="49" charset="0"/>
              </a:rPr>
              <a:t>n</a:t>
            </a:r>
            <a:r>
              <a:rPr lang="en-GB" dirty="0"/>
              <a:t> </a:t>
            </a:r>
            <a:r>
              <a:rPr lang="en-GB" dirty="0" err="1"/>
              <a:t>éléments</a:t>
            </a:r>
            <a:r>
              <a:rPr lang="en-GB" dirty="0"/>
              <a:t>, </a:t>
            </a:r>
            <a:r>
              <a:rPr lang="en-GB" dirty="0" err="1"/>
              <a:t>il</a:t>
            </a:r>
            <a:r>
              <a:rPr lang="en-GB" dirty="0"/>
              <a:t> </a:t>
            </a:r>
            <a:r>
              <a:rPr lang="en-GB" dirty="0" err="1"/>
              <a:t>faut</a:t>
            </a:r>
            <a:r>
              <a:rPr lang="en-GB" dirty="0"/>
              <a:t> </a:t>
            </a:r>
            <a:r>
              <a:rPr lang="en-GB" dirty="0" err="1"/>
              <a:t>utiliser</a:t>
            </a:r>
            <a:r>
              <a:rPr lang="en-GB" dirty="0"/>
              <a:t> un </a:t>
            </a:r>
            <a:r>
              <a:rPr lang="en-GB" dirty="0" err="1"/>
              <a:t>algorithme</a:t>
            </a:r>
            <a:r>
              <a:rPr lang="en-GB" dirty="0"/>
              <a:t> </a:t>
            </a:r>
            <a:r>
              <a:rPr lang="en-GB" dirty="0" err="1"/>
              <a:t>permettant</a:t>
            </a:r>
            <a:r>
              <a:rPr lang="en-GB" dirty="0"/>
              <a:t> de </a:t>
            </a:r>
            <a:r>
              <a:rPr lang="en-GB" dirty="0" err="1"/>
              <a:t>construire</a:t>
            </a:r>
            <a:r>
              <a:rPr lang="en-GB" dirty="0"/>
              <a:t> </a:t>
            </a:r>
            <a:r>
              <a:rPr lang="en-GB" dirty="0" err="1"/>
              <a:t>une</a:t>
            </a:r>
            <a:r>
              <a:rPr lang="en-GB" dirty="0"/>
              <a:t> permutation à </a:t>
            </a:r>
            <a:r>
              <a:rPr lang="en-GB" dirty="0" err="1"/>
              <a:t>partir</a:t>
            </a:r>
            <a:r>
              <a:rPr lang="en-GB" dirty="0"/>
              <a:t> d’un </a:t>
            </a:r>
            <a:r>
              <a:rPr lang="en-GB" dirty="0" err="1"/>
              <a:t>nombre</a:t>
            </a:r>
            <a:r>
              <a:rPr lang="en-GB" dirty="0"/>
              <a:t> </a:t>
            </a:r>
            <a:r>
              <a:rPr lang="en-GB" dirty="0" err="1"/>
              <a:t>donné</a:t>
            </a:r>
            <a:r>
              <a:rPr lang="en-GB" dirty="0"/>
              <a:t> </a:t>
            </a:r>
            <a:r>
              <a:rPr lang="en-GB" dirty="0" err="1"/>
              <a:t>inférieur</a:t>
            </a:r>
            <a:r>
              <a:rPr lang="en-GB" dirty="0"/>
              <a:t> à </a:t>
            </a:r>
            <a:r>
              <a:rPr lang="en-GB" dirty="0">
                <a:latin typeface="Courier New" pitchFamily="49" charset="0"/>
              </a:rPr>
              <a:t>n!.</a:t>
            </a:r>
            <a:r>
              <a:rPr lang="en-GB" dirty="0"/>
              <a:t> </a:t>
            </a:r>
            <a:r>
              <a:rPr lang="en-GB" dirty="0" err="1"/>
              <a:t>Voici</a:t>
            </a:r>
            <a:r>
              <a:rPr lang="en-GB" dirty="0"/>
              <a:t> un </a:t>
            </a:r>
            <a:r>
              <a:rPr lang="en-GB" dirty="0" err="1"/>
              <a:t>exemple</a:t>
            </a:r>
            <a:r>
              <a:rPr lang="en-GB" dirty="0"/>
              <a:t> d’un </a:t>
            </a:r>
            <a:r>
              <a:rPr lang="en-GB" dirty="0" err="1"/>
              <a:t>tel</a:t>
            </a:r>
            <a:r>
              <a:rPr lang="en-GB" dirty="0"/>
              <a:t> </a:t>
            </a:r>
            <a:r>
              <a:rPr lang="en-GB" dirty="0" err="1"/>
              <a:t>procédé</a:t>
            </a:r>
            <a:r>
              <a:rPr lang="en-GB" dirty="0"/>
              <a:t>, </a:t>
            </a:r>
            <a:r>
              <a:rPr lang="en-GB" dirty="0" err="1"/>
              <a:t>proposé</a:t>
            </a:r>
            <a:r>
              <a:rPr lang="en-GB" dirty="0"/>
              <a:t> par </a:t>
            </a:r>
            <a:r>
              <a:rPr lang="en-GB" dirty="0" err="1"/>
              <a:t>l’informaticien</a:t>
            </a:r>
            <a:r>
              <a:rPr lang="en-GB" dirty="0"/>
              <a:t> </a:t>
            </a:r>
            <a:r>
              <a:rPr lang="en-GB" dirty="0" err="1"/>
              <a:t>australien</a:t>
            </a:r>
            <a:r>
              <a:rPr lang="en-GB" dirty="0"/>
              <a:t>, Matthew Kwan [http://www.darkside.com.au/gifshuffle/description.html]:</a:t>
            </a:r>
          </a:p>
          <a:p>
            <a:r>
              <a:rPr lang="en-GB" dirty="0"/>
              <a:t>On part du tableau </a:t>
            </a:r>
            <a:r>
              <a:rPr lang="en-GB" dirty="0" err="1"/>
              <a:t>ordonné</a:t>
            </a:r>
            <a:r>
              <a:rPr lang="en-GB" dirty="0"/>
              <a:t> par </a:t>
            </a:r>
            <a:r>
              <a:rPr lang="en-GB" dirty="0" err="1"/>
              <a:t>ordre</a:t>
            </a:r>
            <a:r>
              <a:rPr lang="en-GB" dirty="0"/>
              <a:t> croissant, les </a:t>
            </a:r>
            <a:r>
              <a:rPr lang="en-GB" dirty="0" err="1"/>
              <a:t>éléments</a:t>
            </a:r>
            <a:r>
              <a:rPr lang="en-GB" dirty="0"/>
              <a:t> </a:t>
            </a:r>
            <a:r>
              <a:rPr lang="en-GB" dirty="0" err="1"/>
              <a:t>étant</a:t>
            </a:r>
            <a:r>
              <a:rPr lang="en-GB" dirty="0"/>
              <a:t> </a:t>
            </a:r>
            <a:r>
              <a:rPr lang="en-GB" dirty="0" err="1"/>
              <a:t>numérotés</a:t>
            </a:r>
            <a:r>
              <a:rPr lang="en-GB" dirty="0"/>
              <a:t> à </a:t>
            </a:r>
            <a:r>
              <a:rPr lang="en-GB" dirty="0" err="1"/>
              <a:t>partir</a:t>
            </a:r>
            <a:r>
              <a:rPr lang="en-GB" dirty="0"/>
              <a:t> de 0 (on suppose que </a:t>
            </a:r>
            <a:r>
              <a:rPr lang="en-GB" dirty="0" err="1"/>
              <a:t>chaque</a:t>
            </a:r>
            <a:r>
              <a:rPr lang="en-GB" dirty="0"/>
              <a:t> </a:t>
            </a:r>
            <a:r>
              <a:rPr lang="en-GB" dirty="0" err="1"/>
              <a:t>valeur</a:t>
            </a:r>
            <a:r>
              <a:rPr lang="en-GB" dirty="0"/>
              <a:t> du tableau </a:t>
            </a:r>
            <a:r>
              <a:rPr lang="en-GB" dirty="0" err="1"/>
              <a:t>soit</a:t>
            </a:r>
            <a:r>
              <a:rPr lang="en-GB" dirty="0"/>
              <a:t> unique). </a:t>
            </a:r>
            <a:r>
              <a:rPr lang="en-GB" dirty="0" err="1"/>
              <a:t>Ensuite</a:t>
            </a:r>
            <a:r>
              <a:rPr lang="en-GB" dirty="0"/>
              <a:t> on </a:t>
            </a:r>
            <a:r>
              <a:rPr lang="en-GB" dirty="0" err="1"/>
              <a:t>détermine</a:t>
            </a:r>
            <a:r>
              <a:rPr lang="en-GB" dirty="0"/>
              <a:t> le premier </a:t>
            </a:r>
            <a:r>
              <a:rPr lang="en-GB" dirty="0" err="1"/>
              <a:t>élément</a:t>
            </a:r>
            <a:r>
              <a:rPr lang="en-GB" dirty="0"/>
              <a:t> de la permutation à </a:t>
            </a:r>
            <a:r>
              <a:rPr lang="en-GB" dirty="0" err="1"/>
              <a:t>construire</a:t>
            </a:r>
            <a:r>
              <a:rPr lang="en-GB" dirty="0"/>
              <a:t>.</a:t>
            </a:r>
          </a:p>
          <a:p>
            <a:r>
              <a:rPr lang="en-GB" dirty="0"/>
              <a:t>A cette fin, on fait </a:t>
            </a:r>
            <a:r>
              <a:rPr lang="en-GB" dirty="0" err="1"/>
              <a:t>une</a:t>
            </a:r>
            <a:r>
              <a:rPr lang="en-GB" dirty="0"/>
              <a:t> division </a:t>
            </a:r>
            <a:r>
              <a:rPr lang="en-GB" dirty="0" err="1"/>
              <a:t>entière</a:t>
            </a:r>
            <a:r>
              <a:rPr lang="en-GB" dirty="0"/>
              <a:t> du </a:t>
            </a:r>
            <a:r>
              <a:rPr lang="en-GB" dirty="0" err="1"/>
              <a:t>nombre</a:t>
            </a:r>
            <a:r>
              <a:rPr lang="en-GB" dirty="0"/>
              <a:t> à </a:t>
            </a:r>
            <a:r>
              <a:rPr lang="en-GB" dirty="0" err="1"/>
              <a:t>cacher</a:t>
            </a:r>
            <a:r>
              <a:rPr lang="en-GB" dirty="0"/>
              <a:t> par le </a:t>
            </a:r>
            <a:r>
              <a:rPr lang="en-GB" dirty="0" err="1"/>
              <a:t>nombre</a:t>
            </a:r>
            <a:r>
              <a:rPr lang="en-GB" dirty="0"/>
              <a:t> </a:t>
            </a:r>
            <a:r>
              <a:rPr lang="en-GB" dirty="0" err="1"/>
              <a:t>d’éléments</a:t>
            </a:r>
            <a:r>
              <a:rPr lang="en-GB" dirty="0"/>
              <a:t> du tableau, </a:t>
            </a:r>
            <a:r>
              <a:rPr lang="en-GB" dirty="0" err="1"/>
              <a:t>ce</a:t>
            </a:r>
            <a:r>
              <a:rPr lang="en-GB" dirty="0"/>
              <a:t> qui </a:t>
            </a:r>
            <a:r>
              <a:rPr lang="en-GB" dirty="0" err="1"/>
              <a:t>fournit</a:t>
            </a:r>
            <a:r>
              <a:rPr lang="en-GB" dirty="0"/>
              <a:t> un quotient </a:t>
            </a:r>
            <a:r>
              <a:rPr lang="en-GB" dirty="0">
                <a:latin typeface="Courier New" pitchFamily="49" charset="0"/>
              </a:rPr>
              <a:t>q</a:t>
            </a:r>
            <a:r>
              <a:rPr lang="en-GB" dirty="0"/>
              <a:t> et un </a:t>
            </a:r>
            <a:r>
              <a:rPr lang="en-GB" dirty="0" err="1"/>
              <a:t>reste</a:t>
            </a:r>
            <a:r>
              <a:rPr lang="en-GB" dirty="0"/>
              <a:t> </a:t>
            </a:r>
            <a:r>
              <a:rPr lang="en-GB" dirty="0">
                <a:latin typeface="Courier New" pitchFamily="49" charset="0"/>
              </a:rPr>
              <a:t>r</a:t>
            </a:r>
            <a:r>
              <a:rPr lang="en-GB" dirty="0"/>
              <a:t> ; les </a:t>
            </a:r>
            <a:r>
              <a:rPr lang="en-GB" dirty="0" err="1"/>
              <a:t>reste</a:t>
            </a:r>
            <a:r>
              <a:rPr lang="en-GB" dirty="0"/>
              <a:t> </a:t>
            </a:r>
            <a:r>
              <a:rPr lang="en-GB" dirty="0" err="1"/>
              <a:t>détermine</a:t>
            </a:r>
            <a:r>
              <a:rPr lang="en-GB" dirty="0"/>
              <a:t> la position de </a:t>
            </a:r>
            <a:r>
              <a:rPr lang="en-GB" dirty="0" err="1"/>
              <a:t>l’élément</a:t>
            </a:r>
            <a:r>
              <a:rPr lang="en-GB" dirty="0"/>
              <a:t> </a:t>
            </a:r>
            <a:r>
              <a:rPr lang="en-GB" dirty="0" err="1"/>
              <a:t>sélectionné</a:t>
            </a:r>
            <a:r>
              <a:rPr lang="en-GB" dirty="0"/>
              <a:t>. </a:t>
            </a:r>
            <a:r>
              <a:rPr lang="en-GB" dirty="0" err="1"/>
              <a:t>Cet</a:t>
            </a:r>
            <a:r>
              <a:rPr lang="en-GB" dirty="0"/>
              <a:t> </a:t>
            </a:r>
            <a:r>
              <a:rPr lang="en-GB" dirty="0" err="1"/>
              <a:t>élément</a:t>
            </a:r>
            <a:r>
              <a:rPr lang="en-GB" dirty="0"/>
              <a:t> </a:t>
            </a:r>
            <a:r>
              <a:rPr lang="en-GB" dirty="0" err="1"/>
              <a:t>est</a:t>
            </a:r>
            <a:r>
              <a:rPr lang="en-GB" dirty="0"/>
              <a:t> </a:t>
            </a:r>
            <a:r>
              <a:rPr lang="en-GB" dirty="0" err="1"/>
              <a:t>éliminé</a:t>
            </a:r>
            <a:r>
              <a:rPr lang="en-GB" dirty="0"/>
              <a:t> du tableau, qui </a:t>
            </a:r>
            <a:r>
              <a:rPr lang="en-GB" dirty="0" err="1"/>
              <a:t>alors</a:t>
            </a:r>
            <a:r>
              <a:rPr lang="en-GB" dirty="0"/>
              <a:t> ne </a:t>
            </a:r>
            <a:r>
              <a:rPr lang="en-GB" dirty="0" err="1"/>
              <a:t>comprend</a:t>
            </a:r>
            <a:r>
              <a:rPr lang="en-GB" dirty="0"/>
              <a:t> plus que </a:t>
            </a:r>
            <a:r>
              <a:rPr lang="en-GB" dirty="0">
                <a:latin typeface="Courier New" pitchFamily="49" charset="0"/>
              </a:rPr>
              <a:t>(n – 1)</a:t>
            </a:r>
            <a:r>
              <a:rPr lang="en-GB" dirty="0"/>
              <a:t> </a:t>
            </a:r>
            <a:r>
              <a:rPr lang="en-GB" dirty="0" err="1"/>
              <a:t>éléments</a:t>
            </a:r>
            <a:r>
              <a:rPr lang="en-GB" dirty="0"/>
              <a:t>. Le quotient </a:t>
            </a:r>
            <a:r>
              <a:rPr lang="en-GB" dirty="0" err="1"/>
              <a:t>constitue</a:t>
            </a:r>
            <a:r>
              <a:rPr lang="en-GB" dirty="0"/>
              <a:t> la nouvelle </a:t>
            </a:r>
            <a:r>
              <a:rPr lang="en-GB" dirty="0" err="1"/>
              <a:t>valeur</a:t>
            </a:r>
            <a:r>
              <a:rPr lang="en-GB" dirty="0"/>
              <a:t> à </a:t>
            </a:r>
            <a:r>
              <a:rPr lang="en-GB" dirty="0" err="1"/>
              <a:t>cacher</a:t>
            </a:r>
            <a:r>
              <a:rPr lang="en-GB" dirty="0"/>
              <a:t> </a:t>
            </a:r>
            <a:r>
              <a:rPr lang="en-GB" dirty="0" err="1"/>
              <a:t>dans</a:t>
            </a:r>
            <a:r>
              <a:rPr lang="en-GB" dirty="0"/>
              <a:t> le tableau à </a:t>
            </a:r>
            <a:r>
              <a:rPr lang="en-GB" dirty="0">
                <a:latin typeface="Courier New" pitchFamily="49" charset="0"/>
              </a:rPr>
              <a:t>(n – 1)</a:t>
            </a:r>
            <a:r>
              <a:rPr lang="en-GB" dirty="0"/>
              <a:t> </a:t>
            </a:r>
            <a:r>
              <a:rPr lang="en-GB" dirty="0" err="1"/>
              <a:t>éléments</a:t>
            </a:r>
            <a:r>
              <a:rPr lang="en-GB" dirty="0"/>
              <a:t> </a:t>
            </a:r>
            <a:r>
              <a:rPr lang="en-GB" dirty="0" err="1"/>
              <a:t>restants</a:t>
            </a:r>
            <a:r>
              <a:rPr lang="en-GB" dirty="0"/>
              <a:t>.</a:t>
            </a:r>
          </a:p>
          <a:p>
            <a:r>
              <a:rPr lang="en-GB" dirty="0"/>
              <a:t>On applique le </a:t>
            </a:r>
            <a:r>
              <a:rPr lang="en-GB" dirty="0" err="1"/>
              <a:t>même</a:t>
            </a:r>
            <a:r>
              <a:rPr lang="en-GB" dirty="0"/>
              <a:t> </a:t>
            </a:r>
            <a:r>
              <a:rPr lang="en-GB" dirty="0" err="1"/>
              <a:t>procédé</a:t>
            </a:r>
            <a:r>
              <a:rPr lang="en-GB" dirty="0"/>
              <a:t> pour </a:t>
            </a:r>
            <a:r>
              <a:rPr lang="en-GB" dirty="0" err="1"/>
              <a:t>cacher</a:t>
            </a:r>
            <a:r>
              <a:rPr lang="en-GB" dirty="0"/>
              <a:t> le nouveau </a:t>
            </a:r>
            <a:r>
              <a:rPr lang="en-GB" dirty="0" err="1"/>
              <a:t>nombre</a:t>
            </a:r>
            <a:r>
              <a:rPr lang="en-GB" dirty="0"/>
              <a:t> </a:t>
            </a:r>
            <a:r>
              <a:rPr lang="en-GB" dirty="0" err="1"/>
              <a:t>dans</a:t>
            </a:r>
            <a:r>
              <a:rPr lang="en-GB" dirty="0"/>
              <a:t> le tableau à </a:t>
            </a:r>
            <a:br>
              <a:rPr lang="en-GB" dirty="0"/>
            </a:br>
            <a:r>
              <a:rPr lang="en-GB" dirty="0">
                <a:latin typeface="Courier New" pitchFamily="49" charset="0"/>
              </a:rPr>
              <a:t>(n – 1)</a:t>
            </a:r>
            <a:r>
              <a:rPr lang="en-GB" dirty="0"/>
              <a:t> </a:t>
            </a:r>
            <a:r>
              <a:rPr lang="en-GB" dirty="0" err="1"/>
              <a:t>éléments</a:t>
            </a:r>
            <a:r>
              <a:rPr lang="en-GB" dirty="0"/>
              <a:t> </a:t>
            </a:r>
            <a:r>
              <a:rPr lang="en-GB" dirty="0" err="1"/>
              <a:t>restants</a:t>
            </a:r>
            <a:r>
              <a:rPr lang="en-GB" dirty="0"/>
              <a:t>, et </a:t>
            </a:r>
            <a:r>
              <a:rPr lang="en-GB" dirty="0" err="1"/>
              <a:t>ainsi</a:t>
            </a:r>
            <a:r>
              <a:rPr lang="en-GB" dirty="0"/>
              <a:t> de suite </a:t>
            </a:r>
            <a:r>
              <a:rPr lang="en-GB" dirty="0" err="1"/>
              <a:t>jusqu’à</a:t>
            </a:r>
            <a:r>
              <a:rPr lang="en-GB" dirty="0"/>
              <a:t> </a:t>
            </a:r>
            <a:r>
              <a:rPr lang="en-GB" dirty="0" err="1"/>
              <a:t>ce</a:t>
            </a:r>
            <a:r>
              <a:rPr lang="en-GB" dirty="0"/>
              <a:t> </a:t>
            </a:r>
            <a:r>
              <a:rPr lang="en-GB" dirty="0" err="1"/>
              <a:t>qu’il</a:t>
            </a:r>
            <a:r>
              <a:rPr lang="en-GB" dirty="0"/>
              <a:t> ne </a:t>
            </a:r>
            <a:r>
              <a:rPr lang="en-GB" dirty="0" err="1"/>
              <a:t>reste</a:t>
            </a:r>
            <a:r>
              <a:rPr lang="en-GB" dirty="0"/>
              <a:t> plus </a:t>
            </a:r>
            <a:r>
              <a:rPr lang="en-GB" dirty="0" err="1"/>
              <a:t>qu’un</a:t>
            </a:r>
            <a:r>
              <a:rPr lang="en-GB" dirty="0"/>
              <a:t> </a:t>
            </a:r>
            <a:r>
              <a:rPr lang="en-GB" dirty="0" err="1"/>
              <a:t>seul</a:t>
            </a:r>
            <a:r>
              <a:rPr lang="en-GB" dirty="0"/>
              <a:t> </a:t>
            </a:r>
            <a:r>
              <a:rPr lang="en-GB" dirty="0" err="1"/>
              <a:t>élement</a:t>
            </a:r>
            <a:r>
              <a:rPr lang="en-GB" dirty="0"/>
              <a:t> </a:t>
            </a:r>
            <a:r>
              <a:rPr lang="en-GB" dirty="0" err="1"/>
              <a:t>dans</a:t>
            </a:r>
            <a:r>
              <a:rPr lang="en-GB" dirty="0"/>
              <a:t> le tableau, qui </a:t>
            </a:r>
            <a:r>
              <a:rPr lang="en-GB" dirty="0" err="1"/>
              <a:t>constitue</a:t>
            </a:r>
            <a:r>
              <a:rPr lang="en-GB" dirty="0"/>
              <a:t> </a:t>
            </a:r>
            <a:r>
              <a:rPr lang="en-GB" dirty="0" err="1"/>
              <a:t>alors</a:t>
            </a:r>
            <a:r>
              <a:rPr lang="en-GB" dirty="0"/>
              <a:t> le </a:t>
            </a:r>
            <a:r>
              <a:rPr lang="en-GB" dirty="0" err="1"/>
              <a:t>dernier</a:t>
            </a:r>
            <a:r>
              <a:rPr lang="en-GB" dirty="0"/>
              <a:t> </a:t>
            </a:r>
            <a:r>
              <a:rPr lang="en-GB" dirty="0" err="1"/>
              <a:t>élément</a:t>
            </a:r>
            <a:r>
              <a:rPr lang="en-GB" dirty="0"/>
              <a:t> de la permutation à </a:t>
            </a:r>
            <a:r>
              <a:rPr lang="en-GB" dirty="0" err="1"/>
              <a:t>construire</a:t>
            </a:r>
            <a:r>
              <a:rPr lang="en-GB" dirty="0"/>
              <a:t>. </a:t>
            </a:r>
          </a:p>
          <a:p>
            <a:r>
              <a:rPr lang="en-GB" b="1" dirty="0" err="1"/>
              <a:t>remarque</a:t>
            </a:r>
            <a:r>
              <a:rPr lang="en-GB" b="1" dirty="0"/>
              <a:t>:</a:t>
            </a:r>
            <a:r>
              <a:rPr lang="en-GB" dirty="0"/>
              <a:t> </a:t>
            </a:r>
            <a:r>
              <a:rPr lang="en-GB" dirty="0" err="1"/>
              <a:t>il</a:t>
            </a:r>
            <a:r>
              <a:rPr lang="en-GB" dirty="0"/>
              <a:t> </a:t>
            </a:r>
            <a:r>
              <a:rPr lang="en-GB" dirty="0" err="1"/>
              <a:t>existe</a:t>
            </a:r>
            <a:r>
              <a:rPr lang="en-GB" dirty="0"/>
              <a:t> un </a:t>
            </a:r>
            <a:r>
              <a:rPr lang="en-GB" dirty="0" err="1"/>
              <a:t>très</a:t>
            </a:r>
            <a:r>
              <a:rPr lang="en-GB" dirty="0"/>
              <a:t> grand </a:t>
            </a:r>
            <a:r>
              <a:rPr lang="en-GB" dirty="0" err="1"/>
              <a:t>nombre</a:t>
            </a:r>
            <a:r>
              <a:rPr lang="en-GB" dirty="0"/>
              <a:t> de </a:t>
            </a:r>
            <a:r>
              <a:rPr lang="en-GB" dirty="0" err="1"/>
              <a:t>procédés</a:t>
            </a:r>
            <a:r>
              <a:rPr lang="en-GB" dirty="0"/>
              <a:t> </a:t>
            </a:r>
            <a:r>
              <a:rPr lang="en-GB" dirty="0" err="1"/>
              <a:t>différents</a:t>
            </a:r>
            <a:r>
              <a:rPr lang="en-GB" dirty="0"/>
              <a:t> pour </a:t>
            </a:r>
            <a:r>
              <a:rPr lang="en-GB" dirty="0" err="1"/>
              <a:t>associer</a:t>
            </a:r>
            <a:r>
              <a:rPr lang="en-GB" dirty="0"/>
              <a:t> </a:t>
            </a:r>
            <a:r>
              <a:rPr lang="en-GB" dirty="0" err="1"/>
              <a:t>une</a:t>
            </a:r>
            <a:r>
              <a:rPr lang="en-GB" dirty="0"/>
              <a:t> permutation à un </a:t>
            </a:r>
            <a:r>
              <a:rPr lang="en-GB" dirty="0" err="1"/>
              <a:t>nombre</a:t>
            </a:r>
            <a:r>
              <a:rPr lang="en-GB" dirty="0"/>
              <a:t>; </a:t>
            </a:r>
            <a:r>
              <a:rPr lang="en-GB" dirty="0" err="1"/>
              <a:t>il</a:t>
            </a:r>
            <a:r>
              <a:rPr lang="en-GB" dirty="0"/>
              <a:t> </a:t>
            </a:r>
            <a:r>
              <a:rPr lang="en-GB" dirty="0" err="1"/>
              <a:t>faut</a:t>
            </a:r>
            <a:r>
              <a:rPr lang="en-GB" dirty="0"/>
              <a:t> que </a:t>
            </a:r>
            <a:r>
              <a:rPr lang="en-GB" dirty="0" err="1"/>
              <a:t>l’émetteur</a:t>
            </a:r>
            <a:r>
              <a:rPr lang="en-GB" dirty="0"/>
              <a:t> et le </a:t>
            </a:r>
            <a:r>
              <a:rPr lang="en-GB" dirty="0" err="1"/>
              <a:t>récepteur</a:t>
            </a:r>
            <a:r>
              <a:rPr lang="en-GB" dirty="0"/>
              <a:t> se </a:t>
            </a:r>
            <a:r>
              <a:rPr lang="en-GB" dirty="0" err="1"/>
              <a:t>mettent</a:t>
            </a:r>
            <a:r>
              <a:rPr lang="en-GB" dirty="0"/>
              <a:t> </a:t>
            </a:r>
            <a:r>
              <a:rPr lang="en-GB" dirty="0" err="1"/>
              <a:t>d’accord</a:t>
            </a:r>
            <a:r>
              <a:rPr lang="en-GB" dirty="0"/>
              <a:t> </a:t>
            </a:r>
            <a:r>
              <a:rPr lang="en-GB" dirty="0" err="1"/>
              <a:t>sur</a:t>
            </a:r>
            <a:r>
              <a:rPr lang="en-GB" dirty="0"/>
              <a:t> un </a:t>
            </a:r>
            <a:r>
              <a:rPr lang="en-GB" dirty="0" err="1"/>
              <a:t>procédé</a:t>
            </a:r>
            <a:r>
              <a:rPr lang="en-GB" dirty="0"/>
              <a:t> </a:t>
            </a:r>
            <a:r>
              <a:rPr lang="en-GB" dirty="0" err="1"/>
              <a:t>déterminé</a:t>
            </a:r>
            <a:r>
              <a:rPr lang="en-GB" dirty="0"/>
              <a:t>. </a:t>
            </a:r>
            <a:r>
              <a:rPr lang="en-GB" dirty="0" err="1"/>
              <a:t>L’idéal</a:t>
            </a:r>
            <a:r>
              <a:rPr lang="en-GB" dirty="0"/>
              <a:t> </a:t>
            </a:r>
            <a:r>
              <a:rPr lang="en-GB" dirty="0" err="1"/>
              <a:t>serait</a:t>
            </a:r>
            <a:r>
              <a:rPr lang="en-GB" dirty="0"/>
              <a:t> que le </a:t>
            </a:r>
            <a:r>
              <a:rPr lang="en-GB" dirty="0" err="1"/>
              <a:t>procédé</a:t>
            </a:r>
            <a:r>
              <a:rPr lang="en-GB" dirty="0"/>
              <a:t> </a:t>
            </a:r>
            <a:r>
              <a:rPr lang="en-GB" dirty="0" err="1"/>
              <a:t>puisse</a:t>
            </a:r>
            <a:r>
              <a:rPr lang="en-GB" dirty="0"/>
              <a:t> </a:t>
            </a:r>
            <a:r>
              <a:rPr lang="en-GB" dirty="0" err="1"/>
              <a:t>être</a:t>
            </a:r>
            <a:r>
              <a:rPr lang="en-GB" dirty="0"/>
              <a:t> </a:t>
            </a:r>
            <a:r>
              <a:rPr lang="en-GB" dirty="0" err="1"/>
              <a:t>déterminé</a:t>
            </a:r>
            <a:r>
              <a:rPr lang="en-GB" dirty="0"/>
              <a:t> à </a:t>
            </a:r>
            <a:r>
              <a:rPr lang="en-GB" dirty="0" err="1"/>
              <a:t>partir</a:t>
            </a:r>
            <a:r>
              <a:rPr lang="en-GB" dirty="0"/>
              <a:t> </a:t>
            </a:r>
            <a:r>
              <a:rPr lang="en-GB" dirty="0" err="1"/>
              <a:t>d’une</a:t>
            </a:r>
            <a:r>
              <a:rPr lang="en-GB" dirty="0"/>
              <a:t> clé </a:t>
            </a:r>
            <a:r>
              <a:rPr lang="en-GB" dirty="0" err="1"/>
              <a:t>secrète</a:t>
            </a:r>
            <a:r>
              <a:rPr lang="en-GB" dirty="0"/>
              <a:t>, </a:t>
            </a:r>
            <a:r>
              <a:rPr lang="en-GB" dirty="0" err="1"/>
              <a:t>connue</a:t>
            </a:r>
            <a:r>
              <a:rPr lang="en-GB" dirty="0"/>
              <a:t> des </a:t>
            </a:r>
            <a:r>
              <a:rPr lang="en-GB" dirty="0" err="1"/>
              <a:t>deux</a:t>
            </a:r>
            <a:r>
              <a:rPr lang="en-GB" dirty="0"/>
              <a:t> </a:t>
            </a:r>
            <a:r>
              <a:rPr lang="en-GB" dirty="0" err="1"/>
              <a:t>partenaires</a:t>
            </a:r>
            <a:r>
              <a:rPr lang="en-GB" dirty="0"/>
              <a:t> de la communication. </a:t>
            </a:r>
            <a:r>
              <a:rPr lang="en-GB" dirty="0" err="1"/>
              <a:t>Wayner</a:t>
            </a:r>
            <a:r>
              <a:rPr lang="en-GB" dirty="0"/>
              <a:t> </a:t>
            </a:r>
            <a:r>
              <a:rPr lang="en-GB" dirty="0" err="1"/>
              <a:t>décrit</a:t>
            </a:r>
            <a:r>
              <a:rPr lang="en-GB" dirty="0"/>
              <a:t> un </a:t>
            </a:r>
            <a:r>
              <a:rPr lang="en-GB" dirty="0" err="1"/>
              <a:t>tel</a:t>
            </a:r>
            <a:r>
              <a:rPr lang="en-GB" dirty="0"/>
              <a:t> </a:t>
            </a:r>
            <a:r>
              <a:rPr lang="en-GB" dirty="0" err="1"/>
              <a:t>procédé</a:t>
            </a:r>
            <a:r>
              <a:rPr lang="en-GB" dirty="0"/>
              <a:t> </a:t>
            </a:r>
            <a:r>
              <a:rPr lang="en-GB" dirty="0" err="1"/>
              <a:t>dans</a:t>
            </a:r>
            <a:r>
              <a:rPr lang="en-GB" dirty="0"/>
              <a:t> http://www.wayner.org/books/discrypt2/sorted.php.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DF3723F5-5169-4E94-9CD9-23BAF91067A8}" type="slidenum">
              <a:rPr lang="en-US"/>
              <a:pPr/>
              <a:t>34</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GB"/>
              <a:t>Pour éviter le problème du réarrangement arbitraire des lignes, on peut associer deux arguments dans une même ligne, dont l’un des arguments cache l’ordre correct de la liste transformée. Si quelqu’un modifie l’ordre des lignes, on peut facilement reconstituer l’ordre correct, en triant sur l’argument qui détermine cet ordre correct. Un attaquant ne pourrait donc pas se contenter de changer l’ordre, il devrait aussi modifier les valeurs elles-mêmes, ce qui se remarque facilement. De plus, pour compliquer la situation, on peut composer chaque ligne de la liste d’une grand nombre de rubriques, de façon que l’attaquant ne sache pas prévoir quelle rubrique conserve l’ordre correct.</a:t>
            </a:r>
          </a:p>
          <a:p>
            <a:r>
              <a:rPr lang="en-GB"/>
              <a:t>Ce procédé permet aussi d’éclater la liste en sous-listes et de transmettre chacune des sous-listes par un canal différent. Le destinataire du message caché n’a qu’à fusionner toutes les sous-listes dans un même fichier et à trier la liste fusionnée sur l’argument reconstituant l’ordre correct. Une seule sous-liste ne permet pas l’extraction de quelque chose de sensé. </a:t>
            </a:r>
          </a:p>
          <a:p>
            <a:r>
              <a:rPr lang="en-GB"/>
              <a:t>Comme on peut le constater, ce procédé se prête particulièrement bien pour cacher de l’information dans une feuille de tableur.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20-Feb-2009</a:t>
            </a:r>
          </a:p>
        </p:txBody>
      </p:sp>
      <p:sp>
        <p:nvSpPr>
          <p:cNvPr id="6" name="Rectangle 6"/>
          <p:cNvSpPr>
            <a:spLocks noGrp="1" noChangeArrowheads="1"/>
          </p:cNvSpPr>
          <p:nvPr>
            <p:ph type="ftr" sz="quarter" idx="4"/>
          </p:nvPr>
        </p:nvSpPr>
        <p:spPr>
          <a:ln/>
        </p:spPr>
        <p:txBody>
          <a:bodyPr/>
          <a:lstStyle/>
          <a:p>
            <a:r>
              <a:rPr lang="en-US"/>
              <a:t>1. Symmetric Cryptography: a Survey</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9A7E3450-A7E6-4436-8749-3532622F58A7}" type="slidenum">
              <a:rPr lang="en-US"/>
              <a:pPr/>
              <a:t>35</a:t>
            </a:fld>
            <a:endParaRPr lang="en-US"/>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31641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1: Intoduction générale au séminaire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D7400228-3C99-4134-805C-A4CC60F5757A}" type="slidenum">
              <a:rPr lang="en-US"/>
              <a:pPr/>
              <a:t>36</a:t>
            </a:fld>
            <a:endParaRPr lang="en-US"/>
          </a:p>
        </p:txBody>
      </p:sp>
      <p:sp>
        <p:nvSpPr>
          <p:cNvPr id="337924" name="Rectangle 4"/>
          <p:cNvSpPr>
            <a:spLocks noChangeArrowheads="1" noTextEdit="1"/>
          </p:cNvSpPr>
          <p:nvPr>
            <p:ph type="sldImg"/>
          </p:nvPr>
        </p:nvSpPr>
        <p:spPr>
          <a:ln/>
        </p:spPr>
      </p:sp>
      <p:sp>
        <p:nvSpPr>
          <p:cNvPr id="337925" name="Rectangle 5"/>
          <p:cNvSpPr>
            <a:spLocks noGrp="1" noChangeArrowheads="1"/>
          </p:cNvSpPr>
          <p:nvPr>
            <p:ph type="body" idx="1"/>
          </p:nvPr>
        </p:nvSpPr>
        <p:spPr>
          <a:xfrm>
            <a:off x="914400" y="4572000"/>
            <a:ext cx="5410200" cy="3886200"/>
          </a:xfrm>
        </p:spPr>
        <p:txBody>
          <a:bodyPr/>
          <a:lstStyle/>
          <a:p>
            <a:pPr algn="just">
              <a:spcBef>
                <a:spcPct val="0"/>
              </a:spcBef>
            </a:pPr>
            <a:r>
              <a:rPr lang="en-GB"/>
              <a:t>La rétine de l’oeil humain est tapissée de millions de cellules réceptrices. Les </a:t>
            </a:r>
            <a:r>
              <a:rPr lang="en-GB" b="1"/>
              <a:t>bâtonnets</a:t>
            </a:r>
            <a:r>
              <a:rPr lang="en-GB"/>
              <a:t> sont sensibles à l'intensité de la lumière, mais non aux couleurs, et servent à la vision crépusculaire; les </a:t>
            </a:r>
            <a:r>
              <a:rPr lang="en-GB" b="1"/>
              <a:t>cônes</a:t>
            </a:r>
            <a:r>
              <a:rPr lang="en-GB"/>
              <a:t> sont responsables de la vision diurne en couleurs. On distingue 3 types de cônes:</a:t>
            </a:r>
          </a:p>
          <a:p>
            <a:pPr algn="just">
              <a:spcBef>
                <a:spcPct val="0"/>
              </a:spcBef>
            </a:pPr>
            <a:r>
              <a:rPr lang="en-GB"/>
              <a:t>- les premiers réagissent essentiellement à la lumière </a:t>
            </a:r>
            <a:r>
              <a:rPr lang="en-GB" b="1"/>
              <a:t>rouge</a:t>
            </a:r>
            <a:r>
              <a:rPr lang="en-GB"/>
              <a:t> (longueur d’onde:700 nanomètres [1 nm= 10</a:t>
            </a:r>
            <a:r>
              <a:rPr lang="en-GB" baseline="30000"/>
              <a:t>-9</a:t>
            </a:r>
            <a:r>
              <a:rPr lang="en-GB"/>
              <a:t> m = un milliardième de mètre]), nous les désignerons par R (</a:t>
            </a:r>
            <a:r>
              <a:rPr lang="en-GB" i="1"/>
              <a:t>red</a:t>
            </a:r>
            <a:r>
              <a:rPr lang="en-GB"/>
              <a:t>);</a:t>
            </a:r>
          </a:p>
          <a:p>
            <a:pPr algn="just">
              <a:spcBef>
                <a:spcPct val="0"/>
              </a:spcBef>
            </a:pPr>
            <a:r>
              <a:rPr lang="en-GB"/>
              <a:t>- d’autres réagissent essentiellement à la lumière </a:t>
            </a:r>
            <a:r>
              <a:rPr lang="en-GB" b="1"/>
              <a:t>verte</a:t>
            </a:r>
            <a:r>
              <a:rPr lang="en-GB"/>
              <a:t> (longueur d’onde: 546 nm), nous les désignerons par G (</a:t>
            </a:r>
            <a:r>
              <a:rPr lang="en-GB" i="1"/>
              <a:t>green</a:t>
            </a:r>
            <a:r>
              <a:rPr lang="en-GB"/>
              <a:t>);</a:t>
            </a:r>
          </a:p>
          <a:p>
            <a:pPr algn="just">
              <a:spcBef>
                <a:spcPct val="0"/>
              </a:spcBef>
            </a:pPr>
            <a:r>
              <a:rPr lang="en-GB"/>
              <a:t>- les derniers réagissent essentiellement à la lumière </a:t>
            </a:r>
            <a:r>
              <a:rPr lang="en-GB" b="1"/>
              <a:t>bleue</a:t>
            </a:r>
            <a:r>
              <a:rPr lang="en-GB"/>
              <a:t> (longueur d’onde: 436 nm), nous les désignerons par B (</a:t>
            </a:r>
            <a:r>
              <a:rPr lang="en-GB" i="1"/>
              <a:t>blue</a:t>
            </a:r>
            <a:r>
              <a:rPr lang="en-GB"/>
              <a:t>).</a:t>
            </a:r>
          </a:p>
          <a:p>
            <a:pPr algn="just">
              <a:spcBef>
                <a:spcPct val="0"/>
              </a:spcBef>
            </a:pPr>
            <a:r>
              <a:rPr lang="en-GB"/>
              <a:t>Toutes les autres sensations de couleurs sont provoquées par des combinaisons de plusieurs types d’excitations, p.ex. :</a:t>
            </a:r>
          </a:p>
          <a:p>
            <a:pPr algn="just">
              <a:spcBef>
                <a:spcPct val="0"/>
              </a:spcBef>
              <a:buFontTx/>
              <a:buChar char="•"/>
            </a:pPr>
            <a:r>
              <a:rPr lang="en-GB"/>
              <a:t> sensation de</a:t>
            </a:r>
            <a:r>
              <a:rPr lang="en-GB" b="1"/>
              <a:t> jaune</a:t>
            </a:r>
            <a:r>
              <a:rPr lang="en-GB"/>
              <a:t>: excitation simultanée des cellules R et G;</a:t>
            </a:r>
          </a:p>
          <a:p>
            <a:pPr algn="just">
              <a:spcBef>
                <a:spcPct val="0"/>
              </a:spcBef>
              <a:buFontTx/>
              <a:buChar char="•"/>
            </a:pPr>
            <a:r>
              <a:rPr lang="en-GB"/>
              <a:t> sensation de bleu verdâtre clair (</a:t>
            </a:r>
            <a:r>
              <a:rPr lang="en-GB" b="1"/>
              <a:t>cyan</a:t>
            </a:r>
            <a:r>
              <a:rPr lang="en-GB"/>
              <a:t>): excitation simultanée des cellules G et B;</a:t>
            </a:r>
          </a:p>
          <a:p>
            <a:pPr algn="just">
              <a:spcBef>
                <a:spcPct val="0"/>
              </a:spcBef>
              <a:buFontTx/>
              <a:buChar char="•"/>
            </a:pPr>
            <a:r>
              <a:rPr lang="en-GB"/>
              <a:t> sensation de pourpre (</a:t>
            </a:r>
            <a:r>
              <a:rPr lang="en-GB" b="1"/>
              <a:t>magenta</a:t>
            </a:r>
            <a:r>
              <a:rPr lang="en-GB"/>
              <a:t>): excitation simultanée des cellules B et R;</a:t>
            </a:r>
          </a:p>
          <a:p>
            <a:pPr algn="just">
              <a:spcBef>
                <a:spcPct val="0"/>
              </a:spcBef>
              <a:buFontTx/>
              <a:buChar char="•"/>
            </a:pPr>
            <a:r>
              <a:rPr lang="en-GB"/>
              <a:t> sensation de</a:t>
            </a:r>
            <a:r>
              <a:rPr lang="en-GB" b="1"/>
              <a:t> blanc</a:t>
            </a:r>
            <a:r>
              <a:rPr lang="en-GB"/>
              <a:t>: excitation simultanée des 3 types R, G et B;</a:t>
            </a:r>
          </a:p>
          <a:p>
            <a:pPr algn="just">
              <a:spcBef>
                <a:spcPct val="0"/>
              </a:spcBef>
              <a:buFontTx/>
              <a:buChar char="•"/>
            </a:pPr>
            <a:r>
              <a:rPr lang="en-GB"/>
              <a:t> sensation de </a:t>
            </a:r>
            <a:r>
              <a:rPr lang="en-GB" b="1"/>
              <a:t>noir</a:t>
            </a:r>
            <a:r>
              <a:rPr lang="en-GB"/>
              <a:t>: non excitation des cônes.</a:t>
            </a:r>
          </a:p>
          <a:p>
            <a:pPr algn="just">
              <a:spcBef>
                <a:spcPct val="0"/>
              </a:spcBef>
            </a:pPr>
            <a:r>
              <a:rPr lang="en-GB"/>
              <a:t>L’infinité de nuances de couleurs que nous connaissons est due à l’excitation dans des rapports précis des 3 types de cônes. On peut de cette façon simuler toutes les couleurs en utilisant des points lumineux triples, luisant en intensités appropriées en R, G et B.</a:t>
            </a:r>
          </a:p>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1: Intoduction générale au séminaire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AEAD78B7-E963-4AB2-B755-09F2B822D7E5}" type="slidenum">
              <a:rPr lang="en-US"/>
              <a:pPr/>
              <a:t>37</a:t>
            </a:fld>
            <a:endParaRPr lang="en-US"/>
          </a:p>
        </p:txBody>
      </p:sp>
      <p:sp>
        <p:nvSpPr>
          <p:cNvPr id="339972" name="Rectangle 4"/>
          <p:cNvSpPr>
            <a:spLocks noChangeArrowheads="1" noTextEdit="1"/>
          </p:cNvSpPr>
          <p:nvPr>
            <p:ph type="sldImg"/>
          </p:nvPr>
        </p:nvSpPr>
        <p:spPr>
          <a:ln/>
        </p:spPr>
      </p:sp>
      <p:sp>
        <p:nvSpPr>
          <p:cNvPr id="339973" name="Rectangle 5"/>
          <p:cNvSpPr>
            <a:spLocks noGrp="1" noChangeArrowheads="1"/>
          </p:cNvSpPr>
          <p:nvPr>
            <p:ph type="body" idx="1"/>
          </p:nvPr>
        </p:nvSpPr>
        <p:spPr/>
        <p:txBody>
          <a:bodyPr/>
          <a:lstStyle/>
          <a:p>
            <a:pPr algn="just">
              <a:spcBef>
                <a:spcPct val="0"/>
              </a:spcBef>
            </a:pPr>
            <a:r>
              <a:rPr lang="en-GB"/>
              <a:t>On peut représenter n’importe quelle couleur en la séparant dans ses composantes rouge (R), verte (G) et bleue (B). On peut mesurer l’intensité lumineuse dans chacune des 3 couleurs de base en sélectionnant une valeur sur une échelle variant de 0 à 255 ou bien par un pourcentage entre 0% et 100%.</a:t>
            </a:r>
          </a:p>
          <a:p>
            <a:pPr algn="just">
              <a:spcBef>
                <a:spcPct val="0"/>
              </a:spcBef>
            </a:pPr>
            <a:r>
              <a:rPr lang="en-GB"/>
              <a:t>Ainsi p.ex. pour la couleur ocre on aura: </a:t>
            </a:r>
          </a:p>
          <a:p>
            <a:pPr algn="just">
              <a:spcBef>
                <a:spcPct val="0"/>
              </a:spcBef>
            </a:pPr>
            <a:r>
              <a:rPr lang="en-GB"/>
              <a:t>- intensité du rouge = 195 (sur 255) ou bien 76,47%;</a:t>
            </a:r>
          </a:p>
          <a:p>
            <a:pPr algn="just">
              <a:spcBef>
                <a:spcPct val="0"/>
              </a:spcBef>
            </a:pPr>
            <a:r>
              <a:rPr lang="en-GB"/>
              <a:t>- intensité du vert = 171 (sur 255) ou bien 67,05%;</a:t>
            </a:r>
          </a:p>
          <a:p>
            <a:pPr algn="just">
              <a:spcBef>
                <a:spcPct val="0"/>
              </a:spcBef>
            </a:pPr>
            <a:r>
              <a:rPr lang="en-GB"/>
              <a:t>- intensité du bleu = 75 (sur 255) ou bien 29,41%.</a:t>
            </a:r>
          </a:p>
          <a:p>
            <a:pPr algn="just">
              <a:spcBef>
                <a:spcPct val="0"/>
              </a:spcBef>
            </a:pPr>
            <a:r>
              <a:rPr lang="en-GB"/>
              <a:t>Comme les nombres varient entre 0 et 255, il faut 8 bits pour chacune des couleurs de base, la place occupée par un pixel en couleur sera de 3 * 8 bits = 24 bits. Ce qui permet de représenter 2</a:t>
            </a:r>
            <a:r>
              <a:rPr lang="en-GB" baseline="30000"/>
              <a:t>24 </a:t>
            </a:r>
            <a:r>
              <a:rPr lang="en-GB"/>
              <a:t>valeurs différentes, c’est-à-dire plus de 16 millions de couleurs différentes.</a:t>
            </a:r>
          </a:p>
          <a:p>
            <a:pPr algn="just">
              <a:spcBef>
                <a:spcPct val="0"/>
              </a:spcBef>
            </a:pPr>
            <a:r>
              <a:rPr lang="en-GB"/>
              <a:t>D’un point de vue stéganographique, il importe de noter que la finesse de l’échelle dépasse la sensibilité de la perception humaine. Un changement d’intensité d’un centième sera déjà difficile à percevoir. Or ici, on peut représenter  des nuances aussi faibles que 1 / 256. Si pour la couleur ocre on prend comme valeur (196, 170, 76) au lieu de (195, 171, 75), personne ne remarquera la différence. Ce fait est exploité par certaines techniques stéganographiques.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1: Intoduction générale au séminaire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5B78C324-FE96-45F6-9F9B-042E72B97D13}" type="slidenum">
              <a:rPr lang="en-US"/>
              <a:pPr/>
              <a:t>5</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914400" y="4572000"/>
            <a:ext cx="5410200" cy="3886200"/>
          </a:xfrm>
        </p:spPr>
        <p:txBody>
          <a:bodyPr/>
          <a:lstStyle/>
          <a:p>
            <a:r>
              <a:rPr lang="en-GB" dirty="0"/>
              <a:t>On </a:t>
            </a:r>
            <a:r>
              <a:rPr lang="en-GB" dirty="0" err="1"/>
              <a:t>trouve</a:t>
            </a:r>
            <a:r>
              <a:rPr lang="en-GB" dirty="0"/>
              <a:t> des </a:t>
            </a:r>
            <a:r>
              <a:rPr lang="en-GB" dirty="0" err="1"/>
              <a:t>évocations</a:t>
            </a:r>
            <a:r>
              <a:rPr lang="en-GB" dirty="0"/>
              <a:t> de techniques </a:t>
            </a:r>
            <a:r>
              <a:rPr lang="en-GB" dirty="0" err="1"/>
              <a:t>stéganographiques</a:t>
            </a:r>
            <a:r>
              <a:rPr lang="en-GB" dirty="0"/>
              <a:t> </a:t>
            </a:r>
            <a:r>
              <a:rPr lang="en-GB" dirty="0" err="1"/>
              <a:t>dès</a:t>
            </a:r>
            <a:r>
              <a:rPr lang="en-GB" dirty="0"/>
              <a:t> </a:t>
            </a:r>
            <a:r>
              <a:rPr lang="en-GB" dirty="0" err="1"/>
              <a:t>l’Antiquité</a:t>
            </a:r>
            <a:r>
              <a:rPr lang="en-GB" dirty="0"/>
              <a:t>. </a:t>
            </a:r>
            <a:r>
              <a:rPr lang="en-GB" dirty="0" err="1"/>
              <a:t>L’historien</a:t>
            </a:r>
            <a:r>
              <a:rPr lang="en-GB" dirty="0"/>
              <a:t> </a:t>
            </a:r>
            <a:r>
              <a:rPr lang="en-GB" dirty="0" err="1"/>
              <a:t>grec</a:t>
            </a:r>
            <a:r>
              <a:rPr lang="en-GB" dirty="0"/>
              <a:t> </a:t>
            </a:r>
            <a:r>
              <a:rPr lang="en-GB" dirty="0" err="1"/>
              <a:t>Hérodote</a:t>
            </a:r>
            <a:r>
              <a:rPr lang="en-GB" dirty="0"/>
              <a:t> </a:t>
            </a:r>
            <a:r>
              <a:rPr lang="en-GB" dirty="0" err="1"/>
              <a:t>décrit</a:t>
            </a:r>
            <a:r>
              <a:rPr lang="en-GB" dirty="0"/>
              <a:t> le </a:t>
            </a:r>
            <a:r>
              <a:rPr lang="en-GB" dirty="0" err="1"/>
              <a:t>cas</a:t>
            </a:r>
            <a:r>
              <a:rPr lang="en-GB" dirty="0"/>
              <a:t> d’un message secret </a:t>
            </a:r>
            <a:r>
              <a:rPr lang="en-GB" dirty="0" err="1"/>
              <a:t>inscrit</a:t>
            </a:r>
            <a:r>
              <a:rPr lang="en-GB" dirty="0"/>
              <a:t> </a:t>
            </a:r>
            <a:r>
              <a:rPr lang="en-GB" dirty="0" err="1"/>
              <a:t>sur</a:t>
            </a:r>
            <a:r>
              <a:rPr lang="en-GB" dirty="0"/>
              <a:t> le </a:t>
            </a:r>
            <a:r>
              <a:rPr lang="en-GB" dirty="0" err="1"/>
              <a:t>crâne</a:t>
            </a:r>
            <a:r>
              <a:rPr lang="en-GB" dirty="0"/>
              <a:t> du </a:t>
            </a:r>
            <a:r>
              <a:rPr lang="en-GB" dirty="0" err="1"/>
              <a:t>messager</a:t>
            </a:r>
            <a:r>
              <a:rPr lang="en-GB" dirty="0"/>
              <a:t>, après que les </a:t>
            </a:r>
            <a:r>
              <a:rPr lang="en-GB" dirty="0" err="1"/>
              <a:t>cheveux</a:t>
            </a:r>
            <a:r>
              <a:rPr lang="en-GB" dirty="0"/>
              <a:t> </a:t>
            </a:r>
            <a:r>
              <a:rPr lang="en-GB" dirty="0" err="1"/>
              <a:t>eurent</a:t>
            </a:r>
            <a:r>
              <a:rPr lang="en-GB" dirty="0"/>
              <a:t> </a:t>
            </a:r>
            <a:r>
              <a:rPr lang="en-GB" dirty="0" err="1"/>
              <a:t>repoussés</a:t>
            </a:r>
            <a:r>
              <a:rPr lang="en-GB" dirty="0"/>
              <a:t>. Il </a:t>
            </a:r>
            <a:r>
              <a:rPr lang="en-GB" dirty="0" err="1"/>
              <a:t>décrit</a:t>
            </a:r>
            <a:r>
              <a:rPr lang="en-GB" dirty="0"/>
              <a:t> </a:t>
            </a:r>
            <a:r>
              <a:rPr lang="en-GB" dirty="0" err="1"/>
              <a:t>aussi</a:t>
            </a:r>
            <a:r>
              <a:rPr lang="en-GB" dirty="0"/>
              <a:t> le </a:t>
            </a:r>
            <a:r>
              <a:rPr lang="en-GB" dirty="0" err="1"/>
              <a:t>cas</a:t>
            </a:r>
            <a:r>
              <a:rPr lang="en-GB" dirty="0"/>
              <a:t> d’un message </a:t>
            </a:r>
            <a:r>
              <a:rPr lang="en-GB" dirty="0" err="1"/>
              <a:t>écrit</a:t>
            </a:r>
            <a:r>
              <a:rPr lang="en-GB" dirty="0"/>
              <a:t> sous la </a:t>
            </a:r>
            <a:r>
              <a:rPr lang="en-GB" dirty="0" err="1"/>
              <a:t>cire</a:t>
            </a:r>
            <a:r>
              <a:rPr lang="en-GB" dirty="0"/>
              <a:t> </a:t>
            </a:r>
            <a:r>
              <a:rPr lang="en-GB" dirty="0" err="1"/>
              <a:t>d’une</a:t>
            </a:r>
            <a:r>
              <a:rPr lang="en-GB" dirty="0"/>
              <a:t> </a:t>
            </a:r>
            <a:r>
              <a:rPr lang="en-GB" dirty="0" err="1"/>
              <a:t>tablette</a:t>
            </a:r>
            <a:r>
              <a:rPr lang="en-GB" dirty="0"/>
              <a:t> </a:t>
            </a:r>
            <a:r>
              <a:rPr lang="en-GB" dirty="0" err="1"/>
              <a:t>d’écriture</a:t>
            </a:r>
            <a:r>
              <a:rPr lang="en-GB" dirty="0"/>
              <a:t>.</a:t>
            </a:r>
          </a:p>
          <a:p>
            <a:r>
              <a:rPr lang="en-GB" dirty="0" err="1"/>
              <a:t>D’autres</a:t>
            </a:r>
            <a:r>
              <a:rPr lang="en-GB" dirty="0"/>
              <a:t> </a:t>
            </a:r>
            <a:r>
              <a:rPr lang="en-GB" b="1" dirty="0" err="1"/>
              <a:t>objets</a:t>
            </a:r>
            <a:r>
              <a:rPr lang="en-GB" dirty="0"/>
              <a:t> </a:t>
            </a:r>
            <a:r>
              <a:rPr lang="en-GB" dirty="0" err="1"/>
              <a:t>sont</a:t>
            </a:r>
            <a:r>
              <a:rPr lang="en-GB" dirty="0"/>
              <a:t> </a:t>
            </a:r>
            <a:r>
              <a:rPr lang="en-GB" dirty="0" err="1"/>
              <a:t>utilisés</a:t>
            </a:r>
            <a:r>
              <a:rPr lang="en-GB" dirty="0"/>
              <a:t> pour </a:t>
            </a:r>
            <a:r>
              <a:rPr lang="en-GB" dirty="0" err="1"/>
              <a:t>dissimuler</a:t>
            </a:r>
            <a:r>
              <a:rPr lang="en-GB" dirty="0"/>
              <a:t> un message secret, </a:t>
            </a:r>
            <a:r>
              <a:rPr lang="en-GB" dirty="0" err="1"/>
              <a:t>p.ex</a:t>
            </a:r>
            <a:r>
              <a:rPr lang="en-GB" dirty="0"/>
              <a:t>. des </a:t>
            </a:r>
            <a:r>
              <a:rPr lang="en-GB" dirty="0" err="1"/>
              <a:t>clous</a:t>
            </a:r>
            <a:r>
              <a:rPr lang="en-GB" dirty="0"/>
              <a:t> </a:t>
            </a:r>
            <a:r>
              <a:rPr lang="en-GB" dirty="0" err="1"/>
              <a:t>creux</a:t>
            </a:r>
            <a:r>
              <a:rPr lang="en-GB" dirty="0"/>
              <a:t> </a:t>
            </a:r>
            <a:r>
              <a:rPr lang="en-GB" dirty="0" err="1"/>
              <a:t>contenant</a:t>
            </a:r>
            <a:r>
              <a:rPr lang="en-GB" dirty="0"/>
              <a:t> le message, </a:t>
            </a:r>
            <a:r>
              <a:rPr lang="en-GB" dirty="0" err="1"/>
              <a:t>puis</a:t>
            </a:r>
            <a:r>
              <a:rPr lang="en-GB" dirty="0"/>
              <a:t> </a:t>
            </a:r>
            <a:r>
              <a:rPr lang="en-GB" dirty="0" err="1"/>
              <a:t>enfoncés</a:t>
            </a:r>
            <a:r>
              <a:rPr lang="en-GB" dirty="0"/>
              <a:t> </a:t>
            </a:r>
            <a:r>
              <a:rPr lang="en-GB" dirty="0" err="1"/>
              <a:t>dans</a:t>
            </a:r>
            <a:r>
              <a:rPr lang="en-GB" dirty="0"/>
              <a:t> </a:t>
            </a:r>
            <a:r>
              <a:rPr lang="en-GB" dirty="0" err="1"/>
              <a:t>une</a:t>
            </a:r>
            <a:r>
              <a:rPr lang="en-GB" dirty="0"/>
              <a:t> </a:t>
            </a:r>
            <a:r>
              <a:rPr lang="en-GB" dirty="0" err="1"/>
              <a:t>planche</a:t>
            </a:r>
            <a:r>
              <a:rPr lang="en-GB" dirty="0"/>
              <a:t> de bois.</a:t>
            </a:r>
          </a:p>
          <a:p>
            <a:r>
              <a:rPr lang="en-GB" sz="1000" dirty="0"/>
              <a:t>[</a:t>
            </a:r>
            <a:r>
              <a:rPr lang="en-GB" sz="1000" dirty="0" err="1"/>
              <a:t>voir</a:t>
            </a:r>
            <a:r>
              <a:rPr lang="en-GB" sz="1000" dirty="0"/>
              <a:t> </a:t>
            </a:r>
            <a:r>
              <a:rPr lang="en-GB" sz="1000" dirty="0" err="1"/>
              <a:t>p.ex</a:t>
            </a:r>
            <a:r>
              <a:rPr lang="en-GB" sz="1000" dirty="0"/>
              <a:t>. http://lwh.free.fr/pages/algo/crypto/steganographie.htm]</a:t>
            </a:r>
          </a:p>
          <a:p>
            <a:r>
              <a:rPr lang="en-GB" dirty="0"/>
              <a:t>Les </a:t>
            </a:r>
            <a:r>
              <a:rPr lang="en-GB" b="1" dirty="0" err="1"/>
              <a:t>encres</a:t>
            </a:r>
            <a:r>
              <a:rPr lang="en-GB" b="1" dirty="0"/>
              <a:t> invisibles</a:t>
            </a:r>
            <a:r>
              <a:rPr lang="en-GB" dirty="0"/>
              <a:t> (= </a:t>
            </a:r>
            <a:r>
              <a:rPr lang="en-GB" dirty="0" err="1"/>
              <a:t>encres</a:t>
            </a:r>
            <a:r>
              <a:rPr lang="en-GB" dirty="0"/>
              <a:t> </a:t>
            </a:r>
            <a:r>
              <a:rPr lang="en-GB" dirty="0" err="1"/>
              <a:t>sympathiques</a:t>
            </a:r>
            <a:r>
              <a:rPr lang="en-GB" dirty="0"/>
              <a:t>) font </a:t>
            </a:r>
            <a:r>
              <a:rPr lang="en-GB" dirty="0" err="1"/>
              <a:t>leur</a:t>
            </a:r>
            <a:r>
              <a:rPr lang="en-GB" dirty="0"/>
              <a:t> apparition </a:t>
            </a:r>
            <a:r>
              <a:rPr lang="en-GB" dirty="0" err="1"/>
              <a:t>dès</a:t>
            </a:r>
            <a:r>
              <a:rPr lang="en-GB" dirty="0"/>
              <a:t> le </a:t>
            </a:r>
            <a:r>
              <a:rPr lang="en-GB" dirty="0" err="1"/>
              <a:t>Moyen</a:t>
            </a:r>
            <a:r>
              <a:rPr lang="en-GB" dirty="0"/>
              <a:t>-Age; on </a:t>
            </a:r>
            <a:r>
              <a:rPr lang="en-GB" dirty="0" err="1"/>
              <a:t>trouve</a:t>
            </a:r>
            <a:r>
              <a:rPr lang="en-GB" dirty="0"/>
              <a:t> </a:t>
            </a:r>
            <a:r>
              <a:rPr lang="en-GB" dirty="0" err="1"/>
              <a:t>même</a:t>
            </a:r>
            <a:r>
              <a:rPr lang="en-GB" dirty="0"/>
              <a:t> </a:t>
            </a:r>
            <a:r>
              <a:rPr lang="en-GB" dirty="0" err="1"/>
              <a:t>une</a:t>
            </a:r>
            <a:r>
              <a:rPr lang="en-GB" dirty="0"/>
              <a:t> technique </a:t>
            </a:r>
            <a:r>
              <a:rPr lang="en-GB" dirty="0" err="1"/>
              <a:t>où</a:t>
            </a:r>
            <a:r>
              <a:rPr lang="en-GB" dirty="0"/>
              <a:t> le message </a:t>
            </a:r>
            <a:r>
              <a:rPr lang="en-GB" dirty="0" err="1"/>
              <a:t>est</a:t>
            </a:r>
            <a:r>
              <a:rPr lang="en-GB" dirty="0"/>
              <a:t> </a:t>
            </a:r>
            <a:r>
              <a:rPr lang="en-GB" dirty="0" err="1"/>
              <a:t>écrit</a:t>
            </a:r>
            <a:r>
              <a:rPr lang="en-GB" dirty="0"/>
              <a:t> avec </a:t>
            </a:r>
            <a:r>
              <a:rPr lang="en-GB" dirty="0" err="1"/>
              <a:t>une</a:t>
            </a:r>
            <a:r>
              <a:rPr lang="en-GB" dirty="0"/>
              <a:t> </a:t>
            </a:r>
            <a:r>
              <a:rPr lang="en-GB" dirty="0" err="1"/>
              <a:t>encre</a:t>
            </a:r>
            <a:r>
              <a:rPr lang="en-GB" dirty="0"/>
              <a:t> </a:t>
            </a:r>
            <a:r>
              <a:rPr lang="en-GB" dirty="0" err="1"/>
              <a:t>spéciale</a:t>
            </a:r>
            <a:r>
              <a:rPr lang="en-GB" dirty="0"/>
              <a:t> </a:t>
            </a:r>
            <a:r>
              <a:rPr lang="en-GB" dirty="0" err="1"/>
              <a:t>sur</a:t>
            </a:r>
            <a:r>
              <a:rPr lang="en-GB" dirty="0"/>
              <a:t> la coquille d’un oeuf; par après le message se </a:t>
            </a:r>
            <a:r>
              <a:rPr lang="en-GB" dirty="0" err="1"/>
              <a:t>retrouve</a:t>
            </a:r>
            <a:r>
              <a:rPr lang="en-GB" dirty="0"/>
              <a:t> à </a:t>
            </a:r>
            <a:r>
              <a:rPr lang="en-GB" dirty="0" err="1"/>
              <a:t>l’intérieur</a:t>
            </a:r>
            <a:r>
              <a:rPr lang="en-GB" dirty="0"/>
              <a:t> de </a:t>
            </a:r>
            <a:r>
              <a:rPr lang="en-GB" dirty="0" err="1"/>
              <a:t>l’oeuf</a:t>
            </a:r>
            <a:r>
              <a:rPr lang="en-GB" dirty="0"/>
              <a:t>.</a:t>
            </a:r>
          </a:p>
          <a:p>
            <a:r>
              <a:rPr lang="en-GB" sz="1000" dirty="0"/>
              <a:t>[</a:t>
            </a:r>
            <a:r>
              <a:rPr lang="en-GB" sz="1000" dirty="0" err="1"/>
              <a:t>voir</a:t>
            </a:r>
            <a:r>
              <a:rPr lang="en-GB" sz="1000" dirty="0"/>
              <a:t> </a:t>
            </a:r>
            <a:r>
              <a:rPr lang="en-GB" sz="1000" dirty="0" err="1"/>
              <a:t>p.ex</a:t>
            </a:r>
            <a:r>
              <a:rPr lang="en-GB" sz="1000" dirty="0"/>
              <a:t>. http://www.apprendre-en-ligne.net/crypto/stegano/encre.html]</a:t>
            </a:r>
          </a:p>
          <a:p>
            <a:r>
              <a:rPr lang="en-GB" dirty="0"/>
              <a:t>On </a:t>
            </a:r>
            <a:r>
              <a:rPr lang="en-GB" dirty="0" err="1"/>
              <a:t>trouve</a:t>
            </a:r>
            <a:r>
              <a:rPr lang="en-GB" dirty="0"/>
              <a:t> </a:t>
            </a:r>
            <a:r>
              <a:rPr lang="en-GB" dirty="0" err="1"/>
              <a:t>aussi</a:t>
            </a:r>
            <a:r>
              <a:rPr lang="en-GB" dirty="0"/>
              <a:t> des </a:t>
            </a:r>
            <a:r>
              <a:rPr lang="en-GB" b="1" dirty="0"/>
              <a:t>techniques </a:t>
            </a:r>
            <a:r>
              <a:rPr lang="en-GB" b="1" dirty="0" err="1"/>
              <a:t>linguistiques</a:t>
            </a:r>
            <a:r>
              <a:rPr lang="en-GB" dirty="0"/>
              <a:t>, </a:t>
            </a:r>
            <a:r>
              <a:rPr lang="en-GB" dirty="0" err="1"/>
              <a:t>p.ex</a:t>
            </a:r>
            <a:r>
              <a:rPr lang="en-GB" dirty="0"/>
              <a:t>. la </a:t>
            </a:r>
            <a:r>
              <a:rPr lang="en-GB" dirty="0" err="1"/>
              <a:t>génération</a:t>
            </a:r>
            <a:r>
              <a:rPr lang="en-GB" dirty="0"/>
              <a:t> de litanies </a:t>
            </a:r>
            <a:r>
              <a:rPr lang="en-GB" dirty="0" err="1"/>
              <a:t>sur</a:t>
            </a:r>
            <a:r>
              <a:rPr lang="en-GB" dirty="0"/>
              <a:t> base d’un </a:t>
            </a:r>
            <a:r>
              <a:rPr lang="en-GB" dirty="0" err="1"/>
              <a:t>vocabulaire</a:t>
            </a:r>
            <a:r>
              <a:rPr lang="en-GB" dirty="0"/>
              <a:t> </a:t>
            </a:r>
            <a:r>
              <a:rPr lang="en-GB" dirty="0" err="1"/>
              <a:t>convenu</a:t>
            </a:r>
            <a:r>
              <a:rPr lang="en-GB" dirty="0"/>
              <a:t>, </a:t>
            </a:r>
            <a:r>
              <a:rPr lang="en-GB" dirty="0" err="1"/>
              <a:t>où</a:t>
            </a:r>
            <a:r>
              <a:rPr lang="en-GB" dirty="0"/>
              <a:t> </a:t>
            </a:r>
            <a:r>
              <a:rPr lang="en-GB" dirty="0" err="1"/>
              <a:t>chaque</a:t>
            </a:r>
            <a:r>
              <a:rPr lang="en-GB" dirty="0"/>
              <a:t> expression </a:t>
            </a:r>
            <a:r>
              <a:rPr lang="en-GB" dirty="0" err="1"/>
              <a:t>représente</a:t>
            </a:r>
            <a:r>
              <a:rPr lang="en-GB" dirty="0"/>
              <a:t> </a:t>
            </a:r>
            <a:r>
              <a:rPr lang="en-GB" dirty="0" err="1"/>
              <a:t>une</a:t>
            </a:r>
            <a:r>
              <a:rPr lang="en-GB" dirty="0"/>
              <a:t> </a:t>
            </a:r>
            <a:r>
              <a:rPr lang="en-GB" dirty="0" err="1"/>
              <a:t>lettre</a:t>
            </a:r>
            <a:r>
              <a:rPr lang="en-GB" dirty="0"/>
              <a:t> </a:t>
            </a:r>
            <a:r>
              <a:rPr lang="en-GB" dirty="0" err="1"/>
              <a:t>déterminée</a:t>
            </a:r>
            <a:r>
              <a:rPr lang="en-GB" dirty="0"/>
              <a:t>.</a:t>
            </a:r>
          </a:p>
          <a:p>
            <a:r>
              <a:rPr lang="en-GB" sz="1000" dirty="0"/>
              <a:t>[demo sous http://lwh.free.fr/pages/algo/crypto/steganographie.htm]</a:t>
            </a:r>
          </a:p>
          <a:p>
            <a:r>
              <a:rPr lang="en-GB" dirty="0"/>
              <a:t>Plus </a:t>
            </a:r>
            <a:r>
              <a:rPr lang="en-GB" dirty="0" err="1"/>
              <a:t>tard</a:t>
            </a:r>
            <a:r>
              <a:rPr lang="en-GB" dirty="0"/>
              <a:t> on se </a:t>
            </a:r>
            <a:r>
              <a:rPr lang="en-GB" dirty="0" err="1"/>
              <a:t>sert</a:t>
            </a:r>
            <a:r>
              <a:rPr lang="en-GB" dirty="0"/>
              <a:t> des </a:t>
            </a:r>
            <a:r>
              <a:rPr lang="en-GB" dirty="0" err="1"/>
              <a:t>médias</a:t>
            </a:r>
            <a:r>
              <a:rPr lang="en-GB" dirty="0"/>
              <a:t> de </a:t>
            </a:r>
            <a:r>
              <a:rPr lang="en-GB" dirty="0" err="1"/>
              <a:t>presse</a:t>
            </a:r>
            <a:r>
              <a:rPr lang="en-GB" dirty="0"/>
              <a:t> pour passer des messages </a:t>
            </a:r>
            <a:r>
              <a:rPr lang="en-GB" dirty="0" err="1"/>
              <a:t>dans</a:t>
            </a:r>
            <a:r>
              <a:rPr lang="en-GB" dirty="0"/>
              <a:t> des </a:t>
            </a:r>
            <a:r>
              <a:rPr lang="en-GB" dirty="0" err="1"/>
              <a:t>annonces</a:t>
            </a:r>
            <a:r>
              <a:rPr lang="en-GB" dirty="0"/>
              <a:t> à signification </a:t>
            </a:r>
            <a:r>
              <a:rPr lang="en-GB" dirty="0" err="1"/>
              <a:t>cachée</a:t>
            </a:r>
            <a:r>
              <a:rPr lang="en-GB" dirty="0"/>
              <a:t>, des parties </a:t>
            </a:r>
            <a:r>
              <a:rPr lang="en-GB" dirty="0" err="1"/>
              <a:t>d’échecs</a:t>
            </a:r>
            <a:r>
              <a:rPr lang="en-GB" dirty="0"/>
              <a:t>, ou </a:t>
            </a:r>
            <a:r>
              <a:rPr lang="en-GB" dirty="0" err="1"/>
              <a:t>bien</a:t>
            </a:r>
            <a:r>
              <a:rPr lang="en-GB" dirty="0"/>
              <a:t> on marque </a:t>
            </a:r>
            <a:r>
              <a:rPr lang="en-GB" dirty="0" err="1"/>
              <a:t>certaines</a:t>
            </a:r>
            <a:r>
              <a:rPr lang="en-GB" dirty="0"/>
              <a:t> </a:t>
            </a:r>
            <a:r>
              <a:rPr lang="en-GB" dirty="0" err="1"/>
              <a:t>lettres</a:t>
            </a:r>
            <a:r>
              <a:rPr lang="en-GB" dirty="0"/>
              <a:t> à </a:t>
            </a:r>
            <a:r>
              <a:rPr lang="en-GB" dirty="0" err="1"/>
              <a:t>l’aide</a:t>
            </a:r>
            <a:r>
              <a:rPr lang="en-GB" dirty="0"/>
              <a:t> de techniques </a:t>
            </a:r>
            <a:r>
              <a:rPr lang="en-GB" dirty="0" err="1"/>
              <a:t>variées</a:t>
            </a:r>
            <a:r>
              <a:rPr lang="en-GB" dirty="0"/>
              <a:t>.</a:t>
            </a:r>
          </a:p>
          <a:p>
            <a:r>
              <a:rPr lang="en-GB" dirty="0" err="1"/>
              <a:t>Une</a:t>
            </a:r>
            <a:r>
              <a:rPr lang="en-GB" dirty="0"/>
              <a:t> description plus </a:t>
            </a:r>
            <a:r>
              <a:rPr lang="en-GB" dirty="0" err="1"/>
              <a:t>détaillée</a:t>
            </a:r>
            <a:r>
              <a:rPr lang="en-GB" dirty="0"/>
              <a:t> des techniques </a:t>
            </a:r>
            <a:r>
              <a:rPr lang="en-GB" dirty="0" err="1"/>
              <a:t>historiques</a:t>
            </a:r>
            <a:r>
              <a:rPr lang="en-GB" dirty="0"/>
              <a:t> se </a:t>
            </a:r>
            <a:r>
              <a:rPr lang="en-GB" dirty="0" err="1"/>
              <a:t>trouve</a:t>
            </a:r>
            <a:r>
              <a:rPr lang="en-GB" dirty="0"/>
              <a:t> </a:t>
            </a:r>
            <a:r>
              <a:rPr lang="en-GB" dirty="0" err="1"/>
              <a:t>dans</a:t>
            </a:r>
            <a:r>
              <a:rPr lang="en-GB" dirty="0"/>
              <a:t> [</a:t>
            </a:r>
            <a:r>
              <a:rPr lang="en-GB" dirty="0" err="1"/>
              <a:t>Petitcolas</a:t>
            </a:r>
            <a:r>
              <a:rPr lang="en-GB" dirty="0"/>
              <a:t> F.: “Introduction to information hiding”, in </a:t>
            </a:r>
            <a:r>
              <a:rPr lang="en-GB" dirty="0" err="1"/>
              <a:t>Katzenbeisser</a:t>
            </a:r>
            <a:r>
              <a:rPr lang="en-GB" dirty="0"/>
              <a:t> S., </a:t>
            </a:r>
            <a:r>
              <a:rPr lang="en-GB" dirty="0" err="1"/>
              <a:t>Petitcolas</a:t>
            </a:r>
            <a:r>
              <a:rPr lang="en-GB" dirty="0"/>
              <a:t> F.: “</a:t>
            </a:r>
            <a:r>
              <a:rPr lang="en-GB" i="1" dirty="0"/>
              <a:t>Information hiding. Techniques for steganography and digital watermarking</a:t>
            </a:r>
            <a:r>
              <a:rPr lang="en-GB" dirty="0"/>
              <a:t>”, </a:t>
            </a:r>
            <a:r>
              <a:rPr lang="en-GB" dirty="0" err="1"/>
              <a:t>Artech</a:t>
            </a:r>
            <a:r>
              <a:rPr lang="en-GB" dirty="0"/>
              <a:t> House 2000, pp. 3-8]</a:t>
            </a:r>
          </a:p>
          <a:p>
            <a:endParaRPr lang="en-GB"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CDA9F8EA-5EB5-45C9-B0F6-DA9199E5BF11}" type="slidenum">
              <a:rPr lang="en-US"/>
              <a:pPr/>
              <a:t>38</a:t>
            </a:fld>
            <a:endParaRPr lang="en-US"/>
          </a:p>
        </p:txBody>
      </p:sp>
      <p:sp>
        <p:nvSpPr>
          <p:cNvPr id="700418" name="Rectangle 2"/>
          <p:cNvSpPr>
            <a:spLocks noChangeArrowheads="1" noTextEdit="1"/>
          </p:cNvSpPr>
          <p:nvPr>
            <p:ph type="sldImg"/>
          </p:nvPr>
        </p:nvSpPr>
        <p:spPr>
          <a:xfrm>
            <a:off x="1144588" y="685800"/>
            <a:ext cx="4568825" cy="3427413"/>
          </a:xfrm>
          <a:ln/>
        </p:spPr>
      </p:sp>
      <p:sp>
        <p:nvSpPr>
          <p:cNvPr id="700419" name="Rectangle 3"/>
          <p:cNvSpPr>
            <a:spLocks noGrp="1" noChangeArrowheads="1"/>
          </p:cNvSpPr>
          <p:nvPr>
            <p:ph type="body" idx="1"/>
          </p:nvPr>
        </p:nvSpPr>
        <p:spPr/>
        <p:txBody>
          <a:bodyPr/>
          <a:lstStyle/>
          <a:p>
            <a:r>
              <a:rPr lang="fr-LU" sz="900"/>
              <a:t>La façon la plus simple de cacher un message secret dans une couverture est de remplacer le bit le moins significatif de chaque octet de la couverture par un bit du message secret. Puisque les bits les moins significatifs n’ont pas beaucoup d’influence sur l’image totale, la distorsion de la couverture reste en général invisible pour l’œil humain, à condition de choisir une couverture adaptée, c’est-à-dire une image qui admet un bruit de fond naturel, beaucoup de contraste, de nombreuses couleurs différentes et qui ne contient pas de surfaces importantes de la même couleur. On choisira par exemple plutôt une photo qu’une image produite par ordinateur avec une palette de couleurs réduite comme une image provenant d’un dessin animé.</a:t>
            </a:r>
          </a:p>
          <a:p>
            <a:r>
              <a:rPr lang="fr-LU" sz="900"/>
              <a:t>Notons la couverture C=(c</a:t>
            </a:r>
            <a:r>
              <a:rPr lang="fr-LU" sz="900" baseline="-25000"/>
              <a:t>11</a:t>
            </a:r>
            <a:r>
              <a:rPr lang="fr-LU" sz="900"/>
              <a:t>, c</a:t>
            </a:r>
            <a:r>
              <a:rPr lang="fr-LU" sz="900" baseline="-25000"/>
              <a:t>12</a:t>
            </a:r>
            <a:r>
              <a:rPr lang="fr-LU" sz="900"/>
              <a:t>, … , c</a:t>
            </a:r>
            <a:r>
              <a:rPr lang="fr-LU" sz="900" baseline="-25000"/>
              <a:t>18</a:t>
            </a:r>
            <a:r>
              <a:rPr lang="fr-LU" sz="900"/>
              <a:t>, c</a:t>
            </a:r>
            <a:r>
              <a:rPr lang="fr-LU" sz="900" baseline="-25000"/>
              <a:t>21</a:t>
            </a:r>
            <a:r>
              <a:rPr lang="fr-LU" sz="900"/>
              <a:t>, …) et le message secret M=(m</a:t>
            </a:r>
            <a:r>
              <a:rPr lang="fr-LU" sz="900" baseline="-25000"/>
              <a:t>1</a:t>
            </a:r>
            <a:r>
              <a:rPr lang="fr-LU" sz="900"/>
              <a:t>, m</a:t>
            </a:r>
            <a:r>
              <a:rPr lang="fr-LU" sz="900" baseline="-25000"/>
              <a:t>2</a:t>
            </a:r>
            <a:r>
              <a:rPr lang="fr-LU" sz="900"/>
              <a:t>, m</a:t>
            </a:r>
            <a:r>
              <a:rPr lang="fr-LU" sz="900" baseline="-25000"/>
              <a:t>3</a:t>
            </a:r>
            <a:r>
              <a:rPr lang="fr-LU" sz="900"/>
              <a:t>, …) ,  où c</a:t>
            </a:r>
            <a:r>
              <a:rPr lang="fr-LU" sz="900" baseline="-25000"/>
              <a:t>ij </a:t>
            </a:r>
            <a:r>
              <a:rPr lang="fr-LU" sz="900"/>
              <a:t>désigne le j-ième bit du i-ième octet de la couverture et m</a:t>
            </a:r>
            <a:r>
              <a:rPr lang="fr-LU" sz="900" baseline="-25000"/>
              <a:t>i</a:t>
            </a:r>
            <a:r>
              <a:rPr lang="fr-LU" sz="900"/>
              <a:t> le i-ième bit du message secret. Soient l(M) la longueur en nombre de bits du message secret et l(C) celle en nombre d’octets de la couverture. </a:t>
            </a:r>
          </a:p>
          <a:p>
            <a:r>
              <a:rPr lang="fr-LU" sz="900"/>
              <a:t>L’algorithme de substitution est alors le suivant :</a:t>
            </a:r>
          </a:p>
          <a:p>
            <a:r>
              <a:rPr lang="fr-LU" sz="900"/>
              <a:t> pour i=1,…,l(M) faire</a:t>
            </a:r>
          </a:p>
          <a:p>
            <a:r>
              <a:rPr lang="fr-LU" sz="900"/>
              <a:t>    c</a:t>
            </a:r>
            <a:r>
              <a:rPr lang="fr-LU" sz="900" baseline="-25000"/>
              <a:t>i8</a:t>
            </a:r>
            <a:r>
              <a:rPr lang="fr-LU" sz="900"/>
              <a:t> </a:t>
            </a:r>
            <a:r>
              <a:rPr lang="fr-LU" sz="900">
                <a:sym typeface="Symbol" pitchFamily="18" charset="2"/>
              </a:rPr>
              <a:t> </a:t>
            </a:r>
            <a:r>
              <a:rPr lang="fr-LU" sz="900"/>
              <a:t>m</a:t>
            </a:r>
            <a:r>
              <a:rPr lang="fr-LU" sz="900" baseline="-25000"/>
              <a:t>i</a:t>
            </a:r>
          </a:p>
          <a:p>
            <a:r>
              <a:rPr lang="fr-LU" sz="900"/>
              <a:t> fin</a:t>
            </a:r>
          </a:p>
          <a:p>
            <a:r>
              <a:rPr lang="fr-LU" sz="900"/>
              <a:t>Cela implique bien sûr qu’on peut cacher seulement autant de bits dans une couverture que celle-ci contient d’octets.</a:t>
            </a:r>
          </a:p>
          <a:p>
            <a:endParaRPr lang="fr-LU" sz="900"/>
          </a:p>
          <a:p>
            <a:r>
              <a:rPr lang="fr-LU" sz="900"/>
              <a:t>Cette méthode fonctionne seulement telle quelle si les images sont dans un format qui respecte la base RGB, comme par exemple le format TIFF (</a:t>
            </a:r>
            <a:r>
              <a:rPr lang="en-GB" sz="900" b="1"/>
              <a:t>T</a:t>
            </a:r>
            <a:r>
              <a:rPr lang="en-GB" sz="900"/>
              <a:t>ag(ged) </a:t>
            </a:r>
            <a:r>
              <a:rPr lang="en-GB" sz="900" b="1"/>
              <a:t>I</a:t>
            </a:r>
            <a:r>
              <a:rPr lang="en-GB" sz="900"/>
              <a:t>mage </a:t>
            </a:r>
            <a:r>
              <a:rPr lang="en-GB" sz="900" b="1"/>
              <a:t>F</a:t>
            </a:r>
            <a:r>
              <a:rPr lang="en-GB" sz="900"/>
              <a:t>ile </a:t>
            </a:r>
            <a:r>
              <a:rPr lang="en-GB" sz="900" b="1"/>
              <a:t>F</a:t>
            </a:r>
            <a:r>
              <a:rPr lang="en-GB" sz="900"/>
              <a:t>ormat) </a:t>
            </a:r>
            <a:r>
              <a:rPr lang="fr-LU" sz="900"/>
              <a:t>.</a:t>
            </a:r>
            <a:endParaRPr lang="en-GB" sz="9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3FC4328B-724C-4D7A-8F16-32DC0829AB5E}" type="slidenum">
              <a:rPr lang="en-US"/>
              <a:pPr/>
              <a:t>39</a:t>
            </a:fld>
            <a:endParaRPr lang="en-US"/>
          </a:p>
        </p:txBody>
      </p:sp>
      <p:sp>
        <p:nvSpPr>
          <p:cNvPr id="702466" name="Rectangle 2"/>
          <p:cNvSpPr>
            <a:spLocks noChangeArrowheads="1" noTextEdit="1"/>
          </p:cNvSpPr>
          <p:nvPr>
            <p:ph type="sldImg"/>
          </p:nvPr>
        </p:nvSpPr>
        <p:spPr>
          <a:xfrm>
            <a:off x="1144588" y="685800"/>
            <a:ext cx="4568825" cy="3427413"/>
          </a:xfrm>
          <a:ln/>
        </p:spPr>
      </p:sp>
      <p:sp>
        <p:nvSpPr>
          <p:cNvPr id="702467" name="Rectangle 3"/>
          <p:cNvSpPr>
            <a:spLocks noGrp="1" noChangeArrowheads="1"/>
          </p:cNvSpPr>
          <p:nvPr>
            <p:ph type="body" idx="1"/>
          </p:nvPr>
        </p:nvSpPr>
        <p:spPr/>
        <p:txBody>
          <a:bodyPr/>
          <a:lstStyle/>
          <a:p>
            <a:r>
              <a:rPr lang="en-GB"/>
              <a:t>Indépendemment l’un de l’autres, de nombreux auteurs de systèmes stéganographiques ont considéré que les bits les moins significatifs étaient essentiellement aléatoires et pouvaient donc être remplacés sans que cela se remarque.</a:t>
            </a:r>
          </a:p>
          <a:p>
            <a:endParaRPr lang="en-GB"/>
          </a:p>
          <a:p>
            <a:r>
              <a:rPr lang="en-GB"/>
              <a:t>Or, les bits les moins significatifs d’une image sont en fait beaucoup plus corrélés.  Localement, des pixels voisins risquent d’avoir la même couleur.  Plus globalement, la structure de l’image de couverture est répercutée, à un certain niveau, dans les bits les moins significatifs.</a:t>
            </a:r>
          </a:p>
          <a:p>
            <a:endParaRPr lang="en-GB"/>
          </a:p>
          <a:p>
            <a:r>
              <a:rPr lang="en-GB"/>
              <a:t>L’image de droite est obtenue à partir de celle de gauche en mettant en évidence le bit le moins significatif des trois composantes composante RGB de chaque pixel.  Pour chacune de ces composante, la valeur est remplacée par 0 si la composant était paire (i.e. bit le moins significatif égal à 0) et par 255 si la composante était impaire (i.e. bit le moins significatif égal à 1).  Il n’y a donc que 8 couleurs utilisées dans l’image de droite.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761756D3-542E-4B67-B2B4-050C26A412D4}" type="slidenum">
              <a:rPr lang="en-US"/>
              <a:pPr/>
              <a:t>40</a:t>
            </a:fld>
            <a:endParaRPr lang="en-US"/>
          </a:p>
        </p:txBody>
      </p:sp>
      <p:sp>
        <p:nvSpPr>
          <p:cNvPr id="704514" name="Rectangle 2"/>
          <p:cNvSpPr>
            <a:spLocks noChangeArrowheads="1" noTextEdit="1"/>
          </p:cNvSpPr>
          <p:nvPr>
            <p:ph type="sldImg"/>
          </p:nvPr>
        </p:nvSpPr>
        <p:spPr>
          <a:xfrm>
            <a:off x="1144588" y="685800"/>
            <a:ext cx="4568825" cy="3427413"/>
          </a:xfrm>
          <a:ln/>
        </p:spPr>
      </p:sp>
      <p:sp>
        <p:nvSpPr>
          <p:cNvPr id="704515" name="Rectangle 3"/>
          <p:cNvSpPr>
            <a:spLocks noGrp="1" noChangeArrowheads="1"/>
          </p:cNvSpPr>
          <p:nvPr>
            <p:ph type="body" idx="1"/>
          </p:nvPr>
        </p:nvSpPr>
        <p:spPr/>
        <p:txBody>
          <a:bodyPr/>
          <a:lstStyle/>
          <a:p>
            <a:r>
              <a:rPr lang="en-GB"/>
              <a:t>S’il est vrai que, visuellement, les modifications sont complètement indétectables, il n’en va pas de même lorsqu’on se concentre sur les bits les moins significatifs !</a:t>
            </a:r>
          </a:p>
          <a:p>
            <a:endParaRPr lang="en-GB"/>
          </a:p>
          <a:p>
            <a:r>
              <a:rPr lang="en-GB"/>
              <a:t>(Remarque : ici, l’entièreté des bits les moins significatifs a été utilisée)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36BDA00B-EE43-49F7-9068-7E760ADE7DC3}" type="slidenum">
              <a:rPr lang="en-US"/>
              <a:pPr/>
              <a:t>41</a:t>
            </a:fld>
            <a:endParaRPr lang="en-US"/>
          </a:p>
        </p:txBody>
      </p:sp>
      <p:sp>
        <p:nvSpPr>
          <p:cNvPr id="707586" name="Rectangle 2"/>
          <p:cNvSpPr>
            <a:spLocks noChangeArrowheads="1" noTextEdit="1"/>
          </p:cNvSpPr>
          <p:nvPr>
            <p:ph type="sldImg"/>
          </p:nvPr>
        </p:nvSpPr>
        <p:spPr>
          <a:xfrm>
            <a:off x="1144588" y="685800"/>
            <a:ext cx="4568825" cy="3427413"/>
          </a:xfrm>
          <a:ln/>
        </p:spPr>
      </p:sp>
      <p:sp>
        <p:nvSpPr>
          <p:cNvPr id="707587" name="Rectangle 3"/>
          <p:cNvSpPr>
            <a:spLocks noGrp="1" noChangeArrowheads="1"/>
          </p:cNvSpPr>
          <p:nvPr>
            <p:ph type="body" idx="1"/>
          </p:nvPr>
        </p:nvSpPr>
        <p:spPr/>
        <p:txBody>
          <a:bodyPr/>
          <a:lstStyle/>
          <a:p>
            <a:r>
              <a:rPr lang="en-GB"/>
              <a:t>Avec seulement 50% des bits les moins significatifs utilisés pour dissimuler le message, l’attaque visuelle devient un peu moins évidente, mais le “bruit” induit par le message dissimulé est néanmoins déjà visible.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629F9E03-E6BA-4001-87B5-727F8A1BD46C}" type="slidenum">
              <a:rPr lang="en-US"/>
              <a:pPr/>
              <a:t>42</a:t>
            </a:fld>
            <a:endParaRPr lang="en-US"/>
          </a:p>
        </p:txBody>
      </p:sp>
      <p:sp>
        <p:nvSpPr>
          <p:cNvPr id="709634" name="Rectangle 2"/>
          <p:cNvSpPr>
            <a:spLocks noChangeArrowheads="1" noTextEdit="1"/>
          </p:cNvSpPr>
          <p:nvPr>
            <p:ph type="sldImg"/>
          </p:nvPr>
        </p:nvSpPr>
        <p:spPr>
          <a:xfrm>
            <a:off x="1144588" y="685800"/>
            <a:ext cx="4568825" cy="3427413"/>
          </a:xfrm>
          <a:ln/>
        </p:spPr>
      </p:sp>
      <p:sp>
        <p:nvSpPr>
          <p:cNvPr id="709635" name="Rectangle 3"/>
          <p:cNvSpPr>
            <a:spLocks noGrp="1" noChangeArrowheads="1"/>
          </p:cNvSpPr>
          <p:nvPr>
            <p:ph type="body" idx="1"/>
          </p:nvPr>
        </p:nvSpPr>
        <p:spPr/>
        <p:txBody>
          <a:bodyPr/>
          <a:lstStyle/>
          <a:p>
            <a:r>
              <a:rPr lang="fr-LU"/>
              <a:t>Pour diminuer la distorsion de l’image, on peut également cacher chaque bit du message secret dans toute une région de la couverture.</a:t>
            </a:r>
          </a:p>
          <a:p>
            <a:r>
              <a:rPr lang="fr-LU"/>
              <a:t>Pour cela, on divise la couverture en l(M) régions I</a:t>
            </a:r>
            <a:r>
              <a:rPr lang="fr-LU" baseline="-25000"/>
              <a:t>1</a:t>
            </a:r>
            <a:r>
              <a:rPr lang="fr-LU"/>
              <a:t>, … ,I</a:t>
            </a:r>
            <a:r>
              <a:rPr lang="fr-LU" baseline="-25000"/>
              <a:t>l(C)</a:t>
            </a:r>
            <a:r>
              <a:rPr lang="fr-LU"/>
              <a:t> et on calcule le bit de parité d’une région I={c</a:t>
            </a:r>
            <a:r>
              <a:rPr lang="fr-LU" baseline="-25000"/>
              <a:t>i1</a:t>
            </a:r>
            <a:r>
              <a:rPr lang="fr-LU"/>
              <a:t>, … ,c</a:t>
            </a:r>
            <a:r>
              <a:rPr lang="fr-LU" baseline="-25000"/>
              <a:t>il(I)</a:t>
            </a:r>
            <a:r>
              <a:rPr lang="fr-LU"/>
              <a:t>}  par</a:t>
            </a:r>
          </a:p>
          <a:p>
            <a:r>
              <a:rPr lang="fr-LU"/>
              <a:t>      p(I)=LSB(c</a:t>
            </a:r>
            <a:r>
              <a:rPr lang="fr-LU" baseline="-25000"/>
              <a:t>i</a:t>
            </a:r>
            <a:r>
              <a:rPr lang="fr-LU" baseline="-40000"/>
              <a:t>1</a:t>
            </a:r>
            <a:r>
              <a:rPr lang="fr-LU"/>
              <a:t>)+LSB(c</a:t>
            </a:r>
            <a:r>
              <a:rPr lang="fr-LU" baseline="-25000"/>
              <a:t>i</a:t>
            </a:r>
            <a:r>
              <a:rPr lang="fr-LU" baseline="-40000"/>
              <a:t>2</a:t>
            </a:r>
            <a:r>
              <a:rPr lang="fr-LU"/>
              <a:t>)+ … +LSB(c</a:t>
            </a:r>
            <a:r>
              <a:rPr lang="fr-LU" baseline="-25000"/>
              <a:t>i</a:t>
            </a:r>
            <a:r>
              <a:rPr lang="fr-LU" baseline="-40000"/>
              <a:t>l(I)</a:t>
            </a:r>
            <a:r>
              <a:rPr lang="fr-LU"/>
              <a:t>)   (mod 2)    </a:t>
            </a:r>
          </a:p>
          <a:p>
            <a:r>
              <a:rPr lang="fr-LU"/>
              <a:t>Si le bit de parité de la i-ième région ne correspond pas au i-ième bit du message secret, on change un des bits de la région. Plus la région est grande, plus on a de possibilités pour choisir un bit dont le changement n’affecte pas trop l’aspect visuel de la couverture.</a:t>
            </a:r>
          </a:p>
          <a:p>
            <a:endParaRPr lang="fr-LU"/>
          </a:p>
          <a:p>
            <a:r>
              <a:rPr lang="fr-LU"/>
              <a:t>Le désavantage de la méthode est que le message secret doit être beaucoup plus petit que la couverture choisie.</a:t>
            </a:r>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9F4A620D-99F5-478B-A629-AD9B2EC1C329}" type="slidenum">
              <a:rPr lang="en-US"/>
              <a:pPr/>
              <a:t>43</a:t>
            </a:fld>
            <a:endParaRPr lang="en-US"/>
          </a:p>
        </p:txBody>
      </p:sp>
      <p:sp>
        <p:nvSpPr>
          <p:cNvPr id="711682" name="Rectangle 2"/>
          <p:cNvSpPr>
            <a:spLocks noChangeArrowheads="1" noTextEdit="1"/>
          </p:cNvSpPr>
          <p:nvPr>
            <p:ph type="sldImg"/>
          </p:nvPr>
        </p:nvSpPr>
        <p:spPr>
          <a:xfrm>
            <a:off x="1144588" y="685800"/>
            <a:ext cx="4568825" cy="3427413"/>
          </a:xfrm>
          <a:ln/>
        </p:spPr>
      </p:sp>
      <p:sp>
        <p:nvSpPr>
          <p:cNvPr id="711683" name="Rectangle 3"/>
          <p:cNvSpPr>
            <a:spLocks noGrp="1" noChangeArrowheads="1"/>
          </p:cNvSpPr>
          <p:nvPr>
            <p:ph type="body" idx="1"/>
          </p:nvPr>
        </p:nvSpPr>
        <p:spPr>
          <a:xfrm>
            <a:off x="913805" y="4572001"/>
            <a:ext cx="5409903" cy="3885595"/>
          </a:xfrm>
        </p:spPr>
        <p:txBody>
          <a:bodyPr/>
          <a:lstStyle/>
          <a:p>
            <a:pPr algn="just">
              <a:spcBef>
                <a:spcPct val="0"/>
              </a:spcBef>
            </a:pPr>
            <a:r>
              <a:rPr lang="fr-FR"/>
              <a:t>Dans le système RGB on peut utiliser 256 niveaux pour chacune des couleurs de base, ce qui fait en tout 256*256*256 = 16 777 216 couleurs; chaque pixel nécessite ainsi 24 bits (3 octets), ce qui engendre des volumes énormes pour des images à haute résolution. La place sur disque sera grande et les durées de transmission par ligne téléphonique seront élevées.</a:t>
            </a:r>
          </a:p>
          <a:p>
            <a:pPr algn="just">
              <a:spcBef>
                <a:spcPct val="0"/>
              </a:spcBef>
            </a:pPr>
            <a:r>
              <a:rPr lang="fr-FR"/>
              <a:t>Pour pallier à ce désavantage, on se contente souvent d'une sélection de couleurs parmi les 16 millions de couleurs théoriquement possibles. Une telle sélection s'appelle </a:t>
            </a:r>
            <a:r>
              <a:rPr lang="fr-FR" b="1"/>
              <a:t>palette</a:t>
            </a:r>
            <a:r>
              <a:rPr lang="fr-FR"/>
              <a:t> (ou </a:t>
            </a:r>
            <a:r>
              <a:rPr lang="fr-FR" b="1"/>
              <a:t>nuancier</a:t>
            </a:r>
            <a:r>
              <a:rPr lang="fr-FR"/>
              <a:t>); elle contient jusqu'à 256 couleurs prédéfinies. A cette fin l'ordinateur gère une table (</a:t>
            </a:r>
            <a:r>
              <a:rPr lang="fr-FR" b="1"/>
              <a:t>CLUT</a:t>
            </a:r>
            <a:r>
              <a:rPr lang="fr-FR"/>
              <a:t> = </a:t>
            </a:r>
            <a:r>
              <a:rPr lang="fr-FR" i="1"/>
              <a:t>Color Look-Up Table</a:t>
            </a:r>
            <a:r>
              <a:rPr lang="fr-FR"/>
              <a:t>), dans laquelle se trouvent les définitions en 24 bits de chacune des couleurs de la palette.</a:t>
            </a:r>
          </a:p>
          <a:p>
            <a:pPr algn="just">
              <a:spcBef>
                <a:spcPct val="0"/>
              </a:spcBef>
            </a:pPr>
            <a:r>
              <a:rPr lang="fr-FR"/>
              <a:t>Il existe une table par défaut en Windows, mais aussi dans les différents navigateurs. Si l'ordinateur se trouve en mode 256 couleurs, les pixels définis sous 16 millions de couleurs sont reconvertis, en sélectionnant une couleur proche dans la palette ou en essayant de simuler la couleur à l'aide de pixels composites, obtenus par la juxtaposition de plusieurs couleurs de la palette (=</a:t>
            </a:r>
            <a:r>
              <a:rPr lang="fr-FR" b="1" i="1"/>
              <a:t>dithering</a:t>
            </a:r>
            <a:r>
              <a:rPr lang="fr-FR"/>
              <a:t>).</a:t>
            </a:r>
          </a:p>
          <a:p>
            <a:pPr algn="just">
              <a:spcBef>
                <a:spcPct val="0"/>
              </a:spcBef>
            </a:pPr>
            <a:r>
              <a:rPr lang="fr-FR"/>
              <a:t>Il existe des produits de traitement d'image qui peuvent analyser la fréquence d'apparition des différentes couleurs et construire une palette ad hoc qui convient au maximum pour une image déterminée.</a:t>
            </a:r>
          </a:p>
          <a:p>
            <a:pPr algn="just">
              <a:spcBef>
                <a:spcPct val="0"/>
              </a:spcBef>
            </a:pPr>
            <a:r>
              <a:rPr lang="fr-FR"/>
              <a:t>Les imprimeurs se servent eux-aussi d'une palette standard, qui ne se réfère pas à des valeurs RGB, mais à des mélanges d'encres de base; ce nuancier de 747 couleurs s'appelle </a:t>
            </a:r>
            <a:r>
              <a:rPr lang="fr-FR" b="1"/>
              <a:t>Pantone</a:t>
            </a:r>
            <a:r>
              <a:rPr lang="fr-FR"/>
              <a:t> Matching System (ou PMS color).</a:t>
            </a:r>
          </a:p>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8F48DE38-F7A0-408F-B57F-070DC9F4C1FD}" type="slidenum">
              <a:rPr lang="en-US"/>
              <a:pPr/>
              <a:t>44</a:t>
            </a:fld>
            <a:endParaRPr lang="en-US"/>
          </a:p>
        </p:txBody>
      </p:sp>
      <p:sp>
        <p:nvSpPr>
          <p:cNvPr id="713730" name="Rectangle 2"/>
          <p:cNvSpPr>
            <a:spLocks noChangeArrowheads="1" noTextEdit="1"/>
          </p:cNvSpPr>
          <p:nvPr>
            <p:ph type="sldImg"/>
          </p:nvPr>
        </p:nvSpPr>
        <p:spPr>
          <a:xfrm>
            <a:off x="1144588" y="685800"/>
            <a:ext cx="4568825" cy="3427413"/>
          </a:xfrm>
          <a:ln/>
        </p:spPr>
      </p:sp>
      <p:sp>
        <p:nvSpPr>
          <p:cNvPr id="713731" name="Rectangle 3"/>
          <p:cNvSpPr>
            <a:spLocks noGrp="1" noChangeArrowheads="1"/>
          </p:cNvSpPr>
          <p:nvPr>
            <p:ph type="body" idx="1"/>
          </p:nvPr>
        </p:nvSpPr>
        <p:spPr>
          <a:xfrm>
            <a:off x="610196" y="4572001"/>
            <a:ext cx="5790903" cy="3885595"/>
          </a:xfrm>
        </p:spPr>
        <p:txBody>
          <a:bodyPr/>
          <a:lstStyle/>
          <a:p>
            <a:pPr algn="just">
              <a:spcBef>
                <a:spcPct val="0"/>
              </a:spcBef>
            </a:pPr>
            <a:r>
              <a:rPr lang="en-GB"/>
              <a:t>Une image numérisée est parfois appelée </a:t>
            </a:r>
            <a:r>
              <a:rPr lang="en-GB" i="1"/>
              <a:t>bitmap</a:t>
            </a:r>
            <a:r>
              <a:rPr lang="en-GB"/>
              <a:t> (carte de chiffres binaires). Il existe un format souvent utilisé en Windows pour stocker des images: il est  appelé </a:t>
            </a:r>
            <a:r>
              <a:rPr lang="en-GB" b="1"/>
              <a:t>bmp</a:t>
            </a:r>
            <a:r>
              <a:rPr lang="en-GB"/>
              <a:t> (pour </a:t>
            </a:r>
            <a:r>
              <a:rPr lang="en-GB" i="1"/>
              <a:t>bitmap</a:t>
            </a:r>
            <a:r>
              <a:rPr lang="en-GB"/>
              <a:t>). Ce format travaille avec une palette de couleurs et ne réalise aucune compression de l'image. Il n'est donc pas adapté à des images d'une certaine taille, mais se prête plutôt pour le stockage de petites icônes.</a:t>
            </a:r>
          </a:p>
          <a:p>
            <a:pPr algn="just">
              <a:spcBef>
                <a:spcPct val="0"/>
              </a:spcBef>
            </a:pPr>
            <a:r>
              <a:rPr lang="en-GB"/>
              <a:t>On peut réaliser des images "bmp" à l'aide de l'utilitaire "Paint" livré de façon standard avec Windows.</a:t>
            </a:r>
          </a:p>
          <a:p>
            <a:pPr algn="just">
              <a:spcBef>
                <a:spcPct val="0"/>
              </a:spcBef>
            </a:pPr>
            <a:r>
              <a:rPr lang="en-GB"/>
              <a:t>Un fichier "bmp" se compose de 4 parties:</a:t>
            </a:r>
          </a:p>
          <a:p>
            <a:pPr algn="just">
              <a:spcBef>
                <a:spcPct val="0"/>
              </a:spcBef>
            </a:pPr>
            <a:r>
              <a:rPr lang="en-GB"/>
              <a:t>1) un </a:t>
            </a:r>
            <a:r>
              <a:rPr lang="en-GB" b="1"/>
              <a:t>préambule</a:t>
            </a:r>
            <a:r>
              <a:rPr lang="en-GB"/>
              <a:t> (</a:t>
            </a:r>
            <a:r>
              <a:rPr lang="en-GB" i="1"/>
              <a:t>header</a:t>
            </a:r>
            <a:r>
              <a:rPr lang="en-GB"/>
              <a:t>) contient un repère vers le début de la description des pixels.</a:t>
            </a:r>
          </a:p>
          <a:p>
            <a:pPr algn="just">
              <a:spcBef>
                <a:spcPct val="0"/>
              </a:spcBef>
            </a:pPr>
            <a:r>
              <a:rPr lang="en-GB"/>
              <a:t>2) une deuxième partie décrit certains </a:t>
            </a:r>
            <a:r>
              <a:rPr lang="en-GB" b="1"/>
              <a:t>paramètres</a:t>
            </a:r>
            <a:r>
              <a:rPr lang="en-GB"/>
              <a:t> de l’image: p.ex. hauteur et largeur de l’image, nombre de bits par pixel, ...</a:t>
            </a:r>
          </a:p>
          <a:p>
            <a:pPr algn="just">
              <a:spcBef>
                <a:spcPct val="0"/>
              </a:spcBef>
            </a:pPr>
            <a:r>
              <a:rPr lang="en-GB"/>
              <a:t>3) vient ensuite la </a:t>
            </a:r>
            <a:r>
              <a:rPr lang="en-GB" b="1"/>
              <a:t>table des couleurs</a:t>
            </a:r>
            <a:r>
              <a:rPr lang="en-GB"/>
              <a:t>, qui décrit la palette: pour chaque teinte de la palette, il y a une description sur 3 bytes (R, G, B).</a:t>
            </a:r>
          </a:p>
          <a:p>
            <a:pPr algn="just">
              <a:spcBef>
                <a:spcPct val="0"/>
              </a:spcBef>
            </a:pPr>
            <a:r>
              <a:rPr lang="en-GB"/>
              <a:t>4) la dernière partie contient la description des </a:t>
            </a:r>
            <a:r>
              <a:rPr lang="en-GB" b="1"/>
              <a:t>pixels</a:t>
            </a:r>
            <a:r>
              <a:rPr lang="en-GB"/>
              <a:t> ligne par ligne (on commence curieusement à la dernière ligne); chaque pixel est décrit par un nombre, qui constitue le numéro de teinte dans la palette.</a:t>
            </a:r>
          </a:p>
          <a:p>
            <a:pPr algn="just">
              <a:spcBef>
                <a:spcPct val="0"/>
              </a:spcBef>
            </a:pPr>
            <a:r>
              <a:rPr lang="en-GB" sz="900"/>
              <a:t>Il existe de nombreux autres formats d'images, p.ex. :</a:t>
            </a:r>
          </a:p>
          <a:p>
            <a:pPr algn="just">
              <a:spcBef>
                <a:spcPct val="0"/>
              </a:spcBef>
              <a:buFontTx/>
              <a:buChar char="•"/>
            </a:pPr>
            <a:r>
              <a:rPr lang="en-GB" sz="900"/>
              <a:t> TIFF (</a:t>
            </a:r>
            <a:r>
              <a:rPr lang="en-GB" sz="900" i="1"/>
              <a:t>Tagged Image File Format</a:t>
            </a:r>
            <a:r>
              <a:rPr lang="en-GB" sz="900"/>
              <a:t>); ce format développé par la firme "Aldus" est essentiellement utilisé par les professionnels du graphisme; le format PNG permet de le remplacer;</a:t>
            </a:r>
          </a:p>
          <a:p>
            <a:pPr algn="just">
              <a:spcBef>
                <a:spcPct val="0"/>
              </a:spcBef>
              <a:buFontTx/>
              <a:buChar char="•"/>
            </a:pPr>
            <a:r>
              <a:rPr lang="en-GB" sz="900"/>
              <a:t> PICT, format image du Macintosh;</a:t>
            </a:r>
          </a:p>
          <a:p>
            <a:pPr algn="just">
              <a:spcBef>
                <a:spcPct val="0"/>
              </a:spcBef>
              <a:buFontTx/>
              <a:buChar char="•"/>
            </a:pPr>
            <a:r>
              <a:rPr lang="en-GB" sz="900"/>
              <a:t> TARGA de la firme "True Vision";</a:t>
            </a:r>
          </a:p>
          <a:p>
            <a:pPr algn="just">
              <a:spcBef>
                <a:spcPct val="0"/>
              </a:spcBef>
              <a:buFontTx/>
              <a:buChar char="•"/>
            </a:pPr>
            <a:r>
              <a:rPr lang="en-GB" sz="900"/>
              <a:t> PSD (format "PhotoShop") de la firme "Adobe".</a:t>
            </a:r>
          </a:p>
          <a:p>
            <a:endParaRPr lang="fr-FR" sz="9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A1CAB30A-8186-4356-9ACD-D33B2D894BBF}" type="slidenum">
              <a:rPr lang="en-US"/>
              <a:pPr/>
              <a:t>45</a:t>
            </a:fld>
            <a:endParaRPr lang="en-US"/>
          </a:p>
        </p:txBody>
      </p:sp>
      <p:sp>
        <p:nvSpPr>
          <p:cNvPr id="715778" name="Rectangle 2"/>
          <p:cNvSpPr>
            <a:spLocks noChangeArrowheads="1" noTextEdit="1"/>
          </p:cNvSpPr>
          <p:nvPr>
            <p:ph type="sldImg"/>
          </p:nvPr>
        </p:nvSpPr>
        <p:spPr>
          <a:xfrm>
            <a:off x="1144588" y="685800"/>
            <a:ext cx="4568825" cy="3427413"/>
          </a:xfrm>
          <a:ln/>
        </p:spPr>
      </p:sp>
      <p:sp>
        <p:nvSpPr>
          <p:cNvPr id="715779" name="Rectangle 3"/>
          <p:cNvSpPr>
            <a:spLocks noGrp="1" noChangeArrowheads="1"/>
          </p:cNvSpPr>
          <p:nvPr>
            <p:ph type="body" idx="1"/>
          </p:nvPr>
        </p:nvSpPr>
        <p:spPr/>
        <p:txBody>
          <a:bodyPr/>
          <a:lstStyle/>
          <a:p>
            <a:r>
              <a:rPr lang="fr-LU" sz="900"/>
              <a:t>Le problème des formats d’image avec palette est que deux numéros consécutifs dans la palette ne désignent pas forcément deux couleurs proches l’une de l’autre. Ainsi dans le format GIF, il se peut très bien que l’entrée numéro 16 de la palette est « jaune clair », alors que le numéro 17 désigne « bleu foncé ». </a:t>
            </a:r>
          </a:p>
          <a:p>
            <a:r>
              <a:rPr lang="fr-LU" sz="900"/>
              <a:t>En utilisant la méthode de substitution du bit le moins significatif décrite plus tôt, l’image risque alors d’être visiblement changée.</a:t>
            </a:r>
          </a:p>
          <a:p>
            <a:r>
              <a:rPr lang="fr-LU" sz="900">
                <a:ea typeface="Arial Unicode MS" pitchFamily="34" charset="-128"/>
                <a:cs typeface="Arial Unicode MS" pitchFamily="34" charset="-128"/>
              </a:rPr>
              <a:t>Il existe plusieurs solutions pour remédier à ce problème. </a:t>
            </a:r>
          </a:p>
          <a:p>
            <a:r>
              <a:rPr lang="fr-LU" sz="900">
                <a:ea typeface="Arial Unicode MS" pitchFamily="34" charset="-128"/>
                <a:cs typeface="Arial Unicode MS" pitchFamily="34" charset="-128"/>
              </a:rPr>
              <a:t>La plus utilisée consiste à n'utiliser que 128 couleurs et à créer une palette ou les couleurs marchent par paires, par exemple:</a:t>
            </a:r>
            <a:endParaRPr lang="en-GB" sz="900">
              <a:ea typeface="Arial Unicode MS" pitchFamily="34" charset="-128"/>
              <a:cs typeface="Arial Unicode MS" pitchFamily="34" charset="-128"/>
            </a:endParaRPr>
          </a:p>
          <a:p>
            <a:pPr algn="ctr"/>
            <a:r>
              <a:rPr lang="fr-LU" sz="900">
                <a:ea typeface="Arial Unicode MS" pitchFamily="34" charset="-128"/>
                <a:cs typeface="Arial Unicode MS" pitchFamily="34" charset="-128"/>
              </a:rPr>
              <a:t>couleur 00 : Rouge=150, Vert=12, Bleu=59 </a:t>
            </a:r>
            <a:endParaRPr lang="en-GB" sz="900">
              <a:ea typeface="Arial Unicode MS" pitchFamily="34" charset="-128"/>
              <a:cs typeface="Arial Unicode MS" pitchFamily="34" charset="-128"/>
            </a:endParaRPr>
          </a:p>
          <a:p>
            <a:pPr algn="ctr"/>
            <a:r>
              <a:rPr lang="fr-LU" sz="900">
                <a:ea typeface="Arial Unicode MS" pitchFamily="34" charset="-128"/>
                <a:cs typeface="Arial Unicode MS" pitchFamily="34" charset="-128"/>
              </a:rPr>
              <a:t>couleur 01 : Rouge=152, Vert=10, Bleu=55 </a:t>
            </a:r>
            <a:endParaRPr lang="en-GB" sz="900">
              <a:ea typeface="Arial Unicode MS" pitchFamily="34" charset="-128"/>
              <a:cs typeface="Arial Unicode MS" pitchFamily="34" charset="-128"/>
            </a:endParaRPr>
          </a:p>
          <a:p>
            <a:pPr algn="ctr"/>
            <a:r>
              <a:rPr lang="fr-LU" sz="900">
                <a:ea typeface="Arial Unicode MS" pitchFamily="34" charset="-128"/>
                <a:cs typeface="Arial Unicode MS" pitchFamily="34" charset="-128"/>
              </a:rPr>
              <a:t>couleur 10 : Rouge=50, Vert=200, Bleu=98 </a:t>
            </a:r>
            <a:endParaRPr lang="en-GB" sz="900">
              <a:ea typeface="Arial Unicode MS" pitchFamily="34" charset="-128"/>
              <a:cs typeface="Arial Unicode MS" pitchFamily="34" charset="-128"/>
            </a:endParaRPr>
          </a:p>
          <a:p>
            <a:pPr algn="ctr"/>
            <a:r>
              <a:rPr lang="fr-LU" sz="900">
                <a:ea typeface="Arial Unicode MS" pitchFamily="34" charset="-128"/>
                <a:cs typeface="Arial Unicode MS" pitchFamily="34" charset="-128"/>
              </a:rPr>
              <a:t>couleur 11 : Rouge=50, Vert=212, Bleu=95 </a:t>
            </a:r>
            <a:endParaRPr lang="en-GB" sz="900">
              <a:ea typeface="Arial Unicode MS" pitchFamily="34" charset="-128"/>
              <a:cs typeface="Arial Unicode MS" pitchFamily="34" charset="-128"/>
            </a:endParaRPr>
          </a:p>
          <a:p>
            <a:r>
              <a:rPr lang="fr-LU" sz="900">
                <a:cs typeface="Times New Roman" pitchFamily="18" charset="0"/>
              </a:rPr>
              <a:t>Ainsi, en ne changeant que le bit de poids faible des pixels, on reste quasiment sur la même couleur. </a:t>
            </a:r>
          </a:p>
          <a:p>
            <a:r>
              <a:rPr lang="fr-LU" sz="900">
                <a:cs typeface="Times New Roman" pitchFamily="18" charset="0"/>
              </a:rPr>
              <a:t>De la même manière, on peut remplacer les 2 bits les moins significatifs de chaque octet, en se limitant à une palette de 64 couleurs, mais cela implique bien sûr une plus grande déterioration de l’image originale.</a:t>
            </a:r>
          </a:p>
          <a:p>
            <a:r>
              <a:rPr lang="fr-LU" sz="900">
                <a:cs typeface="Times New Roman" pitchFamily="18" charset="0"/>
              </a:rPr>
              <a:t>Une autre possibilité est de garder la palette originale et d’en réordonner les couleurs de façon à ce que des couleurs proches pour l’œil humain soient également proches dans la palette. Ceci peut par exemple être fait en utilisant la distance euclidienne d dans l’espace RGB, définie par</a:t>
            </a:r>
          </a:p>
          <a:p>
            <a:r>
              <a:rPr lang="fr-LU" sz="900">
                <a:cs typeface="Times New Roman" pitchFamily="18" charset="0"/>
              </a:rPr>
              <a:t>d</a:t>
            </a:r>
            <a:r>
              <a:rPr lang="fr-LU" sz="900" baseline="30000">
                <a:cs typeface="Times New Roman" pitchFamily="18" charset="0"/>
              </a:rPr>
              <a:t>2</a:t>
            </a:r>
            <a:r>
              <a:rPr lang="fr-LU" sz="900">
                <a:cs typeface="Times New Roman" pitchFamily="18" charset="0"/>
              </a:rPr>
              <a:t> = R</a:t>
            </a:r>
            <a:r>
              <a:rPr lang="fr-LU" sz="900" baseline="30000">
                <a:cs typeface="Times New Roman" pitchFamily="18" charset="0"/>
              </a:rPr>
              <a:t>2</a:t>
            </a:r>
            <a:r>
              <a:rPr lang="fr-LU" sz="900">
                <a:cs typeface="Times New Roman" pitchFamily="18" charset="0"/>
              </a:rPr>
              <a:t>+G</a:t>
            </a:r>
            <a:r>
              <a:rPr lang="fr-LU" sz="900" baseline="30000">
                <a:cs typeface="Times New Roman" pitchFamily="18" charset="0"/>
              </a:rPr>
              <a:t>2</a:t>
            </a:r>
            <a:r>
              <a:rPr lang="fr-LU" sz="900">
                <a:cs typeface="Times New Roman" pitchFamily="18" charset="0"/>
              </a:rPr>
              <a:t>+B</a:t>
            </a:r>
            <a:r>
              <a:rPr lang="fr-LU" sz="900" baseline="30000">
                <a:cs typeface="Times New Roman" pitchFamily="18" charset="0"/>
              </a:rPr>
              <a:t>2</a:t>
            </a:r>
            <a:r>
              <a:rPr lang="fr-LU" sz="900">
                <a:cs typeface="Times New Roman" pitchFamily="18" charset="0"/>
              </a:rPr>
              <a:t>. </a:t>
            </a:r>
          </a:p>
          <a:p>
            <a:r>
              <a:rPr lang="fr-LU">
                <a:cs typeface="Times New Roman" pitchFamily="18" charset="0"/>
              </a:rPr>
              <a:t> </a:t>
            </a:r>
            <a:endParaRPr lang="en-GB">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A0E6606E-FFA5-4CCA-9ED9-E022ED785B78}" type="slidenum">
              <a:rPr lang="en-US"/>
              <a:pPr/>
              <a:t>46</a:t>
            </a:fld>
            <a:endParaRPr lang="en-US"/>
          </a:p>
        </p:txBody>
      </p:sp>
      <p:sp>
        <p:nvSpPr>
          <p:cNvPr id="717826" name="Rectangle 2"/>
          <p:cNvSpPr>
            <a:spLocks noChangeArrowheads="1" noTextEdit="1"/>
          </p:cNvSpPr>
          <p:nvPr>
            <p:ph type="sldImg"/>
          </p:nvPr>
        </p:nvSpPr>
        <p:spPr>
          <a:xfrm>
            <a:off x="1144588" y="685800"/>
            <a:ext cx="4568825" cy="3427413"/>
          </a:xfrm>
          <a:ln/>
        </p:spPr>
      </p:sp>
      <p:sp>
        <p:nvSpPr>
          <p:cNvPr id="717827" name="Rectangle 3"/>
          <p:cNvSpPr>
            <a:spLocks noGrp="1" noChangeArrowheads="1"/>
          </p:cNvSpPr>
          <p:nvPr>
            <p:ph type="body" idx="1"/>
          </p:nvPr>
        </p:nvSpPr>
        <p:spPr/>
        <p:txBody>
          <a:bodyPr/>
          <a:lstStyle/>
          <a:p>
            <a:r>
              <a:rPr lang="fr-LU"/>
              <a:t>Le processus de compression JPEG peut donc être décomposé en quatre étapes successives.</a:t>
            </a:r>
          </a:p>
          <a:p>
            <a:r>
              <a:rPr lang="fr-LU"/>
              <a:t>La première étape effectue une division de l’image en zones de 8x8 pixels.</a:t>
            </a:r>
          </a:p>
          <a:p>
            <a:r>
              <a:rPr lang="fr-LU"/>
              <a:t>La deuxième étape consiste à modifier les données en un spectre de fréquences en utilisant la transformée DCT.</a:t>
            </a:r>
          </a:p>
          <a:p>
            <a:r>
              <a:rPr lang="fr-LU"/>
              <a:t>Ensuite, les données sont lissées par des coefficients de quantifications provenant d’une table et les valeurs sont arrondies. C’est dans cette phase qu’interviennent principalement les pertes de signal.</a:t>
            </a:r>
          </a:p>
          <a:p>
            <a:r>
              <a:rPr lang="fr-LU"/>
              <a:t>Finalement les valeurs obtenues sont compressées par des techniques de compression conservatrice.</a:t>
            </a:r>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780930F8-A464-4AC5-8C1B-8A981343E002}" type="slidenum">
              <a:rPr lang="en-US"/>
              <a:pPr/>
              <a:t>47</a:t>
            </a:fld>
            <a:endParaRPr lang="en-US"/>
          </a:p>
        </p:txBody>
      </p:sp>
      <p:sp>
        <p:nvSpPr>
          <p:cNvPr id="719874" name="Rectangle 2"/>
          <p:cNvSpPr>
            <a:spLocks noChangeArrowheads="1" noTextEdit="1"/>
          </p:cNvSpPr>
          <p:nvPr>
            <p:ph type="sldImg"/>
          </p:nvPr>
        </p:nvSpPr>
        <p:spPr>
          <a:xfrm>
            <a:off x="1144588" y="685800"/>
            <a:ext cx="4568825" cy="3427413"/>
          </a:xfrm>
          <a:ln/>
        </p:spPr>
      </p:sp>
      <p:sp>
        <p:nvSpPr>
          <p:cNvPr id="719875" name="Rectangle 3"/>
          <p:cNvSpPr>
            <a:spLocks noGrp="1" noChangeArrowheads="1"/>
          </p:cNvSpPr>
          <p:nvPr>
            <p:ph type="body" idx="1"/>
          </p:nvPr>
        </p:nvSpPr>
        <p:spPr/>
        <p:txBody>
          <a:bodyPr/>
          <a:lstStyle/>
          <a:p>
            <a:r>
              <a:rPr lang="fr-LU" sz="900"/>
              <a:t>Puisque le format JPEG comprime les images et en le faisant change les bits les moins significatifs, on ne peut pas utiliser les techniques de substitution des bits de poids faibles telles quelles.</a:t>
            </a:r>
          </a:p>
          <a:p>
            <a:r>
              <a:rPr lang="fr-LU" sz="900"/>
              <a:t>En revanche, on peut substituer le message secret aux bitls les moins significatifs des coefficients quantifiés de la DCT. Il faut seulement faire attention à ne pas changer les coefficients nuls, puisque d’une part cela risque de se voir trop et d’autre part, cela risque d’empêcher une compression satisfaisante de l’image.</a:t>
            </a:r>
            <a:endParaRPr lang="en-GB"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1: Intoduction générale au séminaire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98A4F5B1-A70E-4273-9AD2-97A77A289B31}" type="slidenum">
              <a:rPr lang="en-US"/>
              <a:pPr/>
              <a:t>6</a:t>
            </a:fld>
            <a:endParaRPr lang="en-US"/>
          </a:p>
        </p:txBody>
      </p:sp>
      <p:sp>
        <p:nvSpPr>
          <p:cNvPr id="364546" name="Rectangle 1026"/>
          <p:cNvSpPr>
            <a:spLocks noGrp="1" noRot="1" noChangeAspect="1" noChangeArrowheads="1" noTextEdit="1"/>
          </p:cNvSpPr>
          <p:nvPr>
            <p:ph type="sldImg"/>
          </p:nvPr>
        </p:nvSpPr>
        <p:spPr>
          <a:ln/>
        </p:spPr>
      </p:sp>
      <p:sp>
        <p:nvSpPr>
          <p:cNvPr id="364547" name="Rectangle 1027"/>
          <p:cNvSpPr>
            <a:spLocks noGrp="1" noChangeArrowheads="1"/>
          </p:cNvSpPr>
          <p:nvPr>
            <p:ph type="body" idx="1"/>
          </p:nvPr>
        </p:nvSpPr>
        <p:spPr/>
        <p:txBody>
          <a:bodyPr/>
          <a:lstStyle/>
          <a:p>
            <a:r>
              <a:rPr lang="en-GB" dirty="0"/>
              <a:t>Il ne </a:t>
            </a:r>
            <a:r>
              <a:rPr lang="en-GB" dirty="0" err="1"/>
              <a:t>faut</a:t>
            </a:r>
            <a:r>
              <a:rPr lang="en-GB" dirty="0"/>
              <a:t> pas </a:t>
            </a:r>
            <a:r>
              <a:rPr lang="en-GB" dirty="0" err="1"/>
              <a:t>confondre</a:t>
            </a:r>
            <a:r>
              <a:rPr lang="en-GB" dirty="0"/>
              <a:t> “stéganographie” et “cryptographie”.</a:t>
            </a:r>
          </a:p>
          <a:p>
            <a:r>
              <a:rPr lang="en-GB" dirty="0"/>
              <a:t>La </a:t>
            </a:r>
            <a:r>
              <a:rPr lang="en-GB" b="1" dirty="0"/>
              <a:t>cryptographie</a:t>
            </a:r>
            <a:r>
              <a:rPr lang="en-GB" dirty="0"/>
              <a:t> </a:t>
            </a:r>
            <a:r>
              <a:rPr lang="en-GB" dirty="0" err="1"/>
              <a:t>sert</a:t>
            </a:r>
            <a:r>
              <a:rPr lang="en-GB" dirty="0"/>
              <a:t> à </a:t>
            </a:r>
            <a:r>
              <a:rPr lang="en-GB" dirty="0" err="1"/>
              <a:t>rendre</a:t>
            </a:r>
            <a:r>
              <a:rPr lang="en-GB" dirty="0"/>
              <a:t> un message </a:t>
            </a:r>
            <a:r>
              <a:rPr lang="en-GB" dirty="0" err="1"/>
              <a:t>incompréhensible</a:t>
            </a:r>
            <a:r>
              <a:rPr lang="en-GB" dirty="0"/>
              <a:t> à </a:t>
            </a:r>
            <a:r>
              <a:rPr lang="en-GB" dirty="0" err="1"/>
              <a:t>toute</a:t>
            </a:r>
            <a:r>
              <a:rPr lang="en-GB" dirty="0"/>
              <a:t> </a:t>
            </a:r>
            <a:r>
              <a:rPr lang="en-GB" dirty="0" err="1"/>
              <a:t>personne</a:t>
            </a:r>
            <a:r>
              <a:rPr lang="en-GB" dirty="0"/>
              <a:t> ne </a:t>
            </a:r>
            <a:r>
              <a:rPr lang="en-GB" dirty="0" err="1"/>
              <a:t>connaissant</a:t>
            </a:r>
            <a:r>
              <a:rPr lang="en-GB" dirty="0"/>
              <a:t> pas la clé de </a:t>
            </a:r>
            <a:r>
              <a:rPr lang="en-GB" dirty="0" err="1"/>
              <a:t>déchiffrement</a:t>
            </a:r>
            <a:r>
              <a:rPr lang="en-GB" dirty="0"/>
              <a:t> du message. Elle assure </a:t>
            </a:r>
            <a:r>
              <a:rPr lang="en-GB" dirty="0" err="1"/>
              <a:t>donc</a:t>
            </a:r>
            <a:r>
              <a:rPr lang="en-GB" dirty="0"/>
              <a:t> la confidentialité, en </a:t>
            </a:r>
            <a:r>
              <a:rPr lang="en-GB" dirty="0" err="1"/>
              <a:t>réservant</a:t>
            </a:r>
            <a:r>
              <a:rPr lang="en-GB" dirty="0"/>
              <a:t> </a:t>
            </a:r>
            <a:r>
              <a:rPr lang="en-GB" dirty="0" err="1"/>
              <a:t>l’accès</a:t>
            </a:r>
            <a:r>
              <a:rPr lang="en-GB" dirty="0"/>
              <a:t> au message à un </a:t>
            </a:r>
            <a:r>
              <a:rPr lang="en-GB" dirty="0" err="1"/>
              <a:t>destinataire</a:t>
            </a:r>
            <a:r>
              <a:rPr lang="en-GB" dirty="0"/>
              <a:t> </a:t>
            </a:r>
            <a:r>
              <a:rPr lang="en-GB" dirty="0" err="1"/>
              <a:t>déterminé</a:t>
            </a:r>
            <a:r>
              <a:rPr lang="en-GB" dirty="0"/>
              <a:t>. Il </a:t>
            </a:r>
            <a:r>
              <a:rPr lang="en-GB" dirty="0" err="1"/>
              <a:t>existe</a:t>
            </a:r>
            <a:r>
              <a:rPr lang="en-GB" dirty="0"/>
              <a:t> de </a:t>
            </a:r>
            <a:r>
              <a:rPr lang="en-GB" dirty="0" err="1"/>
              <a:t>nombreuses</a:t>
            </a:r>
            <a:r>
              <a:rPr lang="en-GB" dirty="0"/>
              <a:t> techniques </a:t>
            </a:r>
            <a:r>
              <a:rPr lang="en-GB" dirty="0" err="1"/>
              <a:t>cryptographiques</a:t>
            </a:r>
            <a:r>
              <a:rPr lang="en-GB" dirty="0"/>
              <a:t> </a:t>
            </a:r>
            <a:r>
              <a:rPr lang="en-GB" dirty="0" err="1"/>
              <a:t>très</a:t>
            </a:r>
            <a:r>
              <a:rPr lang="en-GB" dirty="0"/>
              <a:t> </a:t>
            </a:r>
            <a:r>
              <a:rPr lang="en-GB" dirty="0" err="1"/>
              <a:t>efficaces</a:t>
            </a:r>
            <a:r>
              <a:rPr lang="en-GB" dirty="0"/>
              <a:t>. </a:t>
            </a:r>
            <a:r>
              <a:rPr lang="en-GB" dirty="0" err="1"/>
              <a:t>Malheureusement</a:t>
            </a:r>
            <a:r>
              <a:rPr lang="en-GB" dirty="0"/>
              <a:t>, le fait </a:t>
            </a:r>
            <a:r>
              <a:rPr lang="en-GB" dirty="0" err="1"/>
              <a:t>qu’un</a:t>
            </a:r>
            <a:r>
              <a:rPr lang="en-GB" dirty="0"/>
              <a:t> message </a:t>
            </a:r>
            <a:r>
              <a:rPr lang="en-GB" dirty="0" err="1"/>
              <a:t>soit</a:t>
            </a:r>
            <a:r>
              <a:rPr lang="en-GB" dirty="0"/>
              <a:t> </a:t>
            </a:r>
            <a:r>
              <a:rPr lang="en-GB" dirty="0" err="1"/>
              <a:t>chiffré</a:t>
            </a:r>
            <a:r>
              <a:rPr lang="en-GB" dirty="0"/>
              <a:t>, </a:t>
            </a:r>
            <a:r>
              <a:rPr lang="en-GB" dirty="0" err="1"/>
              <a:t>peut</a:t>
            </a:r>
            <a:r>
              <a:rPr lang="en-GB" dirty="0"/>
              <a:t> </a:t>
            </a:r>
            <a:r>
              <a:rPr lang="en-GB" dirty="0" err="1"/>
              <a:t>immédiatement</a:t>
            </a:r>
            <a:r>
              <a:rPr lang="en-GB" dirty="0"/>
              <a:t> </a:t>
            </a:r>
            <a:r>
              <a:rPr lang="en-GB" dirty="0" err="1"/>
              <a:t>attirer</a:t>
            </a:r>
            <a:r>
              <a:rPr lang="en-GB" dirty="0"/>
              <a:t> </a:t>
            </a:r>
            <a:r>
              <a:rPr lang="en-GB" dirty="0" err="1"/>
              <a:t>l’attention</a:t>
            </a:r>
            <a:r>
              <a:rPr lang="en-GB" dirty="0"/>
              <a:t> </a:t>
            </a:r>
            <a:r>
              <a:rPr lang="en-GB" dirty="0" err="1"/>
              <a:t>sur</a:t>
            </a:r>
            <a:r>
              <a:rPr lang="en-GB" dirty="0"/>
              <a:t> </a:t>
            </a:r>
            <a:r>
              <a:rPr lang="en-GB" dirty="0" err="1"/>
              <a:t>ce</a:t>
            </a:r>
            <a:r>
              <a:rPr lang="en-GB" dirty="0"/>
              <a:t> message. On </a:t>
            </a:r>
            <a:r>
              <a:rPr lang="en-GB" dirty="0" err="1"/>
              <a:t>voudrait</a:t>
            </a:r>
            <a:r>
              <a:rPr lang="en-GB" dirty="0"/>
              <a:t> </a:t>
            </a:r>
            <a:r>
              <a:rPr lang="en-GB" dirty="0" err="1"/>
              <a:t>bien</a:t>
            </a:r>
            <a:r>
              <a:rPr lang="en-GB" dirty="0"/>
              <a:t> savoir </a:t>
            </a:r>
            <a:r>
              <a:rPr lang="en-GB" dirty="0" err="1"/>
              <a:t>ce</a:t>
            </a:r>
            <a:r>
              <a:rPr lang="en-GB" dirty="0"/>
              <a:t> que cache </a:t>
            </a:r>
            <a:r>
              <a:rPr lang="en-GB" dirty="0" err="1"/>
              <a:t>ce</a:t>
            </a:r>
            <a:r>
              <a:rPr lang="en-GB" dirty="0"/>
              <a:t> message et </a:t>
            </a:r>
            <a:r>
              <a:rPr lang="en-GB" dirty="0" err="1"/>
              <a:t>ce</a:t>
            </a:r>
            <a:r>
              <a:rPr lang="en-GB" dirty="0"/>
              <a:t> que </a:t>
            </a:r>
            <a:r>
              <a:rPr lang="en-GB" dirty="0" err="1"/>
              <a:t>planifient</a:t>
            </a:r>
            <a:r>
              <a:rPr lang="en-GB" dirty="0"/>
              <a:t> les </a:t>
            </a:r>
            <a:r>
              <a:rPr lang="en-GB" dirty="0" err="1"/>
              <a:t>correspondants</a:t>
            </a:r>
            <a:r>
              <a:rPr lang="en-GB" dirty="0"/>
              <a:t> en question.</a:t>
            </a:r>
          </a:p>
          <a:p>
            <a:r>
              <a:rPr lang="en-GB" dirty="0"/>
              <a:t>La </a:t>
            </a:r>
            <a:r>
              <a:rPr lang="en-GB" b="1" dirty="0"/>
              <a:t>stéganographie</a:t>
            </a:r>
            <a:r>
              <a:rPr lang="en-GB" dirty="0"/>
              <a:t> </a:t>
            </a:r>
            <a:r>
              <a:rPr lang="en-GB" dirty="0" err="1"/>
              <a:t>sert</a:t>
            </a:r>
            <a:r>
              <a:rPr lang="en-GB" dirty="0"/>
              <a:t> à </a:t>
            </a:r>
            <a:r>
              <a:rPr lang="en-GB" dirty="0" err="1"/>
              <a:t>camoufler</a:t>
            </a:r>
            <a:r>
              <a:rPr lang="en-GB" dirty="0"/>
              <a:t> le message de </a:t>
            </a:r>
            <a:r>
              <a:rPr lang="en-GB" dirty="0" err="1"/>
              <a:t>telle</a:t>
            </a:r>
            <a:r>
              <a:rPr lang="en-GB" dirty="0"/>
              <a:t> </a:t>
            </a:r>
            <a:r>
              <a:rPr lang="en-GB" dirty="0" err="1"/>
              <a:t>sorte</a:t>
            </a:r>
            <a:r>
              <a:rPr lang="en-GB" dirty="0"/>
              <a:t> </a:t>
            </a:r>
            <a:r>
              <a:rPr lang="en-GB" dirty="0" err="1"/>
              <a:t>qu’on</a:t>
            </a:r>
            <a:r>
              <a:rPr lang="en-GB" dirty="0"/>
              <a:t> ne </a:t>
            </a:r>
            <a:r>
              <a:rPr lang="en-GB" dirty="0" err="1"/>
              <a:t>remarque</a:t>
            </a:r>
            <a:r>
              <a:rPr lang="en-GB" dirty="0"/>
              <a:t> pas </a:t>
            </a:r>
            <a:r>
              <a:rPr lang="en-GB" dirty="0" err="1"/>
              <a:t>sa</a:t>
            </a:r>
            <a:r>
              <a:rPr lang="en-GB" dirty="0"/>
              <a:t> </a:t>
            </a:r>
            <a:r>
              <a:rPr lang="en-GB" dirty="0" err="1"/>
              <a:t>présence</a:t>
            </a:r>
            <a:r>
              <a:rPr lang="en-GB" dirty="0"/>
              <a:t>, </a:t>
            </a:r>
            <a:r>
              <a:rPr lang="en-GB" dirty="0" err="1"/>
              <a:t>afin</a:t>
            </a:r>
            <a:r>
              <a:rPr lang="en-GB" dirty="0"/>
              <a:t> de ne pas </a:t>
            </a:r>
            <a:r>
              <a:rPr lang="en-GB" dirty="0" err="1"/>
              <a:t>attirer</a:t>
            </a:r>
            <a:r>
              <a:rPr lang="en-GB" dirty="0"/>
              <a:t> </a:t>
            </a:r>
            <a:r>
              <a:rPr lang="en-GB" dirty="0" err="1"/>
              <a:t>l’attention</a:t>
            </a:r>
            <a:r>
              <a:rPr lang="en-GB" dirty="0"/>
              <a:t> </a:t>
            </a:r>
            <a:r>
              <a:rPr lang="en-GB" dirty="0" err="1"/>
              <a:t>d’autres</a:t>
            </a:r>
            <a:r>
              <a:rPr lang="en-GB" dirty="0"/>
              <a:t> </a:t>
            </a:r>
            <a:r>
              <a:rPr lang="en-GB" dirty="0" err="1"/>
              <a:t>acteurs</a:t>
            </a:r>
            <a:r>
              <a:rPr lang="en-GB" dirty="0"/>
              <a:t> </a:t>
            </a:r>
            <a:r>
              <a:rPr lang="en-GB" dirty="0" err="1"/>
              <a:t>présents</a:t>
            </a:r>
            <a:r>
              <a:rPr lang="en-GB" dirty="0"/>
              <a:t> </a:t>
            </a:r>
            <a:r>
              <a:rPr lang="en-GB" dirty="0" err="1"/>
              <a:t>sur</a:t>
            </a:r>
            <a:r>
              <a:rPr lang="en-GB" dirty="0"/>
              <a:t> le canal de communication. Elle assure la </a:t>
            </a:r>
            <a:r>
              <a:rPr lang="en-GB" dirty="0" err="1"/>
              <a:t>discrétion</a:t>
            </a:r>
            <a:r>
              <a:rPr lang="en-GB" dirty="0"/>
              <a:t>, en </a:t>
            </a:r>
            <a:r>
              <a:rPr lang="en-GB" dirty="0" err="1"/>
              <a:t>faisant</a:t>
            </a:r>
            <a:r>
              <a:rPr lang="en-GB" dirty="0"/>
              <a:t> </a:t>
            </a:r>
            <a:r>
              <a:rPr lang="en-GB" dirty="0" err="1"/>
              <a:t>parvenir</a:t>
            </a:r>
            <a:r>
              <a:rPr lang="en-GB" dirty="0"/>
              <a:t> le message secret sans </a:t>
            </a:r>
            <a:r>
              <a:rPr lang="en-GB" dirty="0" err="1"/>
              <a:t>qu’un</a:t>
            </a:r>
            <a:r>
              <a:rPr lang="en-GB" dirty="0"/>
              <a:t> </a:t>
            </a:r>
            <a:r>
              <a:rPr lang="en-GB" dirty="0" err="1"/>
              <a:t>intermédiaire</a:t>
            </a:r>
            <a:r>
              <a:rPr lang="en-GB" dirty="0"/>
              <a:t> ne </a:t>
            </a:r>
            <a:r>
              <a:rPr lang="en-GB" dirty="0" err="1"/>
              <a:t>l’intercepte</a:t>
            </a:r>
            <a:r>
              <a:rPr lang="en-GB" dirty="0"/>
              <a:t>.</a:t>
            </a:r>
          </a:p>
          <a:p>
            <a:r>
              <a:rPr lang="en-GB" dirty="0"/>
              <a:t>Bien </a:t>
            </a:r>
            <a:r>
              <a:rPr lang="en-GB" dirty="0" err="1"/>
              <a:t>sur</a:t>
            </a:r>
            <a:r>
              <a:rPr lang="en-GB" dirty="0"/>
              <a:t> les </a:t>
            </a:r>
            <a:r>
              <a:rPr lang="en-GB" dirty="0" err="1"/>
              <a:t>deux</a:t>
            </a:r>
            <a:r>
              <a:rPr lang="en-GB" dirty="0"/>
              <a:t> techniques ne </a:t>
            </a:r>
            <a:r>
              <a:rPr lang="en-GB" dirty="0" err="1"/>
              <a:t>s’excluent</a:t>
            </a:r>
            <a:r>
              <a:rPr lang="en-GB" dirty="0"/>
              <a:t> pas </a:t>
            </a:r>
            <a:r>
              <a:rPr lang="en-GB" dirty="0" err="1"/>
              <a:t>mutuellement</a:t>
            </a:r>
            <a:r>
              <a:rPr lang="en-GB" dirty="0"/>
              <a:t> et </a:t>
            </a:r>
            <a:r>
              <a:rPr lang="en-GB" dirty="0" err="1"/>
              <a:t>souvent</a:t>
            </a:r>
            <a:r>
              <a:rPr lang="en-GB" dirty="0"/>
              <a:t> on applique </a:t>
            </a:r>
            <a:r>
              <a:rPr lang="en-GB" dirty="0" err="1"/>
              <a:t>d’abord</a:t>
            </a:r>
            <a:r>
              <a:rPr lang="en-GB" dirty="0"/>
              <a:t> un chiffrement </a:t>
            </a:r>
            <a:r>
              <a:rPr lang="en-GB" dirty="0" err="1"/>
              <a:t>cryptographique</a:t>
            </a:r>
            <a:r>
              <a:rPr lang="en-GB" dirty="0"/>
              <a:t>, </a:t>
            </a:r>
            <a:r>
              <a:rPr lang="en-GB" dirty="0" err="1"/>
              <a:t>avant</a:t>
            </a:r>
            <a:r>
              <a:rPr lang="en-GB" dirty="0"/>
              <a:t> de </a:t>
            </a:r>
            <a:r>
              <a:rPr lang="en-GB" dirty="0" err="1"/>
              <a:t>cacher</a:t>
            </a:r>
            <a:r>
              <a:rPr lang="en-GB" dirty="0"/>
              <a:t> le message </a:t>
            </a:r>
            <a:r>
              <a:rPr lang="en-GB" dirty="0" err="1"/>
              <a:t>chiffré</a:t>
            </a:r>
            <a:r>
              <a:rPr lang="en-GB" dirty="0"/>
              <a:t> </a:t>
            </a:r>
            <a:r>
              <a:rPr lang="en-GB" dirty="0" err="1"/>
              <a:t>dans</a:t>
            </a:r>
            <a:r>
              <a:rPr lang="en-GB" dirty="0"/>
              <a:t> </a:t>
            </a:r>
            <a:r>
              <a:rPr lang="en-GB" dirty="0" err="1"/>
              <a:t>une</a:t>
            </a:r>
            <a:r>
              <a:rPr lang="en-GB" dirty="0"/>
              <a:t> </a:t>
            </a:r>
            <a:r>
              <a:rPr lang="en-GB" dirty="0" err="1"/>
              <a:t>couverture</a:t>
            </a:r>
            <a:r>
              <a:rPr lang="en-GB" dirty="0"/>
              <a:t> </a:t>
            </a:r>
            <a:r>
              <a:rPr lang="en-GB" dirty="0" err="1"/>
              <a:t>stéganographique</a:t>
            </a:r>
            <a:r>
              <a:rPr lang="en-GB" dirty="0"/>
              <a:t>. D’un </a:t>
            </a:r>
            <a:r>
              <a:rPr lang="en-GB" dirty="0" err="1"/>
              <a:t>autre</a:t>
            </a:r>
            <a:r>
              <a:rPr lang="en-GB" dirty="0"/>
              <a:t> </a:t>
            </a:r>
            <a:r>
              <a:rPr lang="en-GB" dirty="0" err="1"/>
              <a:t>côté</a:t>
            </a:r>
            <a:r>
              <a:rPr lang="en-GB" dirty="0"/>
              <a:t>, </a:t>
            </a:r>
            <a:r>
              <a:rPr lang="en-GB" dirty="0" err="1"/>
              <a:t>certaines</a:t>
            </a:r>
            <a:r>
              <a:rPr lang="en-GB" dirty="0"/>
              <a:t> techniques </a:t>
            </a:r>
            <a:r>
              <a:rPr lang="en-GB" dirty="0" err="1"/>
              <a:t>stéganographiques</a:t>
            </a:r>
            <a:r>
              <a:rPr lang="en-GB" dirty="0"/>
              <a:t> constituent des </a:t>
            </a:r>
            <a:r>
              <a:rPr lang="en-GB" dirty="0" err="1"/>
              <a:t>méthodes</a:t>
            </a:r>
            <a:r>
              <a:rPr lang="en-GB" dirty="0"/>
              <a:t> </a:t>
            </a:r>
            <a:r>
              <a:rPr lang="en-GB" dirty="0" err="1"/>
              <a:t>cryptographiques</a:t>
            </a:r>
            <a:r>
              <a:rPr lang="en-GB" dirty="0"/>
              <a:t> primitives.</a:t>
            </a:r>
          </a:p>
          <a:p>
            <a:r>
              <a:rPr lang="en-GB" dirty="0"/>
              <a:t>La </a:t>
            </a:r>
            <a:r>
              <a:rPr lang="en-GB" u="sng" dirty="0"/>
              <a:t>stéganographie informatique</a:t>
            </a:r>
            <a:r>
              <a:rPr lang="en-GB" dirty="0"/>
              <a:t> utilise des </a:t>
            </a:r>
            <a:r>
              <a:rPr lang="en-GB" dirty="0" err="1"/>
              <a:t>ordinateurs</a:t>
            </a:r>
            <a:r>
              <a:rPr lang="en-GB" dirty="0"/>
              <a:t> et des </a:t>
            </a:r>
            <a:r>
              <a:rPr lang="en-GB" dirty="0" err="1"/>
              <a:t>canaux</a:t>
            </a:r>
            <a:r>
              <a:rPr lang="en-GB" dirty="0"/>
              <a:t> </a:t>
            </a:r>
            <a:r>
              <a:rPr lang="en-GB" dirty="0" err="1"/>
              <a:t>numérisés</a:t>
            </a:r>
            <a:r>
              <a:rPr lang="en-GB" dirty="0"/>
              <a:t> pour </a:t>
            </a:r>
            <a:r>
              <a:rPr lang="en-GB" dirty="0" err="1"/>
              <a:t>cacher</a:t>
            </a:r>
            <a:r>
              <a:rPr lang="en-GB" dirty="0"/>
              <a:t> des messages. Elle </a:t>
            </a:r>
            <a:r>
              <a:rPr lang="en-GB" dirty="0" err="1"/>
              <a:t>s’est</a:t>
            </a:r>
            <a:r>
              <a:rPr lang="en-GB" dirty="0"/>
              <a:t> </a:t>
            </a:r>
            <a:r>
              <a:rPr lang="en-GB" dirty="0" err="1"/>
              <a:t>fortement</a:t>
            </a:r>
            <a:r>
              <a:rPr lang="en-GB" dirty="0"/>
              <a:t> </a:t>
            </a:r>
            <a:r>
              <a:rPr lang="en-GB" dirty="0" err="1"/>
              <a:t>développé</a:t>
            </a:r>
            <a:r>
              <a:rPr lang="en-GB" dirty="0"/>
              <a:t> avec les </a:t>
            </a:r>
            <a:r>
              <a:rPr lang="en-GB" dirty="0" err="1"/>
              <a:t>progrès</a:t>
            </a:r>
            <a:r>
              <a:rPr lang="en-GB" dirty="0"/>
              <a:t> de </a:t>
            </a:r>
            <a:r>
              <a:rPr lang="en-GB" dirty="0" err="1"/>
              <a:t>l’informatique</a:t>
            </a:r>
            <a:r>
              <a:rPr lang="en-GB" dirty="0"/>
              <a:t> et </a:t>
            </a:r>
            <a:r>
              <a:rPr lang="en-GB" dirty="0" err="1"/>
              <a:t>notamment</a:t>
            </a:r>
            <a:r>
              <a:rPr lang="en-GB" dirty="0"/>
              <a:t> avec </a:t>
            </a:r>
            <a:r>
              <a:rPr lang="en-GB" dirty="0" err="1"/>
              <a:t>l’apparition</a:t>
            </a:r>
            <a:r>
              <a:rPr lang="en-GB" dirty="0"/>
              <a:t> des techniques </a:t>
            </a:r>
            <a:r>
              <a:rPr lang="en-GB" dirty="0" err="1"/>
              <a:t>multimédia</a:t>
            </a:r>
            <a:r>
              <a:rPr lang="en-GB" dirty="0"/>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B067FEA5-ED0E-4D6A-B9A7-2A37DB4416F9}" type="slidenum">
              <a:rPr lang="en-US"/>
              <a:pPr/>
              <a:t>48</a:t>
            </a:fld>
            <a:endParaRPr lang="en-US"/>
          </a:p>
        </p:txBody>
      </p:sp>
      <p:sp>
        <p:nvSpPr>
          <p:cNvPr id="721922" name="Rectangle 2"/>
          <p:cNvSpPr>
            <a:spLocks noChangeArrowheads="1" noTextEdit="1"/>
          </p:cNvSpPr>
          <p:nvPr>
            <p:ph type="sldImg"/>
          </p:nvPr>
        </p:nvSpPr>
        <p:spPr>
          <a:xfrm>
            <a:off x="1144588" y="685800"/>
            <a:ext cx="4568825" cy="3427413"/>
          </a:xfrm>
          <a:ln/>
        </p:spPr>
      </p:sp>
      <p:sp>
        <p:nvSpPr>
          <p:cNvPr id="721923" name="Rectangle 3"/>
          <p:cNvSpPr>
            <a:spLocks noGrp="1" noChangeArrowheads="1"/>
          </p:cNvSpPr>
          <p:nvPr>
            <p:ph type="body" idx="1"/>
          </p:nvPr>
        </p:nvSpPr>
        <p:spPr/>
        <p:txBody>
          <a:bodyPr/>
          <a:lstStyle/>
          <a:p>
            <a:r>
              <a:rPr lang="en-GB"/>
              <a:t>Il est important de se souvenir que chaque coefficient de la DCT d’un bloc 8x8 contribue, lorsqu’on reconstruit l’image, à l’aspect de tous les pixels du bloc.  Ainsi, si l’on altère un coefficient de la DCT dans un bloc, on fait apparaître de (très légères) différences entre les pixels de la frontière du bloc altéré et les pixels de la frontière des blocs voisins.</a:t>
            </a:r>
          </a:p>
          <a:p>
            <a:endParaRPr lang="en-GB"/>
          </a:p>
          <a:p>
            <a:r>
              <a:rPr lang="en-GB"/>
              <a:t>La somme de toutes ces différences est une quantité globale qui augmente avec la longueur du message dissimulé.</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16524860-A055-46B6-A7FF-E4478BD10310}" type="slidenum">
              <a:rPr lang="en-US"/>
              <a:pPr/>
              <a:t>49</a:t>
            </a:fld>
            <a:endParaRPr lang="en-US"/>
          </a:p>
        </p:txBody>
      </p:sp>
      <p:sp>
        <p:nvSpPr>
          <p:cNvPr id="723970" name="Rectangle 2"/>
          <p:cNvSpPr>
            <a:spLocks noChangeArrowheads="1" noTextEdit="1"/>
          </p:cNvSpPr>
          <p:nvPr>
            <p:ph type="sldImg"/>
          </p:nvPr>
        </p:nvSpPr>
        <p:spPr>
          <a:xfrm>
            <a:off x="1144588" y="685800"/>
            <a:ext cx="4568825" cy="3427413"/>
          </a:xfrm>
          <a:ln/>
        </p:spPr>
      </p:sp>
      <p:sp>
        <p:nvSpPr>
          <p:cNvPr id="723971" name="Rectangle 3"/>
          <p:cNvSpPr>
            <a:spLocks noGrp="1" noChangeArrowheads="1"/>
          </p:cNvSpPr>
          <p:nvPr>
            <p:ph type="body" idx="1"/>
          </p:nvPr>
        </p:nvSpPr>
        <p:spPr/>
        <p:txBody>
          <a:bodyPr/>
          <a:lstStyle/>
          <a:p>
            <a:r>
              <a:rPr lang="en-GB"/>
              <a:t>En calculant des différences entre pixels voisins de blocs distincts, il est possible de détecter la présence d’un message caché dans le LSB des coefficients de la DCT.  Cette attaque reste efficace dans les situations où on a pris la peine d’ajuster le profil statistique du stéganogramme afin de tromper les méthodes de détection statistique usuelles.</a:t>
            </a:r>
          </a:p>
          <a:p>
            <a:endParaRPr lang="en-GB"/>
          </a:p>
          <a:p>
            <a:r>
              <a:rPr lang="en-GB"/>
              <a:t>Voir l’article</a:t>
            </a:r>
          </a:p>
          <a:p>
            <a:r>
              <a:rPr lang="en-GB"/>
              <a:t>J. Fridrich, M. Goljan, and D. Hogea, “Attacking the Outguess”, Proc. ACM Workshop Multimedia and Security 2002, ACM Press, 2002.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333CD890-4D67-4ECC-BAD8-A3A33749C493}" type="slidenum">
              <a:rPr lang="en-US"/>
              <a:pPr/>
              <a:t>50</a:t>
            </a:fld>
            <a:endParaRPr lang="en-US"/>
          </a:p>
        </p:txBody>
      </p:sp>
      <p:sp>
        <p:nvSpPr>
          <p:cNvPr id="726018" name="Rectangle 2"/>
          <p:cNvSpPr>
            <a:spLocks noChangeArrowheads="1" noTextEdit="1"/>
          </p:cNvSpPr>
          <p:nvPr>
            <p:ph type="sldImg"/>
          </p:nvPr>
        </p:nvSpPr>
        <p:spPr>
          <a:xfrm>
            <a:off x="1144588" y="685800"/>
            <a:ext cx="4568825" cy="3427413"/>
          </a:xfrm>
          <a:ln/>
        </p:spPr>
      </p:sp>
      <p:sp>
        <p:nvSpPr>
          <p:cNvPr id="726019" name="Rectangle 3"/>
          <p:cNvSpPr>
            <a:spLocks noGrp="1" noChangeArrowheads="1"/>
          </p:cNvSpPr>
          <p:nvPr>
            <p:ph type="body" idx="1"/>
          </p:nvPr>
        </p:nvSpPr>
        <p:spPr/>
        <p:txBody>
          <a:bodyPr/>
          <a:lstStyle/>
          <a:p>
            <a:r>
              <a:rPr lang="fr-LU"/>
              <a:t>Une liste assez complète, mais pas tout à fait actualisée, de logiciels stéganographiques peut être trouvée à l’adresse</a:t>
            </a:r>
          </a:p>
          <a:p>
            <a:r>
              <a:rPr lang="fr-LU"/>
              <a:t> http://www.jjtc.com/Steganography/toolmatrix.htm</a:t>
            </a:r>
          </a:p>
          <a:p>
            <a:r>
              <a:rPr lang="fr-LU"/>
              <a:t>On y trouve une description succinte de 141 logiciels, ainsi que des informations sur les vendeurs, respectivement des sites d’où on peut les télécharger gratuitement. </a:t>
            </a:r>
          </a:p>
          <a:p>
            <a:r>
              <a:rPr lang="fr-LU"/>
              <a:t> </a:t>
            </a:r>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C48A366B-C75F-4363-88FF-FF0D43FE59B9}" type="slidenum">
              <a:rPr lang="en-US"/>
              <a:pPr/>
              <a:t>51</a:t>
            </a:fld>
            <a:endParaRPr lang="en-US"/>
          </a:p>
        </p:txBody>
      </p:sp>
      <p:sp>
        <p:nvSpPr>
          <p:cNvPr id="728066" name="Rectangle 2"/>
          <p:cNvSpPr>
            <a:spLocks noChangeArrowheads="1" noTextEdit="1"/>
          </p:cNvSpPr>
          <p:nvPr>
            <p:ph type="sldImg"/>
          </p:nvPr>
        </p:nvSpPr>
        <p:spPr>
          <a:xfrm>
            <a:off x="1144588" y="685800"/>
            <a:ext cx="4568825" cy="3427413"/>
          </a:xfrm>
          <a:ln/>
        </p:spPr>
      </p:sp>
      <p:sp>
        <p:nvSpPr>
          <p:cNvPr id="728067" name="Rectangle 3"/>
          <p:cNvSpPr>
            <a:spLocks noGrp="1" noChangeArrowheads="1"/>
          </p:cNvSpPr>
          <p:nvPr>
            <p:ph type="body" idx="1"/>
          </p:nvPr>
        </p:nvSpPr>
        <p:spPr/>
        <p:txBody>
          <a:bodyPr/>
          <a:lstStyle/>
          <a:p>
            <a:r>
              <a:rPr lang="fr-LU"/>
              <a:t>Des explications détaillées sur cette méthode peuvent être trouvées dans l’article « Defending Against Statistical Steganalysis » de Niels Provos.</a:t>
            </a:r>
          </a:p>
          <a:p>
            <a:r>
              <a:rPr lang="fr-LU"/>
              <a:t>Cet article peut être téléchargé de sa page web personnelle </a:t>
            </a:r>
            <a:r>
              <a:rPr lang="en-GB">
                <a:solidFill>
                  <a:srgbClr val="000000"/>
                </a:solidFill>
              </a:rPr>
              <a:t>http://www.citi.umich.edu/u/provos/</a:t>
            </a:r>
          </a:p>
          <a:p>
            <a:endParaRPr lang="en-GB">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B70BE2A4-1D73-478F-A16D-E4CFE001869B}" type="slidenum">
              <a:rPr lang="en-US"/>
              <a:pPr/>
              <a:t>52</a:t>
            </a:fld>
            <a:endParaRPr lang="en-US"/>
          </a:p>
        </p:txBody>
      </p:sp>
      <p:sp>
        <p:nvSpPr>
          <p:cNvPr id="730114" name="Rectangle 2"/>
          <p:cNvSpPr>
            <a:spLocks noChangeArrowheads="1" noTextEdit="1"/>
          </p:cNvSpPr>
          <p:nvPr>
            <p:ph type="sldImg"/>
          </p:nvPr>
        </p:nvSpPr>
        <p:spPr>
          <a:xfrm>
            <a:off x="1144588" y="685800"/>
            <a:ext cx="4568825" cy="3427413"/>
          </a:xfrm>
          <a:ln/>
        </p:spPr>
      </p:sp>
      <p:sp>
        <p:nvSpPr>
          <p:cNvPr id="730115" name="Rectangle 3"/>
          <p:cNvSpPr>
            <a:spLocks noGrp="1" noChangeArrowheads="1"/>
          </p:cNvSpPr>
          <p:nvPr>
            <p:ph type="body" idx="1"/>
          </p:nvPr>
        </p:nvSpPr>
        <p:spPr/>
        <p:txBody>
          <a:bodyPr/>
          <a:lstStyle/>
          <a:p>
            <a:r>
              <a:rPr lang="fr-LU"/>
              <a:t>Ceci est une méthode de stéganographie assez robuste qui permet de cacher le message secret dans la partie significative de la couverture pour n’importe quel format d’images.</a:t>
            </a:r>
          </a:p>
          <a:p>
            <a:endParaRPr lang="fr-LU"/>
          </a:p>
          <a:p>
            <a:r>
              <a:rPr lang="fr-LU"/>
              <a:t>Dans la deuxième étape, on écarte également les couples de pixels égaux, puisqu’on ne peut pas les comparer. Pour décider si deux pixels sont « proches », il faut introduire une distance. En général, on utilise la distance euclidienne sur l’espace RGB, définie par </a:t>
            </a:r>
          </a:p>
          <a:p>
            <a:r>
              <a:rPr lang="fr-LU"/>
              <a:t>d</a:t>
            </a:r>
            <a:r>
              <a:rPr lang="fr-LU" baseline="30000"/>
              <a:t>2</a:t>
            </a:r>
            <a:r>
              <a:rPr lang="fr-LU"/>
              <a:t> = R</a:t>
            </a:r>
            <a:r>
              <a:rPr lang="fr-LU" baseline="30000"/>
              <a:t>2</a:t>
            </a:r>
            <a:r>
              <a:rPr lang="fr-LU"/>
              <a:t>+G</a:t>
            </a:r>
            <a:r>
              <a:rPr lang="fr-LU" baseline="30000"/>
              <a:t>2</a:t>
            </a:r>
            <a:r>
              <a:rPr lang="fr-LU"/>
              <a:t>+B</a:t>
            </a:r>
            <a:r>
              <a:rPr lang="fr-LU" baseline="30000"/>
              <a:t>2</a:t>
            </a:r>
            <a:r>
              <a:rPr lang="fr-LU"/>
              <a:t>.</a:t>
            </a:r>
          </a:p>
          <a:p>
            <a:endParaRPr lang="fr-LU"/>
          </a:p>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81A57F9A-E4B5-4144-804E-69D3D97774CA}" type="slidenum">
              <a:rPr lang="en-US"/>
              <a:pPr/>
              <a:t>53</a:t>
            </a:fld>
            <a:endParaRPr lang="en-US"/>
          </a:p>
        </p:txBody>
      </p:sp>
      <p:sp>
        <p:nvSpPr>
          <p:cNvPr id="732162" name="Rectangle 2"/>
          <p:cNvSpPr>
            <a:spLocks noChangeArrowheads="1" noTextEdit="1"/>
          </p:cNvSpPr>
          <p:nvPr>
            <p:ph type="sldImg"/>
          </p:nvPr>
        </p:nvSpPr>
        <p:spPr>
          <a:xfrm>
            <a:off x="1144588" y="685800"/>
            <a:ext cx="4568825" cy="3427413"/>
          </a:xfrm>
          <a:ln/>
        </p:spPr>
      </p:sp>
      <p:sp>
        <p:nvSpPr>
          <p:cNvPr id="732163" name="Rectangle 3"/>
          <p:cNvSpPr>
            <a:spLocks noGrp="1" noChangeArrowheads="1"/>
          </p:cNvSpPr>
          <p:nvPr>
            <p:ph type="body" idx="1"/>
          </p:nvPr>
        </p:nvSpPr>
        <p:spPr/>
        <p:txBody>
          <a:bodyPr/>
          <a:lstStyle/>
          <a:p>
            <a:pPr algn="just">
              <a:spcBef>
                <a:spcPct val="0"/>
              </a:spcBef>
            </a:pPr>
            <a:r>
              <a:rPr lang="en-GB"/>
              <a:t>Le compact-disque musical a été le premier support grand public pour la musique numérisée. Il tient compte de toute la bande passante de l'oreille humaine (20 000 Hz) et de sa très grande dynamique (rapport entre intensité maximum et minimum = 65 536 = 2</a:t>
            </a:r>
            <a:r>
              <a:rPr lang="en-GB" baseline="30000"/>
              <a:t>16</a:t>
            </a:r>
            <a:r>
              <a:rPr lang="en-GB"/>
              <a:t>); il faut donc 16 bits pour stocker un échantillon.</a:t>
            </a:r>
          </a:p>
          <a:p>
            <a:pPr algn="just">
              <a:spcBef>
                <a:spcPct val="0"/>
              </a:spcBef>
            </a:pPr>
            <a:r>
              <a:rPr lang="en-GB"/>
              <a:t>L'échantillonage se fait à 44 100 Hz, chaque échantillon occupant 4 bytes (2 pour la voie gauche et 2 pour la voie droite). Il en résulte qu’une seconde de musique occupe 176 400 bytes. Si l’on se rappelle qu’une disquette n’a qu’une capacité de 1,4 MB, on doit se rendre compte que cela permet de stocker moins  de 10 secondes de musique non comprimée enregistrée à haute qualité.</a:t>
            </a:r>
          </a:p>
          <a:p>
            <a:pPr algn="just">
              <a:spcBef>
                <a:spcPct val="0"/>
              </a:spcBef>
            </a:pPr>
            <a:r>
              <a:rPr lang="en-GB"/>
              <a:t>Mais il y a un autre problème: non seulement le son occupe un espace de stockage important, mais il exige aussi une </a:t>
            </a:r>
            <a:r>
              <a:rPr lang="en-GB" b="1"/>
              <a:t>reproduction en temps réel</a:t>
            </a:r>
            <a:r>
              <a:rPr lang="en-GB"/>
              <a:t>. Ceci a conduit les inventeurs du système à ne pas envisager une compression du son, mais de rechercher plutôt un support de grande capacité pouvant stocker plus d'une heure de musique non comprimée. C'est pour cette application qu'on a mis au point le "compact-disc", support optique pouvant stocker jusqu'à 650 MB.</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BBEB5C31-73A2-45E6-BA5F-EF9BBD30D81A}" type="slidenum">
              <a:rPr lang="en-US"/>
              <a:pPr/>
              <a:t>59</a:t>
            </a:fld>
            <a:endParaRPr lang="en-US"/>
          </a:p>
        </p:txBody>
      </p:sp>
      <p:sp>
        <p:nvSpPr>
          <p:cNvPr id="739330" name="Rectangle 2"/>
          <p:cNvSpPr>
            <a:spLocks noChangeArrowheads="1" noTextEdit="1"/>
          </p:cNvSpPr>
          <p:nvPr>
            <p:ph type="sldImg"/>
          </p:nvPr>
        </p:nvSpPr>
        <p:spPr>
          <a:xfrm>
            <a:off x="1298575" y="800100"/>
            <a:ext cx="4260850" cy="3195638"/>
          </a:xfrm>
          <a:ln/>
        </p:spPr>
      </p:sp>
      <p:sp>
        <p:nvSpPr>
          <p:cNvPr id="739331" name="Rectangle 3"/>
          <p:cNvSpPr>
            <a:spLocks noGrp="1" noChangeArrowheads="1"/>
          </p:cNvSpPr>
          <p:nvPr>
            <p:ph type="body" idx="1"/>
          </p:nvPr>
        </p:nvSpPr>
        <p:spPr>
          <a:xfrm>
            <a:off x="839391" y="4204608"/>
            <a:ext cx="5027414" cy="4216702"/>
          </a:xfrm>
        </p:spPr>
        <p:txBody>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30-May-2008</a:t>
            </a:r>
          </a:p>
        </p:txBody>
      </p:sp>
      <p:sp>
        <p:nvSpPr>
          <p:cNvPr id="6" name="Rectangle 6"/>
          <p:cNvSpPr>
            <a:spLocks noGrp="1" noChangeArrowheads="1"/>
          </p:cNvSpPr>
          <p:nvPr>
            <p:ph type="ftr" sz="quarter" idx="4"/>
          </p:nvPr>
        </p:nvSpPr>
        <p:spPr>
          <a:ln/>
        </p:spPr>
        <p:txBody>
          <a:bodyPr/>
          <a:lstStyle/>
          <a:p>
            <a:r>
              <a:rPr lang="en-US"/>
              <a:t>8. Information Hiding</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06C55DAF-FF08-4010-A06E-3A26101BE9DA}" type="slidenum">
              <a:rPr lang="en-US"/>
              <a:pPr/>
              <a:t>60</a:t>
            </a:fld>
            <a:endParaRPr lang="en-US"/>
          </a:p>
        </p:txBody>
      </p:sp>
      <p:sp>
        <p:nvSpPr>
          <p:cNvPr id="745474" name="Rectangle 2"/>
          <p:cNvSpPr>
            <a:spLocks noChangeArrowheads="1" noTextEdit="1"/>
          </p:cNvSpPr>
          <p:nvPr>
            <p:ph type="sldImg"/>
          </p:nvPr>
        </p:nvSpPr>
        <p:spPr>
          <a:xfrm>
            <a:off x="1144588" y="685800"/>
            <a:ext cx="4568825" cy="3427413"/>
          </a:xfrm>
          <a:ln/>
        </p:spPr>
      </p:sp>
      <p:sp>
        <p:nvSpPr>
          <p:cNvPr id="74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20-Feb-2009</a:t>
            </a:r>
          </a:p>
        </p:txBody>
      </p:sp>
      <p:sp>
        <p:nvSpPr>
          <p:cNvPr id="6" name="Rectangle 6"/>
          <p:cNvSpPr>
            <a:spLocks noGrp="1" noChangeArrowheads="1"/>
          </p:cNvSpPr>
          <p:nvPr>
            <p:ph type="ftr" sz="quarter" idx="4"/>
          </p:nvPr>
        </p:nvSpPr>
        <p:spPr>
          <a:ln/>
        </p:spPr>
        <p:txBody>
          <a:bodyPr/>
          <a:lstStyle/>
          <a:p>
            <a:r>
              <a:rPr lang="en-US"/>
              <a:t>1. Symmetric Cryptography: a Survey</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9A7E3450-A7E6-4436-8749-3532622F58A7}" type="slidenum">
              <a:rPr lang="en-US"/>
              <a:pPr/>
              <a:t>63</a:t>
            </a:fld>
            <a:endParaRPr lang="en-US"/>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31641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5F62A-34AE-4413-8E3B-9FFFD6C0A1B9}" type="slidenum">
              <a:rPr lang="en-US" smtClean="0"/>
              <a:t>66</a:t>
            </a:fld>
            <a:endParaRPr lang="en-US"/>
          </a:p>
        </p:txBody>
      </p:sp>
    </p:spTree>
    <p:extLst>
      <p:ext uri="{BB962C8B-B14F-4D97-AF65-F5344CB8AC3E}">
        <p14:creationId xmlns:p14="http://schemas.microsoft.com/office/powerpoint/2010/main" val="59170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Chapitre 1: Intoduction générale au séminaire</a:t>
            </a:r>
          </a:p>
        </p:txBody>
      </p:sp>
      <p:sp>
        <p:nvSpPr>
          <p:cNvPr id="6" name="Rectangle 3"/>
          <p:cNvSpPr>
            <a:spLocks noGrp="1" noChangeArrowheads="1"/>
          </p:cNvSpPr>
          <p:nvPr>
            <p:ph type="dt" idx="1"/>
          </p:nvPr>
        </p:nvSpPr>
        <p:spPr>
          <a:ln/>
        </p:spPr>
        <p:txBody>
          <a:bodyPr/>
          <a:lstStyle/>
          <a:p>
            <a:r>
              <a:rPr lang="en-US"/>
              <a:t>11 juin 2004</a:t>
            </a:r>
          </a:p>
        </p:txBody>
      </p:sp>
      <p:sp>
        <p:nvSpPr>
          <p:cNvPr id="7"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8"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8F0C3901-5F10-4845-9DE5-63138A344D84}" type="slidenum">
              <a:rPr lang="en-US"/>
              <a:pPr/>
              <a:t>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572000"/>
            <a:ext cx="5410200" cy="3886200"/>
          </a:xfrm>
        </p:spPr>
        <p:txBody>
          <a:bodyPr/>
          <a:lstStyle/>
          <a:p>
            <a:r>
              <a:rPr lang="en-GB" dirty="0" err="1"/>
              <a:t>Ce</a:t>
            </a:r>
            <a:r>
              <a:rPr lang="en-GB" dirty="0"/>
              <a:t> transparent </a:t>
            </a:r>
            <a:r>
              <a:rPr lang="en-GB" dirty="0" err="1"/>
              <a:t>précise</a:t>
            </a:r>
            <a:r>
              <a:rPr lang="en-GB" dirty="0"/>
              <a:t> la </a:t>
            </a:r>
            <a:r>
              <a:rPr lang="en-GB" dirty="0" err="1"/>
              <a:t>terminologie</a:t>
            </a:r>
            <a:r>
              <a:rPr lang="en-GB" dirty="0"/>
              <a:t> </a:t>
            </a:r>
            <a:r>
              <a:rPr lang="en-GB" dirty="0" err="1"/>
              <a:t>stéganographique</a:t>
            </a:r>
            <a:r>
              <a:rPr lang="en-GB" dirty="0"/>
              <a:t> </a:t>
            </a:r>
            <a:r>
              <a:rPr lang="en-GB" dirty="0" err="1"/>
              <a:t>utilisée</a:t>
            </a:r>
            <a:r>
              <a:rPr lang="en-GB" dirty="0"/>
              <a:t> </a:t>
            </a:r>
            <a:r>
              <a:rPr lang="en-GB" dirty="0" err="1"/>
              <a:t>dans</a:t>
            </a:r>
            <a:r>
              <a:rPr lang="en-GB" dirty="0"/>
              <a:t> </a:t>
            </a:r>
            <a:r>
              <a:rPr lang="en-GB" dirty="0" err="1"/>
              <a:t>ce</a:t>
            </a:r>
            <a:r>
              <a:rPr lang="en-GB" dirty="0"/>
              <a:t> </a:t>
            </a:r>
            <a:r>
              <a:rPr lang="en-GB" dirty="0" err="1"/>
              <a:t>séminaire</a:t>
            </a:r>
            <a:r>
              <a:rPr lang="en-GB" dirty="0"/>
              <a:t>.</a:t>
            </a:r>
          </a:p>
          <a:p>
            <a:r>
              <a:rPr lang="en-GB" dirty="0"/>
              <a:t>Le message </a:t>
            </a:r>
            <a:r>
              <a:rPr lang="en-GB" dirty="0" err="1"/>
              <a:t>confidentiel</a:t>
            </a:r>
            <a:r>
              <a:rPr lang="en-GB" dirty="0"/>
              <a:t> à </a:t>
            </a:r>
            <a:r>
              <a:rPr lang="en-GB" dirty="0" err="1"/>
              <a:t>communiquer</a:t>
            </a:r>
            <a:r>
              <a:rPr lang="en-GB" dirty="0"/>
              <a:t> de </a:t>
            </a:r>
            <a:r>
              <a:rPr lang="en-GB" dirty="0" err="1"/>
              <a:t>façon</a:t>
            </a:r>
            <a:r>
              <a:rPr lang="en-GB" dirty="0"/>
              <a:t> </a:t>
            </a:r>
            <a:r>
              <a:rPr lang="en-GB" dirty="0" err="1"/>
              <a:t>inaperçue</a:t>
            </a:r>
            <a:r>
              <a:rPr lang="en-GB" dirty="0"/>
              <a:t> </a:t>
            </a:r>
            <a:r>
              <a:rPr lang="en-GB" dirty="0" err="1"/>
              <a:t>constitue</a:t>
            </a:r>
            <a:r>
              <a:rPr lang="en-GB" dirty="0"/>
              <a:t> le “</a:t>
            </a:r>
            <a:r>
              <a:rPr lang="en-GB" b="1" dirty="0"/>
              <a:t>message secret</a:t>
            </a:r>
            <a:r>
              <a:rPr lang="en-GB" dirty="0"/>
              <a:t>”. Nous </a:t>
            </a:r>
            <a:r>
              <a:rPr lang="en-GB" dirty="0" err="1"/>
              <a:t>supposons</a:t>
            </a:r>
            <a:r>
              <a:rPr lang="en-GB" dirty="0"/>
              <a:t> </a:t>
            </a:r>
            <a:r>
              <a:rPr lang="en-GB" dirty="0" err="1"/>
              <a:t>qu’il</a:t>
            </a:r>
            <a:r>
              <a:rPr lang="en-GB" dirty="0"/>
              <a:t> </a:t>
            </a:r>
            <a:r>
              <a:rPr lang="en-GB" dirty="0" err="1"/>
              <a:t>s’agit</a:t>
            </a:r>
            <a:r>
              <a:rPr lang="en-GB" dirty="0"/>
              <a:t> </a:t>
            </a:r>
            <a:r>
              <a:rPr lang="en-GB" dirty="0" err="1"/>
              <a:t>d’une</a:t>
            </a:r>
            <a:r>
              <a:rPr lang="en-GB" dirty="0"/>
              <a:t> suite </a:t>
            </a:r>
            <a:r>
              <a:rPr lang="en-GB" dirty="0" err="1"/>
              <a:t>binaire</a:t>
            </a:r>
            <a:r>
              <a:rPr lang="en-GB" dirty="0"/>
              <a:t>.</a:t>
            </a:r>
          </a:p>
          <a:p>
            <a:r>
              <a:rPr lang="en-GB" dirty="0" err="1"/>
              <a:t>Comme</a:t>
            </a:r>
            <a:r>
              <a:rPr lang="en-GB" dirty="0"/>
              <a:t> les techniques </a:t>
            </a:r>
            <a:r>
              <a:rPr lang="en-GB" dirty="0" err="1"/>
              <a:t>stéganographiques</a:t>
            </a:r>
            <a:r>
              <a:rPr lang="en-GB" dirty="0"/>
              <a:t> diluent le message secret </a:t>
            </a:r>
            <a:r>
              <a:rPr lang="en-GB" dirty="0" err="1"/>
              <a:t>dans</a:t>
            </a:r>
            <a:r>
              <a:rPr lang="en-GB" dirty="0"/>
              <a:t> un </a:t>
            </a:r>
            <a:r>
              <a:rPr lang="en-GB" dirty="0" err="1"/>
              <a:t>médium</a:t>
            </a:r>
            <a:r>
              <a:rPr lang="en-GB" dirty="0"/>
              <a:t> de transport, </a:t>
            </a:r>
            <a:r>
              <a:rPr lang="en-GB" dirty="0" err="1"/>
              <a:t>elles</a:t>
            </a:r>
            <a:r>
              <a:rPr lang="en-GB" dirty="0"/>
              <a:t> </a:t>
            </a:r>
            <a:r>
              <a:rPr lang="en-GB" dirty="0" err="1"/>
              <a:t>ont</a:t>
            </a:r>
            <a:r>
              <a:rPr lang="en-GB" dirty="0"/>
              <a:t> </a:t>
            </a:r>
            <a:r>
              <a:rPr lang="en-GB" dirty="0" err="1"/>
              <a:t>une</a:t>
            </a:r>
            <a:r>
              <a:rPr lang="en-GB" dirty="0"/>
              <a:t> performance </a:t>
            </a:r>
            <a:r>
              <a:rPr lang="en-GB" dirty="0" err="1"/>
              <a:t>très</a:t>
            </a:r>
            <a:r>
              <a:rPr lang="en-GB" dirty="0"/>
              <a:t> </a:t>
            </a:r>
            <a:r>
              <a:rPr lang="en-GB" dirty="0" err="1"/>
              <a:t>faible</a:t>
            </a:r>
            <a:r>
              <a:rPr lang="en-GB" dirty="0"/>
              <a:t>: 1 </a:t>
            </a:r>
            <a:r>
              <a:rPr lang="en-GB" dirty="0" err="1"/>
              <a:t>unité</a:t>
            </a:r>
            <a:r>
              <a:rPr lang="en-GB" dirty="0"/>
              <a:t> de volume de message </a:t>
            </a:r>
            <a:r>
              <a:rPr lang="en-GB" dirty="0" err="1"/>
              <a:t>caché</a:t>
            </a:r>
            <a:r>
              <a:rPr lang="en-GB" dirty="0"/>
              <a:t> correspond </a:t>
            </a:r>
            <a:r>
              <a:rPr lang="en-GB" dirty="0" err="1"/>
              <a:t>parfois</a:t>
            </a:r>
            <a:r>
              <a:rPr lang="en-GB" dirty="0"/>
              <a:t> à 20 ou 40 </a:t>
            </a:r>
            <a:r>
              <a:rPr lang="en-GB" dirty="0" err="1"/>
              <a:t>unités</a:t>
            </a:r>
            <a:r>
              <a:rPr lang="en-GB" dirty="0"/>
              <a:t> de volume du </a:t>
            </a:r>
            <a:r>
              <a:rPr lang="en-GB" dirty="0" err="1"/>
              <a:t>médium</a:t>
            </a:r>
            <a:r>
              <a:rPr lang="en-GB" dirty="0"/>
              <a:t> de transport. Voilà </a:t>
            </a:r>
            <a:r>
              <a:rPr lang="en-GB" dirty="0" err="1"/>
              <a:t>pourquoi</a:t>
            </a:r>
            <a:r>
              <a:rPr lang="en-GB" dirty="0"/>
              <a:t>, on a </a:t>
            </a:r>
            <a:r>
              <a:rPr lang="en-GB" dirty="0" err="1"/>
              <a:t>souvent</a:t>
            </a:r>
            <a:r>
              <a:rPr lang="en-GB" dirty="0"/>
              <a:t> </a:t>
            </a:r>
            <a:r>
              <a:rPr lang="en-GB" dirty="0" err="1"/>
              <a:t>intérêt</a:t>
            </a:r>
            <a:r>
              <a:rPr lang="en-GB" dirty="0"/>
              <a:t> à </a:t>
            </a:r>
            <a:r>
              <a:rPr lang="en-GB" dirty="0" err="1"/>
              <a:t>appliquer</a:t>
            </a:r>
            <a:r>
              <a:rPr lang="en-GB" dirty="0"/>
              <a:t> </a:t>
            </a:r>
            <a:r>
              <a:rPr lang="en-GB" dirty="0" err="1"/>
              <a:t>d’abord</a:t>
            </a:r>
            <a:r>
              <a:rPr lang="en-GB" dirty="0"/>
              <a:t> </a:t>
            </a:r>
            <a:r>
              <a:rPr lang="en-GB" dirty="0" err="1"/>
              <a:t>une</a:t>
            </a:r>
            <a:r>
              <a:rPr lang="en-GB" dirty="0"/>
              <a:t> technique de </a:t>
            </a:r>
            <a:r>
              <a:rPr lang="en-GB" b="1" dirty="0"/>
              <a:t>compression</a:t>
            </a:r>
            <a:r>
              <a:rPr lang="en-GB" dirty="0"/>
              <a:t> du message secret, en </a:t>
            </a:r>
            <a:r>
              <a:rPr lang="en-GB" dirty="0" err="1"/>
              <a:t>vue</a:t>
            </a:r>
            <a:r>
              <a:rPr lang="en-GB" dirty="0"/>
              <a:t> </a:t>
            </a:r>
            <a:r>
              <a:rPr lang="en-GB" dirty="0" err="1"/>
              <a:t>d’en</a:t>
            </a:r>
            <a:r>
              <a:rPr lang="en-GB" dirty="0"/>
              <a:t> </a:t>
            </a:r>
            <a:r>
              <a:rPr lang="en-GB" dirty="0" err="1"/>
              <a:t>réduire</a:t>
            </a:r>
            <a:r>
              <a:rPr lang="en-GB" dirty="0"/>
              <a:t> le volume à transporter.</a:t>
            </a:r>
          </a:p>
          <a:p>
            <a:r>
              <a:rPr lang="en-GB" dirty="0"/>
              <a:t>Pour se </a:t>
            </a:r>
            <a:r>
              <a:rPr lang="en-GB" dirty="0" err="1"/>
              <a:t>prémunir</a:t>
            </a:r>
            <a:r>
              <a:rPr lang="en-GB" dirty="0"/>
              <a:t> contre la divulgation du message en </a:t>
            </a:r>
            <a:r>
              <a:rPr lang="en-GB" dirty="0" err="1"/>
              <a:t>cas</a:t>
            </a:r>
            <a:r>
              <a:rPr lang="en-GB" dirty="0"/>
              <a:t> de </a:t>
            </a:r>
            <a:r>
              <a:rPr lang="en-GB" dirty="0" err="1"/>
              <a:t>détection</a:t>
            </a:r>
            <a:r>
              <a:rPr lang="en-GB" dirty="0"/>
              <a:t>, on a </a:t>
            </a:r>
            <a:r>
              <a:rPr lang="en-GB" dirty="0" err="1"/>
              <a:t>intérêt</a:t>
            </a:r>
            <a:r>
              <a:rPr lang="en-GB" dirty="0"/>
              <a:t> à </a:t>
            </a:r>
            <a:r>
              <a:rPr lang="en-GB" b="1" dirty="0" err="1"/>
              <a:t>chiffrer</a:t>
            </a:r>
            <a:r>
              <a:rPr lang="en-GB" dirty="0"/>
              <a:t> le message par </a:t>
            </a:r>
            <a:r>
              <a:rPr lang="en-GB" dirty="0" err="1"/>
              <a:t>une</a:t>
            </a:r>
            <a:r>
              <a:rPr lang="en-GB" dirty="0"/>
              <a:t> technique </a:t>
            </a:r>
            <a:r>
              <a:rPr lang="en-GB" dirty="0" err="1"/>
              <a:t>cryptographique</a:t>
            </a:r>
            <a:r>
              <a:rPr lang="en-GB" dirty="0"/>
              <a:t> </a:t>
            </a:r>
            <a:r>
              <a:rPr lang="en-GB" dirty="0" err="1"/>
              <a:t>basée</a:t>
            </a:r>
            <a:r>
              <a:rPr lang="en-GB" dirty="0"/>
              <a:t> </a:t>
            </a:r>
            <a:r>
              <a:rPr lang="en-GB" dirty="0" err="1"/>
              <a:t>sur</a:t>
            </a:r>
            <a:r>
              <a:rPr lang="en-GB" dirty="0"/>
              <a:t> </a:t>
            </a:r>
            <a:r>
              <a:rPr lang="en-GB" dirty="0" err="1"/>
              <a:t>une</a:t>
            </a:r>
            <a:r>
              <a:rPr lang="en-GB" dirty="0"/>
              <a:t> clé </a:t>
            </a:r>
            <a:r>
              <a:rPr lang="en-GB" dirty="0" err="1"/>
              <a:t>secrète</a:t>
            </a:r>
            <a:r>
              <a:rPr lang="en-GB" dirty="0"/>
              <a:t>, </a:t>
            </a:r>
            <a:r>
              <a:rPr lang="en-GB" dirty="0" err="1"/>
              <a:t>afin</a:t>
            </a:r>
            <a:r>
              <a:rPr lang="en-GB" dirty="0"/>
              <a:t> que le </a:t>
            </a:r>
            <a:r>
              <a:rPr lang="en-GB" dirty="0" err="1"/>
              <a:t>destinataire</a:t>
            </a:r>
            <a:r>
              <a:rPr lang="en-GB" dirty="0"/>
              <a:t> </a:t>
            </a:r>
            <a:r>
              <a:rPr lang="en-GB" dirty="0" err="1"/>
              <a:t>visé</a:t>
            </a:r>
            <a:r>
              <a:rPr lang="en-GB" dirty="0"/>
              <a:t> </a:t>
            </a:r>
            <a:r>
              <a:rPr lang="en-GB" dirty="0" err="1"/>
              <a:t>soit</a:t>
            </a:r>
            <a:r>
              <a:rPr lang="en-GB" dirty="0"/>
              <a:t> le </a:t>
            </a:r>
            <a:r>
              <a:rPr lang="en-GB" dirty="0" err="1"/>
              <a:t>seul</a:t>
            </a:r>
            <a:r>
              <a:rPr lang="en-GB" dirty="0"/>
              <a:t> à </a:t>
            </a:r>
            <a:r>
              <a:rPr lang="en-GB" dirty="0" err="1"/>
              <a:t>pouvoir</a:t>
            </a:r>
            <a:r>
              <a:rPr lang="en-GB" dirty="0"/>
              <a:t> le </a:t>
            </a:r>
            <a:r>
              <a:rPr lang="en-GB" dirty="0" err="1"/>
              <a:t>déchiffrer</a:t>
            </a:r>
            <a:r>
              <a:rPr lang="en-GB" dirty="0"/>
              <a:t>.</a:t>
            </a:r>
          </a:p>
          <a:p>
            <a:r>
              <a:rPr lang="en-GB" dirty="0"/>
              <a:t>Le message secret, </a:t>
            </a:r>
            <a:r>
              <a:rPr lang="en-GB" dirty="0" err="1"/>
              <a:t>comprimé</a:t>
            </a:r>
            <a:r>
              <a:rPr lang="en-GB" dirty="0"/>
              <a:t> et </a:t>
            </a:r>
            <a:r>
              <a:rPr lang="en-GB" dirty="0" err="1"/>
              <a:t>chiffré</a:t>
            </a:r>
            <a:r>
              <a:rPr lang="en-GB" dirty="0"/>
              <a:t> sera </a:t>
            </a:r>
            <a:r>
              <a:rPr lang="en-GB" dirty="0" err="1"/>
              <a:t>ensuite</a:t>
            </a:r>
            <a:r>
              <a:rPr lang="en-GB" dirty="0"/>
              <a:t> </a:t>
            </a:r>
            <a:r>
              <a:rPr lang="en-GB" dirty="0" err="1"/>
              <a:t>immergé</a:t>
            </a:r>
            <a:r>
              <a:rPr lang="en-GB" dirty="0"/>
              <a:t> </a:t>
            </a:r>
            <a:r>
              <a:rPr lang="en-GB" dirty="0" err="1"/>
              <a:t>dans</a:t>
            </a:r>
            <a:r>
              <a:rPr lang="en-GB" dirty="0"/>
              <a:t> un </a:t>
            </a:r>
            <a:r>
              <a:rPr lang="en-GB" dirty="0" err="1"/>
              <a:t>médium</a:t>
            </a:r>
            <a:r>
              <a:rPr lang="en-GB" dirty="0"/>
              <a:t> de </a:t>
            </a:r>
            <a:r>
              <a:rPr lang="en-GB" b="1" dirty="0" err="1"/>
              <a:t>couverture</a:t>
            </a:r>
            <a:r>
              <a:rPr lang="en-GB" b="1" dirty="0"/>
              <a:t> </a:t>
            </a:r>
            <a:r>
              <a:rPr lang="en-GB" dirty="0"/>
              <a:t>(</a:t>
            </a:r>
            <a:r>
              <a:rPr lang="en-GB" dirty="0" err="1"/>
              <a:t>texte</a:t>
            </a:r>
            <a:r>
              <a:rPr lang="en-GB" dirty="0"/>
              <a:t>, image, son, film); nous </a:t>
            </a:r>
            <a:r>
              <a:rPr lang="en-GB" dirty="0" err="1"/>
              <a:t>appelons</a:t>
            </a:r>
            <a:r>
              <a:rPr lang="en-GB" dirty="0"/>
              <a:t> </a:t>
            </a:r>
            <a:r>
              <a:rPr lang="en-GB" dirty="0" err="1"/>
              <a:t>ce</a:t>
            </a:r>
            <a:r>
              <a:rPr lang="en-GB" dirty="0"/>
              <a:t> </a:t>
            </a:r>
            <a:r>
              <a:rPr lang="en-GB" dirty="0" err="1"/>
              <a:t>processus</a:t>
            </a:r>
            <a:r>
              <a:rPr lang="en-GB" dirty="0"/>
              <a:t> “</a:t>
            </a:r>
            <a:r>
              <a:rPr lang="en-GB" b="1" dirty="0"/>
              <a:t>recouvrir</a:t>
            </a:r>
            <a:r>
              <a:rPr lang="en-GB" dirty="0"/>
              <a:t>” le message secret. Il </a:t>
            </a:r>
            <a:r>
              <a:rPr lang="en-GB" dirty="0" err="1"/>
              <a:t>est</a:t>
            </a:r>
            <a:r>
              <a:rPr lang="en-GB" dirty="0"/>
              <a:t> </a:t>
            </a:r>
            <a:r>
              <a:rPr lang="en-GB" dirty="0" err="1"/>
              <a:t>recommandé</a:t>
            </a:r>
            <a:r>
              <a:rPr lang="en-GB" dirty="0"/>
              <a:t> </a:t>
            </a:r>
            <a:r>
              <a:rPr lang="en-GB" dirty="0" err="1"/>
              <a:t>d’utiliser</a:t>
            </a:r>
            <a:r>
              <a:rPr lang="en-GB" dirty="0"/>
              <a:t> un </a:t>
            </a:r>
            <a:r>
              <a:rPr lang="en-GB" dirty="0" err="1"/>
              <a:t>procédé</a:t>
            </a:r>
            <a:r>
              <a:rPr lang="en-GB" dirty="0"/>
              <a:t> de </a:t>
            </a:r>
            <a:r>
              <a:rPr lang="en-GB" dirty="0" err="1"/>
              <a:t>couverture</a:t>
            </a:r>
            <a:r>
              <a:rPr lang="en-GB" dirty="0"/>
              <a:t> qui </a:t>
            </a:r>
            <a:r>
              <a:rPr lang="en-GB" dirty="0" err="1"/>
              <a:t>dépend</a:t>
            </a:r>
            <a:r>
              <a:rPr lang="en-GB" dirty="0"/>
              <a:t> </a:t>
            </a:r>
            <a:r>
              <a:rPr lang="en-GB" dirty="0" err="1"/>
              <a:t>d’une</a:t>
            </a:r>
            <a:r>
              <a:rPr lang="en-GB" dirty="0"/>
              <a:t> clé, </a:t>
            </a:r>
            <a:r>
              <a:rPr lang="en-GB" dirty="0" err="1"/>
              <a:t>pouvant</a:t>
            </a:r>
            <a:r>
              <a:rPr lang="en-GB" dirty="0"/>
              <a:t> changer à </a:t>
            </a:r>
            <a:r>
              <a:rPr lang="en-GB" dirty="0" err="1"/>
              <a:t>chaque</a:t>
            </a:r>
            <a:r>
              <a:rPr lang="en-GB" dirty="0"/>
              <a:t> transmission de message secret. Le message secret </a:t>
            </a:r>
            <a:r>
              <a:rPr lang="en-GB" dirty="0" err="1"/>
              <a:t>enveloppé</a:t>
            </a:r>
            <a:r>
              <a:rPr lang="en-GB" dirty="0"/>
              <a:t> </a:t>
            </a:r>
            <a:r>
              <a:rPr lang="en-GB" dirty="0" err="1"/>
              <a:t>dans</a:t>
            </a:r>
            <a:r>
              <a:rPr lang="en-GB" dirty="0"/>
              <a:t> </a:t>
            </a:r>
            <a:r>
              <a:rPr lang="en-GB" dirty="0" err="1"/>
              <a:t>sa</a:t>
            </a:r>
            <a:r>
              <a:rPr lang="en-GB" dirty="0"/>
              <a:t> </a:t>
            </a:r>
            <a:r>
              <a:rPr lang="en-GB" dirty="0" err="1"/>
              <a:t>couverture</a:t>
            </a:r>
            <a:r>
              <a:rPr lang="en-GB" dirty="0"/>
              <a:t> </a:t>
            </a:r>
            <a:r>
              <a:rPr lang="en-GB" dirty="0" err="1"/>
              <a:t>est</a:t>
            </a:r>
            <a:r>
              <a:rPr lang="en-GB" dirty="0"/>
              <a:t> </a:t>
            </a:r>
            <a:r>
              <a:rPr lang="en-GB" dirty="0" err="1"/>
              <a:t>appelé</a:t>
            </a:r>
            <a:r>
              <a:rPr lang="en-GB" dirty="0"/>
              <a:t> “</a:t>
            </a:r>
            <a:r>
              <a:rPr lang="en-GB" b="1" dirty="0" err="1"/>
              <a:t>stéganogramme</a:t>
            </a:r>
            <a:r>
              <a:rPr lang="en-GB" dirty="0"/>
              <a:t>”. </a:t>
            </a:r>
            <a:r>
              <a:rPr lang="en-GB" dirty="0" err="1"/>
              <a:t>C’est</a:t>
            </a:r>
            <a:r>
              <a:rPr lang="en-GB" dirty="0"/>
              <a:t> </a:t>
            </a:r>
            <a:r>
              <a:rPr lang="en-GB" dirty="0" err="1"/>
              <a:t>lui</a:t>
            </a:r>
            <a:r>
              <a:rPr lang="en-GB" dirty="0"/>
              <a:t> qui sera </a:t>
            </a:r>
            <a:r>
              <a:rPr lang="en-GB" dirty="0" err="1"/>
              <a:t>envoyé</a:t>
            </a:r>
            <a:r>
              <a:rPr lang="en-GB" dirty="0"/>
              <a:t> au </a:t>
            </a:r>
            <a:r>
              <a:rPr lang="en-GB" dirty="0" err="1"/>
              <a:t>destinataire</a:t>
            </a:r>
            <a:r>
              <a:rPr lang="en-GB" dirty="0"/>
              <a:t> par </a:t>
            </a:r>
            <a:r>
              <a:rPr lang="en-GB" dirty="0" err="1"/>
              <a:t>l’intermédiaire</a:t>
            </a:r>
            <a:r>
              <a:rPr lang="en-GB" dirty="0"/>
              <a:t> d’un canal non </a:t>
            </a:r>
            <a:r>
              <a:rPr lang="en-GB" dirty="0" err="1"/>
              <a:t>sûr</a:t>
            </a:r>
            <a:r>
              <a:rPr lang="en-GB" dirty="0"/>
              <a:t>.</a:t>
            </a:r>
          </a:p>
          <a:p>
            <a:r>
              <a:rPr lang="en-GB" dirty="0" err="1"/>
              <a:t>Dans</a:t>
            </a:r>
            <a:r>
              <a:rPr lang="en-GB" dirty="0"/>
              <a:t> le canal de transmission </a:t>
            </a:r>
            <a:r>
              <a:rPr lang="en-GB" dirty="0" err="1"/>
              <a:t>peuvent</a:t>
            </a:r>
            <a:r>
              <a:rPr lang="en-GB" dirty="0"/>
              <a:t> se </a:t>
            </a:r>
            <a:r>
              <a:rPr lang="en-GB" dirty="0" err="1"/>
              <a:t>trouver</a:t>
            </a:r>
            <a:r>
              <a:rPr lang="en-GB" dirty="0"/>
              <a:t> des </a:t>
            </a:r>
            <a:r>
              <a:rPr lang="en-GB" dirty="0" err="1"/>
              <a:t>observateurs</a:t>
            </a:r>
            <a:r>
              <a:rPr lang="en-GB" dirty="0"/>
              <a:t> </a:t>
            </a:r>
            <a:r>
              <a:rPr lang="en-GB" dirty="0" err="1"/>
              <a:t>intéressés</a:t>
            </a:r>
            <a:r>
              <a:rPr lang="en-GB" dirty="0"/>
              <a:t>, qui </a:t>
            </a:r>
            <a:r>
              <a:rPr lang="en-GB" dirty="0" err="1"/>
              <a:t>essaient</a:t>
            </a:r>
            <a:r>
              <a:rPr lang="en-GB" dirty="0"/>
              <a:t> de </a:t>
            </a:r>
            <a:r>
              <a:rPr lang="en-GB" dirty="0" err="1"/>
              <a:t>détecter</a:t>
            </a:r>
            <a:r>
              <a:rPr lang="en-GB" dirty="0"/>
              <a:t> des </a:t>
            </a:r>
            <a:r>
              <a:rPr lang="en-GB" dirty="0" err="1"/>
              <a:t>stéganogrammes</a:t>
            </a:r>
            <a:r>
              <a:rPr lang="en-GB" dirty="0"/>
              <a:t> : </a:t>
            </a:r>
            <a:r>
              <a:rPr lang="en-GB" dirty="0" err="1"/>
              <a:t>ce</a:t>
            </a:r>
            <a:r>
              <a:rPr lang="en-GB" dirty="0"/>
              <a:t> </a:t>
            </a:r>
            <a:r>
              <a:rPr lang="en-GB" dirty="0" err="1"/>
              <a:t>sont</a:t>
            </a:r>
            <a:r>
              <a:rPr lang="en-GB" dirty="0"/>
              <a:t> les </a:t>
            </a:r>
            <a:r>
              <a:rPr lang="en-GB" b="1" dirty="0" err="1"/>
              <a:t>stéganalystes</a:t>
            </a:r>
            <a:r>
              <a:rPr lang="en-GB" dirty="0"/>
              <a:t>. </a:t>
            </a:r>
            <a:r>
              <a:rPr lang="en-GB" dirty="0" err="1"/>
              <a:t>Dans</a:t>
            </a:r>
            <a:r>
              <a:rPr lang="en-GB" dirty="0"/>
              <a:t> </a:t>
            </a:r>
            <a:r>
              <a:rPr lang="en-GB" dirty="0" err="1"/>
              <a:t>ce</a:t>
            </a:r>
            <a:r>
              <a:rPr lang="en-GB" dirty="0"/>
              <a:t> </a:t>
            </a:r>
            <a:r>
              <a:rPr lang="en-GB" dirty="0" err="1"/>
              <a:t>séminaire</a:t>
            </a:r>
            <a:r>
              <a:rPr lang="en-GB" dirty="0"/>
              <a:t> </a:t>
            </a:r>
            <a:r>
              <a:rPr lang="en-GB" dirty="0" err="1"/>
              <a:t>ils</a:t>
            </a:r>
            <a:r>
              <a:rPr lang="en-GB" dirty="0"/>
              <a:t> </a:t>
            </a:r>
            <a:r>
              <a:rPr lang="en-GB" dirty="0" err="1"/>
              <a:t>sont</a:t>
            </a:r>
            <a:r>
              <a:rPr lang="en-GB" dirty="0"/>
              <a:t> </a:t>
            </a:r>
            <a:r>
              <a:rPr lang="en-GB" dirty="0" err="1"/>
              <a:t>symbolisés</a:t>
            </a:r>
            <a:r>
              <a:rPr lang="en-GB" dirty="0"/>
              <a:t> par </a:t>
            </a:r>
            <a:r>
              <a:rPr lang="en-GB" dirty="0" err="1"/>
              <a:t>l’icône</a:t>
            </a:r>
            <a:r>
              <a:rPr lang="en-GB" dirty="0"/>
              <a:t> </a:t>
            </a:r>
            <a:r>
              <a:rPr lang="en-GB" baseline="0" dirty="0" err="1" smtClean="0"/>
              <a:t>d’Edgar</a:t>
            </a:r>
            <a:r>
              <a:rPr lang="en-GB" dirty="0" smtClean="0"/>
              <a:t>.</a:t>
            </a:r>
            <a:endParaRPr lang="en-GB" b="1" dirty="0"/>
          </a:p>
          <a:p>
            <a:endParaRPr lang="en-GB" dirty="0"/>
          </a:p>
        </p:txBody>
      </p:sp>
      <p:pic>
        <p:nvPicPr>
          <p:cNvPr id="351236" name="Picture 4" descr="I:\Recherche CRP\FNR\SECOM\CSI\Séminaires\Stegano\transparents\modeles\owl-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0"/>
            <a:ext cx="360363" cy="17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 of Trust Systems (Prof. J.Cl. Asselborn)</a:t>
            </a:r>
          </a:p>
        </p:txBody>
      </p:sp>
      <p:sp>
        <p:nvSpPr>
          <p:cNvPr id="5" name="Rectangle 3"/>
          <p:cNvSpPr>
            <a:spLocks noGrp="1" noChangeArrowheads="1"/>
          </p:cNvSpPr>
          <p:nvPr>
            <p:ph type="dt" idx="1"/>
          </p:nvPr>
        </p:nvSpPr>
        <p:spPr>
          <a:ln/>
        </p:spPr>
        <p:txBody>
          <a:bodyPr/>
          <a:lstStyle/>
          <a:p>
            <a:r>
              <a:rPr lang="en-US"/>
              <a:t>20-Feb-2009</a:t>
            </a:r>
          </a:p>
        </p:txBody>
      </p:sp>
      <p:sp>
        <p:nvSpPr>
          <p:cNvPr id="6" name="Rectangle 6"/>
          <p:cNvSpPr>
            <a:spLocks noGrp="1" noChangeArrowheads="1"/>
          </p:cNvSpPr>
          <p:nvPr>
            <p:ph type="ftr" sz="quarter" idx="4"/>
          </p:nvPr>
        </p:nvSpPr>
        <p:spPr>
          <a:ln/>
        </p:spPr>
        <p:txBody>
          <a:bodyPr/>
          <a:lstStyle/>
          <a:p>
            <a:r>
              <a:rPr lang="en-US"/>
              <a:t>1. Symmetric Cryptography: a Survey</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9A7E3450-A7E6-4436-8749-3532622F58A7}" type="slidenum">
              <a:rPr lang="en-US"/>
              <a:pPr/>
              <a:t>8</a:t>
            </a:fld>
            <a:endParaRPr lang="en-US"/>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31641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2847287D-1764-4E46-86B1-0D28B4E392A1}" type="slidenum">
              <a:rPr lang="en-US"/>
              <a:pPr/>
              <a:t>9</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GB" dirty="0"/>
              <a:t>L’art de </a:t>
            </a:r>
            <a:r>
              <a:rPr lang="en-GB" dirty="0" err="1"/>
              <a:t>cacher</a:t>
            </a:r>
            <a:r>
              <a:rPr lang="en-GB" dirty="0"/>
              <a:t> des messages </a:t>
            </a:r>
            <a:r>
              <a:rPr lang="en-GB" dirty="0" err="1"/>
              <a:t>dans</a:t>
            </a:r>
            <a:r>
              <a:rPr lang="en-GB" dirty="0"/>
              <a:t> des </a:t>
            </a:r>
            <a:r>
              <a:rPr lang="en-GB" dirty="0" err="1"/>
              <a:t>textes</a:t>
            </a:r>
            <a:r>
              <a:rPr lang="en-GB" dirty="0"/>
              <a:t> nous </a:t>
            </a:r>
            <a:r>
              <a:rPr lang="en-GB" dirty="0" err="1"/>
              <a:t>est</a:t>
            </a:r>
            <a:r>
              <a:rPr lang="en-GB" dirty="0"/>
              <a:t> </a:t>
            </a:r>
            <a:r>
              <a:rPr lang="en-GB" dirty="0" err="1"/>
              <a:t>bien</a:t>
            </a:r>
            <a:r>
              <a:rPr lang="en-GB" dirty="0"/>
              <a:t> </a:t>
            </a:r>
            <a:r>
              <a:rPr lang="en-GB" dirty="0" err="1"/>
              <a:t>connu</a:t>
            </a:r>
            <a:r>
              <a:rPr lang="en-GB" dirty="0"/>
              <a:t> </a:t>
            </a:r>
            <a:r>
              <a:rPr lang="en-GB" dirty="0" err="1"/>
              <a:t>depuis</a:t>
            </a:r>
            <a:r>
              <a:rPr lang="en-GB" dirty="0"/>
              <a:t> les </a:t>
            </a:r>
            <a:r>
              <a:rPr lang="en-GB" dirty="0" err="1"/>
              <a:t>stèles</a:t>
            </a:r>
            <a:r>
              <a:rPr lang="en-GB" dirty="0"/>
              <a:t> </a:t>
            </a:r>
            <a:r>
              <a:rPr lang="en-GB" dirty="0" err="1"/>
              <a:t>romaines</a:t>
            </a:r>
            <a:r>
              <a:rPr lang="en-GB" dirty="0"/>
              <a:t>, </a:t>
            </a:r>
            <a:r>
              <a:rPr lang="en-GB" dirty="0" err="1"/>
              <a:t>où</a:t>
            </a:r>
            <a:r>
              <a:rPr lang="en-GB" dirty="0"/>
              <a:t> </a:t>
            </a:r>
            <a:r>
              <a:rPr lang="en-GB" dirty="0" err="1"/>
              <a:t>l’on</a:t>
            </a:r>
            <a:r>
              <a:rPr lang="en-GB" dirty="0"/>
              <a:t> </a:t>
            </a:r>
            <a:r>
              <a:rPr lang="en-GB" dirty="0" err="1"/>
              <a:t>retrouve</a:t>
            </a:r>
            <a:r>
              <a:rPr lang="en-GB" dirty="0"/>
              <a:t> </a:t>
            </a:r>
            <a:r>
              <a:rPr lang="en-GB" dirty="0" err="1"/>
              <a:t>souvent</a:t>
            </a:r>
            <a:r>
              <a:rPr lang="en-GB" dirty="0"/>
              <a:t> des indications de date, </a:t>
            </a:r>
            <a:r>
              <a:rPr lang="en-GB" dirty="0" err="1"/>
              <a:t>camouflées</a:t>
            </a:r>
            <a:r>
              <a:rPr lang="en-GB" dirty="0"/>
              <a:t> sous </a:t>
            </a:r>
            <a:r>
              <a:rPr lang="en-GB" dirty="0" err="1"/>
              <a:t>forme</a:t>
            </a:r>
            <a:r>
              <a:rPr lang="en-GB" dirty="0"/>
              <a:t> de </a:t>
            </a:r>
            <a:r>
              <a:rPr lang="en-GB" dirty="0" err="1"/>
              <a:t>chiffres</a:t>
            </a:r>
            <a:r>
              <a:rPr lang="en-GB" dirty="0"/>
              <a:t> </a:t>
            </a:r>
            <a:r>
              <a:rPr lang="en-GB" dirty="0" err="1"/>
              <a:t>romains</a:t>
            </a:r>
            <a:r>
              <a:rPr lang="en-GB" dirty="0"/>
              <a:t> </a:t>
            </a:r>
            <a:r>
              <a:rPr lang="en-GB" dirty="0" err="1"/>
              <a:t>dans</a:t>
            </a:r>
            <a:r>
              <a:rPr lang="en-GB" dirty="0"/>
              <a:t> le </a:t>
            </a:r>
            <a:r>
              <a:rPr lang="en-GB" dirty="0" err="1"/>
              <a:t>texte</a:t>
            </a:r>
            <a:r>
              <a:rPr lang="en-GB" dirty="0"/>
              <a:t> de </a:t>
            </a:r>
            <a:r>
              <a:rPr lang="en-GB" dirty="0" err="1"/>
              <a:t>l’inscription</a:t>
            </a:r>
            <a:r>
              <a:rPr lang="en-GB" dirty="0"/>
              <a:t>.</a:t>
            </a:r>
          </a:p>
          <a:p>
            <a:r>
              <a:rPr lang="en-GB" dirty="0"/>
              <a:t>En </a:t>
            </a:r>
            <a:r>
              <a:rPr lang="en-GB" dirty="0" err="1"/>
              <a:t>décodant</a:t>
            </a:r>
            <a:r>
              <a:rPr lang="en-GB" dirty="0"/>
              <a:t> I </a:t>
            </a:r>
            <a:r>
              <a:rPr lang="en-GB" dirty="0" err="1"/>
              <a:t>comme</a:t>
            </a:r>
            <a:r>
              <a:rPr lang="en-GB" dirty="0"/>
              <a:t> 1, V </a:t>
            </a:r>
            <a:r>
              <a:rPr lang="en-GB" dirty="0" err="1"/>
              <a:t>comme</a:t>
            </a:r>
            <a:r>
              <a:rPr lang="en-GB" dirty="0"/>
              <a:t> 5, X </a:t>
            </a:r>
            <a:r>
              <a:rPr lang="en-GB" dirty="0" err="1"/>
              <a:t>comme</a:t>
            </a:r>
            <a:r>
              <a:rPr lang="en-GB" dirty="0"/>
              <a:t> 10, L </a:t>
            </a:r>
            <a:r>
              <a:rPr lang="en-GB" dirty="0" err="1"/>
              <a:t>comme</a:t>
            </a:r>
            <a:r>
              <a:rPr lang="en-GB" dirty="0"/>
              <a:t> 50, C </a:t>
            </a:r>
            <a:r>
              <a:rPr lang="en-GB" dirty="0" err="1"/>
              <a:t>comme</a:t>
            </a:r>
            <a:r>
              <a:rPr lang="en-GB" dirty="0"/>
              <a:t> 100, D </a:t>
            </a:r>
            <a:r>
              <a:rPr lang="en-GB" dirty="0" err="1"/>
              <a:t>comme</a:t>
            </a:r>
            <a:r>
              <a:rPr lang="en-GB" dirty="0"/>
              <a:t> 500 et M </a:t>
            </a:r>
            <a:r>
              <a:rPr lang="en-GB" dirty="0" err="1"/>
              <a:t>comme</a:t>
            </a:r>
            <a:r>
              <a:rPr lang="en-GB" dirty="0"/>
              <a:t> 1000, on </a:t>
            </a:r>
            <a:r>
              <a:rPr lang="en-GB" dirty="0" err="1"/>
              <a:t>peut</a:t>
            </a:r>
            <a:r>
              <a:rPr lang="en-GB" dirty="0"/>
              <a:t> </a:t>
            </a:r>
            <a:r>
              <a:rPr lang="en-GB" dirty="0" err="1"/>
              <a:t>calculer</a:t>
            </a:r>
            <a:r>
              <a:rPr lang="en-GB" dirty="0"/>
              <a:t> </a:t>
            </a:r>
            <a:r>
              <a:rPr lang="en-GB" dirty="0" err="1"/>
              <a:t>une</a:t>
            </a:r>
            <a:r>
              <a:rPr lang="en-GB" dirty="0"/>
              <a:t> </a:t>
            </a:r>
            <a:r>
              <a:rPr lang="en-GB" dirty="0" err="1"/>
              <a:t>somme</a:t>
            </a:r>
            <a:r>
              <a:rPr lang="en-GB" dirty="0"/>
              <a:t> qui correspond en </a:t>
            </a:r>
            <a:r>
              <a:rPr lang="en-GB" dirty="0" err="1"/>
              <a:t>principe</a:t>
            </a:r>
            <a:r>
              <a:rPr lang="en-GB" dirty="0"/>
              <a:t> à </a:t>
            </a:r>
            <a:r>
              <a:rPr lang="en-GB" dirty="0" err="1"/>
              <a:t>une</a:t>
            </a:r>
            <a:r>
              <a:rPr lang="en-GB" dirty="0"/>
              <a:t> </a:t>
            </a:r>
            <a:r>
              <a:rPr lang="en-GB" dirty="0" err="1"/>
              <a:t>année</a:t>
            </a:r>
            <a:r>
              <a:rPr lang="en-GB" dirty="0"/>
              <a:t> </a:t>
            </a:r>
            <a:r>
              <a:rPr lang="en-GB" dirty="0" err="1"/>
              <a:t>importante</a:t>
            </a:r>
            <a:r>
              <a:rPr lang="en-GB" dirty="0"/>
              <a:t> à </a:t>
            </a:r>
            <a:r>
              <a:rPr lang="en-GB" dirty="0" err="1"/>
              <a:t>laquelle</a:t>
            </a:r>
            <a:r>
              <a:rPr lang="en-GB" dirty="0"/>
              <a:t> le </a:t>
            </a:r>
            <a:r>
              <a:rPr lang="en-GB" dirty="0" err="1"/>
              <a:t>texte</a:t>
            </a:r>
            <a:r>
              <a:rPr lang="en-GB" dirty="0"/>
              <a:t> se </a:t>
            </a:r>
            <a:r>
              <a:rPr lang="en-GB" dirty="0" err="1"/>
              <a:t>rapporte</a:t>
            </a:r>
            <a:r>
              <a:rPr lang="en-GB" dirty="0"/>
              <a:t> (</a:t>
            </a:r>
            <a:r>
              <a:rPr lang="en-GB" dirty="0" err="1"/>
              <a:t>chronogramme</a:t>
            </a:r>
            <a:r>
              <a:rPr lang="en-GB" dirty="0"/>
              <a:t>).</a:t>
            </a:r>
          </a:p>
          <a:p>
            <a:r>
              <a:rPr lang="en-GB" dirty="0"/>
              <a:t>Un </a:t>
            </a:r>
            <a:r>
              <a:rPr lang="en-GB" dirty="0" err="1"/>
              <a:t>tel</a:t>
            </a:r>
            <a:r>
              <a:rPr lang="en-GB" dirty="0"/>
              <a:t> </a:t>
            </a:r>
            <a:r>
              <a:rPr lang="en-GB" dirty="0" err="1"/>
              <a:t>texte</a:t>
            </a:r>
            <a:r>
              <a:rPr lang="en-GB" dirty="0"/>
              <a:t> a </a:t>
            </a:r>
            <a:r>
              <a:rPr lang="en-GB" dirty="0" err="1"/>
              <a:t>donc</a:t>
            </a:r>
            <a:r>
              <a:rPr lang="en-GB" dirty="0"/>
              <a:t> la </a:t>
            </a:r>
            <a:r>
              <a:rPr lang="en-GB" dirty="0" err="1"/>
              <a:t>capacité</a:t>
            </a:r>
            <a:r>
              <a:rPr lang="en-GB" dirty="0"/>
              <a:t> de </a:t>
            </a:r>
            <a:r>
              <a:rPr lang="en-GB" dirty="0" err="1"/>
              <a:t>cacher</a:t>
            </a:r>
            <a:r>
              <a:rPr lang="en-GB" dirty="0"/>
              <a:t> un </a:t>
            </a:r>
            <a:r>
              <a:rPr lang="en-GB" dirty="0" err="1"/>
              <a:t>nombre</a:t>
            </a:r>
            <a:r>
              <a:rPr lang="en-GB" dirty="0"/>
              <a:t> plus ou </a:t>
            </a:r>
            <a:r>
              <a:rPr lang="en-GB" dirty="0" err="1"/>
              <a:t>moins</a:t>
            </a:r>
            <a:r>
              <a:rPr lang="en-GB" dirty="0"/>
              <a:t> long, et </a:t>
            </a:r>
            <a:r>
              <a:rPr lang="en-GB" dirty="0" err="1"/>
              <a:t>ce</a:t>
            </a:r>
            <a:r>
              <a:rPr lang="en-GB" dirty="0"/>
              <a:t> </a:t>
            </a:r>
            <a:r>
              <a:rPr lang="en-GB" dirty="0" err="1"/>
              <a:t>nombre</a:t>
            </a:r>
            <a:r>
              <a:rPr lang="en-GB" dirty="0"/>
              <a:t> </a:t>
            </a:r>
            <a:r>
              <a:rPr lang="en-GB" dirty="0" err="1"/>
              <a:t>peut</a:t>
            </a:r>
            <a:r>
              <a:rPr lang="en-GB" dirty="0"/>
              <a:t> </a:t>
            </a:r>
            <a:r>
              <a:rPr lang="en-GB" dirty="0" err="1"/>
              <a:t>toujours</a:t>
            </a:r>
            <a:r>
              <a:rPr lang="en-GB" dirty="0"/>
              <a:t> </a:t>
            </a:r>
            <a:r>
              <a:rPr lang="en-GB" dirty="0" err="1"/>
              <a:t>être</a:t>
            </a:r>
            <a:r>
              <a:rPr lang="en-GB" dirty="0"/>
              <a:t> </a:t>
            </a:r>
            <a:r>
              <a:rPr lang="en-GB" dirty="0" err="1"/>
              <a:t>interprété</a:t>
            </a:r>
            <a:r>
              <a:rPr lang="en-GB" dirty="0"/>
              <a:t> </a:t>
            </a:r>
            <a:r>
              <a:rPr lang="en-GB" dirty="0" err="1"/>
              <a:t>comme</a:t>
            </a:r>
            <a:r>
              <a:rPr lang="en-GB" dirty="0"/>
              <a:t> </a:t>
            </a:r>
            <a:r>
              <a:rPr lang="en-GB" dirty="0" err="1"/>
              <a:t>une</a:t>
            </a:r>
            <a:r>
              <a:rPr lang="en-GB" dirty="0"/>
              <a:t> suite </a:t>
            </a:r>
            <a:r>
              <a:rPr lang="en-GB" dirty="0" err="1"/>
              <a:t>binaire</a:t>
            </a:r>
            <a:r>
              <a:rPr lang="en-GB" dirty="0"/>
              <a:t>, qui </a:t>
            </a:r>
            <a:r>
              <a:rPr lang="en-GB" dirty="0" err="1"/>
              <a:t>peut</a:t>
            </a:r>
            <a:r>
              <a:rPr lang="en-GB" dirty="0"/>
              <a:t> en </a:t>
            </a:r>
            <a:r>
              <a:rPr lang="en-GB" dirty="0" err="1"/>
              <a:t>principe</a:t>
            </a:r>
            <a:r>
              <a:rPr lang="en-GB" dirty="0"/>
              <a:t> </a:t>
            </a:r>
            <a:r>
              <a:rPr lang="en-GB" dirty="0" err="1"/>
              <a:t>représenter</a:t>
            </a:r>
            <a:r>
              <a:rPr lang="en-GB" dirty="0"/>
              <a:t> </a:t>
            </a:r>
            <a:r>
              <a:rPr lang="en-GB" dirty="0" err="1"/>
              <a:t>autre</a:t>
            </a:r>
            <a:r>
              <a:rPr lang="en-GB" dirty="0"/>
              <a:t> chose </a:t>
            </a:r>
            <a:r>
              <a:rPr lang="en-GB" dirty="0" err="1"/>
              <a:t>qu’un</a:t>
            </a:r>
            <a:r>
              <a:rPr lang="en-GB" dirty="0"/>
              <a:t> </a:t>
            </a:r>
            <a:r>
              <a:rPr lang="en-GB" dirty="0" err="1"/>
              <a:t>nombre</a:t>
            </a:r>
            <a:r>
              <a:rPr lang="en-GB" dirty="0"/>
              <a:t>.</a:t>
            </a:r>
          </a:p>
          <a:p>
            <a:r>
              <a:rPr lang="en-GB" dirty="0"/>
              <a:t>La </a:t>
            </a:r>
            <a:r>
              <a:rPr lang="en-GB" dirty="0" err="1"/>
              <a:t>rédaction</a:t>
            </a:r>
            <a:r>
              <a:rPr lang="en-GB" dirty="0"/>
              <a:t> d’un </a:t>
            </a:r>
            <a:r>
              <a:rPr lang="en-GB" dirty="0" err="1"/>
              <a:t>texte</a:t>
            </a:r>
            <a:r>
              <a:rPr lang="en-GB" dirty="0"/>
              <a:t> </a:t>
            </a:r>
            <a:r>
              <a:rPr lang="en-GB" dirty="0" err="1"/>
              <a:t>approprié</a:t>
            </a:r>
            <a:r>
              <a:rPr lang="en-GB" dirty="0"/>
              <a:t> </a:t>
            </a:r>
            <a:r>
              <a:rPr lang="en-GB" dirty="0" err="1"/>
              <a:t>constitue</a:t>
            </a:r>
            <a:r>
              <a:rPr lang="en-GB" dirty="0"/>
              <a:t> un art et </a:t>
            </a:r>
            <a:r>
              <a:rPr lang="en-GB" dirty="0" err="1"/>
              <a:t>il</a:t>
            </a:r>
            <a:r>
              <a:rPr lang="en-GB" dirty="0"/>
              <a:t> </a:t>
            </a:r>
            <a:r>
              <a:rPr lang="en-GB" dirty="0" err="1"/>
              <a:t>n’est</a:t>
            </a:r>
            <a:r>
              <a:rPr lang="en-GB" dirty="0"/>
              <a:t> </a:t>
            </a:r>
            <a:r>
              <a:rPr lang="en-GB" dirty="0" err="1"/>
              <a:t>guère</a:t>
            </a:r>
            <a:r>
              <a:rPr lang="en-GB" dirty="0"/>
              <a:t> possible </a:t>
            </a:r>
            <a:r>
              <a:rPr lang="en-GB" dirty="0" err="1"/>
              <a:t>d’automatiser</a:t>
            </a:r>
            <a:r>
              <a:rPr lang="en-GB" dirty="0"/>
              <a:t> cette </a:t>
            </a:r>
            <a:r>
              <a:rPr lang="en-GB" dirty="0" err="1"/>
              <a:t>tâche</a:t>
            </a:r>
            <a:r>
              <a:rPr lang="en-GB" dirty="0"/>
              <a:t>. Voilà </a:t>
            </a:r>
            <a:r>
              <a:rPr lang="en-GB" dirty="0" err="1"/>
              <a:t>pourquoi</a:t>
            </a:r>
            <a:r>
              <a:rPr lang="en-GB" dirty="0"/>
              <a:t> cette technique </a:t>
            </a:r>
            <a:r>
              <a:rPr lang="en-GB" dirty="0" err="1"/>
              <a:t>n’est</a:t>
            </a:r>
            <a:r>
              <a:rPr lang="en-GB" dirty="0"/>
              <a:t> </a:t>
            </a:r>
            <a:r>
              <a:rPr lang="en-GB" dirty="0" err="1"/>
              <a:t>guère</a:t>
            </a:r>
            <a:r>
              <a:rPr lang="en-GB" dirty="0"/>
              <a:t> </a:t>
            </a:r>
            <a:r>
              <a:rPr lang="en-GB" dirty="0" err="1"/>
              <a:t>utilisée</a:t>
            </a:r>
            <a:r>
              <a:rPr lang="en-GB" dirty="0"/>
              <a:t> </a:t>
            </a:r>
            <a:r>
              <a:rPr lang="en-GB" dirty="0" err="1"/>
              <a:t>dans</a:t>
            </a:r>
            <a:r>
              <a:rPr lang="en-GB" dirty="0"/>
              <a:t> les </a:t>
            </a:r>
            <a:r>
              <a:rPr lang="en-GB" dirty="0" err="1"/>
              <a:t>procédés</a:t>
            </a:r>
            <a:r>
              <a:rPr lang="en-GB" dirty="0"/>
              <a:t> </a:t>
            </a:r>
            <a:r>
              <a:rPr lang="en-GB" dirty="0" err="1"/>
              <a:t>informatisés</a:t>
            </a:r>
            <a:r>
              <a:rPr lang="en-GB" dirty="0"/>
              <a:t>.</a:t>
            </a:r>
          </a:p>
          <a:p>
            <a:r>
              <a:rPr lang="en-GB" dirty="0"/>
              <a:t>Il en </a:t>
            </a:r>
            <a:r>
              <a:rPr lang="en-GB" dirty="0" err="1"/>
              <a:t>est</a:t>
            </a:r>
            <a:r>
              <a:rPr lang="en-GB" dirty="0"/>
              <a:t> de </a:t>
            </a:r>
            <a:r>
              <a:rPr lang="en-GB" dirty="0" err="1"/>
              <a:t>même</a:t>
            </a:r>
            <a:r>
              <a:rPr lang="en-GB" dirty="0"/>
              <a:t> de la </a:t>
            </a:r>
            <a:r>
              <a:rPr lang="en-GB" dirty="0" err="1"/>
              <a:t>plupart</a:t>
            </a:r>
            <a:r>
              <a:rPr lang="en-GB" dirty="0"/>
              <a:t> des autres techniques </a:t>
            </a:r>
            <a:r>
              <a:rPr lang="en-GB" dirty="0" err="1"/>
              <a:t>utilisées</a:t>
            </a:r>
            <a:r>
              <a:rPr lang="en-GB" dirty="0"/>
              <a:t> au </a:t>
            </a:r>
            <a:r>
              <a:rPr lang="en-GB" dirty="0" err="1"/>
              <a:t>Moyen</a:t>
            </a:r>
            <a:r>
              <a:rPr lang="en-GB" dirty="0"/>
              <a:t>-Age et </a:t>
            </a:r>
            <a:r>
              <a:rPr lang="en-GB" dirty="0" err="1"/>
              <a:t>même</a:t>
            </a:r>
            <a:r>
              <a:rPr lang="en-GB" dirty="0"/>
              <a:t> encore au 19e siècle. </a:t>
            </a:r>
            <a:r>
              <a:rPr lang="en-GB" dirty="0" err="1"/>
              <a:t>Toutes</a:t>
            </a:r>
            <a:r>
              <a:rPr lang="en-GB" dirty="0"/>
              <a:t> </a:t>
            </a:r>
            <a:r>
              <a:rPr lang="en-GB" dirty="0" err="1"/>
              <a:t>ces</a:t>
            </a:r>
            <a:r>
              <a:rPr lang="en-GB" dirty="0"/>
              <a:t> techniques </a:t>
            </a:r>
            <a:r>
              <a:rPr lang="en-GB" dirty="0" err="1"/>
              <a:t>reposent</a:t>
            </a:r>
            <a:r>
              <a:rPr lang="en-GB" dirty="0"/>
              <a:t> </a:t>
            </a:r>
            <a:r>
              <a:rPr lang="en-GB" dirty="0" err="1"/>
              <a:t>sur</a:t>
            </a:r>
            <a:r>
              <a:rPr lang="en-GB" dirty="0"/>
              <a:t> la </a:t>
            </a:r>
            <a:r>
              <a:rPr lang="en-GB" dirty="0" err="1"/>
              <a:t>capacité</a:t>
            </a:r>
            <a:r>
              <a:rPr lang="en-GB" dirty="0"/>
              <a:t> d’un auteur de </a:t>
            </a:r>
            <a:r>
              <a:rPr lang="en-GB" dirty="0" err="1"/>
              <a:t>formuler</a:t>
            </a:r>
            <a:r>
              <a:rPr lang="en-GB" dirty="0"/>
              <a:t> un </a:t>
            </a:r>
            <a:r>
              <a:rPr lang="en-GB" dirty="0" err="1"/>
              <a:t>texte</a:t>
            </a:r>
            <a:r>
              <a:rPr lang="en-GB" dirty="0"/>
              <a:t> à double </a:t>
            </a:r>
            <a:r>
              <a:rPr lang="en-GB" dirty="0" err="1"/>
              <a:t>sens</a:t>
            </a:r>
            <a:r>
              <a:rPr lang="en-GB" dirty="0"/>
              <a:t>, </a:t>
            </a:r>
            <a:r>
              <a:rPr lang="en-GB" dirty="0" err="1"/>
              <a:t>dont</a:t>
            </a:r>
            <a:r>
              <a:rPr lang="en-GB" dirty="0"/>
              <a:t> le </a:t>
            </a:r>
            <a:r>
              <a:rPr lang="en-GB" dirty="0" err="1"/>
              <a:t>sens</a:t>
            </a:r>
            <a:r>
              <a:rPr lang="en-GB" dirty="0"/>
              <a:t> </a:t>
            </a:r>
            <a:r>
              <a:rPr lang="en-GB" dirty="0" err="1"/>
              <a:t>caché</a:t>
            </a:r>
            <a:r>
              <a:rPr lang="en-GB" dirty="0"/>
              <a:t> </a:t>
            </a:r>
            <a:r>
              <a:rPr lang="en-GB" dirty="0" err="1"/>
              <a:t>n’apparaît</a:t>
            </a:r>
            <a:r>
              <a:rPr lang="en-GB" dirty="0"/>
              <a:t> </a:t>
            </a:r>
            <a:r>
              <a:rPr lang="en-GB" dirty="0" err="1"/>
              <a:t>qu’à</a:t>
            </a:r>
            <a:r>
              <a:rPr lang="en-GB" dirty="0"/>
              <a:t> </a:t>
            </a:r>
            <a:r>
              <a:rPr lang="en-GB" dirty="0" err="1"/>
              <a:t>celui</a:t>
            </a:r>
            <a:r>
              <a:rPr lang="en-GB" dirty="0"/>
              <a:t> qui </a:t>
            </a:r>
            <a:r>
              <a:rPr lang="en-GB" dirty="0" err="1"/>
              <a:t>sait</a:t>
            </a:r>
            <a:r>
              <a:rPr lang="en-GB" dirty="0"/>
              <a:t> lire entre les </a:t>
            </a:r>
            <a:r>
              <a:rPr lang="en-GB" dirty="0" err="1"/>
              <a:t>lignes</a:t>
            </a:r>
            <a:r>
              <a:rPr lang="en-GB"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Chapitre 3: Cacher le message dans un texte</a:t>
            </a:r>
          </a:p>
        </p:txBody>
      </p:sp>
      <p:sp>
        <p:nvSpPr>
          <p:cNvPr id="6" name="Rectangle 3"/>
          <p:cNvSpPr>
            <a:spLocks noGrp="1" noChangeArrowheads="1"/>
          </p:cNvSpPr>
          <p:nvPr>
            <p:ph type="dt" idx="1"/>
          </p:nvPr>
        </p:nvSpPr>
        <p:spPr>
          <a:ln/>
        </p:spPr>
        <p:txBody>
          <a:bodyPr/>
          <a:lstStyle/>
          <a:p>
            <a:r>
              <a:rPr lang="en-US"/>
              <a:t>11 juin 2004</a:t>
            </a:r>
          </a:p>
        </p:txBody>
      </p:sp>
      <p:sp>
        <p:nvSpPr>
          <p:cNvPr id="7"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8"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1AEDEBE0-BB01-40D4-BD49-41C54F123DBB}" type="slidenum">
              <a:rPr lang="en-US"/>
              <a:pPr/>
              <a:t>11</a:t>
            </a:fld>
            <a:endParaRPr lang="en-US"/>
          </a:p>
        </p:txBody>
      </p:sp>
      <p:sp>
        <p:nvSpPr>
          <p:cNvPr id="355332" name="Rectangle 4"/>
          <p:cNvSpPr>
            <a:spLocks noChangeArrowheads="1"/>
          </p:cNvSpPr>
          <p:nvPr/>
        </p:nvSpPr>
        <p:spPr bwMode="auto">
          <a:xfrm>
            <a:off x="1219200" y="6934200"/>
            <a:ext cx="2438400" cy="152400"/>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xfrm>
            <a:off x="685800" y="4572000"/>
            <a:ext cx="5791200" cy="3886200"/>
          </a:xfrm>
        </p:spPr>
        <p:txBody>
          <a:bodyPr/>
          <a:lstStyle/>
          <a:p>
            <a:r>
              <a:rPr lang="en-GB" dirty="0"/>
              <a:t>George Sand (1804-1876), </a:t>
            </a:r>
            <a:r>
              <a:rPr lang="en-GB" dirty="0" err="1">
                <a:solidFill>
                  <a:srgbClr val="000000"/>
                </a:solidFill>
              </a:rPr>
              <a:t>écrivaine</a:t>
            </a:r>
            <a:r>
              <a:rPr lang="en-GB" dirty="0">
                <a:solidFill>
                  <a:srgbClr val="000000"/>
                </a:solidFill>
              </a:rPr>
              <a:t> </a:t>
            </a:r>
            <a:r>
              <a:rPr lang="en-GB" dirty="0" err="1">
                <a:solidFill>
                  <a:srgbClr val="000000"/>
                </a:solidFill>
              </a:rPr>
              <a:t>française</a:t>
            </a:r>
            <a:r>
              <a:rPr lang="en-GB" dirty="0">
                <a:solidFill>
                  <a:srgbClr val="000000"/>
                </a:solidFill>
              </a:rPr>
              <a:t> du 19e siècle, auteur de romans, de </a:t>
            </a:r>
            <a:r>
              <a:rPr lang="en-GB" dirty="0" err="1">
                <a:solidFill>
                  <a:srgbClr val="000000"/>
                </a:solidFill>
              </a:rPr>
              <a:t>nouvelles</a:t>
            </a:r>
            <a:r>
              <a:rPr lang="en-GB" dirty="0">
                <a:solidFill>
                  <a:srgbClr val="000000"/>
                </a:solidFill>
              </a:rPr>
              <a:t>, de </a:t>
            </a:r>
            <a:r>
              <a:rPr lang="en-GB" dirty="0" err="1">
                <a:solidFill>
                  <a:srgbClr val="000000"/>
                </a:solidFill>
              </a:rPr>
              <a:t>contes</a:t>
            </a:r>
            <a:r>
              <a:rPr lang="en-GB" dirty="0">
                <a:solidFill>
                  <a:srgbClr val="000000"/>
                </a:solidFill>
              </a:rPr>
              <a:t>, de </a:t>
            </a:r>
            <a:r>
              <a:rPr lang="en-GB" dirty="0" err="1">
                <a:solidFill>
                  <a:srgbClr val="000000"/>
                </a:solidFill>
              </a:rPr>
              <a:t>pièces</a:t>
            </a:r>
            <a:r>
              <a:rPr lang="en-GB" dirty="0">
                <a:solidFill>
                  <a:srgbClr val="000000"/>
                </a:solidFill>
              </a:rPr>
              <a:t> de </a:t>
            </a:r>
            <a:r>
              <a:rPr lang="en-GB" dirty="0" err="1">
                <a:solidFill>
                  <a:srgbClr val="000000"/>
                </a:solidFill>
              </a:rPr>
              <a:t>théâtre</a:t>
            </a:r>
            <a:r>
              <a:rPr lang="en-GB" dirty="0">
                <a:solidFill>
                  <a:srgbClr val="000000"/>
                </a:solidFill>
              </a:rPr>
              <a:t>, de </a:t>
            </a:r>
            <a:r>
              <a:rPr lang="en-GB" dirty="0" err="1">
                <a:solidFill>
                  <a:srgbClr val="000000"/>
                </a:solidFill>
              </a:rPr>
              <a:t>lettres</a:t>
            </a:r>
            <a:r>
              <a:rPr lang="en-GB" dirty="0">
                <a:solidFill>
                  <a:srgbClr val="000000"/>
                </a:solidFill>
              </a:rPr>
              <a:t>,</a:t>
            </a:r>
            <a:r>
              <a:rPr lang="en-GB" dirty="0"/>
              <a:t> ... Sa liaison avec Alfred de Musset </a:t>
            </a:r>
            <a:r>
              <a:rPr lang="en-GB" dirty="0" err="1"/>
              <a:t>dura</a:t>
            </a:r>
            <a:r>
              <a:rPr lang="en-GB" dirty="0"/>
              <a:t> de 1833 à 1835. Elle en </a:t>
            </a:r>
            <a:r>
              <a:rPr lang="en-GB" dirty="0" err="1"/>
              <a:t>eut</a:t>
            </a:r>
            <a:r>
              <a:rPr lang="en-GB" dirty="0"/>
              <a:t> </a:t>
            </a:r>
            <a:r>
              <a:rPr lang="en-GB" dirty="0" err="1"/>
              <a:t>bien</a:t>
            </a:r>
            <a:r>
              <a:rPr lang="en-GB" dirty="0"/>
              <a:t> </a:t>
            </a:r>
            <a:r>
              <a:rPr lang="en-GB" dirty="0" err="1"/>
              <a:t>d’autres</a:t>
            </a:r>
            <a:r>
              <a:rPr lang="en-GB" dirty="0"/>
              <a:t> !</a:t>
            </a:r>
          </a:p>
          <a:p>
            <a:r>
              <a:rPr lang="en-GB" dirty="0"/>
              <a:t>Le </a:t>
            </a:r>
            <a:r>
              <a:rPr lang="en-GB" dirty="0" err="1"/>
              <a:t>procédé</a:t>
            </a:r>
            <a:r>
              <a:rPr lang="en-GB" dirty="0"/>
              <a:t> </a:t>
            </a:r>
            <a:r>
              <a:rPr lang="en-GB" dirty="0" err="1"/>
              <a:t>stéganographique</a:t>
            </a:r>
            <a:r>
              <a:rPr lang="en-GB" dirty="0"/>
              <a:t> </a:t>
            </a:r>
            <a:r>
              <a:rPr lang="en-GB" dirty="0" err="1"/>
              <a:t>assez</a:t>
            </a:r>
            <a:r>
              <a:rPr lang="en-GB" dirty="0"/>
              <a:t> </a:t>
            </a:r>
            <a:r>
              <a:rPr lang="en-GB" dirty="0" err="1"/>
              <a:t>primitif</a:t>
            </a:r>
            <a:r>
              <a:rPr lang="en-GB" dirty="0"/>
              <a:t>, qui </a:t>
            </a:r>
            <a:r>
              <a:rPr lang="en-GB" dirty="0" err="1"/>
              <a:t>consiste</a:t>
            </a:r>
            <a:r>
              <a:rPr lang="en-GB" dirty="0"/>
              <a:t> à </a:t>
            </a:r>
            <a:r>
              <a:rPr lang="en-GB" dirty="0" err="1"/>
              <a:t>rendre</a:t>
            </a:r>
            <a:r>
              <a:rPr lang="en-GB" dirty="0"/>
              <a:t> </a:t>
            </a:r>
            <a:r>
              <a:rPr lang="en-GB" dirty="0" err="1"/>
              <a:t>chaque</a:t>
            </a:r>
            <a:r>
              <a:rPr lang="en-GB" dirty="0"/>
              <a:t> 2e </a:t>
            </a:r>
            <a:r>
              <a:rPr lang="en-GB" dirty="0" err="1"/>
              <a:t>ligne</a:t>
            </a:r>
            <a:r>
              <a:rPr lang="en-GB" dirty="0"/>
              <a:t> </a:t>
            </a:r>
            <a:r>
              <a:rPr lang="en-GB" dirty="0" err="1"/>
              <a:t>significative</a:t>
            </a:r>
            <a:r>
              <a:rPr lang="en-GB" dirty="0"/>
              <a:t>, </a:t>
            </a:r>
            <a:r>
              <a:rPr lang="en-GB" dirty="0" err="1"/>
              <a:t>nécessite</a:t>
            </a:r>
            <a:r>
              <a:rPr lang="en-GB" dirty="0"/>
              <a:t> </a:t>
            </a:r>
            <a:r>
              <a:rPr lang="en-GB" dirty="0" err="1"/>
              <a:t>cependant</a:t>
            </a:r>
            <a:r>
              <a:rPr lang="en-GB" dirty="0"/>
              <a:t> beaucoup de talent pour </a:t>
            </a:r>
            <a:r>
              <a:rPr lang="en-GB" dirty="0" err="1"/>
              <a:t>produire</a:t>
            </a:r>
            <a:r>
              <a:rPr lang="en-GB" dirty="0"/>
              <a:t> des </a:t>
            </a:r>
            <a:r>
              <a:rPr lang="en-GB" dirty="0" err="1"/>
              <a:t>textes</a:t>
            </a:r>
            <a:r>
              <a:rPr lang="en-GB" dirty="0"/>
              <a:t> </a:t>
            </a:r>
            <a:r>
              <a:rPr lang="en-GB" dirty="0" err="1"/>
              <a:t>sensés</a:t>
            </a:r>
            <a:r>
              <a:rPr lang="en-GB" dirty="0"/>
              <a:t>. À la proposition </a:t>
            </a:r>
            <a:r>
              <a:rPr lang="en-GB" dirty="0" err="1"/>
              <a:t>cachée</a:t>
            </a:r>
            <a:r>
              <a:rPr lang="en-GB" dirty="0"/>
              <a:t>, Alfred de Musset </a:t>
            </a:r>
            <a:r>
              <a:rPr lang="en-GB" dirty="0" err="1"/>
              <a:t>répondit</a:t>
            </a:r>
            <a:r>
              <a:rPr lang="en-GB" dirty="0"/>
              <a:t> </a:t>
            </a:r>
            <a:r>
              <a:rPr lang="en-GB" dirty="0" err="1"/>
              <a:t>d’ailleurs</a:t>
            </a:r>
            <a:r>
              <a:rPr lang="en-GB" dirty="0"/>
              <a:t> par un </a:t>
            </a:r>
            <a:r>
              <a:rPr lang="en-GB" dirty="0" err="1"/>
              <a:t>poème</a:t>
            </a:r>
            <a:r>
              <a:rPr lang="en-GB" dirty="0"/>
              <a:t> (</a:t>
            </a:r>
            <a:r>
              <a:rPr lang="en-GB" dirty="0" err="1"/>
              <a:t>stéganographique</a:t>
            </a:r>
            <a:r>
              <a:rPr lang="en-GB" dirty="0"/>
              <a:t>) [un </a:t>
            </a:r>
            <a:r>
              <a:rPr lang="en-GB" dirty="0" err="1"/>
              <a:t>acrostiche</a:t>
            </a:r>
            <a:r>
              <a:rPr lang="en-GB" dirty="0"/>
              <a:t>; </a:t>
            </a:r>
            <a:r>
              <a:rPr lang="en-GB" dirty="0" err="1"/>
              <a:t>acro</a:t>
            </a:r>
            <a:r>
              <a:rPr lang="en-GB" dirty="0"/>
              <a:t>- = </a:t>
            </a:r>
            <a:r>
              <a:rPr lang="en-GB" dirty="0" err="1"/>
              <a:t>extrême</a:t>
            </a:r>
            <a:r>
              <a:rPr lang="en-GB" dirty="0"/>
              <a:t>, </a:t>
            </a:r>
            <a:r>
              <a:rPr lang="en-GB" dirty="0" err="1"/>
              <a:t>stiche</a:t>
            </a:r>
            <a:r>
              <a:rPr lang="en-GB" dirty="0"/>
              <a:t> = </a:t>
            </a:r>
            <a:r>
              <a:rPr lang="en-GB" dirty="0" err="1"/>
              <a:t>vers</a:t>
            </a:r>
            <a:r>
              <a:rPr lang="en-GB" dirty="0"/>
              <a:t>]:</a:t>
            </a:r>
          </a:p>
          <a:p>
            <a:pPr lvl="1"/>
            <a:r>
              <a:rPr lang="en-GB" sz="1000" b="1" i="1" dirty="0" err="1"/>
              <a:t>Quand</a:t>
            </a:r>
            <a:r>
              <a:rPr lang="en-GB" sz="1000" i="1" dirty="0"/>
              <a:t> je </a:t>
            </a:r>
            <a:r>
              <a:rPr lang="en-GB" sz="1000" i="1" dirty="0" err="1"/>
              <a:t>mets</a:t>
            </a:r>
            <a:r>
              <a:rPr lang="en-GB" sz="1000" i="1" dirty="0"/>
              <a:t> à </a:t>
            </a:r>
            <a:r>
              <a:rPr lang="en-GB" sz="1000" i="1" dirty="0" err="1"/>
              <a:t>vos</a:t>
            </a:r>
            <a:r>
              <a:rPr lang="en-GB" sz="1000" i="1" dirty="0"/>
              <a:t> </a:t>
            </a:r>
            <a:r>
              <a:rPr lang="en-GB" sz="1000" i="1" dirty="0" err="1"/>
              <a:t>pieds</a:t>
            </a:r>
            <a:r>
              <a:rPr lang="en-GB" sz="1000" i="1" dirty="0"/>
              <a:t> un </a:t>
            </a:r>
            <a:r>
              <a:rPr lang="en-GB" sz="1000" i="1" dirty="0" err="1"/>
              <a:t>éternel</a:t>
            </a:r>
            <a:r>
              <a:rPr lang="en-GB" sz="1000" i="1" dirty="0"/>
              <a:t> </a:t>
            </a:r>
            <a:r>
              <a:rPr lang="en-GB" sz="1000" i="1" dirty="0" err="1"/>
              <a:t>hommage</a:t>
            </a:r>
            <a:r>
              <a:rPr lang="en-GB" sz="1000" i="1" dirty="0"/>
              <a:t>,</a:t>
            </a:r>
            <a:br>
              <a:rPr lang="en-GB" sz="1000" i="1" dirty="0"/>
            </a:br>
            <a:r>
              <a:rPr lang="en-GB" sz="1000" b="1" i="1" dirty="0" err="1"/>
              <a:t>Voulez</a:t>
            </a:r>
            <a:r>
              <a:rPr lang="en-GB" sz="1000" i="1" dirty="0" err="1"/>
              <a:t>-vous</a:t>
            </a:r>
            <a:r>
              <a:rPr lang="en-GB" sz="1000" i="1" dirty="0"/>
              <a:t> </a:t>
            </a:r>
            <a:r>
              <a:rPr lang="en-GB" sz="1000" i="1" dirty="0" err="1"/>
              <a:t>qu'un</a:t>
            </a:r>
            <a:r>
              <a:rPr lang="en-GB" sz="1000" i="1" dirty="0"/>
              <a:t> instant je change de visage ? </a:t>
            </a:r>
            <a:br>
              <a:rPr lang="en-GB" sz="1000" i="1" dirty="0"/>
            </a:br>
            <a:r>
              <a:rPr lang="en-GB" sz="1000" b="1" i="1" dirty="0" err="1"/>
              <a:t>Vous</a:t>
            </a:r>
            <a:r>
              <a:rPr lang="en-GB" sz="1000" i="1" dirty="0"/>
              <a:t> </a:t>
            </a:r>
            <a:r>
              <a:rPr lang="en-GB" sz="1000" i="1" dirty="0" err="1"/>
              <a:t>avez</a:t>
            </a:r>
            <a:r>
              <a:rPr lang="en-GB" sz="1000" i="1" dirty="0"/>
              <a:t> </a:t>
            </a:r>
            <a:r>
              <a:rPr lang="en-GB" sz="1000" i="1" dirty="0" err="1"/>
              <a:t>capturé</a:t>
            </a:r>
            <a:r>
              <a:rPr lang="en-GB" sz="1000" i="1" dirty="0"/>
              <a:t> les sentiments d'un </a:t>
            </a:r>
            <a:r>
              <a:rPr lang="en-GB" sz="1000" i="1" dirty="0" err="1"/>
              <a:t>coeur</a:t>
            </a:r>
            <a:r>
              <a:rPr lang="en-GB" sz="1000" i="1" dirty="0"/>
              <a:t> </a:t>
            </a:r>
            <a:br>
              <a:rPr lang="en-GB" sz="1000" i="1" dirty="0"/>
            </a:br>
            <a:r>
              <a:rPr lang="en-GB" sz="1000" b="1" i="1" dirty="0"/>
              <a:t>Que</a:t>
            </a:r>
            <a:r>
              <a:rPr lang="en-GB" sz="1000" i="1" dirty="0"/>
              <a:t> pour </a:t>
            </a:r>
            <a:r>
              <a:rPr lang="en-GB" sz="1000" i="1" dirty="0" err="1"/>
              <a:t>vous</a:t>
            </a:r>
            <a:r>
              <a:rPr lang="en-GB" sz="1000" i="1" dirty="0"/>
              <a:t> adorer forma le </a:t>
            </a:r>
            <a:r>
              <a:rPr lang="en-GB" sz="1000" i="1" dirty="0" err="1"/>
              <a:t>créateur</a:t>
            </a:r>
            <a:r>
              <a:rPr lang="en-GB" sz="1000" i="1" dirty="0"/>
              <a:t>. </a:t>
            </a:r>
            <a:br>
              <a:rPr lang="en-GB" sz="1000" i="1" dirty="0"/>
            </a:br>
            <a:r>
              <a:rPr lang="en-GB" sz="1000" b="1" i="1" dirty="0"/>
              <a:t>Je</a:t>
            </a:r>
            <a:r>
              <a:rPr lang="en-GB" sz="1000" i="1" dirty="0"/>
              <a:t> </a:t>
            </a:r>
            <a:r>
              <a:rPr lang="en-GB" sz="1000" i="1" dirty="0" err="1"/>
              <a:t>vous</a:t>
            </a:r>
            <a:r>
              <a:rPr lang="en-GB" sz="1000" i="1" dirty="0"/>
              <a:t> </a:t>
            </a:r>
            <a:r>
              <a:rPr lang="en-GB" sz="1000" i="1" dirty="0" err="1"/>
              <a:t>chéris</a:t>
            </a:r>
            <a:r>
              <a:rPr lang="en-GB" sz="1000" i="1" dirty="0"/>
              <a:t>, amour, et ma plume en </a:t>
            </a:r>
            <a:r>
              <a:rPr lang="en-GB" sz="1000" i="1" dirty="0" err="1"/>
              <a:t>délire</a:t>
            </a:r>
            <a:r>
              <a:rPr lang="en-GB" sz="1000" i="1" dirty="0"/>
              <a:t> </a:t>
            </a:r>
            <a:br>
              <a:rPr lang="en-GB" sz="1000" i="1" dirty="0"/>
            </a:br>
            <a:r>
              <a:rPr lang="en-GB" sz="1000" b="1" i="1" dirty="0"/>
              <a:t>Couche</a:t>
            </a:r>
            <a:r>
              <a:rPr lang="en-GB" sz="1000" i="1" dirty="0"/>
              <a:t> </a:t>
            </a:r>
            <a:r>
              <a:rPr lang="en-GB" sz="1000" i="1" dirty="0" err="1"/>
              <a:t>sur</a:t>
            </a:r>
            <a:r>
              <a:rPr lang="en-GB" sz="1000" i="1" dirty="0"/>
              <a:t> le </a:t>
            </a:r>
            <a:r>
              <a:rPr lang="en-GB" sz="1000" i="1" dirty="0" err="1"/>
              <a:t>papier</a:t>
            </a:r>
            <a:r>
              <a:rPr lang="en-GB" sz="1000" i="1" dirty="0"/>
              <a:t> </a:t>
            </a:r>
            <a:r>
              <a:rPr lang="en-GB" sz="1000" i="1" dirty="0" err="1"/>
              <a:t>ce</a:t>
            </a:r>
            <a:r>
              <a:rPr lang="en-GB" sz="1000" i="1" dirty="0"/>
              <a:t> que je </a:t>
            </a:r>
            <a:r>
              <a:rPr lang="en-GB" sz="1000" i="1" dirty="0" err="1"/>
              <a:t>n'ose</a:t>
            </a:r>
            <a:r>
              <a:rPr lang="en-GB" sz="1000" i="1" dirty="0"/>
              <a:t> dire. </a:t>
            </a:r>
            <a:br>
              <a:rPr lang="en-GB" sz="1000" i="1" dirty="0"/>
            </a:br>
            <a:r>
              <a:rPr lang="en-GB" sz="1000" b="1" i="1" dirty="0"/>
              <a:t>Avec</a:t>
            </a:r>
            <a:r>
              <a:rPr lang="en-GB" sz="1000" i="1" dirty="0"/>
              <a:t> </a:t>
            </a:r>
            <a:r>
              <a:rPr lang="en-GB" sz="1000" i="1" dirty="0" err="1"/>
              <a:t>soin</a:t>
            </a:r>
            <a:r>
              <a:rPr lang="en-GB" sz="1000" i="1" dirty="0"/>
              <a:t> de </a:t>
            </a:r>
            <a:r>
              <a:rPr lang="en-GB" sz="1000" i="1" dirty="0" err="1"/>
              <a:t>mes</a:t>
            </a:r>
            <a:r>
              <a:rPr lang="en-GB" sz="1000" i="1" dirty="0"/>
              <a:t> </a:t>
            </a:r>
            <a:r>
              <a:rPr lang="en-GB" sz="1000" i="1" dirty="0" err="1"/>
              <a:t>vers</a:t>
            </a:r>
            <a:r>
              <a:rPr lang="en-GB" sz="1000" i="1" dirty="0"/>
              <a:t> </a:t>
            </a:r>
            <a:r>
              <a:rPr lang="en-GB" sz="1000" i="1" dirty="0" err="1"/>
              <a:t>lisez</a:t>
            </a:r>
            <a:r>
              <a:rPr lang="en-GB" sz="1000" i="1" dirty="0"/>
              <a:t> les premiers mots, </a:t>
            </a:r>
            <a:br>
              <a:rPr lang="en-GB" sz="1000" i="1" dirty="0"/>
            </a:br>
            <a:r>
              <a:rPr lang="en-GB" sz="1000" b="1" i="1" dirty="0" err="1"/>
              <a:t>Vous</a:t>
            </a:r>
            <a:r>
              <a:rPr lang="en-GB" sz="1000" i="1" dirty="0"/>
              <a:t> </a:t>
            </a:r>
            <a:r>
              <a:rPr lang="en-GB" sz="1000" i="1" dirty="0" err="1"/>
              <a:t>saurez</a:t>
            </a:r>
            <a:r>
              <a:rPr lang="en-GB" sz="1000" i="1" dirty="0"/>
              <a:t> </a:t>
            </a:r>
            <a:r>
              <a:rPr lang="en-GB" sz="1000" i="1" dirty="0" err="1"/>
              <a:t>quel</a:t>
            </a:r>
            <a:r>
              <a:rPr lang="en-GB" sz="1000" i="1" dirty="0"/>
              <a:t> </a:t>
            </a:r>
            <a:r>
              <a:rPr lang="en-GB" sz="1000" i="1" dirty="0" err="1"/>
              <a:t>remède</a:t>
            </a:r>
            <a:r>
              <a:rPr lang="en-GB" sz="1000" i="1" dirty="0"/>
              <a:t> </a:t>
            </a:r>
            <a:r>
              <a:rPr lang="en-GB" sz="1000" i="1" dirty="0" err="1"/>
              <a:t>apporter</a:t>
            </a:r>
            <a:r>
              <a:rPr lang="en-GB" sz="1000" i="1" dirty="0"/>
              <a:t> à </a:t>
            </a:r>
            <a:r>
              <a:rPr lang="en-GB" sz="1000" i="1" dirty="0" err="1"/>
              <a:t>mes</a:t>
            </a:r>
            <a:r>
              <a:rPr lang="en-GB" sz="1000" i="1" dirty="0"/>
              <a:t> </a:t>
            </a:r>
            <a:r>
              <a:rPr lang="en-GB" sz="1000" i="1" dirty="0" err="1"/>
              <a:t>maux</a:t>
            </a:r>
            <a:r>
              <a:rPr lang="en-GB" sz="1000" i="1" dirty="0"/>
              <a:t>. </a:t>
            </a:r>
          </a:p>
          <a:p>
            <a:r>
              <a:rPr lang="en-GB" dirty="0"/>
              <a:t>A cette invitation George Sand </a:t>
            </a:r>
            <a:r>
              <a:rPr lang="en-GB" dirty="0" err="1"/>
              <a:t>répondit</a:t>
            </a:r>
            <a:r>
              <a:rPr lang="en-GB" dirty="0"/>
              <a:t> de </a:t>
            </a:r>
            <a:r>
              <a:rPr lang="en-GB" dirty="0" err="1"/>
              <a:t>façon</a:t>
            </a:r>
            <a:r>
              <a:rPr lang="en-GB" dirty="0"/>
              <a:t> </a:t>
            </a:r>
            <a:r>
              <a:rPr lang="en-GB" dirty="0" err="1"/>
              <a:t>indignée</a:t>
            </a:r>
            <a:r>
              <a:rPr lang="en-GB" dirty="0"/>
              <a:t>:</a:t>
            </a:r>
          </a:p>
          <a:p>
            <a:pPr lvl="1"/>
            <a:r>
              <a:rPr lang="en-GB" sz="1000" b="1" i="1" dirty="0"/>
              <a:t>Cette</a:t>
            </a:r>
            <a:r>
              <a:rPr lang="en-GB" sz="1000" i="1" dirty="0"/>
              <a:t> insigne </a:t>
            </a:r>
            <a:r>
              <a:rPr lang="en-GB" sz="1000" i="1" dirty="0" err="1"/>
              <a:t>faveur</a:t>
            </a:r>
            <a:r>
              <a:rPr lang="en-GB" sz="1000" i="1" dirty="0"/>
              <a:t> que </a:t>
            </a:r>
            <a:r>
              <a:rPr lang="en-GB" sz="1000" i="1" dirty="0" err="1"/>
              <a:t>votre</a:t>
            </a:r>
            <a:r>
              <a:rPr lang="en-GB" sz="1000" i="1" dirty="0"/>
              <a:t> </a:t>
            </a:r>
            <a:r>
              <a:rPr lang="en-GB" sz="1000" i="1" dirty="0" err="1"/>
              <a:t>coeur</a:t>
            </a:r>
            <a:r>
              <a:rPr lang="en-GB" sz="1000" i="1" dirty="0"/>
              <a:t> </a:t>
            </a:r>
            <a:r>
              <a:rPr lang="en-GB" sz="1000" i="1" dirty="0" err="1"/>
              <a:t>réclame</a:t>
            </a:r>
            <a:r>
              <a:rPr lang="en-GB" sz="1000" i="1" dirty="0"/>
              <a:t> </a:t>
            </a:r>
            <a:br>
              <a:rPr lang="en-GB" sz="1000" i="1" dirty="0"/>
            </a:br>
            <a:r>
              <a:rPr lang="en-GB" sz="1000" b="1" i="1" dirty="0" err="1"/>
              <a:t>nuit</a:t>
            </a:r>
            <a:r>
              <a:rPr lang="en-GB" sz="1000" i="1" dirty="0"/>
              <a:t> à ma </a:t>
            </a:r>
            <a:r>
              <a:rPr lang="en-GB" sz="1000" i="1" dirty="0" err="1"/>
              <a:t>renommée</a:t>
            </a:r>
            <a:r>
              <a:rPr lang="en-GB" sz="1000" i="1" dirty="0"/>
              <a:t> et </a:t>
            </a:r>
            <a:r>
              <a:rPr lang="en-GB" sz="1000" i="1" dirty="0" err="1"/>
              <a:t>répugne</a:t>
            </a:r>
            <a:r>
              <a:rPr lang="en-GB" sz="1000" i="1" dirty="0"/>
              <a:t> à </a:t>
            </a:r>
            <a:r>
              <a:rPr lang="en-GB" sz="1000" i="1" dirty="0" err="1"/>
              <a:t>mon</a:t>
            </a:r>
            <a:r>
              <a:rPr lang="en-GB" sz="1000" i="1" dirty="0"/>
              <a:t> </a:t>
            </a:r>
            <a:r>
              <a:rPr lang="en-GB" sz="1000" i="1" dirty="0" err="1"/>
              <a:t>âme</a:t>
            </a:r>
            <a:r>
              <a:rPr lang="en-GB" sz="1000" i="1" dirty="0"/>
              <a:t>.</a:t>
            </a:r>
          </a:p>
          <a:p>
            <a:r>
              <a:rPr lang="en-GB" dirty="0" err="1"/>
              <a:t>Toutefois</a:t>
            </a:r>
            <a:r>
              <a:rPr lang="en-GB" dirty="0"/>
              <a:t> le message </a:t>
            </a:r>
            <a:r>
              <a:rPr lang="en-GB" dirty="0" err="1"/>
              <a:t>stéganographique</a:t>
            </a:r>
            <a:r>
              <a:rPr lang="en-GB" dirty="0"/>
              <a:t> </a:t>
            </a:r>
            <a:r>
              <a:rPr lang="en-GB" sz="1000" i="1" dirty="0"/>
              <a:t> </a:t>
            </a:r>
            <a:r>
              <a:rPr lang="en-GB" dirty="0" err="1"/>
              <a:t>correspondant</a:t>
            </a:r>
            <a:r>
              <a:rPr lang="en-GB" dirty="0"/>
              <a:t> marque son accord </a:t>
            </a:r>
            <a:r>
              <a:rPr lang="en-GB" dirty="0" err="1"/>
              <a:t>empressé</a:t>
            </a:r>
            <a:r>
              <a:rPr lang="en-GB" dirty="0"/>
              <a:t>.</a:t>
            </a:r>
          </a:p>
          <a:p>
            <a:r>
              <a:rPr lang="en-GB" dirty="0"/>
              <a:t>Il </a:t>
            </a:r>
            <a:r>
              <a:rPr lang="en-GB" dirty="0" err="1"/>
              <a:t>existe</a:t>
            </a:r>
            <a:r>
              <a:rPr lang="en-GB" dirty="0"/>
              <a:t> de </a:t>
            </a:r>
            <a:r>
              <a:rPr lang="en-GB" dirty="0" err="1"/>
              <a:t>nombreux</a:t>
            </a:r>
            <a:r>
              <a:rPr lang="en-GB" dirty="0"/>
              <a:t> </a:t>
            </a:r>
            <a:r>
              <a:rPr lang="en-GB" dirty="0" err="1"/>
              <a:t>exemples</a:t>
            </a:r>
            <a:r>
              <a:rPr lang="en-GB" dirty="0"/>
              <a:t> de stéganographie </a:t>
            </a:r>
            <a:r>
              <a:rPr lang="en-GB" dirty="0" err="1"/>
              <a:t>utilisée</a:t>
            </a:r>
            <a:r>
              <a:rPr lang="en-GB" dirty="0"/>
              <a:t> </a:t>
            </a:r>
            <a:r>
              <a:rPr lang="en-GB" dirty="0" err="1"/>
              <a:t>comme</a:t>
            </a:r>
            <a:r>
              <a:rPr lang="en-GB" dirty="0"/>
              <a:t> </a:t>
            </a:r>
            <a:r>
              <a:rPr lang="en-GB" dirty="0" err="1"/>
              <a:t>procédé</a:t>
            </a:r>
            <a:r>
              <a:rPr lang="en-GB" dirty="0"/>
              <a:t> </a:t>
            </a:r>
            <a:r>
              <a:rPr lang="en-GB" dirty="0" err="1"/>
              <a:t>poétique</a:t>
            </a:r>
            <a:r>
              <a:rPr lang="en-GB" dirty="0"/>
              <a:t> ou </a:t>
            </a:r>
            <a:r>
              <a:rPr lang="en-GB" dirty="0" err="1"/>
              <a:t>littéraire</a:t>
            </a:r>
            <a:r>
              <a:rPr lang="en-GB" dirty="0"/>
              <a:t>. [</a:t>
            </a:r>
            <a:r>
              <a:rPr lang="en-GB" dirty="0" err="1"/>
              <a:t>voir</a:t>
            </a:r>
            <a:r>
              <a:rPr lang="en-GB" dirty="0"/>
              <a:t> </a:t>
            </a:r>
            <a:r>
              <a:rPr lang="en-GB" dirty="0" err="1"/>
              <a:t>p.ex</a:t>
            </a:r>
            <a:r>
              <a:rPr lang="en-GB" dirty="0"/>
              <a:t>. http://www.apprendre-en-ligne.net/crypto/stegano/barncode.html ou http://membres.lycos.fr/fpeters/stegano/histoire.html]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Chapitre 3: Cacher le message dans un texte</a:t>
            </a:r>
          </a:p>
        </p:txBody>
      </p:sp>
      <p:sp>
        <p:nvSpPr>
          <p:cNvPr id="5" name="Rectangle 3"/>
          <p:cNvSpPr>
            <a:spLocks noGrp="1" noChangeArrowheads="1"/>
          </p:cNvSpPr>
          <p:nvPr>
            <p:ph type="dt" idx="1"/>
          </p:nvPr>
        </p:nvSpPr>
        <p:spPr>
          <a:ln/>
        </p:spPr>
        <p:txBody>
          <a:bodyPr/>
          <a:lstStyle/>
          <a:p>
            <a:r>
              <a:rPr lang="en-US"/>
              <a:t>11 juin 2004</a:t>
            </a:r>
          </a:p>
        </p:txBody>
      </p:sp>
      <p:sp>
        <p:nvSpPr>
          <p:cNvPr id="6" name="Rectangle 6"/>
          <p:cNvSpPr>
            <a:spLocks noGrp="1" noChangeArrowheads="1"/>
          </p:cNvSpPr>
          <p:nvPr>
            <p:ph type="ftr" sz="quarter" idx="4"/>
          </p:nvPr>
        </p:nvSpPr>
        <p:spPr>
          <a:ln/>
        </p:spPr>
        <p:txBody>
          <a:bodyPr/>
          <a:lstStyle/>
          <a:p>
            <a:r>
              <a:rPr lang="en-US"/>
              <a:t>La stéganographie, ou l'art de communiquer sans se faire remarquer</a:t>
            </a:r>
          </a:p>
        </p:txBody>
      </p:sp>
      <p:sp>
        <p:nvSpPr>
          <p:cNvPr id="7" name="Rectangle 7"/>
          <p:cNvSpPr>
            <a:spLocks noGrp="1" noChangeArrowheads="1"/>
          </p:cNvSpPr>
          <p:nvPr>
            <p:ph type="sldNum" sz="quarter" idx="5"/>
          </p:nvPr>
        </p:nvSpPr>
        <p:spPr>
          <a:ln/>
        </p:spPr>
        <p:txBody>
          <a:bodyPr/>
          <a:lstStyle/>
          <a:p>
            <a:r>
              <a:rPr lang="en-US"/>
              <a:t>Transparent</a:t>
            </a:r>
            <a:r>
              <a:rPr lang="en-US">
                <a:latin typeface="Times New Roman" pitchFamily="18" charset="0"/>
              </a:rPr>
              <a:t> </a:t>
            </a:r>
            <a:fld id="{714C2F35-6340-4357-9A7C-BB7256E7DA7D}" type="slidenum">
              <a:rPr lang="en-US"/>
              <a:pPr/>
              <a:t>12</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xfrm>
            <a:off x="914400" y="4572000"/>
            <a:ext cx="5334000" cy="3886200"/>
          </a:xfrm>
        </p:spPr>
        <p:txBody>
          <a:bodyPr/>
          <a:lstStyle/>
          <a:p>
            <a:r>
              <a:rPr lang="en-GB" dirty="0" err="1"/>
              <a:t>Voici</a:t>
            </a:r>
            <a:r>
              <a:rPr lang="en-GB" dirty="0"/>
              <a:t> un </a:t>
            </a:r>
            <a:r>
              <a:rPr lang="en-GB" dirty="0" err="1"/>
              <a:t>autre</a:t>
            </a:r>
            <a:r>
              <a:rPr lang="en-GB" dirty="0"/>
              <a:t> </a:t>
            </a:r>
            <a:r>
              <a:rPr lang="en-GB" dirty="0" err="1"/>
              <a:t>procédé</a:t>
            </a:r>
            <a:r>
              <a:rPr lang="en-GB" dirty="0"/>
              <a:t> </a:t>
            </a:r>
            <a:r>
              <a:rPr lang="en-GB" dirty="0" err="1"/>
              <a:t>manuel</a:t>
            </a:r>
            <a:r>
              <a:rPr lang="en-GB" dirty="0"/>
              <a:t> </a:t>
            </a:r>
            <a:r>
              <a:rPr lang="en-GB" dirty="0" err="1"/>
              <a:t>très</a:t>
            </a:r>
            <a:r>
              <a:rPr lang="en-GB" dirty="0"/>
              <a:t> </a:t>
            </a:r>
            <a:r>
              <a:rPr lang="en-GB" dirty="0" err="1"/>
              <a:t>primitif</a:t>
            </a:r>
            <a:r>
              <a:rPr lang="en-GB" dirty="0"/>
              <a:t> pour </a:t>
            </a:r>
            <a:r>
              <a:rPr lang="en-GB" dirty="0" err="1"/>
              <a:t>cacher</a:t>
            </a:r>
            <a:r>
              <a:rPr lang="en-GB" dirty="0"/>
              <a:t> un message </a:t>
            </a:r>
            <a:r>
              <a:rPr lang="en-GB" dirty="0" err="1"/>
              <a:t>dans</a:t>
            </a:r>
            <a:r>
              <a:rPr lang="en-GB" dirty="0"/>
              <a:t> un </a:t>
            </a:r>
            <a:r>
              <a:rPr lang="en-GB" dirty="0" err="1"/>
              <a:t>texte</a:t>
            </a:r>
            <a:r>
              <a:rPr lang="en-GB" dirty="0"/>
              <a:t>:</a:t>
            </a:r>
          </a:p>
          <a:p>
            <a:r>
              <a:rPr lang="en-GB" dirty="0"/>
              <a:t>Le </a:t>
            </a:r>
            <a:r>
              <a:rPr lang="en-GB" dirty="0" err="1"/>
              <a:t>récepteur</a:t>
            </a:r>
            <a:r>
              <a:rPr lang="en-GB" dirty="0"/>
              <a:t> </a:t>
            </a:r>
            <a:r>
              <a:rPr lang="en-GB" dirty="0" err="1"/>
              <a:t>n’a</a:t>
            </a:r>
            <a:r>
              <a:rPr lang="en-GB" dirty="0"/>
              <a:t> </a:t>
            </a:r>
            <a:r>
              <a:rPr lang="en-GB" dirty="0" err="1"/>
              <a:t>qu’à</a:t>
            </a:r>
            <a:r>
              <a:rPr lang="en-GB" dirty="0"/>
              <a:t> </a:t>
            </a:r>
            <a:r>
              <a:rPr lang="en-GB" dirty="0" err="1"/>
              <a:t>compter</a:t>
            </a:r>
            <a:r>
              <a:rPr lang="en-GB" dirty="0"/>
              <a:t> la </a:t>
            </a:r>
            <a:r>
              <a:rPr lang="en-GB" dirty="0" err="1"/>
              <a:t>longueur</a:t>
            </a:r>
            <a:r>
              <a:rPr lang="en-GB" dirty="0"/>
              <a:t> de </a:t>
            </a:r>
            <a:r>
              <a:rPr lang="en-GB" dirty="0" err="1"/>
              <a:t>chaque</a:t>
            </a:r>
            <a:r>
              <a:rPr lang="en-GB" dirty="0"/>
              <a:t> </a:t>
            </a:r>
            <a:r>
              <a:rPr lang="en-GB" dirty="0" err="1"/>
              <a:t>groupe</a:t>
            </a:r>
            <a:r>
              <a:rPr lang="en-GB" dirty="0"/>
              <a:t> de </a:t>
            </a:r>
            <a:r>
              <a:rPr lang="en-GB" dirty="0" err="1"/>
              <a:t>caractères</a:t>
            </a:r>
            <a:r>
              <a:rPr lang="en-GB" dirty="0"/>
              <a:t> en ne tenant pas compte des </a:t>
            </a:r>
            <a:r>
              <a:rPr lang="en-GB" dirty="0" err="1"/>
              <a:t>signes</a:t>
            </a:r>
            <a:r>
              <a:rPr lang="en-GB" dirty="0"/>
              <a:t> de </a:t>
            </a:r>
            <a:r>
              <a:rPr lang="en-GB" dirty="0" err="1"/>
              <a:t>ponctuation</a:t>
            </a:r>
            <a:r>
              <a:rPr lang="en-GB" dirty="0"/>
              <a:t> et autres </a:t>
            </a:r>
            <a:r>
              <a:rPr lang="en-GB" dirty="0" err="1"/>
              <a:t>séparateurs</a:t>
            </a:r>
            <a:r>
              <a:rPr lang="en-GB" dirty="0"/>
              <a:t>.</a:t>
            </a:r>
          </a:p>
          <a:p>
            <a:r>
              <a:rPr lang="en-GB" dirty="0"/>
              <a:t>Il </a:t>
            </a:r>
            <a:r>
              <a:rPr lang="en-GB" dirty="0" err="1"/>
              <a:t>associe</a:t>
            </a:r>
            <a:r>
              <a:rPr lang="en-GB" dirty="0"/>
              <a:t> </a:t>
            </a:r>
            <a:r>
              <a:rPr lang="en-GB" dirty="0" err="1"/>
              <a:t>ensuite</a:t>
            </a:r>
            <a:r>
              <a:rPr lang="en-GB" dirty="0"/>
              <a:t> un 1 aux mots de </a:t>
            </a:r>
            <a:r>
              <a:rPr lang="en-GB" dirty="0" err="1"/>
              <a:t>longueur</a:t>
            </a:r>
            <a:r>
              <a:rPr lang="en-GB" dirty="0"/>
              <a:t> </a:t>
            </a:r>
            <a:r>
              <a:rPr lang="en-GB" dirty="0" err="1"/>
              <a:t>impaire</a:t>
            </a:r>
            <a:r>
              <a:rPr lang="en-GB" dirty="0"/>
              <a:t> et un 0 aux mots de </a:t>
            </a:r>
            <a:r>
              <a:rPr lang="en-GB" dirty="0" err="1"/>
              <a:t>longueur</a:t>
            </a:r>
            <a:r>
              <a:rPr lang="en-GB" dirty="0"/>
              <a:t> </a:t>
            </a:r>
            <a:r>
              <a:rPr lang="en-GB" dirty="0" err="1"/>
              <a:t>paire</a:t>
            </a:r>
            <a:r>
              <a:rPr lang="en-GB" dirty="0"/>
              <a:t> et </a:t>
            </a:r>
            <a:r>
              <a:rPr lang="en-GB" dirty="0" err="1"/>
              <a:t>obtient</a:t>
            </a:r>
            <a:r>
              <a:rPr lang="en-GB" dirty="0"/>
              <a:t> </a:t>
            </a:r>
            <a:r>
              <a:rPr lang="en-GB" dirty="0" err="1"/>
              <a:t>ainsi</a:t>
            </a:r>
            <a:r>
              <a:rPr lang="en-GB" dirty="0"/>
              <a:t> </a:t>
            </a:r>
            <a:r>
              <a:rPr lang="en-GB" dirty="0" err="1"/>
              <a:t>une</a:t>
            </a:r>
            <a:r>
              <a:rPr lang="en-GB" dirty="0"/>
              <a:t> suite </a:t>
            </a:r>
            <a:r>
              <a:rPr lang="en-GB" dirty="0" err="1"/>
              <a:t>binaire</a:t>
            </a:r>
            <a:r>
              <a:rPr lang="en-GB" dirty="0"/>
              <a:t>.</a:t>
            </a:r>
          </a:p>
          <a:p>
            <a:r>
              <a:rPr lang="en-GB" dirty="0"/>
              <a:t>Cette suite </a:t>
            </a:r>
            <a:r>
              <a:rPr lang="en-GB" dirty="0" err="1"/>
              <a:t>est</a:t>
            </a:r>
            <a:r>
              <a:rPr lang="en-GB" dirty="0"/>
              <a:t> </a:t>
            </a:r>
            <a:r>
              <a:rPr lang="en-GB" dirty="0" err="1"/>
              <a:t>interprétée</a:t>
            </a:r>
            <a:r>
              <a:rPr lang="en-GB" dirty="0"/>
              <a:t> par </a:t>
            </a:r>
            <a:r>
              <a:rPr lang="en-GB" dirty="0" err="1"/>
              <a:t>l’arbre</a:t>
            </a:r>
            <a:r>
              <a:rPr lang="en-GB" dirty="0"/>
              <a:t> de Huffman </a:t>
            </a:r>
            <a:r>
              <a:rPr lang="en-GB" dirty="0" err="1"/>
              <a:t>utilisé</a:t>
            </a:r>
            <a:r>
              <a:rPr lang="en-GB" dirty="0"/>
              <a:t> pour la compression. On </a:t>
            </a:r>
            <a:r>
              <a:rPr lang="en-GB" dirty="0" err="1"/>
              <a:t>peut</a:t>
            </a:r>
            <a:r>
              <a:rPr lang="en-GB" dirty="0"/>
              <a:t> </a:t>
            </a:r>
            <a:r>
              <a:rPr lang="en-GB" dirty="0" err="1"/>
              <a:t>montrer</a:t>
            </a:r>
            <a:r>
              <a:rPr lang="en-GB" dirty="0"/>
              <a:t> que, </a:t>
            </a:r>
            <a:r>
              <a:rPr lang="en-GB" dirty="0" err="1"/>
              <a:t>bien</a:t>
            </a:r>
            <a:r>
              <a:rPr lang="en-GB" dirty="0"/>
              <a:t> que les codes </a:t>
            </a:r>
            <a:r>
              <a:rPr lang="en-GB" dirty="0" err="1"/>
              <a:t>soient</a:t>
            </a:r>
            <a:r>
              <a:rPr lang="en-GB" dirty="0"/>
              <a:t> de </a:t>
            </a:r>
            <a:r>
              <a:rPr lang="en-GB" dirty="0" err="1"/>
              <a:t>longueur</a:t>
            </a:r>
            <a:r>
              <a:rPr lang="en-GB" dirty="0"/>
              <a:t> variable, </a:t>
            </a:r>
            <a:r>
              <a:rPr lang="en-GB" dirty="0" err="1"/>
              <a:t>l’interprétation</a:t>
            </a:r>
            <a:r>
              <a:rPr lang="en-GB" dirty="0"/>
              <a:t> </a:t>
            </a:r>
            <a:r>
              <a:rPr lang="en-GB" dirty="0" err="1"/>
              <a:t>est</a:t>
            </a:r>
            <a:r>
              <a:rPr lang="en-GB" dirty="0"/>
              <a:t> unique.</a:t>
            </a:r>
          </a:p>
          <a:p>
            <a:r>
              <a:rPr lang="en-GB" dirty="0"/>
              <a:t>Il </a:t>
            </a:r>
            <a:r>
              <a:rPr lang="en-GB" dirty="0" err="1"/>
              <a:t>serait</a:t>
            </a:r>
            <a:r>
              <a:rPr lang="en-GB" dirty="0"/>
              <a:t> </a:t>
            </a:r>
            <a:r>
              <a:rPr lang="en-GB" dirty="0" err="1"/>
              <a:t>toutefois</a:t>
            </a:r>
            <a:r>
              <a:rPr lang="en-GB" dirty="0"/>
              <a:t> </a:t>
            </a:r>
            <a:r>
              <a:rPr lang="en-GB" dirty="0" err="1"/>
              <a:t>judicieux</a:t>
            </a:r>
            <a:r>
              <a:rPr lang="en-GB" dirty="0"/>
              <a:t> de </a:t>
            </a:r>
            <a:r>
              <a:rPr lang="en-GB" dirty="0" err="1"/>
              <a:t>prévoir</a:t>
            </a:r>
            <a:r>
              <a:rPr lang="en-GB" dirty="0"/>
              <a:t> </a:t>
            </a:r>
            <a:r>
              <a:rPr lang="en-GB" dirty="0" err="1"/>
              <a:t>dans</a:t>
            </a:r>
            <a:r>
              <a:rPr lang="en-GB" dirty="0"/>
              <a:t> </a:t>
            </a:r>
            <a:r>
              <a:rPr lang="en-GB" dirty="0" err="1"/>
              <a:t>l’arbre</a:t>
            </a:r>
            <a:r>
              <a:rPr lang="en-GB" dirty="0"/>
              <a:t> de Huffman un code pour </a:t>
            </a:r>
            <a:r>
              <a:rPr lang="en-GB" dirty="0" err="1"/>
              <a:t>indiquer</a:t>
            </a:r>
            <a:r>
              <a:rPr lang="en-GB" dirty="0"/>
              <a:t> la fin du message, </a:t>
            </a:r>
            <a:r>
              <a:rPr lang="en-GB" dirty="0" err="1"/>
              <a:t>si</a:t>
            </a:r>
            <a:r>
              <a:rPr lang="en-GB" dirty="0"/>
              <a:t> le </a:t>
            </a:r>
            <a:r>
              <a:rPr lang="en-GB" dirty="0" err="1"/>
              <a:t>texte</a:t>
            </a:r>
            <a:r>
              <a:rPr lang="en-GB" dirty="0"/>
              <a:t> de </a:t>
            </a:r>
            <a:r>
              <a:rPr lang="en-GB" dirty="0" err="1"/>
              <a:t>couverture</a:t>
            </a:r>
            <a:r>
              <a:rPr lang="en-GB" dirty="0"/>
              <a:t> </a:t>
            </a:r>
            <a:r>
              <a:rPr lang="en-GB" dirty="0" err="1"/>
              <a:t>est</a:t>
            </a:r>
            <a:r>
              <a:rPr lang="en-GB" dirty="0"/>
              <a:t> plus long que </a:t>
            </a:r>
            <a:r>
              <a:rPr lang="en-GB" dirty="0" err="1"/>
              <a:t>nécessaire</a:t>
            </a:r>
            <a:r>
              <a:rPr lang="en-GB" dirty="0"/>
              <a:t> pour transporter le message.</a:t>
            </a:r>
          </a:p>
          <a:p>
            <a:r>
              <a:rPr lang="en-GB" dirty="0"/>
              <a:t>Il </a:t>
            </a:r>
            <a:r>
              <a:rPr lang="en-GB" dirty="0" err="1"/>
              <a:t>est</a:t>
            </a:r>
            <a:r>
              <a:rPr lang="en-GB" dirty="0"/>
              <a:t> </a:t>
            </a:r>
            <a:r>
              <a:rPr lang="en-GB" dirty="0" err="1"/>
              <a:t>aussi</a:t>
            </a:r>
            <a:r>
              <a:rPr lang="en-GB" dirty="0"/>
              <a:t> indispensable </a:t>
            </a:r>
            <a:r>
              <a:rPr lang="en-GB" dirty="0" err="1"/>
              <a:t>d’avoir</a:t>
            </a:r>
            <a:r>
              <a:rPr lang="en-GB" dirty="0"/>
              <a:t> </a:t>
            </a:r>
            <a:r>
              <a:rPr lang="en-GB" dirty="0" err="1"/>
              <a:t>une</a:t>
            </a:r>
            <a:r>
              <a:rPr lang="en-GB" dirty="0"/>
              <a:t> convention pour identifier le début du message.</a:t>
            </a:r>
          </a:p>
          <a:p>
            <a:r>
              <a:rPr lang="en-GB" dirty="0"/>
              <a:t>On </a:t>
            </a:r>
            <a:r>
              <a:rPr lang="en-GB" dirty="0" err="1"/>
              <a:t>notera</a:t>
            </a:r>
            <a:r>
              <a:rPr lang="en-GB" dirty="0"/>
              <a:t> que le </a:t>
            </a:r>
            <a:r>
              <a:rPr lang="en-GB" dirty="0" err="1"/>
              <a:t>procédé</a:t>
            </a:r>
            <a:r>
              <a:rPr lang="en-GB" dirty="0"/>
              <a:t> </a:t>
            </a:r>
            <a:r>
              <a:rPr lang="en-GB" dirty="0" err="1"/>
              <a:t>nécessite</a:t>
            </a:r>
            <a:r>
              <a:rPr lang="en-GB" dirty="0"/>
              <a:t> beaucoup de </a:t>
            </a:r>
            <a:r>
              <a:rPr lang="en-GB" dirty="0" err="1"/>
              <a:t>texte</a:t>
            </a:r>
            <a:r>
              <a:rPr lang="en-GB" dirty="0"/>
              <a:t> pour </a:t>
            </a:r>
            <a:r>
              <a:rPr lang="en-GB" dirty="0" err="1"/>
              <a:t>camoufler</a:t>
            </a:r>
            <a:r>
              <a:rPr lang="en-GB" dirty="0"/>
              <a:t> des messages </a:t>
            </a:r>
            <a:r>
              <a:rPr lang="en-GB" dirty="0" err="1"/>
              <a:t>assez</a:t>
            </a:r>
            <a:r>
              <a:rPr lang="en-GB" dirty="0"/>
              <a:t> </a:t>
            </a:r>
            <a:r>
              <a:rPr lang="en-GB" dirty="0" err="1"/>
              <a:t>petits</a:t>
            </a:r>
            <a:r>
              <a:rPr lang="en-GB" dirty="0"/>
              <a:t> (en </a:t>
            </a:r>
            <a:r>
              <a:rPr lang="en-GB" dirty="0" err="1"/>
              <a:t>moyenne</a:t>
            </a:r>
            <a:r>
              <a:rPr lang="en-GB" dirty="0"/>
              <a:t> 5 mots pour un </a:t>
            </a:r>
            <a:r>
              <a:rPr lang="en-GB" dirty="0" err="1"/>
              <a:t>seul</a:t>
            </a:r>
            <a:r>
              <a:rPr lang="en-GB" dirty="0"/>
              <a:t> </a:t>
            </a:r>
            <a:r>
              <a:rPr lang="en-GB" dirty="0" err="1"/>
              <a:t>caractère</a:t>
            </a:r>
            <a:r>
              <a:rPr lang="en-GB" dirty="0"/>
              <a:t>).</a:t>
            </a:r>
          </a:p>
          <a:p>
            <a:r>
              <a:rPr lang="en-GB" dirty="0" err="1"/>
              <a:t>Ce</a:t>
            </a:r>
            <a:r>
              <a:rPr lang="en-GB" dirty="0"/>
              <a:t> </a:t>
            </a:r>
            <a:r>
              <a:rPr lang="en-GB" dirty="0" err="1"/>
              <a:t>procédé</a:t>
            </a:r>
            <a:r>
              <a:rPr lang="en-GB" dirty="0"/>
              <a:t> de camouflage pose </a:t>
            </a:r>
            <a:r>
              <a:rPr lang="en-GB" dirty="0" err="1"/>
              <a:t>toutefois</a:t>
            </a:r>
            <a:r>
              <a:rPr lang="en-GB" dirty="0"/>
              <a:t> le </a:t>
            </a:r>
            <a:r>
              <a:rPr lang="en-GB" dirty="0" err="1"/>
              <a:t>problème</a:t>
            </a:r>
            <a:r>
              <a:rPr lang="en-GB" dirty="0"/>
              <a:t> que le </a:t>
            </a:r>
            <a:r>
              <a:rPr lang="en-GB" dirty="0" err="1"/>
              <a:t>texte</a:t>
            </a:r>
            <a:r>
              <a:rPr lang="en-GB" dirty="0"/>
              <a:t> </a:t>
            </a:r>
            <a:r>
              <a:rPr lang="en-GB" dirty="0" err="1"/>
              <a:t>correspondant</a:t>
            </a:r>
            <a:r>
              <a:rPr lang="en-GB" dirty="0"/>
              <a:t> </a:t>
            </a:r>
            <a:r>
              <a:rPr lang="en-GB" dirty="0" err="1"/>
              <a:t>doit</a:t>
            </a:r>
            <a:r>
              <a:rPr lang="en-GB" dirty="0"/>
              <a:t> </a:t>
            </a:r>
            <a:r>
              <a:rPr lang="en-GB" dirty="0" err="1"/>
              <a:t>être</a:t>
            </a:r>
            <a:r>
              <a:rPr lang="en-GB" dirty="0"/>
              <a:t> </a:t>
            </a:r>
            <a:r>
              <a:rPr lang="en-GB" dirty="0" err="1"/>
              <a:t>inventé</a:t>
            </a:r>
            <a:r>
              <a:rPr lang="en-GB" dirty="0"/>
              <a:t> </a:t>
            </a:r>
            <a:r>
              <a:rPr lang="en-GB" dirty="0" err="1"/>
              <a:t>spécialement</a:t>
            </a:r>
            <a:r>
              <a:rPr lang="en-GB" dirty="0"/>
              <a:t> par le </a:t>
            </a:r>
            <a:r>
              <a:rPr lang="en-GB" dirty="0" err="1"/>
              <a:t>camoufleur</a:t>
            </a:r>
            <a:r>
              <a:rPr lang="en-GB" dirty="0"/>
              <a:t>. Il </a:t>
            </a:r>
            <a:r>
              <a:rPr lang="en-GB" dirty="0" err="1"/>
              <a:t>serait</a:t>
            </a:r>
            <a:r>
              <a:rPr lang="en-GB" dirty="0"/>
              <a:t> plus simple de </a:t>
            </a:r>
            <a:r>
              <a:rPr lang="en-GB" dirty="0" err="1"/>
              <a:t>pouvoir</a:t>
            </a:r>
            <a:r>
              <a:rPr lang="en-GB" dirty="0"/>
              <a:t> </a:t>
            </a:r>
            <a:r>
              <a:rPr lang="en-GB" dirty="0" err="1"/>
              <a:t>générer</a:t>
            </a:r>
            <a:r>
              <a:rPr lang="en-GB" dirty="0"/>
              <a:t> </a:t>
            </a:r>
            <a:r>
              <a:rPr lang="en-GB" dirty="0" err="1"/>
              <a:t>automatiquement</a:t>
            </a:r>
            <a:r>
              <a:rPr lang="en-GB" dirty="0"/>
              <a:t> un </a:t>
            </a:r>
            <a:r>
              <a:rPr lang="en-GB" dirty="0" err="1"/>
              <a:t>texte</a:t>
            </a:r>
            <a:r>
              <a:rPr lang="en-GB" dirty="0"/>
              <a:t> qui </a:t>
            </a:r>
            <a:r>
              <a:rPr lang="en-GB" dirty="0" err="1"/>
              <a:t>n’attire</a:t>
            </a:r>
            <a:r>
              <a:rPr lang="en-GB" dirty="0"/>
              <a:t> pas </a:t>
            </a:r>
            <a:r>
              <a:rPr lang="en-GB" dirty="0" err="1"/>
              <a:t>l’attention</a:t>
            </a:r>
            <a:r>
              <a:rPr lang="en-GB"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a:xfrm>
            <a:off x="457199" y="6172200"/>
            <a:ext cx="4876801" cy="365125"/>
          </a:xfrm>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a:xfrm>
            <a:off x="5334000" y="6172200"/>
            <a:ext cx="914400" cy="365125"/>
          </a:xfrm>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328280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90682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80946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7" name="Slide Number Placeholder 6"/>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265072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14 avril  2011</a:t>
            </a:r>
            <a:endParaRPr lang="en-US"/>
          </a:p>
        </p:txBody>
      </p:sp>
      <p:sp>
        <p:nvSpPr>
          <p:cNvPr id="8" name="Footer Placeholder 7"/>
          <p:cNvSpPr>
            <a:spLocks noGrp="1"/>
          </p:cNvSpPr>
          <p:nvPr>
            <p:ph type="ftr" sz="quarter" idx="11"/>
          </p:nvPr>
        </p:nvSpPr>
        <p:spPr/>
        <p:txBody>
          <a:bodyPr/>
          <a:lstStyle/>
          <a:p>
            <a:r>
              <a:rPr lang="fr-FR" smtClean="0"/>
              <a:t>L'Art du Secret:  3. Communiquer de façon discrète</a:t>
            </a:r>
            <a:endParaRPr lang="en-US"/>
          </a:p>
        </p:txBody>
      </p:sp>
      <p:sp>
        <p:nvSpPr>
          <p:cNvPr id="9" name="Slide Number Placeholder 8"/>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76395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5" name="Slide Number Placeholder 4"/>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11460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 avril  2011</a:t>
            </a:r>
            <a:endParaRPr lang="en-US"/>
          </a:p>
        </p:txBody>
      </p:sp>
      <p:sp>
        <p:nvSpPr>
          <p:cNvPr id="3" name="Footer Placeholder 2"/>
          <p:cNvSpPr>
            <a:spLocks noGrp="1"/>
          </p:cNvSpPr>
          <p:nvPr>
            <p:ph type="ftr" sz="quarter" idx="11"/>
          </p:nvPr>
        </p:nvSpPr>
        <p:spPr/>
        <p:txBody>
          <a:bodyPr/>
          <a:lstStyle/>
          <a:p>
            <a:r>
              <a:rPr lang="fr-FR" smtClean="0"/>
              <a:t>L'Art du Secret:  3. Communiquer de façon discrète</a:t>
            </a:r>
            <a:endParaRPr lang="en-US"/>
          </a:p>
        </p:txBody>
      </p:sp>
      <p:sp>
        <p:nvSpPr>
          <p:cNvPr id="4" name="Slide Number Placeholder 3"/>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383211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7" name="Slide Number Placeholder 6"/>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836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7" name="Slide Number Placeholder 6"/>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158927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4082045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1AFF73E4-43B2-482B-9BA2-9ACD1A7F36FC}" type="slidenum">
              <a:rPr lang="en-US" smtClean="0"/>
              <a:t>‹#›</a:t>
            </a:fld>
            <a:endParaRPr lang="en-US"/>
          </a:p>
        </p:txBody>
      </p:sp>
    </p:spTree>
    <p:extLst>
      <p:ext uri="{BB962C8B-B14F-4D97-AF65-F5344CB8AC3E}">
        <p14:creationId xmlns:p14="http://schemas.microsoft.com/office/powerpoint/2010/main" val="23937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 avril  2011</a:t>
            </a:r>
            <a:endParaRPr lang="en-US"/>
          </a:p>
        </p:txBody>
      </p:sp>
      <p:sp>
        <p:nvSpPr>
          <p:cNvPr id="5" name="Footer Placeholder 4"/>
          <p:cNvSpPr>
            <a:spLocks noGrp="1"/>
          </p:cNvSpPr>
          <p:nvPr>
            <p:ph type="ftr" sz="quarter" idx="11"/>
          </p:nvPr>
        </p:nvSpPr>
        <p:spPr/>
        <p:txBody>
          <a:bodyPr/>
          <a:lstStyle/>
          <a:p>
            <a:r>
              <a:rPr lang="fr-FR" smtClean="0"/>
              <a:t>L'Art du Secret:  3. Communiquer de façon discrète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14 avril  2011</a:t>
            </a:r>
            <a:endParaRPr lang="en-US"/>
          </a:p>
        </p:txBody>
      </p:sp>
      <p:sp>
        <p:nvSpPr>
          <p:cNvPr id="8" name="Footer Placeholder 7"/>
          <p:cNvSpPr>
            <a:spLocks noGrp="1"/>
          </p:cNvSpPr>
          <p:nvPr>
            <p:ph type="ftr" sz="quarter" idx="11"/>
          </p:nvPr>
        </p:nvSpPr>
        <p:spPr/>
        <p:txBody>
          <a:bodyPr/>
          <a:lstStyle/>
          <a:p>
            <a:r>
              <a:rPr lang="fr-FR" smtClean="0"/>
              <a:t>L'Art du Secret:  3. Communiquer de façon discrète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137"/>
            <a:ext cx="8991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172200" y="6416675"/>
            <a:ext cx="2514600" cy="365125"/>
          </a:xfrm>
        </p:spPr>
        <p:txBody>
          <a:bodyPr/>
          <a:lstStyle/>
          <a:p>
            <a:r>
              <a:rPr lang="en-US" smtClean="0"/>
              <a:t>14 avril  2011</a:t>
            </a:r>
            <a:endParaRPr lang="en-US"/>
          </a:p>
        </p:txBody>
      </p:sp>
      <p:sp>
        <p:nvSpPr>
          <p:cNvPr id="4" name="Footer Placeholder 3"/>
          <p:cNvSpPr>
            <a:spLocks noGrp="1"/>
          </p:cNvSpPr>
          <p:nvPr>
            <p:ph type="ftr" sz="quarter" idx="11"/>
          </p:nvPr>
        </p:nvSpPr>
        <p:spPr>
          <a:xfrm>
            <a:off x="457199" y="6416675"/>
            <a:ext cx="4953001" cy="365125"/>
          </a:xfrm>
        </p:spPr>
        <p:txBody>
          <a:bodyPr/>
          <a:lstStyle/>
          <a:p>
            <a:r>
              <a:rPr lang="fr-FR" smtClean="0"/>
              <a:t>L'Art du Secret:  3. Communiquer de façon discrète</a:t>
            </a:r>
            <a:endParaRPr lang="en-US" dirty="0"/>
          </a:p>
        </p:txBody>
      </p:sp>
      <p:sp>
        <p:nvSpPr>
          <p:cNvPr id="5" name="Slide Number Placeholder 4"/>
          <p:cNvSpPr>
            <a:spLocks noGrp="1"/>
          </p:cNvSpPr>
          <p:nvPr>
            <p:ph type="sldNum" sz="quarter" idx="12"/>
          </p:nvPr>
        </p:nvSpPr>
        <p:spPr>
          <a:xfrm>
            <a:off x="5410200" y="6400800"/>
            <a:ext cx="762000" cy="365125"/>
          </a:xfrm>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 avril  2011</a:t>
            </a:r>
            <a:endParaRPr lang="en-US"/>
          </a:p>
        </p:txBody>
      </p:sp>
      <p:sp>
        <p:nvSpPr>
          <p:cNvPr id="3" name="Footer Placeholder 2"/>
          <p:cNvSpPr>
            <a:spLocks noGrp="1"/>
          </p:cNvSpPr>
          <p:nvPr>
            <p:ph type="ftr" sz="quarter" idx="11"/>
          </p:nvPr>
        </p:nvSpPr>
        <p:spPr/>
        <p:txBody>
          <a:bodyPr/>
          <a:lstStyle/>
          <a:p>
            <a:r>
              <a:rPr lang="fr-FR" smtClean="0"/>
              <a:t>L'Art du Secret:  3. Communiquer de façon discrète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en-US" smtClean="0"/>
              <a:t>14 avril  2011</a:t>
            </a:r>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fr-FR" smtClean="0"/>
              <a:t>L'Art du Secret:  3. Communiquer de façon discrète</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 avril  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L'Art du Secret:  3. Communiquer de façon discrète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73E4-43B2-482B-9BA2-9ACD1A7F36FC}" type="slidenum">
              <a:rPr lang="en-US" smtClean="0"/>
              <a:t>‹#›</a:t>
            </a:fld>
            <a:endParaRPr lang="en-US"/>
          </a:p>
        </p:txBody>
      </p:sp>
    </p:spTree>
    <p:extLst>
      <p:ext uri="{BB962C8B-B14F-4D97-AF65-F5344CB8AC3E}">
        <p14:creationId xmlns:p14="http://schemas.microsoft.com/office/powerpoint/2010/main" val="24843489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slide" Target="slide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3.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5.png"/><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3.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oleObject" Target="../embeddings/oleObject7.bin"/><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9.bin"/></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9.png"/><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0.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2.png"/><Relationship Id="rId11" Type="http://schemas.openxmlformats.org/officeDocument/2006/relationships/oleObject" Target="../embeddings/oleObject16.bin"/><Relationship Id="rId5" Type="http://schemas.openxmlformats.org/officeDocument/2006/relationships/oleObject" Target="../embeddings/oleObject11.bin"/><Relationship Id="rId10" Type="http://schemas.openxmlformats.org/officeDocument/2006/relationships/oleObject" Target="../embeddings/oleObject15.bin"/><Relationship Id="rId4" Type="http://schemas.openxmlformats.org/officeDocument/2006/relationships/image" Target="../media/image7.jpeg"/><Relationship Id="rId9"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1.xml"/><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2.png"/><Relationship Id="rId5" Type="http://schemas.openxmlformats.org/officeDocument/2006/relationships/oleObject" Target="../embeddings/oleObject17.bin"/><Relationship Id="rId4" Type="http://schemas.openxmlformats.org/officeDocument/2006/relationships/image" Target="../media/image7.jpeg"/><Relationship Id="rId9"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46.xml"/><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2.bin"/><Relationship Id="rId10" Type="http://schemas.openxmlformats.org/officeDocument/2006/relationships/oleObject" Target="../embeddings/oleObject25.bin"/><Relationship Id="rId4" Type="http://schemas.openxmlformats.org/officeDocument/2006/relationships/image" Target="../media/image32.jpeg"/><Relationship Id="rId9"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slide" Target="slide66.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slide" Target="slide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r-CH" dirty="0" smtClean="0">
                <a:solidFill>
                  <a:schemeClr val="accent1"/>
                </a:solidFill>
              </a:rPr>
              <a:t>Leçon 3</a:t>
            </a:r>
          </a:p>
          <a:p>
            <a:r>
              <a:rPr lang="fr-CH" dirty="0" smtClean="0">
                <a:solidFill>
                  <a:schemeClr val="accent1"/>
                </a:solidFill>
              </a:rPr>
              <a:t>Communiquer de façon discrète</a:t>
            </a:r>
            <a:endParaRPr lang="en-US" dirty="0">
              <a:solidFill>
                <a:schemeClr val="accent1"/>
              </a:solidFill>
            </a:endParaRPr>
          </a:p>
        </p:txBody>
      </p:sp>
      <p:sp>
        <p:nvSpPr>
          <p:cNvPr id="5" name="Date Placeholder 4"/>
          <p:cNvSpPr>
            <a:spLocks noGrp="1"/>
          </p:cNvSpPr>
          <p:nvPr>
            <p:ph type="dt" sz="half" idx="10"/>
          </p:nvPr>
        </p:nvSpPr>
        <p:spPr/>
        <p:txBody>
          <a:bodyPr/>
          <a:lstStyle/>
          <a:p>
            <a:r>
              <a:rPr lang="en-US" smtClean="0"/>
              <a:t>14 avril  2011</a:t>
            </a:r>
            <a:endParaRPr lang="en-US"/>
          </a:p>
        </p:txBody>
      </p:sp>
      <p:sp>
        <p:nvSpPr>
          <p:cNvPr id="6" name="Footer Placeholder 5"/>
          <p:cNvSpPr>
            <a:spLocks noGrp="1"/>
          </p:cNvSpPr>
          <p:nvPr>
            <p:ph type="ftr" sz="quarter" idx="11"/>
          </p:nvPr>
        </p:nvSpPr>
        <p:spPr/>
        <p:txBody>
          <a:bodyPr/>
          <a:lstStyle/>
          <a:p>
            <a:r>
              <a:rPr lang="fr-FR" smtClean="0"/>
              <a:t>L'Art du Secret:  3. Communiquer de façon discrète</a:t>
            </a:r>
            <a:endParaRPr lang="en-US"/>
          </a:p>
        </p:txBody>
      </p:sp>
      <p:sp>
        <p:nvSpPr>
          <p:cNvPr id="2" name="Title 1"/>
          <p:cNvSpPr>
            <a:spLocks noGrp="1"/>
          </p:cNvSpPr>
          <p:nvPr>
            <p:ph type="ctrTitle"/>
          </p:nvPr>
        </p:nvSpPr>
        <p:spPr>
          <a:xfrm>
            <a:off x="838200" y="1600200"/>
            <a:ext cx="7175351" cy="1793167"/>
          </a:xfrm>
        </p:spPr>
        <p:txBody>
          <a:bodyPr/>
          <a:lstStyle/>
          <a:p>
            <a:r>
              <a:rPr lang="fr-CH" sz="8000" dirty="0" smtClean="0">
                <a:latin typeface="Vladimir Script" pitchFamily="66" charset="0"/>
              </a:rPr>
              <a:t>L’Art du Secret</a:t>
            </a:r>
            <a:endParaRPr lang="en-US" sz="8000" dirty="0">
              <a:latin typeface="Vladimir Script" pitchFamily="66" charset="0"/>
            </a:endParaRPr>
          </a:p>
        </p:txBody>
      </p:sp>
      <p:sp>
        <p:nvSpPr>
          <p:cNvPr id="4" name="TextBox 3"/>
          <p:cNvSpPr txBox="1"/>
          <p:nvPr/>
        </p:nvSpPr>
        <p:spPr>
          <a:xfrm>
            <a:off x="5334000" y="762000"/>
            <a:ext cx="3282309" cy="461665"/>
          </a:xfrm>
          <a:prstGeom prst="rect">
            <a:avLst/>
          </a:prstGeom>
          <a:noFill/>
        </p:spPr>
        <p:txBody>
          <a:bodyPr wrap="none" rtlCol="0">
            <a:spAutoFit/>
          </a:bodyPr>
          <a:lstStyle/>
          <a:p>
            <a:r>
              <a:rPr lang="fr-CH" sz="2400" dirty="0" smtClean="0"/>
              <a:t>Jean-Claude Asselborn</a:t>
            </a:r>
            <a:endParaRPr lang="en-US" sz="24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1591785" y="3048000"/>
            <a:ext cx="2720617" cy="646331"/>
          </a:xfrm>
          <a:prstGeom prst="rect">
            <a:avLst/>
          </a:prstGeom>
          <a:noFill/>
        </p:spPr>
        <p:txBody>
          <a:bodyPr wrap="none" rtlCol="0">
            <a:spAutoFit/>
          </a:bodyPr>
          <a:lstStyle/>
          <a:p>
            <a:r>
              <a:rPr lang="fr-CH" sz="3600" dirty="0" smtClean="0">
                <a:latin typeface="Vladimir Script" pitchFamily="66" charset="0"/>
              </a:rPr>
              <a:t>Confidentialité, </a:t>
            </a:r>
            <a:endParaRPr lang="en-US" sz="3600" dirty="0">
              <a:latin typeface="Vladimir Script" pitchFamily="66" charset="0"/>
            </a:endParaRPr>
          </a:p>
        </p:txBody>
      </p:sp>
      <p:sp>
        <p:nvSpPr>
          <p:cNvPr id="9" name="TextBox 8"/>
          <p:cNvSpPr txBox="1"/>
          <p:nvPr/>
        </p:nvSpPr>
        <p:spPr>
          <a:xfrm>
            <a:off x="2277585" y="3492401"/>
            <a:ext cx="2274982" cy="646331"/>
          </a:xfrm>
          <a:prstGeom prst="rect">
            <a:avLst/>
          </a:prstGeom>
          <a:noFill/>
        </p:spPr>
        <p:txBody>
          <a:bodyPr wrap="none" rtlCol="0">
            <a:spAutoFit/>
          </a:bodyPr>
          <a:lstStyle/>
          <a:p>
            <a:r>
              <a:rPr lang="fr-CH" sz="3600" dirty="0" smtClean="0">
                <a:latin typeface="Vladimir Script" pitchFamily="66" charset="0"/>
              </a:rPr>
              <a:t>Discrétion et </a:t>
            </a:r>
            <a:endParaRPr lang="en-US" sz="3600" dirty="0">
              <a:latin typeface="Vladimir Script" pitchFamily="66" charset="0"/>
            </a:endParaRPr>
          </a:p>
        </p:txBody>
      </p:sp>
      <p:sp>
        <p:nvSpPr>
          <p:cNvPr id="10" name="TextBox 9"/>
          <p:cNvSpPr txBox="1"/>
          <p:nvPr/>
        </p:nvSpPr>
        <p:spPr>
          <a:xfrm>
            <a:off x="2819400" y="3936802"/>
            <a:ext cx="1733167" cy="646331"/>
          </a:xfrm>
          <a:prstGeom prst="rect">
            <a:avLst/>
          </a:prstGeom>
          <a:noFill/>
        </p:spPr>
        <p:txBody>
          <a:bodyPr wrap="none" rtlCol="0">
            <a:spAutoFit/>
          </a:bodyPr>
          <a:lstStyle/>
          <a:p>
            <a:r>
              <a:rPr lang="fr-CH" sz="3600" dirty="0" smtClean="0">
                <a:latin typeface="Vladimir Script" pitchFamily="66" charset="0"/>
              </a:rPr>
              <a:t>Confiance</a:t>
            </a:r>
            <a:endParaRPr lang="en-US" sz="3600" dirty="0">
              <a:latin typeface="Vladimir Script" pitchFamily="66" charset="0"/>
            </a:endParaRPr>
          </a:p>
        </p:txBody>
      </p:sp>
      <p:sp>
        <p:nvSpPr>
          <p:cNvPr id="11" name="TextBox 10"/>
          <p:cNvSpPr txBox="1"/>
          <p:nvPr/>
        </p:nvSpPr>
        <p:spPr>
          <a:xfrm>
            <a:off x="3692550" y="4382869"/>
            <a:ext cx="5182829" cy="646331"/>
          </a:xfrm>
          <a:prstGeom prst="rect">
            <a:avLst/>
          </a:prstGeom>
          <a:noFill/>
        </p:spPr>
        <p:txBody>
          <a:bodyPr wrap="none" rtlCol="0">
            <a:spAutoFit/>
          </a:bodyPr>
          <a:lstStyle/>
          <a:p>
            <a:r>
              <a:rPr lang="fr-CH" sz="3600" dirty="0">
                <a:latin typeface="Vladimir Script" pitchFamily="66" charset="0"/>
              </a:rPr>
              <a:t>d</a:t>
            </a:r>
            <a:r>
              <a:rPr lang="fr-CH" sz="3600" dirty="0" smtClean="0">
                <a:latin typeface="Vladimir Script" pitchFamily="66" charset="0"/>
              </a:rPr>
              <a:t>ans la Société de l’Information</a:t>
            </a:r>
            <a:endParaRPr lang="en-US" sz="3600" dirty="0">
              <a:latin typeface="Vladimir Script" pitchFamily="66" charset="0"/>
            </a:endParaRPr>
          </a:p>
        </p:txBody>
      </p:sp>
    </p:spTree>
    <p:extLst>
      <p:ext uri="{BB962C8B-B14F-4D97-AF65-F5344CB8AC3E}">
        <p14:creationId xmlns:p14="http://schemas.microsoft.com/office/powerpoint/2010/main" val="212964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1+#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1+#ppt_w/2"/>
                                          </p:val>
                                        </p:tav>
                                        <p:tav tm="100000">
                                          <p:val>
                                            <p:strVal val="#ppt_x"/>
                                          </p:val>
                                        </p:tav>
                                      </p:tavLst>
                                    </p:anim>
                                    <p:anim calcmode="lin" valueType="num">
                                      <p:cBhvr additive="base">
                                        <p:cTn id="13" dur="5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0" fill="hold"/>
                                        <p:tgtEl>
                                          <p:spTgt spid="10"/>
                                        </p:tgtEl>
                                        <p:attrNameLst>
                                          <p:attrName>ppt_x</p:attrName>
                                        </p:attrNameLst>
                                      </p:cBhvr>
                                      <p:tavLst>
                                        <p:tav tm="0">
                                          <p:val>
                                            <p:strVal val="1+#ppt_w/2"/>
                                          </p:val>
                                        </p:tav>
                                        <p:tav tm="100000">
                                          <p:val>
                                            <p:strVal val="#ppt_x"/>
                                          </p:val>
                                        </p:tav>
                                      </p:tavLst>
                                    </p:anim>
                                    <p:anim calcmode="lin" valueType="num">
                                      <p:cBhvr additive="base">
                                        <p:cTn id="18" dur="5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0" fill="hold"/>
                                        <p:tgtEl>
                                          <p:spTgt spid="11"/>
                                        </p:tgtEl>
                                        <p:attrNameLst>
                                          <p:attrName>ppt_x</p:attrName>
                                        </p:attrNameLst>
                                      </p:cBhvr>
                                      <p:tavLst>
                                        <p:tav tm="0">
                                          <p:val>
                                            <p:strVal val="1+#ppt_w/2"/>
                                          </p:val>
                                        </p:tav>
                                        <p:tav tm="100000">
                                          <p:val>
                                            <p:strVal val="#ppt_x"/>
                                          </p:val>
                                        </p:tav>
                                      </p:tavLst>
                                    </p:anim>
                                    <p:anim calcmode="lin" valueType="num">
                                      <p:cBhvr additive="base">
                                        <p:cTn id="23" dur="5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r>
              <a:rPr lang="en-US" smtClean="0"/>
              <a:t>14 avril  2011</a:t>
            </a:r>
            <a:endParaRPr lang="en-US"/>
          </a:p>
        </p:txBody>
      </p:sp>
      <p:sp>
        <p:nvSpPr>
          <p:cNvPr id="33"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48548" name="Rectangle 4"/>
          <p:cNvSpPr>
            <a:spLocks noGrp="1" noChangeArrowheads="1"/>
          </p:cNvSpPr>
          <p:nvPr>
            <p:ph type="title"/>
          </p:nvPr>
        </p:nvSpPr>
        <p:spPr>
          <a:xfrm>
            <a:off x="0" y="5137"/>
            <a:ext cx="9144000" cy="1143000"/>
          </a:xfrm>
        </p:spPr>
        <p:txBody>
          <a:bodyPr/>
          <a:lstStyle/>
          <a:p>
            <a:r>
              <a:rPr lang="en-US" dirty="0" err="1" smtClean="0"/>
              <a:t>épitaphe</a:t>
            </a:r>
            <a:r>
              <a:rPr lang="en-US" dirty="0" smtClean="0"/>
              <a:t> de la </a:t>
            </a:r>
            <a:r>
              <a:rPr lang="en-US" dirty="0" err="1" smtClean="0"/>
              <a:t>reine</a:t>
            </a:r>
            <a:r>
              <a:rPr lang="en-US" dirty="0" smtClean="0"/>
              <a:t> Elisabeth </a:t>
            </a:r>
            <a:r>
              <a:rPr lang="en-US" dirty="0"/>
              <a:t>I</a:t>
            </a:r>
          </a:p>
        </p:txBody>
      </p:sp>
      <p:pic>
        <p:nvPicPr>
          <p:cNvPr id="748550" name="Picture 6" descr="Elizabeth_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441450"/>
            <a:ext cx="3327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748549" name="Rectangle 5"/>
          <p:cNvSpPr>
            <a:spLocks noChangeArrowheads="1"/>
          </p:cNvSpPr>
          <p:nvPr/>
        </p:nvSpPr>
        <p:spPr bwMode="auto">
          <a:xfrm>
            <a:off x="136524" y="914399"/>
            <a:ext cx="7712075" cy="836613"/>
          </a:xfrm>
          <a:prstGeom prst="rect">
            <a:avLst/>
          </a:prstGeom>
          <a:solidFill>
            <a:srgbClr val="D1D14D"/>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4000" dirty="0">
                <a:solidFill>
                  <a:srgbClr val="D1D14D"/>
                </a:solidFill>
                <a:effectDag name="">
                  <a:cont type="tree" name="">
                    <a:effect ref="fillLine"/>
                    <a:outerShdw dist="38100" dir="13500000" algn="br">
                      <a:srgbClr val="FFFF94"/>
                    </a:outerShdw>
                  </a:cont>
                  <a:cont type="tree" name="">
                    <a:effect ref="fillLine"/>
                    <a:outerShdw dist="38100" dir="2700000" algn="tl">
                      <a:srgbClr val="7D7D2E"/>
                    </a:outerShdw>
                  </a:cont>
                  <a:effect ref="fillLine"/>
                </a:effectDag>
              </a:rPr>
              <a:t>My Day Is Closed In  Immortality</a:t>
            </a:r>
          </a:p>
        </p:txBody>
      </p:sp>
      <p:grpSp>
        <p:nvGrpSpPr>
          <p:cNvPr id="748572" name="Group 28"/>
          <p:cNvGrpSpPr>
            <a:grpSpLocks/>
          </p:cNvGrpSpPr>
          <p:nvPr/>
        </p:nvGrpSpPr>
        <p:grpSpPr bwMode="auto">
          <a:xfrm>
            <a:off x="152400" y="1557338"/>
            <a:ext cx="647700" cy="1655762"/>
            <a:chOff x="204" y="981"/>
            <a:chExt cx="408" cy="1043"/>
          </a:xfrm>
        </p:grpSpPr>
        <p:sp>
          <p:nvSpPr>
            <p:cNvPr id="748551" name="Oval 7"/>
            <p:cNvSpPr>
              <a:spLocks noChangeArrowheads="1"/>
            </p:cNvSpPr>
            <p:nvPr/>
          </p:nvSpPr>
          <p:spPr bwMode="auto">
            <a:xfrm>
              <a:off x="204" y="1616"/>
              <a:ext cx="408" cy="408"/>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a:t>
              </a:r>
            </a:p>
          </p:txBody>
        </p:sp>
        <p:sp>
          <p:nvSpPr>
            <p:cNvPr id="748557" name="Line 13"/>
            <p:cNvSpPr>
              <a:spLocks noChangeShapeType="1"/>
            </p:cNvSpPr>
            <p:nvPr/>
          </p:nvSpPr>
          <p:spPr bwMode="auto">
            <a:xfrm>
              <a:off x="415" y="981"/>
              <a:ext cx="0" cy="589"/>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748573" name="Group 29"/>
          <p:cNvGrpSpPr>
            <a:grpSpLocks/>
          </p:cNvGrpSpPr>
          <p:nvPr/>
        </p:nvGrpSpPr>
        <p:grpSpPr bwMode="auto">
          <a:xfrm>
            <a:off x="849313" y="1557338"/>
            <a:ext cx="647700" cy="2590800"/>
            <a:chOff x="685" y="981"/>
            <a:chExt cx="408" cy="1632"/>
          </a:xfrm>
        </p:grpSpPr>
        <p:sp>
          <p:nvSpPr>
            <p:cNvPr id="748552" name="Oval 8"/>
            <p:cNvSpPr>
              <a:spLocks noChangeArrowheads="1"/>
            </p:cNvSpPr>
            <p:nvPr/>
          </p:nvSpPr>
          <p:spPr bwMode="auto">
            <a:xfrm>
              <a:off x="685" y="2205"/>
              <a:ext cx="408" cy="408"/>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D</a:t>
              </a:r>
            </a:p>
          </p:txBody>
        </p:sp>
        <p:sp>
          <p:nvSpPr>
            <p:cNvPr id="748558" name="Line 14"/>
            <p:cNvSpPr>
              <a:spLocks noChangeShapeType="1"/>
            </p:cNvSpPr>
            <p:nvPr/>
          </p:nvSpPr>
          <p:spPr bwMode="auto">
            <a:xfrm>
              <a:off x="884" y="981"/>
              <a:ext cx="0" cy="1224"/>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748574" name="Group 30"/>
          <p:cNvGrpSpPr>
            <a:grpSpLocks/>
          </p:cNvGrpSpPr>
          <p:nvPr/>
        </p:nvGrpSpPr>
        <p:grpSpPr bwMode="auto">
          <a:xfrm>
            <a:off x="1736725" y="1557338"/>
            <a:ext cx="647700" cy="1636712"/>
            <a:chOff x="1208" y="981"/>
            <a:chExt cx="408" cy="1031"/>
          </a:xfrm>
        </p:grpSpPr>
        <p:sp>
          <p:nvSpPr>
            <p:cNvPr id="748553" name="Oval 9"/>
            <p:cNvSpPr>
              <a:spLocks noChangeArrowheads="1"/>
            </p:cNvSpPr>
            <p:nvPr/>
          </p:nvSpPr>
          <p:spPr bwMode="auto">
            <a:xfrm>
              <a:off x="1208" y="1604"/>
              <a:ext cx="408" cy="408"/>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a:t>
              </a:r>
            </a:p>
          </p:txBody>
        </p:sp>
        <p:sp>
          <p:nvSpPr>
            <p:cNvPr id="748559" name="Line 15"/>
            <p:cNvSpPr>
              <a:spLocks noChangeShapeType="1"/>
            </p:cNvSpPr>
            <p:nvPr/>
          </p:nvSpPr>
          <p:spPr bwMode="auto">
            <a:xfrm>
              <a:off x="1413" y="981"/>
              <a:ext cx="0" cy="589"/>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748575" name="Group 31"/>
          <p:cNvGrpSpPr>
            <a:grpSpLocks/>
          </p:cNvGrpSpPr>
          <p:nvPr/>
        </p:nvGrpSpPr>
        <p:grpSpPr bwMode="auto">
          <a:xfrm>
            <a:off x="2365375" y="1557338"/>
            <a:ext cx="647700" cy="2590800"/>
            <a:chOff x="1610" y="981"/>
            <a:chExt cx="408" cy="1632"/>
          </a:xfrm>
        </p:grpSpPr>
        <p:sp>
          <p:nvSpPr>
            <p:cNvPr id="748554" name="Oval 10"/>
            <p:cNvSpPr>
              <a:spLocks noChangeArrowheads="1"/>
            </p:cNvSpPr>
            <p:nvPr/>
          </p:nvSpPr>
          <p:spPr bwMode="auto">
            <a:xfrm>
              <a:off x="1610" y="2205"/>
              <a:ext cx="408" cy="408"/>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a:t>
              </a:r>
            </a:p>
          </p:txBody>
        </p:sp>
        <p:sp>
          <p:nvSpPr>
            <p:cNvPr id="748560" name="Line 16"/>
            <p:cNvSpPr>
              <a:spLocks noChangeShapeType="1"/>
            </p:cNvSpPr>
            <p:nvPr/>
          </p:nvSpPr>
          <p:spPr bwMode="auto">
            <a:xfrm>
              <a:off x="1791" y="981"/>
              <a:ext cx="0" cy="1224"/>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748576" name="Group 32"/>
          <p:cNvGrpSpPr>
            <a:grpSpLocks/>
          </p:cNvGrpSpPr>
          <p:nvPr/>
        </p:nvGrpSpPr>
        <p:grpSpPr bwMode="auto">
          <a:xfrm>
            <a:off x="3848100" y="1557338"/>
            <a:ext cx="647700" cy="1582737"/>
            <a:chOff x="2472" y="981"/>
            <a:chExt cx="408" cy="997"/>
          </a:xfrm>
        </p:grpSpPr>
        <p:sp>
          <p:nvSpPr>
            <p:cNvPr id="748555" name="Oval 11"/>
            <p:cNvSpPr>
              <a:spLocks noChangeArrowheads="1"/>
            </p:cNvSpPr>
            <p:nvPr/>
          </p:nvSpPr>
          <p:spPr bwMode="auto">
            <a:xfrm>
              <a:off x="2472" y="1570"/>
              <a:ext cx="408" cy="408"/>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a:t>
              </a:r>
            </a:p>
          </p:txBody>
        </p:sp>
        <p:sp>
          <p:nvSpPr>
            <p:cNvPr id="748561" name="Line 17"/>
            <p:cNvSpPr>
              <a:spLocks noChangeShapeType="1"/>
            </p:cNvSpPr>
            <p:nvPr/>
          </p:nvSpPr>
          <p:spPr bwMode="auto">
            <a:xfrm>
              <a:off x="2699" y="981"/>
              <a:ext cx="0" cy="589"/>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748577" name="Group 33"/>
          <p:cNvGrpSpPr>
            <a:grpSpLocks/>
          </p:cNvGrpSpPr>
          <p:nvPr/>
        </p:nvGrpSpPr>
        <p:grpSpPr bwMode="auto">
          <a:xfrm>
            <a:off x="4610100" y="1557338"/>
            <a:ext cx="647700" cy="1582737"/>
            <a:chOff x="2880" y="981"/>
            <a:chExt cx="408" cy="997"/>
          </a:xfrm>
        </p:grpSpPr>
        <p:sp>
          <p:nvSpPr>
            <p:cNvPr id="748556" name="Oval 12"/>
            <p:cNvSpPr>
              <a:spLocks noChangeArrowheads="1"/>
            </p:cNvSpPr>
            <p:nvPr/>
          </p:nvSpPr>
          <p:spPr bwMode="auto">
            <a:xfrm>
              <a:off x="2880" y="1570"/>
              <a:ext cx="408" cy="408"/>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a:t>
              </a:r>
            </a:p>
          </p:txBody>
        </p:sp>
        <p:sp>
          <p:nvSpPr>
            <p:cNvPr id="748562" name="Line 18"/>
            <p:cNvSpPr>
              <a:spLocks noChangeShapeType="1"/>
            </p:cNvSpPr>
            <p:nvPr/>
          </p:nvSpPr>
          <p:spPr bwMode="auto">
            <a:xfrm>
              <a:off x="3079" y="981"/>
              <a:ext cx="0" cy="589"/>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748563" name="Text Box 19"/>
          <p:cNvSpPr txBox="1">
            <a:spLocks noChangeArrowheads="1"/>
          </p:cNvSpPr>
          <p:nvPr/>
        </p:nvSpPr>
        <p:spPr bwMode="auto">
          <a:xfrm>
            <a:off x="179388" y="4514850"/>
            <a:ext cx="863600" cy="457200"/>
          </a:xfrm>
          <a:prstGeom prst="rect">
            <a:avLst/>
          </a:prstGeom>
          <a:noFill/>
          <a:ln>
            <a:noFill/>
          </a:ln>
          <a:effectLst/>
          <a:extLst>
            <a:ext uri="{909E8E84-426E-40DD-AFC4-6F175D3DCCD1}">
              <a14:hiddenFill xmlns:a14="http://schemas.microsoft.com/office/drawing/2010/main">
                <a:solidFill>
                  <a:srgbClr val="D1D14D"/>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rPr>
              <a:t>1000</a:t>
            </a:r>
          </a:p>
        </p:txBody>
      </p:sp>
      <p:sp>
        <p:nvSpPr>
          <p:cNvPr id="748564" name="Text Box 20"/>
          <p:cNvSpPr txBox="1">
            <a:spLocks noChangeArrowheads="1"/>
          </p:cNvSpPr>
          <p:nvPr/>
        </p:nvSpPr>
        <p:spPr bwMode="auto">
          <a:xfrm>
            <a:off x="954088" y="4508500"/>
            <a:ext cx="871537" cy="457200"/>
          </a:xfrm>
          <a:prstGeom prst="rect">
            <a:avLst/>
          </a:prstGeom>
          <a:noFill/>
          <a:ln>
            <a:noFill/>
          </a:ln>
          <a:effectLst/>
          <a:extLst>
            <a:ext uri="{909E8E84-426E-40DD-AFC4-6F175D3DCCD1}">
              <a14:hiddenFill xmlns:a14="http://schemas.microsoft.com/office/drawing/2010/main">
                <a:solidFill>
                  <a:srgbClr val="D1D14D"/>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rPr>
              <a:t>+500</a:t>
            </a:r>
          </a:p>
        </p:txBody>
      </p:sp>
      <p:sp>
        <p:nvSpPr>
          <p:cNvPr id="748565" name="Text Box 21"/>
          <p:cNvSpPr txBox="1">
            <a:spLocks noChangeArrowheads="1"/>
          </p:cNvSpPr>
          <p:nvPr/>
        </p:nvSpPr>
        <p:spPr bwMode="auto">
          <a:xfrm>
            <a:off x="1930400" y="4502150"/>
            <a:ext cx="531813" cy="457200"/>
          </a:xfrm>
          <a:prstGeom prst="rect">
            <a:avLst/>
          </a:prstGeom>
          <a:noFill/>
          <a:ln>
            <a:noFill/>
          </a:ln>
          <a:effectLst/>
          <a:extLst>
            <a:ext uri="{909E8E84-426E-40DD-AFC4-6F175D3DCCD1}">
              <a14:hiddenFill xmlns:a14="http://schemas.microsoft.com/office/drawing/2010/main">
                <a:solidFill>
                  <a:srgbClr val="D1D14D"/>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rPr>
              <a:t>+1</a:t>
            </a:r>
          </a:p>
        </p:txBody>
      </p:sp>
      <p:sp>
        <p:nvSpPr>
          <p:cNvPr id="748566" name="Text Box 22"/>
          <p:cNvSpPr txBox="1">
            <a:spLocks noChangeArrowheads="1"/>
          </p:cNvSpPr>
          <p:nvPr/>
        </p:nvSpPr>
        <p:spPr bwMode="auto">
          <a:xfrm>
            <a:off x="2339975" y="4495800"/>
            <a:ext cx="871538" cy="457200"/>
          </a:xfrm>
          <a:prstGeom prst="rect">
            <a:avLst/>
          </a:prstGeom>
          <a:noFill/>
          <a:ln>
            <a:noFill/>
          </a:ln>
          <a:effectLst/>
          <a:extLst>
            <a:ext uri="{909E8E84-426E-40DD-AFC4-6F175D3DCCD1}">
              <a14:hiddenFill xmlns:a14="http://schemas.microsoft.com/office/drawing/2010/main">
                <a:solidFill>
                  <a:srgbClr val="D1D14D"/>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rPr>
              <a:t>+100</a:t>
            </a:r>
          </a:p>
        </p:txBody>
      </p:sp>
      <p:sp>
        <p:nvSpPr>
          <p:cNvPr id="748567" name="Text Box 23"/>
          <p:cNvSpPr txBox="1">
            <a:spLocks noChangeArrowheads="1"/>
          </p:cNvSpPr>
          <p:nvPr/>
        </p:nvSpPr>
        <p:spPr bwMode="auto">
          <a:xfrm>
            <a:off x="3968750" y="4489450"/>
            <a:ext cx="531813" cy="457200"/>
          </a:xfrm>
          <a:prstGeom prst="rect">
            <a:avLst/>
          </a:prstGeom>
          <a:noFill/>
          <a:ln>
            <a:noFill/>
          </a:ln>
          <a:effectLst/>
          <a:extLst>
            <a:ext uri="{909E8E84-426E-40DD-AFC4-6F175D3DCCD1}">
              <a14:hiddenFill xmlns:a14="http://schemas.microsoft.com/office/drawing/2010/main">
                <a:solidFill>
                  <a:srgbClr val="D1D14D"/>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rPr>
              <a:t>+1</a:t>
            </a:r>
          </a:p>
        </p:txBody>
      </p:sp>
      <p:sp>
        <p:nvSpPr>
          <p:cNvPr id="748568" name="Text Box 24"/>
          <p:cNvSpPr txBox="1">
            <a:spLocks noChangeArrowheads="1"/>
          </p:cNvSpPr>
          <p:nvPr/>
        </p:nvSpPr>
        <p:spPr bwMode="auto">
          <a:xfrm>
            <a:off x="4627563" y="4483100"/>
            <a:ext cx="531812" cy="457200"/>
          </a:xfrm>
          <a:prstGeom prst="rect">
            <a:avLst/>
          </a:prstGeom>
          <a:noFill/>
          <a:ln>
            <a:noFill/>
          </a:ln>
          <a:effectLst/>
          <a:extLst>
            <a:ext uri="{909E8E84-426E-40DD-AFC4-6F175D3DCCD1}">
              <a14:hiddenFill xmlns:a14="http://schemas.microsoft.com/office/drawing/2010/main">
                <a:solidFill>
                  <a:srgbClr val="D1D14D"/>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rPr>
              <a:t>+1</a:t>
            </a:r>
          </a:p>
        </p:txBody>
      </p:sp>
      <p:sp>
        <p:nvSpPr>
          <p:cNvPr id="748569" name="AutoShape 25"/>
          <p:cNvSpPr>
            <a:spLocks/>
          </p:cNvSpPr>
          <p:nvPr/>
        </p:nvSpPr>
        <p:spPr bwMode="auto">
          <a:xfrm rot="5400000">
            <a:off x="2484438" y="2709863"/>
            <a:ext cx="358775" cy="4968875"/>
          </a:xfrm>
          <a:prstGeom prst="rightBrace">
            <a:avLst>
              <a:gd name="adj1" fmla="val 51295"/>
              <a:gd name="adj2" fmla="val 50000"/>
            </a:avLst>
          </a:prstGeom>
          <a:noFill/>
          <a:ln w="28575">
            <a:solidFill>
              <a:schemeClr val="tx2"/>
            </a:solidFill>
            <a:round/>
            <a:headEnd/>
            <a:tailEnd/>
          </a:ln>
          <a:effectLst/>
          <a:extLst>
            <a:ext uri="{909E8E84-426E-40DD-AFC4-6F175D3DCCD1}">
              <a14:hiddenFill xmlns:a14="http://schemas.microsoft.com/office/drawing/2010/main">
                <a:solidFill>
                  <a:srgbClr val="D1D14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70" name="Oval 26"/>
          <p:cNvSpPr>
            <a:spLocks noChangeArrowheads="1"/>
          </p:cNvSpPr>
          <p:nvPr/>
        </p:nvSpPr>
        <p:spPr bwMode="auto">
          <a:xfrm>
            <a:off x="1979613" y="5516563"/>
            <a:ext cx="1368425" cy="647700"/>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t>1603</a:t>
            </a:r>
          </a:p>
        </p:txBody>
      </p:sp>
      <p:sp>
        <p:nvSpPr>
          <p:cNvPr id="748571" name="Rectangle 27"/>
          <p:cNvSpPr>
            <a:spLocks noChangeArrowheads="1"/>
          </p:cNvSpPr>
          <p:nvPr/>
        </p:nvSpPr>
        <p:spPr bwMode="auto">
          <a:xfrm>
            <a:off x="5867400" y="5943600"/>
            <a:ext cx="2808288" cy="503237"/>
          </a:xfrm>
          <a:prstGeom prst="rect">
            <a:avLst/>
          </a:prstGeom>
          <a:solidFill>
            <a:schemeClr val="bg2"/>
          </a:solidFill>
          <a:ln w="28575" algn="ctr">
            <a:solidFill>
              <a:schemeClr val="tx1"/>
            </a:solidFill>
            <a:miter lim="800000"/>
            <a:headEnd/>
            <a:tailEnd/>
          </a:ln>
          <a:effectLst/>
        </p:spPr>
        <p:txBody>
          <a:bodyPr wrap="none" anchor="ctr"/>
          <a:lstStyle/>
          <a:p>
            <a:pPr algn="ctr"/>
            <a:r>
              <a:rPr lang="en-US" sz="2800"/>
              <a:t>1533 – 1603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562128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8549"/>
                                        </p:tgtEl>
                                        <p:attrNameLst>
                                          <p:attrName>style.visibility</p:attrName>
                                        </p:attrNameLst>
                                      </p:cBhvr>
                                      <p:to>
                                        <p:strVal val="visible"/>
                                      </p:to>
                                    </p:set>
                                    <p:anim calcmode="lin" valueType="num">
                                      <p:cBhvr additive="base">
                                        <p:cTn id="7" dur="5000" fill="hold"/>
                                        <p:tgtEl>
                                          <p:spTgt spid="748549"/>
                                        </p:tgtEl>
                                        <p:attrNameLst>
                                          <p:attrName>ppt_x</p:attrName>
                                        </p:attrNameLst>
                                      </p:cBhvr>
                                      <p:tavLst>
                                        <p:tav tm="0">
                                          <p:val>
                                            <p:strVal val="0-#ppt_w/2"/>
                                          </p:val>
                                        </p:tav>
                                        <p:tav tm="100000">
                                          <p:val>
                                            <p:strVal val="#ppt_x"/>
                                          </p:val>
                                        </p:tav>
                                      </p:tavLst>
                                    </p:anim>
                                    <p:anim calcmode="lin" valueType="num">
                                      <p:cBhvr additive="base">
                                        <p:cTn id="8" dur="5000" fill="hold"/>
                                        <p:tgtEl>
                                          <p:spTgt spid="7485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748572"/>
                                        </p:tgtEl>
                                        <p:attrNameLst>
                                          <p:attrName>style.visibility</p:attrName>
                                        </p:attrNameLst>
                                      </p:cBhvr>
                                      <p:to>
                                        <p:strVal val="visible"/>
                                      </p:to>
                                    </p:set>
                                    <p:animEffect transition="in" filter="slide(fromTop)">
                                      <p:cBhvr>
                                        <p:cTn id="13" dur="1000"/>
                                        <p:tgtEl>
                                          <p:spTgt spid="748572"/>
                                        </p:tgtEl>
                                      </p:cBhvr>
                                    </p:animEffect>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48563"/>
                                        </p:tgtEl>
                                        <p:attrNameLst>
                                          <p:attrName>style.visibility</p:attrName>
                                        </p:attrNameLst>
                                      </p:cBhvr>
                                      <p:to>
                                        <p:strVal val="visible"/>
                                      </p:to>
                                    </p:set>
                                    <p:anim calcmode="lin" valueType="num">
                                      <p:cBhvr>
                                        <p:cTn id="17" dur="1000" fill="hold"/>
                                        <p:tgtEl>
                                          <p:spTgt spid="748563"/>
                                        </p:tgtEl>
                                        <p:attrNameLst>
                                          <p:attrName>ppt_w</p:attrName>
                                        </p:attrNameLst>
                                      </p:cBhvr>
                                      <p:tavLst>
                                        <p:tav tm="0">
                                          <p:val>
                                            <p:fltVal val="0"/>
                                          </p:val>
                                        </p:tav>
                                        <p:tav tm="100000">
                                          <p:val>
                                            <p:strVal val="#ppt_w"/>
                                          </p:val>
                                        </p:tav>
                                      </p:tavLst>
                                    </p:anim>
                                    <p:anim calcmode="lin" valueType="num">
                                      <p:cBhvr>
                                        <p:cTn id="18" dur="1000" fill="hold"/>
                                        <p:tgtEl>
                                          <p:spTgt spid="748563"/>
                                        </p:tgtEl>
                                        <p:attrNameLst>
                                          <p:attrName>ppt_h</p:attrName>
                                        </p:attrNameLst>
                                      </p:cBhvr>
                                      <p:tavLst>
                                        <p:tav tm="0">
                                          <p:val>
                                            <p:fltVal val="0"/>
                                          </p:val>
                                        </p:tav>
                                        <p:tav tm="100000">
                                          <p:val>
                                            <p:strVal val="#ppt_h"/>
                                          </p:val>
                                        </p:tav>
                                      </p:tavLst>
                                    </p:anim>
                                  </p:childTnLst>
                                </p:cTn>
                              </p:par>
                            </p:childTnLst>
                          </p:cTn>
                        </p:par>
                        <p:par>
                          <p:cTn id="19" fill="hold" nodeType="withGroup">
                            <p:stCondLst>
                              <p:cond delay="2000"/>
                            </p:stCondLst>
                            <p:childTnLst>
                              <p:par>
                                <p:cTn id="20" presetID="12" presetClass="entr" presetSubtype="1" fill="hold" nodeType="afterEffect">
                                  <p:stCondLst>
                                    <p:cond delay="0"/>
                                  </p:stCondLst>
                                  <p:childTnLst>
                                    <p:set>
                                      <p:cBhvr>
                                        <p:cTn id="21" dur="1" fill="hold">
                                          <p:stCondLst>
                                            <p:cond delay="0"/>
                                          </p:stCondLst>
                                        </p:cTn>
                                        <p:tgtEl>
                                          <p:spTgt spid="748573"/>
                                        </p:tgtEl>
                                        <p:attrNameLst>
                                          <p:attrName>style.visibility</p:attrName>
                                        </p:attrNameLst>
                                      </p:cBhvr>
                                      <p:to>
                                        <p:strVal val="visible"/>
                                      </p:to>
                                    </p:set>
                                    <p:animEffect transition="in" filter="slide(fromTop)">
                                      <p:cBhvr>
                                        <p:cTn id="22" dur="1000"/>
                                        <p:tgtEl>
                                          <p:spTgt spid="748573"/>
                                        </p:tgtEl>
                                      </p:cBhvr>
                                    </p:animEffect>
                                  </p:childTnLst>
                                </p:cTn>
                              </p:par>
                            </p:childTnLst>
                          </p:cTn>
                        </p:par>
                        <p:par>
                          <p:cTn id="23" fill="hold" nodeType="afterGroup">
                            <p:stCondLst>
                              <p:cond delay="3000"/>
                            </p:stCondLst>
                            <p:childTnLst>
                              <p:par>
                                <p:cTn id="24" presetID="23" presetClass="entr" presetSubtype="16" fill="hold" grpId="0" nodeType="afterEffect">
                                  <p:stCondLst>
                                    <p:cond delay="0"/>
                                  </p:stCondLst>
                                  <p:childTnLst>
                                    <p:set>
                                      <p:cBhvr>
                                        <p:cTn id="25" dur="1" fill="hold">
                                          <p:stCondLst>
                                            <p:cond delay="0"/>
                                          </p:stCondLst>
                                        </p:cTn>
                                        <p:tgtEl>
                                          <p:spTgt spid="748564"/>
                                        </p:tgtEl>
                                        <p:attrNameLst>
                                          <p:attrName>style.visibility</p:attrName>
                                        </p:attrNameLst>
                                      </p:cBhvr>
                                      <p:to>
                                        <p:strVal val="visible"/>
                                      </p:to>
                                    </p:set>
                                    <p:anim calcmode="lin" valueType="num">
                                      <p:cBhvr>
                                        <p:cTn id="26" dur="1000" fill="hold"/>
                                        <p:tgtEl>
                                          <p:spTgt spid="748564"/>
                                        </p:tgtEl>
                                        <p:attrNameLst>
                                          <p:attrName>ppt_w</p:attrName>
                                        </p:attrNameLst>
                                      </p:cBhvr>
                                      <p:tavLst>
                                        <p:tav tm="0">
                                          <p:val>
                                            <p:fltVal val="0"/>
                                          </p:val>
                                        </p:tav>
                                        <p:tav tm="100000">
                                          <p:val>
                                            <p:strVal val="#ppt_w"/>
                                          </p:val>
                                        </p:tav>
                                      </p:tavLst>
                                    </p:anim>
                                    <p:anim calcmode="lin" valueType="num">
                                      <p:cBhvr>
                                        <p:cTn id="27" dur="1000" fill="hold"/>
                                        <p:tgtEl>
                                          <p:spTgt spid="748564"/>
                                        </p:tgtEl>
                                        <p:attrNameLst>
                                          <p:attrName>ppt_h</p:attrName>
                                        </p:attrNameLst>
                                      </p:cBhvr>
                                      <p:tavLst>
                                        <p:tav tm="0">
                                          <p:val>
                                            <p:fltVal val="0"/>
                                          </p:val>
                                        </p:tav>
                                        <p:tav tm="100000">
                                          <p:val>
                                            <p:strVal val="#ppt_h"/>
                                          </p:val>
                                        </p:tav>
                                      </p:tavLst>
                                    </p:anim>
                                  </p:childTnLst>
                                </p:cTn>
                              </p:par>
                            </p:childTnLst>
                          </p:cTn>
                        </p:par>
                        <p:par>
                          <p:cTn id="28" fill="hold" nodeType="withGroup">
                            <p:stCondLst>
                              <p:cond delay="4000"/>
                            </p:stCondLst>
                            <p:childTnLst>
                              <p:par>
                                <p:cTn id="29" presetID="12" presetClass="entr" presetSubtype="1" fill="hold" nodeType="afterEffect">
                                  <p:stCondLst>
                                    <p:cond delay="0"/>
                                  </p:stCondLst>
                                  <p:childTnLst>
                                    <p:set>
                                      <p:cBhvr>
                                        <p:cTn id="30" dur="1" fill="hold">
                                          <p:stCondLst>
                                            <p:cond delay="0"/>
                                          </p:stCondLst>
                                        </p:cTn>
                                        <p:tgtEl>
                                          <p:spTgt spid="748574"/>
                                        </p:tgtEl>
                                        <p:attrNameLst>
                                          <p:attrName>style.visibility</p:attrName>
                                        </p:attrNameLst>
                                      </p:cBhvr>
                                      <p:to>
                                        <p:strVal val="visible"/>
                                      </p:to>
                                    </p:set>
                                    <p:animEffect transition="in" filter="slide(fromTop)">
                                      <p:cBhvr>
                                        <p:cTn id="31" dur="1000"/>
                                        <p:tgtEl>
                                          <p:spTgt spid="748574"/>
                                        </p:tgtEl>
                                      </p:cBhvr>
                                    </p:animEffect>
                                  </p:childTnLst>
                                </p:cTn>
                              </p:par>
                            </p:childTnLst>
                          </p:cTn>
                        </p:par>
                        <p:par>
                          <p:cTn id="32" fill="hold" nodeType="afterGroup">
                            <p:stCondLst>
                              <p:cond delay="5000"/>
                            </p:stCondLst>
                            <p:childTnLst>
                              <p:par>
                                <p:cTn id="33" presetID="23" presetClass="entr" presetSubtype="16" fill="hold" grpId="0" nodeType="afterEffect">
                                  <p:stCondLst>
                                    <p:cond delay="0"/>
                                  </p:stCondLst>
                                  <p:childTnLst>
                                    <p:set>
                                      <p:cBhvr>
                                        <p:cTn id="34" dur="1" fill="hold">
                                          <p:stCondLst>
                                            <p:cond delay="0"/>
                                          </p:stCondLst>
                                        </p:cTn>
                                        <p:tgtEl>
                                          <p:spTgt spid="748565"/>
                                        </p:tgtEl>
                                        <p:attrNameLst>
                                          <p:attrName>style.visibility</p:attrName>
                                        </p:attrNameLst>
                                      </p:cBhvr>
                                      <p:to>
                                        <p:strVal val="visible"/>
                                      </p:to>
                                    </p:set>
                                    <p:anim calcmode="lin" valueType="num">
                                      <p:cBhvr>
                                        <p:cTn id="35" dur="1000" fill="hold"/>
                                        <p:tgtEl>
                                          <p:spTgt spid="748565"/>
                                        </p:tgtEl>
                                        <p:attrNameLst>
                                          <p:attrName>ppt_w</p:attrName>
                                        </p:attrNameLst>
                                      </p:cBhvr>
                                      <p:tavLst>
                                        <p:tav tm="0">
                                          <p:val>
                                            <p:fltVal val="0"/>
                                          </p:val>
                                        </p:tav>
                                        <p:tav tm="100000">
                                          <p:val>
                                            <p:strVal val="#ppt_w"/>
                                          </p:val>
                                        </p:tav>
                                      </p:tavLst>
                                    </p:anim>
                                    <p:anim calcmode="lin" valueType="num">
                                      <p:cBhvr>
                                        <p:cTn id="36" dur="1000" fill="hold"/>
                                        <p:tgtEl>
                                          <p:spTgt spid="748565"/>
                                        </p:tgtEl>
                                        <p:attrNameLst>
                                          <p:attrName>ppt_h</p:attrName>
                                        </p:attrNameLst>
                                      </p:cBhvr>
                                      <p:tavLst>
                                        <p:tav tm="0">
                                          <p:val>
                                            <p:fltVal val="0"/>
                                          </p:val>
                                        </p:tav>
                                        <p:tav tm="100000">
                                          <p:val>
                                            <p:strVal val="#ppt_h"/>
                                          </p:val>
                                        </p:tav>
                                      </p:tavLst>
                                    </p:anim>
                                  </p:childTnLst>
                                </p:cTn>
                              </p:par>
                            </p:childTnLst>
                          </p:cTn>
                        </p:par>
                        <p:par>
                          <p:cTn id="37" fill="hold" nodeType="withGroup">
                            <p:stCondLst>
                              <p:cond delay="6000"/>
                            </p:stCondLst>
                            <p:childTnLst>
                              <p:par>
                                <p:cTn id="38" presetID="12" presetClass="entr" presetSubtype="1" fill="hold" nodeType="afterEffect">
                                  <p:stCondLst>
                                    <p:cond delay="0"/>
                                  </p:stCondLst>
                                  <p:childTnLst>
                                    <p:set>
                                      <p:cBhvr>
                                        <p:cTn id="39" dur="1" fill="hold">
                                          <p:stCondLst>
                                            <p:cond delay="0"/>
                                          </p:stCondLst>
                                        </p:cTn>
                                        <p:tgtEl>
                                          <p:spTgt spid="748575"/>
                                        </p:tgtEl>
                                        <p:attrNameLst>
                                          <p:attrName>style.visibility</p:attrName>
                                        </p:attrNameLst>
                                      </p:cBhvr>
                                      <p:to>
                                        <p:strVal val="visible"/>
                                      </p:to>
                                    </p:set>
                                    <p:animEffect transition="in" filter="slide(fromTop)">
                                      <p:cBhvr>
                                        <p:cTn id="40" dur="1000"/>
                                        <p:tgtEl>
                                          <p:spTgt spid="748575"/>
                                        </p:tgtEl>
                                      </p:cBhvr>
                                    </p:animEffect>
                                  </p:childTnLst>
                                </p:cTn>
                              </p:par>
                            </p:childTnLst>
                          </p:cTn>
                        </p:par>
                        <p:par>
                          <p:cTn id="41" fill="hold" nodeType="afterGroup">
                            <p:stCondLst>
                              <p:cond delay="7000"/>
                            </p:stCondLst>
                            <p:childTnLst>
                              <p:par>
                                <p:cTn id="42" presetID="23" presetClass="entr" presetSubtype="16" fill="hold" grpId="0" nodeType="afterEffect">
                                  <p:stCondLst>
                                    <p:cond delay="0"/>
                                  </p:stCondLst>
                                  <p:childTnLst>
                                    <p:set>
                                      <p:cBhvr>
                                        <p:cTn id="43" dur="1" fill="hold">
                                          <p:stCondLst>
                                            <p:cond delay="0"/>
                                          </p:stCondLst>
                                        </p:cTn>
                                        <p:tgtEl>
                                          <p:spTgt spid="748566"/>
                                        </p:tgtEl>
                                        <p:attrNameLst>
                                          <p:attrName>style.visibility</p:attrName>
                                        </p:attrNameLst>
                                      </p:cBhvr>
                                      <p:to>
                                        <p:strVal val="visible"/>
                                      </p:to>
                                    </p:set>
                                    <p:anim calcmode="lin" valueType="num">
                                      <p:cBhvr>
                                        <p:cTn id="44" dur="1000" fill="hold"/>
                                        <p:tgtEl>
                                          <p:spTgt spid="748566"/>
                                        </p:tgtEl>
                                        <p:attrNameLst>
                                          <p:attrName>ppt_w</p:attrName>
                                        </p:attrNameLst>
                                      </p:cBhvr>
                                      <p:tavLst>
                                        <p:tav tm="0">
                                          <p:val>
                                            <p:fltVal val="0"/>
                                          </p:val>
                                        </p:tav>
                                        <p:tav tm="100000">
                                          <p:val>
                                            <p:strVal val="#ppt_w"/>
                                          </p:val>
                                        </p:tav>
                                      </p:tavLst>
                                    </p:anim>
                                    <p:anim calcmode="lin" valueType="num">
                                      <p:cBhvr>
                                        <p:cTn id="45" dur="1000" fill="hold"/>
                                        <p:tgtEl>
                                          <p:spTgt spid="748566"/>
                                        </p:tgtEl>
                                        <p:attrNameLst>
                                          <p:attrName>ppt_h</p:attrName>
                                        </p:attrNameLst>
                                      </p:cBhvr>
                                      <p:tavLst>
                                        <p:tav tm="0">
                                          <p:val>
                                            <p:fltVal val="0"/>
                                          </p:val>
                                        </p:tav>
                                        <p:tav tm="100000">
                                          <p:val>
                                            <p:strVal val="#ppt_h"/>
                                          </p:val>
                                        </p:tav>
                                      </p:tavLst>
                                    </p:anim>
                                  </p:childTnLst>
                                </p:cTn>
                              </p:par>
                            </p:childTnLst>
                          </p:cTn>
                        </p:par>
                        <p:par>
                          <p:cTn id="46" fill="hold" nodeType="withGroup">
                            <p:stCondLst>
                              <p:cond delay="8000"/>
                            </p:stCondLst>
                            <p:childTnLst>
                              <p:par>
                                <p:cTn id="47" presetID="12" presetClass="entr" presetSubtype="1" fill="hold" nodeType="afterEffect">
                                  <p:stCondLst>
                                    <p:cond delay="0"/>
                                  </p:stCondLst>
                                  <p:childTnLst>
                                    <p:set>
                                      <p:cBhvr>
                                        <p:cTn id="48" dur="1" fill="hold">
                                          <p:stCondLst>
                                            <p:cond delay="0"/>
                                          </p:stCondLst>
                                        </p:cTn>
                                        <p:tgtEl>
                                          <p:spTgt spid="748576"/>
                                        </p:tgtEl>
                                        <p:attrNameLst>
                                          <p:attrName>style.visibility</p:attrName>
                                        </p:attrNameLst>
                                      </p:cBhvr>
                                      <p:to>
                                        <p:strVal val="visible"/>
                                      </p:to>
                                    </p:set>
                                    <p:animEffect transition="in" filter="slide(fromTop)">
                                      <p:cBhvr>
                                        <p:cTn id="49" dur="1000"/>
                                        <p:tgtEl>
                                          <p:spTgt spid="748576"/>
                                        </p:tgtEl>
                                      </p:cBhvr>
                                    </p:animEffect>
                                  </p:childTnLst>
                                </p:cTn>
                              </p:par>
                            </p:childTnLst>
                          </p:cTn>
                        </p:par>
                        <p:par>
                          <p:cTn id="50" fill="hold" nodeType="afterGroup">
                            <p:stCondLst>
                              <p:cond delay="9000"/>
                            </p:stCondLst>
                            <p:childTnLst>
                              <p:par>
                                <p:cTn id="51" presetID="23" presetClass="entr" presetSubtype="16" fill="hold" grpId="0" nodeType="afterEffect">
                                  <p:stCondLst>
                                    <p:cond delay="0"/>
                                  </p:stCondLst>
                                  <p:childTnLst>
                                    <p:set>
                                      <p:cBhvr>
                                        <p:cTn id="52" dur="1" fill="hold">
                                          <p:stCondLst>
                                            <p:cond delay="0"/>
                                          </p:stCondLst>
                                        </p:cTn>
                                        <p:tgtEl>
                                          <p:spTgt spid="748567"/>
                                        </p:tgtEl>
                                        <p:attrNameLst>
                                          <p:attrName>style.visibility</p:attrName>
                                        </p:attrNameLst>
                                      </p:cBhvr>
                                      <p:to>
                                        <p:strVal val="visible"/>
                                      </p:to>
                                    </p:set>
                                    <p:anim calcmode="lin" valueType="num">
                                      <p:cBhvr>
                                        <p:cTn id="53" dur="1000" fill="hold"/>
                                        <p:tgtEl>
                                          <p:spTgt spid="748567"/>
                                        </p:tgtEl>
                                        <p:attrNameLst>
                                          <p:attrName>ppt_w</p:attrName>
                                        </p:attrNameLst>
                                      </p:cBhvr>
                                      <p:tavLst>
                                        <p:tav tm="0">
                                          <p:val>
                                            <p:fltVal val="0"/>
                                          </p:val>
                                        </p:tav>
                                        <p:tav tm="100000">
                                          <p:val>
                                            <p:strVal val="#ppt_w"/>
                                          </p:val>
                                        </p:tav>
                                      </p:tavLst>
                                    </p:anim>
                                    <p:anim calcmode="lin" valueType="num">
                                      <p:cBhvr>
                                        <p:cTn id="54" dur="1000" fill="hold"/>
                                        <p:tgtEl>
                                          <p:spTgt spid="748567"/>
                                        </p:tgtEl>
                                        <p:attrNameLst>
                                          <p:attrName>ppt_h</p:attrName>
                                        </p:attrNameLst>
                                      </p:cBhvr>
                                      <p:tavLst>
                                        <p:tav tm="0">
                                          <p:val>
                                            <p:fltVal val="0"/>
                                          </p:val>
                                        </p:tav>
                                        <p:tav tm="100000">
                                          <p:val>
                                            <p:strVal val="#ppt_h"/>
                                          </p:val>
                                        </p:tav>
                                      </p:tavLst>
                                    </p:anim>
                                  </p:childTnLst>
                                </p:cTn>
                              </p:par>
                            </p:childTnLst>
                          </p:cTn>
                        </p:par>
                        <p:par>
                          <p:cTn id="55" fill="hold" nodeType="withGroup">
                            <p:stCondLst>
                              <p:cond delay="10000"/>
                            </p:stCondLst>
                            <p:childTnLst>
                              <p:par>
                                <p:cTn id="56" presetID="12" presetClass="entr" presetSubtype="1" fill="hold" nodeType="afterEffect">
                                  <p:stCondLst>
                                    <p:cond delay="0"/>
                                  </p:stCondLst>
                                  <p:childTnLst>
                                    <p:set>
                                      <p:cBhvr>
                                        <p:cTn id="57" dur="1" fill="hold">
                                          <p:stCondLst>
                                            <p:cond delay="0"/>
                                          </p:stCondLst>
                                        </p:cTn>
                                        <p:tgtEl>
                                          <p:spTgt spid="748577"/>
                                        </p:tgtEl>
                                        <p:attrNameLst>
                                          <p:attrName>style.visibility</p:attrName>
                                        </p:attrNameLst>
                                      </p:cBhvr>
                                      <p:to>
                                        <p:strVal val="visible"/>
                                      </p:to>
                                    </p:set>
                                    <p:animEffect transition="in" filter="slide(fromTop)">
                                      <p:cBhvr>
                                        <p:cTn id="58" dur="1000"/>
                                        <p:tgtEl>
                                          <p:spTgt spid="748577"/>
                                        </p:tgtEl>
                                      </p:cBhvr>
                                    </p:animEffect>
                                  </p:childTnLst>
                                </p:cTn>
                              </p:par>
                            </p:childTnLst>
                          </p:cTn>
                        </p:par>
                        <p:par>
                          <p:cTn id="59" fill="hold" nodeType="afterGroup">
                            <p:stCondLst>
                              <p:cond delay="11000"/>
                            </p:stCondLst>
                            <p:childTnLst>
                              <p:par>
                                <p:cTn id="60" presetID="23" presetClass="entr" presetSubtype="16" fill="hold" grpId="0" nodeType="afterEffect">
                                  <p:stCondLst>
                                    <p:cond delay="0"/>
                                  </p:stCondLst>
                                  <p:childTnLst>
                                    <p:set>
                                      <p:cBhvr>
                                        <p:cTn id="61" dur="1" fill="hold">
                                          <p:stCondLst>
                                            <p:cond delay="0"/>
                                          </p:stCondLst>
                                        </p:cTn>
                                        <p:tgtEl>
                                          <p:spTgt spid="748568"/>
                                        </p:tgtEl>
                                        <p:attrNameLst>
                                          <p:attrName>style.visibility</p:attrName>
                                        </p:attrNameLst>
                                      </p:cBhvr>
                                      <p:to>
                                        <p:strVal val="visible"/>
                                      </p:to>
                                    </p:set>
                                    <p:anim calcmode="lin" valueType="num">
                                      <p:cBhvr>
                                        <p:cTn id="62" dur="1000" fill="hold"/>
                                        <p:tgtEl>
                                          <p:spTgt spid="748568"/>
                                        </p:tgtEl>
                                        <p:attrNameLst>
                                          <p:attrName>ppt_w</p:attrName>
                                        </p:attrNameLst>
                                      </p:cBhvr>
                                      <p:tavLst>
                                        <p:tav tm="0">
                                          <p:val>
                                            <p:fltVal val="0"/>
                                          </p:val>
                                        </p:tav>
                                        <p:tav tm="100000">
                                          <p:val>
                                            <p:strVal val="#ppt_w"/>
                                          </p:val>
                                        </p:tav>
                                      </p:tavLst>
                                    </p:anim>
                                    <p:anim calcmode="lin" valueType="num">
                                      <p:cBhvr>
                                        <p:cTn id="63" dur="1000" fill="hold"/>
                                        <p:tgtEl>
                                          <p:spTgt spid="748568"/>
                                        </p:tgtEl>
                                        <p:attrNameLst>
                                          <p:attrName>ppt_h</p:attrName>
                                        </p:attrNameLst>
                                      </p:cBhvr>
                                      <p:tavLst>
                                        <p:tav tm="0">
                                          <p:val>
                                            <p:fltVal val="0"/>
                                          </p:val>
                                        </p:tav>
                                        <p:tav tm="100000">
                                          <p:val>
                                            <p:strVal val="#ppt_h"/>
                                          </p:val>
                                        </p:tav>
                                      </p:tavLst>
                                    </p:anim>
                                  </p:childTnLst>
                                </p:cTn>
                              </p:par>
                            </p:childTnLst>
                          </p:cTn>
                        </p:par>
                        <p:par>
                          <p:cTn id="64" fill="hold" nodeType="withGroup">
                            <p:stCondLst>
                              <p:cond delay="12000"/>
                            </p:stCondLst>
                            <p:childTnLst>
                              <p:par>
                                <p:cTn id="65" presetID="16" presetClass="entr" presetSubtype="21" fill="hold" grpId="0" nodeType="afterEffect">
                                  <p:stCondLst>
                                    <p:cond delay="0"/>
                                  </p:stCondLst>
                                  <p:childTnLst>
                                    <p:set>
                                      <p:cBhvr>
                                        <p:cTn id="66" dur="1" fill="hold">
                                          <p:stCondLst>
                                            <p:cond delay="0"/>
                                          </p:stCondLst>
                                        </p:cTn>
                                        <p:tgtEl>
                                          <p:spTgt spid="748569"/>
                                        </p:tgtEl>
                                        <p:attrNameLst>
                                          <p:attrName>style.visibility</p:attrName>
                                        </p:attrNameLst>
                                      </p:cBhvr>
                                      <p:to>
                                        <p:strVal val="visible"/>
                                      </p:to>
                                    </p:set>
                                    <p:animEffect transition="in" filter="barn(inVertical)">
                                      <p:cBhvr>
                                        <p:cTn id="67" dur="2000"/>
                                        <p:tgtEl>
                                          <p:spTgt spid="748569"/>
                                        </p:tgtEl>
                                      </p:cBhvr>
                                    </p:animEffect>
                                  </p:childTnLst>
                                </p:cTn>
                              </p:par>
                            </p:childTnLst>
                          </p:cTn>
                        </p:par>
                        <p:par>
                          <p:cTn id="68" fill="hold" nodeType="afterGroup">
                            <p:stCondLst>
                              <p:cond delay="14000"/>
                            </p:stCondLst>
                            <p:childTnLst>
                              <p:par>
                                <p:cTn id="69" presetID="23" presetClass="entr" presetSubtype="16" fill="hold" grpId="0" nodeType="afterEffect">
                                  <p:stCondLst>
                                    <p:cond delay="0"/>
                                  </p:stCondLst>
                                  <p:childTnLst>
                                    <p:set>
                                      <p:cBhvr>
                                        <p:cTn id="70" dur="1" fill="hold">
                                          <p:stCondLst>
                                            <p:cond delay="0"/>
                                          </p:stCondLst>
                                        </p:cTn>
                                        <p:tgtEl>
                                          <p:spTgt spid="748570"/>
                                        </p:tgtEl>
                                        <p:attrNameLst>
                                          <p:attrName>style.visibility</p:attrName>
                                        </p:attrNameLst>
                                      </p:cBhvr>
                                      <p:to>
                                        <p:strVal val="visible"/>
                                      </p:to>
                                    </p:set>
                                    <p:anim calcmode="lin" valueType="num">
                                      <p:cBhvr>
                                        <p:cTn id="71" dur="2000" fill="hold"/>
                                        <p:tgtEl>
                                          <p:spTgt spid="748570"/>
                                        </p:tgtEl>
                                        <p:attrNameLst>
                                          <p:attrName>ppt_w</p:attrName>
                                        </p:attrNameLst>
                                      </p:cBhvr>
                                      <p:tavLst>
                                        <p:tav tm="0">
                                          <p:val>
                                            <p:fltVal val="0"/>
                                          </p:val>
                                        </p:tav>
                                        <p:tav tm="100000">
                                          <p:val>
                                            <p:strVal val="#ppt_w"/>
                                          </p:val>
                                        </p:tav>
                                      </p:tavLst>
                                    </p:anim>
                                    <p:anim calcmode="lin" valueType="num">
                                      <p:cBhvr>
                                        <p:cTn id="72" dur="2000" fill="hold"/>
                                        <p:tgtEl>
                                          <p:spTgt spid="748570"/>
                                        </p:tgtEl>
                                        <p:attrNameLst>
                                          <p:attrName>ppt_h</p:attrName>
                                        </p:attrNameLst>
                                      </p:cBhvr>
                                      <p:tavLst>
                                        <p:tav tm="0">
                                          <p:val>
                                            <p:fltVal val="0"/>
                                          </p:val>
                                        </p:tav>
                                        <p:tav tm="100000">
                                          <p:val>
                                            <p:strVal val="#ppt_h"/>
                                          </p:val>
                                        </p:tav>
                                      </p:tavLst>
                                    </p:anim>
                                  </p:childTnLst>
                                </p:cTn>
                              </p:par>
                            </p:childTnLst>
                          </p:cTn>
                        </p:par>
                        <p:par>
                          <p:cTn id="73" fill="hold" nodeType="afterGroup">
                            <p:stCondLst>
                              <p:cond delay="16000"/>
                            </p:stCondLst>
                            <p:childTnLst>
                              <p:par>
                                <p:cTn id="74" presetID="12" presetClass="entr" presetSubtype="4" fill="hold" grpId="0" nodeType="afterEffect">
                                  <p:stCondLst>
                                    <p:cond delay="0"/>
                                  </p:stCondLst>
                                  <p:childTnLst>
                                    <p:set>
                                      <p:cBhvr>
                                        <p:cTn id="75" dur="1" fill="hold">
                                          <p:stCondLst>
                                            <p:cond delay="0"/>
                                          </p:stCondLst>
                                        </p:cTn>
                                        <p:tgtEl>
                                          <p:spTgt spid="748571"/>
                                        </p:tgtEl>
                                        <p:attrNameLst>
                                          <p:attrName>style.visibility</p:attrName>
                                        </p:attrNameLst>
                                      </p:cBhvr>
                                      <p:to>
                                        <p:strVal val="visible"/>
                                      </p:to>
                                    </p:set>
                                    <p:animEffect transition="in" filter="slide(fromBottom)">
                                      <p:cBhvr>
                                        <p:cTn id="76" dur="2000"/>
                                        <p:tgtEl>
                                          <p:spTgt spid="748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9" grpId="0" animBg="1"/>
      <p:bldP spid="748563" grpId="0"/>
      <p:bldP spid="748564" grpId="0"/>
      <p:bldP spid="748565" grpId="0"/>
      <p:bldP spid="748566" grpId="0"/>
      <p:bldP spid="748567" grpId="0"/>
      <p:bldP spid="748568" grpId="0"/>
      <p:bldP spid="748569" grpId="0" animBg="1"/>
      <p:bldP spid="748570" grpId="0" animBg="1"/>
      <p:bldP spid="7485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smtClean="0"/>
              <a:t>14 avril  2011</a:t>
            </a:r>
            <a:endParaRPr lang="en-US"/>
          </a:p>
        </p:txBody>
      </p:sp>
      <p:sp>
        <p:nvSpPr>
          <p:cNvPr id="20" name="Footer Placeholder 3"/>
          <p:cNvSpPr>
            <a:spLocks noGrp="1"/>
          </p:cNvSpPr>
          <p:nvPr>
            <p:ph type="ftr" sz="quarter" idx="11"/>
          </p:nvPr>
        </p:nvSpPr>
        <p:spPr/>
        <p:txBody>
          <a:bodyPr/>
          <a:lstStyle/>
          <a:p>
            <a:r>
              <a:rPr lang="fr-FR" smtClean="0"/>
              <a:t>L'Art du Secret:  3. Communiquer de façon discrète</a:t>
            </a:r>
            <a:endParaRPr lang="en-US"/>
          </a:p>
        </p:txBody>
      </p:sp>
      <p:pic>
        <p:nvPicPr>
          <p:cNvPr id="351251" name="Picture 1043" descr="I:\Recherche CRP\FNR\SECOM\CSI\images\sandparmus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821113" cy="4724400"/>
          </a:xfrm>
          <a:prstGeom prst="rect">
            <a:avLst/>
          </a:prstGeom>
          <a:noFill/>
          <a:extLst>
            <a:ext uri="{909E8E84-426E-40DD-AFC4-6F175D3DCCD1}">
              <a14:hiddenFill xmlns:a14="http://schemas.microsoft.com/office/drawing/2010/main">
                <a:solidFill>
                  <a:srgbClr val="FFFFFF"/>
                </a:solidFill>
              </a14:hiddenFill>
            </a:ext>
          </a:extLst>
        </p:spPr>
      </p:pic>
      <p:sp>
        <p:nvSpPr>
          <p:cNvPr id="351234" name="Rectangle 1026"/>
          <p:cNvSpPr>
            <a:spLocks noGrp="1" noChangeArrowheads="1"/>
          </p:cNvSpPr>
          <p:nvPr>
            <p:ph type="title"/>
          </p:nvPr>
        </p:nvSpPr>
        <p:spPr/>
        <p:txBody>
          <a:bodyPr/>
          <a:lstStyle/>
          <a:p>
            <a:r>
              <a:rPr lang="en-GB"/>
              <a:t>     stéganographie romantique et poétique </a:t>
            </a:r>
          </a:p>
        </p:txBody>
      </p:sp>
      <p:grpSp>
        <p:nvGrpSpPr>
          <p:cNvPr id="351247" name="Group 1039"/>
          <p:cNvGrpSpPr>
            <a:grpSpLocks/>
          </p:cNvGrpSpPr>
          <p:nvPr/>
        </p:nvGrpSpPr>
        <p:grpSpPr bwMode="auto">
          <a:xfrm>
            <a:off x="455613" y="5634355"/>
            <a:ext cx="4622800" cy="812800"/>
            <a:chOff x="280" y="3327"/>
            <a:chExt cx="2912" cy="512"/>
          </a:xfrm>
        </p:grpSpPr>
        <p:sp>
          <p:nvSpPr>
            <p:cNvPr id="351236" name="Text Box 1028"/>
            <p:cNvSpPr txBox="1">
              <a:spLocks noChangeArrowheads="1"/>
            </p:cNvSpPr>
            <p:nvPr/>
          </p:nvSpPr>
          <p:spPr bwMode="auto">
            <a:xfrm>
              <a:off x="287" y="3666"/>
              <a:ext cx="29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0" i="0" dirty="0">
                  <a:solidFill>
                    <a:schemeClr val="tx1"/>
                  </a:solidFill>
                  <a:latin typeface="Arial" charset="0"/>
                </a:rPr>
                <a:t>http://www.securiteinfo.com/attaques/divers/steganographie.shtml</a:t>
              </a:r>
            </a:p>
          </p:txBody>
        </p:sp>
        <p:sp>
          <p:nvSpPr>
            <p:cNvPr id="351237" name="Text Box 1029"/>
            <p:cNvSpPr txBox="1">
              <a:spLocks noChangeArrowheads="1"/>
            </p:cNvSpPr>
            <p:nvPr/>
          </p:nvSpPr>
          <p:spPr bwMode="auto">
            <a:xfrm>
              <a:off x="280" y="3518"/>
              <a:ext cx="24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0" i="0" dirty="0">
                  <a:solidFill>
                    <a:schemeClr val="tx1"/>
                  </a:solidFill>
                  <a:latin typeface="Arial" charset="0"/>
                </a:rPr>
                <a:t>http://www.bibmath.net/crypto/stegano/litstegano.php3</a:t>
              </a:r>
            </a:p>
          </p:txBody>
        </p:sp>
        <p:sp>
          <p:nvSpPr>
            <p:cNvPr id="351244" name="Text Box 1036"/>
            <p:cNvSpPr txBox="1">
              <a:spLocks noChangeArrowheads="1"/>
            </p:cNvSpPr>
            <p:nvPr/>
          </p:nvSpPr>
          <p:spPr bwMode="auto">
            <a:xfrm>
              <a:off x="633" y="3327"/>
              <a:ext cx="15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b="0" i="0" dirty="0">
                  <a:solidFill>
                    <a:schemeClr val="tx1"/>
                  </a:solidFill>
                </a:rPr>
                <a:t>version </a:t>
              </a:r>
              <a:r>
                <a:rPr lang="en-GB" sz="1600" b="0" i="0" dirty="0" err="1">
                  <a:solidFill>
                    <a:schemeClr val="tx1"/>
                  </a:solidFill>
                </a:rPr>
                <a:t>complète</a:t>
              </a:r>
              <a:r>
                <a:rPr lang="en-GB" sz="1600" b="0" i="0" dirty="0">
                  <a:solidFill>
                    <a:schemeClr val="tx1"/>
                  </a:solidFill>
                </a:rPr>
                <a:t>, consulter</a:t>
              </a:r>
            </a:p>
          </p:txBody>
        </p:sp>
      </p:grpSp>
      <p:sp>
        <p:nvSpPr>
          <p:cNvPr id="351248" name="Text Box 1040"/>
          <p:cNvSpPr txBox="1">
            <a:spLocks noChangeArrowheads="1"/>
          </p:cNvSpPr>
          <p:nvPr/>
        </p:nvSpPr>
        <p:spPr bwMode="auto">
          <a:xfrm>
            <a:off x="-1521" y="5257800"/>
            <a:ext cx="16017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0" i="0" dirty="0">
                <a:solidFill>
                  <a:schemeClr val="tx1"/>
                </a:solidFill>
              </a:rPr>
              <a:t>19ième siècle</a:t>
            </a:r>
          </a:p>
        </p:txBody>
      </p:sp>
      <p:pic>
        <p:nvPicPr>
          <p:cNvPr id="351249" name="Picture 1041" descr="I:\Recherche CRP\FNR\SECOM\CSI\images\mmuss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1296988" cy="1600200"/>
          </a:xfrm>
          <a:prstGeom prst="rect">
            <a:avLst/>
          </a:prstGeom>
          <a:noFill/>
          <a:extLst>
            <a:ext uri="{909E8E84-426E-40DD-AFC4-6F175D3DCCD1}">
              <a14:hiddenFill xmlns:a14="http://schemas.microsoft.com/office/drawing/2010/main">
                <a:solidFill>
                  <a:srgbClr val="FFFFFF"/>
                </a:solidFill>
              </a14:hiddenFill>
            </a:ext>
          </a:extLst>
        </p:spPr>
      </p:pic>
      <p:sp>
        <p:nvSpPr>
          <p:cNvPr id="351252" name="Text Box 1044"/>
          <p:cNvSpPr txBox="1">
            <a:spLocks noChangeArrowheads="1"/>
          </p:cNvSpPr>
          <p:nvPr/>
        </p:nvSpPr>
        <p:spPr bwMode="auto">
          <a:xfrm>
            <a:off x="0" y="2362200"/>
            <a:ext cx="1295400" cy="641350"/>
          </a:xfrm>
          <a:prstGeom prst="rect">
            <a:avLst/>
          </a:prstGeom>
          <a:solidFill>
            <a:srgbClr val="E7C855"/>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b="0">
                <a:solidFill>
                  <a:schemeClr val="tx1"/>
                </a:solidFill>
              </a:rPr>
              <a:t>Alfred de Mussset</a:t>
            </a:r>
          </a:p>
        </p:txBody>
      </p:sp>
      <p:sp>
        <p:nvSpPr>
          <p:cNvPr id="351253" name="Text Box 1045"/>
          <p:cNvSpPr txBox="1">
            <a:spLocks noChangeArrowheads="1"/>
          </p:cNvSpPr>
          <p:nvPr/>
        </p:nvSpPr>
        <p:spPr bwMode="auto">
          <a:xfrm>
            <a:off x="5105400" y="5943600"/>
            <a:ext cx="3810000" cy="366713"/>
          </a:xfrm>
          <a:prstGeom prst="rect">
            <a:avLst/>
          </a:prstGeom>
          <a:solidFill>
            <a:srgbClr val="E7C855"/>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b="0">
                <a:solidFill>
                  <a:schemeClr val="tx1"/>
                </a:solidFill>
              </a:rPr>
              <a:t>George Sand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351243" name="Rectangle 1035"/>
          <p:cNvSpPr>
            <a:spLocks noChangeArrowheads="1"/>
          </p:cNvSpPr>
          <p:nvPr/>
        </p:nvSpPr>
        <p:spPr bwMode="auto">
          <a:xfrm>
            <a:off x="1295400" y="1066800"/>
            <a:ext cx="4365626" cy="4132124"/>
          </a:xfrm>
          <a:prstGeom prst="rect">
            <a:avLst/>
          </a:prstGeom>
          <a:solidFill>
            <a:schemeClr val="bg1"/>
          </a:solidFill>
          <a:ln>
            <a:noFill/>
          </a:ln>
          <a:effectLst/>
        </p:spPr>
        <p:txBody>
          <a:bodyPr wrap="none" anchor="ctr"/>
          <a:lstStyle/>
          <a:p>
            <a:endParaRPr lang="en-US" i="1" dirty="0"/>
          </a:p>
        </p:txBody>
      </p:sp>
      <p:grpSp>
        <p:nvGrpSpPr>
          <p:cNvPr id="351242" name="Group 1034"/>
          <p:cNvGrpSpPr>
            <a:grpSpLocks/>
          </p:cNvGrpSpPr>
          <p:nvPr/>
        </p:nvGrpSpPr>
        <p:grpSpPr bwMode="auto">
          <a:xfrm>
            <a:off x="1374458" y="1905000"/>
            <a:ext cx="4294187" cy="2578935"/>
            <a:chOff x="237" y="1056"/>
            <a:chExt cx="2019" cy="1342"/>
          </a:xfrm>
        </p:grpSpPr>
        <p:sp>
          <p:nvSpPr>
            <p:cNvPr id="351238" name="Rectangle 1030"/>
            <p:cNvSpPr>
              <a:spLocks noChangeArrowheads="1"/>
            </p:cNvSpPr>
            <p:nvPr/>
          </p:nvSpPr>
          <p:spPr bwMode="auto">
            <a:xfrm>
              <a:off x="240" y="1056"/>
              <a:ext cx="2016" cy="192"/>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39" name="Rectangle 1031"/>
            <p:cNvSpPr>
              <a:spLocks noChangeArrowheads="1"/>
            </p:cNvSpPr>
            <p:nvPr/>
          </p:nvSpPr>
          <p:spPr bwMode="auto">
            <a:xfrm>
              <a:off x="239" y="1437"/>
              <a:ext cx="2016" cy="192"/>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40" name="Rectangle 1032"/>
            <p:cNvSpPr>
              <a:spLocks noChangeArrowheads="1"/>
            </p:cNvSpPr>
            <p:nvPr/>
          </p:nvSpPr>
          <p:spPr bwMode="auto">
            <a:xfrm>
              <a:off x="238" y="1806"/>
              <a:ext cx="2016" cy="192"/>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41" name="Rectangle 1033"/>
            <p:cNvSpPr>
              <a:spLocks noChangeArrowheads="1"/>
            </p:cNvSpPr>
            <p:nvPr/>
          </p:nvSpPr>
          <p:spPr bwMode="auto">
            <a:xfrm>
              <a:off x="237" y="2206"/>
              <a:ext cx="2016" cy="192"/>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1235" name="Text Box 1027"/>
          <p:cNvSpPr txBox="1">
            <a:spLocks noChangeArrowheads="1"/>
          </p:cNvSpPr>
          <p:nvPr/>
        </p:nvSpPr>
        <p:spPr bwMode="auto">
          <a:xfrm>
            <a:off x="1447800" y="1102816"/>
            <a:ext cx="4311651" cy="4154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sz="2400" b="0" dirty="0">
                <a:solidFill>
                  <a:schemeClr val="tx1"/>
                </a:solidFill>
                <a:latin typeface="Vladimir Script" pitchFamily="66" charset="0"/>
              </a:rPr>
              <a:t>Cher </a:t>
            </a:r>
            <a:r>
              <a:rPr lang="en-GB" sz="2400" b="0" dirty="0" err="1">
                <a:solidFill>
                  <a:schemeClr val="tx1"/>
                </a:solidFill>
                <a:latin typeface="Vladimir Script" pitchFamily="66" charset="0"/>
              </a:rPr>
              <a:t>ami</a:t>
            </a:r>
            <a:r>
              <a:rPr lang="en-GB" sz="2400" b="0" dirty="0">
                <a:solidFill>
                  <a:schemeClr val="tx1"/>
                </a:solidFill>
                <a:latin typeface="Vladimir Script" pitchFamily="66" charset="0"/>
              </a:rPr>
              <a:t>,</a:t>
            </a:r>
          </a:p>
          <a:p>
            <a:pPr algn="l"/>
            <a:endParaRPr lang="en-GB" sz="2400" b="0" dirty="0">
              <a:solidFill>
                <a:schemeClr val="tx1"/>
              </a:solidFill>
              <a:latin typeface="Vladimir Script" pitchFamily="66" charset="0"/>
            </a:endParaRPr>
          </a:p>
          <a:p>
            <a:pPr algn="l"/>
            <a:r>
              <a:rPr lang="en-GB" sz="2400" b="0" dirty="0">
                <a:solidFill>
                  <a:schemeClr val="tx1"/>
                </a:solidFill>
                <a:latin typeface="Vladimir Script" pitchFamily="66" charset="0"/>
              </a:rPr>
              <a:t>Je </a:t>
            </a:r>
            <a:r>
              <a:rPr lang="en-GB" sz="2400" b="0" dirty="0" err="1">
                <a:solidFill>
                  <a:schemeClr val="tx1"/>
                </a:solidFill>
                <a:latin typeface="Vladimir Script" pitchFamily="66" charset="0"/>
              </a:rPr>
              <a:t>suis</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très</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émue</a:t>
            </a:r>
            <a:r>
              <a:rPr lang="en-GB" sz="2400" b="0" dirty="0">
                <a:solidFill>
                  <a:schemeClr val="tx1"/>
                </a:solidFill>
                <a:latin typeface="Vladimir Script" pitchFamily="66" charset="0"/>
              </a:rPr>
              <a:t> de </a:t>
            </a:r>
            <a:r>
              <a:rPr lang="en-GB" sz="2400" b="0" dirty="0" err="1">
                <a:solidFill>
                  <a:schemeClr val="tx1"/>
                </a:solidFill>
                <a:latin typeface="Vladimir Script" pitchFamily="66" charset="0"/>
              </a:rPr>
              <a:t>vous</a:t>
            </a:r>
            <a:r>
              <a:rPr lang="en-GB" sz="2400" b="0" dirty="0">
                <a:solidFill>
                  <a:schemeClr val="tx1"/>
                </a:solidFill>
                <a:latin typeface="Vladimir Script" pitchFamily="66" charset="0"/>
              </a:rPr>
              <a:t> dire que </a:t>
            </a:r>
            <a:r>
              <a:rPr lang="en-GB" sz="2400" b="0" dirty="0" err="1" smtClean="0">
                <a:solidFill>
                  <a:schemeClr val="tx1"/>
                </a:solidFill>
                <a:latin typeface="Vladimir Script" pitchFamily="66" charset="0"/>
              </a:rPr>
              <a:t>j'ai</a:t>
            </a:r>
            <a:endParaRPr lang="en-GB" sz="2400" dirty="0" smtClean="0">
              <a:latin typeface="Vladimir Script" pitchFamily="66" charset="0"/>
            </a:endParaRPr>
          </a:p>
          <a:p>
            <a:pPr algn="l"/>
            <a:r>
              <a:rPr lang="en-GB" sz="2400" b="0" dirty="0" err="1" smtClean="0">
                <a:solidFill>
                  <a:schemeClr val="tx1"/>
                </a:solidFill>
                <a:latin typeface="Vladimir Script" pitchFamily="66" charset="0"/>
              </a:rPr>
              <a:t>bien</a:t>
            </a:r>
            <a:r>
              <a:rPr lang="en-GB" sz="2400" b="0" dirty="0" smtClean="0">
                <a:solidFill>
                  <a:schemeClr val="tx1"/>
                </a:solidFill>
                <a:latin typeface="Vladimir Script" pitchFamily="66" charset="0"/>
              </a:rPr>
              <a:t> </a:t>
            </a:r>
            <a:r>
              <a:rPr lang="en-GB" sz="2400" b="0" dirty="0" err="1">
                <a:solidFill>
                  <a:schemeClr val="tx1"/>
                </a:solidFill>
                <a:latin typeface="Vladimir Script" pitchFamily="66" charset="0"/>
              </a:rPr>
              <a:t>compris</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l'autre</a:t>
            </a:r>
            <a:r>
              <a:rPr lang="en-GB" sz="2400" b="0" dirty="0">
                <a:solidFill>
                  <a:schemeClr val="tx1"/>
                </a:solidFill>
                <a:latin typeface="Vladimir Script" pitchFamily="66" charset="0"/>
              </a:rPr>
              <a:t> jour, que </a:t>
            </a:r>
            <a:r>
              <a:rPr lang="en-GB" sz="2400" b="0" dirty="0" err="1" smtClean="0">
                <a:solidFill>
                  <a:schemeClr val="tx1"/>
                </a:solidFill>
                <a:latin typeface="Vladimir Script" pitchFamily="66" charset="0"/>
              </a:rPr>
              <a:t>vous</a:t>
            </a:r>
            <a:r>
              <a:rPr lang="en-GB" sz="2400" dirty="0" smtClean="0">
                <a:latin typeface="Vladimir Script" pitchFamily="66" charset="0"/>
              </a:rPr>
              <a:t> </a:t>
            </a:r>
            <a:r>
              <a:rPr lang="en-GB" sz="2400" b="0" dirty="0" err="1" smtClean="0">
                <a:solidFill>
                  <a:schemeClr val="tx1"/>
                </a:solidFill>
                <a:latin typeface="Vladimir Script" pitchFamily="66" charset="0"/>
              </a:rPr>
              <a:t>avez</a:t>
            </a:r>
            <a:endParaRPr lang="en-GB" sz="2400" dirty="0" smtClean="0">
              <a:latin typeface="Vladimir Script" pitchFamily="66" charset="0"/>
            </a:endParaRPr>
          </a:p>
          <a:p>
            <a:pPr algn="l"/>
            <a:r>
              <a:rPr lang="en-GB" sz="2400" b="0" dirty="0" err="1" smtClean="0">
                <a:solidFill>
                  <a:schemeClr val="tx1"/>
                </a:solidFill>
                <a:latin typeface="Vladimir Script" pitchFamily="66" charset="0"/>
              </a:rPr>
              <a:t>toujours</a:t>
            </a:r>
            <a:r>
              <a:rPr lang="en-GB" sz="2400" b="0" dirty="0" smtClean="0">
                <a:solidFill>
                  <a:schemeClr val="tx1"/>
                </a:solidFill>
                <a:latin typeface="Vladimir Script" pitchFamily="66" charset="0"/>
              </a:rPr>
              <a:t> </a:t>
            </a:r>
            <a:r>
              <a:rPr lang="en-GB" sz="2400" b="0" dirty="0" err="1">
                <a:solidFill>
                  <a:schemeClr val="tx1"/>
                </a:solidFill>
                <a:latin typeface="Vladimir Script" pitchFamily="66" charset="0"/>
              </a:rPr>
              <a:t>une</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envie</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folle</a:t>
            </a:r>
            <a:r>
              <a:rPr lang="en-GB" sz="2400" b="0" dirty="0">
                <a:solidFill>
                  <a:schemeClr val="tx1"/>
                </a:solidFill>
                <a:latin typeface="Vladimir Script" pitchFamily="66" charset="0"/>
              </a:rPr>
              <a:t> de me </a:t>
            </a:r>
            <a:r>
              <a:rPr lang="en-GB" sz="2400" b="0" dirty="0" smtClean="0">
                <a:solidFill>
                  <a:schemeClr val="tx1"/>
                </a:solidFill>
                <a:latin typeface="Vladimir Script" pitchFamily="66" charset="0"/>
              </a:rPr>
              <a:t>faire</a:t>
            </a:r>
          </a:p>
          <a:p>
            <a:pPr algn="l"/>
            <a:r>
              <a:rPr lang="en-GB" sz="2400" b="0" dirty="0" err="1" smtClean="0">
                <a:solidFill>
                  <a:schemeClr val="tx1"/>
                </a:solidFill>
                <a:latin typeface="Vladimir Script" pitchFamily="66" charset="0"/>
              </a:rPr>
              <a:t>danser</a:t>
            </a:r>
            <a:r>
              <a:rPr lang="en-GB" sz="2400" b="0" dirty="0">
                <a:solidFill>
                  <a:schemeClr val="tx1"/>
                </a:solidFill>
                <a:latin typeface="Vladimir Script" pitchFamily="66" charset="0"/>
              </a:rPr>
              <a:t>. Je </a:t>
            </a:r>
            <a:r>
              <a:rPr lang="en-GB" sz="2400" b="0" dirty="0" err="1">
                <a:solidFill>
                  <a:schemeClr val="tx1"/>
                </a:solidFill>
                <a:latin typeface="Vladimir Script" pitchFamily="66" charset="0"/>
              </a:rPr>
              <a:t>garde</a:t>
            </a:r>
            <a:r>
              <a:rPr lang="en-GB" sz="2400" b="0" dirty="0">
                <a:solidFill>
                  <a:schemeClr val="tx1"/>
                </a:solidFill>
                <a:latin typeface="Vladimir Script" pitchFamily="66" charset="0"/>
              </a:rPr>
              <a:t> un souvenir de </a:t>
            </a:r>
            <a:r>
              <a:rPr lang="en-GB" sz="2400" b="0" dirty="0" err="1" smtClean="0">
                <a:solidFill>
                  <a:schemeClr val="tx1"/>
                </a:solidFill>
                <a:latin typeface="Vladimir Script" pitchFamily="66" charset="0"/>
              </a:rPr>
              <a:t>votre</a:t>
            </a:r>
            <a:endParaRPr lang="en-GB" sz="2400" dirty="0" smtClean="0">
              <a:latin typeface="Vladimir Script" pitchFamily="66" charset="0"/>
            </a:endParaRPr>
          </a:p>
          <a:p>
            <a:pPr algn="l"/>
            <a:r>
              <a:rPr lang="en-GB" sz="2400" b="0" dirty="0" err="1" smtClean="0">
                <a:solidFill>
                  <a:schemeClr val="tx1"/>
                </a:solidFill>
                <a:latin typeface="Vladimir Script" pitchFamily="66" charset="0"/>
              </a:rPr>
              <a:t>baiser</a:t>
            </a:r>
            <a:r>
              <a:rPr lang="en-GB" sz="2400" b="0" dirty="0" smtClean="0">
                <a:solidFill>
                  <a:schemeClr val="tx1"/>
                </a:solidFill>
                <a:latin typeface="Vladimir Script" pitchFamily="66" charset="0"/>
              </a:rPr>
              <a:t> </a:t>
            </a:r>
            <a:r>
              <a:rPr lang="en-GB" sz="2400" b="0" dirty="0">
                <a:solidFill>
                  <a:schemeClr val="tx1"/>
                </a:solidFill>
                <a:latin typeface="Vladimir Script" pitchFamily="66" charset="0"/>
              </a:rPr>
              <a:t>et je </a:t>
            </a:r>
            <a:r>
              <a:rPr lang="en-GB" sz="2400" b="0" dirty="0" err="1">
                <a:solidFill>
                  <a:schemeClr val="tx1"/>
                </a:solidFill>
                <a:latin typeface="Vladimir Script" pitchFamily="66" charset="0"/>
              </a:rPr>
              <a:t>voudrais</a:t>
            </a:r>
            <a:r>
              <a:rPr lang="en-GB" sz="2400" b="0" dirty="0">
                <a:solidFill>
                  <a:schemeClr val="tx1"/>
                </a:solidFill>
                <a:latin typeface="Vladimir Script" pitchFamily="66" charset="0"/>
              </a:rPr>
              <a:t> que </a:t>
            </a:r>
            <a:r>
              <a:rPr lang="en-GB" sz="2400" b="0" dirty="0" err="1">
                <a:solidFill>
                  <a:schemeClr val="tx1"/>
                </a:solidFill>
                <a:latin typeface="Vladimir Script" pitchFamily="66" charset="0"/>
              </a:rPr>
              <a:t>ce</a:t>
            </a:r>
            <a:r>
              <a:rPr lang="en-GB" sz="2400" b="0" dirty="0">
                <a:solidFill>
                  <a:schemeClr val="tx1"/>
                </a:solidFill>
                <a:latin typeface="Vladimir Script" pitchFamily="66" charset="0"/>
              </a:rPr>
              <a:t> </a:t>
            </a:r>
            <a:r>
              <a:rPr lang="en-GB" sz="2400" b="0" dirty="0" err="1" smtClean="0">
                <a:solidFill>
                  <a:schemeClr val="tx1"/>
                </a:solidFill>
                <a:latin typeface="Vladimir Script" pitchFamily="66" charset="0"/>
              </a:rPr>
              <a:t>soit</a:t>
            </a:r>
            <a:endParaRPr lang="en-GB" sz="2400" dirty="0" smtClean="0">
              <a:latin typeface="Vladimir Script" pitchFamily="66" charset="0"/>
            </a:endParaRPr>
          </a:p>
          <a:p>
            <a:pPr algn="l"/>
            <a:r>
              <a:rPr lang="en-GB" sz="2400" b="0" dirty="0" err="1" smtClean="0">
                <a:solidFill>
                  <a:schemeClr val="tx1"/>
                </a:solidFill>
                <a:latin typeface="Vladimir Script" pitchFamily="66" charset="0"/>
              </a:rPr>
              <a:t>là</a:t>
            </a:r>
            <a:r>
              <a:rPr lang="en-GB" sz="2400" b="0" dirty="0" smtClean="0">
                <a:solidFill>
                  <a:schemeClr val="tx1"/>
                </a:solidFill>
                <a:latin typeface="Vladimir Script" pitchFamily="66" charset="0"/>
              </a:rPr>
              <a:t> </a:t>
            </a:r>
            <a:r>
              <a:rPr lang="en-GB" sz="2400" b="0" dirty="0" err="1">
                <a:solidFill>
                  <a:schemeClr val="tx1"/>
                </a:solidFill>
                <a:latin typeface="Vladimir Script" pitchFamily="66" charset="0"/>
              </a:rPr>
              <a:t>une</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preuve</a:t>
            </a:r>
            <a:r>
              <a:rPr lang="en-GB" sz="2400" b="0" dirty="0">
                <a:solidFill>
                  <a:schemeClr val="tx1"/>
                </a:solidFill>
                <a:latin typeface="Vladimir Script" pitchFamily="66" charset="0"/>
              </a:rPr>
              <a:t> que je </a:t>
            </a:r>
            <a:r>
              <a:rPr lang="en-GB" sz="2400" b="0" dirty="0" err="1">
                <a:solidFill>
                  <a:schemeClr val="tx1"/>
                </a:solidFill>
                <a:latin typeface="Vladimir Script" pitchFamily="66" charset="0"/>
              </a:rPr>
              <a:t>puisse</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être</a:t>
            </a:r>
            <a:r>
              <a:rPr lang="en-GB" sz="2400" b="0" dirty="0">
                <a:solidFill>
                  <a:schemeClr val="tx1"/>
                </a:solidFill>
                <a:latin typeface="Vladimir Script" pitchFamily="66" charset="0"/>
              </a:rPr>
              <a:t> </a:t>
            </a:r>
            <a:r>
              <a:rPr lang="en-GB" sz="2400" b="0" dirty="0" err="1" smtClean="0">
                <a:solidFill>
                  <a:schemeClr val="tx1"/>
                </a:solidFill>
                <a:latin typeface="Vladimir Script" pitchFamily="66" charset="0"/>
              </a:rPr>
              <a:t>aimée</a:t>
            </a:r>
            <a:endParaRPr lang="en-GB" sz="2400" dirty="0" smtClean="0">
              <a:latin typeface="Vladimir Script" pitchFamily="66" charset="0"/>
            </a:endParaRPr>
          </a:p>
          <a:p>
            <a:pPr algn="l"/>
            <a:r>
              <a:rPr lang="en-GB" sz="2400" b="0" dirty="0" smtClean="0">
                <a:solidFill>
                  <a:schemeClr val="tx1"/>
                </a:solidFill>
                <a:latin typeface="Vladimir Script" pitchFamily="66" charset="0"/>
              </a:rPr>
              <a:t>par </a:t>
            </a:r>
            <a:r>
              <a:rPr lang="en-GB" sz="2400" b="0" dirty="0" err="1">
                <a:solidFill>
                  <a:schemeClr val="tx1"/>
                </a:solidFill>
                <a:latin typeface="Vladimir Script" pitchFamily="66" charset="0"/>
              </a:rPr>
              <a:t>vous</a:t>
            </a:r>
            <a:r>
              <a:rPr lang="en-GB" sz="2400" b="0" dirty="0">
                <a:solidFill>
                  <a:schemeClr val="tx1"/>
                </a:solidFill>
                <a:latin typeface="Vladimir Script" pitchFamily="66" charset="0"/>
              </a:rPr>
              <a:t>. ...</a:t>
            </a:r>
          </a:p>
          <a:p>
            <a:pPr algn="l"/>
            <a:endParaRPr lang="en-GB" sz="2400" b="0" dirty="0">
              <a:solidFill>
                <a:schemeClr val="tx1"/>
              </a:solidFill>
              <a:latin typeface="Vladimir Script" pitchFamily="66" charset="0"/>
            </a:endParaRPr>
          </a:p>
          <a:p>
            <a:pPr algn="l"/>
            <a:r>
              <a:rPr lang="en-GB" sz="2400" b="0" dirty="0" err="1">
                <a:solidFill>
                  <a:schemeClr val="tx1"/>
                </a:solidFill>
                <a:latin typeface="Vladimir Script" pitchFamily="66" charset="0"/>
              </a:rPr>
              <a:t>Votre</a:t>
            </a:r>
            <a:r>
              <a:rPr lang="en-GB" sz="2400" b="0" dirty="0">
                <a:solidFill>
                  <a:schemeClr val="tx1"/>
                </a:solidFill>
                <a:latin typeface="Vladimir Script" pitchFamily="66" charset="0"/>
              </a:rPr>
              <a:t> </a:t>
            </a:r>
            <a:r>
              <a:rPr lang="en-GB" sz="2400" b="0" dirty="0" err="1">
                <a:solidFill>
                  <a:schemeClr val="tx1"/>
                </a:solidFill>
                <a:latin typeface="Vladimir Script" pitchFamily="66" charset="0"/>
              </a:rPr>
              <a:t>poupée</a:t>
            </a:r>
            <a:endParaRPr lang="en-GB" sz="2400" b="0" dirty="0">
              <a:solidFill>
                <a:schemeClr val="tx1"/>
              </a:solidFill>
              <a:latin typeface="Vladimir Script" pitchFamily="66" charset="0"/>
            </a:endParaRPr>
          </a:p>
        </p:txBody>
      </p:sp>
    </p:spTree>
    <p:extLst>
      <p:ext uri="{BB962C8B-B14F-4D97-AF65-F5344CB8AC3E}">
        <p14:creationId xmlns:p14="http://schemas.microsoft.com/office/powerpoint/2010/main" val="118788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51243"/>
                                        </p:tgtEl>
                                        <p:attrNameLst>
                                          <p:attrName>style.visibility</p:attrName>
                                        </p:attrNameLst>
                                      </p:cBhvr>
                                      <p:to>
                                        <p:strVal val="visible"/>
                                      </p:to>
                                    </p:set>
                                    <p:anim calcmode="lin" valueType="num">
                                      <p:cBhvr additive="base">
                                        <p:cTn id="7" dur="1000" fill="hold"/>
                                        <p:tgtEl>
                                          <p:spTgt spid="351243"/>
                                        </p:tgtEl>
                                        <p:attrNameLst>
                                          <p:attrName>ppt_x</p:attrName>
                                        </p:attrNameLst>
                                      </p:cBhvr>
                                      <p:tavLst>
                                        <p:tav tm="0">
                                          <p:val>
                                            <p:strVal val="1+#ppt_w/2"/>
                                          </p:val>
                                        </p:tav>
                                        <p:tav tm="100000">
                                          <p:val>
                                            <p:strVal val="#ppt_x"/>
                                          </p:val>
                                        </p:tav>
                                      </p:tavLst>
                                    </p:anim>
                                    <p:anim calcmode="lin" valueType="num">
                                      <p:cBhvr additive="base">
                                        <p:cTn id="8" dur="1000" fill="hold"/>
                                        <p:tgtEl>
                                          <p:spTgt spid="351243"/>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51235">
                                            <p:txEl>
                                              <p:pRg st="0" end="0"/>
                                            </p:txEl>
                                          </p:spTgt>
                                        </p:tgtEl>
                                        <p:attrNameLst>
                                          <p:attrName>style.visibility</p:attrName>
                                        </p:attrNameLst>
                                      </p:cBhvr>
                                      <p:to>
                                        <p:strVal val="visible"/>
                                      </p:to>
                                    </p:set>
                                    <p:animEffect transition="in" filter="wipe(left)">
                                      <p:cBhvr>
                                        <p:cTn id="12" dur="2000"/>
                                        <p:tgtEl>
                                          <p:spTgt spid="351235">
                                            <p:txEl>
                                              <p:pRg st="0" end="0"/>
                                            </p:txEl>
                                          </p:spTgt>
                                        </p:tgtEl>
                                      </p:cBhvr>
                                    </p:animEffect>
                                  </p:childTnLst>
                                </p:cTn>
                              </p:par>
                            </p:childTnLst>
                          </p:cTn>
                        </p:par>
                        <p:par>
                          <p:cTn id="13" fill="hold">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351235">
                                            <p:txEl>
                                              <p:pRg st="2" end="2"/>
                                            </p:txEl>
                                          </p:spTgt>
                                        </p:tgtEl>
                                        <p:attrNameLst>
                                          <p:attrName>style.visibility</p:attrName>
                                        </p:attrNameLst>
                                      </p:cBhvr>
                                      <p:to>
                                        <p:strVal val="visible"/>
                                      </p:to>
                                    </p:set>
                                    <p:animEffect transition="in" filter="wipe(left)">
                                      <p:cBhvr>
                                        <p:cTn id="16" dur="2000"/>
                                        <p:tgtEl>
                                          <p:spTgt spid="351235">
                                            <p:txEl>
                                              <p:pRg st="2" end="2"/>
                                            </p:txEl>
                                          </p:spTgt>
                                        </p:tgtEl>
                                      </p:cBhvr>
                                    </p:animEffect>
                                  </p:childTnLst>
                                </p:cTn>
                              </p:par>
                            </p:childTnLst>
                          </p:cTn>
                        </p:par>
                        <p:par>
                          <p:cTn id="17" fill="hold">
                            <p:stCondLst>
                              <p:cond delay="5000"/>
                            </p:stCondLst>
                            <p:childTnLst>
                              <p:par>
                                <p:cTn id="18" presetID="22" presetClass="entr" presetSubtype="8" fill="hold" grpId="0" nodeType="afterEffect">
                                  <p:stCondLst>
                                    <p:cond delay="0"/>
                                  </p:stCondLst>
                                  <p:childTnLst>
                                    <p:set>
                                      <p:cBhvr>
                                        <p:cTn id="19" dur="1" fill="hold">
                                          <p:stCondLst>
                                            <p:cond delay="0"/>
                                          </p:stCondLst>
                                        </p:cTn>
                                        <p:tgtEl>
                                          <p:spTgt spid="351235">
                                            <p:txEl>
                                              <p:pRg st="3" end="3"/>
                                            </p:txEl>
                                          </p:spTgt>
                                        </p:tgtEl>
                                        <p:attrNameLst>
                                          <p:attrName>style.visibility</p:attrName>
                                        </p:attrNameLst>
                                      </p:cBhvr>
                                      <p:to>
                                        <p:strVal val="visible"/>
                                      </p:to>
                                    </p:set>
                                    <p:animEffect transition="in" filter="wipe(left)">
                                      <p:cBhvr>
                                        <p:cTn id="20" dur="2000"/>
                                        <p:tgtEl>
                                          <p:spTgt spid="351235">
                                            <p:txEl>
                                              <p:pRg st="3" end="3"/>
                                            </p:txEl>
                                          </p:spTgt>
                                        </p:tgtEl>
                                      </p:cBhvr>
                                    </p:animEffect>
                                  </p:childTnLst>
                                </p:cTn>
                              </p:par>
                            </p:childTnLst>
                          </p:cTn>
                        </p:par>
                        <p:par>
                          <p:cTn id="21" fill="hold">
                            <p:stCondLst>
                              <p:cond delay="7000"/>
                            </p:stCondLst>
                            <p:childTnLst>
                              <p:par>
                                <p:cTn id="22" presetID="22" presetClass="entr" presetSubtype="8" fill="hold" grpId="0" nodeType="afterEffect">
                                  <p:stCondLst>
                                    <p:cond delay="0"/>
                                  </p:stCondLst>
                                  <p:childTnLst>
                                    <p:set>
                                      <p:cBhvr>
                                        <p:cTn id="23" dur="1" fill="hold">
                                          <p:stCondLst>
                                            <p:cond delay="0"/>
                                          </p:stCondLst>
                                        </p:cTn>
                                        <p:tgtEl>
                                          <p:spTgt spid="351235">
                                            <p:txEl>
                                              <p:pRg st="4" end="4"/>
                                            </p:txEl>
                                          </p:spTgt>
                                        </p:tgtEl>
                                        <p:attrNameLst>
                                          <p:attrName>style.visibility</p:attrName>
                                        </p:attrNameLst>
                                      </p:cBhvr>
                                      <p:to>
                                        <p:strVal val="visible"/>
                                      </p:to>
                                    </p:set>
                                    <p:animEffect transition="in" filter="wipe(left)">
                                      <p:cBhvr>
                                        <p:cTn id="24" dur="2000"/>
                                        <p:tgtEl>
                                          <p:spTgt spid="351235">
                                            <p:txEl>
                                              <p:pRg st="4" end="4"/>
                                            </p:txEl>
                                          </p:spTgt>
                                        </p:tgtEl>
                                      </p:cBhvr>
                                    </p:animEffect>
                                  </p:childTnLst>
                                </p:cTn>
                              </p:par>
                            </p:childTnLst>
                          </p:cTn>
                        </p:par>
                        <p:par>
                          <p:cTn id="25" fill="hold">
                            <p:stCondLst>
                              <p:cond delay="9000"/>
                            </p:stCondLst>
                            <p:childTnLst>
                              <p:par>
                                <p:cTn id="26" presetID="22" presetClass="entr" presetSubtype="8" fill="hold" grpId="0" nodeType="afterEffect">
                                  <p:stCondLst>
                                    <p:cond delay="0"/>
                                  </p:stCondLst>
                                  <p:childTnLst>
                                    <p:set>
                                      <p:cBhvr>
                                        <p:cTn id="27" dur="1" fill="hold">
                                          <p:stCondLst>
                                            <p:cond delay="0"/>
                                          </p:stCondLst>
                                        </p:cTn>
                                        <p:tgtEl>
                                          <p:spTgt spid="351235">
                                            <p:txEl>
                                              <p:pRg st="5" end="5"/>
                                            </p:txEl>
                                          </p:spTgt>
                                        </p:tgtEl>
                                        <p:attrNameLst>
                                          <p:attrName>style.visibility</p:attrName>
                                        </p:attrNameLst>
                                      </p:cBhvr>
                                      <p:to>
                                        <p:strVal val="visible"/>
                                      </p:to>
                                    </p:set>
                                    <p:animEffect transition="in" filter="wipe(left)">
                                      <p:cBhvr>
                                        <p:cTn id="28" dur="2000"/>
                                        <p:tgtEl>
                                          <p:spTgt spid="351235">
                                            <p:txEl>
                                              <p:pRg st="5" end="5"/>
                                            </p:txEl>
                                          </p:spTgt>
                                        </p:tgtEl>
                                      </p:cBhvr>
                                    </p:animEffect>
                                  </p:childTnLst>
                                </p:cTn>
                              </p:par>
                            </p:childTnLst>
                          </p:cTn>
                        </p:par>
                        <p:par>
                          <p:cTn id="29" fill="hold">
                            <p:stCondLst>
                              <p:cond delay="11000"/>
                            </p:stCondLst>
                            <p:childTnLst>
                              <p:par>
                                <p:cTn id="30" presetID="22" presetClass="entr" presetSubtype="8" fill="hold" grpId="0" nodeType="afterEffect">
                                  <p:stCondLst>
                                    <p:cond delay="0"/>
                                  </p:stCondLst>
                                  <p:childTnLst>
                                    <p:set>
                                      <p:cBhvr>
                                        <p:cTn id="31" dur="1" fill="hold">
                                          <p:stCondLst>
                                            <p:cond delay="0"/>
                                          </p:stCondLst>
                                        </p:cTn>
                                        <p:tgtEl>
                                          <p:spTgt spid="351235">
                                            <p:txEl>
                                              <p:pRg st="6" end="6"/>
                                            </p:txEl>
                                          </p:spTgt>
                                        </p:tgtEl>
                                        <p:attrNameLst>
                                          <p:attrName>style.visibility</p:attrName>
                                        </p:attrNameLst>
                                      </p:cBhvr>
                                      <p:to>
                                        <p:strVal val="visible"/>
                                      </p:to>
                                    </p:set>
                                    <p:animEffect transition="in" filter="wipe(left)">
                                      <p:cBhvr>
                                        <p:cTn id="32" dur="2000"/>
                                        <p:tgtEl>
                                          <p:spTgt spid="351235">
                                            <p:txEl>
                                              <p:pRg st="6" end="6"/>
                                            </p:txEl>
                                          </p:spTgt>
                                        </p:tgtEl>
                                      </p:cBhvr>
                                    </p:animEffect>
                                  </p:childTnLst>
                                </p:cTn>
                              </p:par>
                            </p:childTnLst>
                          </p:cTn>
                        </p:par>
                        <p:par>
                          <p:cTn id="33" fill="hold">
                            <p:stCondLst>
                              <p:cond delay="13000"/>
                            </p:stCondLst>
                            <p:childTnLst>
                              <p:par>
                                <p:cTn id="34" presetID="22" presetClass="entr" presetSubtype="8" fill="hold" grpId="0" nodeType="afterEffect">
                                  <p:stCondLst>
                                    <p:cond delay="0"/>
                                  </p:stCondLst>
                                  <p:childTnLst>
                                    <p:set>
                                      <p:cBhvr>
                                        <p:cTn id="35" dur="1" fill="hold">
                                          <p:stCondLst>
                                            <p:cond delay="0"/>
                                          </p:stCondLst>
                                        </p:cTn>
                                        <p:tgtEl>
                                          <p:spTgt spid="351235">
                                            <p:txEl>
                                              <p:pRg st="7" end="7"/>
                                            </p:txEl>
                                          </p:spTgt>
                                        </p:tgtEl>
                                        <p:attrNameLst>
                                          <p:attrName>style.visibility</p:attrName>
                                        </p:attrNameLst>
                                      </p:cBhvr>
                                      <p:to>
                                        <p:strVal val="visible"/>
                                      </p:to>
                                    </p:set>
                                    <p:animEffect transition="in" filter="wipe(left)">
                                      <p:cBhvr>
                                        <p:cTn id="36" dur="2000"/>
                                        <p:tgtEl>
                                          <p:spTgt spid="351235">
                                            <p:txEl>
                                              <p:pRg st="7" end="7"/>
                                            </p:txEl>
                                          </p:spTgt>
                                        </p:tgtEl>
                                      </p:cBhvr>
                                    </p:animEffect>
                                  </p:childTnLst>
                                </p:cTn>
                              </p:par>
                            </p:childTnLst>
                          </p:cTn>
                        </p:par>
                        <p:par>
                          <p:cTn id="37" fill="hold">
                            <p:stCondLst>
                              <p:cond delay="15000"/>
                            </p:stCondLst>
                            <p:childTnLst>
                              <p:par>
                                <p:cTn id="38" presetID="22" presetClass="entr" presetSubtype="8" fill="hold" grpId="0" nodeType="afterEffect">
                                  <p:stCondLst>
                                    <p:cond delay="0"/>
                                  </p:stCondLst>
                                  <p:childTnLst>
                                    <p:set>
                                      <p:cBhvr>
                                        <p:cTn id="39" dur="1" fill="hold">
                                          <p:stCondLst>
                                            <p:cond delay="0"/>
                                          </p:stCondLst>
                                        </p:cTn>
                                        <p:tgtEl>
                                          <p:spTgt spid="351235">
                                            <p:txEl>
                                              <p:pRg st="8" end="8"/>
                                            </p:txEl>
                                          </p:spTgt>
                                        </p:tgtEl>
                                        <p:attrNameLst>
                                          <p:attrName>style.visibility</p:attrName>
                                        </p:attrNameLst>
                                      </p:cBhvr>
                                      <p:to>
                                        <p:strVal val="visible"/>
                                      </p:to>
                                    </p:set>
                                    <p:animEffect transition="in" filter="wipe(left)">
                                      <p:cBhvr>
                                        <p:cTn id="40" dur="2000"/>
                                        <p:tgtEl>
                                          <p:spTgt spid="351235">
                                            <p:txEl>
                                              <p:pRg st="8" end="8"/>
                                            </p:txEl>
                                          </p:spTgt>
                                        </p:tgtEl>
                                      </p:cBhvr>
                                    </p:animEffect>
                                  </p:childTnLst>
                                </p:cTn>
                              </p:par>
                            </p:childTnLst>
                          </p:cTn>
                        </p:par>
                        <p:par>
                          <p:cTn id="41" fill="hold">
                            <p:stCondLst>
                              <p:cond delay="17000"/>
                            </p:stCondLst>
                            <p:childTnLst>
                              <p:par>
                                <p:cTn id="42" presetID="22" presetClass="entr" presetSubtype="8" fill="hold" grpId="0" nodeType="afterEffect">
                                  <p:stCondLst>
                                    <p:cond delay="0"/>
                                  </p:stCondLst>
                                  <p:childTnLst>
                                    <p:set>
                                      <p:cBhvr>
                                        <p:cTn id="43" dur="1" fill="hold">
                                          <p:stCondLst>
                                            <p:cond delay="0"/>
                                          </p:stCondLst>
                                        </p:cTn>
                                        <p:tgtEl>
                                          <p:spTgt spid="351235">
                                            <p:txEl>
                                              <p:pRg st="10" end="10"/>
                                            </p:txEl>
                                          </p:spTgt>
                                        </p:tgtEl>
                                        <p:attrNameLst>
                                          <p:attrName>style.visibility</p:attrName>
                                        </p:attrNameLst>
                                      </p:cBhvr>
                                      <p:to>
                                        <p:strVal val="visible"/>
                                      </p:to>
                                    </p:set>
                                    <p:animEffect transition="in" filter="wipe(left)">
                                      <p:cBhvr>
                                        <p:cTn id="44" dur="2000"/>
                                        <p:tgtEl>
                                          <p:spTgt spid="351235">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8" fill="hold" nodeType="clickEffect">
                                  <p:stCondLst>
                                    <p:cond delay="0"/>
                                  </p:stCondLst>
                                  <p:childTnLst>
                                    <p:set>
                                      <p:cBhvr>
                                        <p:cTn id="48" dur="1" fill="hold">
                                          <p:stCondLst>
                                            <p:cond delay="0"/>
                                          </p:stCondLst>
                                        </p:cTn>
                                        <p:tgtEl>
                                          <p:spTgt spid="351242"/>
                                        </p:tgtEl>
                                        <p:attrNameLst>
                                          <p:attrName>style.visibility</p:attrName>
                                        </p:attrNameLst>
                                      </p:cBhvr>
                                      <p:to>
                                        <p:strVal val="visible"/>
                                      </p:to>
                                    </p:set>
                                    <p:anim calcmode="lin" valueType="num">
                                      <p:cBhvr additive="base">
                                        <p:cTn id="49" dur="5000" fill="hold"/>
                                        <p:tgtEl>
                                          <p:spTgt spid="351242"/>
                                        </p:tgtEl>
                                        <p:attrNameLst>
                                          <p:attrName>ppt_x</p:attrName>
                                        </p:attrNameLst>
                                      </p:cBhvr>
                                      <p:tavLst>
                                        <p:tav tm="0">
                                          <p:val>
                                            <p:strVal val="0-#ppt_w/2"/>
                                          </p:val>
                                        </p:tav>
                                        <p:tav tm="100000">
                                          <p:val>
                                            <p:strVal val="#ppt_x"/>
                                          </p:val>
                                        </p:tav>
                                      </p:tavLst>
                                    </p:anim>
                                    <p:anim calcmode="lin" valueType="num">
                                      <p:cBhvr additive="base">
                                        <p:cTn id="50" dur="5000" fill="hold"/>
                                        <p:tgtEl>
                                          <p:spTgt spid="35124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351247"/>
                                        </p:tgtEl>
                                        <p:attrNameLst>
                                          <p:attrName>style.visibility</p:attrName>
                                        </p:attrNameLst>
                                      </p:cBhvr>
                                      <p:to>
                                        <p:strVal val="visible"/>
                                      </p:to>
                                    </p:set>
                                    <p:anim calcmode="lin" valueType="num">
                                      <p:cBhvr additive="base">
                                        <p:cTn id="55" dur="5000" fill="hold"/>
                                        <p:tgtEl>
                                          <p:spTgt spid="351247"/>
                                        </p:tgtEl>
                                        <p:attrNameLst>
                                          <p:attrName>ppt_x</p:attrName>
                                        </p:attrNameLst>
                                      </p:cBhvr>
                                      <p:tavLst>
                                        <p:tav tm="0">
                                          <p:val>
                                            <p:strVal val="#ppt_x"/>
                                          </p:val>
                                        </p:tav>
                                        <p:tav tm="100000">
                                          <p:val>
                                            <p:strVal val="#ppt_x"/>
                                          </p:val>
                                        </p:tav>
                                      </p:tavLst>
                                    </p:anim>
                                    <p:anim calcmode="lin" valueType="num">
                                      <p:cBhvr additive="base">
                                        <p:cTn id="56" dur="5000" fill="hold"/>
                                        <p:tgtEl>
                                          <p:spTgt spid="351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3" grpId="0" animBg="1"/>
      <p:bldP spid="351235"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sz="half" idx="10"/>
          </p:nvPr>
        </p:nvSpPr>
        <p:spPr/>
        <p:txBody>
          <a:bodyPr/>
          <a:lstStyle/>
          <a:p>
            <a:r>
              <a:rPr lang="en-US" smtClean="0"/>
              <a:t>14 avril  2011</a:t>
            </a:r>
            <a:endParaRPr lang="en-US" dirty="0"/>
          </a:p>
        </p:txBody>
      </p:sp>
      <p:sp>
        <p:nvSpPr>
          <p:cNvPr id="3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45090" name="Rectangle 2"/>
          <p:cNvSpPr>
            <a:spLocks noGrp="1" noChangeArrowheads="1"/>
          </p:cNvSpPr>
          <p:nvPr>
            <p:ph type="title"/>
          </p:nvPr>
        </p:nvSpPr>
        <p:spPr/>
        <p:txBody>
          <a:bodyPr/>
          <a:lstStyle/>
          <a:p>
            <a:r>
              <a:rPr lang="en-GB"/>
              <a:t>SOS comprimé et camouflé</a:t>
            </a:r>
          </a:p>
        </p:txBody>
      </p:sp>
      <p:sp>
        <p:nvSpPr>
          <p:cNvPr id="345103" name="Text Box 15"/>
          <p:cNvSpPr txBox="1">
            <a:spLocks noChangeArrowheads="1"/>
          </p:cNvSpPr>
          <p:nvPr/>
        </p:nvSpPr>
        <p:spPr bwMode="auto">
          <a:xfrm>
            <a:off x="1620044" y="1828800"/>
            <a:ext cx="3866356" cy="1477328"/>
          </a:xfrm>
          <a:prstGeom prst="rect">
            <a:avLst/>
          </a:prstGeom>
          <a:solidFill>
            <a:schemeClr val="accent3">
              <a:lumMod val="20000"/>
              <a:lumOff val="80000"/>
            </a:schemeClr>
          </a:solidFill>
          <a:ln>
            <a:solidFill>
              <a:schemeClr val="bg1"/>
            </a:solidFill>
          </a:ln>
          <a:effectLst/>
          <a:extLst/>
        </p:spPr>
        <p:txBody>
          <a:bodyPr wrap="square">
            <a:spAutoFit/>
          </a:bodyPr>
          <a:lstStyle/>
          <a:p>
            <a:pPr algn="l"/>
            <a:r>
              <a:rPr lang="en-GB" b="0" i="0">
                <a:solidFill>
                  <a:schemeClr val="tx1"/>
                </a:solidFill>
              </a:rPr>
              <a:t>Bonjour,</a:t>
            </a:r>
          </a:p>
          <a:p>
            <a:pPr algn="l"/>
            <a:r>
              <a:rPr lang="en-GB" b="0" i="0">
                <a:solidFill>
                  <a:schemeClr val="tx1"/>
                </a:solidFill>
              </a:rPr>
              <a:t>Notre voyage s’est très bien</a:t>
            </a:r>
          </a:p>
          <a:p>
            <a:pPr algn="l"/>
            <a:r>
              <a:rPr lang="en-GB" b="0" i="0">
                <a:solidFill>
                  <a:schemeClr val="tx1"/>
                </a:solidFill>
              </a:rPr>
              <a:t>déroulé. A  bientôt.</a:t>
            </a:r>
          </a:p>
          <a:p>
            <a:pPr algn="l"/>
            <a:endParaRPr lang="en-GB" b="0" i="0">
              <a:solidFill>
                <a:schemeClr val="tx1"/>
              </a:solidFill>
            </a:endParaRPr>
          </a:p>
          <a:p>
            <a:pPr algn="l"/>
            <a:r>
              <a:rPr lang="en-GB" b="0" i="0">
                <a:solidFill>
                  <a:schemeClr val="tx1"/>
                </a:solidFill>
              </a:rPr>
              <a:t>Jean Charles</a:t>
            </a:r>
          </a:p>
        </p:txBody>
      </p:sp>
      <p:sp>
        <p:nvSpPr>
          <p:cNvPr id="345104" name="Text Box 16"/>
          <p:cNvSpPr txBox="1">
            <a:spLocks noChangeArrowheads="1"/>
          </p:cNvSpPr>
          <p:nvPr/>
        </p:nvSpPr>
        <p:spPr bwMode="auto">
          <a:xfrm>
            <a:off x="738188" y="838200"/>
            <a:ext cx="6713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0" i="0" dirty="0" err="1">
                <a:solidFill>
                  <a:schemeClr val="tx1"/>
                </a:solidFill>
                <a:latin typeface="Arial" charset="0"/>
              </a:rPr>
              <a:t>Compter</a:t>
            </a:r>
            <a:r>
              <a:rPr lang="en-GB" sz="2400" b="0" i="0" dirty="0">
                <a:solidFill>
                  <a:schemeClr val="tx1"/>
                </a:solidFill>
                <a:latin typeface="Arial" charset="0"/>
              </a:rPr>
              <a:t> les </a:t>
            </a:r>
            <a:r>
              <a:rPr lang="en-GB" sz="2400" b="0" i="0" dirty="0" err="1">
                <a:solidFill>
                  <a:schemeClr val="tx1"/>
                </a:solidFill>
                <a:latin typeface="Arial" charset="0"/>
              </a:rPr>
              <a:t>lettres</a:t>
            </a:r>
            <a:r>
              <a:rPr lang="en-GB" sz="2400" b="0" i="0" dirty="0">
                <a:solidFill>
                  <a:schemeClr val="tx1"/>
                </a:solidFill>
                <a:latin typeface="Arial" charset="0"/>
              </a:rPr>
              <a:t> de </a:t>
            </a:r>
            <a:r>
              <a:rPr lang="en-GB" sz="2400" b="0" i="0" dirty="0" err="1">
                <a:solidFill>
                  <a:schemeClr val="tx1"/>
                </a:solidFill>
                <a:latin typeface="Arial" charset="0"/>
              </a:rPr>
              <a:t>chaque</a:t>
            </a:r>
            <a:r>
              <a:rPr lang="en-GB" sz="2400" b="0" i="0" dirty="0">
                <a:solidFill>
                  <a:schemeClr val="tx1"/>
                </a:solidFill>
                <a:latin typeface="Arial" charset="0"/>
              </a:rPr>
              <a:t> mot</a:t>
            </a:r>
          </a:p>
          <a:p>
            <a:r>
              <a:rPr lang="en-GB" sz="2400" b="0" i="0" dirty="0">
                <a:solidFill>
                  <a:schemeClr val="tx1"/>
                </a:solidFill>
                <a:latin typeface="Arial" charset="0"/>
              </a:rPr>
              <a:t>sans les </a:t>
            </a:r>
            <a:r>
              <a:rPr lang="en-GB" sz="2400" b="0" i="0" dirty="0" err="1">
                <a:solidFill>
                  <a:schemeClr val="tx1"/>
                </a:solidFill>
                <a:latin typeface="Arial" charset="0"/>
              </a:rPr>
              <a:t>signes</a:t>
            </a:r>
            <a:r>
              <a:rPr lang="en-GB" sz="2400" b="0" i="0" dirty="0">
                <a:solidFill>
                  <a:schemeClr val="tx1"/>
                </a:solidFill>
                <a:latin typeface="Arial" charset="0"/>
              </a:rPr>
              <a:t> de </a:t>
            </a:r>
            <a:r>
              <a:rPr lang="en-GB" sz="2400" b="0" i="0" dirty="0" err="1">
                <a:solidFill>
                  <a:schemeClr val="tx1"/>
                </a:solidFill>
                <a:latin typeface="Arial" charset="0"/>
              </a:rPr>
              <a:t>ponctuation</a:t>
            </a:r>
            <a:r>
              <a:rPr lang="en-GB" sz="2400" b="0" i="0" dirty="0">
                <a:solidFill>
                  <a:schemeClr val="tx1"/>
                </a:solidFill>
                <a:latin typeface="Arial" charset="0"/>
              </a:rPr>
              <a:t> ou de </a:t>
            </a:r>
            <a:r>
              <a:rPr lang="en-GB" sz="2400" b="0" i="0" dirty="0" err="1">
                <a:solidFill>
                  <a:schemeClr val="tx1"/>
                </a:solidFill>
                <a:latin typeface="Arial" charset="0"/>
              </a:rPr>
              <a:t>séparation</a:t>
            </a:r>
            <a:endParaRPr lang="en-GB" sz="2400" b="0" i="0" dirty="0">
              <a:solidFill>
                <a:schemeClr val="tx1"/>
              </a:solidFill>
              <a:latin typeface="Arial" charset="0"/>
            </a:endParaRPr>
          </a:p>
        </p:txBody>
      </p:sp>
      <p:sp>
        <p:nvSpPr>
          <p:cNvPr id="345105" name="Text Box 17"/>
          <p:cNvSpPr txBox="1">
            <a:spLocks noChangeArrowheads="1"/>
          </p:cNvSpPr>
          <p:nvPr/>
        </p:nvSpPr>
        <p:spPr bwMode="auto">
          <a:xfrm>
            <a:off x="5638800" y="1828800"/>
            <a:ext cx="24161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b="0" i="0">
                <a:solidFill>
                  <a:schemeClr val="tx1"/>
                </a:solidFill>
              </a:rPr>
              <a:t>7</a:t>
            </a:r>
          </a:p>
          <a:p>
            <a:pPr algn="l"/>
            <a:r>
              <a:rPr lang="en-GB" b="0" i="0">
                <a:solidFill>
                  <a:schemeClr val="tx1"/>
                </a:solidFill>
              </a:rPr>
              <a:t>5 6 1 3 4 4</a:t>
            </a:r>
          </a:p>
          <a:p>
            <a:pPr algn="l"/>
            <a:r>
              <a:rPr lang="en-GB" b="0" i="0">
                <a:solidFill>
                  <a:schemeClr val="tx1"/>
                </a:solidFill>
              </a:rPr>
              <a:t>7 1 7</a:t>
            </a:r>
          </a:p>
          <a:p>
            <a:pPr algn="l"/>
            <a:endParaRPr lang="en-GB" b="0" i="0">
              <a:solidFill>
                <a:schemeClr val="tx1"/>
              </a:solidFill>
            </a:endParaRPr>
          </a:p>
          <a:p>
            <a:pPr algn="l"/>
            <a:r>
              <a:rPr lang="en-GB" b="0" i="0">
                <a:solidFill>
                  <a:schemeClr val="tx1"/>
                </a:solidFill>
              </a:rPr>
              <a:t>4 7</a:t>
            </a:r>
          </a:p>
        </p:txBody>
      </p:sp>
      <p:sp>
        <p:nvSpPr>
          <p:cNvPr id="345106" name="Text Box 18"/>
          <p:cNvSpPr txBox="1">
            <a:spLocks noChangeArrowheads="1"/>
          </p:cNvSpPr>
          <p:nvPr/>
        </p:nvSpPr>
        <p:spPr bwMode="auto">
          <a:xfrm>
            <a:off x="304800" y="4267200"/>
            <a:ext cx="2974975" cy="822325"/>
          </a:xfrm>
          <a:prstGeom prst="rect">
            <a:avLst/>
          </a:prstGeom>
          <a:solidFill>
            <a:srgbClr val="F3DC7B"/>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0" i="0">
                <a:solidFill>
                  <a:schemeClr val="tx1"/>
                </a:solidFill>
                <a:latin typeface="Arial" charset="0"/>
              </a:rPr>
              <a:t>longueur impaire = 1</a:t>
            </a:r>
          </a:p>
          <a:p>
            <a:r>
              <a:rPr lang="en-GB" sz="2400" b="0" i="0">
                <a:solidFill>
                  <a:schemeClr val="tx1"/>
                </a:solidFill>
                <a:latin typeface="Arial" charset="0"/>
              </a:rPr>
              <a:t>longueur paire = 0</a:t>
            </a:r>
          </a:p>
        </p:txBody>
      </p:sp>
      <p:sp>
        <p:nvSpPr>
          <p:cNvPr id="345107" name="Text Box 19"/>
          <p:cNvSpPr txBox="1">
            <a:spLocks noChangeArrowheads="1"/>
          </p:cNvSpPr>
          <p:nvPr/>
        </p:nvSpPr>
        <p:spPr bwMode="auto">
          <a:xfrm>
            <a:off x="3657600" y="3962400"/>
            <a:ext cx="1752600" cy="1569660"/>
          </a:xfrm>
          <a:prstGeom prst="rect">
            <a:avLst/>
          </a:prstGeom>
          <a:solidFill>
            <a:srgbClr val="F3DC7B"/>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sz="2400" b="0" i="0">
                <a:solidFill>
                  <a:schemeClr val="tx1"/>
                </a:solidFill>
              </a:rPr>
              <a:t>1</a:t>
            </a:r>
          </a:p>
          <a:p>
            <a:pPr algn="l"/>
            <a:r>
              <a:rPr lang="en-GB" sz="2400" b="0" i="0">
                <a:solidFill>
                  <a:schemeClr val="tx1"/>
                </a:solidFill>
              </a:rPr>
              <a:t>1 0 1 1 0 0</a:t>
            </a:r>
          </a:p>
          <a:p>
            <a:pPr algn="l"/>
            <a:r>
              <a:rPr lang="en-GB" sz="2400" b="0" i="0">
                <a:solidFill>
                  <a:schemeClr val="tx1"/>
                </a:solidFill>
              </a:rPr>
              <a:t>1 1 1</a:t>
            </a:r>
          </a:p>
          <a:p>
            <a:pPr algn="l"/>
            <a:r>
              <a:rPr lang="en-GB" sz="2400" b="0" i="0">
                <a:solidFill>
                  <a:schemeClr val="tx1"/>
                </a:solidFill>
              </a:rPr>
              <a:t>0 1</a:t>
            </a:r>
          </a:p>
        </p:txBody>
      </p:sp>
      <p:grpSp>
        <p:nvGrpSpPr>
          <p:cNvPr id="345128" name="Group 40"/>
          <p:cNvGrpSpPr>
            <a:grpSpLocks/>
          </p:cNvGrpSpPr>
          <p:nvPr/>
        </p:nvGrpSpPr>
        <p:grpSpPr bwMode="auto">
          <a:xfrm>
            <a:off x="6096000" y="3962400"/>
            <a:ext cx="1524000" cy="533400"/>
            <a:chOff x="3840" y="2976"/>
            <a:chExt cx="960" cy="336"/>
          </a:xfrm>
        </p:grpSpPr>
        <p:sp>
          <p:nvSpPr>
            <p:cNvPr id="345108" name="Rectangle 20"/>
            <p:cNvSpPr>
              <a:spLocks noChangeArrowheads="1"/>
            </p:cNvSpPr>
            <p:nvPr/>
          </p:nvSpPr>
          <p:spPr bwMode="auto">
            <a:xfrm>
              <a:off x="3840" y="2976"/>
              <a:ext cx="240" cy="336"/>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sp>
          <p:nvSpPr>
            <p:cNvPr id="345109" name="Rectangle 21"/>
            <p:cNvSpPr>
              <a:spLocks noChangeArrowheads="1"/>
            </p:cNvSpPr>
            <p:nvPr/>
          </p:nvSpPr>
          <p:spPr bwMode="auto">
            <a:xfrm>
              <a:off x="4080" y="2976"/>
              <a:ext cx="240" cy="336"/>
            </a:xfrm>
            <a:prstGeom prst="rect">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sp>
          <p:nvSpPr>
            <p:cNvPr id="345110" name="Rectangle 22"/>
            <p:cNvSpPr>
              <a:spLocks noChangeArrowheads="1"/>
            </p:cNvSpPr>
            <p:nvPr/>
          </p:nvSpPr>
          <p:spPr bwMode="auto">
            <a:xfrm>
              <a:off x="4320" y="2976"/>
              <a:ext cx="240" cy="336"/>
            </a:xfrm>
            <a:prstGeom prst="rect">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0</a:t>
              </a:r>
            </a:p>
          </p:txBody>
        </p:sp>
        <p:sp>
          <p:nvSpPr>
            <p:cNvPr id="345111" name="Rectangle 23"/>
            <p:cNvSpPr>
              <a:spLocks noChangeArrowheads="1"/>
            </p:cNvSpPr>
            <p:nvPr/>
          </p:nvSpPr>
          <p:spPr bwMode="auto">
            <a:xfrm>
              <a:off x="4560" y="2976"/>
              <a:ext cx="240" cy="336"/>
            </a:xfrm>
            <a:prstGeom prst="rect">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grpSp>
      <p:grpSp>
        <p:nvGrpSpPr>
          <p:cNvPr id="345130" name="Group 42"/>
          <p:cNvGrpSpPr>
            <a:grpSpLocks/>
          </p:cNvGrpSpPr>
          <p:nvPr/>
        </p:nvGrpSpPr>
        <p:grpSpPr bwMode="auto">
          <a:xfrm>
            <a:off x="6096000" y="5029200"/>
            <a:ext cx="1524000" cy="533400"/>
            <a:chOff x="3840" y="3648"/>
            <a:chExt cx="960" cy="336"/>
          </a:xfrm>
        </p:grpSpPr>
        <p:sp>
          <p:nvSpPr>
            <p:cNvPr id="345112" name="Rectangle 24"/>
            <p:cNvSpPr>
              <a:spLocks noChangeArrowheads="1"/>
            </p:cNvSpPr>
            <p:nvPr/>
          </p:nvSpPr>
          <p:spPr bwMode="auto">
            <a:xfrm>
              <a:off x="3840" y="3648"/>
              <a:ext cx="240" cy="336"/>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sp>
          <p:nvSpPr>
            <p:cNvPr id="345113" name="Rectangle 25"/>
            <p:cNvSpPr>
              <a:spLocks noChangeArrowheads="1"/>
            </p:cNvSpPr>
            <p:nvPr/>
          </p:nvSpPr>
          <p:spPr bwMode="auto">
            <a:xfrm>
              <a:off x="4080" y="3648"/>
              <a:ext cx="240" cy="336"/>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sp>
          <p:nvSpPr>
            <p:cNvPr id="345114" name="Rectangle 26"/>
            <p:cNvSpPr>
              <a:spLocks noChangeArrowheads="1"/>
            </p:cNvSpPr>
            <p:nvPr/>
          </p:nvSpPr>
          <p:spPr bwMode="auto">
            <a:xfrm>
              <a:off x="4320" y="3648"/>
              <a:ext cx="240" cy="33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0</a:t>
              </a:r>
            </a:p>
          </p:txBody>
        </p:sp>
        <p:sp>
          <p:nvSpPr>
            <p:cNvPr id="345115" name="Rectangle 27"/>
            <p:cNvSpPr>
              <a:spLocks noChangeArrowheads="1"/>
            </p:cNvSpPr>
            <p:nvPr/>
          </p:nvSpPr>
          <p:spPr bwMode="auto">
            <a:xfrm>
              <a:off x="4560" y="3648"/>
              <a:ext cx="240" cy="33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grpSp>
      <p:grpSp>
        <p:nvGrpSpPr>
          <p:cNvPr id="345129" name="Group 41"/>
          <p:cNvGrpSpPr>
            <a:grpSpLocks/>
          </p:cNvGrpSpPr>
          <p:nvPr/>
        </p:nvGrpSpPr>
        <p:grpSpPr bwMode="auto">
          <a:xfrm>
            <a:off x="6096000" y="4495800"/>
            <a:ext cx="1524000" cy="533400"/>
            <a:chOff x="3840" y="3312"/>
            <a:chExt cx="960" cy="336"/>
          </a:xfrm>
        </p:grpSpPr>
        <p:sp>
          <p:nvSpPr>
            <p:cNvPr id="345116" name="Rectangle 28"/>
            <p:cNvSpPr>
              <a:spLocks noChangeArrowheads="1"/>
            </p:cNvSpPr>
            <p:nvPr/>
          </p:nvSpPr>
          <p:spPr bwMode="auto">
            <a:xfrm>
              <a:off x="3840" y="3312"/>
              <a:ext cx="240" cy="336"/>
            </a:xfrm>
            <a:prstGeom prst="rect">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sp>
          <p:nvSpPr>
            <p:cNvPr id="345117" name="Rectangle 29"/>
            <p:cNvSpPr>
              <a:spLocks noChangeArrowheads="1"/>
            </p:cNvSpPr>
            <p:nvPr/>
          </p:nvSpPr>
          <p:spPr bwMode="auto">
            <a:xfrm>
              <a:off x="4080" y="3312"/>
              <a:ext cx="240" cy="336"/>
            </a:xfrm>
            <a:prstGeom prst="rect">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0</a:t>
              </a:r>
            </a:p>
          </p:txBody>
        </p:sp>
        <p:sp>
          <p:nvSpPr>
            <p:cNvPr id="345118" name="Rectangle 30"/>
            <p:cNvSpPr>
              <a:spLocks noChangeArrowheads="1"/>
            </p:cNvSpPr>
            <p:nvPr/>
          </p:nvSpPr>
          <p:spPr bwMode="auto">
            <a:xfrm>
              <a:off x="4320" y="3312"/>
              <a:ext cx="240" cy="336"/>
            </a:xfrm>
            <a:prstGeom prst="rect">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0</a:t>
              </a:r>
            </a:p>
          </p:txBody>
        </p:sp>
        <p:sp>
          <p:nvSpPr>
            <p:cNvPr id="345119" name="Rectangle 31"/>
            <p:cNvSpPr>
              <a:spLocks noChangeArrowheads="1"/>
            </p:cNvSpPr>
            <p:nvPr/>
          </p:nvSpPr>
          <p:spPr bwMode="auto">
            <a:xfrm>
              <a:off x="4560" y="3312"/>
              <a:ext cx="240" cy="336"/>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0" i="0">
                  <a:solidFill>
                    <a:schemeClr val="tx1"/>
                  </a:solidFill>
                  <a:latin typeface="Arial" charset="0"/>
                </a:rPr>
                <a:t>1</a:t>
              </a:r>
            </a:p>
          </p:txBody>
        </p:sp>
      </p:grpSp>
      <p:sp>
        <p:nvSpPr>
          <p:cNvPr id="345120" name="AutoShape 32"/>
          <p:cNvSpPr>
            <a:spLocks noChangeArrowheads="1"/>
          </p:cNvSpPr>
          <p:nvPr/>
        </p:nvSpPr>
        <p:spPr bwMode="auto">
          <a:xfrm>
            <a:off x="3200400" y="4648200"/>
            <a:ext cx="457200" cy="381000"/>
          </a:xfrm>
          <a:prstGeom prst="rightArrow">
            <a:avLst>
              <a:gd name="adj1" fmla="val 50000"/>
              <a:gd name="adj2" fmla="val 30000"/>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1" name="AutoShape 33"/>
          <p:cNvSpPr>
            <a:spLocks noChangeArrowheads="1"/>
          </p:cNvSpPr>
          <p:nvPr/>
        </p:nvSpPr>
        <p:spPr bwMode="auto">
          <a:xfrm>
            <a:off x="5410200" y="4648200"/>
            <a:ext cx="457200" cy="381000"/>
          </a:xfrm>
          <a:prstGeom prst="rightArrow">
            <a:avLst>
              <a:gd name="adj1" fmla="val 50000"/>
              <a:gd name="adj2" fmla="val 30000"/>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2" name="AutoShape 34"/>
          <p:cNvSpPr>
            <a:spLocks noChangeArrowheads="1"/>
          </p:cNvSpPr>
          <p:nvPr/>
        </p:nvSpPr>
        <p:spPr bwMode="auto">
          <a:xfrm>
            <a:off x="7620000" y="4114800"/>
            <a:ext cx="457200" cy="381000"/>
          </a:xfrm>
          <a:prstGeom prst="rightArrow">
            <a:avLst>
              <a:gd name="adj1" fmla="val 50000"/>
              <a:gd name="adj2" fmla="val 30000"/>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3" name="AutoShape 35"/>
          <p:cNvSpPr>
            <a:spLocks noChangeArrowheads="1"/>
          </p:cNvSpPr>
          <p:nvPr/>
        </p:nvSpPr>
        <p:spPr bwMode="auto">
          <a:xfrm>
            <a:off x="7620000" y="4572000"/>
            <a:ext cx="457200" cy="381000"/>
          </a:xfrm>
          <a:prstGeom prst="rightArrow">
            <a:avLst>
              <a:gd name="adj1" fmla="val 50000"/>
              <a:gd name="adj2" fmla="val 30000"/>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4" name="AutoShape 36"/>
          <p:cNvSpPr>
            <a:spLocks noChangeArrowheads="1"/>
          </p:cNvSpPr>
          <p:nvPr/>
        </p:nvSpPr>
        <p:spPr bwMode="auto">
          <a:xfrm>
            <a:off x="7620000" y="5029200"/>
            <a:ext cx="457200" cy="381000"/>
          </a:xfrm>
          <a:prstGeom prst="rightArrow">
            <a:avLst>
              <a:gd name="adj1" fmla="val 50000"/>
              <a:gd name="adj2" fmla="val 30000"/>
            </a:avLst>
          </a:prstGeom>
          <a:solidFill>
            <a:srgbClr val="F3DC7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5" name="Rectangle 37"/>
          <p:cNvSpPr>
            <a:spLocks noChangeArrowheads="1"/>
          </p:cNvSpPr>
          <p:nvPr/>
        </p:nvSpPr>
        <p:spPr bwMode="auto">
          <a:xfrm>
            <a:off x="8458200" y="3886200"/>
            <a:ext cx="533400" cy="533400"/>
          </a:xfrm>
          <a:prstGeom prst="rect">
            <a:avLst/>
          </a:prstGeom>
          <a:solidFill>
            <a:schemeClr val="accent6">
              <a:lumMod val="60000"/>
              <a:lumOff val="40000"/>
            </a:schemeClr>
          </a:solidFill>
          <a:ln w="28575">
            <a:solidFill>
              <a:schemeClr val="tx1"/>
            </a:solidFill>
            <a:miter lim="800000"/>
            <a:headEnd/>
            <a:tailEnd/>
          </a:ln>
          <a:effectLst/>
          <a:extLst/>
        </p:spPr>
        <p:txBody>
          <a:bodyPr wrap="none" anchor="ctr"/>
          <a:lstStyle/>
          <a:p>
            <a:pPr algn="ctr"/>
            <a:r>
              <a:rPr lang="en-GB" b="0" i="0">
                <a:solidFill>
                  <a:schemeClr val="tx1"/>
                </a:solidFill>
              </a:rPr>
              <a:t>S</a:t>
            </a:r>
          </a:p>
        </p:txBody>
      </p:sp>
      <p:sp>
        <p:nvSpPr>
          <p:cNvPr id="345126" name="Rectangle 38"/>
          <p:cNvSpPr>
            <a:spLocks noChangeArrowheads="1"/>
          </p:cNvSpPr>
          <p:nvPr/>
        </p:nvSpPr>
        <p:spPr bwMode="auto">
          <a:xfrm>
            <a:off x="8458200" y="4953000"/>
            <a:ext cx="533400" cy="533400"/>
          </a:xfrm>
          <a:prstGeom prst="rect">
            <a:avLst/>
          </a:prstGeom>
          <a:solidFill>
            <a:schemeClr val="accent6">
              <a:lumMod val="60000"/>
              <a:lumOff val="40000"/>
            </a:schemeClr>
          </a:solidFill>
          <a:ln w="28575">
            <a:solidFill>
              <a:schemeClr val="tx1"/>
            </a:solidFill>
            <a:miter lim="800000"/>
            <a:headEnd/>
            <a:tailEnd/>
          </a:ln>
          <a:effectLst/>
          <a:extLst/>
        </p:spPr>
        <p:txBody>
          <a:bodyPr wrap="none" anchor="ctr"/>
          <a:lstStyle/>
          <a:p>
            <a:pPr algn="ctr"/>
            <a:r>
              <a:rPr lang="en-GB" b="0" i="0">
                <a:solidFill>
                  <a:schemeClr val="tx1"/>
                </a:solidFill>
              </a:rPr>
              <a:t>S</a:t>
            </a:r>
          </a:p>
        </p:txBody>
      </p:sp>
      <p:sp>
        <p:nvSpPr>
          <p:cNvPr id="345127" name="Rectangle 39"/>
          <p:cNvSpPr>
            <a:spLocks noChangeArrowheads="1"/>
          </p:cNvSpPr>
          <p:nvPr/>
        </p:nvSpPr>
        <p:spPr bwMode="auto">
          <a:xfrm>
            <a:off x="8458200" y="4419600"/>
            <a:ext cx="533400" cy="533400"/>
          </a:xfrm>
          <a:prstGeom prst="rect">
            <a:avLst/>
          </a:prstGeom>
          <a:solidFill>
            <a:schemeClr val="accent6">
              <a:lumMod val="60000"/>
              <a:lumOff val="40000"/>
            </a:schemeClr>
          </a:solidFill>
          <a:ln w="28575">
            <a:solidFill>
              <a:schemeClr val="tx1"/>
            </a:solidFill>
            <a:miter lim="800000"/>
            <a:headEnd/>
            <a:tailEnd/>
          </a:ln>
          <a:effectLst/>
          <a:extLst/>
        </p:spPr>
        <p:txBody>
          <a:bodyPr wrap="none" anchor="ctr"/>
          <a:lstStyle/>
          <a:p>
            <a:pPr algn="ctr"/>
            <a:r>
              <a:rPr lang="en-GB" b="0" i="0">
                <a:solidFill>
                  <a:schemeClr val="tx1"/>
                </a:solidFill>
              </a:rPr>
              <a:t>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231965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104">
                                            <p:txEl>
                                              <p:pRg st="0" end="0"/>
                                            </p:txEl>
                                          </p:spTgt>
                                        </p:tgtEl>
                                        <p:attrNameLst>
                                          <p:attrName>style.visibility</p:attrName>
                                        </p:attrNameLst>
                                      </p:cBhvr>
                                      <p:to>
                                        <p:strVal val="visible"/>
                                      </p:to>
                                    </p:set>
                                    <p:animEffect transition="in" filter="wipe(left)">
                                      <p:cBhvr>
                                        <p:cTn id="7" dur="1250"/>
                                        <p:tgtEl>
                                          <p:spTgt spid="345104">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45104">
                                            <p:txEl>
                                              <p:pRg st="1" end="1"/>
                                            </p:txEl>
                                          </p:spTgt>
                                        </p:tgtEl>
                                        <p:attrNameLst>
                                          <p:attrName>style.visibility</p:attrName>
                                        </p:attrNameLst>
                                      </p:cBhvr>
                                      <p:to>
                                        <p:strVal val="visible"/>
                                      </p:to>
                                    </p:set>
                                    <p:animEffect transition="in" filter="wipe(left)">
                                      <p:cBhvr>
                                        <p:cTn id="11" dur="1250"/>
                                        <p:tgtEl>
                                          <p:spTgt spid="34510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iterate type="wd">
                                    <p:tmPct val="100000"/>
                                  </p:iterate>
                                  <p:childTnLst>
                                    <p:set>
                                      <p:cBhvr>
                                        <p:cTn id="15" dur="1" fill="hold">
                                          <p:stCondLst>
                                            <p:cond delay="0"/>
                                          </p:stCondLst>
                                        </p:cTn>
                                        <p:tgtEl>
                                          <p:spTgt spid="345105"/>
                                        </p:tgtEl>
                                        <p:attrNameLst>
                                          <p:attrName>style.visibility</p:attrName>
                                        </p:attrNameLst>
                                      </p:cBhvr>
                                      <p:to>
                                        <p:strVal val="visible"/>
                                      </p:to>
                                    </p:set>
                                    <p:anim calcmode="lin" valueType="num">
                                      <p:cBhvr additive="base">
                                        <p:cTn id="16" dur="300" fill="hold"/>
                                        <p:tgtEl>
                                          <p:spTgt spid="345105"/>
                                        </p:tgtEl>
                                        <p:attrNameLst>
                                          <p:attrName>ppt_x</p:attrName>
                                        </p:attrNameLst>
                                      </p:cBhvr>
                                      <p:tavLst>
                                        <p:tav tm="0">
                                          <p:val>
                                            <p:strVal val="1+#ppt_w/2"/>
                                          </p:val>
                                        </p:tav>
                                        <p:tav tm="100000">
                                          <p:val>
                                            <p:strVal val="#ppt_x"/>
                                          </p:val>
                                        </p:tav>
                                      </p:tavLst>
                                    </p:anim>
                                    <p:anim calcmode="lin" valueType="num">
                                      <p:cBhvr additive="base">
                                        <p:cTn id="17" dur="300" fill="hold"/>
                                        <p:tgtEl>
                                          <p:spTgt spid="34510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45106"/>
                                        </p:tgtEl>
                                        <p:attrNameLst>
                                          <p:attrName>style.visibility</p:attrName>
                                        </p:attrNameLst>
                                      </p:cBhvr>
                                      <p:to>
                                        <p:strVal val="visible"/>
                                      </p:to>
                                    </p:set>
                                    <p:anim calcmode="lin" valueType="num">
                                      <p:cBhvr>
                                        <p:cTn id="22" dur="1000" fill="hold"/>
                                        <p:tgtEl>
                                          <p:spTgt spid="345106"/>
                                        </p:tgtEl>
                                        <p:attrNameLst>
                                          <p:attrName>ppt_w</p:attrName>
                                        </p:attrNameLst>
                                      </p:cBhvr>
                                      <p:tavLst>
                                        <p:tav tm="0">
                                          <p:val>
                                            <p:fltVal val="0"/>
                                          </p:val>
                                        </p:tav>
                                        <p:tav tm="100000">
                                          <p:val>
                                            <p:strVal val="#ppt_w"/>
                                          </p:val>
                                        </p:tav>
                                      </p:tavLst>
                                    </p:anim>
                                    <p:anim calcmode="lin" valueType="num">
                                      <p:cBhvr>
                                        <p:cTn id="23" dur="1000" fill="hold"/>
                                        <p:tgtEl>
                                          <p:spTgt spid="345106"/>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5120"/>
                                        </p:tgtEl>
                                        <p:attrNameLst>
                                          <p:attrName>style.visibility</p:attrName>
                                        </p:attrNameLst>
                                      </p:cBhvr>
                                      <p:to>
                                        <p:strVal val="visible"/>
                                      </p:to>
                                    </p:set>
                                    <p:animEffect transition="in" filter="wipe(left)">
                                      <p:cBhvr>
                                        <p:cTn id="28" dur="500"/>
                                        <p:tgtEl>
                                          <p:spTgt spid="345120"/>
                                        </p:tgtEl>
                                      </p:cBhvr>
                                    </p:animEffect>
                                  </p:childTnLst>
                                </p:cTn>
                              </p:par>
                            </p:childTnLst>
                          </p:cTn>
                        </p:par>
                        <p:par>
                          <p:cTn id="29" fill="hold" nodeType="afterGroup">
                            <p:stCondLst>
                              <p:cond delay="500"/>
                            </p:stCondLst>
                            <p:childTnLst>
                              <p:par>
                                <p:cTn id="30" presetID="2" presetClass="entr" presetSubtype="2" fill="hold" grpId="0" nodeType="afterEffect">
                                  <p:stCondLst>
                                    <p:cond delay="0"/>
                                  </p:stCondLst>
                                  <p:iterate type="wd">
                                    <p:tmPct val="100000"/>
                                  </p:iterate>
                                  <p:childTnLst>
                                    <p:set>
                                      <p:cBhvr>
                                        <p:cTn id="31" dur="1" fill="hold">
                                          <p:stCondLst>
                                            <p:cond delay="0"/>
                                          </p:stCondLst>
                                        </p:cTn>
                                        <p:tgtEl>
                                          <p:spTgt spid="345107"/>
                                        </p:tgtEl>
                                        <p:attrNameLst>
                                          <p:attrName>style.visibility</p:attrName>
                                        </p:attrNameLst>
                                      </p:cBhvr>
                                      <p:to>
                                        <p:strVal val="visible"/>
                                      </p:to>
                                    </p:set>
                                    <p:anim calcmode="lin" valueType="num">
                                      <p:cBhvr additive="base">
                                        <p:cTn id="32" dur="300" fill="hold"/>
                                        <p:tgtEl>
                                          <p:spTgt spid="345107"/>
                                        </p:tgtEl>
                                        <p:attrNameLst>
                                          <p:attrName>ppt_x</p:attrName>
                                        </p:attrNameLst>
                                      </p:cBhvr>
                                      <p:tavLst>
                                        <p:tav tm="0">
                                          <p:val>
                                            <p:strVal val="1+#ppt_w/2"/>
                                          </p:val>
                                        </p:tav>
                                        <p:tav tm="100000">
                                          <p:val>
                                            <p:strVal val="#ppt_x"/>
                                          </p:val>
                                        </p:tav>
                                      </p:tavLst>
                                    </p:anim>
                                    <p:anim calcmode="lin" valueType="num">
                                      <p:cBhvr additive="base">
                                        <p:cTn id="33" dur="300" fill="hold"/>
                                        <p:tgtEl>
                                          <p:spTgt spid="345107"/>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5121"/>
                                        </p:tgtEl>
                                        <p:attrNameLst>
                                          <p:attrName>style.visibility</p:attrName>
                                        </p:attrNameLst>
                                      </p:cBhvr>
                                      <p:to>
                                        <p:strVal val="visible"/>
                                      </p:to>
                                    </p:set>
                                    <p:animEffect transition="in" filter="wipe(left)">
                                      <p:cBhvr>
                                        <p:cTn id="38" dur="500"/>
                                        <p:tgtEl>
                                          <p:spTgt spid="345121"/>
                                        </p:tgtEl>
                                      </p:cBhvr>
                                    </p:animEffect>
                                  </p:childTnLst>
                                </p:cTn>
                              </p:par>
                            </p:childTnLst>
                          </p:cTn>
                        </p:par>
                        <p:par>
                          <p:cTn id="39" fill="hold" nodeType="with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345128"/>
                                        </p:tgtEl>
                                        <p:attrNameLst>
                                          <p:attrName>style.visibility</p:attrName>
                                        </p:attrNameLst>
                                      </p:cBhvr>
                                      <p:to>
                                        <p:strVal val="visible"/>
                                      </p:to>
                                    </p:set>
                                    <p:animEffect transition="in" filter="wipe(left)">
                                      <p:cBhvr>
                                        <p:cTn id="42" dur="500"/>
                                        <p:tgtEl>
                                          <p:spTgt spid="3451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5122"/>
                                        </p:tgtEl>
                                        <p:attrNameLst>
                                          <p:attrName>style.visibility</p:attrName>
                                        </p:attrNameLst>
                                      </p:cBhvr>
                                      <p:to>
                                        <p:strVal val="visible"/>
                                      </p:to>
                                    </p:set>
                                    <p:animEffect transition="in" filter="wipe(left)">
                                      <p:cBhvr>
                                        <p:cTn id="47" dur="500"/>
                                        <p:tgtEl>
                                          <p:spTgt spid="345122"/>
                                        </p:tgtEl>
                                      </p:cBhvr>
                                    </p:animEffect>
                                  </p:childTnLst>
                                </p:cTn>
                              </p:par>
                            </p:childTnLst>
                          </p:cTn>
                        </p:par>
                        <p:par>
                          <p:cTn id="48" fill="hold" nodeType="afterGroup">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45125"/>
                                        </p:tgtEl>
                                        <p:attrNameLst>
                                          <p:attrName>style.visibility</p:attrName>
                                        </p:attrNameLst>
                                      </p:cBhvr>
                                      <p:to>
                                        <p:strVal val="visible"/>
                                      </p:to>
                                    </p:set>
                                    <p:animEffect transition="in" filter="wipe(left)">
                                      <p:cBhvr>
                                        <p:cTn id="51" dur="500"/>
                                        <p:tgtEl>
                                          <p:spTgt spid="3451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345129"/>
                                        </p:tgtEl>
                                        <p:attrNameLst>
                                          <p:attrName>style.visibility</p:attrName>
                                        </p:attrNameLst>
                                      </p:cBhvr>
                                      <p:to>
                                        <p:strVal val="visible"/>
                                      </p:to>
                                    </p:set>
                                    <p:animEffect transition="in" filter="wipe(left)">
                                      <p:cBhvr>
                                        <p:cTn id="56" dur="500"/>
                                        <p:tgtEl>
                                          <p:spTgt spid="345129"/>
                                        </p:tgtEl>
                                      </p:cBhvr>
                                    </p:animEffect>
                                  </p:childTnLst>
                                </p:cTn>
                              </p:par>
                            </p:childTnLst>
                          </p:cTn>
                        </p:par>
                        <p:par>
                          <p:cTn id="57" fill="hold" nodeType="withGroup">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45123"/>
                                        </p:tgtEl>
                                        <p:attrNameLst>
                                          <p:attrName>style.visibility</p:attrName>
                                        </p:attrNameLst>
                                      </p:cBhvr>
                                      <p:to>
                                        <p:strVal val="visible"/>
                                      </p:to>
                                    </p:set>
                                    <p:animEffect transition="in" filter="wipe(left)">
                                      <p:cBhvr>
                                        <p:cTn id="60" dur="500"/>
                                        <p:tgtEl>
                                          <p:spTgt spid="345123"/>
                                        </p:tgtEl>
                                      </p:cBhvr>
                                    </p:animEffect>
                                  </p:childTnLst>
                                </p:cTn>
                              </p:par>
                            </p:childTnLst>
                          </p:cTn>
                        </p:par>
                        <p:par>
                          <p:cTn id="61" fill="hold" nodeType="afterGroup">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45127"/>
                                        </p:tgtEl>
                                        <p:attrNameLst>
                                          <p:attrName>style.visibility</p:attrName>
                                        </p:attrNameLst>
                                      </p:cBhvr>
                                      <p:to>
                                        <p:strVal val="visible"/>
                                      </p:to>
                                    </p:set>
                                    <p:animEffect transition="in" filter="wipe(left)">
                                      <p:cBhvr>
                                        <p:cTn id="64" dur="500"/>
                                        <p:tgtEl>
                                          <p:spTgt spid="3451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345130"/>
                                        </p:tgtEl>
                                        <p:attrNameLst>
                                          <p:attrName>style.visibility</p:attrName>
                                        </p:attrNameLst>
                                      </p:cBhvr>
                                      <p:to>
                                        <p:strVal val="visible"/>
                                      </p:to>
                                    </p:set>
                                    <p:animEffect transition="in" filter="wipe(left)">
                                      <p:cBhvr>
                                        <p:cTn id="69" dur="500"/>
                                        <p:tgtEl>
                                          <p:spTgt spid="345130"/>
                                        </p:tgtEl>
                                      </p:cBhvr>
                                    </p:animEffect>
                                  </p:childTnLst>
                                </p:cTn>
                              </p:par>
                            </p:childTnLst>
                          </p:cTn>
                        </p:par>
                        <p:par>
                          <p:cTn id="70" fill="hold" nodeType="withGroup">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345124"/>
                                        </p:tgtEl>
                                        <p:attrNameLst>
                                          <p:attrName>style.visibility</p:attrName>
                                        </p:attrNameLst>
                                      </p:cBhvr>
                                      <p:to>
                                        <p:strVal val="visible"/>
                                      </p:to>
                                    </p:set>
                                    <p:animEffect transition="in" filter="wipe(left)">
                                      <p:cBhvr>
                                        <p:cTn id="73" dur="500"/>
                                        <p:tgtEl>
                                          <p:spTgt spid="345124"/>
                                        </p:tgtEl>
                                      </p:cBhvr>
                                    </p:animEffect>
                                  </p:childTnLst>
                                </p:cTn>
                              </p:par>
                            </p:childTnLst>
                          </p:cTn>
                        </p:par>
                        <p:par>
                          <p:cTn id="74" fill="hold" nodeType="afterGroup">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345126"/>
                                        </p:tgtEl>
                                        <p:attrNameLst>
                                          <p:attrName>style.visibility</p:attrName>
                                        </p:attrNameLst>
                                      </p:cBhvr>
                                      <p:to>
                                        <p:strVal val="visible"/>
                                      </p:to>
                                    </p:set>
                                    <p:animEffect transition="in" filter="wipe(left)">
                                      <p:cBhvr>
                                        <p:cTn id="77" dur="500"/>
                                        <p:tgtEl>
                                          <p:spTgt spid="3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4" grpId="0" uiExpand="1" build="p" autoUpdateAnimBg="0"/>
      <p:bldP spid="345105" grpId="0" autoUpdateAnimBg="0"/>
      <p:bldP spid="345106" grpId="0" animBg="1" autoUpdateAnimBg="0"/>
      <p:bldP spid="345107" grpId="0" animBg="1" autoUpdateAnimBg="0"/>
      <p:bldP spid="345120" grpId="0" animBg="1"/>
      <p:bldP spid="345121" grpId="0" animBg="1"/>
      <p:bldP spid="345122" grpId="0" animBg="1"/>
      <p:bldP spid="345123" grpId="0" animBg="1"/>
      <p:bldP spid="345124" grpId="0" animBg="1"/>
      <p:bldP spid="345125" grpId="0" animBg="1" autoUpdateAnimBg="0"/>
      <p:bldP spid="345126" grpId="0" animBg="1" autoUpdateAnimBg="0"/>
      <p:bldP spid="34512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en-US" smtClean="0"/>
              <a:t>14 avril  2011</a:t>
            </a:r>
            <a:endParaRPr lang="en-US"/>
          </a:p>
        </p:txBody>
      </p:sp>
      <p:sp>
        <p:nvSpPr>
          <p:cNvPr id="23"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33826" name="Rectangle 2"/>
          <p:cNvSpPr>
            <a:spLocks noGrp="1" noChangeArrowheads="1"/>
          </p:cNvSpPr>
          <p:nvPr>
            <p:ph type="title"/>
          </p:nvPr>
        </p:nvSpPr>
        <p:spPr/>
        <p:txBody>
          <a:bodyPr/>
          <a:lstStyle/>
          <a:p>
            <a:r>
              <a:rPr lang="fr-FR"/>
              <a:t>la forme et l’apparence</a:t>
            </a:r>
          </a:p>
        </p:txBody>
      </p:sp>
      <p:sp>
        <p:nvSpPr>
          <p:cNvPr id="333827" name="AutoShape 3"/>
          <p:cNvSpPr>
            <a:spLocks noChangeArrowheads="1"/>
          </p:cNvSpPr>
          <p:nvPr/>
        </p:nvSpPr>
        <p:spPr bwMode="auto">
          <a:xfrm>
            <a:off x="685800" y="2590800"/>
            <a:ext cx="7543800" cy="2438400"/>
          </a:xfrm>
          <a:prstGeom prst="roundRect">
            <a:avLst>
              <a:gd name="adj" fmla="val 7486"/>
            </a:avLst>
          </a:prstGeom>
          <a:solidFill>
            <a:srgbClr val="F3DC7B"/>
          </a:solidFill>
          <a:ln w="28575">
            <a:round/>
            <a:headEnd/>
            <a:tailEnd/>
          </a:ln>
          <a:effectLst/>
          <a:scene3d>
            <a:camera prst="legacyObliqueTopRight"/>
            <a:lightRig rig="legacyFlat3" dir="b"/>
          </a:scene3d>
          <a:sp3d extrusionH="887400" prstMaterial="legacyMatte">
            <a:bevelT w="13500" h="13500" prst="angle"/>
            <a:bevelB w="13500" h="13500" prst="angle"/>
            <a:extrusionClr>
              <a:srgbClr val="F3DC7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C</a:t>
            </a:r>
            <a:r>
              <a:rPr lang="en-GB" sz="44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AC</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H</a:t>
            </a:r>
            <a:r>
              <a:rPr lang="en-GB" sz="44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E</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R </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L</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E M</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E</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SS</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A</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GE</a:t>
            </a:r>
            <a:endPar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endParaRPr>
          </a:p>
          <a:p>
            <a:pPr algn="ct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D</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A</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NS L’</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APP</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AR</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E</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Times New Roman" pitchFamily="18" charset="0"/>
                <a:cs typeface="Times New Roman" pitchFamily="18" charset="0"/>
              </a:rPr>
              <a:t>NC</a:t>
            </a:r>
            <a:r>
              <a:rPr lang="en-GB" sz="43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latin typeface="Garamond" pitchFamily="18" charset="0"/>
                <a:cs typeface="Times New Roman" pitchFamily="18" charset="0"/>
              </a:rPr>
              <a:t>E</a:t>
            </a:r>
          </a:p>
        </p:txBody>
      </p:sp>
      <p:sp>
        <p:nvSpPr>
          <p:cNvPr id="333883" name="Text Box 59"/>
          <p:cNvSpPr txBox="1">
            <a:spLocks noChangeArrowheads="1"/>
          </p:cNvSpPr>
          <p:nvPr/>
        </p:nvSpPr>
        <p:spPr bwMode="auto">
          <a:xfrm>
            <a:off x="633680" y="1524000"/>
            <a:ext cx="72987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3200" b="0" i="0" dirty="0">
                <a:solidFill>
                  <a:schemeClr val="tx1"/>
                </a:solidFill>
                <a:latin typeface="Times New Roman" pitchFamily="18" charset="0"/>
                <a:cs typeface="Times New Roman" pitchFamily="18" charset="0"/>
              </a:rPr>
              <a:t>ABCDEFGHIJKLMNOPQRSTUVWXYZ</a:t>
            </a:r>
          </a:p>
        </p:txBody>
      </p:sp>
      <p:sp>
        <p:nvSpPr>
          <p:cNvPr id="333884" name="Text Box 60"/>
          <p:cNvSpPr txBox="1">
            <a:spLocks noChangeArrowheads="1"/>
          </p:cNvSpPr>
          <p:nvPr/>
        </p:nvSpPr>
        <p:spPr bwMode="auto">
          <a:xfrm>
            <a:off x="784047" y="5105400"/>
            <a:ext cx="72266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3200" b="0" i="0" dirty="0">
                <a:solidFill>
                  <a:schemeClr val="tx1"/>
                </a:solidFill>
                <a:latin typeface="Garamond" pitchFamily="18" charset="0"/>
              </a:rPr>
              <a:t>ABCDEFGHIJKLMNOPQRSTUVWXYZ</a:t>
            </a:r>
          </a:p>
        </p:txBody>
      </p:sp>
      <p:sp>
        <p:nvSpPr>
          <p:cNvPr id="333885" name="Text Box 61"/>
          <p:cNvSpPr txBox="1">
            <a:spLocks noChangeArrowheads="1"/>
          </p:cNvSpPr>
          <p:nvPr/>
        </p:nvSpPr>
        <p:spPr bwMode="auto">
          <a:xfrm>
            <a:off x="2005775" y="3105087"/>
            <a:ext cx="9017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AC</a:t>
            </a:r>
          </a:p>
        </p:txBody>
      </p:sp>
      <p:sp>
        <p:nvSpPr>
          <p:cNvPr id="333887" name="Text Box 63"/>
          <p:cNvSpPr txBox="1">
            <a:spLocks noChangeArrowheads="1"/>
          </p:cNvSpPr>
          <p:nvPr/>
        </p:nvSpPr>
        <p:spPr bwMode="auto">
          <a:xfrm>
            <a:off x="3071750" y="3103438"/>
            <a:ext cx="5429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E</a:t>
            </a:r>
          </a:p>
        </p:txBody>
      </p:sp>
      <p:sp>
        <p:nvSpPr>
          <p:cNvPr id="333888" name="Text Box 64"/>
          <p:cNvSpPr txBox="1">
            <a:spLocks noChangeArrowheads="1"/>
          </p:cNvSpPr>
          <p:nvPr/>
        </p:nvSpPr>
        <p:spPr bwMode="auto">
          <a:xfrm>
            <a:off x="5473763" y="3769425"/>
            <a:ext cx="5429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E</a:t>
            </a:r>
          </a:p>
        </p:txBody>
      </p:sp>
      <p:sp>
        <p:nvSpPr>
          <p:cNvPr id="333889" name="Text Box 65"/>
          <p:cNvSpPr txBox="1">
            <a:spLocks noChangeArrowheads="1"/>
          </p:cNvSpPr>
          <p:nvPr/>
        </p:nvSpPr>
        <p:spPr bwMode="auto">
          <a:xfrm>
            <a:off x="3898075" y="3115313"/>
            <a:ext cx="496887"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L</a:t>
            </a:r>
          </a:p>
        </p:txBody>
      </p:sp>
      <p:sp>
        <p:nvSpPr>
          <p:cNvPr id="333890" name="Text Box 66"/>
          <p:cNvSpPr txBox="1">
            <a:spLocks noChangeArrowheads="1"/>
          </p:cNvSpPr>
          <p:nvPr/>
        </p:nvSpPr>
        <p:spPr bwMode="auto">
          <a:xfrm>
            <a:off x="5103050" y="3107375"/>
            <a:ext cx="5429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E</a:t>
            </a:r>
          </a:p>
        </p:txBody>
      </p:sp>
      <p:sp>
        <p:nvSpPr>
          <p:cNvPr id="333891" name="Text Box 67"/>
          <p:cNvSpPr txBox="1">
            <a:spLocks noChangeArrowheads="1"/>
          </p:cNvSpPr>
          <p:nvPr/>
        </p:nvSpPr>
        <p:spPr bwMode="auto">
          <a:xfrm>
            <a:off x="6030150" y="3103438"/>
            <a:ext cx="554038"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A</a:t>
            </a:r>
          </a:p>
        </p:txBody>
      </p:sp>
      <p:sp>
        <p:nvSpPr>
          <p:cNvPr id="333892" name="Text Box 68"/>
          <p:cNvSpPr txBox="1">
            <a:spLocks noChangeArrowheads="1"/>
          </p:cNvSpPr>
          <p:nvPr/>
        </p:nvSpPr>
        <p:spPr bwMode="auto">
          <a:xfrm>
            <a:off x="2213675" y="3771837"/>
            <a:ext cx="55403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A</a:t>
            </a:r>
          </a:p>
        </p:txBody>
      </p:sp>
      <p:sp>
        <p:nvSpPr>
          <p:cNvPr id="333893" name="Text Box 69"/>
          <p:cNvSpPr txBox="1">
            <a:spLocks noChangeArrowheads="1"/>
          </p:cNvSpPr>
          <p:nvPr/>
        </p:nvSpPr>
        <p:spPr bwMode="auto">
          <a:xfrm>
            <a:off x="3782250" y="3759962"/>
            <a:ext cx="116998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APP</a:t>
            </a:r>
          </a:p>
        </p:txBody>
      </p:sp>
      <p:sp>
        <p:nvSpPr>
          <p:cNvPr id="333894" name="Text Box 70"/>
          <p:cNvSpPr txBox="1">
            <a:spLocks noChangeArrowheads="1"/>
          </p:cNvSpPr>
          <p:nvPr/>
        </p:nvSpPr>
        <p:spPr bwMode="auto">
          <a:xfrm>
            <a:off x="6529450" y="3776788"/>
            <a:ext cx="5429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3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latin typeface="Garamond" pitchFamily="18" charset="0"/>
              </a:rPr>
              <a:t>E</a:t>
            </a:r>
          </a:p>
        </p:txBody>
      </p:sp>
      <p:sp>
        <p:nvSpPr>
          <p:cNvPr id="333895" name="Rectangle 71"/>
          <p:cNvSpPr>
            <a:spLocks noChangeArrowheads="1"/>
          </p:cNvSpPr>
          <p:nvPr/>
        </p:nvSpPr>
        <p:spPr bwMode="auto">
          <a:xfrm>
            <a:off x="2514600" y="990600"/>
            <a:ext cx="4038600" cy="5334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0" i="0">
                <a:solidFill>
                  <a:schemeClr val="tx2"/>
                </a:solidFill>
                <a:latin typeface="Times New Roman" pitchFamily="18" charset="0"/>
                <a:cs typeface="Times New Roman" pitchFamily="18" charset="0"/>
              </a:rPr>
              <a:t>Times New Roman</a:t>
            </a:r>
          </a:p>
        </p:txBody>
      </p:sp>
      <p:sp>
        <p:nvSpPr>
          <p:cNvPr id="333896" name="Rectangle 72"/>
          <p:cNvSpPr>
            <a:spLocks noChangeArrowheads="1"/>
          </p:cNvSpPr>
          <p:nvPr/>
        </p:nvSpPr>
        <p:spPr bwMode="auto">
          <a:xfrm>
            <a:off x="3200400" y="5715000"/>
            <a:ext cx="2743200" cy="533400"/>
          </a:xfrm>
          <a:prstGeom prst="rect">
            <a:avLst/>
          </a:prstGeom>
          <a:solidFill>
            <a:schemeClr val="bg1"/>
          </a:solidFill>
          <a:ln w="28575">
            <a:solidFill>
              <a:schemeClr val="tx1"/>
            </a:solidFill>
            <a:miter lim="800000"/>
            <a:headEnd/>
            <a:tailEnd/>
          </a:ln>
          <a:effectLst/>
          <a:extLst/>
        </p:spPr>
        <p:txBody>
          <a:bodyPr wrap="none" anchor="ctr"/>
          <a:lstStyle/>
          <a:p>
            <a:pPr algn="ctr"/>
            <a:r>
              <a:rPr lang="en-GB" sz="3600" b="0" i="0">
                <a:solidFill>
                  <a:schemeClr val="tx2"/>
                </a:solidFill>
                <a:latin typeface="Garamond" pitchFamily="18" charset="0"/>
              </a:rPr>
              <a:t>Garamond</a:t>
            </a:r>
          </a:p>
        </p:txBody>
      </p:sp>
      <p:grpSp>
        <p:nvGrpSpPr>
          <p:cNvPr id="333901" name="Group 77"/>
          <p:cNvGrpSpPr>
            <a:grpSpLocks/>
          </p:cNvGrpSpPr>
          <p:nvPr/>
        </p:nvGrpSpPr>
        <p:grpSpPr bwMode="auto">
          <a:xfrm>
            <a:off x="6934200" y="990600"/>
            <a:ext cx="609600" cy="5334000"/>
            <a:chOff x="4368" y="528"/>
            <a:chExt cx="384" cy="3360"/>
          </a:xfrm>
          <a:solidFill>
            <a:srgbClr val="FFFF00"/>
          </a:solidFill>
        </p:grpSpPr>
        <p:sp>
          <p:nvSpPr>
            <p:cNvPr id="333897" name="Oval 73"/>
            <p:cNvSpPr>
              <a:spLocks noChangeArrowheads="1"/>
            </p:cNvSpPr>
            <p:nvPr/>
          </p:nvSpPr>
          <p:spPr bwMode="auto">
            <a:xfrm>
              <a:off x="4368" y="528"/>
              <a:ext cx="384" cy="384"/>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b="0" i="0">
                  <a:latin typeface="Arial" charset="0"/>
                </a:rPr>
                <a:t>0</a:t>
              </a:r>
            </a:p>
          </p:txBody>
        </p:sp>
        <p:sp>
          <p:nvSpPr>
            <p:cNvPr id="333898" name="Oval 74"/>
            <p:cNvSpPr>
              <a:spLocks noChangeArrowheads="1"/>
            </p:cNvSpPr>
            <p:nvPr/>
          </p:nvSpPr>
          <p:spPr bwMode="auto">
            <a:xfrm>
              <a:off x="4368" y="3504"/>
              <a:ext cx="384" cy="384"/>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b="0" i="0">
                  <a:latin typeface="Arial" charset="0"/>
                </a:rPr>
                <a:t>1</a:t>
              </a:r>
            </a:p>
          </p:txBody>
        </p:sp>
      </p:grpSp>
      <p:sp>
        <p:nvSpPr>
          <p:cNvPr id="333899" name="Text Box 75"/>
          <p:cNvSpPr txBox="1">
            <a:spLocks noChangeArrowheads="1"/>
          </p:cNvSpPr>
          <p:nvPr/>
        </p:nvSpPr>
        <p:spPr bwMode="auto">
          <a:xfrm>
            <a:off x="1776413" y="2757488"/>
            <a:ext cx="553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dirty="0">
                <a:latin typeface="Arial" charset="0"/>
              </a:rPr>
              <a:t>0 </a:t>
            </a:r>
            <a:r>
              <a:rPr lang="en-GB" sz="3200" b="0" i="0" dirty="0">
                <a:solidFill>
                  <a:schemeClr val="bg1"/>
                </a:solidFill>
                <a:latin typeface="Arial" charset="0"/>
              </a:rPr>
              <a:t>1 1</a:t>
            </a:r>
            <a:r>
              <a:rPr lang="en-GB" sz="3200" b="0" i="0" dirty="0">
                <a:latin typeface="Arial" charset="0"/>
              </a:rPr>
              <a:t> 0 1 0  </a:t>
            </a:r>
            <a:r>
              <a:rPr lang="en-GB" sz="3200" b="0" i="0" dirty="0">
                <a:solidFill>
                  <a:schemeClr val="bg1"/>
                </a:solidFill>
                <a:latin typeface="Arial" charset="0"/>
              </a:rPr>
              <a:t>1</a:t>
            </a:r>
            <a:r>
              <a:rPr lang="en-GB" sz="3200" b="0" i="0" dirty="0">
                <a:latin typeface="Arial" charset="0"/>
              </a:rPr>
              <a:t> 0  </a:t>
            </a:r>
            <a:r>
              <a:rPr lang="en-GB" sz="3200" b="0" i="0" dirty="0" smtClean="0">
                <a:latin typeface="Arial" charset="0"/>
              </a:rPr>
              <a:t> 0 </a:t>
            </a:r>
            <a:r>
              <a:rPr lang="en-GB" sz="3200" b="0" i="0" dirty="0">
                <a:solidFill>
                  <a:schemeClr val="bg1"/>
                </a:solidFill>
                <a:latin typeface="Arial" charset="0"/>
              </a:rPr>
              <a:t>1</a:t>
            </a:r>
            <a:r>
              <a:rPr lang="en-GB" sz="3200" b="0" i="0" dirty="0">
                <a:latin typeface="Arial" charset="0"/>
              </a:rPr>
              <a:t> 0 0 </a:t>
            </a:r>
            <a:r>
              <a:rPr lang="en-GB" sz="3200" b="0" i="0" dirty="0">
                <a:solidFill>
                  <a:schemeClr val="bg1"/>
                </a:solidFill>
                <a:latin typeface="Arial" charset="0"/>
              </a:rPr>
              <a:t>1</a:t>
            </a:r>
            <a:r>
              <a:rPr lang="en-GB" sz="3200" b="0" i="0" dirty="0">
                <a:latin typeface="Arial" charset="0"/>
              </a:rPr>
              <a:t> 0 0</a:t>
            </a:r>
          </a:p>
        </p:txBody>
      </p:sp>
      <p:sp>
        <p:nvSpPr>
          <p:cNvPr id="333900" name="Text Box 76"/>
          <p:cNvSpPr txBox="1">
            <a:spLocks noChangeArrowheads="1"/>
          </p:cNvSpPr>
          <p:nvPr/>
        </p:nvSpPr>
        <p:spPr bwMode="auto">
          <a:xfrm>
            <a:off x="1973262" y="4281488"/>
            <a:ext cx="518953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3200" b="0" i="0" dirty="0">
                <a:latin typeface="Arial" charset="0"/>
              </a:rPr>
              <a:t>0 </a:t>
            </a:r>
            <a:r>
              <a:rPr lang="en-GB" sz="3200" b="0" i="0" dirty="0">
                <a:solidFill>
                  <a:schemeClr val="bg1"/>
                </a:solidFill>
                <a:latin typeface="Arial" charset="0"/>
              </a:rPr>
              <a:t>1</a:t>
            </a:r>
            <a:r>
              <a:rPr lang="en-GB" sz="3200" b="0" i="0" dirty="0">
                <a:latin typeface="Arial" charset="0"/>
              </a:rPr>
              <a:t> 0 0  0  </a:t>
            </a:r>
            <a:r>
              <a:rPr lang="en-GB" sz="3200" b="0" i="0" dirty="0">
                <a:solidFill>
                  <a:schemeClr val="bg1"/>
                </a:solidFill>
                <a:latin typeface="Arial" charset="0"/>
              </a:rPr>
              <a:t>1 1 1 </a:t>
            </a:r>
            <a:r>
              <a:rPr lang="en-GB" sz="3200" b="0" i="0" dirty="0">
                <a:latin typeface="Arial" charset="0"/>
              </a:rPr>
              <a:t>0 0 </a:t>
            </a:r>
            <a:r>
              <a:rPr lang="en-GB" sz="3200" b="0" i="0" dirty="0">
                <a:solidFill>
                  <a:schemeClr val="bg1"/>
                </a:solidFill>
                <a:latin typeface="Arial" charset="0"/>
              </a:rPr>
              <a:t>1</a:t>
            </a:r>
            <a:r>
              <a:rPr lang="en-GB" sz="3200" b="0" i="0" dirty="0">
                <a:latin typeface="Arial" charset="0"/>
              </a:rPr>
              <a:t> 0 0 </a:t>
            </a:r>
            <a:r>
              <a:rPr lang="en-GB" sz="3200" b="0" i="0" dirty="0">
                <a:solidFill>
                  <a:schemeClr val="bg1"/>
                </a:solidFill>
                <a:latin typeface="Arial" charset="0"/>
              </a:rPr>
              <a:t>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396163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333883"/>
                                        </p:tgtEl>
                                        <p:attrNameLst>
                                          <p:attrName>style.visibility</p:attrName>
                                        </p:attrNameLst>
                                      </p:cBhvr>
                                      <p:to>
                                        <p:strVal val="visible"/>
                                      </p:to>
                                    </p:set>
                                    <p:anim calcmode="lin" valueType="num">
                                      <p:cBhvr additive="base">
                                        <p:cTn id="7" dur="75" fill="hold"/>
                                        <p:tgtEl>
                                          <p:spTgt spid="333883"/>
                                        </p:tgtEl>
                                        <p:attrNameLst>
                                          <p:attrName>ppt_x</p:attrName>
                                        </p:attrNameLst>
                                      </p:cBhvr>
                                      <p:tavLst>
                                        <p:tav tm="0">
                                          <p:val>
                                            <p:strVal val="#ppt_x"/>
                                          </p:val>
                                        </p:tav>
                                        <p:tav tm="100000">
                                          <p:val>
                                            <p:strVal val="#ppt_x"/>
                                          </p:val>
                                        </p:tav>
                                      </p:tavLst>
                                    </p:anim>
                                    <p:anim calcmode="lin" valueType="num">
                                      <p:cBhvr additive="base">
                                        <p:cTn id="8" dur="75" fill="hold"/>
                                        <p:tgtEl>
                                          <p:spTgt spid="33388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950"/>
                            </p:stCondLst>
                            <p:childTnLst>
                              <p:par>
                                <p:cTn id="10" presetID="23" presetClass="entr" presetSubtype="16" fill="hold" grpId="0" nodeType="afterEffect">
                                  <p:stCondLst>
                                    <p:cond delay="0"/>
                                  </p:stCondLst>
                                  <p:childTnLst>
                                    <p:set>
                                      <p:cBhvr>
                                        <p:cTn id="11" dur="1" fill="hold">
                                          <p:stCondLst>
                                            <p:cond delay="0"/>
                                          </p:stCondLst>
                                        </p:cTn>
                                        <p:tgtEl>
                                          <p:spTgt spid="333895"/>
                                        </p:tgtEl>
                                        <p:attrNameLst>
                                          <p:attrName>style.visibility</p:attrName>
                                        </p:attrNameLst>
                                      </p:cBhvr>
                                      <p:to>
                                        <p:strVal val="visible"/>
                                      </p:to>
                                    </p:set>
                                    <p:anim calcmode="lin" valueType="num">
                                      <p:cBhvr>
                                        <p:cTn id="12" dur="500" fill="hold"/>
                                        <p:tgtEl>
                                          <p:spTgt spid="333895"/>
                                        </p:tgtEl>
                                        <p:attrNameLst>
                                          <p:attrName>ppt_w</p:attrName>
                                        </p:attrNameLst>
                                      </p:cBhvr>
                                      <p:tavLst>
                                        <p:tav tm="0">
                                          <p:val>
                                            <p:fltVal val="0"/>
                                          </p:val>
                                        </p:tav>
                                        <p:tav tm="100000">
                                          <p:val>
                                            <p:strVal val="#ppt_w"/>
                                          </p:val>
                                        </p:tav>
                                      </p:tavLst>
                                    </p:anim>
                                    <p:anim calcmode="lin" valueType="num">
                                      <p:cBhvr>
                                        <p:cTn id="13" dur="500" fill="hold"/>
                                        <p:tgtEl>
                                          <p:spTgt spid="33389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iterate type="lt">
                                    <p:tmPct val="100000"/>
                                  </p:iterate>
                                  <p:childTnLst>
                                    <p:set>
                                      <p:cBhvr>
                                        <p:cTn id="17" dur="1" fill="hold">
                                          <p:stCondLst>
                                            <p:cond delay="0"/>
                                          </p:stCondLst>
                                        </p:cTn>
                                        <p:tgtEl>
                                          <p:spTgt spid="333884"/>
                                        </p:tgtEl>
                                        <p:attrNameLst>
                                          <p:attrName>style.visibility</p:attrName>
                                        </p:attrNameLst>
                                      </p:cBhvr>
                                      <p:to>
                                        <p:strVal val="visible"/>
                                      </p:to>
                                    </p:set>
                                    <p:anim calcmode="lin" valueType="num">
                                      <p:cBhvr additive="base">
                                        <p:cTn id="18" dur="75" fill="hold"/>
                                        <p:tgtEl>
                                          <p:spTgt spid="333884"/>
                                        </p:tgtEl>
                                        <p:attrNameLst>
                                          <p:attrName>ppt_x</p:attrName>
                                        </p:attrNameLst>
                                      </p:cBhvr>
                                      <p:tavLst>
                                        <p:tav tm="0">
                                          <p:val>
                                            <p:strVal val="#ppt_x"/>
                                          </p:val>
                                        </p:tav>
                                        <p:tav tm="100000">
                                          <p:val>
                                            <p:strVal val="#ppt_x"/>
                                          </p:val>
                                        </p:tav>
                                      </p:tavLst>
                                    </p:anim>
                                    <p:anim calcmode="lin" valueType="num">
                                      <p:cBhvr additive="base">
                                        <p:cTn id="19" dur="75" fill="hold"/>
                                        <p:tgtEl>
                                          <p:spTgt spid="333884"/>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950"/>
                            </p:stCondLst>
                            <p:childTnLst>
                              <p:par>
                                <p:cTn id="21" presetID="23" presetClass="entr" presetSubtype="16" fill="hold" grpId="0" nodeType="afterEffect">
                                  <p:stCondLst>
                                    <p:cond delay="0"/>
                                  </p:stCondLst>
                                  <p:childTnLst>
                                    <p:set>
                                      <p:cBhvr>
                                        <p:cTn id="22" dur="1" fill="hold">
                                          <p:stCondLst>
                                            <p:cond delay="0"/>
                                          </p:stCondLst>
                                        </p:cTn>
                                        <p:tgtEl>
                                          <p:spTgt spid="333896"/>
                                        </p:tgtEl>
                                        <p:attrNameLst>
                                          <p:attrName>style.visibility</p:attrName>
                                        </p:attrNameLst>
                                      </p:cBhvr>
                                      <p:to>
                                        <p:strVal val="visible"/>
                                      </p:to>
                                    </p:set>
                                    <p:anim calcmode="lin" valueType="num">
                                      <p:cBhvr>
                                        <p:cTn id="23" dur="500" fill="hold"/>
                                        <p:tgtEl>
                                          <p:spTgt spid="333896"/>
                                        </p:tgtEl>
                                        <p:attrNameLst>
                                          <p:attrName>ppt_w</p:attrName>
                                        </p:attrNameLst>
                                      </p:cBhvr>
                                      <p:tavLst>
                                        <p:tav tm="0">
                                          <p:val>
                                            <p:fltVal val="0"/>
                                          </p:val>
                                        </p:tav>
                                        <p:tav tm="100000">
                                          <p:val>
                                            <p:strVal val="#ppt_w"/>
                                          </p:val>
                                        </p:tav>
                                      </p:tavLst>
                                    </p:anim>
                                    <p:anim calcmode="lin" valueType="num">
                                      <p:cBhvr>
                                        <p:cTn id="24" dur="500" fill="hold"/>
                                        <p:tgtEl>
                                          <p:spTgt spid="333896"/>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iterate type="lt">
                                    <p:tmPct val="100000"/>
                                  </p:iterate>
                                  <p:childTnLst>
                                    <p:set>
                                      <p:cBhvr>
                                        <p:cTn id="28" dur="1" fill="hold">
                                          <p:stCondLst>
                                            <p:cond delay="0"/>
                                          </p:stCondLst>
                                        </p:cTn>
                                        <p:tgtEl>
                                          <p:spTgt spid="333885"/>
                                        </p:tgtEl>
                                        <p:attrNameLst>
                                          <p:attrName>style.visibility</p:attrName>
                                        </p:attrNameLst>
                                      </p:cBhvr>
                                      <p:to>
                                        <p:strVal val="visible"/>
                                      </p:to>
                                    </p:set>
                                    <p:anim calcmode="lin" valueType="num">
                                      <p:cBhvr>
                                        <p:cTn id="29" dur="75" fill="hold"/>
                                        <p:tgtEl>
                                          <p:spTgt spid="333885"/>
                                        </p:tgtEl>
                                        <p:attrNameLst>
                                          <p:attrName>ppt_w</p:attrName>
                                        </p:attrNameLst>
                                      </p:cBhvr>
                                      <p:tavLst>
                                        <p:tav tm="0">
                                          <p:val>
                                            <p:fltVal val="0"/>
                                          </p:val>
                                        </p:tav>
                                        <p:tav tm="100000">
                                          <p:val>
                                            <p:strVal val="#ppt_w"/>
                                          </p:val>
                                        </p:tav>
                                      </p:tavLst>
                                    </p:anim>
                                    <p:anim calcmode="lin" valueType="num">
                                      <p:cBhvr>
                                        <p:cTn id="30" dur="75" fill="hold"/>
                                        <p:tgtEl>
                                          <p:spTgt spid="333885"/>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50"/>
                            </p:stCondLst>
                            <p:childTnLst>
                              <p:par>
                                <p:cTn id="32" presetID="23" presetClass="entr" presetSubtype="16" fill="hold" grpId="0" nodeType="afterEffect">
                                  <p:stCondLst>
                                    <p:cond delay="1000"/>
                                  </p:stCondLst>
                                  <p:iterate type="lt">
                                    <p:tmPct val="100000"/>
                                  </p:iterate>
                                  <p:childTnLst>
                                    <p:set>
                                      <p:cBhvr>
                                        <p:cTn id="33" dur="1" fill="hold">
                                          <p:stCondLst>
                                            <p:cond delay="0"/>
                                          </p:stCondLst>
                                        </p:cTn>
                                        <p:tgtEl>
                                          <p:spTgt spid="333887"/>
                                        </p:tgtEl>
                                        <p:attrNameLst>
                                          <p:attrName>style.visibility</p:attrName>
                                        </p:attrNameLst>
                                      </p:cBhvr>
                                      <p:to>
                                        <p:strVal val="visible"/>
                                      </p:to>
                                    </p:set>
                                    <p:anim calcmode="lin" valueType="num">
                                      <p:cBhvr>
                                        <p:cTn id="34" dur="75" fill="hold"/>
                                        <p:tgtEl>
                                          <p:spTgt spid="333887"/>
                                        </p:tgtEl>
                                        <p:attrNameLst>
                                          <p:attrName>ppt_w</p:attrName>
                                        </p:attrNameLst>
                                      </p:cBhvr>
                                      <p:tavLst>
                                        <p:tav tm="0">
                                          <p:val>
                                            <p:fltVal val="0"/>
                                          </p:val>
                                        </p:tav>
                                        <p:tav tm="100000">
                                          <p:val>
                                            <p:strVal val="#ppt_w"/>
                                          </p:val>
                                        </p:tav>
                                      </p:tavLst>
                                    </p:anim>
                                    <p:anim calcmode="lin" valueType="num">
                                      <p:cBhvr>
                                        <p:cTn id="35" dur="75" fill="hold"/>
                                        <p:tgtEl>
                                          <p:spTgt spid="333887"/>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225"/>
                            </p:stCondLst>
                            <p:childTnLst>
                              <p:par>
                                <p:cTn id="37" presetID="23" presetClass="entr" presetSubtype="16" fill="hold" grpId="0" nodeType="afterEffect">
                                  <p:stCondLst>
                                    <p:cond delay="1000"/>
                                  </p:stCondLst>
                                  <p:iterate type="lt">
                                    <p:tmPct val="100000"/>
                                  </p:iterate>
                                  <p:childTnLst>
                                    <p:set>
                                      <p:cBhvr>
                                        <p:cTn id="38" dur="1" fill="hold">
                                          <p:stCondLst>
                                            <p:cond delay="0"/>
                                          </p:stCondLst>
                                        </p:cTn>
                                        <p:tgtEl>
                                          <p:spTgt spid="333889"/>
                                        </p:tgtEl>
                                        <p:attrNameLst>
                                          <p:attrName>style.visibility</p:attrName>
                                        </p:attrNameLst>
                                      </p:cBhvr>
                                      <p:to>
                                        <p:strVal val="visible"/>
                                      </p:to>
                                    </p:set>
                                    <p:anim calcmode="lin" valueType="num">
                                      <p:cBhvr>
                                        <p:cTn id="39" dur="75" fill="hold"/>
                                        <p:tgtEl>
                                          <p:spTgt spid="333889"/>
                                        </p:tgtEl>
                                        <p:attrNameLst>
                                          <p:attrName>ppt_w</p:attrName>
                                        </p:attrNameLst>
                                      </p:cBhvr>
                                      <p:tavLst>
                                        <p:tav tm="0">
                                          <p:val>
                                            <p:fltVal val="0"/>
                                          </p:val>
                                        </p:tav>
                                        <p:tav tm="100000">
                                          <p:val>
                                            <p:strVal val="#ppt_w"/>
                                          </p:val>
                                        </p:tav>
                                      </p:tavLst>
                                    </p:anim>
                                    <p:anim calcmode="lin" valueType="num">
                                      <p:cBhvr>
                                        <p:cTn id="40" dur="75" fill="hold"/>
                                        <p:tgtEl>
                                          <p:spTgt spid="333889"/>
                                        </p:tgtEl>
                                        <p:attrNameLst>
                                          <p:attrName>ppt_h</p:attrName>
                                        </p:attrNameLst>
                                      </p:cBhvr>
                                      <p:tavLst>
                                        <p:tav tm="0">
                                          <p:val>
                                            <p:fltVal val="0"/>
                                          </p:val>
                                        </p:tav>
                                        <p:tav tm="100000">
                                          <p:val>
                                            <p:strVal val="#ppt_h"/>
                                          </p:val>
                                        </p:tav>
                                      </p:tavLst>
                                    </p:anim>
                                  </p:childTnLst>
                                </p:cTn>
                              </p:par>
                            </p:childTnLst>
                          </p:cTn>
                        </p:par>
                        <p:par>
                          <p:cTn id="41" fill="hold" nodeType="afterGroup">
                            <p:stCondLst>
                              <p:cond delay="2300"/>
                            </p:stCondLst>
                            <p:childTnLst>
                              <p:par>
                                <p:cTn id="42" presetID="23" presetClass="entr" presetSubtype="16" fill="hold" grpId="0" nodeType="afterEffect">
                                  <p:stCondLst>
                                    <p:cond delay="1000"/>
                                  </p:stCondLst>
                                  <p:iterate type="lt">
                                    <p:tmPct val="100000"/>
                                  </p:iterate>
                                  <p:childTnLst>
                                    <p:set>
                                      <p:cBhvr>
                                        <p:cTn id="43" dur="1" fill="hold">
                                          <p:stCondLst>
                                            <p:cond delay="0"/>
                                          </p:stCondLst>
                                        </p:cTn>
                                        <p:tgtEl>
                                          <p:spTgt spid="333890"/>
                                        </p:tgtEl>
                                        <p:attrNameLst>
                                          <p:attrName>style.visibility</p:attrName>
                                        </p:attrNameLst>
                                      </p:cBhvr>
                                      <p:to>
                                        <p:strVal val="visible"/>
                                      </p:to>
                                    </p:set>
                                    <p:anim calcmode="lin" valueType="num">
                                      <p:cBhvr>
                                        <p:cTn id="44" dur="75" fill="hold"/>
                                        <p:tgtEl>
                                          <p:spTgt spid="333890"/>
                                        </p:tgtEl>
                                        <p:attrNameLst>
                                          <p:attrName>ppt_w</p:attrName>
                                        </p:attrNameLst>
                                      </p:cBhvr>
                                      <p:tavLst>
                                        <p:tav tm="0">
                                          <p:val>
                                            <p:fltVal val="0"/>
                                          </p:val>
                                        </p:tav>
                                        <p:tav tm="100000">
                                          <p:val>
                                            <p:strVal val="#ppt_w"/>
                                          </p:val>
                                        </p:tav>
                                      </p:tavLst>
                                    </p:anim>
                                    <p:anim calcmode="lin" valueType="num">
                                      <p:cBhvr>
                                        <p:cTn id="45" dur="75" fill="hold"/>
                                        <p:tgtEl>
                                          <p:spTgt spid="333890"/>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375"/>
                            </p:stCondLst>
                            <p:childTnLst>
                              <p:par>
                                <p:cTn id="47" presetID="23" presetClass="entr" presetSubtype="16" fill="hold" grpId="0" nodeType="afterEffect">
                                  <p:stCondLst>
                                    <p:cond delay="1000"/>
                                  </p:stCondLst>
                                  <p:iterate type="lt">
                                    <p:tmPct val="100000"/>
                                  </p:iterate>
                                  <p:childTnLst>
                                    <p:set>
                                      <p:cBhvr>
                                        <p:cTn id="48" dur="1" fill="hold">
                                          <p:stCondLst>
                                            <p:cond delay="0"/>
                                          </p:stCondLst>
                                        </p:cTn>
                                        <p:tgtEl>
                                          <p:spTgt spid="333891"/>
                                        </p:tgtEl>
                                        <p:attrNameLst>
                                          <p:attrName>style.visibility</p:attrName>
                                        </p:attrNameLst>
                                      </p:cBhvr>
                                      <p:to>
                                        <p:strVal val="visible"/>
                                      </p:to>
                                    </p:set>
                                    <p:anim calcmode="lin" valueType="num">
                                      <p:cBhvr>
                                        <p:cTn id="49" dur="75" fill="hold"/>
                                        <p:tgtEl>
                                          <p:spTgt spid="333891"/>
                                        </p:tgtEl>
                                        <p:attrNameLst>
                                          <p:attrName>ppt_w</p:attrName>
                                        </p:attrNameLst>
                                      </p:cBhvr>
                                      <p:tavLst>
                                        <p:tav tm="0">
                                          <p:val>
                                            <p:fltVal val="0"/>
                                          </p:val>
                                        </p:tav>
                                        <p:tav tm="100000">
                                          <p:val>
                                            <p:strVal val="#ppt_w"/>
                                          </p:val>
                                        </p:tav>
                                      </p:tavLst>
                                    </p:anim>
                                    <p:anim calcmode="lin" valueType="num">
                                      <p:cBhvr>
                                        <p:cTn id="50" dur="75" fill="hold"/>
                                        <p:tgtEl>
                                          <p:spTgt spid="333891"/>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450"/>
                            </p:stCondLst>
                            <p:childTnLst>
                              <p:par>
                                <p:cTn id="52" presetID="23" presetClass="entr" presetSubtype="16" fill="hold" grpId="0" nodeType="afterEffect">
                                  <p:stCondLst>
                                    <p:cond delay="1000"/>
                                  </p:stCondLst>
                                  <p:iterate type="lt">
                                    <p:tmPct val="100000"/>
                                  </p:iterate>
                                  <p:childTnLst>
                                    <p:set>
                                      <p:cBhvr>
                                        <p:cTn id="53" dur="1" fill="hold">
                                          <p:stCondLst>
                                            <p:cond delay="0"/>
                                          </p:stCondLst>
                                        </p:cTn>
                                        <p:tgtEl>
                                          <p:spTgt spid="333892"/>
                                        </p:tgtEl>
                                        <p:attrNameLst>
                                          <p:attrName>style.visibility</p:attrName>
                                        </p:attrNameLst>
                                      </p:cBhvr>
                                      <p:to>
                                        <p:strVal val="visible"/>
                                      </p:to>
                                    </p:set>
                                    <p:anim calcmode="lin" valueType="num">
                                      <p:cBhvr>
                                        <p:cTn id="54" dur="75" fill="hold"/>
                                        <p:tgtEl>
                                          <p:spTgt spid="333892"/>
                                        </p:tgtEl>
                                        <p:attrNameLst>
                                          <p:attrName>ppt_w</p:attrName>
                                        </p:attrNameLst>
                                      </p:cBhvr>
                                      <p:tavLst>
                                        <p:tav tm="0">
                                          <p:val>
                                            <p:fltVal val="0"/>
                                          </p:val>
                                        </p:tav>
                                        <p:tav tm="100000">
                                          <p:val>
                                            <p:strVal val="#ppt_w"/>
                                          </p:val>
                                        </p:tav>
                                      </p:tavLst>
                                    </p:anim>
                                    <p:anim calcmode="lin" valueType="num">
                                      <p:cBhvr>
                                        <p:cTn id="55" dur="75" fill="hold"/>
                                        <p:tgtEl>
                                          <p:spTgt spid="333892"/>
                                        </p:tgtEl>
                                        <p:attrNameLst>
                                          <p:attrName>ppt_h</p:attrName>
                                        </p:attrNameLst>
                                      </p:cBhvr>
                                      <p:tavLst>
                                        <p:tav tm="0">
                                          <p:val>
                                            <p:fltVal val="0"/>
                                          </p:val>
                                        </p:tav>
                                        <p:tav tm="100000">
                                          <p:val>
                                            <p:strVal val="#ppt_h"/>
                                          </p:val>
                                        </p:tav>
                                      </p:tavLst>
                                    </p:anim>
                                  </p:childTnLst>
                                </p:cTn>
                              </p:par>
                            </p:childTnLst>
                          </p:cTn>
                        </p:par>
                        <p:par>
                          <p:cTn id="56" fill="hold" nodeType="afterGroup">
                            <p:stCondLst>
                              <p:cond delay="5525"/>
                            </p:stCondLst>
                            <p:childTnLst>
                              <p:par>
                                <p:cTn id="57" presetID="23" presetClass="entr" presetSubtype="16" fill="hold" grpId="0" nodeType="afterEffect">
                                  <p:stCondLst>
                                    <p:cond delay="1000"/>
                                  </p:stCondLst>
                                  <p:iterate type="lt">
                                    <p:tmPct val="100000"/>
                                  </p:iterate>
                                  <p:childTnLst>
                                    <p:set>
                                      <p:cBhvr>
                                        <p:cTn id="58" dur="1" fill="hold">
                                          <p:stCondLst>
                                            <p:cond delay="0"/>
                                          </p:stCondLst>
                                        </p:cTn>
                                        <p:tgtEl>
                                          <p:spTgt spid="333893"/>
                                        </p:tgtEl>
                                        <p:attrNameLst>
                                          <p:attrName>style.visibility</p:attrName>
                                        </p:attrNameLst>
                                      </p:cBhvr>
                                      <p:to>
                                        <p:strVal val="visible"/>
                                      </p:to>
                                    </p:set>
                                    <p:anim calcmode="lin" valueType="num">
                                      <p:cBhvr>
                                        <p:cTn id="59" dur="75" fill="hold"/>
                                        <p:tgtEl>
                                          <p:spTgt spid="333893"/>
                                        </p:tgtEl>
                                        <p:attrNameLst>
                                          <p:attrName>ppt_w</p:attrName>
                                        </p:attrNameLst>
                                      </p:cBhvr>
                                      <p:tavLst>
                                        <p:tav tm="0">
                                          <p:val>
                                            <p:fltVal val="0"/>
                                          </p:val>
                                        </p:tav>
                                        <p:tav tm="100000">
                                          <p:val>
                                            <p:strVal val="#ppt_w"/>
                                          </p:val>
                                        </p:tav>
                                      </p:tavLst>
                                    </p:anim>
                                    <p:anim calcmode="lin" valueType="num">
                                      <p:cBhvr>
                                        <p:cTn id="60" dur="75" fill="hold"/>
                                        <p:tgtEl>
                                          <p:spTgt spid="333893"/>
                                        </p:tgtEl>
                                        <p:attrNameLst>
                                          <p:attrName>ppt_h</p:attrName>
                                        </p:attrNameLst>
                                      </p:cBhvr>
                                      <p:tavLst>
                                        <p:tav tm="0">
                                          <p:val>
                                            <p:fltVal val="0"/>
                                          </p:val>
                                        </p:tav>
                                        <p:tav tm="100000">
                                          <p:val>
                                            <p:strVal val="#ppt_h"/>
                                          </p:val>
                                        </p:tav>
                                      </p:tavLst>
                                    </p:anim>
                                  </p:childTnLst>
                                </p:cTn>
                              </p:par>
                            </p:childTnLst>
                          </p:cTn>
                        </p:par>
                        <p:par>
                          <p:cTn id="61" fill="hold" nodeType="afterGroup">
                            <p:stCondLst>
                              <p:cond delay="6750"/>
                            </p:stCondLst>
                            <p:childTnLst>
                              <p:par>
                                <p:cTn id="62" presetID="23" presetClass="entr" presetSubtype="16" fill="hold" grpId="0" nodeType="afterEffect">
                                  <p:stCondLst>
                                    <p:cond delay="1000"/>
                                  </p:stCondLst>
                                  <p:iterate type="lt">
                                    <p:tmPct val="100000"/>
                                  </p:iterate>
                                  <p:childTnLst>
                                    <p:set>
                                      <p:cBhvr>
                                        <p:cTn id="63" dur="1" fill="hold">
                                          <p:stCondLst>
                                            <p:cond delay="0"/>
                                          </p:stCondLst>
                                        </p:cTn>
                                        <p:tgtEl>
                                          <p:spTgt spid="333888"/>
                                        </p:tgtEl>
                                        <p:attrNameLst>
                                          <p:attrName>style.visibility</p:attrName>
                                        </p:attrNameLst>
                                      </p:cBhvr>
                                      <p:to>
                                        <p:strVal val="visible"/>
                                      </p:to>
                                    </p:set>
                                    <p:anim calcmode="lin" valueType="num">
                                      <p:cBhvr>
                                        <p:cTn id="64" dur="75" fill="hold"/>
                                        <p:tgtEl>
                                          <p:spTgt spid="333888"/>
                                        </p:tgtEl>
                                        <p:attrNameLst>
                                          <p:attrName>ppt_w</p:attrName>
                                        </p:attrNameLst>
                                      </p:cBhvr>
                                      <p:tavLst>
                                        <p:tav tm="0">
                                          <p:val>
                                            <p:fltVal val="0"/>
                                          </p:val>
                                        </p:tav>
                                        <p:tav tm="100000">
                                          <p:val>
                                            <p:strVal val="#ppt_w"/>
                                          </p:val>
                                        </p:tav>
                                      </p:tavLst>
                                    </p:anim>
                                    <p:anim calcmode="lin" valueType="num">
                                      <p:cBhvr>
                                        <p:cTn id="65" dur="75" fill="hold"/>
                                        <p:tgtEl>
                                          <p:spTgt spid="333888"/>
                                        </p:tgtEl>
                                        <p:attrNameLst>
                                          <p:attrName>ppt_h</p:attrName>
                                        </p:attrNameLst>
                                      </p:cBhvr>
                                      <p:tavLst>
                                        <p:tav tm="0">
                                          <p:val>
                                            <p:fltVal val="0"/>
                                          </p:val>
                                        </p:tav>
                                        <p:tav tm="100000">
                                          <p:val>
                                            <p:strVal val="#ppt_h"/>
                                          </p:val>
                                        </p:tav>
                                      </p:tavLst>
                                    </p:anim>
                                  </p:childTnLst>
                                </p:cTn>
                              </p:par>
                            </p:childTnLst>
                          </p:cTn>
                        </p:par>
                        <p:par>
                          <p:cTn id="66" fill="hold" nodeType="afterGroup">
                            <p:stCondLst>
                              <p:cond delay="7825"/>
                            </p:stCondLst>
                            <p:childTnLst>
                              <p:par>
                                <p:cTn id="67" presetID="23" presetClass="entr" presetSubtype="16" fill="hold" grpId="0" nodeType="afterEffect">
                                  <p:stCondLst>
                                    <p:cond delay="1000"/>
                                  </p:stCondLst>
                                  <p:iterate type="lt">
                                    <p:tmPct val="100000"/>
                                  </p:iterate>
                                  <p:childTnLst>
                                    <p:set>
                                      <p:cBhvr>
                                        <p:cTn id="68" dur="1" fill="hold">
                                          <p:stCondLst>
                                            <p:cond delay="0"/>
                                          </p:stCondLst>
                                        </p:cTn>
                                        <p:tgtEl>
                                          <p:spTgt spid="333894"/>
                                        </p:tgtEl>
                                        <p:attrNameLst>
                                          <p:attrName>style.visibility</p:attrName>
                                        </p:attrNameLst>
                                      </p:cBhvr>
                                      <p:to>
                                        <p:strVal val="visible"/>
                                      </p:to>
                                    </p:set>
                                    <p:anim calcmode="lin" valueType="num">
                                      <p:cBhvr>
                                        <p:cTn id="69" dur="75" fill="hold"/>
                                        <p:tgtEl>
                                          <p:spTgt spid="333894"/>
                                        </p:tgtEl>
                                        <p:attrNameLst>
                                          <p:attrName>ppt_w</p:attrName>
                                        </p:attrNameLst>
                                      </p:cBhvr>
                                      <p:tavLst>
                                        <p:tav tm="0">
                                          <p:val>
                                            <p:fltVal val="0"/>
                                          </p:val>
                                        </p:tav>
                                        <p:tav tm="100000">
                                          <p:val>
                                            <p:strVal val="#ppt_w"/>
                                          </p:val>
                                        </p:tav>
                                      </p:tavLst>
                                    </p:anim>
                                    <p:anim calcmode="lin" valueType="num">
                                      <p:cBhvr>
                                        <p:cTn id="70" dur="75" fill="hold"/>
                                        <p:tgtEl>
                                          <p:spTgt spid="333894"/>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9" presetClass="entr" presetSubtype="10" fill="hold" nodeType="clickEffect">
                                  <p:stCondLst>
                                    <p:cond delay="0"/>
                                  </p:stCondLst>
                                  <p:childTnLst>
                                    <p:set>
                                      <p:cBhvr>
                                        <p:cTn id="74" dur="1" fill="hold">
                                          <p:stCondLst>
                                            <p:cond delay="0"/>
                                          </p:stCondLst>
                                        </p:cTn>
                                        <p:tgtEl>
                                          <p:spTgt spid="333901"/>
                                        </p:tgtEl>
                                        <p:attrNameLst>
                                          <p:attrName>style.visibility</p:attrName>
                                        </p:attrNameLst>
                                      </p:cBhvr>
                                      <p:to>
                                        <p:strVal val="visible"/>
                                      </p:to>
                                    </p:set>
                                    <p:anim calcmode="lin" valueType="num">
                                      <p:cBhvr>
                                        <p:cTn id="75" dur="5000" fill="hold"/>
                                        <p:tgtEl>
                                          <p:spTgt spid="333901"/>
                                        </p:tgtEl>
                                        <p:attrNameLst>
                                          <p:attrName>ppt_w</p:attrName>
                                        </p:attrNameLst>
                                      </p:cBhvr>
                                      <p:tavLst>
                                        <p:tav tm="0" fmla="#ppt_w*sin(2.5*pi*$)">
                                          <p:val>
                                            <p:fltVal val="0"/>
                                          </p:val>
                                        </p:tav>
                                        <p:tav tm="100000">
                                          <p:val>
                                            <p:fltVal val="1"/>
                                          </p:val>
                                        </p:tav>
                                      </p:tavLst>
                                    </p:anim>
                                    <p:anim calcmode="lin" valueType="num">
                                      <p:cBhvr>
                                        <p:cTn id="76" dur="5000" fill="hold"/>
                                        <p:tgtEl>
                                          <p:spTgt spid="333901"/>
                                        </p:tgtEl>
                                        <p:attrNameLst>
                                          <p:attrName>ppt_h</p:attrName>
                                        </p:attrNameLst>
                                      </p:cBhvr>
                                      <p:tavLst>
                                        <p:tav tm="0">
                                          <p:val>
                                            <p:strVal val="#ppt_h"/>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iterate type="lt">
                                    <p:tmPct val="100000"/>
                                  </p:iterate>
                                  <p:childTnLst>
                                    <p:set>
                                      <p:cBhvr>
                                        <p:cTn id="80" dur="1" fill="hold">
                                          <p:stCondLst>
                                            <p:cond delay="0"/>
                                          </p:stCondLst>
                                        </p:cTn>
                                        <p:tgtEl>
                                          <p:spTgt spid="333899"/>
                                        </p:tgtEl>
                                        <p:attrNameLst>
                                          <p:attrName>style.visibility</p:attrName>
                                        </p:attrNameLst>
                                      </p:cBhvr>
                                      <p:to>
                                        <p:strVal val="visible"/>
                                      </p:to>
                                    </p:set>
                                    <p:animEffect transition="in" filter="wipe(down)">
                                      <p:cBhvr>
                                        <p:cTn id="81" dur="75"/>
                                        <p:tgtEl>
                                          <p:spTgt spid="333899"/>
                                        </p:tgtEl>
                                      </p:cBhvr>
                                    </p:animEffect>
                                  </p:childTnLst>
                                </p:cTn>
                              </p:par>
                            </p:childTnLst>
                          </p:cTn>
                        </p:par>
                        <p:par>
                          <p:cTn id="82" fill="hold" nodeType="afterGroup">
                            <p:stCondLst>
                              <p:cond delay="1125"/>
                            </p:stCondLst>
                            <p:childTnLst>
                              <p:par>
                                <p:cTn id="83" presetID="22" presetClass="entr" presetSubtype="1" fill="hold" grpId="0" nodeType="afterEffect">
                                  <p:stCondLst>
                                    <p:cond delay="0"/>
                                  </p:stCondLst>
                                  <p:iterate type="lt">
                                    <p:tmPct val="100000"/>
                                  </p:iterate>
                                  <p:childTnLst>
                                    <p:set>
                                      <p:cBhvr>
                                        <p:cTn id="84" dur="1" fill="hold">
                                          <p:stCondLst>
                                            <p:cond delay="0"/>
                                          </p:stCondLst>
                                        </p:cTn>
                                        <p:tgtEl>
                                          <p:spTgt spid="333900"/>
                                        </p:tgtEl>
                                        <p:attrNameLst>
                                          <p:attrName>style.visibility</p:attrName>
                                        </p:attrNameLst>
                                      </p:cBhvr>
                                      <p:to>
                                        <p:strVal val="visible"/>
                                      </p:to>
                                    </p:set>
                                    <p:animEffect transition="in" filter="wipe(up)">
                                      <p:cBhvr>
                                        <p:cTn id="85" dur="75"/>
                                        <p:tgtEl>
                                          <p:spTgt spid="333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83" grpId="0" autoUpdateAnimBg="0"/>
      <p:bldP spid="333884" grpId="0" autoUpdateAnimBg="0"/>
      <p:bldP spid="333885" grpId="0" autoUpdateAnimBg="0"/>
      <p:bldP spid="333887" grpId="0" autoUpdateAnimBg="0"/>
      <p:bldP spid="333888" grpId="0" autoUpdateAnimBg="0"/>
      <p:bldP spid="333889" grpId="0" autoUpdateAnimBg="0"/>
      <p:bldP spid="333890" grpId="0" autoUpdateAnimBg="0"/>
      <p:bldP spid="333891" grpId="0" autoUpdateAnimBg="0"/>
      <p:bldP spid="333892" grpId="0" autoUpdateAnimBg="0"/>
      <p:bldP spid="333893" grpId="0" autoUpdateAnimBg="0"/>
      <p:bldP spid="333894" grpId="0" autoUpdateAnimBg="0"/>
      <p:bldP spid="333895" grpId="0" animBg="1" autoUpdateAnimBg="0"/>
      <p:bldP spid="333896" grpId="0" animBg="1" autoUpdateAnimBg="0"/>
      <p:bldP spid="333899" grpId="0" autoUpdateAnimBg="0"/>
      <p:bldP spid="33390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smtClean="0"/>
              <a:t>14 avril  2011</a:t>
            </a:r>
            <a:endParaRPr lang="en-US"/>
          </a:p>
        </p:txBody>
      </p:sp>
      <p:sp>
        <p:nvSpPr>
          <p:cNvPr id="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34178" name="Text Box 2"/>
          <p:cNvSpPr txBox="1">
            <a:spLocks noChangeArrowheads="1"/>
          </p:cNvSpPr>
          <p:nvPr/>
        </p:nvSpPr>
        <p:spPr bwMode="auto">
          <a:xfrm>
            <a:off x="3951890" y="4953000"/>
            <a:ext cx="13821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solidFill>
                  <a:schemeClr val="tx2"/>
                </a:solidFill>
              </a:rPr>
              <a:t>1561 - 1626</a:t>
            </a:r>
          </a:p>
        </p:txBody>
      </p:sp>
      <p:pic>
        <p:nvPicPr>
          <p:cNvPr id="434179" name="Picture 3" descr="I:\Recherche CRP\FNR\SECOM\CSI\images\bacon-franc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143000"/>
            <a:ext cx="3529013" cy="4038600"/>
          </a:xfrm>
          <a:prstGeom prst="rect">
            <a:avLst/>
          </a:prstGeom>
          <a:noFill/>
          <a:extLst>
            <a:ext uri="{909E8E84-426E-40DD-AFC4-6F175D3DCCD1}">
              <a14:hiddenFill xmlns:a14="http://schemas.microsoft.com/office/drawing/2010/main">
                <a:solidFill>
                  <a:srgbClr val="FFFFFF"/>
                </a:solidFill>
              </a14:hiddenFill>
            </a:ext>
          </a:extLst>
        </p:spPr>
      </p:pic>
      <p:sp>
        <p:nvSpPr>
          <p:cNvPr id="434180" name="Rectangle 4"/>
          <p:cNvSpPr>
            <a:spLocks noGrp="1" noChangeArrowheads="1"/>
          </p:cNvSpPr>
          <p:nvPr>
            <p:ph type="title"/>
          </p:nvPr>
        </p:nvSpPr>
        <p:spPr/>
        <p:txBody>
          <a:bodyPr/>
          <a:lstStyle/>
          <a:p>
            <a:r>
              <a:rPr lang="en-GB"/>
              <a:t>le code de Francis Bacon</a:t>
            </a:r>
          </a:p>
        </p:txBody>
      </p:sp>
      <p:pic>
        <p:nvPicPr>
          <p:cNvPr id="434181" name="Picture 5" descr="I:\Recherche CRP\FNR\SECOM\CSI\images\alphabe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90600"/>
            <a:ext cx="3684588" cy="4727575"/>
          </a:xfrm>
          <a:prstGeom prst="rect">
            <a:avLst/>
          </a:prstGeom>
          <a:noFill/>
          <a:extLst>
            <a:ext uri="{909E8E84-426E-40DD-AFC4-6F175D3DCCD1}">
              <a14:hiddenFill xmlns:a14="http://schemas.microsoft.com/office/drawing/2010/main">
                <a:solidFill>
                  <a:srgbClr val="FFFFFF"/>
                </a:solidFill>
              </a14:hiddenFill>
            </a:ext>
          </a:extLst>
        </p:spPr>
      </p:pic>
      <p:pic>
        <p:nvPicPr>
          <p:cNvPr id="434182" name="Picture 6" descr="I:\Recherche CRP\FNR\SECOM\CSI\images\tex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062" y="742950"/>
            <a:ext cx="3309938" cy="5734050"/>
          </a:xfrm>
          <a:prstGeom prst="rect">
            <a:avLst/>
          </a:prstGeom>
          <a:noFill/>
          <a:extLst>
            <a:ext uri="{909E8E84-426E-40DD-AFC4-6F175D3DCCD1}">
              <a14:hiddenFill xmlns:a14="http://schemas.microsoft.com/office/drawing/2010/main">
                <a:solidFill>
                  <a:srgbClr val="FFFFFF"/>
                </a:solidFill>
              </a14:hiddenFill>
            </a:ext>
          </a:extLst>
        </p:spPr>
      </p:pic>
      <p:sp>
        <p:nvSpPr>
          <p:cNvPr id="434183" name="Text Box 7"/>
          <p:cNvSpPr txBox="1">
            <a:spLocks noChangeArrowheads="1"/>
          </p:cNvSpPr>
          <p:nvPr/>
        </p:nvSpPr>
        <p:spPr bwMode="auto">
          <a:xfrm>
            <a:off x="381000" y="6019800"/>
            <a:ext cx="433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0" i="0">
                <a:solidFill>
                  <a:schemeClr val="tx1"/>
                </a:solidFill>
                <a:latin typeface="Arial" charset="0"/>
              </a:rPr>
              <a:t>http://www.apprendre-en-ligne.net/crypto/stegano/bilitere.html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10641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4181"/>
                                        </p:tgtEl>
                                        <p:attrNameLst>
                                          <p:attrName>style.visibility</p:attrName>
                                        </p:attrNameLst>
                                      </p:cBhvr>
                                      <p:to>
                                        <p:strVal val="visible"/>
                                      </p:to>
                                    </p:set>
                                    <p:animEffect transition="in" filter="wipe(left)">
                                      <p:cBhvr>
                                        <p:cTn id="7" dur="1250"/>
                                        <p:tgtEl>
                                          <p:spTgt spid="434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34182"/>
                                        </p:tgtEl>
                                        <p:attrNameLst>
                                          <p:attrName>style.visibility</p:attrName>
                                        </p:attrNameLst>
                                      </p:cBhvr>
                                      <p:to>
                                        <p:strVal val="visible"/>
                                      </p:to>
                                    </p:set>
                                    <p:animEffect transition="in" filter="wipe(right)">
                                      <p:cBhvr>
                                        <p:cTn id="12" dur="1250"/>
                                        <p:tgtEl>
                                          <p:spTgt spid="43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2"/>
          <p:cNvSpPr>
            <a:spLocks noGrp="1"/>
          </p:cNvSpPr>
          <p:nvPr>
            <p:ph type="dt" sz="half" idx="10"/>
          </p:nvPr>
        </p:nvSpPr>
        <p:spPr/>
        <p:txBody>
          <a:bodyPr/>
          <a:lstStyle/>
          <a:p>
            <a:r>
              <a:rPr lang="en-US" smtClean="0"/>
              <a:t>14 avril  2011</a:t>
            </a:r>
            <a:endParaRPr lang="en-US"/>
          </a:p>
        </p:txBody>
      </p:sp>
      <p:sp>
        <p:nvSpPr>
          <p:cNvPr id="3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34850" name="Rectangle 2"/>
          <p:cNvSpPr>
            <a:spLocks noGrp="1" noChangeArrowheads="1"/>
          </p:cNvSpPr>
          <p:nvPr>
            <p:ph type="title"/>
          </p:nvPr>
        </p:nvSpPr>
        <p:spPr/>
        <p:txBody>
          <a:bodyPr/>
          <a:lstStyle/>
          <a:p>
            <a:r>
              <a:rPr lang="en-GB"/>
              <a:t>caractères invisibles</a:t>
            </a:r>
          </a:p>
        </p:txBody>
      </p:sp>
      <p:sp>
        <p:nvSpPr>
          <p:cNvPr id="334851" name="Text Box 3"/>
          <p:cNvSpPr txBox="1">
            <a:spLocks noChangeArrowheads="1"/>
          </p:cNvSpPr>
          <p:nvPr/>
        </p:nvSpPr>
        <p:spPr bwMode="auto">
          <a:xfrm>
            <a:off x="914400" y="1143000"/>
            <a:ext cx="5181600" cy="3970318"/>
          </a:xfrm>
          <a:prstGeom prst="rect">
            <a:avLst/>
          </a:prstGeom>
          <a:solidFill>
            <a:schemeClr val="accent3">
              <a:lumMod val="20000"/>
              <a:lumOff val="80000"/>
            </a:schemeClr>
          </a:solidFill>
          <a:ln>
            <a:solidFill>
              <a:schemeClr val="tx1"/>
            </a:solidFill>
          </a:ln>
          <a:effectLst/>
          <a:extLst/>
        </p:spPr>
        <p:txBody>
          <a:bodyPr>
            <a:spAutoFit/>
          </a:bodyPr>
          <a:lstStyle/>
          <a:p>
            <a:pPr algn="l"/>
            <a:r>
              <a:rPr lang="en-GB" sz="3600" b="0" i="0" dirty="0">
                <a:latin typeface="Times New Roman" pitchFamily="18" charset="0"/>
                <a:cs typeface="Times New Roman" pitchFamily="18" charset="0"/>
              </a:rPr>
              <a:t>On </a:t>
            </a:r>
            <a:r>
              <a:rPr lang="en-GB" sz="3600" b="0" i="0" dirty="0" err="1">
                <a:latin typeface="Times New Roman" pitchFamily="18" charset="0"/>
                <a:cs typeface="Times New Roman" pitchFamily="18" charset="0"/>
              </a:rPr>
              <a:t>peut</a:t>
            </a:r>
            <a:r>
              <a:rPr lang="en-GB" sz="3600" b="0" i="0" dirty="0">
                <a:latin typeface="Times New Roman" pitchFamily="18" charset="0"/>
                <a:cs typeface="Times New Roman" pitchFamily="18" charset="0"/>
              </a:rPr>
              <a:t> </a:t>
            </a:r>
            <a:r>
              <a:rPr lang="en-GB" sz="3600" b="0" i="0" dirty="0" err="1">
                <a:latin typeface="Times New Roman" pitchFamily="18" charset="0"/>
                <a:cs typeface="Times New Roman" pitchFamily="18" charset="0"/>
              </a:rPr>
              <a:t>cacher</a:t>
            </a:r>
            <a:r>
              <a:rPr lang="en-GB" sz="3600" b="0" i="0" dirty="0">
                <a:latin typeface="Times New Roman" pitchFamily="18" charset="0"/>
                <a:cs typeface="Times New Roman" pitchFamily="18" charset="0"/>
              </a:rPr>
              <a:t>  </a:t>
            </a:r>
            <a:r>
              <a:rPr lang="en-GB" sz="3600" b="0" i="0" dirty="0" smtClean="0">
                <a:latin typeface="Times New Roman" pitchFamily="18" charset="0"/>
                <a:cs typeface="Times New Roman" pitchFamily="18" charset="0"/>
              </a:rPr>
              <a:t>de</a:t>
            </a:r>
          </a:p>
          <a:p>
            <a:pPr algn="l"/>
            <a:r>
              <a:rPr lang="en-GB" sz="3600" b="0" i="0" dirty="0" err="1" smtClean="0">
                <a:latin typeface="Times New Roman" pitchFamily="18" charset="0"/>
                <a:cs typeface="Times New Roman" pitchFamily="18" charset="0"/>
              </a:rPr>
              <a:t>l’information</a:t>
            </a:r>
            <a:r>
              <a:rPr lang="en-GB" sz="3600" b="0" i="0" dirty="0" smtClean="0">
                <a:latin typeface="Times New Roman" pitchFamily="18" charset="0"/>
                <a:cs typeface="Times New Roman" pitchFamily="18" charset="0"/>
              </a:rPr>
              <a:t>  </a:t>
            </a:r>
            <a:r>
              <a:rPr lang="en-GB" sz="3600" b="0" i="0" dirty="0">
                <a:latin typeface="Times New Roman" pitchFamily="18" charset="0"/>
                <a:cs typeface="Times New Roman" pitchFamily="18" charset="0"/>
              </a:rPr>
              <a:t>en </a:t>
            </a:r>
            <a:r>
              <a:rPr lang="en-GB" sz="3600" b="0" i="0" dirty="0" err="1" smtClean="0">
                <a:latin typeface="Times New Roman" pitchFamily="18" charset="0"/>
                <a:cs typeface="Times New Roman" pitchFamily="18" charset="0"/>
              </a:rPr>
              <a:t>donnant</a:t>
            </a:r>
            <a:endParaRPr lang="en-GB" sz="3600" dirty="0">
              <a:latin typeface="Times New Roman" pitchFamily="18" charset="0"/>
              <a:cs typeface="Times New Roman" pitchFamily="18" charset="0"/>
            </a:endParaRPr>
          </a:p>
          <a:p>
            <a:pPr algn="l"/>
            <a:r>
              <a:rPr lang="en-GB" sz="3600" b="0" i="0" dirty="0" err="1" smtClean="0">
                <a:latin typeface="Times New Roman" pitchFamily="18" charset="0"/>
                <a:cs typeface="Times New Roman" pitchFamily="18" charset="0"/>
              </a:rPr>
              <a:t>une</a:t>
            </a:r>
            <a:r>
              <a:rPr lang="en-GB" sz="3600" b="0" i="0" dirty="0" smtClean="0">
                <a:latin typeface="Times New Roman" pitchFamily="18" charset="0"/>
                <a:cs typeface="Times New Roman" pitchFamily="18" charset="0"/>
              </a:rPr>
              <a:t> </a:t>
            </a:r>
            <a:r>
              <a:rPr lang="en-GB" sz="3600" b="0" i="0" dirty="0">
                <a:latin typeface="Times New Roman" pitchFamily="18" charset="0"/>
                <a:cs typeface="Times New Roman" pitchFamily="18" charset="0"/>
              </a:rPr>
              <a:t>signification aux </a:t>
            </a:r>
            <a:endParaRPr lang="en-GB" sz="3600" b="0" i="0" dirty="0" smtClean="0">
              <a:latin typeface="Times New Roman" pitchFamily="18" charset="0"/>
              <a:cs typeface="Times New Roman" pitchFamily="18" charset="0"/>
            </a:endParaRPr>
          </a:p>
          <a:p>
            <a:pPr algn="l"/>
            <a:r>
              <a:rPr lang="en-GB" sz="3600" b="0" i="0" dirty="0" err="1" smtClean="0">
                <a:latin typeface="Times New Roman" pitchFamily="18" charset="0"/>
                <a:cs typeface="Times New Roman" pitchFamily="18" charset="0"/>
              </a:rPr>
              <a:t>espaces</a:t>
            </a:r>
            <a:r>
              <a:rPr lang="en-GB" sz="3600" b="0" i="0" dirty="0">
                <a:latin typeface="Times New Roman" pitchFamily="18" charset="0"/>
                <a:cs typeface="Times New Roman" pitchFamily="18" charset="0"/>
              </a:rPr>
              <a:t>,  aux tabulations </a:t>
            </a:r>
            <a:r>
              <a:rPr lang="en-GB" sz="3600" b="0" i="0" dirty="0" smtClean="0">
                <a:latin typeface="Times New Roman" pitchFamily="18" charset="0"/>
                <a:cs typeface="Times New Roman" pitchFamily="18" charset="0"/>
              </a:rPr>
              <a:t>et</a:t>
            </a:r>
          </a:p>
          <a:p>
            <a:pPr algn="l"/>
            <a:r>
              <a:rPr lang="en-GB" sz="3600" b="0" i="0" dirty="0" smtClean="0">
                <a:latin typeface="Times New Roman" pitchFamily="18" charset="0"/>
                <a:cs typeface="Times New Roman" pitchFamily="18" charset="0"/>
              </a:rPr>
              <a:t>autres </a:t>
            </a:r>
            <a:r>
              <a:rPr lang="en-GB" sz="3600" b="0" i="0" dirty="0" err="1">
                <a:latin typeface="Times New Roman" pitchFamily="18" charset="0"/>
                <a:cs typeface="Times New Roman" pitchFamily="18" charset="0"/>
              </a:rPr>
              <a:t>caractères</a:t>
            </a:r>
            <a:r>
              <a:rPr lang="en-GB" sz="3600" b="0" i="0" dirty="0">
                <a:latin typeface="Times New Roman" pitchFamily="18" charset="0"/>
                <a:cs typeface="Times New Roman" pitchFamily="18" charset="0"/>
              </a:rPr>
              <a:t> </a:t>
            </a:r>
            <a:r>
              <a:rPr lang="en-GB" sz="3600" b="0" i="0" dirty="0" smtClean="0">
                <a:latin typeface="Times New Roman" pitchFamily="18" charset="0"/>
                <a:cs typeface="Times New Roman" pitchFamily="18" charset="0"/>
              </a:rPr>
              <a:t>de</a:t>
            </a:r>
          </a:p>
          <a:p>
            <a:pPr algn="l"/>
            <a:r>
              <a:rPr lang="en-GB" sz="3600" b="0" i="0" dirty="0" err="1" smtClean="0">
                <a:latin typeface="Times New Roman" pitchFamily="18" charset="0"/>
                <a:cs typeface="Times New Roman" pitchFamily="18" charset="0"/>
              </a:rPr>
              <a:t>remplissage</a:t>
            </a:r>
            <a:r>
              <a:rPr lang="en-GB" sz="3600" b="0" i="0" dirty="0" smtClean="0">
                <a:latin typeface="Times New Roman" pitchFamily="18" charset="0"/>
                <a:cs typeface="Times New Roman" pitchFamily="18" charset="0"/>
              </a:rPr>
              <a:t> </a:t>
            </a:r>
            <a:r>
              <a:rPr lang="en-GB" sz="3600" b="0" i="0" dirty="0">
                <a:latin typeface="Times New Roman" pitchFamily="18" charset="0"/>
                <a:cs typeface="Times New Roman" pitchFamily="18" charset="0"/>
              </a:rPr>
              <a:t>non suspects</a:t>
            </a:r>
          </a:p>
          <a:p>
            <a:pPr algn="l"/>
            <a:endParaRPr lang="en-GB" sz="3600" b="0" i="0" dirty="0">
              <a:latin typeface="Times New Roman" pitchFamily="18" charset="0"/>
              <a:cs typeface="Times New Roman" pitchFamily="18" charset="0"/>
            </a:endParaRPr>
          </a:p>
        </p:txBody>
      </p:sp>
      <p:sp>
        <p:nvSpPr>
          <p:cNvPr id="334852" name="Rectangle 4"/>
          <p:cNvSpPr>
            <a:spLocks noChangeArrowheads="1"/>
          </p:cNvSpPr>
          <p:nvPr/>
        </p:nvSpPr>
        <p:spPr bwMode="auto">
          <a:xfrm>
            <a:off x="4495800" y="1295400"/>
            <a:ext cx="16002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3" name="Rectangle 5"/>
          <p:cNvSpPr>
            <a:spLocks noChangeArrowheads="1"/>
          </p:cNvSpPr>
          <p:nvPr/>
        </p:nvSpPr>
        <p:spPr bwMode="auto">
          <a:xfrm>
            <a:off x="5715000" y="1828800"/>
            <a:ext cx="3810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4" name="Rectangle 6"/>
          <p:cNvSpPr>
            <a:spLocks noChangeArrowheads="1"/>
          </p:cNvSpPr>
          <p:nvPr/>
        </p:nvSpPr>
        <p:spPr bwMode="auto">
          <a:xfrm>
            <a:off x="4876800" y="2362200"/>
            <a:ext cx="12192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6" name="Rectangle 8"/>
          <p:cNvSpPr>
            <a:spLocks noChangeArrowheads="1"/>
          </p:cNvSpPr>
          <p:nvPr/>
        </p:nvSpPr>
        <p:spPr bwMode="auto">
          <a:xfrm>
            <a:off x="4648200" y="3429000"/>
            <a:ext cx="14478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7" name="Rectangle 9"/>
          <p:cNvSpPr>
            <a:spLocks noChangeArrowheads="1"/>
          </p:cNvSpPr>
          <p:nvPr/>
        </p:nvSpPr>
        <p:spPr bwMode="auto">
          <a:xfrm>
            <a:off x="5638800" y="3962400"/>
            <a:ext cx="4572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8" name="Rectangle 10"/>
          <p:cNvSpPr>
            <a:spLocks noChangeArrowheads="1"/>
          </p:cNvSpPr>
          <p:nvPr/>
        </p:nvSpPr>
        <p:spPr bwMode="auto">
          <a:xfrm>
            <a:off x="6629400" y="12192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7</a:t>
            </a:r>
          </a:p>
        </p:txBody>
      </p:sp>
      <p:sp>
        <p:nvSpPr>
          <p:cNvPr id="334859" name="Rectangle 11"/>
          <p:cNvSpPr>
            <a:spLocks noChangeArrowheads="1"/>
          </p:cNvSpPr>
          <p:nvPr/>
        </p:nvSpPr>
        <p:spPr bwMode="auto">
          <a:xfrm>
            <a:off x="6629400" y="17526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2</a:t>
            </a:r>
          </a:p>
        </p:txBody>
      </p:sp>
      <p:sp>
        <p:nvSpPr>
          <p:cNvPr id="334860" name="Rectangle 12"/>
          <p:cNvSpPr>
            <a:spLocks noChangeArrowheads="1"/>
          </p:cNvSpPr>
          <p:nvPr/>
        </p:nvSpPr>
        <p:spPr bwMode="auto">
          <a:xfrm>
            <a:off x="6629400" y="22860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5</a:t>
            </a:r>
          </a:p>
        </p:txBody>
      </p:sp>
      <p:sp>
        <p:nvSpPr>
          <p:cNvPr id="334861" name="Rectangle 13"/>
          <p:cNvSpPr>
            <a:spLocks noChangeArrowheads="1"/>
          </p:cNvSpPr>
          <p:nvPr/>
        </p:nvSpPr>
        <p:spPr bwMode="auto">
          <a:xfrm>
            <a:off x="6629400" y="28194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0</a:t>
            </a:r>
          </a:p>
        </p:txBody>
      </p:sp>
      <p:sp>
        <p:nvSpPr>
          <p:cNvPr id="334862" name="Rectangle 14"/>
          <p:cNvSpPr>
            <a:spLocks noChangeArrowheads="1"/>
          </p:cNvSpPr>
          <p:nvPr/>
        </p:nvSpPr>
        <p:spPr bwMode="auto">
          <a:xfrm>
            <a:off x="6629400" y="33528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6</a:t>
            </a:r>
          </a:p>
        </p:txBody>
      </p:sp>
      <p:sp>
        <p:nvSpPr>
          <p:cNvPr id="334863" name="Rectangle 15"/>
          <p:cNvSpPr>
            <a:spLocks noChangeArrowheads="1"/>
          </p:cNvSpPr>
          <p:nvPr/>
        </p:nvSpPr>
        <p:spPr bwMode="auto">
          <a:xfrm>
            <a:off x="6629400" y="38862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3</a:t>
            </a:r>
          </a:p>
        </p:txBody>
      </p:sp>
      <p:sp>
        <p:nvSpPr>
          <p:cNvPr id="334864" name="Text Box 16"/>
          <p:cNvSpPr txBox="1">
            <a:spLocks noChangeArrowheads="1"/>
          </p:cNvSpPr>
          <p:nvPr/>
        </p:nvSpPr>
        <p:spPr bwMode="auto">
          <a:xfrm>
            <a:off x="7521575" y="1173163"/>
            <a:ext cx="8066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111</a:t>
            </a:r>
          </a:p>
        </p:txBody>
      </p:sp>
      <p:sp>
        <p:nvSpPr>
          <p:cNvPr id="334865" name="Text Box 17"/>
          <p:cNvSpPr txBox="1">
            <a:spLocks noChangeArrowheads="1"/>
          </p:cNvSpPr>
          <p:nvPr/>
        </p:nvSpPr>
        <p:spPr bwMode="auto">
          <a:xfrm>
            <a:off x="7521575" y="1706563"/>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010</a:t>
            </a:r>
          </a:p>
        </p:txBody>
      </p:sp>
      <p:sp>
        <p:nvSpPr>
          <p:cNvPr id="334866" name="Text Box 18"/>
          <p:cNvSpPr txBox="1">
            <a:spLocks noChangeArrowheads="1"/>
          </p:cNvSpPr>
          <p:nvPr/>
        </p:nvSpPr>
        <p:spPr bwMode="auto">
          <a:xfrm>
            <a:off x="7521575" y="2239963"/>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101</a:t>
            </a:r>
          </a:p>
        </p:txBody>
      </p:sp>
      <p:sp>
        <p:nvSpPr>
          <p:cNvPr id="334867" name="Text Box 19"/>
          <p:cNvSpPr txBox="1">
            <a:spLocks noChangeArrowheads="1"/>
          </p:cNvSpPr>
          <p:nvPr/>
        </p:nvSpPr>
        <p:spPr bwMode="auto">
          <a:xfrm>
            <a:off x="7521575" y="2773363"/>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000</a:t>
            </a:r>
          </a:p>
        </p:txBody>
      </p:sp>
      <p:sp>
        <p:nvSpPr>
          <p:cNvPr id="334868" name="Text Box 20"/>
          <p:cNvSpPr txBox="1">
            <a:spLocks noChangeArrowheads="1"/>
          </p:cNvSpPr>
          <p:nvPr/>
        </p:nvSpPr>
        <p:spPr bwMode="auto">
          <a:xfrm>
            <a:off x="7521575" y="3306763"/>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110</a:t>
            </a:r>
          </a:p>
        </p:txBody>
      </p:sp>
      <p:sp>
        <p:nvSpPr>
          <p:cNvPr id="334869" name="Text Box 21"/>
          <p:cNvSpPr txBox="1">
            <a:spLocks noChangeArrowheads="1"/>
          </p:cNvSpPr>
          <p:nvPr/>
        </p:nvSpPr>
        <p:spPr bwMode="auto">
          <a:xfrm>
            <a:off x="7521575" y="3840163"/>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011</a:t>
            </a:r>
          </a:p>
        </p:txBody>
      </p:sp>
      <p:sp>
        <p:nvSpPr>
          <p:cNvPr id="334870" name="Rectangle 22"/>
          <p:cNvSpPr>
            <a:spLocks noChangeArrowheads="1"/>
          </p:cNvSpPr>
          <p:nvPr/>
        </p:nvSpPr>
        <p:spPr bwMode="auto">
          <a:xfrm>
            <a:off x="990600" y="4495800"/>
            <a:ext cx="4572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1" name="Rectangle 23"/>
          <p:cNvSpPr>
            <a:spLocks noChangeArrowheads="1"/>
          </p:cNvSpPr>
          <p:nvPr/>
        </p:nvSpPr>
        <p:spPr bwMode="auto">
          <a:xfrm>
            <a:off x="2362200" y="4495800"/>
            <a:ext cx="8382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2" name="Rectangle 24"/>
          <p:cNvSpPr>
            <a:spLocks noChangeArrowheads="1"/>
          </p:cNvSpPr>
          <p:nvPr/>
        </p:nvSpPr>
        <p:spPr bwMode="auto">
          <a:xfrm>
            <a:off x="3733800" y="4495800"/>
            <a:ext cx="2286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3" name="Rectangle 25"/>
          <p:cNvSpPr>
            <a:spLocks noChangeArrowheads="1"/>
          </p:cNvSpPr>
          <p:nvPr/>
        </p:nvSpPr>
        <p:spPr bwMode="auto">
          <a:xfrm>
            <a:off x="5105400" y="4495800"/>
            <a:ext cx="609600" cy="4572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4" name="Line 26"/>
          <p:cNvSpPr>
            <a:spLocks noChangeShapeType="1"/>
          </p:cNvSpPr>
          <p:nvPr/>
        </p:nvSpPr>
        <p:spPr bwMode="auto">
          <a:xfrm>
            <a:off x="1447800" y="4724400"/>
            <a:ext cx="9144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5" name="Line 27"/>
          <p:cNvSpPr>
            <a:spLocks noChangeShapeType="1"/>
          </p:cNvSpPr>
          <p:nvPr/>
        </p:nvSpPr>
        <p:spPr bwMode="auto">
          <a:xfrm>
            <a:off x="3200400" y="4724400"/>
            <a:ext cx="5334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6" name="Line 28"/>
          <p:cNvSpPr>
            <a:spLocks noChangeShapeType="1"/>
          </p:cNvSpPr>
          <p:nvPr/>
        </p:nvSpPr>
        <p:spPr bwMode="auto">
          <a:xfrm>
            <a:off x="3962400" y="4724400"/>
            <a:ext cx="11430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7" name="Line 29"/>
          <p:cNvSpPr>
            <a:spLocks noChangeShapeType="1"/>
          </p:cNvSpPr>
          <p:nvPr/>
        </p:nvSpPr>
        <p:spPr bwMode="auto">
          <a:xfrm>
            <a:off x="5715000" y="4724400"/>
            <a:ext cx="3810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8" name="Rectangle 30"/>
          <p:cNvSpPr>
            <a:spLocks noChangeArrowheads="1"/>
          </p:cNvSpPr>
          <p:nvPr/>
        </p:nvSpPr>
        <p:spPr bwMode="auto">
          <a:xfrm>
            <a:off x="914400" y="51816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3</a:t>
            </a:r>
          </a:p>
        </p:txBody>
      </p:sp>
      <p:sp>
        <p:nvSpPr>
          <p:cNvPr id="334879" name="Rectangle 31"/>
          <p:cNvSpPr>
            <a:spLocks noChangeArrowheads="1"/>
          </p:cNvSpPr>
          <p:nvPr/>
        </p:nvSpPr>
        <p:spPr bwMode="auto">
          <a:xfrm>
            <a:off x="2590800" y="51816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5</a:t>
            </a:r>
          </a:p>
        </p:txBody>
      </p:sp>
      <p:sp>
        <p:nvSpPr>
          <p:cNvPr id="334880" name="Rectangle 32"/>
          <p:cNvSpPr>
            <a:spLocks noChangeArrowheads="1"/>
          </p:cNvSpPr>
          <p:nvPr/>
        </p:nvSpPr>
        <p:spPr bwMode="auto">
          <a:xfrm>
            <a:off x="3657600" y="51816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1</a:t>
            </a:r>
          </a:p>
        </p:txBody>
      </p:sp>
      <p:sp>
        <p:nvSpPr>
          <p:cNvPr id="334881" name="Rectangle 33"/>
          <p:cNvSpPr>
            <a:spLocks noChangeArrowheads="1"/>
          </p:cNvSpPr>
          <p:nvPr/>
        </p:nvSpPr>
        <p:spPr bwMode="auto">
          <a:xfrm>
            <a:off x="5181600" y="5181600"/>
            <a:ext cx="533400" cy="533400"/>
          </a:xfrm>
          <a:prstGeom prst="rect">
            <a:avLst/>
          </a:prstGeom>
          <a:solidFill>
            <a:schemeClr val="bg2"/>
          </a:solidFill>
          <a:ln w="28575">
            <a:solidFill>
              <a:schemeClr val="tx1"/>
            </a:solidFill>
            <a:miter lim="800000"/>
            <a:headEnd/>
            <a:tailEnd/>
          </a:ln>
          <a:effectLst/>
          <a:extLst/>
        </p:spPr>
        <p:txBody>
          <a:bodyPr wrap="none" anchor="ctr"/>
          <a:lstStyle/>
          <a:p>
            <a:pPr algn="ctr"/>
            <a:r>
              <a:rPr lang="en-GB" b="0" i="0"/>
              <a:t>4</a:t>
            </a:r>
          </a:p>
        </p:txBody>
      </p:sp>
      <p:sp>
        <p:nvSpPr>
          <p:cNvPr id="334882" name="Text Box 34"/>
          <p:cNvSpPr txBox="1">
            <a:spLocks noChangeArrowheads="1"/>
          </p:cNvSpPr>
          <p:nvPr/>
        </p:nvSpPr>
        <p:spPr bwMode="auto">
          <a:xfrm>
            <a:off x="762000" y="5684838"/>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011</a:t>
            </a:r>
          </a:p>
        </p:txBody>
      </p:sp>
      <p:sp>
        <p:nvSpPr>
          <p:cNvPr id="334883" name="Text Box 35"/>
          <p:cNvSpPr txBox="1">
            <a:spLocks noChangeArrowheads="1"/>
          </p:cNvSpPr>
          <p:nvPr/>
        </p:nvSpPr>
        <p:spPr bwMode="auto">
          <a:xfrm>
            <a:off x="2438400" y="5684838"/>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a:solidFill>
                  <a:srgbClr val="FF0000"/>
                </a:solidFill>
                <a:latin typeface="Arial" charset="0"/>
              </a:rPr>
              <a:t>101</a:t>
            </a:r>
          </a:p>
        </p:txBody>
      </p:sp>
      <p:sp>
        <p:nvSpPr>
          <p:cNvPr id="334884" name="Text Box 36"/>
          <p:cNvSpPr txBox="1">
            <a:spLocks noChangeArrowheads="1"/>
          </p:cNvSpPr>
          <p:nvPr/>
        </p:nvSpPr>
        <p:spPr bwMode="auto">
          <a:xfrm>
            <a:off x="3523550" y="5684838"/>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dirty="0">
                <a:solidFill>
                  <a:srgbClr val="FF0000"/>
                </a:solidFill>
                <a:latin typeface="Arial" charset="0"/>
              </a:rPr>
              <a:t>001</a:t>
            </a:r>
          </a:p>
        </p:txBody>
      </p:sp>
      <p:sp>
        <p:nvSpPr>
          <p:cNvPr id="334885" name="Text Box 37"/>
          <p:cNvSpPr txBox="1">
            <a:spLocks noChangeArrowheads="1"/>
          </p:cNvSpPr>
          <p:nvPr/>
        </p:nvSpPr>
        <p:spPr bwMode="auto">
          <a:xfrm>
            <a:off x="5029200" y="5684838"/>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i="0" dirty="0">
                <a:solidFill>
                  <a:srgbClr val="FF0000"/>
                </a:solidFill>
                <a:latin typeface="Arial" charset="0"/>
              </a:rPr>
              <a:t>100</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66886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1">
                                            <p:bg/>
                                          </p:spTgt>
                                        </p:tgtEl>
                                        <p:attrNameLst>
                                          <p:attrName>style.visibility</p:attrName>
                                        </p:attrNameLst>
                                      </p:cBhvr>
                                      <p:to>
                                        <p:strVal val="visible"/>
                                      </p:to>
                                    </p:set>
                                    <p:animEffect transition="in" filter="wipe(left)">
                                      <p:cBhvr>
                                        <p:cTn id="7" dur="1250"/>
                                        <p:tgtEl>
                                          <p:spTgt spid="334851">
                                            <p:bg/>
                                          </p:spTgt>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34851">
                                            <p:txEl>
                                              <p:pRg st="0" end="0"/>
                                            </p:txEl>
                                          </p:spTgt>
                                        </p:tgtEl>
                                        <p:attrNameLst>
                                          <p:attrName>style.visibility</p:attrName>
                                        </p:attrNameLst>
                                      </p:cBhvr>
                                      <p:to>
                                        <p:strVal val="visible"/>
                                      </p:to>
                                    </p:set>
                                    <p:animEffect transition="in" filter="wipe(left)">
                                      <p:cBhvr>
                                        <p:cTn id="11" dur="1250"/>
                                        <p:tgtEl>
                                          <p:spTgt spid="334851">
                                            <p:txEl>
                                              <p:pRg st="0" end="0"/>
                                            </p:tx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34851">
                                            <p:txEl>
                                              <p:pRg st="1" end="1"/>
                                            </p:txEl>
                                          </p:spTgt>
                                        </p:tgtEl>
                                        <p:attrNameLst>
                                          <p:attrName>style.visibility</p:attrName>
                                        </p:attrNameLst>
                                      </p:cBhvr>
                                      <p:to>
                                        <p:strVal val="visible"/>
                                      </p:to>
                                    </p:set>
                                    <p:animEffect transition="in" filter="wipe(left)">
                                      <p:cBhvr>
                                        <p:cTn id="15" dur="1250"/>
                                        <p:tgtEl>
                                          <p:spTgt spid="334851">
                                            <p:txEl>
                                              <p:pRg st="1" end="1"/>
                                            </p:txEl>
                                          </p:spTgt>
                                        </p:tgtEl>
                                      </p:cBhvr>
                                    </p:animEffect>
                                  </p:childTnLst>
                                </p:cTn>
                              </p:par>
                            </p:childTnLst>
                          </p:cTn>
                        </p:par>
                        <p:par>
                          <p:cTn id="16" fill="hold">
                            <p:stCondLst>
                              <p:cond delay="3750"/>
                            </p:stCondLst>
                            <p:childTnLst>
                              <p:par>
                                <p:cTn id="17" presetID="22" presetClass="entr" presetSubtype="8" fill="hold" grpId="0" nodeType="afterEffect">
                                  <p:stCondLst>
                                    <p:cond delay="0"/>
                                  </p:stCondLst>
                                  <p:childTnLst>
                                    <p:set>
                                      <p:cBhvr>
                                        <p:cTn id="18" dur="1" fill="hold">
                                          <p:stCondLst>
                                            <p:cond delay="0"/>
                                          </p:stCondLst>
                                        </p:cTn>
                                        <p:tgtEl>
                                          <p:spTgt spid="334851">
                                            <p:txEl>
                                              <p:pRg st="2" end="2"/>
                                            </p:txEl>
                                          </p:spTgt>
                                        </p:tgtEl>
                                        <p:attrNameLst>
                                          <p:attrName>style.visibility</p:attrName>
                                        </p:attrNameLst>
                                      </p:cBhvr>
                                      <p:to>
                                        <p:strVal val="visible"/>
                                      </p:to>
                                    </p:set>
                                    <p:animEffect transition="in" filter="wipe(left)">
                                      <p:cBhvr>
                                        <p:cTn id="19" dur="1250"/>
                                        <p:tgtEl>
                                          <p:spTgt spid="334851">
                                            <p:txEl>
                                              <p:pRg st="2" end="2"/>
                                            </p:txEl>
                                          </p:spTgt>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334851">
                                            <p:txEl>
                                              <p:pRg st="3" end="3"/>
                                            </p:txEl>
                                          </p:spTgt>
                                        </p:tgtEl>
                                        <p:attrNameLst>
                                          <p:attrName>style.visibility</p:attrName>
                                        </p:attrNameLst>
                                      </p:cBhvr>
                                      <p:to>
                                        <p:strVal val="visible"/>
                                      </p:to>
                                    </p:set>
                                    <p:animEffect transition="in" filter="wipe(left)">
                                      <p:cBhvr>
                                        <p:cTn id="23" dur="1250"/>
                                        <p:tgtEl>
                                          <p:spTgt spid="334851">
                                            <p:txEl>
                                              <p:pRg st="3" end="3"/>
                                            </p:txEl>
                                          </p:spTgt>
                                        </p:tgtEl>
                                      </p:cBhvr>
                                    </p:animEffect>
                                  </p:childTnLst>
                                </p:cTn>
                              </p:par>
                            </p:childTnLst>
                          </p:cTn>
                        </p:par>
                        <p:par>
                          <p:cTn id="24" fill="hold">
                            <p:stCondLst>
                              <p:cond delay="6250"/>
                            </p:stCondLst>
                            <p:childTnLst>
                              <p:par>
                                <p:cTn id="25" presetID="22" presetClass="entr" presetSubtype="8" fill="hold" grpId="0" nodeType="afterEffect">
                                  <p:stCondLst>
                                    <p:cond delay="0"/>
                                  </p:stCondLst>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wipe(left)">
                                      <p:cBhvr>
                                        <p:cTn id="27" dur="1250"/>
                                        <p:tgtEl>
                                          <p:spTgt spid="334851">
                                            <p:txEl>
                                              <p:pRg st="4" end="4"/>
                                            </p:txEl>
                                          </p:spTgt>
                                        </p:tgtEl>
                                      </p:cBhvr>
                                    </p:animEffect>
                                  </p:childTnLst>
                                </p:cTn>
                              </p:par>
                            </p:childTnLst>
                          </p:cTn>
                        </p:par>
                        <p:par>
                          <p:cTn id="28" fill="hold">
                            <p:stCondLst>
                              <p:cond delay="7500"/>
                            </p:stCondLst>
                            <p:childTnLst>
                              <p:par>
                                <p:cTn id="29" presetID="22" presetClass="entr" presetSubtype="8" fill="hold" grpId="0" nodeType="afterEffect">
                                  <p:stCondLst>
                                    <p:cond delay="0"/>
                                  </p:stCondLst>
                                  <p:childTnLst>
                                    <p:set>
                                      <p:cBhvr>
                                        <p:cTn id="30" dur="1" fill="hold">
                                          <p:stCondLst>
                                            <p:cond delay="0"/>
                                          </p:stCondLst>
                                        </p:cTn>
                                        <p:tgtEl>
                                          <p:spTgt spid="334851">
                                            <p:txEl>
                                              <p:pRg st="5" end="5"/>
                                            </p:txEl>
                                          </p:spTgt>
                                        </p:tgtEl>
                                        <p:attrNameLst>
                                          <p:attrName>style.visibility</p:attrName>
                                        </p:attrNameLst>
                                      </p:cBhvr>
                                      <p:to>
                                        <p:strVal val="visible"/>
                                      </p:to>
                                    </p:set>
                                    <p:animEffect transition="in" filter="wipe(left)">
                                      <p:cBhvr>
                                        <p:cTn id="31" dur="1250"/>
                                        <p:tgtEl>
                                          <p:spTgt spid="33485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34852"/>
                                        </p:tgtEl>
                                        <p:attrNameLst>
                                          <p:attrName>style.visibility</p:attrName>
                                        </p:attrNameLst>
                                      </p:cBhvr>
                                      <p:to>
                                        <p:strVal val="visible"/>
                                      </p:to>
                                    </p:set>
                                    <p:animEffect transition="in" filter="wipe(right)">
                                      <p:cBhvr>
                                        <p:cTn id="36" dur="500"/>
                                        <p:tgtEl>
                                          <p:spTgt spid="334852"/>
                                        </p:tgtEl>
                                      </p:cBhvr>
                                    </p:animEffect>
                                  </p:childTnLst>
                                </p:cTn>
                              </p:par>
                            </p:childTnLst>
                          </p:cTn>
                        </p:par>
                        <p:par>
                          <p:cTn id="37" fill="hold" nodeType="afterGroup">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334853"/>
                                        </p:tgtEl>
                                        <p:attrNameLst>
                                          <p:attrName>style.visibility</p:attrName>
                                        </p:attrNameLst>
                                      </p:cBhvr>
                                      <p:to>
                                        <p:strVal val="visible"/>
                                      </p:to>
                                    </p:set>
                                    <p:animEffect transition="in" filter="wipe(right)">
                                      <p:cBhvr>
                                        <p:cTn id="40" dur="500"/>
                                        <p:tgtEl>
                                          <p:spTgt spid="334853"/>
                                        </p:tgtEl>
                                      </p:cBhvr>
                                    </p:animEffect>
                                  </p:childTnLst>
                                </p:cTn>
                              </p:par>
                            </p:childTnLst>
                          </p:cTn>
                        </p:par>
                        <p:par>
                          <p:cTn id="41" fill="hold" nodeType="afterGroup">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334854"/>
                                        </p:tgtEl>
                                        <p:attrNameLst>
                                          <p:attrName>style.visibility</p:attrName>
                                        </p:attrNameLst>
                                      </p:cBhvr>
                                      <p:to>
                                        <p:strVal val="visible"/>
                                      </p:to>
                                    </p:set>
                                    <p:animEffect transition="in" filter="wipe(right)">
                                      <p:cBhvr>
                                        <p:cTn id="44" dur="500"/>
                                        <p:tgtEl>
                                          <p:spTgt spid="334854"/>
                                        </p:tgtEl>
                                      </p:cBhvr>
                                    </p:animEffect>
                                  </p:childTnLst>
                                </p:cTn>
                              </p:par>
                            </p:childTnLst>
                          </p:cTn>
                        </p:par>
                        <p:par>
                          <p:cTn id="45" fill="hold" nodeType="afterGroup">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334856"/>
                                        </p:tgtEl>
                                        <p:attrNameLst>
                                          <p:attrName>style.visibility</p:attrName>
                                        </p:attrNameLst>
                                      </p:cBhvr>
                                      <p:to>
                                        <p:strVal val="visible"/>
                                      </p:to>
                                    </p:set>
                                    <p:animEffect transition="in" filter="wipe(right)">
                                      <p:cBhvr>
                                        <p:cTn id="48" dur="500"/>
                                        <p:tgtEl>
                                          <p:spTgt spid="334856"/>
                                        </p:tgtEl>
                                      </p:cBhvr>
                                    </p:animEffect>
                                  </p:childTnLst>
                                </p:cTn>
                              </p:par>
                            </p:childTnLst>
                          </p:cTn>
                        </p:par>
                        <p:par>
                          <p:cTn id="49" fill="hold" nodeType="afterGroup">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334857"/>
                                        </p:tgtEl>
                                        <p:attrNameLst>
                                          <p:attrName>style.visibility</p:attrName>
                                        </p:attrNameLst>
                                      </p:cBhvr>
                                      <p:to>
                                        <p:strVal val="visible"/>
                                      </p:to>
                                    </p:set>
                                    <p:animEffect transition="in" filter="wipe(right)">
                                      <p:cBhvr>
                                        <p:cTn id="52" dur="500"/>
                                        <p:tgtEl>
                                          <p:spTgt spid="3348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334858"/>
                                        </p:tgtEl>
                                        <p:attrNameLst>
                                          <p:attrName>style.visibility</p:attrName>
                                        </p:attrNameLst>
                                      </p:cBhvr>
                                      <p:to>
                                        <p:strVal val="visible"/>
                                      </p:to>
                                    </p:set>
                                    <p:anim calcmode="lin" valueType="num">
                                      <p:cBhvr additive="base">
                                        <p:cTn id="57" dur="500" fill="hold"/>
                                        <p:tgtEl>
                                          <p:spTgt spid="334858"/>
                                        </p:tgtEl>
                                        <p:attrNameLst>
                                          <p:attrName>ppt_x</p:attrName>
                                        </p:attrNameLst>
                                      </p:cBhvr>
                                      <p:tavLst>
                                        <p:tav tm="0">
                                          <p:val>
                                            <p:strVal val="1+#ppt_w/2"/>
                                          </p:val>
                                        </p:tav>
                                        <p:tav tm="100000">
                                          <p:val>
                                            <p:strVal val="#ppt_x"/>
                                          </p:val>
                                        </p:tav>
                                      </p:tavLst>
                                    </p:anim>
                                    <p:anim calcmode="lin" valueType="num">
                                      <p:cBhvr additive="base">
                                        <p:cTn id="58" dur="500" fill="hold"/>
                                        <p:tgtEl>
                                          <p:spTgt spid="334858"/>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334859"/>
                                        </p:tgtEl>
                                        <p:attrNameLst>
                                          <p:attrName>style.visibility</p:attrName>
                                        </p:attrNameLst>
                                      </p:cBhvr>
                                      <p:to>
                                        <p:strVal val="visible"/>
                                      </p:to>
                                    </p:set>
                                    <p:anim calcmode="lin" valueType="num">
                                      <p:cBhvr additive="base">
                                        <p:cTn id="62" dur="500" fill="hold"/>
                                        <p:tgtEl>
                                          <p:spTgt spid="334859"/>
                                        </p:tgtEl>
                                        <p:attrNameLst>
                                          <p:attrName>ppt_x</p:attrName>
                                        </p:attrNameLst>
                                      </p:cBhvr>
                                      <p:tavLst>
                                        <p:tav tm="0">
                                          <p:val>
                                            <p:strVal val="1+#ppt_w/2"/>
                                          </p:val>
                                        </p:tav>
                                        <p:tav tm="100000">
                                          <p:val>
                                            <p:strVal val="#ppt_x"/>
                                          </p:val>
                                        </p:tav>
                                      </p:tavLst>
                                    </p:anim>
                                    <p:anim calcmode="lin" valueType="num">
                                      <p:cBhvr additive="base">
                                        <p:cTn id="63" dur="500" fill="hold"/>
                                        <p:tgtEl>
                                          <p:spTgt spid="334859"/>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000"/>
                            </p:stCondLst>
                            <p:childTnLst>
                              <p:par>
                                <p:cTn id="65" presetID="2" presetClass="entr" presetSubtype="2" fill="hold" grpId="0" nodeType="afterEffect">
                                  <p:stCondLst>
                                    <p:cond delay="0"/>
                                  </p:stCondLst>
                                  <p:childTnLst>
                                    <p:set>
                                      <p:cBhvr>
                                        <p:cTn id="66" dur="1" fill="hold">
                                          <p:stCondLst>
                                            <p:cond delay="0"/>
                                          </p:stCondLst>
                                        </p:cTn>
                                        <p:tgtEl>
                                          <p:spTgt spid="334860"/>
                                        </p:tgtEl>
                                        <p:attrNameLst>
                                          <p:attrName>style.visibility</p:attrName>
                                        </p:attrNameLst>
                                      </p:cBhvr>
                                      <p:to>
                                        <p:strVal val="visible"/>
                                      </p:to>
                                    </p:set>
                                    <p:anim calcmode="lin" valueType="num">
                                      <p:cBhvr additive="base">
                                        <p:cTn id="67" dur="500" fill="hold"/>
                                        <p:tgtEl>
                                          <p:spTgt spid="334860"/>
                                        </p:tgtEl>
                                        <p:attrNameLst>
                                          <p:attrName>ppt_x</p:attrName>
                                        </p:attrNameLst>
                                      </p:cBhvr>
                                      <p:tavLst>
                                        <p:tav tm="0">
                                          <p:val>
                                            <p:strVal val="1+#ppt_w/2"/>
                                          </p:val>
                                        </p:tav>
                                        <p:tav tm="100000">
                                          <p:val>
                                            <p:strVal val="#ppt_x"/>
                                          </p:val>
                                        </p:tav>
                                      </p:tavLst>
                                    </p:anim>
                                    <p:anim calcmode="lin" valueType="num">
                                      <p:cBhvr additive="base">
                                        <p:cTn id="68" dur="500" fill="hold"/>
                                        <p:tgtEl>
                                          <p:spTgt spid="334860"/>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500"/>
                            </p:stCondLst>
                            <p:childTnLst>
                              <p:par>
                                <p:cTn id="70" presetID="2" presetClass="entr" presetSubtype="2" fill="hold" grpId="0" nodeType="afterEffect">
                                  <p:stCondLst>
                                    <p:cond delay="0"/>
                                  </p:stCondLst>
                                  <p:childTnLst>
                                    <p:set>
                                      <p:cBhvr>
                                        <p:cTn id="71" dur="1" fill="hold">
                                          <p:stCondLst>
                                            <p:cond delay="0"/>
                                          </p:stCondLst>
                                        </p:cTn>
                                        <p:tgtEl>
                                          <p:spTgt spid="334861"/>
                                        </p:tgtEl>
                                        <p:attrNameLst>
                                          <p:attrName>style.visibility</p:attrName>
                                        </p:attrNameLst>
                                      </p:cBhvr>
                                      <p:to>
                                        <p:strVal val="visible"/>
                                      </p:to>
                                    </p:set>
                                    <p:anim calcmode="lin" valueType="num">
                                      <p:cBhvr additive="base">
                                        <p:cTn id="72" dur="500" fill="hold"/>
                                        <p:tgtEl>
                                          <p:spTgt spid="334861"/>
                                        </p:tgtEl>
                                        <p:attrNameLst>
                                          <p:attrName>ppt_x</p:attrName>
                                        </p:attrNameLst>
                                      </p:cBhvr>
                                      <p:tavLst>
                                        <p:tav tm="0">
                                          <p:val>
                                            <p:strVal val="1+#ppt_w/2"/>
                                          </p:val>
                                        </p:tav>
                                        <p:tav tm="100000">
                                          <p:val>
                                            <p:strVal val="#ppt_x"/>
                                          </p:val>
                                        </p:tav>
                                      </p:tavLst>
                                    </p:anim>
                                    <p:anim calcmode="lin" valueType="num">
                                      <p:cBhvr additive="base">
                                        <p:cTn id="73" dur="500" fill="hold"/>
                                        <p:tgtEl>
                                          <p:spTgt spid="334861"/>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000"/>
                            </p:stCondLst>
                            <p:childTnLst>
                              <p:par>
                                <p:cTn id="75" presetID="2" presetClass="entr" presetSubtype="2" fill="hold" grpId="0" nodeType="afterEffect">
                                  <p:stCondLst>
                                    <p:cond delay="0"/>
                                  </p:stCondLst>
                                  <p:childTnLst>
                                    <p:set>
                                      <p:cBhvr>
                                        <p:cTn id="76" dur="1" fill="hold">
                                          <p:stCondLst>
                                            <p:cond delay="0"/>
                                          </p:stCondLst>
                                        </p:cTn>
                                        <p:tgtEl>
                                          <p:spTgt spid="334862"/>
                                        </p:tgtEl>
                                        <p:attrNameLst>
                                          <p:attrName>style.visibility</p:attrName>
                                        </p:attrNameLst>
                                      </p:cBhvr>
                                      <p:to>
                                        <p:strVal val="visible"/>
                                      </p:to>
                                    </p:set>
                                    <p:anim calcmode="lin" valueType="num">
                                      <p:cBhvr additive="base">
                                        <p:cTn id="77" dur="500" fill="hold"/>
                                        <p:tgtEl>
                                          <p:spTgt spid="334862"/>
                                        </p:tgtEl>
                                        <p:attrNameLst>
                                          <p:attrName>ppt_x</p:attrName>
                                        </p:attrNameLst>
                                      </p:cBhvr>
                                      <p:tavLst>
                                        <p:tav tm="0">
                                          <p:val>
                                            <p:strVal val="1+#ppt_w/2"/>
                                          </p:val>
                                        </p:tav>
                                        <p:tav tm="100000">
                                          <p:val>
                                            <p:strVal val="#ppt_x"/>
                                          </p:val>
                                        </p:tav>
                                      </p:tavLst>
                                    </p:anim>
                                    <p:anim calcmode="lin" valueType="num">
                                      <p:cBhvr additive="base">
                                        <p:cTn id="78" dur="500" fill="hold"/>
                                        <p:tgtEl>
                                          <p:spTgt spid="334862"/>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2500"/>
                            </p:stCondLst>
                            <p:childTnLst>
                              <p:par>
                                <p:cTn id="80" presetID="2" presetClass="entr" presetSubtype="2" fill="hold" grpId="0" nodeType="afterEffect">
                                  <p:stCondLst>
                                    <p:cond delay="0"/>
                                  </p:stCondLst>
                                  <p:childTnLst>
                                    <p:set>
                                      <p:cBhvr>
                                        <p:cTn id="81" dur="1" fill="hold">
                                          <p:stCondLst>
                                            <p:cond delay="0"/>
                                          </p:stCondLst>
                                        </p:cTn>
                                        <p:tgtEl>
                                          <p:spTgt spid="334863"/>
                                        </p:tgtEl>
                                        <p:attrNameLst>
                                          <p:attrName>style.visibility</p:attrName>
                                        </p:attrNameLst>
                                      </p:cBhvr>
                                      <p:to>
                                        <p:strVal val="visible"/>
                                      </p:to>
                                    </p:set>
                                    <p:anim calcmode="lin" valueType="num">
                                      <p:cBhvr additive="base">
                                        <p:cTn id="82" dur="500" fill="hold"/>
                                        <p:tgtEl>
                                          <p:spTgt spid="334863"/>
                                        </p:tgtEl>
                                        <p:attrNameLst>
                                          <p:attrName>ppt_x</p:attrName>
                                        </p:attrNameLst>
                                      </p:cBhvr>
                                      <p:tavLst>
                                        <p:tav tm="0">
                                          <p:val>
                                            <p:strVal val="1+#ppt_w/2"/>
                                          </p:val>
                                        </p:tav>
                                        <p:tav tm="100000">
                                          <p:val>
                                            <p:strVal val="#ppt_x"/>
                                          </p:val>
                                        </p:tav>
                                      </p:tavLst>
                                    </p:anim>
                                    <p:anim calcmode="lin" valueType="num">
                                      <p:cBhvr additive="base">
                                        <p:cTn id="83" dur="500" fill="hold"/>
                                        <p:tgtEl>
                                          <p:spTgt spid="334863"/>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34864"/>
                                        </p:tgtEl>
                                        <p:attrNameLst>
                                          <p:attrName>style.visibility</p:attrName>
                                        </p:attrNameLst>
                                      </p:cBhvr>
                                      <p:to>
                                        <p:strVal val="visible"/>
                                      </p:to>
                                    </p:set>
                                    <p:animEffect transition="in" filter="wipe(left)">
                                      <p:cBhvr>
                                        <p:cTn id="88" dur="500"/>
                                        <p:tgtEl>
                                          <p:spTgt spid="334864"/>
                                        </p:tgtEl>
                                      </p:cBhvr>
                                    </p:animEffect>
                                  </p:childTnLst>
                                </p:cTn>
                              </p:par>
                            </p:childTnLst>
                          </p:cTn>
                        </p:par>
                        <p:par>
                          <p:cTn id="89" fill="hold" nodeType="afterGroup">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34865"/>
                                        </p:tgtEl>
                                        <p:attrNameLst>
                                          <p:attrName>style.visibility</p:attrName>
                                        </p:attrNameLst>
                                      </p:cBhvr>
                                      <p:to>
                                        <p:strVal val="visible"/>
                                      </p:to>
                                    </p:set>
                                    <p:animEffect transition="in" filter="wipe(left)">
                                      <p:cBhvr>
                                        <p:cTn id="92" dur="500"/>
                                        <p:tgtEl>
                                          <p:spTgt spid="334865"/>
                                        </p:tgtEl>
                                      </p:cBhvr>
                                    </p:animEffect>
                                  </p:childTnLst>
                                </p:cTn>
                              </p:par>
                            </p:childTnLst>
                          </p:cTn>
                        </p:par>
                        <p:par>
                          <p:cTn id="93" fill="hold" nodeType="afterGroup">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34866"/>
                                        </p:tgtEl>
                                        <p:attrNameLst>
                                          <p:attrName>style.visibility</p:attrName>
                                        </p:attrNameLst>
                                      </p:cBhvr>
                                      <p:to>
                                        <p:strVal val="visible"/>
                                      </p:to>
                                    </p:set>
                                    <p:animEffect transition="in" filter="wipe(left)">
                                      <p:cBhvr>
                                        <p:cTn id="96" dur="500"/>
                                        <p:tgtEl>
                                          <p:spTgt spid="334866"/>
                                        </p:tgtEl>
                                      </p:cBhvr>
                                    </p:animEffect>
                                  </p:childTnLst>
                                </p:cTn>
                              </p:par>
                            </p:childTnLst>
                          </p:cTn>
                        </p:par>
                        <p:par>
                          <p:cTn id="97" fill="hold" nodeType="afterGroup">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334867"/>
                                        </p:tgtEl>
                                        <p:attrNameLst>
                                          <p:attrName>style.visibility</p:attrName>
                                        </p:attrNameLst>
                                      </p:cBhvr>
                                      <p:to>
                                        <p:strVal val="visible"/>
                                      </p:to>
                                    </p:set>
                                    <p:animEffect transition="in" filter="wipe(left)">
                                      <p:cBhvr>
                                        <p:cTn id="100" dur="500"/>
                                        <p:tgtEl>
                                          <p:spTgt spid="334867"/>
                                        </p:tgtEl>
                                      </p:cBhvr>
                                    </p:animEffect>
                                  </p:childTnLst>
                                </p:cTn>
                              </p:par>
                            </p:childTnLst>
                          </p:cTn>
                        </p:par>
                        <p:par>
                          <p:cTn id="101" fill="hold" nodeType="afterGroup">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334868"/>
                                        </p:tgtEl>
                                        <p:attrNameLst>
                                          <p:attrName>style.visibility</p:attrName>
                                        </p:attrNameLst>
                                      </p:cBhvr>
                                      <p:to>
                                        <p:strVal val="visible"/>
                                      </p:to>
                                    </p:set>
                                    <p:animEffect transition="in" filter="wipe(left)">
                                      <p:cBhvr>
                                        <p:cTn id="104" dur="500"/>
                                        <p:tgtEl>
                                          <p:spTgt spid="334868"/>
                                        </p:tgtEl>
                                      </p:cBhvr>
                                    </p:animEffect>
                                  </p:childTnLst>
                                </p:cTn>
                              </p:par>
                            </p:childTnLst>
                          </p:cTn>
                        </p:par>
                        <p:par>
                          <p:cTn id="105" fill="hold" nodeType="afterGroup">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334869"/>
                                        </p:tgtEl>
                                        <p:attrNameLst>
                                          <p:attrName>style.visibility</p:attrName>
                                        </p:attrNameLst>
                                      </p:cBhvr>
                                      <p:to>
                                        <p:strVal val="visible"/>
                                      </p:to>
                                    </p:set>
                                    <p:animEffect transition="in" filter="wipe(left)">
                                      <p:cBhvr>
                                        <p:cTn id="108" dur="500"/>
                                        <p:tgtEl>
                                          <p:spTgt spid="33486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34870"/>
                                        </p:tgtEl>
                                        <p:attrNameLst>
                                          <p:attrName>style.visibility</p:attrName>
                                        </p:attrNameLst>
                                      </p:cBhvr>
                                      <p:to>
                                        <p:strVal val="visible"/>
                                      </p:to>
                                    </p:set>
                                    <p:animEffect transition="in" filter="wipe(left)">
                                      <p:cBhvr>
                                        <p:cTn id="113" dur="500"/>
                                        <p:tgtEl>
                                          <p:spTgt spid="334870"/>
                                        </p:tgtEl>
                                      </p:cBhvr>
                                    </p:animEffect>
                                  </p:childTnLst>
                                </p:cTn>
                              </p:par>
                            </p:childTnLst>
                          </p:cTn>
                        </p:par>
                        <p:par>
                          <p:cTn id="114" fill="hold" nodeType="afterGroup">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334874"/>
                                        </p:tgtEl>
                                        <p:attrNameLst>
                                          <p:attrName>style.visibility</p:attrName>
                                        </p:attrNameLst>
                                      </p:cBhvr>
                                      <p:to>
                                        <p:strVal val="visible"/>
                                      </p:to>
                                    </p:set>
                                    <p:animEffect transition="in" filter="wipe(left)">
                                      <p:cBhvr>
                                        <p:cTn id="117" dur="500"/>
                                        <p:tgtEl>
                                          <p:spTgt spid="334874"/>
                                        </p:tgtEl>
                                      </p:cBhvr>
                                    </p:animEffect>
                                  </p:childTnLst>
                                </p:cTn>
                              </p:par>
                            </p:childTnLst>
                          </p:cTn>
                        </p:par>
                        <p:par>
                          <p:cTn id="118" fill="hold" nodeType="afterGroup">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334871"/>
                                        </p:tgtEl>
                                        <p:attrNameLst>
                                          <p:attrName>style.visibility</p:attrName>
                                        </p:attrNameLst>
                                      </p:cBhvr>
                                      <p:to>
                                        <p:strVal val="visible"/>
                                      </p:to>
                                    </p:set>
                                    <p:animEffect transition="in" filter="wipe(left)">
                                      <p:cBhvr>
                                        <p:cTn id="121" dur="500"/>
                                        <p:tgtEl>
                                          <p:spTgt spid="334871"/>
                                        </p:tgtEl>
                                      </p:cBhvr>
                                    </p:animEffect>
                                  </p:childTnLst>
                                </p:cTn>
                              </p:par>
                            </p:childTnLst>
                          </p:cTn>
                        </p:par>
                        <p:par>
                          <p:cTn id="122" fill="hold" nodeType="afterGroup">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334875"/>
                                        </p:tgtEl>
                                        <p:attrNameLst>
                                          <p:attrName>style.visibility</p:attrName>
                                        </p:attrNameLst>
                                      </p:cBhvr>
                                      <p:to>
                                        <p:strVal val="visible"/>
                                      </p:to>
                                    </p:set>
                                    <p:animEffect transition="in" filter="wipe(left)">
                                      <p:cBhvr>
                                        <p:cTn id="125" dur="500"/>
                                        <p:tgtEl>
                                          <p:spTgt spid="334875"/>
                                        </p:tgtEl>
                                      </p:cBhvr>
                                    </p:animEffect>
                                  </p:childTnLst>
                                </p:cTn>
                              </p:par>
                            </p:childTnLst>
                          </p:cTn>
                        </p:par>
                        <p:par>
                          <p:cTn id="126" fill="hold" nodeType="afterGroup">
                            <p:stCondLst>
                              <p:cond delay="2000"/>
                            </p:stCondLst>
                            <p:childTnLst>
                              <p:par>
                                <p:cTn id="127" presetID="22" presetClass="entr" presetSubtype="8" fill="hold" grpId="0" nodeType="afterEffect">
                                  <p:stCondLst>
                                    <p:cond delay="0"/>
                                  </p:stCondLst>
                                  <p:childTnLst>
                                    <p:set>
                                      <p:cBhvr>
                                        <p:cTn id="128" dur="1" fill="hold">
                                          <p:stCondLst>
                                            <p:cond delay="0"/>
                                          </p:stCondLst>
                                        </p:cTn>
                                        <p:tgtEl>
                                          <p:spTgt spid="334872"/>
                                        </p:tgtEl>
                                        <p:attrNameLst>
                                          <p:attrName>style.visibility</p:attrName>
                                        </p:attrNameLst>
                                      </p:cBhvr>
                                      <p:to>
                                        <p:strVal val="visible"/>
                                      </p:to>
                                    </p:set>
                                    <p:animEffect transition="in" filter="wipe(left)">
                                      <p:cBhvr>
                                        <p:cTn id="129" dur="500"/>
                                        <p:tgtEl>
                                          <p:spTgt spid="334872"/>
                                        </p:tgtEl>
                                      </p:cBhvr>
                                    </p:animEffect>
                                  </p:childTnLst>
                                </p:cTn>
                              </p:par>
                            </p:childTnLst>
                          </p:cTn>
                        </p:par>
                        <p:par>
                          <p:cTn id="130" fill="hold" nodeType="afterGroup">
                            <p:stCondLst>
                              <p:cond delay="2500"/>
                            </p:stCondLst>
                            <p:childTnLst>
                              <p:par>
                                <p:cTn id="131" presetID="22" presetClass="entr" presetSubtype="8" fill="hold" grpId="0" nodeType="afterEffect">
                                  <p:stCondLst>
                                    <p:cond delay="0"/>
                                  </p:stCondLst>
                                  <p:childTnLst>
                                    <p:set>
                                      <p:cBhvr>
                                        <p:cTn id="132" dur="1" fill="hold">
                                          <p:stCondLst>
                                            <p:cond delay="0"/>
                                          </p:stCondLst>
                                        </p:cTn>
                                        <p:tgtEl>
                                          <p:spTgt spid="334876"/>
                                        </p:tgtEl>
                                        <p:attrNameLst>
                                          <p:attrName>style.visibility</p:attrName>
                                        </p:attrNameLst>
                                      </p:cBhvr>
                                      <p:to>
                                        <p:strVal val="visible"/>
                                      </p:to>
                                    </p:set>
                                    <p:animEffect transition="in" filter="wipe(left)">
                                      <p:cBhvr>
                                        <p:cTn id="133" dur="500"/>
                                        <p:tgtEl>
                                          <p:spTgt spid="334876"/>
                                        </p:tgtEl>
                                      </p:cBhvr>
                                    </p:animEffect>
                                  </p:childTnLst>
                                </p:cTn>
                              </p:par>
                            </p:childTnLst>
                          </p:cTn>
                        </p:par>
                        <p:par>
                          <p:cTn id="134" fill="hold" nodeType="afterGroup">
                            <p:stCondLst>
                              <p:cond delay="3000"/>
                            </p:stCondLst>
                            <p:childTnLst>
                              <p:par>
                                <p:cTn id="135" presetID="22" presetClass="entr" presetSubtype="8" fill="hold" grpId="0" nodeType="afterEffect">
                                  <p:stCondLst>
                                    <p:cond delay="0"/>
                                  </p:stCondLst>
                                  <p:childTnLst>
                                    <p:set>
                                      <p:cBhvr>
                                        <p:cTn id="136" dur="1" fill="hold">
                                          <p:stCondLst>
                                            <p:cond delay="0"/>
                                          </p:stCondLst>
                                        </p:cTn>
                                        <p:tgtEl>
                                          <p:spTgt spid="334873"/>
                                        </p:tgtEl>
                                        <p:attrNameLst>
                                          <p:attrName>style.visibility</p:attrName>
                                        </p:attrNameLst>
                                      </p:cBhvr>
                                      <p:to>
                                        <p:strVal val="visible"/>
                                      </p:to>
                                    </p:set>
                                    <p:animEffect transition="in" filter="wipe(left)">
                                      <p:cBhvr>
                                        <p:cTn id="137" dur="500"/>
                                        <p:tgtEl>
                                          <p:spTgt spid="334873"/>
                                        </p:tgtEl>
                                      </p:cBhvr>
                                    </p:animEffect>
                                  </p:childTnLst>
                                </p:cTn>
                              </p:par>
                            </p:childTnLst>
                          </p:cTn>
                        </p:par>
                        <p:par>
                          <p:cTn id="138" fill="hold" nodeType="afterGroup">
                            <p:stCondLst>
                              <p:cond delay="3500"/>
                            </p:stCondLst>
                            <p:childTnLst>
                              <p:par>
                                <p:cTn id="139" presetID="22" presetClass="entr" presetSubtype="8" fill="hold" grpId="0" nodeType="afterEffect">
                                  <p:stCondLst>
                                    <p:cond delay="0"/>
                                  </p:stCondLst>
                                  <p:childTnLst>
                                    <p:set>
                                      <p:cBhvr>
                                        <p:cTn id="140" dur="1" fill="hold">
                                          <p:stCondLst>
                                            <p:cond delay="0"/>
                                          </p:stCondLst>
                                        </p:cTn>
                                        <p:tgtEl>
                                          <p:spTgt spid="334877"/>
                                        </p:tgtEl>
                                        <p:attrNameLst>
                                          <p:attrName>style.visibility</p:attrName>
                                        </p:attrNameLst>
                                      </p:cBhvr>
                                      <p:to>
                                        <p:strVal val="visible"/>
                                      </p:to>
                                    </p:set>
                                    <p:animEffect transition="in" filter="wipe(left)">
                                      <p:cBhvr>
                                        <p:cTn id="141" dur="500"/>
                                        <p:tgtEl>
                                          <p:spTgt spid="33487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334878"/>
                                        </p:tgtEl>
                                        <p:attrNameLst>
                                          <p:attrName>style.visibility</p:attrName>
                                        </p:attrNameLst>
                                      </p:cBhvr>
                                      <p:to>
                                        <p:strVal val="visible"/>
                                      </p:to>
                                    </p:set>
                                    <p:anim calcmode="lin" valueType="num">
                                      <p:cBhvr additive="base">
                                        <p:cTn id="146" dur="500" fill="hold"/>
                                        <p:tgtEl>
                                          <p:spTgt spid="334878"/>
                                        </p:tgtEl>
                                        <p:attrNameLst>
                                          <p:attrName>ppt_x</p:attrName>
                                        </p:attrNameLst>
                                      </p:cBhvr>
                                      <p:tavLst>
                                        <p:tav tm="0">
                                          <p:val>
                                            <p:strVal val="#ppt_x"/>
                                          </p:val>
                                        </p:tav>
                                        <p:tav tm="100000">
                                          <p:val>
                                            <p:strVal val="#ppt_x"/>
                                          </p:val>
                                        </p:tav>
                                      </p:tavLst>
                                    </p:anim>
                                    <p:anim calcmode="lin" valueType="num">
                                      <p:cBhvr additive="base">
                                        <p:cTn id="147" dur="500" fill="hold"/>
                                        <p:tgtEl>
                                          <p:spTgt spid="334878"/>
                                        </p:tgtEl>
                                        <p:attrNameLst>
                                          <p:attrName>ppt_y</p:attrName>
                                        </p:attrNameLst>
                                      </p:cBhvr>
                                      <p:tavLst>
                                        <p:tav tm="0">
                                          <p:val>
                                            <p:strVal val="1+#ppt_h/2"/>
                                          </p:val>
                                        </p:tav>
                                        <p:tav tm="100000">
                                          <p:val>
                                            <p:strVal val="#ppt_y"/>
                                          </p:val>
                                        </p:tav>
                                      </p:tavLst>
                                    </p:anim>
                                  </p:childTnLst>
                                </p:cTn>
                              </p:par>
                            </p:childTnLst>
                          </p:cTn>
                        </p:par>
                        <p:par>
                          <p:cTn id="148" fill="hold" nodeType="afterGroup">
                            <p:stCondLst>
                              <p:cond delay="500"/>
                            </p:stCondLst>
                            <p:childTnLst>
                              <p:par>
                                <p:cTn id="149" presetID="2" presetClass="entr" presetSubtype="4" fill="hold" grpId="0" nodeType="afterEffect">
                                  <p:stCondLst>
                                    <p:cond delay="0"/>
                                  </p:stCondLst>
                                  <p:childTnLst>
                                    <p:set>
                                      <p:cBhvr>
                                        <p:cTn id="150" dur="1" fill="hold">
                                          <p:stCondLst>
                                            <p:cond delay="0"/>
                                          </p:stCondLst>
                                        </p:cTn>
                                        <p:tgtEl>
                                          <p:spTgt spid="334879"/>
                                        </p:tgtEl>
                                        <p:attrNameLst>
                                          <p:attrName>style.visibility</p:attrName>
                                        </p:attrNameLst>
                                      </p:cBhvr>
                                      <p:to>
                                        <p:strVal val="visible"/>
                                      </p:to>
                                    </p:set>
                                    <p:anim calcmode="lin" valueType="num">
                                      <p:cBhvr additive="base">
                                        <p:cTn id="151" dur="500" fill="hold"/>
                                        <p:tgtEl>
                                          <p:spTgt spid="334879"/>
                                        </p:tgtEl>
                                        <p:attrNameLst>
                                          <p:attrName>ppt_x</p:attrName>
                                        </p:attrNameLst>
                                      </p:cBhvr>
                                      <p:tavLst>
                                        <p:tav tm="0">
                                          <p:val>
                                            <p:strVal val="#ppt_x"/>
                                          </p:val>
                                        </p:tav>
                                        <p:tav tm="100000">
                                          <p:val>
                                            <p:strVal val="#ppt_x"/>
                                          </p:val>
                                        </p:tav>
                                      </p:tavLst>
                                    </p:anim>
                                    <p:anim calcmode="lin" valueType="num">
                                      <p:cBhvr additive="base">
                                        <p:cTn id="152" dur="500" fill="hold"/>
                                        <p:tgtEl>
                                          <p:spTgt spid="334879"/>
                                        </p:tgtEl>
                                        <p:attrNameLst>
                                          <p:attrName>ppt_y</p:attrName>
                                        </p:attrNameLst>
                                      </p:cBhvr>
                                      <p:tavLst>
                                        <p:tav tm="0">
                                          <p:val>
                                            <p:strVal val="1+#ppt_h/2"/>
                                          </p:val>
                                        </p:tav>
                                        <p:tav tm="100000">
                                          <p:val>
                                            <p:strVal val="#ppt_y"/>
                                          </p:val>
                                        </p:tav>
                                      </p:tavLst>
                                    </p:anim>
                                  </p:childTnLst>
                                </p:cTn>
                              </p:par>
                            </p:childTnLst>
                          </p:cTn>
                        </p:par>
                        <p:par>
                          <p:cTn id="153" fill="hold" nodeType="afterGroup">
                            <p:stCondLst>
                              <p:cond delay="1000"/>
                            </p:stCondLst>
                            <p:childTnLst>
                              <p:par>
                                <p:cTn id="154" presetID="2" presetClass="entr" presetSubtype="4" fill="hold" grpId="0" nodeType="afterEffect">
                                  <p:stCondLst>
                                    <p:cond delay="0"/>
                                  </p:stCondLst>
                                  <p:childTnLst>
                                    <p:set>
                                      <p:cBhvr>
                                        <p:cTn id="155" dur="1" fill="hold">
                                          <p:stCondLst>
                                            <p:cond delay="0"/>
                                          </p:stCondLst>
                                        </p:cTn>
                                        <p:tgtEl>
                                          <p:spTgt spid="334880"/>
                                        </p:tgtEl>
                                        <p:attrNameLst>
                                          <p:attrName>style.visibility</p:attrName>
                                        </p:attrNameLst>
                                      </p:cBhvr>
                                      <p:to>
                                        <p:strVal val="visible"/>
                                      </p:to>
                                    </p:set>
                                    <p:anim calcmode="lin" valueType="num">
                                      <p:cBhvr additive="base">
                                        <p:cTn id="156" dur="500" fill="hold"/>
                                        <p:tgtEl>
                                          <p:spTgt spid="334880"/>
                                        </p:tgtEl>
                                        <p:attrNameLst>
                                          <p:attrName>ppt_x</p:attrName>
                                        </p:attrNameLst>
                                      </p:cBhvr>
                                      <p:tavLst>
                                        <p:tav tm="0">
                                          <p:val>
                                            <p:strVal val="#ppt_x"/>
                                          </p:val>
                                        </p:tav>
                                        <p:tav tm="100000">
                                          <p:val>
                                            <p:strVal val="#ppt_x"/>
                                          </p:val>
                                        </p:tav>
                                      </p:tavLst>
                                    </p:anim>
                                    <p:anim calcmode="lin" valueType="num">
                                      <p:cBhvr additive="base">
                                        <p:cTn id="157" dur="500" fill="hold"/>
                                        <p:tgtEl>
                                          <p:spTgt spid="334880"/>
                                        </p:tgtEl>
                                        <p:attrNameLst>
                                          <p:attrName>ppt_y</p:attrName>
                                        </p:attrNameLst>
                                      </p:cBhvr>
                                      <p:tavLst>
                                        <p:tav tm="0">
                                          <p:val>
                                            <p:strVal val="1+#ppt_h/2"/>
                                          </p:val>
                                        </p:tav>
                                        <p:tav tm="100000">
                                          <p:val>
                                            <p:strVal val="#ppt_y"/>
                                          </p:val>
                                        </p:tav>
                                      </p:tavLst>
                                    </p:anim>
                                  </p:childTnLst>
                                </p:cTn>
                              </p:par>
                            </p:childTnLst>
                          </p:cTn>
                        </p:par>
                        <p:par>
                          <p:cTn id="158" fill="hold" nodeType="afterGroup">
                            <p:stCondLst>
                              <p:cond delay="1500"/>
                            </p:stCondLst>
                            <p:childTnLst>
                              <p:par>
                                <p:cTn id="159" presetID="2" presetClass="entr" presetSubtype="4" fill="hold" grpId="0" nodeType="afterEffect">
                                  <p:stCondLst>
                                    <p:cond delay="0"/>
                                  </p:stCondLst>
                                  <p:childTnLst>
                                    <p:set>
                                      <p:cBhvr>
                                        <p:cTn id="160" dur="1" fill="hold">
                                          <p:stCondLst>
                                            <p:cond delay="0"/>
                                          </p:stCondLst>
                                        </p:cTn>
                                        <p:tgtEl>
                                          <p:spTgt spid="334881"/>
                                        </p:tgtEl>
                                        <p:attrNameLst>
                                          <p:attrName>style.visibility</p:attrName>
                                        </p:attrNameLst>
                                      </p:cBhvr>
                                      <p:to>
                                        <p:strVal val="visible"/>
                                      </p:to>
                                    </p:set>
                                    <p:anim calcmode="lin" valueType="num">
                                      <p:cBhvr additive="base">
                                        <p:cTn id="161" dur="500" fill="hold"/>
                                        <p:tgtEl>
                                          <p:spTgt spid="334881"/>
                                        </p:tgtEl>
                                        <p:attrNameLst>
                                          <p:attrName>ppt_x</p:attrName>
                                        </p:attrNameLst>
                                      </p:cBhvr>
                                      <p:tavLst>
                                        <p:tav tm="0">
                                          <p:val>
                                            <p:strVal val="#ppt_x"/>
                                          </p:val>
                                        </p:tav>
                                        <p:tav tm="100000">
                                          <p:val>
                                            <p:strVal val="#ppt_x"/>
                                          </p:val>
                                        </p:tav>
                                      </p:tavLst>
                                    </p:anim>
                                    <p:anim calcmode="lin" valueType="num">
                                      <p:cBhvr additive="base">
                                        <p:cTn id="162" dur="500" fill="hold"/>
                                        <p:tgtEl>
                                          <p:spTgt spid="334881"/>
                                        </p:tgtEl>
                                        <p:attrNameLst>
                                          <p:attrName>ppt_y</p:attrName>
                                        </p:attrNameLst>
                                      </p:cBhvr>
                                      <p:tavLst>
                                        <p:tav tm="0">
                                          <p:val>
                                            <p:strVal val="1+#ppt_h/2"/>
                                          </p:val>
                                        </p:tav>
                                        <p:tav tm="100000">
                                          <p:val>
                                            <p:strVal val="#ppt_y"/>
                                          </p:val>
                                        </p:tav>
                                      </p:tavLst>
                                    </p:anim>
                                  </p:childTnLst>
                                </p:cTn>
                              </p:par>
                            </p:childTnLst>
                          </p:cTn>
                        </p:par>
                        <p:par>
                          <p:cTn id="163" fill="hold" nodeType="withGroup">
                            <p:stCondLst>
                              <p:cond delay="2000"/>
                            </p:stCondLst>
                            <p:childTnLst>
                              <p:par>
                                <p:cTn id="164" presetID="22" presetClass="entr" presetSubtype="8" fill="hold" grpId="0" nodeType="afterEffect">
                                  <p:stCondLst>
                                    <p:cond delay="0"/>
                                  </p:stCondLst>
                                  <p:childTnLst>
                                    <p:set>
                                      <p:cBhvr>
                                        <p:cTn id="165" dur="1" fill="hold">
                                          <p:stCondLst>
                                            <p:cond delay="0"/>
                                          </p:stCondLst>
                                        </p:cTn>
                                        <p:tgtEl>
                                          <p:spTgt spid="334882"/>
                                        </p:tgtEl>
                                        <p:attrNameLst>
                                          <p:attrName>style.visibility</p:attrName>
                                        </p:attrNameLst>
                                      </p:cBhvr>
                                      <p:to>
                                        <p:strVal val="visible"/>
                                      </p:to>
                                    </p:set>
                                    <p:animEffect transition="in" filter="wipe(left)">
                                      <p:cBhvr>
                                        <p:cTn id="166" dur="500"/>
                                        <p:tgtEl>
                                          <p:spTgt spid="334882"/>
                                        </p:tgtEl>
                                      </p:cBhvr>
                                    </p:animEffect>
                                  </p:childTnLst>
                                </p:cTn>
                              </p:par>
                            </p:childTnLst>
                          </p:cTn>
                        </p:par>
                        <p:par>
                          <p:cTn id="167" fill="hold" nodeType="afterGroup">
                            <p:stCondLst>
                              <p:cond delay="2500"/>
                            </p:stCondLst>
                            <p:childTnLst>
                              <p:par>
                                <p:cTn id="168" presetID="22" presetClass="entr" presetSubtype="8" fill="hold" grpId="0" nodeType="afterEffect">
                                  <p:stCondLst>
                                    <p:cond delay="0"/>
                                  </p:stCondLst>
                                  <p:childTnLst>
                                    <p:set>
                                      <p:cBhvr>
                                        <p:cTn id="169" dur="1" fill="hold">
                                          <p:stCondLst>
                                            <p:cond delay="0"/>
                                          </p:stCondLst>
                                        </p:cTn>
                                        <p:tgtEl>
                                          <p:spTgt spid="334883"/>
                                        </p:tgtEl>
                                        <p:attrNameLst>
                                          <p:attrName>style.visibility</p:attrName>
                                        </p:attrNameLst>
                                      </p:cBhvr>
                                      <p:to>
                                        <p:strVal val="visible"/>
                                      </p:to>
                                    </p:set>
                                    <p:animEffect transition="in" filter="wipe(left)">
                                      <p:cBhvr>
                                        <p:cTn id="170" dur="500"/>
                                        <p:tgtEl>
                                          <p:spTgt spid="334883"/>
                                        </p:tgtEl>
                                      </p:cBhvr>
                                    </p:animEffect>
                                  </p:childTnLst>
                                </p:cTn>
                              </p:par>
                            </p:childTnLst>
                          </p:cTn>
                        </p:par>
                        <p:par>
                          <p:cTn id="171" fill="hold" nodeType="afterGroup">
                            <p:stCondLst>
                              <p:cond delay="3000"/>
                            </p:stCondLst>
                            <p:childTnLst>
                              <p:par>
                                <p:cTn id="172" presetID="22" presetClass="entr" presetSubtype="8" fill="hold" grpId="0" nodeType="afterEffect">
                                  <p:stCondLst>
                                    <p:cond delay="0"/>
                                  </p:stCondLst>
                                  <p:childTnLst>
                                    <p:set>
                                      <p:cBhvr>
                                        <p:cTn id="173" dur="1" fill="hold">
                                          <p:stCondLst>
                                            <p:cond delay="0"/>
                                          </p:stCondLst>
                                        </p:cTn>
                                        <p:tgtEl>
                                          <p:spTgt spid="334884"/>
                                        </p:tgtEl>
                                        <p:attrNameLst>
                                          <p:attrName>style.visibility</p:attrName>
                                        </p:attrNameLst>
                                      </p:cBhvr>
                                      <p:to>
                                        <p:strVal val="visible"/>
                                      </p:to>
                                    </p:set>
                                    <p:animEffect transition="in" filter="wipe(left)">
                                      <p:cBhvr>
                                        <p:cTn id="174" dur="500"/>
                                        <p:tgtEl>
                                          <p:spTgt spid="334884"/>
                                        </p:tgtEl>
                                      </p:cBhvr>
                                    </p:animEffect>
                                  </p:childTnLst>
                                </p:cTn>
                              </p:par>
                            </p:childTnLst>
                          </p:cTn>
                        </p:par>
                        <p:par>
                          <p:cTn id="175" fill="hold" nodeType="afterGroup">
                            <p:stCondLst>
                              <p:cond delay="3500"/>
                            </p:stCondLst>
                            <p:childTnLst>
                              <p:par>
                                <p:cTn id="176" presetID="22" presetClass="entr" presetSubtype="8" fill="hold" grpId="0" nodeType="afterEffect">
                                  <p:stCondLst>
                                    <p:cond delay="0"/>
                                  </p:stCondLst>
                                  <p:childTnLst>
                                    <p:set>
                                      <p:cBhvr>
                                        <p:cTn id="177" dur="1" fill="hold">
                                          <p:stCondLst>
                                            <p:cond delay="0"/>
                                          </p:stCondLst>
                                        </p:cTn>
                                        <p:tgtEl>
                                          <p:spTgt spid="334885"/>
                                        </p:tgtEl>
                                        <p:attrNameLst>
                                          <p:attrName>style.visibility</p:attrName>
                                        </p:attrNameLst>
                                      </p:cBhvr>
                                      <p:to>
                                        <p:strVal val="visible"/>
                                      </p:to>
                                    </p:set>
                                    <p:animEffect transition="in" filter="wipe(left)">
                                      <p:cBhvr>
                                        <p:cTn id="178" dur="500"/>
                                        <p:tgtEl>
                                          <p:spTgt spid="33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uiExpand="1" build="p" animBg="1"/>
      <p:bldP spid="334852" grpId="0" animBg="1"/>
      <p:bldP spid="334853" grpId="0" animBg="1"/>
      <p:bldP spid="334854" grpId="0" animBg="1"/>
      <p:bldP spid="334856" grpId="0" animBg="1"/>
      <p:bldP spid="334857" grpId="0" animBg="1"/>
      <p:bldP spid="334858" grpId="0" animBg="1" autoUpdateAnimBg="0"/>
      <p:bldP spid="334859" grpId="0" animBg="1" autoUpdateAnimBg="0"/>
      <p:bldP spid="334860" grpId="0" animBg="1" autoUpdateAnimBg="0"/>
      <p:bldP spid="334861" grpId="0" animBg="1" autoUpdateAnimBg="0"/>
      <p:bldP spid="334862" grpId="0" animBg="1" autoUpdateAnimBg="0"/>
      <p:bldP spid="334863" grpId="0" animBg="1" autoUpdateAnimBg="0"/>
      <p:bldP spid="334864" grpId="0" autoUpdateAnimBg="0"/>
      <p:bldP spid="334865" grpId="0" autoUpdateAnimBg="0"/>
      <p:bldP spid="334866" grpId="0" autoUpdateAnimBg="0"/>
      <p:bldP spid="334867" grpId="0" autoUpdateAnimBg="0"/>
      <p:bldP spid="334868" grpId="0" autoUpdateAnimBg="0"/>
      <p:bldP spid="334869" grpId="0" autoUpdateAnimBg="0"/>
      <p:bldP spid="334870" grpId="0" animBg="1"/>
      <p:bldP spid="334871" grpId="0" animBg="1"/>
      <p:bldP spid="334872" grpId="0" animBg="1"/>
      <p:bldP spid="334873" grpId="0" animBg="1"/>
      <p:bldP spid="334874" grpId="0" animBg="1"/>
      <p:bldP spid="334875" grpId="0" animBg="1"/>
      <p:bldP spid="334876" grpId="0" animBg="1"/>
      <p:bldP spid="334877" grpId="0" animBg="1"/>
      <p:bldP spid="334878" grpId="0" animBg="1" autoUpdateAnimBg="0"/>
      <p:bldP spid="334879" grpId="0" animBg="1" autoUpdateAnimBg="0"/>
      <p:bldP spid="334880" grpId="0" animBg="1" autoUpdateAnimBg="0"/>
      <p:bldP spid="334881" grpId="0" animBg="1" autoUpdateAnimBg="0"/>
      <p:bldP spid="334882" grpId="0" autoUpdateAnimBg="0"/>
      <p:bldP spid="334883" grpId="0" autoUpdateAnimBg="0"/>
      <p:bldP spid="334884" grpId="0" autoUpdateAnimBg="0"/>
      <p:bldP spid="33488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
          <p:cNvSpPr>
            <a:spLocks noGrp="1"/>
          </p:cNvSpPr>
          <p:nvPr>
            <p:ph type="dt" sz="half" idx="10"/>
          </p:nvPr>
        </p:nvSpPr>
        <p:spPr/>
        <p:txBody>
          <a:bodyPr/>
          <a:lstStyle/>
          <a:p>
            <a:r>
              <a:rPr lang="en-US" smtClean="0"/>
              <a:t>14 avril  2011</a:t>
            </a:r>
            <a:endParaRPr lang="en-US"/>
          </a:p>
        </p:txBody>
      </p:sp>
      <p:sp>
        <p:nvSpPr>
          <p:cNvPr id="30"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79906" name="Rectangle 2"/>
          <p:cNvSpPr>
            <a:spLocks noGrp="1" noChangeArrowheads="1"/>
          </p:cNvSpPr>
          <p:nvPr>
            <p:ph type="title"/>
          </p:nvPr>
        </p:nvSpPr>
        <p:spPr>
          <a:xfrm>
            <a:off x="-6927" y="-15834"/>
            <a:ext cx="8991600" cy="1143000"/>
          </a:xfrm>
        </p:spPr>
        <p:txBody>
          <a:bodyPr/>
          <a:lstStyle/>
          <a:p>
            <a:r>
              <a:rPr lang="en-GB"/>
              <a:t>les programmes informatiques</a:t>
            </a:r>
          </a:p>
        </p:txBody>
      </p:sp>
      <p:grpSp>
        <p:nvGrpSpPr>
          <p:cNvPr id="379928" name="Group 24"/>
          <p:cNvGrpSpPr>
            <a:grpSpLocks/>
          </p:cNvGrpSpPr>
          <p:nvPr/>
        </p:nvGrpSpPr>
        <p:grpSpPr bwMode="auto">
          <a:xfrm>
            <a:off x="4343400" y="1371600"/>
            <a:ext cx="3429000" cy="1143000"/>
            <a:chOff x="2736" y="864"/>
            <a:chExt cx="2160" cy="720"/>
          </a:xfrm>
          <a:solidFill>
            <a:schemeClr val="accent3">
              <a:lumMod val="20000"/>
              <a:lumOff val="80000"/>
            </a:schemeClr>
          </a:solidFill>
        </p:grpSpPr>
        <p:sp>
          <p:nvSpPr>
            <p:cNvPr id="379917" name="Line 13"/>
            <p:cNvSpPr>
              <a:spLocks noChangeShapeType="1"/>
            </p:cNvSpPr>
            <p:nvPr/>
          </p:nvSpPr>
          <p:spPr bwMode="auto">
            <a:xfrm flipV="1">
              <a:off x="2736" y="1152"/>
              <a:ext cx="720" cy="432"/>
            </a:xfrm>
            <a:prstGeom prst="line">
              <a:avLst/>
            </a:prstGeom>
            <a:grp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11" name="Oval 7"/>
            <p:cNvSpPr>
              <a:spLocks noChangeArrowheads="1"/>
            </p:cNvSpPr>
            <p:nvPr/>
          </p:nvSpPr>
          <p:spPr bwMode="auto">
            <a:xfrm>
              <a:off x="3408" y="864"/>
              <a:ext cx="1488" cy="432"/>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0" i="0">
                  <a:solidFill>
                    <a:schemeClr val="tx1"/>
                  </a:solidFill>
                  <a:latin typeface="Arial" charset="0"/>
                </a:rPr>
                <a:t>commentaires</a:t>
              </a:r>
            </a:p>
          </p:txBody>
        </p:sp>
      </p:grpSp>
      <p:grpSp>
        <p:nvGrpSpPr>
          <p:cNvPr id="379929" name="Group 25"/>
          <p:cNvGrpSpPr>
            <a:grpSpLocks/>
          </p:cNvGrpSpPr>
          <p:nvPr/>
        </p:nvGrpSpPr>
        <p:grpSpPr bwMode="auto">
          <a:xfrm>
            <a:off x="4343400" y="2133600"/>
            <a:ext cx="3733800" cy="914400"/>
            <a:chOff x="2736" y="1344"/>
            <a:chExt cx="2352" cy="576"/>
          </a:xfrm>
          <a:solidFill>
            <a:schemeClr val="accent3">
              <a:lumMod val="20000"/>
              <a:lumOff val="80000"/>
            </a:schemeClr>
          </a:solidFill>
        </p:grpSpPr>
        <p:sp>
          <p:nvSpPr>
            <p:cNvPr id="379918" name="Line 14"/>
            <p:cNvSpPr>
              <a:spLocks noChangeShapeType="1"/>
            </p:cNvSpPr>
            <p:nvPr/>
          </p:nvSpPr>
          <p:spPr bwMode="auto">
            <a:xfrm flipV="1">
              <a:off x="2736" y="1632"/>
              <a:ext cx="864" cy="144"/>
            </a:xfrm>
            <a:prstGeom prst="line">
              <a:avLst/>
            </a:prstGeom>
            <a:grp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12" name="Oval 8"/>
            <p:cNvSpPr>
              <a:spLocks noChangeArrowheads="1"/>
            </p:cNvSpPr>
            <p:nvPr/>
          </p:nvSpPr>
          <p:spPr bwMode="auto">
            <a:xfrm>
              <a:off x="3600" y="1344"/>
              <a:ext cx="1488" cy="576"/>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identifiants de variables et de fichiers</a:t>
              </a:r>
            </a:p>
          </p:txBody>
        </p:sp>
      </p:grpSp>
      <p:grpSp>
        <p:nvGrpSpPr>
          <p:cNvPr id="379930" name="Group 26"/>
          <p:cNvGrpSpPr>
            <a:grpSpLocks/>
          </p:cNvGrpSpPr>
          <p:nvPr/>
        </p:nvGrpSpPr>
        <p:grpSpPr bwMode="auto">
          <a:xfrm>
            <a:off x="4343400" y="3124200"/>
            <a:ext cx="3886200" cy="685800"/>
            <a:chOff x="2736" y="1968"/>
            <a:chExt cx="2448" cy="432"/>
          </a:xfrm>
          <a:solidFill>
            <a:schemeClr val="accent3">
              <a:lumMod val="20000"/>
              <a:lumOff val="80000"/>
            </a:schemeClr>
          </a:solidFill>
        </p:grpSpPr>
        <p:sp>
          <p:nvSpPr>
            <p:cNvPr id="379919" name="Line 15"/>
            <p:cNvSpPr>
              <a:spLocks noChangeShapeType="1"/>
            </p:cNvSpPr>
            <p:nvPr/>
          </p:nvSpPr>
          <p:spPr bwMode="auto">
            <a:xfrm>
              <a:off x="2736" y="1968"/>
              <a:ext cx="1008" cy="192"/>
            </a:xfrm>
            <a:prstGeom prst="line">
              <a:avLst/>
            </a:prstGeom>
            <a:grp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13" name="Oval 9"/>
            <p:cNvSpPr>
              <a:spLocks noChangeArrowheads="1"/>
            </p:cNvSpPr>
            <p:nvPr/>
          </p:nvSpPr>
          <p:spPr bwMode="auto">
            <a:xfrm>
              <a:off x="3696" y="2016"/>
              <a:ext cx="1488" cy="384"/>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parties ignorées</a:t>
              </a:r>
            </a:p>
          </p:txBody>
        </p:sp>
      </p:grpSp>
      <p:grpSp>
        <p:nvGrpSpPr>
          <p:cNvPr id="379933" name="Group 29"/>
          <p:cNvGrpSpPr>
            <a:grpSpLocks/>
          </p:cNvGrpSpPr>
          <p:nvPr/>
        </p:nvGrpSpPr>
        <p:grpSpPr bwMode="auto">
          <a:xfrm>
            <a:off x="4419600" y="4953000"/>
            <a:ext cx="3810000" cy="685800"/>
            <a:chOff x="2784" y="3120"/>
            <a:chExt cx="2400" cy="432"/>
          </a:xfrm>
          <a:solidFill>
            <a:schemeClr val="accent3">
              <a:lumMod val="20000"/>
              <a:lumOff val="80000"/>
            </a:schemeClr>
          </a:solidFill>
        </p:grpSpPr>
        <p:sp>
          <p:nvSpPr>
            <p:cNvPr id="379921" name="Line 17"/>
            <p:cNvSpPr>
              <a:spLocks noChangeShapeType="1"/>
            </p:cNvSpPr>
            <p:nvPr/>
          </p:nvSpPr>
          <p:spPr bwMode="auto">
            <a:xfrm>
              <a:off x="2784" y="3360"/>
              <a:ext cx="912" cy="0"/>
            </a:xfrm>
            <a:prstGeom prst="line">
              <a:avLst/>
            </a:prstGeom>
            <a:grp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14" name="Oval 10"/>
            <p:cNvSpPr>
              <a:spLocks noChangeArrowheads="1"/>
            </p:cNvSpPr>
            <p:nvPr/>
          </p:nvSpPr>
          <p:spPr bwMode="auto">
            <a:xfrm>
              <a:off x="3696" y="3120"/>
              <a:ext cx="1488" cy="432"/>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0" i="0">
                  <a:solidFill>
                    <a:schemeClr val="tx1"/>
                  </a:solidFill>
                  <a:latin typeface="Arial" charset="0"/>
                </a:rPr>
                <a:t>arrière-porte cachée</a:t>
              </a:r>
            </a:p>
          </p:txBody>
        </p:sp>
      </p:grpSp>
      <p:grpSp>
        <p:nvGrpSpPr>
          <p:cNvPr id="379931" name="Group 27"/>
          <p:cNvGrpSpPr>
            <a:grpSpLocks/>
          </p:cNvGrpSpPr>
          <p:nvPr/>
        </p:nvGrpSpPr>
        <p:grpSpPr bwMode="auto">
          <a:xfrm>
            <a:off x="4343400" y="3352800"/>
            <a:ext cx="3733800" cy="1219200"/>
            <a:chOff x="2736" y="2112"/>
            <a:chExt cx="2352" cy="768"/>
          </a:xfrm>
          <a:solidFill>
            <a:schemeClr val="accent3">
              <a:lumMod val="20000"/>
              <a:lumOff val="80000"/>
            </a:schemeClr>
          </a:solidFill>
        </p:grpSpPr>
        <p:sp>
          <p:nvSpPr>
            <p:cNvPr id="379920" name="Line 16"/>
            <p:cNvSpPr>
              <a:spLocks noChangeShapeType="1"/>
            </p:cNvSpPr>
            <p:nvPr/>
          </p:nvSpPr>
          <p:spPr bwMode="auto">
            <a:xfrm>
              <a:off x="2736" y="2112"/>
              <a:ext cx="960" cy="480"/>
            </a:xfrm>
            <a:prstGeom prst="line">
              <a:avLst/>
            </a:prstGeom>
            <a:grp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15" name="Oval 11"/>
            <p:cNvSpPr>
              <a:spLocks noChangeArrowheads="1"/>
            </p:cNvSpPr>
            <p:nvPr/>
          </p:nvSpPr>
          <p:spPr bwMode="auto">
            <a:xfrm>
              <a:off x="3600" y="2496"/>
              <a:ext cx="1488" cy="384"/>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calculs superflus</a:t>
              </a:r>
            </a:p>
          </p:txBody>
        </p:sp>
      </p:grpSp>
      <p:grpSp>
        <p:nvGrpSpPr>
          <p:cNvPr id="379927" name="Group 23"/>
          <p:cNvGrpSpPr>
            <a:grpSpLocks/>
          </p:cNvGrpSpPr>
          <p:nvPr/>
        </p:nvGrpSpPr>
        <p:grpSpPr bwMode="auto">
          <a:xfrm>
            <a:off x="1828800" y="2514600"/>
            <a:ext cx="2514600" cy="1219200"/>
            <a:chOff x="1152" y="1584"/>
            <a:chExt cx="1584" cy="768"/>
          </a:xfrm>
        </p:grpSpPr>
        <p:sp>
          <p:nvSpPr>
            <p:cNvPr id="379916" name="Line 12"/>
            <p:cNvSpPr>
              <a:spLocks noChangeShapeType="1"/>
            </p:cNvSpPr>
            <p:nvPr/>
          </p:nvSpPr>
          <p:spPr bwMode="auto">
            <a:xfrm flipV="1">
              <a:off x="1152" y="1872"/>
              <a:ext cx="432" cy="48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09" name="Rectangle 5"/>
            <p:cNvSpPr>
              <a:spLocks noChangeArrowheads="1"/>
            </p:cNvSpPr>
            <p:nvPr/>
          </p:nvSpPr>
          <p:spPr bwMode="auto">
            <a:xfrm>
              <a:off x="1584" y="1584"/>
              <a:ext cx="1152" cy="528"/>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code source visible</a:t>
              </a:r>
            </a:p>
          </p:txBody>
        </p:sp>
      </p:grpSp>
      <p:grpSp>
        <p:nvGrpSpPr>
          <p:cNvPr id="379932" name="Group 28"/>
          <p:cNvGrpSpPr>
            <a:grpSpLocks/>
          </p:cNvGrpSpPr>
          <p:nvPr/>
        </p:nvGrpSpPr>
        <p:grpSpPr bwMode="auto">
          <a:xfrm>
            <a:off x="1828800" y="4648200"/>
            <a:ext cx="2590800" cy="1066800"/>
            <a:chOff x="1152" y="2928"/>
            <a:chExt cx="1632" cy="672"/>
          </a:xfrm>
        </p:grpSpPr>
        <p:sp>
          <p:nvSpPr>
            <p:cNvPr id="379922" name="Line 18"/>
            <p:cNvSpPr>
              <a:spLocks noChangeShapeType="1"/>
            </p:cNvSpPr>
            <p:nvPr/>
          </p:nvSpPr>
          <p:spPr bwMode="auto">
            <a:xfrm>
              <a:off x="1152" y="2928"/>
              <a:ext cx="480" cy="38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9910" name="Rectangle 6"/>
            <p:cNvSpPr>
              <a:spLocks noChangeArrowheads="1"/>
            </p:cNvSpPr>
            <p:nvPr/>
          </p:nvSpPr>
          <p:spPr bwMode="auto">
            <a:xfrm>
              <a:off x="1632" y="3072"/>
              <a:ext cx="1152" cy="528"/>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code source invisible</a:t>
              </a:r>
            </a:p>
          </p:txBody>
        </p:sp>
      </p:grpSp>
      <p:sp>
        <p:nvSpPr>
          <p:cNvPr id="379907" name="Rectangle 3"/>
          <p:cNvSpPr>
            <a:spLocks noChangeArrowheads="1"/>
          </p:cNvSpPr>
          <p:nvPr/>
        </p:nvSpPr>
        <p:spPr bwMode="auto">
          <a:xfrm>
            <a:off x="533400" y="3505200"/>
            <a:ext cx="1295400" cy="1447800"/>
          </a:xfrm>
          <a:prstGeom prst="rect">
            <a:avLst/>
          </a:prstGeom>
          <a:solidFill>
            <a:schemeClr val="bg2"/>
          </a:solidFill>
          <a:ln w="28575">
            <a:solidFill>
              <a:schemeClr val="tx1"/>
            </a:solidFill>
            <a:miter lim="800000"/>
            <a:headEnd/>
            <a:tailEnd/>
          </a:ln>
          <a:effectLst/>
          <a:scene3d>
            <a:camera prst="orthographicFront"/>
            <a:lightRig rig="threePt" dir="t"/>
          </a:scene3d>
          <a:sp3d>
            <a:bevelT/>
          </a:sp3d>
          <a:extLst/>
        </p:spPr>
        <p:txBody>
          <a:bodyPr wrap="none" anchor="ctr"/>
          <a:lstStyle/>
          <a:p>
            <a:r>
              <a:rPr lang="en-GB" sz="1800" b="0" i="0">
                <a:solidFill>
                  <a:schemeClr val="tx2"/>
                </a:solidFill>
                <a:latin typeface="Arial" charset="0"/>
              </a:rPr>
              <a:t>programme</a:t>
            </a:r>
          </a:p>
        </p:txBody>
      </p:sp>
      <p:sp>
        <p:nvSpPr>
          <p:cNvPr id="379923" name="Oval 19"/>
          <p:cNvSpPr>
            <a:spLocks noChangeArrowheads="1"/>
          </p:cNvSpPr>
          <p:nvPr/>
        </p:nvSpPr>
        <p:spPr bwMode="auto">
          <a:xfrm>
            <a:off x="2095500" y="1981200"/>
            <a:ext cx="838200" cy="457200"/>
          </a:xfrm>
          <a:prstGeom prst="ellipse">
            <a:avLst/>
          </a:prstGeom>
          <a:solidFill>
            <a:schemeClr val="bg2"/>
          </a:solidFill>
          <a:ln w="28575">
            <a:solidFill>
              <a:schemeClr val="tx1"/>
            </a:solidFill>
            <a:round/>
            <a:headEnd/>
            <a:tailEnd/>
          </a:ln>
          <a:effectLst/>
          <a:extLst/>
        </p:spPr>
        <p:txBody>
          <a:bodyPr wrap="none" anchor="ctr"/>
          <a:lstStyle/>
          <a:p>
            <a:pPr algn="ctr"/>
            <a:r>
              <a:rPr lang="en-GB" sz="1400" b="0" i="0" dirty="0" err="1">
                <a:solidFill>
                  <a:schemeClr val="tx2"/>
                </a:solidFill>
                <a:latin typeface="Arial" charset="0"/>
              </a:rPr>
              <a:t>Javascript</a:t>
            </a:r>
            <a:endParaRPr lang="en-GB" sz="1400" b="0" i="0" dirty="0">
              <a:solidFill>
                <a:schemeClr val="tx2"/>
              </a:solidFill>
              <a:latin typeface="Arial" charset="0"/>
            </a:endParaRPr>
          </a:p>
        </p:txBody>
      </p:sp>
      <p:sp>
        <p:nvSpPr>
          <p:cNvPr id="379924" name="Oval 20"/>
          <p:cNvSpPr>
            <a:spLocks noChangeArrowheads="1"/>
          </p:cNvSpPr>
          <p:nvPr/>
        </p:nvSpPr>
        <p:spPr bwMode="auto">
          <a:xfrm>
            <a:off x="2743200" y="1524000"/>
            <a:ext cx="838200" cy="457200"/>
          </a:xfrm>
          <a:prstGeom prst="ellipse">
            <a:avLst/>
          </a:prstGeom>
          <a:solidFill>
            <a:schemeClr val="bg2"/>
          </a:solidFill>
          <a:ln w="28575">
            <a:solidFill>
              <a:schemeClr val="tx1"/>
            </a:solidFill>
            <a:round/>
            <a:headEnd/>
            <a:tailEnd/>
          </a:ln>
          <a:effectLst/>
          <a:extLst/>
        </p:spPr>
        <p:txBody>
          <a:bodyPr wrap="none" anchor="ctr"/>
          <a:lstStyle/>
          <a:p>
            <a:pPr algn="ctr"/>
            <a:r>
              <a:rPr lang="en-GB" sz="1400" b="0" i="0">
                <a:solidFill>
                  <a:schemeClr val="tx2"/>
                </a:solidFill>
                <a:latin typeface="Arial" charset="0"/>
              </a:rPr>
              <a:t>HTML</a:t>
            </a:r>
          </a:p>
        </p:txBody>
      </p:sp>
      <p:sp>
        <p:nvSpPr>
          <p:cNvPr id="379925" name="Oval 21"/>
          <p:cNvSpPr>
            <a:spLocks noChangeArrowheads="1"/>
          </p:cNvSpPr>
          <p:nvPr/>
        </p:nvSpPr>
        <p:spPr bwMode="auto">
          <a:xfrm>
            <a:off x="3352800" y="1981200"/>
            <a:ext cx="838200" cy="457200"/>
          </a:xfrm>
          <a:prstGeom prst="ellipse">
            <a:avLst/>
          </a:prstGeom>
          <a:solidFill>
            <a:schemeClr val="bg2"/>
          </a:solidFill>
          <a:ln w="28575">
            <a:solidFill>
              <a:schemeClr val="tx1"/>
            </a:solidFill>
            <a:round/>
            <a:headEnd/>
            <a:tailEnd/>
          </a:ln>
          <a:effectLst/>
          <a:extLst/>
        </p:spPr>
        <p:txBody>
          <a:bodyPr wrap="none" anchor="ctr"/>
          <a:lstStyle/>
          <a:p>
            <a:pPr algn="ctr"/>
            <a:r>
              <a:rPr lang="en-GB" sz="1400" b="0" i="0">
                <a:solidFill>
                  <a:schemeClr val="tx2"/>
                </a:solidFill>
                <a:latin typeface="Arial" charset="0"/>
              </a:rPr>
              <a:t>XML</a:t>
            </a:r>
          </a:p>
        </p:txBody>
      </p:sp>
      <p:sp>
        <p:nvSpPr>
          <p:cNvPr id="379926" name="Oval 22"/>
          <p:cNvSpPr>
            <a:spLocks noChangeArrowheads="1"/>
          </p:cNvSpPr>
          <p:nvPr/>
        </p:nvSpPr>
        <p:spPr bwMode="auto">
          <a:xfrm>
            <a:off x="2971800" y="4419600"/>
            <a:ext cx="838200" cy="457200"/>
          </a:xfrm>
          <a:prstGeom prst="ellipse">
            <a:avLst/>
          </a:prstGeom>
          <a:solidFill>
            <a:schemeClr val="bg2"/>
          </a:solidFill>
          <a:ln w="28575">
            <a:solidFill>
              <a:schemeClr val="tx1"/>
            </a:solidFill>
            <a:round/>
            <a:headEnd/>
            <a:tailEnd/>
          </a:ln>
          <a:effectLst/>
          <a:extLst/>
        </p:spPr>
        <p:txBody>
          <a:bodyPr wrap="none" anchor="ctr"/>
          <a:lstStyle/>
          <a:p>
            <a:r>
              <a:rPr lang="en-GB" sz="1400" b="0" i="0">
                <a:solidFill>
                  <a:schemeClr val="tx2"/>
                </a:solidFill>
                <a:latin typeface="Arial" charset="0"/>
              </a:rPr>
              <a:t>java</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625978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9927"/>
                                        </p:tgtEl>
                                        <p:attrNameLst>
                                          <p:attrName>style.visibility</p:attrName>
                                        </p:attrNameLst>
                                      </p:cBhvr>
                                      <p:to>
                                        <p:strVal val="visible"/>
                                      </p:to>
                                    </p:set>
                                    <p:animEffect transition="in" filter="wipe(left)">
                                      <p:cBhvr>
                                        <p:cTn id="7" dur="1250"/>
                                        <p:tgtEl>
                                          <p:spTgt spid="379927"/>
                                        </p:tgtEl>
                                      </p:cBhvr>
                                    </p:animEffect>
                                  </p:childTnLst>
                                </p:cTn>
                              </p:par>
                            </p:childTnLst>
                          </p:cTn>
                        </p:par>
                        <p:par>
                          <p:cTn id="8" fill="hold" nodeType="afterGroup">
                            <p:stCondLst>
                              <p:cond delay="1250"/>
                            </p:stCondLst>
                            <p:childTnLst>
                              <p:par>
                                <p:cTn id="9" presetID="23" presetClass="entr" presetSubtype="16" fill="hold" grpId="0" nodeType="afterEffect">
                                  <p:stCondLst>
                                    <p:cond delay="0"/>
                                  </p:stCondLst>
                                  <p:childTnLst>
                                    <p:set>
                                      <p:cBhvr>
                                        <p:cTn id="10" dur="1" fill="hold">
                                          <p:stCondLst>
                                            <p:cond delay="0"/>
                                          </p:stCondLst>
                                        </p:cTn>
                                        <p:tgtEl>
                                          <p:spTgt spid="379923"/>
                                        </p:tgtEl>
                                        <p:attrNameLst>
                                          <p:attrName>style.visibility</p:attrName>
                                        </p:attrNameLst>
                                      </p:cBhvr>
                                      <p:to>
                                        <p:strVal val="visible"/>
                                      </p:to>
                                    </p:set>
                                    <p:anim calcmode="lin" valueType="num">
                                      <p:cBhvr>
                                        <p:cTn id="11" dur="1000" fill="hold"/>
                                        <p:tgtEl>
                                          <p:spTgt spid="379923"/>
                                        </p:tgtEl>
                                        <p:attrNameLst>
                                          <p:attrName>ppt_w</p:attrName>
                                        </p:attrNameLst>
                                      </p:cBhvr>
                                      <p:tavLst>
                                        <p:tav tm="0">
                                          <p:val>
                                            <p:fltVal val="0"/>
                                          </p:val>
                                        </p:tav>
                                        <p:tav tm="100000">
                                          <p:val>
                                            <p:strVal val="#ppt_w"/>
                                          </p:val>
                                        </p:tav>
                                      </p:tavLst>
                                    </p:anim>
                                    <p:anim calcmode="lin" valueType="num">
                                      <p:cBhvr>
                                        <p:cTn id="12" dur="1000" fill="hold"/>
                                        <p:tgtEl>
                                          <p:spTgt spid="37992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250"/>
                            </p:stCondLst>
                            <p:childTnLst>
                              <p:par>
                                <p:cTn id="14" presetID="23" presetClass="entr" presetSubtype="16" fill="hold" grpId="0" nodeType="afterEffect">
                                  <p:stCondLst>
                                    <p:cond delay="0"/>
                                  </p:stCondLst>
                                  <p:childTnLst>
                                    <p:set>
                                      <p:cBhvr>
                                        <p:cTn id="15" dur="1" fill="hold">
                                          <p:stCondLst>
                                            <p:cond delay="0"/>
                                          </p:stCondLst>
                                        </p:cTn>
                                        <p:tgtEl>
                                          <p:spTgt spid="379924"/>
                                        </p:tgtEl>
                                        <p:attrNameLst>
                                          <p:attrName>style.visibility</p:attrName>
                                        </p:attrNameLst>
                                      </p:cBhvr>
                                      <p:to>
                                        <p:strVal val="visible"/>
                                      </p:to>
                                    </p:set>
                                    <p:anim calcmode="lin" valueType="num">
                                      <p:cBhvr>
                                        <p:cTn id="16" dur="1000" fill="hold"/>
                                        <p:tgtEl>
                                          <p:spTgt spid="379924"/>
                                        </p:tgtEl>
                                        <p:attrNameLst>
                                          <p:attrName>ppt_w</p:attrName>
                                        </p:attrNameLst>
                                      </p:cBhvr>
                                      <p:tavLst>
                                        <p:tav tm="0">
                                          <p:val>
                                            <p:fltVal val="0"/>
                                          </p:val>
                                        </p:tav>
                                        <p:tav tm="100000">
                                          <p:val>
                                            <p:strVal val="#ppt_w"/>
                                          </p:val>
                                        </p:tav>
                                      </p:tavLst>
                                    </p:anim>
                                    <p:anim calcmode="lin" valueType="num">
                                      <p:cBhvr>
                                        <p:cTn id="17" dur="1000" fill="hold"/>
                                        <p:tgtEl>
                                          <p:spTgt spid="379924"/>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250"/>
                            </p:stCondLst>
                            <p:childTnLst>
                              <p:par>
                                <p:cTn id="19" presetID="23" presetClass="entr" presetSubtype="16" fill="hold" grpId="0" nodeType="afterEffect">
                                  <p:stCondLst>
                                    <p:cond delay="0"/>
                                  </p:stCondLst>
                                  <p:childTnLst>
                                    <p:set>
                                      <p:cBhvr>
                                        <p:cTn id="20" dur="1" fill="hold">
                                          <p:stCondLst>
                                            <p:cond delay="0"/>
                                          </p:stCondLst>
                                        </p:cTn>
                                        <p:tgtEl>
                                          <p:spTgt spid="379925"/>
                                        </p:tgtEl>
                                        <p:attrNameLst>
                                          <p:attrName>style.visibility</p:attrName>
                                        </p:attrNameLst>
                                      </p:cBhvr>
                                      <p:to>
                                        <p:strVal val="visible"/>
                                      </p:to>
                                    </p:set>
                                    <p:anim calcmode="lin" valueType="num">
                                      <p:cBhvr>
                                        <p:cTn id="21" dur="1000" fill="hold"/>
                                        <p:tgtEl>
                                          <p:spTgt spid="379925"/>
                                        </p:tgtEl>
                                        <p:attrNameLst>
                                          <p:attrName>ppt_w</p:attrName>
                                        </p:attrNameLst>
                                      </p:cBhvr>
                                      <p:tavLst>
                                        <p:tav tm="0">
                                          <p:val>
                                            <p:fltVal val="0"/>
                                          </p:val>
                                        </p:tav>
                                        <p:tav tm="100000">
                                          <p:val>
                                            <p:strVal val="#ppt_w"/>
                                          </p:val>
                                        </p:tav>
                                      </p:tavLst>
                                    </p:anim>
                                    <p:anim calcmode="lin" valueType="num">
                                      <p:cBhvr>
                                        <p:cTn id="22" dur="1000" fill="hold"/>
                                        <p:tgtEl>
                                          <p:spTgt spid="37992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79928"/>
                                        </p:tgtEl>
                                        <p:attrNameLst>
                                          <p:attrName>style.visibility</p:attrName>
                                        </p:attrNameLst>
                                      </p:cBhvr>
                                      <p:to>
                                        <p:strVal val="visible"/>
                                      </p:to>
                                    </p:set>
                                    <p:animEffect transition="in" filter="wipe(left)">
                                      <p:cBhvr>
                                        <p:cTn id="27" dur="1250"/>
                                        <p:tgtEl>
                                          <p:spTgt spid="3799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9929"/>
                                        </p:tgtEl>
                                        <p:attrNameLst>
                                          <p:attrName>style.visibility</p:attrName>
                                        </p:attrNameLst>
                                      </p:cBhvr>
                                      <p:to>
                                        <p:strVal val="visible"/>
                                      </p:to>
                                    </p:set>
                                    <p:animEffect transition="in" filter="wipe(left)">
                                      <p:cBhvr>
                                        <p:cTn id="32" dur="1250"/>
                                        <p:tgtEl>
                                          <p:spTgt spid="3799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79930"/>
                                        </p:tgtEl>
                                        <p:attrNameLst>
                                          <p:attrName>style.visibility</p:attrName>
                                        </p:attrNameLst>
                                      </p:cBhvr>
                                      <p:to>
                                        <p:strVal val="visible"/>
                                      </p:to>
                                    </p:set>
                                    <p:animEffect transition="in" filter="wipe(left)">
                                      <p:cBhvr>
                                        <p:cTn id="37" dur="1250"/>
                                        <p:tgtEl>
                                          <p:spTgt spid="3799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9931"/>
                                        </p:tgtEl>
                                        <p:attrNameLst>
                                          <p:attrName>style.visibility</p:attrName>
                                        </p:attrNameLst>
                                      </p:cBhvr>
                                      <p:to>
                                        <p:strVal val="visible"/>
                                      </p:to>
                                    </p:set>
                                    <p:animEffect transition="in" filter="wipe(left)">
                                      <p:cBhvr>
                                        <p:cTn id="42" dur="1250"/>
                                        <p:tgtEl>
                                          <p:spTgt spid="3799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79932"/>
                                        </p:tgtEl>
                                        <p:attrNameLst>
                                          <p:attrName>style.visibility</p:attrName>
                                        </p:attrNameLst>
                                      </p:cBhvr>
                                      <p:to>
                                        <p:strVal val="visible"/>
                                      </p:to>
                                    </p:set>
                                    <p:animEffect transition="in" filter="wipe(left)">
                                      <p:cBhvr>
                                        <p:cTn id="47" dur="1250"/>
                                        <p:tgtEl>
                                          <p:spTgt spid="379932"/>
                                        </p:tgtEl>
                                      </p:cBhvr>
                                    </p:animEffect>
                                  </p:childTnLst>
                                </p:cTn>
                              </p:par>
                            </p:childTnLst>
                          </p:cTn>
                        </p:par>
                        <p:par>
                          <p:cTn id="48" fill="hold" nodeType="afterGroup">
                            <p:stCondLst>
                              <p:cond delay="1250"/>
                            </p:stCondLst>
                            <p:childTnLst>
                              <p:par>
                                <p:cTn id="49" presetID="23" presetClass="entr" presetSubtype="16" fill="hold" grpId="0" nodeType="afterEffect">
                                  <p:stCondLst>
                                    <p:cond delay="0"/>
                                  </p:stCondLst>
                                  <p:childTnLst>
                                    <p:set>
                                      <p:cBhvr>
                                        <p:cTn id="50" dur="1" fill="hold">
                                          <p:stCondLst>
                                            <p:cond delay="0"/>
                                          </p:stCondLst>
                                        </p:cTn>
                                        <p:tgtEl>
                                          <p:spTgt spid="379926"/>
                                        </p:tgtEl>
                                        <p:attrNameLst>
                                          <p:attrName>style.visibility</p:attrName>
                                        </p:attrNameLst>
                                      </p:cBhvr>
                                      <p:to>
                                        <p:strVal val="visible"/>
                                      </p:to>
                                    </p:set>
                                    <p:anim calcmode="lin" valueType="num">
                                      <p:cBhvr>
                                        <p:cTn id="51" dur="1000" fill="hold"/>
                                        <p:tgtEl>
                                          <p:spTgt spid="379926"/>
                                        </p:tgtEl>
                                        <p:attrNameLst>
                                          <p:attrName>ppt_w</p:attrName>
                                        </p:attrNameLst>
                                      </p:cBhvr>
                                      <p:tavLst>
                                        <p:tav tm="0">
                                          <p:val>
                                            <p:fltVal val="0"/>
                                          </p:val>
                                        </p:tav>
                                        <p:tav tm="100000">
                                          <p:val>
                                            <p:strVal val="#ppt_w"/>
                                          </p:val>
                                        </p:tav>
                                      </p:tavLst>
                                    </p:anim>
                                    <p:anim calcmode="lin" valueType="num">
                                      <p:cBhvr>
                                        <p:cTn id="52" dur="1000" fill="hold"/>
                                        <p:tgtEl>
                                          <p:spTgt spid="379926"/>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79933"/>
                                        </p:tgtEl>
                                        <p:attrNameLst>
                                          <p:attrName>style.visibility</p:attrName>
                                        </p:attrNameLst>
                                      </p:cBhvr>
                                      <p:to>
                                        <p:strVal val="visible"/>
                                      </p:to>
                                    </p:set>
                                    <p:animEffect transition="in" filter="wipe(left)">
                                      <p:cBhvr>
                                        <p:cTn id="57" dur="1250"/>
                                        <p:tgtEl>
                                          <p:spTgt spid="379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23" grpId="0" animBg="1" autoUpdateAnimBg="0"/>
      <p:bldP spid="379924" grpId="0" animBg="1" autoUpdateAnimBg="0"/>
      <p:bldP spid="379925" grpId="0" animBg="1" autoUpdateAnimBg="0"/>
      <p:bldP spid="37992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a:xfrm>
            <a:off x="6172200" y="6416675"/>
            <a:ext cx="2514600" cy="365125"/>
          </a:xfrm>
        </p:spPr>
        <p:txBody>
          <a:bodyPr/>
          <a:lstStyle/>
          <a:p>
            <a:r>
              <a:rPr lang="en-US" smtClean="0"/>
              <a:t>14 avril  2011</a:t>
            </a:r>
            <a:endParaRPr lang="en-US"/>
          </a:p>
        </p:txBody>
      </p:sp>
      <p:sp>
        <p:nvSpPr>
          <p:cNvPr id="15"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644098" name="Rectangle 2"/>
          <p:cNvSpPr>
            <a:spLocks noGrp="1" noChangeArrowheads="1"/>
          </p:cNvSpPr>
          <p:nvPr>
            <p:ph type="title"/>
          </p:nvPr>
        </p:nvSpPr>
        <p:spPr>
          <a:xfrm>
            <a:off x="76200" y="0"/>
            <a:ext cx="8991600" cy="1143000"/>
          </a:xfrm>
        </p:spPr>
        <p:txBody>
          <a:bodyPr/>
          <a:lstStyle/>
          <a:p>
            <a:r>
              <a:rPr lang="de-DE" dirty="0" smtClean="0"/>
              <a:t>exemple</a:t>
            </a:r>
            <a:r>
              <a:rPr lang="de-DE" dirty="0"/>
              <a:t>: </a:t>
            </a:r>
            <a:r>
              <a:rPr lang="de-DE" dirty="0" smtClean="0"/>
              <a:t>camoufler de l‘information dans des fichiers XML</a:t>
            </a:r>
            <a:endParaRPr lang="de-DE" dirty="0"/>
          </a:p>
        </p:txBody>
      </p:sp>
      <p:sp>
        <p:nvSpPr>
          <p:cNvPr id="644099" name="Text Box 3"/>
          <p:cNvSpPr txBox="1">
            <a:spLocks noChangeArrowheads="1"/>
          </p:cNvSpPr>
          <p:nvPr/>
        </p:nvSpPr>
        <p:spPr bwMode="auto">
          <a:xfrm>
            <a:off x="385763" y="2125662"/>
            <a:ext cx="27019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4400"/>
              <a:t>&lt;markup&gt;</a:t>
            </a:r>
          </a:p>
        </p:txBody>
      </p:sp>
      <p:sp>
        <p:nvSpPr>
          <p:cNvPr id="644100" name="Oval 4"/>
          <p:cNvSpPr>
            <a:spLocks noChangeArrowheads="1"/>
          </p:cNvSpPr>
          <p:nvPr/>
        </p:nvSpPr>
        <p:spPr bwMode="auto">
          <a:xfrm>
            <a:off x="3419475" y="1914525"/>
            <a:ext cx="1079500" cy="1079500"/>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5400">
                <a:solidFill>
                  <a:srgbClr val="FFFF66"/>
                </a:solidFill>
              </a:rPr>
              <a:t>0</a:t>
            </a:r>
          </a:p>
        </p:txBody>
      </p:sp>
      <p:sp>
        <p:nvSpPr>
          <p:cNvPr id="644101" name="Text Box 5"/>
          <p:cNvSpPr txBox="1">
            <a:spLocks noChangeArrowheads="1"/>
          </p:cNvSpPr>
          <p:nvPr/>
        </p:nvSpPr>
        <p:spPr bwMode="auto">
          <a:xfrm>
            <a:off x="366713" y="3527425"/>
            <a:ext cx="2857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4400"/>
              <a:t>&lt;markup &gt;</a:t>
            </a:r>
          </a:p>
        </p:txBody>
      </p:sp>
      <p:sp>
        <p:nvSpPr>
          <p:cNvPr id="644102" name="Oval 6"/>
          <p:cNvSpPr>
            <a:spLocks noChangeArrowheads="1"/>
          </p:cNvSpPr>
          <p:nvPr/>
        </p:nvSpPr>
        <p:spPr bwMode="auto">
          <a:xfrm>
            <a:off x="3492500" y="3354387"/>
            <a:ext cx="1079500" cy="1079500"/>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5400">
                <a:solidFill>
                  <a:srgbClr val="FFFF66"/>
                </a:solidFill>
              </a:rPr>
              <a:t>1</a:t>
            </a:r>
          </a:p>
        </p:txBody>
      </p:sp>
      <p:sp>
        <p:nvSpPr>
          <p:cNvPr id="644103" name="AutoShape 7"/>
          <p:cNvSpPr>
            <a:spLocks noChangeArrowheads="1"/>
          </p:cNvSpPr>
          <p:nvPr/>
        </p:nvSpPr>
        <p:spPr bwMode="auto">
          <a:xfrm>
            <a:off x="1403350" y="4073525"/>
            <a:ext cx="2663825" cy="1223962"/>
          </a:xfrm>
          <a:prstGeom prst="upArrowCallout">
            <a:avLst>
              <a:gd name="adj1" fmla="val 24283"/>
              <a:gd name="adj2" fmla="val 26530"/>
              <a:gd name="adj3" fmla="val 17838"/>
              <a:gd name="adj4" fmla="val 51102"/>
            </a:avLst>
          </a:prstGeom>
          <a:solidFill>
            <a:schemeClr val="bg2"/>
          </a:solidFill>
          <a:ln w="28575">
            <a:solidFill>
              <a:schemeClr val="tx1"/>
            </a:solidFill>
            <a:miter lim="800000"/>
            <a:headEnd/>
            <a:tailEnd/>
          </a:ln>
          <a:effectLst/>
        </p:spPr>
        <p:txBody>
          <a:bodyPr wrap="none" anchor="ctr"/>
          <a:lstStyle/>
          <a:p>
            <a:r>
              <a:rPr lang="de-DE" sz="3200" dirty="0">
                <a:latin typeface="Times New Roman" pitchFamily="18" charset="0"/>
              </a:rPr>
              <a:t>e</a:t>
            </a:r>
            <a:r>
              <a:rPr lang="de-DE" sz="3200" dirty="0" smtClean="0">
                <a:latin typeface="Times New Roman" pitchFamily="18" charset="0"/>
              </a:rPr>
              <a:t>space inséré</a:t>
            </a:r>
            <a:endParaRPr lang="de-DE" sz="3200" dirty="0">
              <a:latin typeface="Times New Roman" pitchFamily="18" charset="0"/>
            </a:endParaRPr>
          </a:p>
        </p:txBody>
      </p:sp>
      <p:sp>
        <p:nvSpPr>
          <p:cNvPr id="644104" name="Rectangle 8"/>
          <p:cNvSpPr>
            <a:spLocks noChangeArrowheads="1"/>
          </p:cNvSpPr>
          <p:nvPr/>
        </p:nvSpPr>
        <p:spPr bwMode="auto">
          <a:xfrm>
            <a:off x="4859338" y="3463925"/>
            <a:ext cx="3816350" cy="1584325"/>
          </a:xfrm>
          <a:prstGeom prst="rect">
            <a:avLst/>
          </a:prstGeom>
          <a:solidFill>
            <a:schemeClr val="accent3">
              <a:lumMod val="20000"/>
              <a:lumOff val="80000"/>
            </a:schemeClr>
          </a:solidFill>
          <a:ln w="28575">
            <a:solidFill>
              <a:schemeClr val="tx1"/>
            </a:solidFill>
            <a:miter lim="800000"/>
            <a:headEnd/>
            <a:tailEnd/>
          </a:ln>
          <a:effectLst/>
        </p:spPr>
        <p:txBody>
          <a:bodyPr wrap="none"/>
          <a:lstStyle/>
          <a:p>
            <a:pPr algn="l"/>
            <a:r>
              <a:rPr lang="de-DE" sz="1600" b="1" dirty="0">
                <a:solidFill>
                  <a:schemeClr val="tx2"/>
                </a:solidFill>
              </a:rPr>
              <a:t>&lt;?xml version "1.0"?&gt;</a:t>
            </a:r>
          </a:p>
          <a:p>
            <a:pPr algn="l"/>
            <a:r>
              <a:rPr lang="de-DE" sz="1600" b="1" dirty="0">
                <a:solidFill>
                  <a:schemeClr val="tx2"/>
                </a:solidFill>
              </a:rPr>
              <a:t>&lt;news&gt;</a:t>
            </a:r>
          </a:p>
          <a:p>
            <a:pPr algn="l"/>
            <a:r>
              <a:rPr lang="de-DE" sz="1600" b="1" dirty="0">
                <a:solidFill>
                  <a:schemeClr val="tx2"/>
                </a:solidFill>
              </a:rPr>
              <a:t>&lt;star name="Michael Douglas"  /&gt;</a:t>
            </a:r>
          </a:p>
          <a:p>
            <a:pPr algn="l"/>
            <a:r>
              <a:rPr lang="de-DE" sz="1600" b="1" dirty="0">
                <a:solidFill>
                  <a:schemeClr val="tx2"/>
                </a:solidFill>
              </a:rPr>
              <a:t>&lt;star name="Jennifer Aniston"/&gt;</a:t>
            </a:r>
          </a:p>
          <a:p>
            <a:pPr algn="l"/>
            <a:r>
              <a:rPr lang="de-DE" sz="1600" b="1" dirty="0">
                <a:solidFill>
                  <a:schemeClr val="tx2"/>
                </a:solidFill>
              </a:rPr>
              <a:t>&lt;star name="Jack Dowson"/&gt;</a:t>
            </a:r>
          </a:p>
          <a:p>
            <a:pPr algn="l"/>
            <a:r>
              <a:rPr lang="de-DE" sz="1600" b="1" dirty="0">
                <a:solidFill>
                  <a:schemeClr val="tx2"/>
                </a:solidFill>
              </a:rPr>
              <a:t>&lt;/news  &gt;</a:t>
            </a:r>
          </a:p>
          <a:p>
            <a:pPr algn="l"/>
            <a:endParaRPr lang="de-DE" sz="1600" b="1" dirty="0">
              <a:solidFill>
                <a:schemeClr val="tx2"/>
              </a:solidFill>
            </a:endParaRPr>
          </a:p>
          <a:p>
            <a:pPr algn="l"/>
            <a:endParaRPr lang="de-DE" sz="1600" b="1" dirty="0">
              <a:solidFill>
                <a:schemeClr val="tx2"/>
              </a:solidFill>
            </a:endParaRPr>
          </a:p>
        </p:txBody>
      </p:sp>
      <p:sp>
        <p:nvSpPr>
          <p:cNvPr id="644105" name="AutoShape 9"/>
          <p:cNvSpPr>
            <a:spLocks noChangeArrowheads="1"/>
          </p:cNvSpPr>
          <p:nvPr/>
        </p:nvSpPr>
        <p:spPr bwMode="auto">
          <a:xfrm>
            <a:off x="5219700" y="2743200"/>
            <a:ext cx="504825" cy="431800"/>
          </a:xfrm>
          <a:prstGeom prst="wedgeEllipseCallout">
            <a:avLst>
              <a:gd name="adj1" fmla="val 25157"/>
              <a:gd name="adj2" fmla="val 192648"/>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3200">
                <a:solidFill>
                  <a:srgbClr val="FFFF66"/>
                </a:solidFill>
              </a:rPr>
              <a:t>0</a:t>
            </a:r>
          </a:p>
        </p:txBody>
      </p:sp>
      <p:sp>
        <p:nvSpPr>
          <p:cNvPr id="644106" name="AutoShape 10"/>
          <p:cNvSpPr>
            <a:spLocks noChangeArrowheads="1"/>
          </p:cNvSpPr>
          <p:nvPr/>
        </p:nvSpPr>
        <p:spPr bwMode="auto">
          <a:xfrm>
            <a:off x="7596188" y="2743200"/>
            <a:ext cx="504825" cy="431800"/>
          </a:xfrm>
          <a:prstGeom prst="wedgeEllipseCallout">
            <a:avLst>
              <a:gd name="adj1" fmla="val 1974"/>
              <a:gd name="adj2" fmla="val 256779"/>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3200">
                <a:solidFill>
                  <a:srgbClr val="FFFF66"/>
                </a:solidFill>
              </a:rPr>
              <a:t>1</a:t>
            </a:r>
          </a:p>
        </p:txBody>
      </p:sp>
      <p:sp>
        <p:nvSpPr>
          <p:cNvPr id="644107" name="AutoShape 11"/>
          <p:cNvSpPr>
            <a:spLocks noChangeArrowheads="1"/>
          </p:cNvSpPr>
          <p:nvPr/>
        </p:nvSpPr>
        <p:spPr bwMode="auto">
          <a:xfrm>
            <a:off x="8001000" y="5326063"/>
            <a:ext cx="504825" cy="431800"/>
          </a:xfrm>
          <a:prstGeom prst="wedgeEllipseCallout">
            <a:avLst>
              <a:gd name="adj1" fmla="val -87281"/>
              <a:gd name="adj2" fmla="val -257650"/>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3200">
                <a:solidFill>
                  <a:srgbClr val="FFFF66"/>
                </a:solidFill>
              </a:rPr>
              <a:t>0</a:t>
            </a:r>
          </a:p>
        </p:txBody>
      </p:sp>
      <p:sp>
        <p:nvSpPr>
          <p:cNvPr id="644108" name="AutoShape 12"/>
          <p:cNvSpPr>
            <a:spLocks noChangeArrowheads="1"/>
          </p:cNvSpPr>
          <p:nvPr/>
        </p:nvSpPr>
        <p:spPr bwMode="auto">
          <a:xfrm>
            <a:off x="7267575" y="5181600"/>
            <a:ext cx="504825" cy="431800"/>
          </a:xfrm>
          <a:prstGeom prst="wedgeEllipseCallout">
            <a:avLst>
              <a:gd name="adj1" fmla="val -5194"/>
              <a:gd name="adj2" fmla="val -157044"/>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3200">
                <a:solidFill>
                  <a:srgbClr val="FFFF66"/>
                </a:solidFill>
              </a:rPr>
              <a:t>0</a:t>
            </a:r>
          </a:p>
        </p:txBody>
      </p:sp>
      <p:sp>
        <p:nvSpPr>
          <p:cNvPr id="644109" name="AutoShape 13"/>
          <p:cNvSpPr>
            <a:spLocks noChangeArrowheads="1"/>
          </p:cNvSpPr>
          <p:nvPr/>
        </p:nvSpPr>
        <p:spPr bwMode="auto">
          <a:xfrm>
            <a:off x="5507038" y="5541963"/>
            <a:ext cx="504825" cy="431800"/>
          </a:xfrm>
          <a:prstGeom prst="wedgeEllipseCallout">
            <a:avLst>
              <a:gd name="adj1" fmla="val -7546"/>
              <a:gd name="adj2" fmla="val -193750"/>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3200">
                <a:solidFill>
                  <a:srgbClr val="FFFF66"/>
                </a:solidFill>
              </a:rPr>
              <a:t>1</a:t>
            </a:r>
          </a:p>
        </p:txBody>
      </p:sp>
      <p:sp>
        <p:nvSpPr>
          <p:cNvPr id="2" name="Slide Number Placeholder 1"/>
          <p:cNvSpPr>
            <a:spLocks noGrp="1"/>
          </p:cNvSpPr>
          <p:nvPr>
            <p:ph type="sldNum" sz="quarter" idx="12"/>
          </p:nvPr>
        </p:nvSpPr>
        <p:spPr>
          <a:xfrm>
            <a:off x="5410200" y="6400800"/>
            <a:ext cx="762000" cy="365125"/>
          </a:xfrm>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411491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4099"/>
                                        </p:tgtEl>
                                        <p:attrNameLst>
                                          <p:attrName>style.visibility</p:attrName>
                                        </p:attrNameLst>
                                      </p:cBhvr>
                                      <p:to>
                                        <p:strVal val="visible"/>
                                      </p:to>
                                    </p:set>
                                    <p:anim calcmode="lin" valueType="num">
                                      <p:cBhvr>
                                        <p:cTn id="7" dur="1000" fill="hold"/>
                                        <p:tgtEl>
                                          <p:spTgt spid="644099"/>
                                        </p:tgtEl>
                                        <p:attrNameLst>
                                          <p:attrName>ppt_w</p:attrName>
                                        </p:attrNameLst>
                                      </p:cBhvr>
                                      <p:tavLst>
                                        <p:tav tm="0">
                                          <p:val>
                                            <p:fltVal val="0"/>
                                          </p:val>
                                        </p:tav>
                                        <p:tav tm="100000">
                                          <p:val>
                                            <p:strVal val="#ppt_w"/>
                                          </p:val>
                                        </p:tav>
                                      </p:tavLst>
                                    </p:anim>
                                    <p:anim calcmode="lin" valueType="num">
                                      <p:cBhvr>
                                        <p:cTn id="8" dur="1000" fill="hold"/>
                                        <p:tgtEl>
                                          <p:spTgt spid="6440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44100"/>
                                        </p:tgtEl>
                                        <p:attrNameLst>
                                          <p:attrName>style.visibility</p:attrName>
                                        </p:attrNameLst>
                                      </p:cBhvr>
                                      <p:to>
                                        <p:strVal val="visible"/>
                                      </p:to>
                                    </p:set>
                                    <p:anim calcmode="lin" valueType="num">
                                      <p:cBhvr additive="base">
                                        <p:cTn id="13" dur="1000" fill="hold"/>
                                        <p:tgtEl>
                                          <p:spTgt spid="644100"/>
                                        </p:tgtEl>
                                        <p:attrNameLst>
                                          <p:attrName>ppt_x</p:attrName>
                                        </p:attrNameLst>
                                      </p:cBhvr>
                                      <p:tavLst>
                                        <p:tav tm="0">
                                          <p:val>
                                            <p:strVal val="1+#ppt_w/2"/>
                                          </p:val>
                                        </p:tav>
                                        <p:tav tm="100000">
                                          <p:val>
                                            <p:strVal val="#ppt_x"/>
                                          </p:val>
                                        </p:tav>
                                      </p:tavLst>
                                    </p:anim>
                                    <p:anim calcmode="lin" valueType="num">
                                      <p:cBhvr additive="base">
                                        <p:cTn id="14" dur="1000" fill="hold"/>
                                        <p:tgtEl>
                                          <p:spTgt spid="6441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44101"/>
                                        </p:tgtEl>
                                        <p:attrNameLst>
                                          <p:attrName>style.visibility</p:attrName>
                                        </p:attrNameLst>
                                      </p:cBhvr>
                                      <p:to>
                                        <p:strVal val="visible"/>
                                      </p:to>
                                    </p:set>
                                    <p:anim calcmode="lin" valueType="num">
                                      <p:cBhvr>
                                        <p:cTn id="19" dur="1000" fill="hold"/>
                                        <p:tgtEl>
                                          <p:spTgt spid="644101"/>
                                        </p:tgtEl>
                                        <p:attrNameLst>
                                          <p:attrName>ppt_w</p:attrName>
                                        </p:attrNameLst>
                                      </p:cBhvr>
                                      <p:tavLst>
                                        <p:tav tm="0">
                                          <p:val>
                                            <p:fltVal val="0"/>
                                          </p:val>
                                        </p:tav>
                                        <p:tav tm="100000">
                                          <p:val>
                                            <p:strVal val="#ppt_w"/>
                                          </p:val>
                                        </p:tav>
                                      </p:tavLst>
                                    </p:anim>
                                    <p:anim calcmode="lin" valueType="num">
                                      <p:cBhvr>
                                        <p:cTn id="20" dur="1000" fill="hold"/>
                                        <p:tgtEl>
                                          <p:spTgt spid="64410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44103"/>
                                        </p:tgtEl>
                                        <p:attrNameLst>
                                          <p:attrName>style.visibility</p:attrName>
                                        </p:attrNameLst>
                                      </p:cBhvr>
                                      <p:to>
                                        <p:strVal val="visible"/>
                                      </p:to>
                                    </p:set>
                                    <p:animEffect transition="in" filter="wipe(down)">
                                      <p:cBhvr>
                                        <p:cTn id="25" dur="2000"/>
                                        <p:tgtEl>
                                          <p:spTgt spid="6441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44102"/>
                                        </p:tgtEl>
                                        <p:attrNameLst>
                                          <p:attrName>style.visibility</p:attrName>
                                        </p:attrNameLst>
                                      </p:cBhvr>
                                      <p:to>
                                        <p:strVal val="visible"/>
                                      </p:to>
                                    </p:set>
                                    <p:anim calcmode="lin" valueType="num">
                                      <p:cBhvr additive="base">
                                        <p:cTn id="30" dur="1000" fill="hold"/>
                                        <p:tgtEl>
                                          <p:spTgt spid="644102"/>
                                        </p:tgtEl>
                                        <p:attrNameLst>
                                          <p:attrName>ppt_x</p:attrName>
                                        </p:attrNameLst>
                                      </p:cBhvr>
                                      <p:tavLst>
                                        <p:tav tm="0">
                                          <p:val>
                                            <p:strVal val="1+#ppt_w/2"/>
                                          </p:val>
                                        </p:tav>
                                        <p:tav tm="100000">
                                          <p:val>
                                            <p:strVal val="#ppt_x"/>
                                          </p:val>
                                        </p:tav>
                                      </p:tavLst>
                                    </p:anim>
                                    <p:anim calcmode="lin" valueType="num">
                                      <p:cBhvr additive="base">
                                        <p:cTn id="31" dur="1000" fill="hold"/>
                                        <p:tgtEl>
                                          <p:spTgt spid="64410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44104">
                                            <p:bg/>
                                          </p:spTgt>
                                        </p:tgtEl>
                                        <p:attrNameLst>
                                          <p:attrName>style.visibility</p:attrName>
                                        </p:attrNameLst>
                                      </p:cBhvr>
                                      <p:to>
                                        <p:strVal val="visible"/>
                                      </p:to>
                                    </p:set>
                                    <p:animEffect transition="in" filter="wipe(left)">
                                      <p:cBhvr>
                                        <p:cTn id="36" dur="2000"/>
                                        <p:tgtEl>
                                          <p:spTgt spid="644104">
                                            <p:bg/>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44104">
                                            <p:txEl>
                                              <p:pRg st="0" end="0"/>
                                            </p:txEl>
                                          </p:spTgt>
                                        </p:tgtEl>
                                        <p:attrNameLst>
                                          <p:attrName>style.visibility</p:attrName>
                                        </p:attrNameLst>
                                      </p:cBhvr>
                                      <p:to>
                                        <p:strVal val="visible"/>
                                      </p:to>
                                    </p:set>
                                    <p:animEffect transition="in" filter="wipe(left)">
                                      <p:cBhvr>
                                        <p:cTn id="41" dur="2000"/>
                                        <p:tgtEl>
                                          <p:spTgt spid="644104">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44104">
                                            <p:txEl>
                                              <p:pRg st="1" end="1"/>
                                            </p:txEl>
                                          </p:spTgt>
                                        </p:tgtEl>
                                        <p:attrNameLst>
                                          <p:attrName>style.visibility</p:attrName>
                                        </p:attrNameLst>
                                      </p:cBhvr>
                                      <p:to>
                                        <p:strVal val="visible"/>
                                      </p:to>
                                    </p:set>
                                    <p:animEffect transition="in" filter="wipe(left)">
                                      <p:cBhvr>
                                        <p:cTn id="46" dur="2000"/>
                                        <p:tgtEl>
                                          <p:spTgt spid="644104">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44104">
                                            <p:txEl>
                                              <p:pRg st="2" end="2"/>
                                            </p:txEl>
                                          </p:spTgt>
                                        </p:tgtEl>
                                        <p:attrNameLst>
                                          <p:attrName>style.visibility</p:attrName>
                                        </p:attrNameLst>
                                      </p:cBhvr>
                                      <p:to>
                                        <p:strVal val="visible"/>
                                      </p:to>
                                    </p:set>
                                    <p:animEffect transition="in" filter="wipe(left)">
                                      <p:cBhvr>
                                        <p:cTn id="51" dur="2000"/>
                                        <p:tgtEl>
                                          <p:spTgt spid="644104">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44104">
                                            <p:txEl>
                                              <p:pRg st="3" end="3"/>
                                            </p:txEl>
                                          </p:spTgt>
                                        </p:tgtEl>
                                        <p:attrNameLst>
                                          <p:attrName>style.visibility</p:attrName>
                                        </p:attrNameLst>
                                      </p:cBhvr>
                                      <p:to>
                                        <p:strVal val="visible"/>
                                      </p:to>
                                    </p:set>
                                    <p:animEffect transition="in" filter="wipe(left)">
                                      <p:cBhvr>
                                        <p:cTn id="56" dur="2000"/>
                                        <p:tgtEl>
                                          <p:spTgt spid="644104">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44104">
                                            <p:txEl>
                                              <p:pRg st="4" end="4"/>
                                            </p:txEl>
                                          </p:spTgt>
                                        </p:tgtEl>
                                        <p:attrNameLst>
                                          <p:attrName>style.visibility</p:attrName>
                                        </p:attrNameLst>
                                      </p:cBhvr>
                                      <p:to>
                                        <p:strVal val="visible"/>
                                      </p:to>
                                    </p:set>
                                    <p:animEffect transition="in" filter="wipe(left)">
                                      <p:cBhvr>
                                        <p:cTn id="61" dur="2000"/>
                                        <p:tgtEl>
                                          <p:spTgt spid="644104">
                                            <p:txEl>
                                              <p:pRg st="4" end="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44104">
                                            <p:txEl>
                                              <p:pRg st="5" end="5"/>
                                            </p:txEl>
                                          </p:spTgt>
                                        </p:tgtEl>
                                        <p:attrNameLst>
                                          <p:attrName>style.visibility</p:attrName>
                                        </p:attrNameLst>
                                      </p:cBhvr>
                                      <p:to>
                                        <p:strVal val="visible"/>
                                      </p:to>
                                    </p:set>
                                    <p:animEffect transition="in" filter="wipe(left)">
                                      <p:cBhvr>
                                        <p:cTn id="66" dur="2000"/>
                                        <p:tgtEl>
                                          <p:spTgt spid="644104">
                                            <p:txEl>
                                              <p:pRg st="5" end="5"/>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44105"/>
                                        </p:tgtEl>
                                        <p:attrNameLst>
                                          <p:attrName>style.visibility</p:attrName>
                                        </p:attrNameLst>
                                      </p:cBhvr>
                                      <p:to>
                                        <p:strVal val="visible"/>
                                      </p:to>
                                    </p:set>
                                    <p:animEffect transition="in" filter="wipe(down)">
                                      <p:cBhvr>
                                        <p:cTn id="71" dur="2000"/>
                                        <p:tgtEl>
                                          <p:spTgt spid="64410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4106"/>
                                        </p:tgtEl>
                                        <p:attrNameLst>
                                          <p:attrName>style.visibility</p:attrName>
                                        </p:attrNameLst>
                                      </p:cBhvr>
                                      <p:to>
                                        <p:strVal val="visible"/>
                                      </p:to>
                                    </p:set>
                                    <p:animEffect transition="in" filter="wipe(down)">
                                      <p:cBhvr>
                                        <p:cTn id="76" dur="2000"/>
                                        <p:tgtEl>
                                          <p:spTgt spid="64410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644107"/>
                                        </p:tgtEl>
                                        <p:attrNameLst>
                                          <p:attrName>style.visibility</p:attrName>
                                        </p:attrNameLst>
                                      </p:cBhvr>
                                      <p:to>
                                        <p:strVal val="visible"/>
                                      </p:to>
                                    </p:set>
                                    <p:animEffect transition="in" filter="wipe(up)">
                                      <p:cBhvr>
                                        <p:cTn id="81" dur="2000"/>
                                        <p:tgtEl>
                                          <p:spTgt spid="6441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644108"/>
                                        </p:tgtEl>
                                        <p:attrNameLst>
                                          <p:attrName>style.visibility</p:attrName>
                                        </p:attrNameLst>
                                      </p:cBhvr>
                                      <p:to>
                                        <p:strVal val="visible"/>
                                      </p:to>
                                    </p:set>
                                    <p:animEffect transition="in" filter="wipe(up)">
                                      <p:cBhvr>
                                        <p:cTn id="86" dur="2000"/>
                                        <p:tgtEl>
                                          <p:spTgt spid="64410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44109"/>
                                        </p:tgtEl>
                                        <p:attrNameLst>
                                          <p:attrName>style.visibility</p:attrName>
                                        </p:attrNameLst>
                                      </p:cBhvr>
                                      <p:to>
                                        <p:strVal val="visible"/>
                                      </p:to>
                                    </p:set>
                                    <p:animEffect transition="in" filter="wipe(up)">
                                      <p:cBhvr>
                                        <p:cTn id="91" dur="2000"/>
                                        <p:tgtEl>
                                          <p:spTgt spid="64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p:bldP spid="644100" grpId="0" animBg="1"/>
      <p:bldP spid="644101" grpId="0"/>
      <p:bldP spid="644102" grpId="0" animBg="1"/>
      <p:bldP spid="644103" grpId="0" animBg="1"/>
      <p:bldP spid="644104" grpId="0" build="p" animBg="1"/>
      <p:bldP spid="644105" grpId="0" animBg="1"/>
      <p:bldP spid="644106" grpId="0" animBg="1"/>
      <p:bldP spid="644107" grpId="0" animBg="1"/>
      <p:bldP spid="644108" grpId="0" animBg="1"/>
      <p:bldP spid="644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smtClean="0"/>
              <a:t>14 avril  2011</a:t>
            </a:r>
            <a:endParaRPr lang="en-US"/>
          </a:p>
        </p:txBody>
      </p:sp>
      <p:sp>
        <p:nvSpPr>
          <p:cNvPr id="20"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48162" name="Rectangle 2"/>
          <p:cNvSpPr>
            <a:spLocks noGrp="1" noChangeArrowheads="1"/>
          </p:cNvSpPr>
          <p:nvPr>
            <p:ph type="title"/>
          </p:nvPr>
        </p:nvSpPr>
        <p:spPr>
          <a:xfrm>
            <a:off x="0" y="0"/>
            <a:ext cx="8991600" cy="1143000"/>
          </a:xfrm>
        </p:spPr>
        <p:txBody>
          <a:bodyPr/>
          <a:lstStyle/>
          <a:p>
            <a:r>
              <a:rPr lang="en-GB" dirty="0"/>
              <a:t>m</a:t>
            </a:r>
            <a:r>
              <a:rPr lang="en-GB" dirty="0" smtClean="0"/>
              <a:t>icro-points</a:t>
            </a:r>
            <a:endParaRPr lang="en-GB" dirty="0"/>
          </a:p>
        </p:txBody>
      </p:sp>
      <p:sp>
        <p:nvSpPr>
          <p:cNvPr id="348166" name="WordArt 6"/>
          <p:cNvSpPr>
            <a:spLocks noChangeArrowheads="1" noChangeShapeType="1" noTextEdit="1"/>
          </p:cNvSpPr>
          <p:nvPr/>
        </p:nvSpPr>
        <p:spPr bwMode="auto">
          <a:xfrm>
            <a:off x="304800" y="5105400"/>
            <a:ext cx="2195513" cy="666750"/>
          </a:xfrm>
          <a:prstGeom prst="rect">
            <a:avLst/>
          </a:prstGeom>
        </p:spPr>
        <p:txBody>
          <a:bodyPr wrap="none" fromWordArt="1">
            <a:prstTxWarp prst="textPlain">
              <a:avLst>
                <a:gd name="adj" fmla="val 50000"/>
              </a:avLst>
            </a:prstTxWarp>
          </a:bodyPr>
          <a:lstStyle/>
          <a:p>
            <a:r>
              <a:rPr lang="en-US" kern="10">
                <a:ln w="19050">
                  <a:solidFill>
                    <a:srgbClr val="99CCFF"/>
                  </a:solidFill>
                  <a:round/>
                  <a:headEnd/>
                  <a:tailEnd/>
                </a:ln>
                <a:solidFill>
                  <a:srgbClr val="996633"/>
                </a:solidFill>
                <a:effectLst>
                  <a:outerShdw dist="35921" dir="2700000" algn="ctr" rotWithShape="0">
                    <a:srgbClr val="990000"/>
                  </a:outerShdw>
                </a:effectLst>
                <a:latin typeface="Impact"/>
              </a:rPr>
              <a:t>Bonjour</a:t>
            </a:r>
          </a:p>
        </p:txBody>
      </p:sp>
      <p:pic>
        <p:nvPicPr>
          <p:cNvPr id="348168" name="Picture 8" descr="I:\Recherche CRP\FNR\SECOM\CSI\images\billet-sui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2" y="533400"/>
            <a:ext cx="20193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348170" name="Picture 10" descr="I:\Recherche CRP\FNR\SECOM\CSI\images\billet-suisse-rec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2" y="571500"/>
            <a:ext cx="2019300" cy="3390900"/>
          </a:xfrm>
          <a:prstGeom prst="rect">
            <a:avLst/>
          </a:prstGeom>
          <a:noFill/>
          <a:extLst>
            <a:ext uri="{909E8E84-426E-40DD-AFC4-6F175D3DCCD1}">
              <a14:hiddenFill xmlns:a14="http://schemas.microsoft.com/office/drawing/2010/main">
                <a:solidFill>
                  <a:srgbClr val="FFFFFF"/>
                </a:solidFill>
              </a14:hiddenFill>
            </a:ext>
          </a:extLst>
        </p:spPr>
      </p:pic>
      <p:sp>
        <p:nvSpPr>
          <p:cNvPr id="348171" name="Text Box 11"/>
          <p:cNvSpPr txBox="1">
            <a:spLocks noChangeArrowheads="1"/>
          </p:cNvSpPr>
          <p:nvPr/>
        </p:nvSpPr>
        <p:spPr bwMode="auto">
          <a:xfrm>
            <a:off x="1109662" y="3962400"/>
            <a:ext cx="4467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0" i="0" dirty="0">
                <a:solidFill>
                  <a:schemeClr val="tx1"/>
                </a:solidFill>
                <a:latin typeface="Arial" charset="0"/>
              </a:rPr>
              <a:t>http://www.apprendre-en-ligne.net/crypto/stegano/10francs.html</a:t>
            </a:r>
          </a:p>
        </p:txBody>
      </p:sp>
      <p:grpSp>
        <p:nvGrpSpPr>
          <p:cNvPr id="348181" name="Group 21"/>
          <p:cNvGrpSpPr>
            <a:grpSpLocks/>
          </p:cNvGrpSpPr>
          <p:nvPr/>
        </p:nvGrpSpPr>
        <p:grpSpPr bwMode="auto">
          <a:xfrm>
            <a:off x="4183062" y="1676400"/>
            <a:ext cx="4427538" cy="2971800"/>
            <a:chOff x="2944" y="1200"/>
            <a:chExt cx="2789" cy="1872"/>
          </a:xfrm>
        </p:grpSpPr>
        <p:pic>
          <p:nvPicPr>
            <p:cNvPr id="348169" name="Picture 9" descr="I:\Recherche CRP\FNR\SECOM\CSI\images\billet-suisse-de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1200"/>
              <a:ext cx="1797" cy="1872"/>
            </a:xfrm>
            <a:prstGeom prst="rect">
              <a:avLst/>
            </a:prstGeom>
            <a:noFill/>
            <a:extLst>
              <a:ext uri="{909E8E84-426E-40DD-AFC4-6F175D3DCCD1}">
                <a14:hiddenFill xmlns:a14="http://schemas.microsoft.com/office/drawing/2010/main">
                  <a:solidFill>
                    <a:srgbClr val="FFFFFF"/>
                  </a:solidFill>
                </a14:hiddenFill>
              </a:ext>
            </a:extLst>
          </p:spPr>
        </p:pic>
        <p:sp>
          <p:nvSpPr>
            <p:cNvPr id="348175" name="Freeform 15"/>
            <p:cNvSpPr>
              <a:spLocks/>
            </p:cNvSpPr>
            <p:nvPr/>
          </p:nvSpPr>
          <p:spPr bwMode="auto">
            <a:xfrm>
              <a:off x="2944" y="1296"/>
              <a:ext cx="1136" cy="1392"/>
            </a:xfrm>
            <a:custGeom>
              <a:avLst/>
              <a:gdLst>
                <a:gd name="T0" fmla="*/ 987 w 992"/>
                <a:gd name="T1" fmla="*/ 1515 h 1515"/>
                <a:gd name="T2" fmla="*/ 5 w 992"/>
                <a:gd name="T3" fmla="*/ 1243 h 1515"/>
                <a:gd name="T4" fmla="*/ 0 w 992"/>
                <a:gd name="T5" fmla="*/ 1115 h 1515"/>
                <a:gd name="T6" fmla="*/ 992 w 992"/>
                <a:gd name="T7" fmla="*/ 0 h 1515"/>
                <a:gd name="T8" fmla="*/ 987 w 992"/>
                <a:gd name="T9" fmla="*/ 1515 h 1515"/>
              </a:gdLst>
              <a:ahLst/>
              <a:cxnLst>
                <a:cxn ang="0">
                  <a:pos x="T0" y="T1"/>
                </a:cxn>
                <a:cxn ang="0">
                  <a:pos x="T2" y="T3"/>
                </a:cxn>
                <a:cxn ang="0">
                  <a:pos x="T4" y="T5"/>
                </a:cxn>
                <a:cxn ang="0">
                  <a:pos x="T6" y="T7"/>
                </a:cxn>
                <a:cxn ang="0">
                  <a:pos x="T8" y="T9"/>
                </a:cxn>
              </a:cxnLst>
              <a:rect l="0" t="0" r="r" b="b"/>
              <a:pathLst>
                <a:path w="992" h="1515">
                  <a:moveTo>
                    <a:pt x="987" y="1515"/>
                  </a:moveTo>
                  <a:lnTo>
                    <a:pt x="5" y="1243"/>
                  </a:lnTo>
                  <a:lnTo>
                    <a:pt x="0" y="1115"/>
                  </a:lnTo>
                  <a:lnTo>
                    <a:pt x="992" y="0"/>
                  </a:lnTo>
                  <a:lnTo>
                    <a:pt x="987" y="1515"/>
                  </a:lnTo>
                  <a:close/>
                </a:path>
              </a:pathLst>
            </a:custGeom>
            <a:solidFill>
              <a:schemeClr val="tx1"/>
            </a:solidFill>
            <a:ln>
              <a:noFill/>
            </a:ln>
            <a:effectLst/>
            <a:extLst>
              <a:ext uri="{91240B29-F687-4F45-9708-019B960494DF}">
                <a14:hiddenLine xmlns:a14="http://schemas.microsoft.com/office/drawing/2010/main" w="285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76" name="AutoShape 16"/>
            <p:cNvSpPr>
              <a:spLocks noChangeArrowheads="1"/>
            </p:cNvSpPr>
            <p:nvPr/>
          </p:nvSpPr>
          <p:spPr bwMode="auto">
            <a:xfrm>
              <a:off x="3312" y="2160"/>
              <a:ext cx="432" cy="192"/>
            </a:xfrm>
            <a:prstGeom prst="rightArrow">
              <a:avLst>
                <a:gd name="adj1" fmla="val 50000"/>
                <a:gd name="adj2" fmla="val 5625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78" name="Rectangle 18"/>
            <p:cNvSpPr>
              <a:spLocks noChangeArrowheads="1"/>
            </p:cNvSpPr>
            <p:nvPr/>
          </p:nvSpPr>
          <p:spPr bwMode="auto">
            <a:xfrm>
              <a:off x="4080" y="1296"/>
              <a:ext cx="1392" cy="139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grpSp>
        <p:nvGrpSpPr>
          <p:cNvPr id="31" name="Group 20"/>
          <p:cNvGrpSpPr>
            <a:grpSpLocks/>
          </p:cNvGrpSpPr>
          <p:nvPr/>
        </p:nvGrpSpPr>
        <p:grpSpPr bwMode="auto">
          <a:xfrm>
            <a:off x="2819400" y="4343400"/>
            <a:ext cx="2693988" cy="2028825"/>
            <a:chOff x="2112" y="2832"/>
            <a:chExt cx="1697" cy="1278"/>
          </a:xfrm>
        </p:grpSpPr>
        <p:sp>
          <p:nvSpPr>
            <p:cNvPr id="32" name="Freeform 12"/>
            <p:cNvSpPr>
              <a:spLocks/>
            </p:cNvSpPr>
            <p:nvPr/>
          </p:nvSpPr>
          <p:spPr bwMode="auto">
            <a:xfrm>
              <a:off x="2112" y="2832"/>
              <a:ext cx="496" cy="1272"/>
            </a:xfrm>
            <a:custGeom>
              <a:avLst/>
              <a:gdLst>
                <a:gd name="T0" fmla="*/ 496 w 496"/>
                <a:gd name="T1" fmla="*/ 1272 h 1272"/>
                <a:gd name="T2" fmla="*/ 0 w 496"/>
                <a:gd name="T3" fmla="*/ 864 h 1272"/>
                <a:gd name="T4" fmla="*/ 0 w 496"/>
                <a:gd name="T5" fmla="*/ 807 h 1272"/>
                <a:gd name="T6" fmla="*/ 496 w 496"/>
                <a:gd name="T7" fmla="*/ 0 h 1272"/>
                <a:gd name="T8" fmla="*/ 496 w 496"/>
                <a:gd name="T9" fmla="*/ 1272 h 1272"/>
              </a:gdLst>
              <a:ahLst/>
              <a:cxnLst>
                <a:cxn ang="0">
                  <a:pos x="T0" y="T1"/>
                </a:cxn>
                <a:cxn ang="0">
                  <a:pos x="T2" y="T3"/>
                </a:cxn>
                <a:cxn ang="0">
                  <a:pos x="T4" y="T5"/>
                </a:cxn>
                <a:cxn ang="0">
                  <a:pos x="T6" y="T7"/>
                </a:cxn>
                <a:cxn ang="0">
                  <a:pos x="T8" y="T9"/>
                </a:cxn>
              </a:cxnLst>
              <a:rect l="0" t="0" r="r" b="b"/>
              <a:pathLst>
                <a:path w="496" h="1272">
                  <a:moveTo>
                    <a:pt x="496" y="1272"/>
                  </a:moveTo>
                  <a:lnTo>
                    <a:pt x="0" y="864"/>
                  </a:lnTo>
                  <a:lnTo>
                    <a:pt x="0" y="807"/>
                  </a:lnTo>
                  <a:lnTo>
                    <a:pt x="496" y="0"/>
                  </a:lnTo>
                  <a:lnTo>
                    <a:pt x="496" y="1272"/>
                  </a:lnTo>
                  <a:close/>
                </a:path>
              </a:pathLst>
            </a:custGeom>
            <a:solidFill>
              <a:schemeClr val="tx1"/>
            </a:solidFill>
            <a:ln>
              <a:noFill/>
            </a:ln>
            <a:effectLst/>
            <a:extLst>
              <a:ext uri="{91240B29-F687-4F45-9708-019B960494DF}">
                <a14:hiddenLine xmlns:a14="http://schemas.microsoft.com/office/drawing/2010/main" w="285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13"/>
            <p:cNvSpPr>
              <a:spLocks noChangeArrowheads="1"/>
            </p:cNvSpPr>
            <p:nvPr/>
          </p:nvSpPr>
          <p:spPr bwMode="auto">
            <a:xfrm>
              <a:off x="2208" y="3600"/>
              <a:ext cx="240" cy="107"/>
            </a:xfrm>
            <a:prstGeom prst="rightArrow">
              <a:avLst>
                <a:gd name="adj1" fmla="val 50000"/>
                <a:gd name="adj2" fmla="val 5607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 name="Picture 19" descr="Asselbor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 y="2840"/>
              <a:ext cx="1201" cy="1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25"/>
          <p:cNvGrpSpPr>
            <a:grpSpLocks/>
          </p:cNvGrpSpPr>
          <p:nvPr/>
        </p:nvGrpSpPr>
        <p:grpSpPr bwMode="auto">
          <a:xfrm>
            <a:off x="2700338" y="5029200"/>
            <a:ext cx="173037" cy="695325"/>
            <a:chOff x="2037" y="3264"/>
            <a:chExt cx="109" cy="438"/>
          </a:xfrm>
        </p:grpSpPr>
        <p:sp>
          <p:nvSpPr>
            <p:cNvPr id="36" name="AutoShape 8"/>
            <p:cNvSpPr>
              <a:spLocks noChangeArrowheads="1"/>
            </p:cNvSpPr>
            <p:nvPr/>
          </p:nvSpPr>
          <p:spPr bwMode="auto">
            <a:xfrm>
              <a:off x="2037" y="3264"/>
              <a:ext cx="109"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6633"/>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24" descr="Asselbor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4" y="3649"/>
              <a:ext cx="50" cy="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149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20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48170"/>
                                        </p:tgtEl>
                                        <p:attrNameLst>
                                          <p:attrName>style.visibility</p:attrName>
                                        </p:attrNameLst>
                                      </p:cBhvr>
                                      <p:to>
                                        <p:strVal val="visible"/>
                                      </p:to>
                                    </p:set>
                                    <p:animEffect transition="in" filter="wipe(down)">
                                      <p:cBhvr>
                                        <p:cTn id="18" dur="1250"/>
                                        <p:tgtEl>
                                          <p:spTgt spid="3481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8168"/>
                                        </p:tgtEl>
                                        <p:attrNameLst>
                                          <p:attrName>style.visibility</p:attrName>
                                        </p:attrNameLst>
                                      </p:cBhvr>
                                      <p:to>
                                        <p:strVal val="visible"/>
                                      </p:to>
                                    </p:set>
                                    <p:animEffect transition="in" filter="wipe(down)">
                                      <p:cBhvr>
                                        <p:cTn id="23" dur="1250"/>
                                        <p:tgtEl>
                                          <p:spTgt spid="3481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48181"/>
                                        </p:tgtEl>
                                        <p:attrNameLst>
                                          <p:attrName>style.visibility</p:attrName>
                                        </p:attrNameLst>
                                      </p:cBhvr>
                                      <p:to>
                                        <p:strVal val="visible"/>
                                      </p:to>
                                    </p:set>
                                    <p:animEffect transition="in" filter="wipe(left)">
                                      <p:cBhvr>
                                        <p:cTn id="28" dur="1250"/>
                                        <p:tgtEl>
                                          <p:spTgt spid="348181"/>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48171"/>
                                        </p:tgtEl>
                                        <p:attrNameLst>
                                          <p:attrName>style.visibility</p:attrName>
                                        </p:attrNameLst>
                                      </p:cBhvr>
                                      <p:to>
                                        <p:strVal val="visible"/>
                                      </p:to>
                                    </p:set>
                                    <p:anim calcmode="lin" valueType="num">
                                      <p:cBhvr>
                                        <p:cTn id="33" dur="1000" fill="hold"/>
                                        <p:tgtEl>
                                          <p:spTgt spid="348171"/>
                                        </p:tgtEl>
                                        <p:attrNameLst>
                                          <p:attrName>ppt_w</p:attrName>
                                        </p:attrNameLst>
                                      </p:cBhvr>
                                      <p:tavLst>
                                        <p:tav tm="0">
                                          <p:val>
                                            <p:fltVal val="0"/>
                                          </p:val>
                                        </p:tav>
                                        <p:tav tm="100000">
                                          <p:val>
                                            <p:strVal val="#ppt_w"/>
                                          </p:val>
                                        </p:tav>
                                      </p:tavLst>
                                    </p:anim>
                                    <p:anim calcmode="lin" valueType="num">
                                      <p:cBhvr>
                                        <p:cTn id="34" dur="1000" fill="hold"/>
                                        <p:tgtEl>
                                          <p:spTgt spid="348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smtClean="0"/>
              <a:t>14 avril  2011</a:t>
            </a:r>
            <a:endParaRPr lang="en-US"/>
          </a:p>
        </p:txBody>
      </p:sp>
      <p:sp>
        <p:nvSpPr>
          <p:cNvPr id="20"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49186" name="Rectangle 2"/>
          <p:cNvSpPr>
            <a:spLocks noGrp="1" noChangeArrowheads="1"/>
          </p:cNvSpPr>
          <p:nvPr>
            <p:ph type="title"/>
          </p:nvPr>
        </p:nvSpPr>
        <p:spPr/>
        <p:txBody>
          <a:bodyPr/>
          <a:lstStyle/>
          <a:p>
            <a:r>
              <a:rPr lang="en-GB"/>
              <a:t>stéganographie linguistique</a:t>
            </a:r>
          </a:p>
        </p:txBody>
      </p:sp>
      <p:sp>
        <p:nvSpPr>
          <p:cNvPr id="349187" name="Rectangle 3"/>
          <p:cNvSpPr>
            <a:spLocks noChangeArrowheads="1"/>
          </p:cNvSpPr>
          <p:nvPr/>
        </p:nvSpPr>
        <p:spPr bwMode="auto">
          <a:xfrm>
            <a:off x="609600" y="1295400"/>
            <a:ext cx="1066800" cy="1143000"/>
          </a:xfrm>
          <a:prstGeom prst="rect">
            <a:avLst/>
          </a:prstGeom>
          <a:solidFill>
            <a:schemeClr val="accent6">
              <a:lumMod val="40000"/>
              <a:lumOff val="60000"/>
            </a:schemeClr>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texte à cacher</a:t>
            </a:r>
          </a:p>
        </p:txBody>
      </p:sp>
      <p:grpSp>
        <p:nvGrpSpPr>
          <p:cNvPr id="349199" name="Group 15"/>
          <p:cNvGrpSpPr>
            <a:grpSpLocks/>
          </p:cNvGrpSpPr>
          <p:nvPr/>
        </p:nvGrpSpPr>
        <p:grpSpPr bwMode="auto">
          <a:xfrm>
            <a:off x="1676400" y="1295400"/>
            <a:ext cx="3048000" cy="1143000"/>
            <a:chOff x="1056" y="816"/>
            <a:chExt cx="1920" cy="720"/>
          </a:xfrm>
          <a:solidFill>
            <a:srgbClr val="FFC000"/>
          </a:solidFill>
        </p:grpSpPr>
        <p:sp>
          <p:nvSpPr>
            <p:cNvPr id="349188" name="AutoShape 4"/>
            <p:cNvSpPr>
              <a:spLocks noChangeArrowheads="1"/>
            </p:cNvSpPr>
            <p:nvPr/>
          </p:nvSpPr>
          <p:spPr bwMode="auto">
            <a:xfrm>
              <a:off x="1632" y="816"/>
              <a:ext cx="1344" cy="720"/>
            </a:xfrm>
            <a:prstGeom prst="roundRect">
              <a:avLst>
                <a:gd name="adj" fmla="val 16667"/>
              </a:avLst>
            </a:prstGeom>
            <a:solidFill>
              <a:srgbClr val="FFC000"/>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chiffrement</a:t>
              </a:r>
            </a:p>
            <a:p>
              <a:pPr algn="ctr"/>
              <a:r>
                <a:rPr lang="en-GB" sz="2400">
                  <a:solidFill>
                    <a:schemeClr val="tx1"/>
                  </a:solidFill>
                </a:rPr>
                <a:t>ou compression</a:t>
              </a:r>
            </a:p>
          </p:txBody>
        </p:sp>
        <p:sp>
          <p:nvSpPr>
            <p:cNvPr id="349190" name="Line 6"/>
            <p:cNvSpPr>
              <a:spLocks noChangeShapeType="1"/>
            </p:cNvSpPr>
            <p:nvPr/>
          </p:nvSpPr>
          <p:spPr bwMode="auto">
            <a:xfrm>
              <a:off x="1056" y="1200"/>
              <a:ext cx="576"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349200" name="Group 16"/>
          <p:cNvGrpSpPr>
            <a:grpSpLocks/>
          </p:cNvGrpSpPr>
          <p:nvPr/>
        </p:nvGrpSpPr>
        <p:grpSpPr bwMode="auto">
          <a:xfrm>
            <a:off x="4724400" y="1676400"/>
            <a:ext cx="4267200" cy="457200"/>
            <a:chOff x="2976" y="1056"/>
            <a:chExt cx="2688" cy="288"/>
          </a:xfrm>
          <a:solidFill>
            <a:schemeClr val="bg2"/>
          </a:solidFill>
        </p:grpSpPr>
        <p:sp>
          <p:nvSpPr>
            <p:cNvPr id="349189" name="Rectangle 5"/>
            <p:cNvSpPr>
              <a:spLocks noChangeArrowheads="1"/>
            </p:cNvSpPr>
            <p:nvPr/>
          </p:nvSpPr>
          <p:spPr bwMode="auto">
            <a:xfrm>
              <a:off x="3552" y="1056"/>
              <a:ext cx="2112" cy="288"/>
            </a:xfrm>
            <a:prstGeom prst="rect">
              <a:avLst/>
            </a:prstGeom>
            <a:solidFill>
              <a:schemeClr val="accent6">
                <a:lumMod val="40000"/>
                <a:lumOff val="6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0" i="0">
                  <a:solidFill>
                    <a:schemeClr val="tx1"/>
                  </a:solidFill>
                  <a:latin typeface="Arial" charset="0"/>
                </a:rPr>
                <a:t>1010001101010001010111</a:t>
              </a:r>
            </a:p>
          </p:txBody>
        </p:sp>
        <p:sp>
          <p:nvSpPr>
            <p:cNvPr id="349191" name="Line 7"/>
            <p:cNvSpPr>
              <a:spLocks noChangeShapeType="1"/>
            </p:cNvSpPr>
            <p:nvPr/>
          </p:nvSpPr>
          <p:spPr bwMode="auto">
            <a:xfrm>
              <a:off x="2976" y="1200"/>
              <a:ext cx="576"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349201" name="Group 17"/>
          <p:cNvGrpSpPr>
            <a:grpSpLocks/>
          </p:cNvGrpSpPr>
          <p:nvPr/>
        </p:nvGrpSpPr>
        <p:grpSpPr bwMode="auto">
          <a:xfrm>
            <a:off x="4591792" y="2910444"/>
            <a:ext cx="4267200" cy="1295400"/>
            <a:chOff x="2688" y="1824"/>
            <a:chExt cx="2688" cy="816"/>
          </a:xfrm>
          <a:solidFill>
            <a:schemeClr val="bg2"/>
          </a:solidFill>
        </p:grpSpPr>
        <p:sp>
          <p:nvSpPr>
            <p:cNvPr id="349192" name="AutoShape 8"/>
            <p:cNvSpPr>
              <a:spLocks noChangeArrowheads="1"/>
            </p:cNvSpPr>
            <p:nvPr/>
          </p:nvSpPr>
          <p:spPr bwMode="auto">
            <a:xfrm>
              <a:off x="4032" y="1872"/>
              <a:ext cx="1344" cy="720"/>
            </a:xfrm>
            <a:prstGeom prst="roundRect">
              <a:avLst>
                <a:gd name="adj" fmla="val 16667"/>
              </a:avLst>
            </a:prstGeom>
            <a:solidFill>
              <a:srgbClr val="FFC000"/>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générateur</a:t>
              </a:r>
            </a:p>
            <a:p>
              <a:pPr algn="ctr"/>
              <a:r>
                <a:rPr lang="en-GB" sz="2400">
                  <a:solidFill>
                    <a:schemeClr val="tx1"/>
                  </a:solidFill>
                </a:rPr>
                <a:t>de texte</a:t>
              </a:r>
            </a:p>
          </p:txBody>
        </p:sp>
        <p:sp>
          <p:nvSpPr>
            <p:cNvPr id="349194" name="Line 10"/>
            <p:cNvSpPr>
              <a:spLocks noChangeShapeType="1"/>
            </p:cNvSpPr>
            <p:nvPr/>
          </p:nvSpPr>
          <p:spPr bwMode="auto">
            <a:xfrm>
              <a:off x="3456" y="2256"/>
              <a:ext cx="576"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9193" name="Oval 9"/>
            <p:cNvSpPr>
              <a:spLocks noChangeArrowheads="1"/>
            </p:cNvSpPr>
            <p:nvPr/>
          </p:nvSpPr>
          <p:spPr bwMode="auto">
            <a:xfrm>
              <a:off x="2688" y="1824"/>
              <a:ext cx="816" cy="816"/>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dirty="0" err="1">
                  <a:solidFill>
                    <a:schemeClr val="tx1"/>
                  </a:solidFill>
                  <a:latin typeface="Arial" charset="0"/>
                </a:rPr>
                <a:t>règles</a:t>
              </a:r>
              <a:endParaRPr lang="en-GB" sz="1800" b="0" i="0" dirty="0">
                <a:solidFill>
                  <a:schemeClr val="tx1"/>
                </a:solidFill>
                <a:latin typeface="Arial" charset="0"/>
              </a:endParaRPr>
            </a:p>
            <a:p>
              <a:pPr algn="ctr"/>
              <a:r>
                <a:rPr lang="en-GB" sz="1800" b="0" i="0" dirty="0">
                  <a:solidFill>
                    <a:schemeClr val="tx1"/>
                  </a:solidFill>
                  <a:latin typeface="Arial" charset="0"/>
                </a:rPr>
                <a:t>de </a:t>
              </a:r>
              <a:r>
                <a:rPr lang="en-GB" sz="1800" b="0" i="0" dirty="0" err="1">
                  <a:solidFill>
                    <a:schemeClr val="tx1"/>
                  </a:solidFill>
                  <a:latin typeface="Arial" charset="0"/>
                </a:rPr>
                <a:t>généra-tion</a:t>
              </a:r>
              <a:endParaRPr lang="en-GB" sz="1800" b="0" i="0" dirty="0">
                <a:solidFill>
                  <a:schemeClr val="tx1"/>
                </a:solidFill>
                <a:latin typeface="Arial" charset="0"/>
              </a:endParaRPr>
            </a:p>
          </p:txBody>
        </p:sp>
      </p:grpSp>
      <p:grpSp>
        <p:nvGrpSpPr>
          <p:cNvPr id="349202" name="Group 18"/>
          <p:cNvGrpSpPr>
            <a:grpSpLocks/>
          </p:cNvGrpSpPr>
          <p:nvPr/>
        </p:nvGrpSpPr>
        <p:grpSpPr bwMode="auto">
          <a:xfrm>
            <a:off x="5584824" y="2133600"/>
            <a:ext cx="2187575" cy="838200"/>
            <a:chOff x="3518" y="1344"/>
            <a:chExt cx="1378" cy="528"/>
          </a:xfrm>
        </p:grpSpPr>
        <p:sp>
          <p:nvSpPr>
            <p:cNvPr id="349195" name="Line 11"/>
            <p:cNvSpPr>
              <a:spLocks noChangeShapeType="1"/>
            </p:cNvSpPr>
            <p:nvPr/>
          </p:nvSpPr>
          <p:spPr bwMode="auto">
            <a:xfrm>
              <a:off x="4896" y="1344"/>
              <a:ext cx="0" cy="528"/>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9196" name="Text Box 12"/>
            <p:cNvSpPr txBox="1">
              <a:spLocks noChangeArrowheads="1"/>
            </p:cNvSpPr>
            <p:nvPr/>
          </p:nvSpPr>
          <p:spPr bwMode="auto">
            <a:xfrm>
              <a:off x="3518" y="1392"/>
              <a:ext cx="133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dirty="0">
                  <a:solidFill>
                    <a:schemeClr val="tx1"/>
                  </a:solidFill>
                </a:rPr>
                <a:t>suite de pilotage</a:t>
              </a:r>
            </a:p>
          </p:txBody>
        </p:sp>
      </p:grpSp>
      <p:sp>
        <p:nvSpPr>
          <p:cNvPr id="349197" name="Rectangle 13"/>
          <p:cNvSpPr>
            <a:spLocks noChangeArrowheads="1"/>
          </p:cNvSpPr>
          <p:nvPr/>
        </p:nvSpPr>
        <p:spPr bwMode="auto">
          <a:xfrm>
            <a:off x="609600" y="3962400"/>
            <a:ext cx="2057400" cy="1828800"/>
          </a:xfrm>
          <a:prstGeom prst="rect">
            <a:avLst/>
          </a:prstGeom>
          <a:solidFill>
            <a:schemeClr val="accent3">
              <a:lumMod val="20000"/>
              <a:lumOff val="80000"/>
            </a:schemeClr>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texte artificiel</a:t>
            </a:r>
          </a:p>
          <a:p>
            <a:pPr algn="ctr"/>
            <a:r>
              <a:rPr lang="en-GB" sz="2000" b="0" i="0">
                <a:solidFill>
                  <a:schemeClr val="tx1"/>
                </a:solidFill>
                <a:latin typeface="Arial" charset="0"/>
              </a:rPr>
              <a:t>généré à</a:t>
            </a:r>
          </a:p>
          <a:p>
            <a:pPr algn="ctr"/>
            <a:r>
              <a:rPr lang="en-GB" sz="2000" b="0" i="0">
                <a:solidFill>
                  <a:schemeClr val="tx1"/>
                </a:solidFill>
                <a:latin typeface="Arial" charset="0"/>
              </a:rPr>
              <a:t>partir</a:t>
            </a:r>
          </a:p>
          <a:p>
            <a:pPr algn="ctr"/>
            <a:r>
              <a:rPr lang="en-GB" sz="2000" b="0" i="0">
                <a:solidFill>
                  <a:schemeClr val="tx1"/>
                </a:solidFill>
                <a:latin typeface="Arial" charset="0"/>
              </a:rPr>
              <a:t>de la suite binaire</a:t>
            </a:r>
          </a:p>
        </p:txBody>
      </p:sp>
      <p:sp>
        <p:nvSpPr>
          <p:cNvPr id="349198" name="Freeform 14"/>
          <p:cNvSpPr>
            <a:spLocks/>
          </p:cNvSpPr>
          <p:nvPr/>
        </p:nvSpPr>
        <p:spPr bwMode="auto">
          <a:xfrm>
            <a:off x="2667000" y="4114800"/>
            <a:ext cx="5105400" cy="762000"/>
          </a:xfrm>
          <a:custGeom>
            <a:avLst/>
            <a:gdLst>
              <a:gd name="T0" fmla="*/ 3072 w 3072"/>
              <a:gd name="T1" fmla="*/ 0 h 480"/>
              <a:gd name="T2" fmla="*/ 3072 w 3072"/>
              <a:gd name="T3" fmla="*/ 480 h 480"/>
              <a:gd name="T4" fmla="*/ 0 w 3072"/>
              <a:gd name="T5" fmla="*/ 480 h 480"/>
            </a:gdLst>
            <a:ahLst/>
            <a:cxnLst>
              <a:cxn ang="0">
                <a:pos x="T0" y="T1"/>
              </a:cxn>
              <a:cxn ang="0">
                <a:pos x="T2" y="T3"/>
              </a:cxn>
              <a:cxn ang="0">
                <a:pos x="T4" y="T5"/>
              </a:cxn>
            </a:cxnLst>
            <a:rect l="0" t="0" r="r" b="b"/>
            <a:pathLst>
              <a:path w="3072" h="480">
                <a:moveTo>
                  <a:pt x="3072" y="0"/>
                </a:moveTo>
                <a:lnTo>
                  <a:pt x="3072" y="480"/>
                </a:lnTo>
                <a:lnTo>
                  <a:pt x="0" y="480"/>
                </a:lnTo>
              </a:path>
            </a:pathLst>
          </a:custGeom>
          <a:noFill/>
          <a:ln w="28575" cap="flat" cmpd="sng">
            <a:solidFill>
              <a:schemeClr val="tx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3288052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9199"/>
                                        </p:tgtEl>
                                        <p:attrNameLst>
                                          <p:attrName>style.visibility</p:attrName>
                                        </p:attrNameLst>
                                      </p:cBhvr>
                                      <p:to>
                                        <p:strVal val="visible"/>
                                      </p:to>
                                    </p:set>
                                    <p:animEffect transition="in" filter="wipe(left)">
                                      <p:cBhvr>
                                        <p:cTn id="7" dur="1250"/>
                                        <p:tgtEl>
                                          <p:spTgt spid="349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9200"/>
                                        </p:tgtEl>
                                        <p:attrNameLst>
                                          <p:attrName>style.visibility</p:attrName>
                                        </p:attrNameLst>
                                      </p:cBhvr>
                                      <p:to>
                                        <p:strVal val="visible"/>
                                      </p:to>
                                    </p:set>
                                    <p:animEffect transition="in" filter="wipe(left)">
                                      <p:cBhvr>
                                        <p:cTn id="12" dur="1000"/>
                                        <p:tgtEl>
                                          <p:spTgt spid="349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49201"/>
                                        </p:tgtEl>
                                        <p:attrNameLst>
                                          <p:attrName>style.visibility</p:attrName>
                                        </p:attrNameLst>
                                      </p:cBhvr>
                                      <p:to>
                                        <p:strVal val="visible"/>
                                      </p:to>
                                    </p:set>
                                    <p:anim calcmode="lin" valueType="num">
                                      <p:cBhvr>
                                        <p:cTn id="17" dur="1250" fill="hold"/>
                                        <p:tgtEl>
                                          <p:spTgt spid="349201"/>
                                        </p:tgtEl>
                                        <p:attrNameLst>
                                          <p:attrName>ppt_w</p:attrName>
                                        </p:attrNameLst>
                                      </p:cBhvr>
                                      <p:tavLst>
                                        <p:tav tm="0">
                                          <p:val>
                                            <p:fltVal val="0"/>
                                          </p:val>
                                        </p:tav>
                                        <p:tav tm="100000">
                                          <p:val>
                                            <p:strVal val="#ppt_w"/>
                                          </p:val>
                                        </p:tav>
                                      </p:tavLst>
                                    </p:anim>
                                    <p:anim calcmode="lin" valueType="num">
                                      <p:cBhvr>
                                        <p:cTn id="18" dur="1250" fill="hold"/>
                                        <p:tgtEl>
                                          <p:spTgt spid="34920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349202"/>
                                        </p:tgtEl>
                                        <p:attrNameLst>
                                          <p:attrName>style.visibility</p:attrName>
                                        </p:attrNameLst>
                                      </p:cBhvr>
                                      <p:to>
                                        <p:strVal val="visible"/>
                                      </p:to>
                                    </p:set>
                                    <p:animEffect transition="in" filter="wipe(up)">
                                      <p:cBhvr>
                                        <p:cTn id="23" dur="1250"/>
                                        <p:tgtEl>
                                          <p:spTgt spid="34920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49198"/>
                                        </p:tgtEl>
                                        <p:attrNameLst>
                                          <p:attrName>style.visibility</p:attrName>
                                        </p:attrNameLst>
                                      </p:cBhvr>
                                      <p:to>
                                        <p:strVal val="visible"/>
                                      </p:to>
                                    </p:set>
                                    <p:animEffect transition="in" filter="strips(downLeft)">
                                      <p:cBhvr>
                                        <p:cTn id="28" dur="1250"/>
                                        <p:tgtEl>
                                          <p:spTgt spid="349198"/>
                                        </p:tgtEl>
                                      </p:cBhvr>
                                    </p:animEffect>
                                  </p:childTnLst>
                                </p:cTn>
                              </p:par>
                            </p:childTnLst>
                          </p:cTn>
                        </p:par>
                        <p:par>
                          <p:cTn id="29" fill="hold" nodeType="afterGroup">
                            <p:stCondLst>
                              <p:cond delay="1250"/>
                            </p:stCondLst>
                            <p:childTnLst>
                              <p:par>
                                <p:cTn id="30" presetID="22" presetClass="entr" presetSubtype="2" fill="hold" grpId="0" nodeType="afterEffect">
                                  <p:stCondLst>
                                    <p:cond delay="0"/>
                                  </p:stCondLst>
                                  <p:childTnLst>
                                    <p:set>
                                      <p:cBhvr>
                                        <p:cTn id="31" dur="1" fill="hold">
                                          <p:stCondLst>
                                            <p:cond delay="0"/>
                                          </p:stCondLst>
                                        </p:cTn>
                                        <p:tgtEl>
                                          <p:spTgt spid="349197"/>
                                        </p:tgtEl>
                                        <p:attrNameLst>
                                          <p:attrName>style.visibility</p:attrName>
                                        </p:attrNameLst>
                                      </p:cBhvr>
                                      <p:to>
                                        <p:strVal val="visible"/>
                                      </p:to>
                                    </p:set>
                                    <p:animEffect transition="in" filter="wipe(right)">
                                      <p:cBhvr>
                                        <p:cTn id="32" dur="1250"/>
                                        <p:tgtEl>
                                          <p:spTgt spid="3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7" grpId="0" animBg="1" autoUpdateAnimBg="0"/>
      <p:bldP spid="3491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structure générale</a:t>
            </a:r>
            <a:endParaRPr lang="en-US" dirty="0"/>
          </a:p>
        </p:txBody>
      </p:sp>
      <p:sp>
        <p:nvSpPr>
          <p:cNvPr id="3" name="Date Placeholder 2"/>
          <p:cNvSpPr>
            <a:spLocks noGrp="1"/>
          </p:cNvSpPr>
          <p:nvPr>
            <p:ph type="dt" sz="half" idx="10"/>
          </p:nvPr>
        </p:nvSpPr>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10" name="Freeform 9"/>
          <p:cNvSpPr/>
          <p:nvPr/>
        </p:nvSpPr>
        <p:spPr>
          <a:xfrm>
            <a:off x="6568166" y="3124200"/>
            <a:ext cx="1591689" cy="697151"/>
          </a:xfrm>
          <a:custGeom>
            <a:avLst/>
            <a:gdLst>
              <a:gd name="connsiteX0" fmla="*/ 0 w 1862539"/>
              <a:gd name="connsiteY0" fmla="*/ 0 h 1001365"/>
              <a:gd name="connsiteX1" fmla="*/ 1862539 w 1862539"/>
              <a:gd name="connsiteY1" fmla="*/ 0 h 1001365"/>
              <a:gd name="connsiteX2" fmla="*/ 1862539 w 1862539"/>
              <a:gd name="connsiteY2" fmla="*/ 1001365 h 1001365"/>
              <a:gd name="connsiteX3" fmla="*/ 0 w 1862539"/>
              <a:gd name="connsiteY3" fmla="*/ 1001365 h 1001365"/>
              <a:gd name="connsiteX4" fmla="*/ 0 w 1862539"/>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539" h="1001365">
                <a:moveTo>
                  <a:pt x="0" y="0"/>
                </a:moveTo>
                <a:lnTo>
                  <a:pt x="1862539" y="0"/>
                </a:lnTo>
                <a:lnTo>
                  <a:pt x="1862539"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H" sz="2000" kern="1200" dirty="0" smtClean="0"/>
              <a:t>Leçon</a:t>
            </a:r>
            <a:r>
              <a:rPr lang="fr-CH" sz="1800" kern="1200" dirty="0" smtClean="0"/>
              <a:t> 2</a:t>
            </a:r>
            <a:endParaRPr lang="en-US" sz="1800" kern="1200" dirty="0"/>
          </a:p>
        </p:txBody>
      </p:sp>
      <p:sp>
        <p:nvSpPr>
          <p:cNvPr id="11" name="Freeform 10"/>
          <p:cNvSpPr/>
          <p:nvPr/>
        </p:nvSpPr>
        <p:spPr>
          <a:xfrm>
            <a:off x="4034420" y="4121579"/>
            <a:ext cx="1451980" cy="1668943"/>
          </a:xfrm>
          <a:custGeom>
            <a:avLst/>
            <a:gdLst>
              <a:gd name="connsiteX0" fmla="*/ 0 w 1668942"/>
              <a:gd name="connsiteY0" fmla="*/ 725990 h 1451979"/>
              <a:gd name="connsiteX1" fmla="*/ 362995 w 1668942"/>
              <a:gd name="connsiteY1" fmla="*/ 0 h 1451979"/>
              <a:gd name="connsiteX2" fmla="*/ 1305947 w 1668942"/>
              <a:gd name="connsiteY2" fmla="*/ 0 h 1451979"/>
              <a:gd name="connsiteX3" fmla="*/ 1668942 w 1668942"/>
              <a:gd name="connsiteY3" fmla="*/ 725990 h 1451979"/>
              <a:gd name="connsiteX4" fmla="*/ 1305947 w 1668942"/>
              <a:gd name="connsiteY4" fmla="*/ 1451979 h 1451979"/>
              <a:gd name="connsiteX5" fmla="*/ 362995 w 1668942"/>
              <a:gd name="connsiteY5" fmla="*/ 1451979 h 1451979"/>
              <a:gd name="connsiteX6" fmla="*/ 0 w 1668942"/>
              <a:gd name="connsiteY6" fmla="*/ 725990 h 145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942" h="1451979">
                <a:moveTo>
                  <a:pt x="834470" y="0"/>
                </a:moveTo>
                <a:lnTo>
                  <a:pt x="1668941" y="315806"/>
                </a:lnTo>
                <a:lnTo>
                  <a:pt x="1668941" y="1136173"/>
                </a:lnTo>
                <a:lnTo>
                  <a:pt x="834470" y="1451979"/>
                </a:lnTo>
                <a:lnTo>
                  <a:pt x="1" y="1136173"/>
                </a:lnTo>
                <a:lnTo>
                  <a:pt x="1" y="315806"/>
                </a:lnTo>
                <a:lnTo>
                  <a:pt x="834470" y="0"/>
                </a:lnTo>
                <a:close/>
              </a:path>
            </a:pathLst>
          </a:custGeom>
          <a:solidFill>
            <a:schemeClr val="bg1">
              <a:lumMod val="8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26267" tIns="260078" rIns="226268" bIns="260077" numCol="1" spcCol="1270" anchor="ctr" anchorCtr="0">
            <a:noAutofit/>
          </a:bodyPr>
          <a:lstStyle/>
          <a:p>
            <a:pPr lvl="0" algn="ctr" defTabSz="755650">
              <a:lnSpc>
                <a:spcPct val="90000"/>
              </a:lnSpc>
              <a:spcBef>
                <a:spcPct val="0"/>
              </a:spcBef>
              <a:spcAft>
                <a:spcPct val="35000"/>
              </a:spcAft>
            </a:pPr>
            <a:r>
              <a:rPr lang="fr-CH" sz="1700" dirty="0"/>
              <a:t>D</a:t>
            </a:r>
            <a:r>
              <a:rPr lang="fr-CH" sz="1700" kern="1200" dirty="0" smtClean="0"/>
              <a:t>iscrétion</a:t>
            </a:r>
            <a:endParaRPr lang="en-US" sz="1700" kern="1200" dirty="0"/>
          </a:p>
        </p:txBody>
      </p:sp>
      <p:sp>
        <p:nvSpPr>
          <p:cNvPr id="15" name="Freeform 14"/>
          <p:cNvSpPr/>
          <p:nvPr/>
        </p:nvSpPr>
        <p:spPr>
          <a:xfrm>
            <a:off x="5619750" y="4113712"/>
            <a:ext cx="1917803" cy="2056487"/>
          </a:xfrm>
          <a:custGeom>
            <a:avLst/>
            <a:gdLst>
              <a:gd name="connsiteX0" fmla="*/ 0 w 2056487"/>
              <a:gd name="connsiteY0" fmla="*/ 958902 h 1917803"/>
              <a:gd name="connsiteX1" fmla="*/ 479451 w 2056487"/>
              <a:gd name="connsiteY1" fmla="*/ 0 h 1917803"/>
              <a:gd name="connsiteX2" fmla="*/ 1577036 w 2056487"/>
              <a:gd name="connsiteY2" fmla="*/ 0 h 1917803"/>
              <a:gd name="connsiteX3" fmla="*/ 2056487 w 2056487"/>
              <a:gd name="connsiteY3" fmla="*/ 958902 h 1917803"/>
              <a:gd name="connsiteX4" fmla="*/ 1577036 w 2056487"/>
              <a:gd name="connsiteY4" fmla="*/ 1917803 h 1917803"/>
              <a:gd name="connsiteX5" fmla="*/ 479451 w 2056487"/>
              <a:gd name="connsiteY5" fmla="*/ 1917803 h 1917803"/>
              <a:gd name="connsiteX6" fmla="*/ 0 w 2056487"/>
              <a:gd name="connsiteY6" fmla="*/ 958902 h 191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87" h="1917803">
                <a:moveTo>
                  <a:pt x="1028243" y="0"/>
                </a:moveTo>
                <a:lnTo>
                  <a:pt x="2056486" y="447118"/>
                </a:lnTo>
                <a:lnTo>
                  <a:pt x="2056486" y="1470685"/>
                </a:lnTo>
                <a:lnTo>
                  <a:pt x="1028243" y="1917803"/>
                </a:lnTo>
                <a:lnTo>
                  <a:pt x="1" y="1470685"/>
                </a:lnTo>
                <a:lnTo>
                  <a:pt x="1" y="447118"/>
                </a:lnTo>
                <a:lnTo>
                  <a:pt x="1028243"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9816" tIns="392151" rIns="369816" bIns="392151" numCol="1" spcCol="1270" anchor="ctr" anchorCtr="0">
            <a:noAutofit/>
          </a:bodyPr>
          <a:lstStyle/>
          <a:p>
            <a:pPr lvl="0" algn="ctr" defTabSz="711200">
              <a:lnSpc>
                <a:spcPct val="90000"/>
              </a:lnSpc>
              <a:spcBef>
                <a:spcPct val="0"/>
              </a:spcBef>
              <a:spcAft>
                <a:spcPct val="35000"/>
              </a:spcAft>
            </a:pPr>
            <a:r>
              <a:rPr lang="fr-CH" sz="1600" kern="1200" dirty="0" smtClean="0"/>
              <a:t>Signature</a:t>
            </a:r>
          </a:p>
          <a:p>
            <a:pPr lvl="0" algn="ctr" defTabSz="711200">
              <a:lnSpc>
                <a:spcPct val="90000"/>
              </a:lnSpc>
              <a:spcBef>
                <a:spcPct val="0"/>
              </a:spcBef>
              <a:spcAft>
                <a:spcPct val="35000"/>
              </a:spcAft>
            </a:pPr>
            <a:r>
              <a:rPr lang="fr-CH" sz="1600" kern="1200" dirty="0" smtClean="0"/>
              <a:t>électronique</a:t>
            </a:r>
            <a:endParaRPr lang="en-US" sz="1600" kern="1200" dirty="0"/>
          </a:p>
        </p:txBody>
      </p:sp>
      <p:sp>
        <p:nvSpPr>
          <p:cNvPr id="16" name="Freeform 15"/>
          <p:cNvSpPr/>
          <p:nvPr/>
        </p:nvSpPr>
        <p:spPr>
          <a:xfrm>
            <a:off x="7510063" y="4811368"/>
            <a:ext cx="1100537" cy="522632"/>
          </a:xfrm>
          <a:custGeom>
            <a:avLst/>
            <a:gdLst>
              <a:gd name="connsiteX0" fmla="*/ 0 w 1100537"/>
              <a:gd name="connsiteY0" fmla="*/ 0 h 522632"/>
              <a:gd name="connsiteX1" fmla="*/ 1100537 w 1100537"/>
              <a:gd name="connsiteY1" fmla="*/ 0 h 522632"/>
              <a:gd name="connsiteX2" fmla="*/ 1100537 w 1100537"/>
              <a:gd name="connsiteY2" fmla="*/ 522632 h 522632"/>
              <a:gd name="connsiteX3" fmla="*/ 0 w 1100537"/>
              <a:gd name="connsiteY3" fmla="*/ 522632 h 522632"/>
              <a:gd name="connsiteX4" fmla="*/ 0 w 1100537"/>
              <a:gd name="connsiteY4" fmla="*/ 0 h 52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37" h="522632">
                <a:moveTo>
                  <a:pt x="0" y="0"/>
                </a:moveTo>
                <a:lnTo>
                  <a:pt x="1100537" y="0"/>
                </a:lnTo>
                <a:lnTo>
                  <a:pt x="1100537" y="522632"/>
                </a:lnTo>
                <a:lnTo>
                  <a:pt x="0" y="5226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CH" sz="2000" kern="1200" dirty="0" smtClean="0"/>
              <a:t>Leçon 4</a:t>
            </a:r>
            <a:endParaRPr lang="en-US" sz="2000" kern="1200" dirty="0"/>
          </a:p>
        </p:txBody>
      </p:sp>
      <p:sp>
        <p:nvSpPr>
          <p:cNvPr id="17" name="Freeform 16"/>
          <p:cNvSpPr/>
          <p:nvPr/>
        </p:nvSpPr>
        <p:spPr>
          <a:xfrm>
            <a:off x="2091690" y="4071770"/>
            <a:ext cx="1827374" cy="2100430"/>
          </a:xfrm>
          <a:custGeom>
            <a:avLst/>
            <a:gdLst>
              <a:gd name="connsiteX0" fmla="*/ 0 w 2100430"/>
              <a:gd name="connsiteY0" fmla="*/ 913687 h 1827374"/>
              <a:gd name="connsiteX1" fmla="*/ 456844 w 2100430"/>
              <a:gd name="connsiteY1" fmla="*/ 0 h 1827374"/>
              <a:gd name="connsiteX2" fmla="*/ 1643587 w 2100430"/>
              <a:gd name="connsiteY2" fmla="*/ 0 h 1827374"/>
              <a:gd name="connsiteX3" fmla="*/ 2100430 w 2100430"/>
              <a:gd name="connsiteY3" fmla="*/ 913687 h 1827374"/>
              <a:gd name="connsiteX4" fmla="*/ 1643587 w 2100430"/>
              <a:gd name="connsiteY4" fmla="*/ 1827374 h 1827374"/>
              <a:gd name="connsiteX5" fmla="*/ 456844 w 2100430"/>
              <a:gd name="connsiteY5" fmla="*/ 1827374 h 1827374"/>
              <a:gd name="connsiteX6" fmla="*/ 0 w 2100430"/>
              <a:gd name="connsiteY6" fmla="*/ 913687 h 18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430" h="1827374">
                <a:moveTo>
                  <a:pt x="1050215" y="0"/>
                </a:moveTo>
                <a:lnTo>
                  <a:pt x="2100429" y="397454"/>
                </a:lnTo>
                <a:lnTo>
                  <a:pt x="2100429" y="1429921"/>
                </a:lnTo>
                <a:lnTo>
                  <a:pt x="1050215" y="1827374"/>
                </a:lnTo>
                <a:lnTo>
                  <a:pt x="1" y="1429921"/>
                </a:lnTo>
                <a:lnTo>
                  <a:pt x="1" y="397454"/>
                </a:lnTo>
                <a:lnTo>
                  <a:pt x="105021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84766" tIns="327317" rIns="284766" bIns="327317" numCol="1" spcCol="1270" anchor="ctr" anchorCtr="0">
            <a:noAutofit/>
          </a:bodyPr>
          <a:lstStyle/>
          <a:p>
            <a:pPr lvl="0" algn="ctr" defTabSz="755650">
              <a:lnSpc>
                <a:spcPct val="90000"/>
              </a:lnSpc>
              <a:spcBef>
                <a:spcPct val="0"/>
              </a:spcBef>
              <a:spcAft>
                <a:spcPct val="35000"/>
              </a:spcAft>
            </a:pPr>
            <a:r>
              <a:rPr lang="fr-CH" sz="1700" kern="1200" dirty="0" smtClean="0"/>
              <a:t>Paiement</a:t>
            </a:r>
          </a:p>
          <a:p>
            <a:pPr lvl="0" algn="ctr" defTabSz="755650">
              <a:lnSpc>
                <a:spcPct val="90000"/>
              </a:lnSpc>
              <a:spcBef>
                <a:spcPct val="0"/>
              </a:spcBef>
              <a:spcAft>
                <a:spcPct val="35000"/>
              </a:spcAft>
            </a:pPr>
            <a:r>
              <a:rPr lang="fr-CH" sz="1700" kern="1200" dirty="0" smtClean="0"/>
              <a:t>électronique</a:t>
            </a:r>
            <a:endParaRPr lang="en-US" sz="1700" kern="1200" dirty="0"/>
          </a:p>
        </p:txBody>
      </p:sp>
      <p:sp>
        <p:nvSpPr>
          <p:cNvPr id="18" name="Freeform 17"/>
          <p:cNvSpPr/>
          <p:nvPr/>
        </p:nvSpPr>
        <p:spPr>
          <a:xfrm>
            <a:off x="539855" y="4648619"/>
            <a:ext cx="1510835" cy="761581"/>
          </a:xfrm>
          <a:custGeom>
            <a:avLst/>
            <a:gdLst>
              <a:gd name="connsiteX0" fmla="*/ 0 w 1802457"/>
              <a:gd name="connsiteY0" fmla="*/ 0 h 1001365"/>
              <a:gd name="connsiteX1" fmla="*/ 1802457 w 1802457"/>
              <a:gd name="connsiteY1" fmla="*/ 0 h 1001365"/>
              <a:gd name="connsiteX2" fmla="*/ 1802457 w 1802457"/>
              <a:gd name="connsiteY2" fmla="*/ 1001365 h 1001365"/>
              <a:gd name="connsiteX3" fmla="*/ 0 w 1802457"/>
              <a:gd name="connsiteY3" fmla="*/ 1001365 h 1001365"/>
              <a:gd name="connsiteX4" fmla="*/ 0 w 1802457"/>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57" h="1001365">
                <a:moveTo>
                  <a:pt x="0" y="0"/>
                </a:moveTo>
                <a:lnTo>
                  <a:pt x="1802457" y="0"/>
                </a:lnTo>
                <a:lnTo>
                  <a:pt x="1802457"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fr-CH" sz="2000" kern="1200" dirty="0" smtClean="0"/>
              <a:t>Leçon 5</a:t>
            </a:r>
            <a:endParaRPr lang="en-US" sz="2000" kern="1200" dirty="0"/>
          </a:p>
        </p:txBody>
      </p:sp>
      <p:sp>
        <p:nvSpPr>
          <p:cNvPr id="19" name="Freeform 18"/>
          <p:cNvSpPr/>
          <p:nvPr/>
        </p:nvSpPr>
        <p:spPr>
          <a:xfrm>
            <a:off x="4051765" y="5639219"/>
            <a:ext cx="1510835" cy="761581"/>
          </a:xfrm>
          <a:custGeom>
            <a:avLst/>
            <a:gdLst>
              <a:gd name="connsiteX0" fmla="*/ 0 w 1802457"/>
              <a:gd name="connsiteY0" fmla="*/ 0 h 1001365"/>
              <a:gd name="connsiteX1" fmla="*/ 1802457 w 1802457"/>
              <a:gd name="connsiteY1" fmla="*/ 0 h 1001365"/>
              <a:gd name="connsiteX2" fmla="*/ 1802457 w 1802457"/>
              <a:gd name="connsiteY2" fmla="*/ 1001365 h 1001365"/>
              <a:gd name="connsiteX3" fmla="*/ 0 w 1802457"/>
              <a:gd name="connsiteY3" fmla="*/ 1001365 h 1001365"/>
              <a:gd name="connsiteX4" fmla="*/ 0 w 1802457"/>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57" h="1001365">
                <a:moveTo>
                  <a:pt x="0" y="0"/>
                </a:moveTo>
                <a:lnTo>
                  <a:pt x="1802457" y="0"/>
                </a:lnTo>
                <a:lnTo>
                  <a:pt x="1802457"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H" sz="2000" kern="1200" dirty="0" smtClean="0"/>
              <a:t>Leçon 3</a:t>
            </a:r>
            <a:endParaRPr lang="en-US" sz="2000" kern="1200" dirty="0"/>
          </a:p>
        </p:txBody>
      </p:sp>
      <p:sp>
        <p:nvSpPr>
          <p:cNvPr id="9" name="Freeform 8"/>
          <p:cNvSpPr/>
          <p:nvPr/>
        </p:nvSpPr>
        <p:spPr>
          <a:xfrm>
            <a:off x="3585147" y="722102"/>
            <a:ext cx="2288708" cy="2630698"/>
          </a:xfrm>
          <a:custGeom>
            <a:avLst/>
            <a:gdLst>
              <a:gd name="connsiteX0" fmla="*/ 0 w 1850539"/>
              <a:gd name="connsiteY0" fmla="*/ 804985 h 1609969"/>
              <a:gd name="connsiteX1" fmla="*/ 402492 w 1850539"/>
              <a:gd name="connsiteY1" fmla="*/ 0 h 1609969"/>
              <a:gd name="connsiteX2" fmla="*/ 1448047 w 1850539"/>
              <a:gd name="connsiteY2" fmla="*/ 0 h 1609969"/>
              <a:gd name="connsiteX3" fmla="*/ 1850539 w 1850539"/>
              <a:gd name="connsiteY3" fmla="*/ 804985 h 1609969"/>
              <a:gd name="connsiteX4" fmla="*/ 1448047 w 1850539"/>
              <a:gd name="connsiteY4" fmla="*/ 1609969 h 1609969"/>
              <a:gd name="connsiteX5" fmla="*/ 402492 w 1850539"/>
              <a:gd name="connsiteY5" fmla="*/ 1609969 h 1609969"/>
              <a:gd name="connsiteX6" fmla="*/ 0 w 1850539"/>
              <a:gd name="connsiteY6" fmla="*/ 804985 h 160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539" h="1609969">
                <a:moveTo>
                  <a:pt x="925269" y="0"/>
                </a:moveTo>
                <a:lnTo>
                  <a:pt x="1850539" y="350168"/>
                </a:lnTo>
                <a:lnTo>
                  <a:pt x="1850539" y="1259801"/>
                </a:lnTo>
                <a:lnTo>
                  <a:pt x="925269" y="1609969"/>
                </a:lnTo>
                <a:lnTo>
                  <a:pt x="0" y="1259801"/>
                </a:lnTo>
                <a:lnTo>
                  <a:pt x="0" y="350168"/>
                </a:lnTo>
                <a:lnTo>
                  <a:pt x="925269" y="0"/>
                </a:lnTo>
                <a:close/>
              </a:path>
            </a:pathLst>
          </a:cu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04227" tIns="341716" rIns="304227" bIns="341716" numCol="1" spcCol="1270" anchor="ctr" anchorCtr="0">
            <a:noAutofit/>
          </a:bodyPr>
          <a:lstStyle/>
          <a:p>
            <a:pPr lvl="0" algn="ctr" defTabSz="622300">
              <a:lnSpc>
                <a:spcPct val="90000"/>
              </a:lnSpc>
              <a:spcBef>
                <a:spcPct val="0"/>
              </a:spcBef>
              <a:spcAft>
                <a:spcPct val="35000"/>
              </a:spcAft>
            </a:pPr>
            <a:r>
              <a:rPr lang="fr-CH" sz="2000" dirty="0" smtClean="0"/>
              <a:t>c</a:t>
            </a:r>
            <a:r>
              <a:rPr lang="fr-CH" sz="2000" kern="1200" dirty="0" smtClean="0"/>
              <a:t>onfidentialité</a:t>
            </a:r>
            <a:endParaRPr lang="en-US" sz="2000" kern="1200" dirty="0"/>
          </a:p>
        </p:txBody>
      </p:sp>
      <p:sp>
        <p:nvSpPr>
          <p:cNvPr id="12" name="Freeform 11"/>
          <p:cNvSpPr/>
          <p:nvPr/>
        </p:nvSpPr>
        <p:spPr>
          <a:xfrm>
            <a:off x="3087113" y="2558141"/>
            <a:ext cx="1609985" cy="1850540"/>
          </a:xfrm>
          <a:custGeom>
            <a:avLst/>
            <a:gdLst>
              <a:gd name="connsiteX0" fmla="*/ 0 w 1850539"/>
              <a:gd name="connsiteY0" fmla="*/ 804992 h 1609984"/>
              <a:gd name="connsiteX1" fmla="*/ 402496 w 1850539"/>
              <a:gd name="connsiteY1" fmla="*/ 0 h 1609984"/>
              <a:gd name="connsiteX2" fmla="*/ 1448043 w 1850539"/>
              <a:gd name="connsiteY2" fmla="*/ 0 h 1609984"/>
              <a:gd name="connsiteX3" fmla="*/ 1850539 w 1850539"/>
              <a:gd name="connsiteY3" fmla="*/ 804992 h 1609984"/>
              <a:gd name="connsiteX4" fmla="*/ 1448043 w 1850539"/>
              <a:gd name="connsiteY4" fmla="*/ 1609984 h 1609984"/>
              <a:gd name="connsiteX5" fmla="*/ 402496 w 1850539"/>
              <a:gd name="connsiteY5" fmla="*/ 1609984 h 1609984"/>
              <a:gd name="connsiteX6" fmla="*/ 0 w 1850539"/>
              <a:gd name="connsiteY6" fmla="*/ 804992 h 160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539" h="1609984">
                <a:moveTo>
                  <a:pt x="925269" y="0"/>
                </a:moveTo>
                <a:lnTo>
                  <a:pt x="1850538" y="350175"/>
                </a:lnTo>
                <a:lnTo>
                  <a:pt x="1850538" y="1259809"/>
                </a:lnTo>
                <a:lnTo>
                  <a:pt x="925270" y="1609984"/>
                </a:lnTo>
                <a:lnTo>
                  <a:pt x="1" y="1259809"/>
                </a:lnTo>
                <a:lnTo>
                  <a:pt x="1" y="350175"/>
                </a:lnTo>
                <a:lnTo>
                  <a:pt x="925269" y="0"/>
                </a:lnTo>
                <a:close/>
              </a:path>
            </a:pathLst>
          </a:cu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04230" tIns="341718" rIns="304231" bIns="341717" numCol="1" spcCol="1270" anchor="ctr" anchorCtr="0">
            <a:noAutofit/>
          </a:bodyPr>
          <a:lstStyle/>
          <a:p>
            <a:pPr lvl="0" algn="ctr" defTabSz="622300">
              <a:lnSpc>
                <a:spcPct val="90000"/>
              </a:lnSpc>
              <a:spcBef>
                <a:spcPct val="0"/>
              </a:spcBef>
              <a:spcAft>
                <a:spcPct val="35000"/>
              </a:spcAft>
            </a:pPr>
            <a:r>
              <a:rPr lang="fr-CH" sz="1400" kern="1200" dirty="0" smtClean="0"/>
              <a:t>entre partenaires</a:t>
            </a:r>
            <a:endParaRPr lang="en-US" sz="1400" kern="1200" dirty="0"/>
          </a:p>
        </p:txBody>
      </p:sp>
      <p:sp>
        <p:nvSpPr>
          <p:cNvPr id="13" name="Freeform 12"/>
          <p:cNvSpPr/>
          <p:nvPr/>
        </p:nvSpPr>
        <p:spPr>
          <a:xfrm>
            <a:off x="1225662" y="3031827"/>
            <a:ext cx="1802457" cy="1001365"/>
          </a:xfrm>
          <a:custGeom>
            <a:avLst/>
            <a:gdLst>
              <a:gd name="connsiteX0" fmla="*/ 0 w 1802457"/>
              <a:gd name="connsiteY0" fmla="*/ 0 h 1001365"/>
              <a:gd name="connsiteX1" fmla="*/ 1802457 w 1802457"/>
              <a:gd name="connsiteY1" fmla="*/ 0 h 1001365"/>
              <a:gd name="connsiteX2" fmla="*/ 1802457 w 1802457"/>
              <a:gd name="connsiteY2" fmla="*/ 1001365 h 1001365"/>
              <a:gd name="connsiteX3" fmla="*/ 0 w 1802457"/>
              <a:gd name="connsiteY3" fmla="*/ 1001365 h 1001365"/>
              <a:gd name="connsiteX4" fmla="*/ 0 w 1802457"/>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57" h="1001365">
                <a:moveTo>
                  <a:pt x="0" y="0"/>
                </a:moveTo>
                <a:lnTo>
                  <a:pt x="1802457" y="0"/>
                </a:lnTo>
                <a:lnTo>
                  <a:pt x="1802457"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H" sz="2000" kern="1200" dirty="0" smtClean="0"/>
              <a:t>Leçon 1</a:t>
            </a:r>
            <a:endParaRPr lang="en-US" sz="2000" kern="1200" dirty="0"/>
          </a:p>
        </p:txBody>
      </p:sp>
      <p:sp>
        <p:nvSpPr>
          <p:cNvPr id="14" name="Freeform 13"/>
          <p:cNvSpPr/>
          <p:nvPr/>
        </p:nvSpPr>
        <p:spPr>
          <a:xfrm>
            <a:off x="4813476" y="2473432"/>
            <a:ext cx="1702635" cy="1957052"/>
          </a:xfrm>
          <a:custGeom>
            <a:avLst/>
            <a:gdLst>
              <a:gd name="connsiteX0" fmla="*/ 0 w 1957051"/>
              <a:gd name="connsiteY0" fmla="*/ 851317 h 1702634"/>
              <a:gd name="connsiteX1" fmla="*/ 425659 w 1957051"/>
              <a:gd name="connsiteY1" fmla="*/ 0 h 1702634"/>
              <a:gd name="connsiteX2" fmla="*/ 1531393 w 1957051"/>
              <a:gd name="connsiteY2" fmla="*/ 0 h 1702634"/>
              <a:gd name="connsiteX3" fmla="*/ 1957051 w 1957051"/>
              <a:gd name="connsiteY3" fmla="*/ 851317 h 1702634"/>
              <a:gd name="connsiteX4" fmla="*/ 1531393 w 1957051"/>
              <a:gd name="connsiteY4" fmla="*/ 1702634 h 1702634"/>
              <a:gd name="connsiteX5" fmla="*/ 425659 w 1957051"/>
              <a:gd name="connsiteY5" fmla="*/ 1702634 h 1702634"/>
              <a:gd name="connsiteX6" fmla="*/ 0 w 1957051"/>
              <a:gd name="connsiteY6" fmla="*/ 851317 h 170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051" h="1702634">
                <a:moveTo>
                  <a:pt x="978525" y="0"/>
                </a:moveTo>
                <a:lnTo>
                  <a:pt x="1957050" y="370323"/>
                </a:lnTo>
                <a:lnTo>
                  <a:pt x="1957050" y="1332311"/>
                </a:lnTo>
                <a:lnTo>
                  <a:pt x="978526" y="1702634"/>
                </a:lnTo>
                <a:lnTo>
                  <a:pt x="1" y="1332311"/>
                </a:lnTo>
                <a:lnTo>
                  <a:pt x="1" y="370323"/>
                </a:lnTo>
                <a:lnTo>
                  <a:pt x="978525" y="0"/>
                </a:lnTo>
                <a:close/>
              </a:path>
            </a:pathLst>
          </a:cu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65327" tIns="304975" rIns="265328" bIns="304974" numCol="1" spcCol="1270" anchor="ctr" anchorCtr="0">
            <a:noAutofit/>
          </a:bodyPr>
          <a:lstStyle/>
          <a:p>
            <a:pPr lvl="0" algn="ctr" defTabSz="577850">
              <a:lnSpc>
                <a:spcPct val="90000"/>
              </a:lnSpc>
              <a:spcBef>
                <a:spcPct val="0"/>
              </a:spcBef>
              <a:spcAft>
                <a:spcPct val="35000"/>
              </a:spcAft>
            </a:pPr>
            <a:r>
              <a:rPr lang="fr-CH" sz="1300" kern="1200" dirty="0" smtClean="0"/>
              <a:t>dans la société de </a:t>
            </a:r>
            <a:r>
              <a:rPr lang="fr-CH" sz="1400" kern="1200" dirty="0" smtClean="0"/>
              <a:t>l’information</a:t>
            </a:r>
            <a:endParaRPr lang="en-US" sz="1300" kern="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Oval 4"/>
          <p:cNvSpPr/>
          <p:nvPr/>
        </p:nvSpPr>
        <p:spPr>
          <a:xfrm>
            <a:off x="228600" y="138142"/>
            <a:ext cx="2700578" cy="1676400"/>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En hommage  à</a:t>
            </a:r>
            <a:endParaRPr lang="en-US" sz="2800" dirty="0"/>
          </a:p>
        </p:txBody>
      </p:sp>
    </p:spTree>
    <p:extLst>
      <p:ext uri="{BB962C8B-B14F-4D97-AF65-F5344CB8AC3E}">
        <p14:creationId xmlns:p14="http://schemas.microsoft.com/office/powerpoint/2010/main" val="39173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1"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par>
                                <p:cTn id="10" presetID="47" presetClass="exit" presetSubtype="0" fill="hold" grpId="1" nodeType="withEffect">
                                  <p:stCondLst>
                                    <p:cond delay="0"/>
                                  </p:stCondLst>
                                  <p:childTnLst>
                                    <p:animEffect transition="out" filter="fade">
                                      <p:cBhvr>
                                        <p:cTn id="11" dur="1000"/>
                                        <p:tgtEl>
                                          <p:spTgt spid="15"/>
                                        </p:tgtEl>
                                      </p:cBhvr>
                                    </p:animEffect>
                                    <p:anim calcmode="lin" valueType="num">
                                      <p:cBhvr>
                                        <p:cTn id="12" dur="1000"/>
                                        <p:tgtEl>
                                          <p:spTgt spid="15"/>
                                        </p:tgtEl>
                                        <p:attrNameLst>
                                          <p:attrName>ppt_x</p:attrName>
                                        </p:attrNameLst>
                                      </p:cBhvr>
                                      <p:tavLst>
                                        <p:tav tm="0">
                                          <p:val>
                                            <p:strVal val="ppt_x"/>
                                          </p:val>
                                        </p:tav>
                                        <p:tav tm="100000">
                                          <p:val>
                                            <p:strVal val="ppt_x"/>
                                          </p:val>
                                        </p:tav>
                                      </p:tavLst>
                                    </p:anim>
                                    <p:anim calcmode="lin" valueType="num">
                                      <p:cBhvr>
                                        <p:cTn id="13" dur="1000"/>
                                        <p:tgtEl>
                                          <p:spTgt spid="15"/>
                                        </p:tgtEl>
                                        <p:attrNameLst>
                                          <p:attrName>ppt_y</p:attrName>
                                        </p:attrNameLst>
                                      </p:cBhvr>
                                      <p:tavLst>
                                        <p:tav tm="0">
                                          <p:val>
                                            <p:strVal val="ppt_y"/>
                                          </p:val>
                                        </p:tav>
                                        <p:tav tm="100000">
                                          <p:val>
                                            <p:strVal val="ppt_y-.1"/>
                                          </p:val>
                                        </p:tav>
                                      </p:tavLst>
                                    </p:anim>
                                    <p:set>
                                      <p:cBhvr>
                                        <p:cTn id="14" dur="1" fill="hold">
                                          <p:stCondLst>
                                            <p:cond delay="999"/>
                                          </p:stCondLst>
                                        </p:cTn>
                                        <p:tgtEl>
                                          <p:spTgt spid="15"/>
                                        </p:tgtEl>
                                        <p:attrNameLst>
                                          <p:attrName>style.visibility</p:attrName>
                                        </p:attrNameLst>
                                      </p:cBhvr>
                                      <p:to>
                                        <p:strVal val="hidden"/>
                                      </p:to>
                                    </p:set>
                                  </p:childTnLst>
                                </p:cTn>
                              </p:par>
                              <p:par>
                                <p:cTn id="15" presetID="47" presetClass="exit" presetSubtype="0" fill="hold" grpId="1" nodeType="withEffect">
                                  <p:stCondLst>
                                    <p:cond delay="0"/>
                                  </p:stCondLst>
                                  <p:childTnLst>
                                    <p:animEffect transition="out" filter="fade">
                                      <p:cBhvr>
                                        <p:cTn id="16" dur="1000"/>
                                        <p:tgtEl>
                                          <p:spTgt spid="17"/>
                                        </p:tgtEl>
                                      </p:cBhvr>
                                    </p:animEffect>
                                    <p:anim calcmode="lin" valueType="num">
                                      <p:cBhvr>
                                        <p:cTn id="17" dur="1000"/>
                                        <p:tgtEl>
                                          <p:spTgt spid="17"/>
                                        </p:tgtEl>
                                        <p:attrNameLst>
                                          <p:attrName>ppt_x</p:attrName>
                                        </p:attrNameLst>
                                      </p:cBhvr>
                                      <p:tavLst>
                                        <p:tav tm="0">
                                          <p:val>
                                            <p:strVal val="ppt_x"/>
                                          </p:val>
                                        </p:tav>
                                        <p:tav tm="100000">
                                          <p:val>
                                            <p:strVal val="ppt_x"/>
                                          </p:val>
                                        </p:tav>
                                      </p:tavLst>
                                    </p:anim>
                                    <p:anim calcmode="lin" valueType="num">
                                      <p:cBhvr>
                                        <p:cTn id="18" dur="1000"/>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par>
                                <p:cTn id="20" presetID="47" presetClass="exit" presetSubtype="0" fill="hold" grpId="1" nodeType="withEffect">
                                  <p:stCondLst>
                                    <p:cond delay="0"/>
                                  </p:stCondLst>
                                  <p:childTnLst>
                                    <p:animEffect transition="out" filter="fade">
                                      <p:cBhvr>
                                        <p:cTn id="21" dur="1000"/>
                                        <p:tgtEl>
                                          <p:spTgt spid="10"/>
                                        </p:tgtEl>
                                      </p:cBhvr>
                                    </p:animEffect>
                                    <p:anim calcmode="lin" valueType="num">
                                      <p:cBhvr>
                                        <p:cTn id="22" dur="1000"/>
                                        <p:tgtEl>
                                          <p:spTgt spid="10"/>
                                        </p:tgtEl>
                                        <p:attrNameLst>
                                          <p:attrName>ppt_x</p:attrName>
                                        </p:attrNameLst>
                                      </p:cBhvr>
                                      <p:tavLst>
                                        <p:tav tm="0">
                                          <p:val>
                                            <p:strVal val="ppt_x"/>
                                          </p:val>
                                        </p:tav>
                                        <p:tav tm="100000">
                                          <p:val>
                                            <p:strVal val="ppt_x"/>
                                          </p:val>
                                        </p:tav>
                                      </p:tavLst>
                                    </p:anim>
                                    <p:anim calcmode="lin" valueType="num">
                                      <p:cBhvr>
                                        <p:cTn id="23" dur="1000"/>
                                        <p:tgtEl>
                                          <p:spTgt spid="10"/>
                                        </p:tgtEl>
                                        <p:attrNameLst>
                                          <p:attrName>ppt_y</p:attrName>
                                        </p:attrNameLst>
                                      </p:cBhvr>
                                      <p:tavLst>
                                        <p:tav tm="0">
                                          <p:val>
                                            <p:strVal val="ppt_y"/>
                                          </p:val>
                                        </p:tav>
                                        <p:tav tm="100000">
                                          <p:val>
                                            <p:strVal val="ppt_y-.1"/>
                                          </p:val>
                                        </p:tav>
                                      </p:tavLst>
                                    </p:anim>
                                    <p:set>
                                      <p:cBhvr>
                                        <p:cTn id="24" dur="1" fill="hold">
                                          <p:stCondLst>
                                            <p:cond delay="999"/>
                                          </p:stCondLst>
                                        </p:cTn>
                                        <p:tgtEl>
                                          <p:spTgt spid="10"/>
                                        </p:tgtEl>
                                        <p:attrNameLst>
                                          <p:attrName>style.visibility</p:attrName>
                                        </p:attrNameLst>
                                      </p:cBhvr>
                                      <p:to>
                                        <p:strVal val="hidden"/>
                                      </p:to>
                                    </p:set>
                                  </p:childTnLst>
                                </p:cTn>
                              </p:par>
                              <p:par>
                                <p:cTn id="25" presetID="47" presetClass="exit" presetSubtype="0" fill="hold" grpId="1" nodeType="withEffect">
                                  <p:stCondLst>
                                    <p:cond delay="0"/>
                                  </p:stCondLst>
                                  <p:childTnLst>
                                    <p:animEffect transition="out" filter="fade">
                                      <p:cBhvr>
                                        <p:cTn id="26" dur="1000"/>
                                        <p:tgtEl>
                                          <p:spTgt spid="16"/>
                                        </p:tgtEl>
                                      </p:cBhvr>
                                    </p:animEffect>
                                    <p:anim calcmode="lin" valueType="num">
                                      <p:cBhvr>
                                        <p:cTn id="27" dur="1000"/>
                                        <p:tgtEl>
                                          <p:spTgt spid="16"/>
                                        </p:tgtEl>
                                        <p:attrNameLst>
                                          <p:attrName>ppt_x</p:attrName>
                                        </p:attrNameLst>
                                      </p:cBhvr>
                                      <p:tavLst>
                                        <p:tav tm="0">
                                          <p:val>
                                            <p:strVal val="ppt_x"/>
                                          </p:val>
                                        </p:tav>
                                        <p:tav tm="100000">
                                          <p:val>
                                            <p:strVal val="ppt_x"/>
                                          </p:val>
                                        </p:tav>
                                      </p:tavLst>
                                    </p:anim>
                                    <p:anim calcmode="lin" valueType="num">
                                      <p:cBhvr>
                                        <p:cTn id="28" dur="1000"/>
                                        <p:tgtEl>
                                          <p:spTgt spid="16"/>
                                        </p:tgtEl>
                                        <p:attrNameLst>
                                          <p:attrName>ppt_y</p:attrName>
                                        </p:attrNameLst>
                                      </p:cBhvr>
                                      <p:tavLst>
                                        <p:tav tm="0">
                                          <p:val>
                                            <p:strVal val="ppt_y"/>
                                          </p:val>
                                        </p:tav>
                                        <p:tav tm="100000">
                                          <p:val>
                                            <p:strVal val="ppt_y-.1"/>
                                          </p:val>
                                        </p:tav>
                                      </p:tavLst>
                                    </p:anim>
                                    <p:set>
                                      <p:cBhvr>
                                        <p:cTn id="29" dur="1" fill="hold">
                                          <p:stCondLst>
                                            <p:cond delay="999"/>
                                          </p:stCondLst>
                                        </p:cTn>
                                        <p:tgtEl>
                                          <p:spTgt spid="16"/>
                                        </p:tgtEl>
                                        <p:attrNameLst>
                                          <p:attrName>style.visibility</p:attrName>
                                        </p:attrNameLst>
                                      </p:cBhvr>
                                      <p:to>
                                        <p:strVal val="hidden"/>
                                      </p:to>
                                    </p:set>
                                  </p:childTnLst>
                                </p:cTn>
                              </p:par>
                              <p:par>
                                <p:cTn id="30" presetID="47" presetClass="exit" presetSubtype="0" fill="hold" grpId="1" nodeType="with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9"/>
                                        </p:tgtEl>
                                      </p:cBhvr>
                                    </p:animEffect>
                                    <p:anim calcmode="lin" valueType="num">
                                      <p:cBhvr>
                                        <p:cTn id="37" dur="1000"/>
                                        <p:tgtEl>
                                          <p:spTgt spid="9"/>
                                        </p:tgtEl>
                                        <p:attrNameLst>
                                          <p:attrName>ppt_x</p:attrName>
                                        </p:attrNameLst>
                                      </p:cBhvr>
                                      <p:tavLst>
                                        <p:tav tm="0">
                                          <p:val>
                                            <p:strVal val="ppt_x"/>
                                          </p:val>
                                        </p:tav>
                                        <p:tav tm="100000">
                                          <p:val>
                                            <p:strVal val="ppt_x"/>
                                          </p:val>
                                        </p:tav>
                                      </p:tavLst>
                                    </p:anim>
                                    <p:anim calcmode="lin" valueType="num">
                                      <p:cBhvr>
                                        <p:cTn id="38" dur="1000"/>
                                        <p:tgtEl>
                                          <p:spTgt spid="9"/>
                                        </p:tgtEl>
                                        <p:attrNameLst>
                                          <p:attrName>ppt_y</p:attrName>
                                        </p:attrNameLst>
                                      </p:cBhvr>
                                      <p:tavLst>
                                        <p:tav tm="0">
                                          <p:val>
                                            <p:strVal val="ppt_y"/>
                                          </p:val>
                                        </p:tav>
                                        <p:tav tm="100000">
                                          <p:val>
                                            <p:strVal val="ppt_y-.1"/>
                                          </p:val>
                                        </p:tav>
                                      </p:tavLst>
                                    </p:anim>
                                    <p:set>
                                      <p:cBhvr>
                                        <p:cTn id="39" dur="1" fill="hold">
                                          <p:stCondLst>
                                            <p:cond delay="999"/>
                                          </p:stCondLst>
                                        </p:cTn>
                                        <p:tgtEl>
                                          <p:spTgt spid="9"/>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3"/>
                                        </p:tgtEl>
                                      </p:cBhvr>
                                    </p:animEffect>
                                    <p:anim calcmode="lin" valueType="num">
                                      <p:cBhvr>
                                        <p:cTn id="47" dur="1000"/>
                                        <p:tgtEl>
                                          <p:spTgt spid="13"/>
                                        </p:tgtEl>
                                        <p:attrNameLst>
                                          <p:attrName>ppt_x</p:attrName>
                                        </p:attrNameLst>
                                      </p:cBhvr>
                                      <p:tavLst>
                                        <p:tav tm="0">
                                          <p:val>
                                            <p:strVal val="ppt_x"/>
                                          </p:val>
                                        </p:tav>
                                        <p:tav tm="100000">
                                          <p:val>
                                            <p:strVal val="ppt_x"/>
                                          </p:val>
                                        </p:tav>
                                      </p:tavLst>
                                    </p:anim>
                                    <p:anim calcmode="lin" valueType="num">
                                      <p:cBhvr>
                                        <p:cTn id="48" dur="1000"/>
                                        <p:tgtEl>
                                          <p:spTgt spid="13"/>
                                        </p:tgtEl>
                                        <p:attrNameLst>
                                          <p:attrName>ppt_y</p:attrName>
                                        </p:attrNameLst>
                                      </p:cBhvr>
                                      <p:tavLst>
                                        <p:tav tm="0">
                                          <p:val>
                                            <p:strVal val="ppt_y"/>
                                          </p:val>
                                        </p:tav>
                                        <p:tav tm="100000">
                                          <p:val>
                                            <p:strVal val="ppt_y-.1"/>
                                          </p:val>
                                        </p:tav>
                                      </p:tavLst>
                                    </p:anim>
                                    <p:set>
                                      <p:cBhvr>
                                        <p:cTn id="49" dur="1" fill="hold">
                                          <p:stCondLst>
                                            <p:cond delay="9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88889E-6 4.81481E-6 L -0.00382 -0.24491 " pathEditMode="relative" rAng="0" ptsTypes="AA">
                                      <p:cBhvr>
                                        <p:cTn id="53" dur="2000" fill="hold"/>
                                        <p:tgtEl>
                                          <p:spTgt spid="11"/>
                                        </p:tgtEl>
                                        <p:attrNameLst>
                                          <p:attrName>ppt_x</p:attrName>
                                          <p:attrName>ppt_y</p:attrName>
                                        </p:attrNameLst>
                                      </p:cBhvr>
                                      <p:rCtr x="-191" y="-12245"/>
                                    </p:animMotion>
                                  </p:childTnLst>
                                </p:cTn>
                              </p:par>
                            </p:childTnLst>
                          </p:cTn>
                        </p:par>
                        <p:par>
                          <p:cTn id="54" fill="hold">
                            <p:stCondLst>
                              <p:cond delay="2000"/>
                            </p:stCondLst>
                            <p:childTnLst>
                              <p:par>
                                <p:cTn id="55" presetID="6" presetClass="emph" presetSubtype="0" fill="hold" grpId="0" nodeType="afterEffect">
                                  <p:stCondLst>
                                    <p:cond delay="0"/>
                                  </p:stCondLst>
                                  <p:childTnLst>
                                    <p:animScale>
                                      <p:cBhvr>
                                        <p:cTn id="56" dur="2000" fill="hold"/>
                                        <p:tgtEl>
                                          <p:spTgt spid="11"/>
                                        </p:tgtEl>
                                      </p:cBhvr>
                                      <p:by x="150000" y="150000"/>
                                    </p:animScale>
                                  </p:childTnLst>
                                </p:cTn>
                              </p:par>
                              <p:par>
                                <p:cTn id="57" presetID="6" presetClass="emph" presetSubtype="0" fill="hold" grpId="0" nodeType="withEffect">
                                  <p:stCondLst>
                                    <p:cond delay="0"/>
                                  </p:stCondLst>
                                  <p:childTnLst>
                                    <p:animScale>
                                      <p:cBhvr>
                                        <p:cTn id="58" dur="2000" fill="hold"/>
                                        <p:tgtEl>
                                          <p:spTgt spid="19"/>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animBg="1"/>
      <p:bldP spid="11" grpId="1" animBg="1"/>
      <p:bldP spid="15" grpId="1" animBg="1"/>
      <p:bldP spid="16" grpId="1"/>
      <p:bldP spid="17" grpId="1" animBg="1"/>
      <p:bldP spid="18" grpId="1"/>
      <p:bldP spid="19" grpId="0"/>
      <p:bldP spid="9" grpId="0" animBg="1"/>
      <p:bldP spid="12" grpId="0" animBg="1"/>
      <p:bldP spid="13" grpId="0"/>
      <p:bldP spid="14" grpId="1"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rver"/>
          <p:cNvSpPr>
            <a:spLocks noEditPoints="1" noChangeArrowheads="1"/>
          </p:cNvSpPr>
          <p:nvPr/>
        </p:nvSpPr>
        <p:spPr bwMode="auto">
          <a:xfrm>
            <a:off x="3518998" y="3026397"/>
            <a:ext cx="1247791" cy="154560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fr-CH" dirty="0"/>
              <a:t>m</a:t>
            </a:r>
            <a:r>
              <a:rPr lang="fr-CH" dirty="0" smtClean="0"/>
              <a:t>essages statistiquement OK</a:t>
            </a:r>
            <a:endParaRPr lang="en-US" dirty="0"/>
          </a:p>
        </p:txBody>
      </p:sp>
      <p:sp>
        <p:nvSpPr>
          <p:cNvPr id="3" name="Date Placeholder 2"/>
          <p:cNvSpPr>
            <a:spLocks noGrp="1"/>
          </p:cNvSpPr>
          <p:nvPr>
            <p:ph type="dt" sz="half" idx="10"/>
          </p:nvPr>
        </p:nvSpPr>
        <p:spPr>
          <a:xfrm>
            <a:off x="7239000" y="6416675"/>
            <a:ext cx="1447800" cy="365125"/>
          </a:xfrm>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5" name="Slide Number Placeholder 4"/>
          <p:cNvSpPr>
            <a:spLocks noGrp="1"/>
          </p:cNvSpPr>
          <p:nvPr>
            <p:ph type="sldNum" sz="quarter" idx="12"/>
          </p:nvPr>
        </p:nvSpPr>
        <p:spPr>
          <a:xfrm>
            <a:off x="6477000" y="6400800"/>
            <a:ext cx="762000" cy="365125"/>
          </a:xfrm>
        </p:spPr>
        <p:txBody>
          <a:bodyPr/>
          <a:lstStyle/>
          <a:p>
            <a:fld id="{B6F15528-21DE-4FAA-801E-634DDDAF4B2B}" type="slidenum">
              <a:rPr lang="en-US" smtClean="0"/>
              <a:pPr/>
              <a:t>20</a:t>
            </a:fld>
            <a:endParaRPr lang="en-US" dirty="0"/>
          </a:p>
        </p:txBody>
      </p:sp>
      <p:grpSp>
        <p:nvGrpSpPr>
          <p:cNvPr id="6" name="Group 149"/>
          <p:cNvGrpSpPr>
            <a:grpSpLocks/>
          </p:cNvGrpSpPr>
          <p:nvPr/>
        </p:nvGrpSpPr>
        <p:grpSpPr bwMode="auto">
          <a:xfrm>
            <a:off x="387351" y="1524000"/>
            <a:ext cx="1743075" cy="2679700"/>
            <a:chOff x="340" y="2160"/>
            <a:chExt cx="1098" cy="1688"/>
          </a:xfrm>
        </p:grpSpPr>
        <p:pic>
          <p:nvPicPr>
            <p:cNvPr id="7" name="Picture 147" descr="MPj04223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0" y="2160"/>
              <a:ext cx="1098" cy="1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612" y="3521"/>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a:t>Alice</a:t>
              </a:r>
            </a:p>
          </p:txBody>
        </p:sp>
      </p:grpSp>
      <p:grpSp>
        <p:nvGrpSpPr>
          <p:cNvPr id="9" name="Group 150"/>
          <p:cNvGrpSpPr>
            <a:grpSpLocks/>
          </p:cNvGrpSpPr>
          <p:nvPr/>
        </p:nvGrpSpPr>
        <p:grpSpPr bwMode="auto">
          <a:xfrm>
            <a:off x="6403976" y="1752600"/>
            <a:ext cx="2408238" cy="2016125"/>
            <a:chOff x="2018" y="2659"/>
            <a:chExt cx="1517" cy="1270"/>
          </a:xfrm>
        </p:grpSpPr>
        <p:pic>
          <p:nvPicPr>
            <p:cNvPr id="10" name="Picture 148" descr="MPj04225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 y="2659"/>
              <a:ext cx="1517" cy="12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31"/>
            <p:cNvSpPr txBox="1">
              <a:spLocks noChangeArrowheads="1"/>
            </p:cNvSpPr>
            <p:nvPr/>
          </p:nvSpPr>
          <p:spPr bwMode="auto">
            <a:xfrm>
              <a:off x="2971" y="3602"/>
              <a:ext cx="4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dirty="0">
                  <a:solidFill>
                    <a:schemeClr val="bg1"/>
                  </a:solidFill>
                </a:rPr>
                <a:t>Bob</a:t>
              </a:r>
            </a:p>
          </p:txBody>
        </p:sp>
      </p:grpSp>
      <p:sp>
        <p:nvSpPr>
          <p:cNvPr id="15" name="Rectangle 14"/>
          <p:cNvSpPr/>
          <p:nvPr/>
        </p:nvSpPr>
        <p:spPr>
          <a:xfrm>
            <a:off x="2118668" y="2209800"/>
            <a:ext cx="4273550" cy="4349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
          <p:cNvGrpSpPr>
            <a:grpSpLocks/>
          </p:cNvGrpSpPr>
          <p:nvPr/>
        </p:nvGrpSpPr>
        <p:grpSpPr bwMode="auto">
          <a:xfrm>
            <a:off x="3026775" y="4289725"/>
            <a:ext cx="1073058" cy="1807564"/>
            <a:chOff x="4368" y="720"/>
            <a:chExt cx="993" cy="1543"/>
          </a:xfrm>
        </p:grpSpPr>
        <p:grpSp>
          <p:nvGrpSpPr>
            <p:cNvPr id="19" name="Group 3"/>
            <p:cNvGrpSpPr>
              <a:grpSpLocks/>
            </p:cNvGrpSpPr>
            <p:nvPr/>
          </p:nvGrpSpPr>
          <p:grpSpPr bwMode="auto">
            <a:xfrm>
              <a:off x="4368" y="720"/>
              <a:ext cx="993" cy="1543"/>
              <a:chOff x="3120" y="288"/>
              <a:chExt cx="993" cy="1543"/>
            </a:xfrm>
          </p:grpSpPr>
          <p:sp>
            <p:nvSpPr>
              <p:cNvPr id="21" name="Freeform 4"/>
              <p:cNvSpPr>
                <a:spLocks/>
              </p:cNvSpPr>
              <p:nvPr/>
            </p:nvSpPr>
            <p:spPr bwMode="auto">
              <a:xfrm>
                <a:off x="3120" y="288"/>
                <a:ext cx="993" cy="1543"/>
              </a:xfrm>
              <a:custGeom>
                <a:avLst/>
                <a:gdLst>
                  <a:gd name="T0" fmla="*/ 115 w 993"/>
                  <a:gd name="T1" fmla="*/ 269 h 1543"/>
                  <a:gd name="T2" fmla="*/ 217 w 993"/>
                  <a:gd name="T3" fmla="*/ 252 h 1543"/>
                  <a:gd name="T4" fmla="*/ 214 w 993"/>
                  <a:gd name="T5" fmla="*/ 224 h 1543"/>
                  <a:gd name="T6" fmla="*/ 323 w 993"/>
                  <a:gd name="T7" fmla="*/ 264 h 1543"/>
                  <a:gd name="T8" fmla="*/ 319 w 993"/>
                  <a:gd name="T9" fmla="*/ 200 h 1543"/>
                  <a:gd name="T10" fmla="*/ 283 w 993"/>
                  <a:gd name="T11" fmla="*/ 92 h 1543"/>
                  <a:gd name="T12" fmla="*/ 378 w 993"/>
                  <a:gd name="T13" fmla="*/ 177 h 1543"/>
                  <a:gd name="T14" fmla="*/ 371 w 993"/>
                  <a:gd name="T15" fmla="*/ 88 h 1543"/>
                  <a:gd name="T16" fmla="*/ 403 w 993"/>
                  <a:gd name="T17" fmla="*/ 87 h 1543"/>
                  <a:gd name="T18" fmla="*/ 439 w 993"/>
                  <a:gd name="T19" fmla="*/ 92 h 1543"/>
                  <a:gd name="T20" fmla="*/ 491 w 993"/>
                  <a:gd name="T21" fmla="*/ 145 h 1543"/>
                  <a:gd name="T22" fmla="*/ 531 w 993"/>
                  <a:gd name="T23" fmla="*/ 94 h 1543"/>
                  <a:gd name="T24" fmla="*/ 573 w 993"/>
                  <a:gd name="T25" fmla="*/ 141 h 1543"/>
                  <a:gd name="T26" fmla="*/ 627 w 993"/>
                  <a:gd name="T27" fmla="*/ 44 h 1543"/>
                  <a:gd name="T28" fmla="*/ 662 w 993"/>
                  <a:gd name="T29" fmla="*/ 129 h 1543"/>
                  <a:gd name="T30" fmla="*/ 680 w 993"/>
                  <a:gd name="T31" fmla="*/ 184 h 1543"/>
                  <a:gd name="T32" fmla="*/ 741 w 993"/>
                  <a:gd name="T33" fmla="*/ 63 h 1543"/>
                  <a:gd name="T34" fmla="*/ 725 w 993"/>
                  <a:gd name="T35" fmla="*/ 173 h 1543"/>
                  <a:gd name="T36" fmla="*/ 767 w 993"/>
                  <a:gd name="T37" fmla="*/ 261 h 1543"/>
                  <a:gd name="T38" fmla="*/ 852 w 993"/>
                  <a:gd name="T39" fmla="*/ 352 h 1543"/>
                  <a:gd name="T40" fmla="*/ 959 w 993"/>
                  <a:gd name="T41" fmla="*/ 483 h 1543"/>
                  <a:gd name="T42" fmla="*/ 993 w 993"/>
                  <a:gd name="T43" fmla="*/ 551 h 1543"/>
                  <a:gd name="T44" fmla="*/ 971 w 993"/>
                  <a:gd name="T45" fmla="*/ 582 h 1543"/>
                  <a:gd name="T46" fmla="*/ 898 w 993"/>
                  <a:gd name="T47" fmla="*/ 598 h 1543"/>
                  <a:gd name="T48" fmla="*/ 905 w 993"/>
                  <a:gd name="T49" fmla="*/ 827 h 1543"/>
                  <a:gd name="T50" fmla="*/ 881 w 993"/>
                  <a:gd name="T51" fmla="*/ 864 h 1543"/>
                  <a:gd name="T52" fmla="*/ 822 w 993"/>
                  <a:gd name="T53" fmla="*/ 877 h 1543"/>
                  <a:gd name="T54" fmla="*/ 721 w 993"/>
                  <a:gd name="T55" fmla="*/ 846 h 1543"/>
                  <a:gd name="T56" fmla="*/ 782 w 993"/>
                  <a:gd name="T57" fmla="*/ 1196 h 1543"/>
                  <a:gd name="T58" fmla="*/ 766 w 993"/>
                  <a:gd name="T59" fmla="*/ 1247 h 1543"/>
                  <a:gd name="T60" fmla="*/ 709 w 993"/>
                  <a:gd name="T61" fmla="*/ 1272 h 1543"/>
                  <a:gd name="T62" fmla="*/ 631 w 993"/>
                  <a:gd name="T63" fmla="*/ 1266 h 1543"/>
                  <a:gd name="T64" fmla="*/ 777 w 993"/>
                  <a:gd name="T65" fmla="*/ 1448 h 1543"/>
                  <a:gd name="T66" fmla="*/ 549 w 993"/>
                  <a:gd name="T67" fmla="*/ 1536 h 1543"/>
                  <a:gd name="T68" fmla="*/ 96 w 993"/>
                  <a:gd name="T69" fmla="*/ 1520 h 1543"/>
                  <a:gd name="T70" fmla="*/ 44 w 993"/>
                  <a:gd name="T71" fmla="*/ 1457 h 1543"/>
                  <a:gd name="T72" fmla="*/ 10 w 993"/>
                  <a:gd name="T73" fmla="*/ 1356 h 1543"/>
                  <a:gd name="T74" fmla="*/ 4 w 993"/>
                  <a:gd name="T75" fmla="*/ 1235 h 1543"/>
                  <a:gd name="T76" fmla="*/ 43 w 993"/>
                  <a:gd name="T77" fmla="*/ 1105 h 1543"/>
                  <a:gd name="T78" fmla="*/ 114 w 993"/>
                  <a:gd name="T79" fmla="*/ 961 h 1543"/>
                  <a:gd name="T80" fmla="*/ 180 w 993"/>
                  <a:gd name="T81" fmla="*/ 831 h 1543"/>
                  <a:gd name="T82" fmla="*/ 251 w 993"/>
                  <a:gd name="T83" fmla="*/ 661 h 1543"/>
                  <a:gd name="T84" fmla="*/ 274 w 993"/>
                  <a:gd name="T85" fmla="*/ 534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3" h="1543">
                    <a:moveTo>
                      <a:pt x="249" y="320"/>
                    </a:moveTo>
                    <a:lnTo>
                      <a:pt x="187" y="282"/>
                    </a:lnTo>
                    <a:lnTo>
                      <a:pt x="115" y="269"/>
                    </a:lnTo>
                    <a:lnTo>
                      <a:pt x="195" y="272"/>
                    </a:lnTo>
                    <a:lnTo>
                      <a:pt x="255" y="303"/>
                    </a:lnTo>
                    <a:lnTo>
                      <a:pt x="217" y="252"/>
                    </a:lnTo>
                    <a:lnTo>
                      <a:pt x="263" y="275"/>
                    </a:lnTo>
                    <a:lnTo>
                      <a:pt x="285" y="271"/>
                    </a:lnTo>
                    <a:lnTo>
                      <a:pt x="214" y="224"/>
                    </a:lnTo>
                    <a:lnTo>
                      <a:pt x="177" y="167"/>
                    </a:lnTo>
                    <a:lnTo>
                      <a:pt x="232" y="218"/>
                    </a:lnTo>
                    <a:lnTo>
                      <a:pt x="323" y="264"/>
                    </a:lnTo>
                    <a:lnTo>
                      <a:pt x="312" y="221"/>
                    </a:lnTo>
                    <a:lnTo>
                      <a:pt x="260" y="151"/>
                    </a:lnTo>
                    <a:lnTo>
                      <a:pt x="319" y="200"/>
                    </a:lnTo>
                    <a:lnTo>
                      <a:pt x="248" y="93"/>
                    </a:lnTo>
                    <a:lnTo>
                      <a:pt x="215" y="14"/>
                    </a:lnTo>
                    <a:lnTo>
                      <a:pt x="283" y="92"/>
                    </a:lnTo>
                    <a:lnTo>
                      <a:pt x="368" y="218"/>
                    </a:lnTo>
                    <a:lnTo>
                      <a:pt x="306" y="90"/>
                    </a:lnTo>
                    <a:lnTo>
                      <a:pt x="378" y="177"/>
                    </a:lnTo>
                    <a:lnTo>
                      <a:pt x="393" y="180"/>
                    </a:lnTo>
                    <a:lnTo>
                      <a:pt x="342" y="53"/>
                    </a:lnTo>
                    <a:lnTo>
                      <a:pt x="371" y="88"/>
                    </a:lnTo>
                    <a:lnTo>
                      <a:pt x="414" y="160"/>
                    </a:lnTo>
                    <a:lnTo>
                      <a:pt x="381" y="60"/>
                    </a:lnTo>
                    <a:lnTo>
                      <a:pt x="403" y="87"/>
                    </a:lnTo>
                    <a:lnTo>
                      <a:pt x="400" y="0"/>
                    </a:lnTo>
                    <a:lnTo>
                      <a:pt x="433" y="117"/>
                    </a:lnTo>
                    <a:lnTo>
                      <a:pt x="439" y="92"/>
                    </a:lnTo>
                    <a:lnTo>
                      <a:pt x="461" y="134"/>
                    </a:lnTo>
                    <a:lnTo>
                      <a:pt x="438" y="7"/>
                    </a:lnTo>
                    <a:lnTo>
                      <a:pt x="491" y="145"/>
                    </a:lnTo>
                    <a:lnTo>
                      <a:pt x="518" y="150"/>
                    </a:lnTo>
                    <a:lnTo>
                      <a:pt x="498" y="29"/>
                    </a:lnTo>
                    <a:lnTo>
                      <a:pt x="531" y="94"/>
                    </a:lnTo>
                    <a:lnTo>
                      <a:pt x="555" y="145"/>
                    </a:lnTo>
                    <a:lnTo>
                      <a:pt x="552" y="103"/>
                    </a:lnTo>
                    <a:lnTo>
                      <a:pt x="573" y="141"/>
                    </a:lnTo>
                    <a:lnTo>
                      <a:pt x="568" y="36"/>
                    </a:lnTo>
                    <a:lnTo>
                      <a:pt x="605" y="178"/>
                    </a:lnTo>
                    <a:lnTo>
                      <a:pt x="627" y="44"/>
                    </a:lnTo>
                    <a:lnTo>
                      <a:pt x="631" y="132"/>
                    </a:lnTo>
                    <a:lnTo>
                      <a:pt x="645" y="178"/>
                    </a:lnTo>
                    <a:lnTo>
                      <a:pt x="662" y="129"/>
                    </a:lnTo>
                    <a:lnTo>
                      <a:pt x="684" y="61"/>
                    </a:lnTo>
                    <a:lnTo>
                      <a:pt x="676" y="137"/>
                    </a:lnTo>
                    <a:lnTo>
                      <a:pt x="680" y="184"/>
                    </a:lnTo>
                    <a:lnTo>
                      <a:pt x="704" y="71"/>
                    </a:lnTo>
                    <a:lnTo>
                      <a:pt x="708" y="156"/>
                    </a:lnTo>
                    <a:lnTo>
                      <a:pt x="741" y="63"/>
                    </a:lnTo>
                    <a:lnTo>
                      <a:pt x="785" y="27"/>
                    </a:lnTo>
                    <a:lnTo>
                      <a:pt x="751" y="81"/>
                    </a:lnTo>
                    <a:lnTo>
                      <a:pt x="725" y="173"/>
                    </a:lnTo>
                    <a:lnTo>
                      <a:pt x="725" y="229"/>
                    </a:lnTo>
                    <a:lnTo>
                      <a:pt x="743" y="242"/>
                    </a:lnTo>
                    <a:lnTo>
                      <a:pt x="767" y="261"/>
                    </a:lnTo>
                    <a:lnTo>
                      <a:pt x="791" y="284"/>
                    </a:lnTo>
                    <a:lnTo>
                      <a:pt x="822" y="317"/>
                    </a:lnTo>
                    <a:lnTo>
                      <a:pt x="852" y="352"/>
                    </a:lnTo>
                    <a:lnTo>
                      <a:pt x="890" y="396"/>
                    </a:lnTo>
                    <a:lnTo>
                      <a:pt x="928" y="446"/>
                    </a:lnTo>
                    <a:lnTo>
                      <a:pt x="959" y="483"/>
                    </a:lnTo>
                    <a:lnTo>
                      <a:pt x="982" y="517"/>
                    </a:lnTo>
                    <a:lnTo>
                      <a:pt x="990" y="533"/>
                    </a:lnTo>
                    <a:lnTo>
                      <a:pt x="993" y="551"/>
                    </a:lnTo>
                    <a:lnTo>
                      <a:pt x="989" y="566"/>
                    </a:lnTo>
                    <a:lnTo>
                      <a:pt x="982" y="576"/>
                    </a:lnTo>
                    <a:lnTo>
                      <a:pt x="971" y="582"/>
                    </a:lnTo>
                    <a:lnTo>
                      <a:pt x="954" y="589"/>
                    </a:lnTo>
                    <a:lnTo>
                      <a:pt x="917" y="592"/>
                    </a:lnTo>
                    <a:lnTo>
                      <a:pt x="898" y="598"/>
                    </a:lnTo>
                    <a:lnTo>
                      <a:pt x="898" y="672"/>
                    </a:lnTo>
                    <a:lnTo>
                      <a:pt x="909" y="796"/>
                    </a:lnTo>
                    <a:lnTo>
                      <a:pt x="905" y="827"/>
                    </a:lnTo>
                    <a:lnTo>
                      <a:pt x="902" y="842"/>
                    </a:lnTo>
                    <a:lnTo>
                      <a:pt x="893" y="855"/>
                    </a:lnTo>
                    <a:lnTo>
                      <a:pt x="881" y="864"/>
                    </a:lnTo>
                    <a:lnTo>
                      <a:pt x="865" y="871"/>
                    </a:lnTo>
                    <a:lnTo>
                      <a:pt x="847" y="876"/>
                    </a:lnTo>
                    <a:lnTo>
                      <a:pt x="822" y="877"/>
                    </a:lnTo>
                    <a:lnTo>
                      <a:pt x="785" y="870"/>
                    </a:lnTo>
                    <a:lnTo>
                      <a:pt x="749" y="859"/>
                    </a:lnTo>
                    <a:lnTo>
                      <a:pt x="721" y="846"/>
                    </a:lnTo>
                    <a:lnTo>
                      <a:pt x="742" y="972"/>
                    </a:lnTo>
                    <a:lnTo>
                      <a:pt x="765" y="1093"/>
                    </a:lnTo>
                    <a:lnTo>
                      <a:pt x="782" y="1196"/>
                    </a:lnTo>
                    <a:lnTo>
                      <a:pt x="779" y="1218"/>
                    </a:lnTo>
                    <a:lnTo>
                      <a:pt x="774" y="1232"/>
                    </a:lnTo>
                    <a:lnTo>
                      <a:pt x="766" y="1247"/>
                    </a:lnTo>
                    <a:lnTo>
                      <a:pt x="756" y="1257"/>
                    </a:lnTo>
                    <a:lnTo>
                      <a:pt x="745" y="1263"/>
                    </a:lnTo>
                    <a:lnTo>
                      <a:pt x="709" y="1272"/>
                    </a:lnTo>
                    <a:lnTo>
                      <a:pt x="669" y="1277"/>
                    </a:lnTo>
                    <a:lnTo>
                      <a:pt x="653" y="1274"/>
                    </a:lnTo>
                    <a:lnTo>
                      <a:pt x="631" y="1266"/>
                    </a:lnTo>
                    <a:lnTo>
                      <a:pt x="647" y="1350"/>
                    </a:lnTo>
                    <a:lnTo>
                      <a:pt x="745" y="1422"/>
                    </a:lnTo>
                    <a:lnTo>
                      <a:pt x="777" y="1448"/>
                    </a:lnTo>
                    <a:lnTo>
                      <a:pt x="777" y="1506"/>
                    </a:lnTo>
                    <a:lnTo>
                      <a:pt x="559" y="1543"/>
                    </a:lnTo>
                    <a:lnTo>
                      <a:pt x="549" y="1536"/>
                    </a:lnTo>
                    <a:lnTo>
                      <a:pt x="168" y="1528"/>
                    </a:lnTo>
                    <a:lnTo>
                      <a:pt x="122" y="1525"/>
                    </a:lnTo>
                    <a:lnTo>
                      <a:pt x="96" y="1520"/>
                    </a:lnTo>
                    <a:lnTo>
                      <a:pt x="73" y="1511"/>
                    </a:lnTo>
                    <a:lnTo>
                      <a:pt x="59" y="1486"/>
                    </a:lnTo>
                    <a:lnTo>
                      <a:pt x="44" y="1457"/>
                    </a:lnTo>
                    <a:lnTo>
                      <a:pt x="29" y="1420"/>
                    </a:lnTo>
                    <a:lnTo>
                      <a:pt x="19" y="1389"/>
                    </a:lnTo>
                    <a:lnTo>
                      <a:pt x="10" y="1356"/>
                    </a:lnTo>
                    <a:lnTo>
                      <a:pt x="3" y="1316"/>
                    </a:lnTo>
                    <a:lnTo>
                      <a:pt x="0" y="1277"/>
                    </a:lnTo>
                    <a:lnTo>
                      <a:pt x="4" y="1235"/>
                    </a:lnTo>
                    <a:lnTo>
                      <a:pt x="12" y="1196"/>
                    </a:lnTo>
                    <a:lnTo>
                      <a:pt x="25" y="1154"/>
                    </a:lnTo>
                    <a:lnTo>
                      <a:pt x="43" y="1105"/>
                    </a:lnTo>
                    <a:lnTo>
                      <a:pt x="61" y="1066"/>
                    </a:lnTo>
                    <a:lnTo>
                      <a:pt x="89" y="1009"/>
                    </a:lnTo>
                    <a:lnTo>
                      <a:pt x="114" y="961"/>
                    </a:lnTo>
                    <a:lnTo>
                      <a:pt x="135" y="920"/>
                    </a:lnTo>
                    <a:lnTo>
                      <a:pt x="154" y="882"/>
                    </a:lnTo>
                    <a:lnTo>
                      <a:pt x="180" y="831"/>
                    </a:lnTo>
                    <a:lnTo>
                      <a:pt x="205" y="778"/>
                    </a:lnTo>
                    <a:lnTo>
                      <a:pt x="227" y="727"/>
                    </a:lnTo>
                    <a:lnTo>
                      <a:pt x="251" y="661"/>
                    </a:lnTo>
                    <a:lnTo>
                      <a:pt x="265" y="614"/>
                    </a:lnTo>
                    <a:lnTo>
                      <a:pt x="272" y="574"/>
                    </a:lnTo>
                    <a:lnTo>
                      <a:pt x="274" y="534"/>
                    </a:lnTo>
                    <a:lnTo>
                      <a:pt x="249" y="320"/>
                    </a:lnTo>
                    <a:close/>
                  </a:path>
                </a:pathLst>
              </a:custGeom>
              <a:solidFill>
                <a:srgbClr val="DFDFFF"/>
              </a:solidFill>
              <a:ln w="12700">
                <a:solidFill>
                  <a:srgbClr val="000000"/>
                </a:solidFill>
                <a:prstDash val="solid"/>
                <a:round/>
                <a:headEnd/>
                <a:tailEnd/>
              </a:ln>
            </p:spPr>
            <p:txBody>
              <a:bodyPr/>
              <a:lstStyle/>
              <a:p>
                <a:endParaRPr lang="en-US"/>
              </a:p>
            </p:txBody>
          </p:sp>
          <p:grpSp>
            <p:nvGrpSpPr>
              <p:cNvPr id="22" name="Group 5"/>
              <p:cNvGrpSpPr>
                <a:grpSpLocks/>
              </p:cNvGrpSpPr>
              <p:nvPr/>
            </p:nvGrpSpPr>
            <p:grpSpPr bwMode="auto">
              <a:xfrm>
                <a:off x="3408" y="615"/>
                <a:ext cx="447" cy="946"/>
                <a:chOff x="3408" y="615"/>
                <a:chExt cx="447" cy="946"/>
              </a:xfrm>
            </p:grpSpPr>
            <p:sp>
              <p:nvSpPr>
                <p:cNvPr id="23" name="Oval 6"/>
                <p:cNvSpPr>
                  <a:spLocks noChangeArrowheads="1"/>
                </p:cNvSpPr>
                <p:nvPr/>
              </p:nvSpPr>
              <p:spPr bwMode="auto">
                <a:xfrm>
                  <a:off x="3811" y="615"/>
                  <a:ext cx="27" cy="160"/>
                </a:xfrm>
                <a:prstGeom prst="ellipse">
                  <a:avLst/>
                </a:prstGeom>
                <a:solidFill>
                  <a:srgbClr val="DFDFFF"/>
                </a:solidFill>
                <a:ln w="12700">
                  <a:solidFill>
                    <a:srgbClr val="000000"/>
                  </a:solidFill>
                  <a:round/>
                  <a:headEnd/>
                  <a:tailEnd/>
                </a:ln>
              </p:spPr>
              <p:txBody>
                <a:bodyPr/>
                <a:lstStyle/>
                <a:p>
                  <a:endParaRPr lang="en-US"/>
                </a:p>
              </p:txBody>
            </p:sp>
            <p:grpSp>
              <p:nvGrpSpPr>
                <p:cNvPr id="24" name="Group 7"/>
                <p:cNvGrpSpPr>
                  <a:grpSpLocks/>
                </p:cNvGrpSpPr>
                <p:nvPr/>
              </p:nvGrpSpPr>
              <p:grpSpPr bwMode="auto">
                <a:xfrm>
                  <a:off x="3408" y="916"/>
                  <a:ext cx="447" cy="645"/>
                  <a:chOff x="3408" y="916"/>
                  <a:chExt cx="447" cy="645"/>
                </a:xfrm>
              </p:grpSpPr>
              <p:sp>
                <p:nvSpPr>
                  <p:cNvPr id="25" name="Freeform 8"/>
                  <p:cNvSpPr>
                    <a:spLocks/>
                  </p:cNvSpPr>
                  <p:nvPr/>
                </p:nvSpPr>
                <p:spPr bwMode="auto">
                  <a:xfrm>
                    <a:off x="3475" y="916"/>
                    <a:ext cx="380" cy="463"/>
                  </a:xfrm>
                  <a:custGeom>
                    <a:avLst/>
                    <a:gdLst>
                      <a:gd name="T0" fmla="*/ 354 w 380"/>
                      <a:gd name="T1" fmla="*/ 220 h 463"/>
                      <a:gd name="T2" fmla="*/ 365 w 380"/>
                      <a:gd name="T3" fmla="*/ 191 h 463"/>
                      <a:gd name="T4" fmla="*/ 377 w 380"/>
                      <a:gd name="T5" fmla="*/ 151 h 463"/>
                      <a:gd name="T6" fmla="*/ 380 w 380"/>
                      <a:gd name="T7" fmla="*/ 121 h 463"/>
                      <a:gd name="T8" fmla="*/ 379 w 380"/>
                      <a:gd name="T9" fmla="*/ 90 h 463"/>
                      <a:gd name="T10" fmla="*/ 376 w 380"/>
                      <a:gd name="T11" fmla="*/ 60 h 463"/>
                      <a:gd name="T12" fmla="*/ 372 w 380"/>
                      <a:gd name="T13" fmla="*/ 55 h 463"/>
                      <a:gd name="T14" fmla="*/ 366 w 380"/>
                      <a:gd name="T15" fmla="*/ 52 h 463"/>
                      <a:gd name="T16" fmla="*/ 356 w 380"/>
                      <a:gd name="T17" fmla="*/ 54 h 463"/>
                      <a:gd name="T18" fmla="*/ 340 w 380"/>
                      <a:gd name="T19" fmla="*/ 61 h 463"/>
                      <a:gd name="T20" fmla="*/ 320 w 380"/>
                      <a:gd name="T21" fmla="*/ 69 h 463"/>
                      <a:gd name="T22" fmla="*/ 304 w 380"/>
                      <a:gd name="T23" fmla="*/ 71 h 463"/>
                      <a:gd name="T24" fmla="*/ 287 w 380"/>
                      <a:gd name="T25" fmla="*/ 69 h 463"/>
                      <a:gd name="T26" fmla="*/ 262 w 380"/>
                      <a:gd name="T27" fmla="*/ 48 h 463"/>
                      <a:gd name="T28" fmla="*/ 235 w 380"/>
                      <a:gd name="T29" fmla="*/ 26 h 463"/>
                      <a:gd name="T30" fmla="*/ 213 w 380"/>
                      <a:gd name="T31" fmla="*/ 2 h 463"/>
                      <a:gd name="T32" fmla="*/ 207 w 380"/>
                      <a:gd name="T33" fmla="*/ 0 h 463"/>
                      <a:gd name="T34" fmla="*/ 197 w 380"/>
                      <a:gd name="T35" fmla="*/ 2 h 463"/>
                      <a:gd name="T36" fmla="*/ 178 w 380"/>
                      <a:gd name="T37" fmla="*/ 19 h 463"/>
                      <a:gd name="T38" fmla="*/ 161 w 380"/>
                      <a:gd name="T39" fmla="*/ 33 h 463"/>
                      <a:gd name="T40" fmla="*/ 144 w 380"/>
                      <a:gd name="T41" fmla="*/ 42 h 463"/>
                      <a:gd name="T42" fmla="*/ 126 w 380"/>
                      <a:gd name="T43" fmla="*/ 48 h 463"/>
                      <a:gd name="T44" fmla="*/ 108 w 380"/>
                      <a:gd name="T45" fmla="*/ 35 h 463"/>
                      <a:gd name="T46" fmla="*/ 92 w 380"/>
                      <a:gd name="T47" fmla="*/ 31 h 463"/>
                      <a:gd name="T48" fmla="*/ 77 w 380"/>
                      <a:gd name="T49" fmla="*/ 35 h 463"/>
                      <a:gd name="T50" fmla="*/ 66 w 380"/>
                      <a:gd name="T51" fmla="*/ 40 h 463"/>
                      <a:gd name="T52" fmla="*/ 57 w 380"/>
                      <a:gd name="T53" fmla="*/ 47 h 463"/>
                      <a:gd name="T54" fmla="*/ 47 w 380"/>
                      <a:gd name="T55" fmla="*/ 59 h 463"/>
                      <a:gd name="T56" fmla="*/ 41 w 380"/>
                      <a:gd name="T57" fmla="*/ 71 h 463"/>
                      <a:gd name="T58" fmla="*/ 35 w 380"/>
                      <a:gd name="T59" fmla="*/ 90 h 463"/>
                      <a:gd name="T60" fmla="*/ 21 w 380"/>
                      <a:gd name="T61" fmla="*/ 93 h 463"/>
                      <a:gd name="T62" fmla="*/ 10 w 380"/>
                      <a:gd name="T63" fmla="*/ 97 h 463"/>
                      <a:gd name="T64" fmla="*/ 4 w 380"/>
                      <a:gd name="T65" fmla="*/ 101 h 463"/>
                      <a:gd name="T66" fmla="*/ 0 w 380"/>
                      <a:gd name="T67" fmla="*/ 107 h 463"/>
                      <a:gd name="T68" fmla="*/ 3 w 380"/>
                      <a:gd name="T69" fmla="*/ 118 h 463"/>
                      <a:gd name="T70" fmla="*/ 16 w 380"/>
                      <a:gd name="T71" fmla="*/ 158 h 463"/>
                      <a:gd name="T72" fmla="*/ 33 w 380"/>
                      <a:gd name="T73" fmla="*/ 198 h 463"/>
                      <a:gd name="T74" fmla="*/ 62 w 380"/>
                      <a:gd name="T75" fmla="*/ 249 h 463"/>
                      <a:gd name="T76" fmla="*/ 102 w 380"/>
                      <a:gd name="T77" fmla="*/ 294 h 463"/>
                      <a:gd name="T78" fmla="*/ 132 w 380"/>
                      <a:gd name="T79" fmla="*/ 339 h 463"/>
                      <a:gd name="T80" fmla="*/ 163 w 380"/>
                      <a:gd name="T81" fmla="*/ 384 h 463"/>
                      <a:gd name="T82" fmla="*/ 190 w 380"/>
                      <a:gd name="T83" fmla="*/ 414 h 463"/>
                      <a:gd name="T84" fmla="*/ 229 w 380"/>
                      <a:gd name="T85" fmla="*/ 463 h 463"/>
                      <a:gd name="T86" fmla="*/ 193 w 380"/>
                      <a:gd name="T87" fmla="*/ 420 h 463"/>
                      <a:gd name="T88" fmla="*/ 173 w 380"/>
                      <a:gd name="T89" fmla="*/ 404 h 463"/>
                      <a:gd name="T90" fmla="*/ 151 w 380"/>
                      <a:gd name="T91" fmla="*/ 389 h 463"/>
                      <a:gd name="T92" fmla="*/ 131 w 380"/>
                      <a:gd name="T93" fmla="*/ 379 h 463"/>
                      <a:gd name="T94" fmla="*/ 108 w 380"/>
                      <a:gd name="T95" fmla="*/ 372 h 463"/>
                      <a:gd name="T96" fmla="*/ 84 w 380"/>
                      <a:gd name="T97" fmla="*/ 36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463">
                        <a:moveTo>
                          <a:pt x="354" y="220"/>
                        </a:moveTo>
                        <a:lnTo>
                          <a:pt x="365" y="191"/>
                        </a:lnTo>
                        <a:lnTo>
                          <a:pt x="377" y="151"/>
                        </a:lnTo>
                        <a:lnTo>
                          <a:pt x="380" y="121"/>
                        </a:lnTo>
                        <a:lnTo>
                          <a:pt x="379" y="90"/>
                        </a:lnTo>
                        <a:lnTo>
                          <a:pt x="376" y="60"/>
                        </a:lnTo>
                        <a:lnTo>
                          <a:pt x="372" y="55"/>
                        </a:lnTo>
                        <a:lnTo>
                          <a:pt x="366" y="52"/>
                        </a:lnTo>
                        <a:lnTo>
                          <a:pt x="356" y="54"/>
                        </a:lnTo>
                        <a:lnTo>
                          <a:pt x="340" y="61"/>
                        </a:lnTo>
                        <a:lnTo>
                          <a:pt x="320" y="69"/>
                        </a:lnTo>
                        <a:lnTo>
                          <a:pt x="304" y="71"/>
                        </a:lnTo>
                        <a:lnTo>
                          <a:pt x="287" y="69"/>
                        </a:lnTo>
                        <a:lnTo>
                          <a:pt x="262" y="48"/>
                        </a:lnTo>
                        <a:lnTo>
                          <a:pt x="235" y="26"/>
                        </a:lnTo>
                        <a:lnTo>
                          <a:pt x="213" y="2"/>
                        </a:lnTo>
                        <a:lnTo>
                          <a:pt x="207" y="0"/>
                        </a:lnTo>
                        <a:lnTo>
                          <a:pt x="197" y="2"/>
                        </a:lnTo>
                        <a:lnTo>
                          <a:pt x="178" y="19"/>
                        </a:lnTo>
                        <a:lnTo>
                          <a:pt x="161" y="33"/>
                        </a:lnTo>
                        <a:lnTo>
                          <a:pt x="144" y="42"/>
                        </a:lnTo>
                        <a:lnTo>
                          <a:pt x="126" y="48"/>
                        </a:lnTo>
                        <a:lnTo>
                          <a:pt x="108" y="35"/>
                        </a:lnTo>
                        <a:lnTo>
                          <a:pt x="92" y="31"/>
                        </a:lnTo>
                        <a:lnTo>
                          <a:pt x="77" y="35"/>
                        </a:lnTo>
                        <a:lnTo>
                          <a:pt x="66" y="40"/>
                        </a:lnTo>
                        <a:lnTo>
                          <a:pt x="57" y="47"/>
                        </a:lnTo>
                        <a:lnTo>
                          <a:pt x="47" y="59"/>
                        </a:lnTo>
                        <a:lnTo>
                          <a:pt x="41" y="71"/>
                        </a:lnTo>
                        <a:lnTo>
                          <a:pt x="35" y="90"/>
                        </a:lnTo>
                        <a:lnTo>
                          <a:pt x="21" y="93"/>
                        </a:lnTo>
                        <a:lnTo>
                          <a:pt x="10" y="97"/>
                        </a:lnTo>
                        <a:lnTo>
                          <a:pt x="4" y="101"/>
                        </a:lnTo>
                        <a:lnTo>
                          <a:pt x="0" y="107"/>
                        </a:lnTo>
                        <a:lnTo>
                          <a:pt x="3" y="118"/>
                        </a:lnTo>
                        <a:lnTo>
                          <a:pt x="16" y="158"/>
                        </a:lnTo>
                        <a:lnTo>
                          <a:pt x="33" y="198"/>
                        </a:lnTo>
                        <a:lnTo>
                          <a:pt x="62" y="249"/>
                        </a:lnTo>
                        <a:lnTo>
                          <a:pt x="102" y="294"/>
                        </a:lnTo>
                        <a:lnTo>
                          <a:pt x="132" y="339"/>
                        </a:lnTo>
                        <a:lnTo>
                          <a:pt x="163" y="384"/>
                        </a:lnTo>
                        <a:lnTo>
                          <a:pt x="190" y="414"/>
                        </a:lnTo>
                        <a:lnTo>
                          <a:pt x="229" y="463"/>
                        </a:lnTo>
                        <a:lnTo>
                          <a:pt x="193" y="420"/>
                        </a:lnTo>
                        <a:lnTo>
                          <a:pt x="173" y="404"/>
                        </a:lnTo>
                        <a:lnTo>
                          <a:pt x="151" y="389"/>
                        </a:lnTo>
                        <a:lnTo>
                          <a:pt x="131" y="379"/>
                        </a:lnTo>
                        <a:lnTo>
                          <a:pt x="108" y="372"/>
                        </a:lnTo>
                        <a:lnTo>
                          <a:pt x="84"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9"/>
                  <p:cNvSpPr>
                    <a:spLocks/>
                  </p:cNvSpPr>
                  <p:nvPr/>
                </p:nvSpPr>
                <p:spPr bwMode="auto">
                  <a:xfrm>
                    <a:off x="3408" y="1327"/>
                    <a:ext cx="335" cy="234"/>
                  </a:xfrm>
                  <a:custGeom>
                    <a:avLst/>
                    <a:gdLst>
                      <a:gd name="T0" fmla="*/ 0 w 335"/>
                      <a:gd name="T1" fmla="*/ 0 h 234"/>
                      <a:gd name="T2" fmla="*/ 10 w 335"/>
                      <a:gd name="T3" fmla="*/ 23 h 234"/>
                      <a:gd name="T4" fmla="*/ 21 w 335"/>
                      <a:gd name="T5" fmla="*/ 40 h 234"/>
                      <a:gd name="T6" fmla="*/ 63 w 335"/>
                      <a:gd name="T7" fmla="*/ 64 h 234"/>
                      <a:gd name="T8" fmla="*/ 122 w 335"/>
                      <a:gd name="T9" fmla="*/ 95 h 234"/>
                      <a:gd name="T10" fmla="*/ 170 w 335"/>
                      <a:gd name="T11" fmla="*/ 122 h 234"/>
                      <a:gd name="T12" fmla="*/ 206 w 335"/>
                      <a:gd name="T13" fmla="*/ 146 h 234"/>
                      <a:gd name="T14" fmla="*/ 252 w 335"/>
                      <a:gd name="T15" fmla="*/ 175 h 234"/>
                      <a:gd name="T16" fmla="*/ 298 w 335"/>
                      <a:gd name="T17" fmla="*/ 207 h 234"/>
                      <a:gd name="T18" fmla="*/ 335 w 335"/>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34">
                        <a:moveTo>
                          <a:pt x="0" y="0"/>
                        </a:moveTo>
                        <a:lnTo>
                          <a:pt x="10" y="23"/>
                        </a:lnTo>
                        <a:lnTo>
                          <a:pt x="21" y="40"/>
                        </a:lnTo>
                        <a:lnTo>
                          <a:pt x="63" y="64"/>
                        </a:lnTo>
                        <a:lnTo>
                          <a:pt x="122" y="95"/>
                        </a:lnTo>
                        <a:lnTo>
                          <a:pt x="170" y="122"/>
                        </a:lnTo>
                        <a:lnTo>
                          <a:pt x="206" y="146"/>
                        </a:lnTo>
                        <a:lnTo>
                          <a:pt x="252" y="175"/>
                        </a:lnTo>
                        <a:lnTo>
                          <a:pt x="298" y="207"/>
                        </a:lnTo>
                        <a:lnTo>
                          <a:pt x="335" y="23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0" name="Freeform 10"/>
            <p:cNvSpPr>
              <a:spLocks/>
            </p:cNvSpPr>
            <p:nvPr/>
          </p:nvSpPr>
          <p:spPr bwMode="auto">
            <a:xfrm>
              <a:off x="4752" y="1056"/>
              <a:ext cx="144" cy="208"/>
            </a:xfrm>
            <a:custGeom>
              <a:avLst/>
              <a:gdLst>
                <a:gd name="T0" fmla="*/ 144 w 144"/>
                <a:gd name="T1" fmla="*/ 96 h 208"/>
                <a:gd name="T2" fmla="*/ 48 w 144"/>
                <a:gd name="T3" fmla="*/ 0 h 208"/>
                <a:gd name="T4" fmla="*/ 0 w 144"/>
                <a:gd name="T5" fmla="*/ 96 h 208"/>
                <a:gd name="T6" fmla="*/ 48 w 144"/>
                <a:gd name="T7" fmla="*/ 192 h 208"/>
                <a:gd name="T8" fmla="*/ 96 w 144"/>
                <a:gd name="T9" fmla="*/ 192 h 208"/>
                <a:gd name="T10" fmla="*/ 96 w 144"/>
                <a:gd name="T11" fmla="*/ 144 h 208"/>
              </a:gdLst>
              <a:ahLst/>
              <a:cxnLst>
                <a:cxn ang="0">
                  <a:pos x="T0" y="T1"/>
                </a:cxn>
                <a:cxn ang="0">
                  <a:pos x="T2" y="T3"/>
                </a:cxn>
                <a:cxn ang="0">
                  <a:pos x="T4" y="T5"/>
                </a:cxn>
                <a:cxn ang="0">
                  <a:pos x="T6" y="T7"/>
                </a:cxn>
                <a:cxn ang="0">
                  <a:pos x="T8" y="T9"/>
                </a:cxn>
                <a:cxn ang="0">
                  <a:pos x="T10" y="T11"/>
                </a:cxn>
              </a:cxnLst>
              <a:rect l="0" t="0" r="r" b="b"/>
              <a:pathLst>
                <a:path w="144" h="208">
                  <a:moveTo>
                    <a:pt x="144" y="96"/>
                  </a:moveTo>
                  <a:cubicBezTo>
                    <a:pt x="108" y="48"/>
                    <a:pt x="72" y="0"/>
                    <a:pt x="48" y="0"/>
                  </a:cubicBezTo>
                  <a:cubicBezTo>
                    <a:pt x="24" y="0"/>
                    <a:pt x="0" y="64"/>
                    <a:pt x="0" y="96"/>
                  </a:cubicBezTo>
                  <a:cubicBezTo>
                    <a:pt x="0" y="128"/>
                    <a:pt x="32" y="176"/>
                    <a:pt x="48" y="192"/>
                  </a:cubicBezTo>
                  <a:cubicBezTo>
                    <a:pt x="64" y="208"/>
                    <a:pt x="88" y="200"/>
                    <a:pt x="96" y="192"/>
                  </a:cubicBezTo>
                  <a:cubicBezTo>
                    <a:pt x="104" y="184"/>
                    <a:pt x="100" y="164"/>
                    <a:pt x="96" y="14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Rounded Rectangular Callout 26"/>
          <p:cNvSpPr/>
          <p:nvPr/>
        </p:nvSpPr>
        <p:spPr>
          <a:xfrm>
            <a:off x="-17682" y="4126707"/>
            <a:ext cx="2859087" cy="1066800"/>
          </a:xfrm>
          <a:prstGeom prst="wedgeRoundRectCallout">
            <a:avLst>
              <a:gd name="adj1" fmla="val 65031"/>
              <a:gd name="adj2" fmla="val 42741"/>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Je contrôle systématiquement tout le trafic</a:t>
            </a:r>
            <a:endParaRPr lang="en-US" dirty="0">
              <a:solidFill>
                <a:schemeClr val="tx1"/>
              </a:solidFill>
            </a:endParaRPr>
          </a:p>
        </p:txBody>
      </p:sp>
      <p:sp>
        <p:nvSpPr>
          <p:cNvPr id="28" name="Cloud Callout 27"/>
          <p:cNvSpPr/>
          <p:nvPr/>
        </p:nvSpPr>
        <p:spPr>
          <a:xfrm>
            <a:off x="5650710" y="3432509"/>
            <a:ext cx="3236912" cy="1532858"/>
          </a:xfrm>
          <a:prstGeom prst="cloudCallout">
            <a:avLst>
              <a:gd name="adj1" fmla="val -94363"/>
              <a:gd name="adj2" fmla="val 3695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a:t>
            </a:r>
            <a:r>
              <a:rPr lang="fr-CH" dirty="0" smtClean="0">
                <a:solidFill>
                  <a:schemeClr val="tx1"/>
                </a:solidFill>
              </a:rPr>
              <a:t>a répartition statistique correspond bien à un texte, …</a:t>
            </a:r>
            <a:endParaRPr lang="en-US" dirty="0">
              <a:solidFill>
                <a:schemeClr val="tx1"/>
              </a:solidFill>
            </a:endParaRPr>
          </a:p>
        </p:txBody>
      </p:sp>
      <p:grpSp>
        <p:nvGrpSpPr>
          <p:cNvPr id="34" name="Group 33"/>
          <p:cNvGrpSpPr/>
          <p:nvPr/>
        </p:nvGrpSpPr>
        <p:grpSpPr>
          <a:xfrm>
            <a:off x="1286331" y="1761846"/>
            <a:ext cx="1837869" cy="1121879"/>
            <a:chOff x="3258162" y="1718207"/>
            <a:chExt cx="1837869" cy="1121879"/>
          </a:xfrm>
          <a:solidFill>
            <a:schemeClr val="accent3">
              <a:lumMod val="20000"/>
              <a:lumOff val="80000"/>
            </a:schemeClr>
          </a:solidFill>
        </p:grpSpPr>
        <p:sp>
          <p:nvSpPr>
            <p:cNvPr id="12" name="Rectangle 11"/>
            <p:cNvSpPr/>
            <p:nvPr/>
          </p:nvSpPr>
          <p:spPr>
            <a:xfrm>
              <a:off x="3258162" y="1718207"/>
              <a:ext cx="1837869" cy="112187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V="1">
              <a:off x="3258162" y="1721777"/>
              <a:ext cx="1837869" cy="609600"/>
            </a:xfrm>
            <a:prstGeom prst="triangle">
              <a:avLst>
                <a:gd name="adj" fmla="val 491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p:cNvCxnSpPr/>
          <p:nvPr/>
        </p:nvCxnSpPr>
        <p:spPr>
          <a:xfrm flipV="1">
            <a:off x="4114689" y="2655486"/>
            <a:ext cx="0" cy="1113240"/>
          </a:xfrm>
          <a:prstGeom prst="straightConnector1">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Cloud Callout 32"/>
          <p:cNvSpPr/>
          <p:nvPr/>
        </p:nvSpPr>
        <p:spPr>
          <a:xfrm>
            <a:off x="4227704" y="4877505"/>
            <a:ext cx="3236912" cy="1532858"/>
          </a:xfrm>
          <a:prstGeom prst="cloudCallout">
            <a:avLst>
              <a:gd name="adj1" fmla="val -53273"/>
              <a:gd name="adj2" fmla="val -381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 mais  la plupart des mots ne sont pas dans le dictionnaire ! </a:t>
            </a:r>
            <a:endParaRPr lang="en-US" dirty="0">
              <a:solidFill>
                <a:schemeClr val="tx1"/>
              </a:solidFill>
            </a:endParaRPr>
          </a:p>
        </p:txBody>
      </p:sp>
      <p:sp>
        <p:nvSpPr>
          <p:cNvPr id="37" name="Rectangle 36"/>
          <p:cNvSpPr/>
          <p:nvPr/>
        </p:nvSpPr>
        <p:spPr>
          <a:xfrm>
            <a:off x="221777" y="5319330"/>
            <a:ext cx="2619628"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uspect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8873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0052 -0.00532 L 0.20885 -0.00532 " pathEditMode="relative" rAng="0" ptsTypes="AA">
                                      <p:cBhvr>
                                        <p:cTn id="13" dur="2000" fill="hold"/>
                                        <p:tgtEl>
                                          <p:spTgt spid="34"/>
                                        </p:tgtEl>
                                        <p:attrNameLst>
                                          <p:attrName>ppt_x</p:attrName>
                                          <p:attrName>ppt_y</p:attrName>
                                        </p:attrNameLst>
                                      </p:cBhvr>
                                      <p:rCtr x="10417" y="0"/>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125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2000" fill="hold"/>
                                        <p:tgtEl>
                                          <p:spTgt spid="30"/>
                                        </p:tgtEl>
                                        <p:attrNameLst>
                                          <p:attrName>ppt_w</p:attrName>
                                        </p:attrNameLst>
                                      </p:cBhvr>
                                      <p:tavLst>
                                        <p:tav tm="0">
                                          <p:val>
                                            <p:fltVal val="0"/>
                                          </p:val>
                                        </p:tav>
                                        <p:tav tm="100000">
                                          <p:val>
                                            <p:strVal val="#ppt_w"/>
                                          </p:val>
                                        </p:tav>
                                      </p:tavLst>
                                    </p:anim>
                                    <p:anim calcmode="lin" valueType="num">
                                      <p:cBhvr>
                                        <p:cTn id="30" dur="2000" fill="hold"/>
                                        <p:tgtEl>
                                          <p:spTgt spid="30"/>
                                        </p:tgtEl>
                                        <p:attrNameLst>
                                          <p:attrName>ppt_h</p:attrName>
                                        </p:attrNameLst>
                                      </p:cBhvr>
                                      <p:tavLst>
                                        <p:tav tm="0">
                                          <p:val>
                                            <p:fltVal val="0"/>
                                          </p:val>
                                        </p:tav>
                                        <p:tav tm="100000">
                                          <p:val>
                                            <p:strVal val="#ppt_h"/>
                                          </p:val>
                                        </p:tav>
                                      </p:tavLst>
                                    </p:anim>
                                    <p:animEffect transition="in" filter="fade">
                                      <p:cBhvr>
                                        <p:cTn id="31" dur="20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9" presetClass="entr" presetSubtype="5"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0" fill="hold"/>
                                        <p:tgtEl>
                                          <p:spTgt spid="32"/>
                                        </p:tgtEl>
                                        <p:attrNameLst>
                                          <p:attrName>ppt_w</p:attrName>
                                        </p:attrNameLst>
                                      </p:cBhvr>
                                      <p:tavLst>
                                        <p:tav tm="0">
                                          <p:val>
                                            <p:strVal val="#ppt_w"/>
                                          </p:val>
                                        </p:tav>
                                        <p:tav tm="100000">
                                          <p:val>
                                            <p:strVal val="#ppt_w"/>
                                          </p:val>
                                        </p:tav>
                                      </p:tavLst>
                                    </p:anim>
                                    <p:anim calcmode="lin" valueType="num">
                                      <p:cBhvr>
                                        <p:cTn id="37" dur="5000" fill="hold"/>
                                        <p:tgtEl>
                                          <p:spTgt spid="32"/>
                                        </p:tgtEl>
                                        <p:attrNameLst>
                                          <p:attrName>ppt_h</p:attrName>
                                        </p:attrNameLst>
                                      </p:cBhvr>
                                      <p:tavLst>
                                        <p:tav tm="0" fmla="#ppt_h*sin(2.5*pi*$)">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125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125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1500" fill="hold"/>
                                        <p:tgtEl>
                                          <p:spTgt spid="37"/>
                                        </p:tgtEl>
                                        <p:attrNameLst>
                                          <p:attrName>ppt_w</p:attrName>
                                        </p:attrNameLst>
                                      </p:cBhvr>
                                      <p:tavLst>
                                        <p:tav tm="0">
                                          <p:val>
                                            <p:fltVal val="0"/>
                                          </p:val>
                                        </p:tav>
                                        <p:tav tm="100000">
                                          <p:val>
                                            <p:strVal val="#ppt_w"/>
                                          </p:val>
                                        </p:tav>
                                      </p:tavLst>
                                    </p:anim>
                                    <p:anim calcmode="lin" valueType="num">
                                      <p:cBhvr>
                                        <p:cTn id="53" dur="1500" fill="hold"/>
                                        <p:tgtEl>
                                          <p:spTgt spid="37"/>
                                        </p:tgtEl>
                                        <p:attrNameLst>
                                          <p:attrName>ppt_h</p:attrName>
                                        </p:attrNameLst>
                                      </p:cBhvr>
                                      <p:tavLst>
                                        <p:tav tm="0">
                                          <p:val>
                                            <p:fltVal val="0"/>
                                          </p:val>
                                        </p:tav>
                                        <p:tav tm="100000">
                                          <p:val>
                                            <p:strVal val="#ppt_h"/>
                                          </p:val>
                                        </p:tav>
                                      </p:tavLst>
                                    </p:anim>
                                    <p:animEffect transition="in" filter="fade">
                                      <p:cBhvr>
                                        <p:cTn id="54" dur="1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20885 -0.00532 L 0.43976 -0.00532 " pathEditMode="relative" rAng="0" ptsTypes="AA">
                                      <p:cBhvr>
                                        <p:cTn id="58" dur="2000" fill="hold"/>
                                        <p:tgtEl>
                                          <p:spTgt spid="34"/>
                                        </p:tgtEl>
                                        <p:attrNameLst>
                                          <p:attrName>ppt_x</p:attrName>
                                          <p:attrName>ppt_y</p:attrName>
                                        </p:attrNameLst>
                                      </p:cBhvr>
                                      <p:rCtr x="115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8" grpId="0" animBg="1"/>
      <p:bldP spid="33" grpId="0" animBg="1"/>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2"/>
          <p:cNvSpPr>
            <a:spLocks noGrp="1"/>
          </p:cNvSpPr>
          <p:nvPr>
            <p:ph type="dt" sz="half" idx="10"/>
          </p:nvPr>
        </p:nvSpPr>
        <p:spPr/>
        <p:txBody>
          <a:bodyPr/>
          <a:lstStyle/>
          <a:p>
            <a:r>
              <a:rPr lang="en-US" smtClean="0"/>
              <a:t>14 avril  2011</a:t>
            </a:r>
            <a:endParaRPr lang="en-US"/>
          </a:p>
        </p:txBody>
      </p:sp>
      <p:sp>
        <p:nvSpPr>
          <p:cNvPr id="36"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56354" name="Rectangle 2"/>
          <p:cNvSpPr>
            <a:spLocks noGrp="1" noChangeArrowheads="1"/>
          </p:cNvSpPr>
          <p:nvPr>
            <p:ph type="title"/>
          </p:nvPr>
        </p:nvSpPr>
        <p:spPr/>
        <p:txBody>
          <a:bodyPr/>
          <a:lstStyle/>
          <a:p>
            <a:r>
              <a:rPr lang="en-GB"/>
              <a:t>génération par dictionnaire</a:t>
            </a:r>
          </a:p>
        </p:txBody>
      </p:sp>
      <p:sp>
        <p:nvSpPr>
          <p:cNvPr id="356355" name="Rectangle 3"/>
          <p:cNvSpPr>
            <a:spLocks noChangeArrowheads="1"/>
          </p:cNvSpPr>
          <p:nvPr/>
        </p:nvSpPr>
        <p:spPr bwMode="auto">
          <a:xfrm>
            <a:off x="609600" y="990600"/>
            <a:ext cx="1066800" cy="1143000"/>
          </a:xfrm>
          <a:prstGeom prst="rect">
            <a:avLst/>
          </a:prstGeom>
          <a:solidFill>
            <a:schemeClr val="accent6">
              <a:lumMod val="40000"/>
              <a:lumOff val="60000"/>
            </a:schemeClr>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texte à cacher</a:t>
            </a:r>
          </a:p>
        </p:txBody>
      </p:sp>
      <p:sp>
        <p:nvSpPr>
          <p:cNvPr id="356356" name="AutoShape 4"/>
          <p:cNvSpPr>
            <a:spLocks noChangeArrowheads="1"/>
          </p:cNvSpPr>
          <p:nvPr/>
        </p:nvSpPr>
        <p:spPr bwMode="auto">
          <a:xfrm>
            <a:off x="2590800" y="990600"/>
            <a:ext cx="2133600" cy="1143000"/>
          </a:xfrm>
          <a:prstGeom prst="roundRect">
            <a:avLst>
              <a:gd name="adj" fmla="val 16667"/>
            </a:avLst>
          </a:prstGeom>
          <a:solidFill>
            <a:srgbClr val="FFC000"/>
          </a:solidFill>
          <a:ln w="28575">
            <a:solidFill>
              <a:schemeClr val="tx1"/>
            </a:solidFill>
            <a:round/>
            <a:headEnd/>
            <a:tailEnd/>
          </a:ln>
          <a:effectLst/>
          <a:scene3d>
            <a:camera prst="orthographicFront"/>
            <a:lightRig rig="threePt" dir="t"/>
          </a:scene3d>
          <a:sp3d>
            <a:bevelT/>
          </a:sp3d>
          <a:extLst/>
        </p:spPr>
        <p:txBody>
          <a:bodyPr wrap="none" anchor="ctr"/>
          <a:lstStyle/>
          <a:p>
            <a:pPr algn="ctr"/>
            <a:r>
              <a:rPr lang="en-GB" sz="2400">
                <a:solidFill>
                  <a:schemeClr val="tx1"/>
                </a:solidFill>
              </a:rPr>
              <a:t>chiffrement</a:t>
            </a:r>
          </a:p>
          <a:p>
            <a:pPr algn="ctr"/>
            <a:r>
              <a:rPr lang="en-GB" sz="2400">
                <a:solidFill>
                  <a:schemeClr val="tx1"/>
                </a:solidFill>
              </a:rPr>
              <a:t>ou compression</a:t>
            </a:r>
          </a:p>
        </p:txBody>
      </p:sp>
      <p:sp>
        <p:nvSpPr>
          <p:cNvPr id="356357" name="Rectangle 5"/>
          <p:cNvSpPr>
            <a:spLocks noChangeArrowheads="1"/>
          </p:cNvSpPr>
          <p:nvPr/>
        </p:nvSpPr>
        <p:spPr bwMode="auto">
          <a:xfrm>
            <a:off x="5638800" y="1371600"/>
            <a:ext cx="3352800" cy="457200"/>
          </a:xfrm>
          <a:prstGeom prst="rect">
            <a:avLst/>
          </a:prstGeom>
          <a:solidFill>
            <a:schemeClr val="accent6">
              <a:lumMod val="40000"/>
              <a:lumOff val="60000"/>
            </a:schemeClr>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10100011010100010101...</a:t>
            </a:r>
          </a:p>
        </p:txBody>
      </p:sp>
      <p:sp>
        <p:nvSpPr>
          <p:cNvPr id="356358" name="Line 6"/>
          <p:cNvSpPr>
            <a:spLocks noChangeShapeType="1"/>
          </p:cNvSpPr>
          <p:nvPr/>
        </p:nvSpPr>
        <p:spPr bwMode="auto">
          <a:xfrm>
            <a:off x="1676400" y="1600200"/>
            <a:ext cx="9144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60" name="AutoShape 8"/>
          <p:cNvSpPr>
            <a:spLocks noChangeArrowheads="1"/>
          </p:cNvSpPr>
          <p:nvPr/>
        </p:nvSpPr>
        <p:spPr bwMode="auto">
          <a:xfrm>
            <a:off x="6477000" y="3505200"/>
            <a:ext cx="2133600" cy="1143000"/>
          </a:xfrm>
          <a:prstGeom prst="roundRect">
            <a:avLst>
              <a:gd name="adj" fmla="val 16667"/>
            </a:avLst>
          </a:prstGeom>
          <a:solidFill>
            <a:srgbClr val="FFC000"/>
          </a:solidFill>
          <a:ln w="28575">
            <a:solidFill>
              <a:schemeClr val="tx1"/>
            </a:solidFill>
            <a:round/>
            <a:headEnd/>
            <a:tailEnd/>
          </a:ln>
          <a:effectLst/>
          <a:scene3d>
            <a:camera prst="orthographicFront"/>
            <a:lightRig rig="threePt" dir="t"/>
          </a:scene3d>
          <a:sp3d>
            <a:bevelT/>
          </a:sp3d>
          <a:extLst/>
        </p:spPr>
        <p:txBody>
          <a:bodyPr wrap="none" anchor="ctr"/>
          <a:lstStyle/>
          <a:p>
            <a:pPr algn="ctr"/>
            <a:r>
              <a:rPr lang="en-GB" sz="2400">
                <a:solidFill>
                  <a:schemeClr val="tx1"/>
                </a:solidFill>
              </a:rPr>
              <a:t>extracteur</a:t>
            </a:r>
          </a:p>
          <a:p>
            <a:pPr algn="ctr"/>
            <a:r>
              <a:rPr lang="en-GB" sz="2400">
                <a:solidFill>
                  <a:schemeClr val="tx1"/>
                </a:solidFill>
              </a:rPr>
              <a:t>de texte</a:t>
            </a:r>
          </a:p>
        </p:txBody>
      </p:sp>
      <p:grpSp>
        <p:nvGrpSpPr>
          <p:cNvPr id="356378" name="Group 26"/>
          <p:cNvGrpSpPr>
            <a:grpSpLocks/>
          </p:cNvGrpSpPr>
          <p:nvPr/>
        </p:nvGrpSpPr>
        <p:grpSpPr bwMode="auto">
          <a:xfrm>
            <a:off x="1519238" y="2971800"/>
            <a:ext cx="3509963" cy="1828800"/>
            <a:chOff x="957" y="1872"/>
            <a:chExt cx="2211" cy="1152"/>
          </a:xfrm>
        </p:grpSpPr>
        <p:sp>
          <p:nvSpPr>
            <p:cNvPr id="356369" name="AutoShape 17"/>
            <p:cNvSpPr>
              <a:spLocks noChangeArrowheads="1"/>
            </p:cNvSpPr>
            <p:nvPr/>
          </p:nvSpPr>
          <p:spPr bwMode="auto">
            <a:xfrm>
              <a:off x="2256" y="1968"/>
              <a:ext cx="912" cy="1056"/>
            </a:xfrm>
            <a:prstGeom prst="can">
              <a:avLst>
                <a:gd name="adj" fmla="val 28947"/>
              </a:avLst>
            </a:prstGeom>
            <a:gradFill rotWithShape="0">
              <a:gsLst>
                <a:gs pos="0">
                  <a:srgbClr val="00CCFF">
                    <a:gamma/>
                    <a:shade val="46275"/>
                    <a:invGamma/>
                  </a:srgbClr>
                </a:gs>
                <a:gs pos="50000">
                  <a:srgbClr val="00CCFF"/>
                </a:gs>
                <a:gs pos="100000">
                  <a:srgbClr val="00CCFF">
                    <a:gamma/>
                    <a:shade val="46275"/>
                    <a:invGamma/>
                  </a:srgbClr>
                </a:gs>
              </a:gsLst>
              <a:lin ang="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70" name="Text Box 18"/>
            <p:cNvSpPr txBox="1">
              <a:spLocks noChangeArrowheads="1"/>
            </p:cNvSpPr>
            <p:nvPr/>
          </p:nvSpPr>
          <p:spPr bwMode="auto">
            <a:xfrm>
              <a:off x="957" y="1872"/>
              <a:ext cx="133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dirty="0" err="1">
                  <a:solidFill>
                    <a:schemeClr val="tx1"/>
                  </a:solidFill>
                </a:rPr>
                <a:t>dictionnaire</a:t>
              </a:r>
              <a:endParaRPr lang="en-GB" sz="2800" dirty="0">
                <a:solidFill>
                  <a:schemeClr val="tx1"/>
                </a:solidFill>
              </a:endParaRPr>
            </a:p>
            <a:p>
              <a:pPr algn="ctr"/>
              <a:r>
                <a:rPr lang="en-GB" sz="2800" dirty="0">
                  <a:solidFill>
                    <a:schemeClr val="tx1"/>
                  </a:solidFill>
                </a:rPr>
                <a:t>de </a:t>
              </a:r>
              <a:r>
                <a:rPr lang="en-GB" sz="2800" dirty="0" smtClean="0">
                  <a:solidFill>
                    <a:schemeClr val="tx1"/>
                  </a:solidFill>
                </a:rPr>
                <a:t>2</a:t>
              </a:r>
              <a:r>
                <a:rPr lang="en-GB" sz="2800" baseline="30000" dirty="0" smtClean="0">
                  <a:solidFill>
                    <a:schemeClr val="tx1"/>
                  </a:solidFill>
                </a:rPr>
                <a:t>16</a:t>
              </a:r>
              <a:r>
                <a:rPr lang="en-GB" sz="2800" dirty="0" smtClean="0">
                  <a:solidFill>
                    <a:schemeClr val="tx1"/>
                  </a:solidFill>
                </a:rPr>
                <a:t> </a:t>
              </a:r>
              <a:r>
                <a:rPr lang="en-GB" sz="2800" dirty="0">
                  <a:solidFill>
                    <a:schemeClr val="tx1"/>
                  </a:solidFill>
                </a:rPr>
                <a:t>mots</a:t>
              </a:r>
            </a:p>
          </p:txBody>
        </p:sp>
      </p:grpSp>
      <p:grpSp>
        <p:nvGrpSpPr>
          <p:cNvPr id="356381" name="Group 29"/>
          <p:cNvGrpSpPr>
            <a:grpSpLocks/>
          </p:cNvGrpSpPr>
          <p:nvPr/>
        </p:nvGrpSpPr>
        <p:grpSpPr bwMode="auto">
          <a:xfrm>
            <a:off x="990600" y="4572000"/>
            <a:ext cx="5867400" cy="1828800"/>
            <a:chOff x="624" y="2880"/>
            <a:chExt cx="3696" cy="1152"/>
          </a:xfrm>
          <a:solidFill>
            <a:schemeClr val="bg1"/>
          </a:solidFill>
        </p:grpSpPr>
        <p:sp>
          <p:nvSpPr>
            <p:cNvPr id="356365" name="Rectangle 13"/>
            <p:cNvSpPr>
              <a:spLocks noChangeArrowheads="1"/>
            </p:cNvSpPr>
            <p:nvPr/>
          </p:nvSpPr>
          <p:spPr bwMode="auto">
            <a:xfrm>
              <a:off x="624" y="2880"/>
              <a:ext cx="1296" cy="1152"/>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0" i="0">
                  <a:solidFill>
                    <a:schemeClr val="tx1"/>
                  </a:solidFill>
                  <a:latin typeface="Arial" charset="0"/>
                </a:rPr>
                <a:t>texte artificiel</a:t>
              </a:r>
            </a:p>
            <a:p>
              <a:pPr algn="ctr"/>
              <a:r>
                <a:rPr lang="en-GB" sz="2000" b="0" i="0">
                  <a:solidFill>
                    <a:schemeClr val="tx1"/>
                  </a:solidFill>
                  <a:latin typeface="Arial" charset="0"/>
                </a:rPr>
                <a:t>généré</a:t>
              </a:r>
            </a:p>
          </p:txBody>
        </p:sp>
        <p:sp>
          <p:nvSpPr>
            <p:cNvPr id="356371" name="AutoShape 19"/>
            <p:cNvSpPr>
              <a:spLocks noChangeArrowheads="1"/>
            </p:cNvSpPr>
            <p:nvPr/>
          </p:nvSpPr>
          <p:spPr bwMode="auto">
            <a:xfrm>
              <a:off x="2448" y="3216"/>
              <a:ext cx="1344" cy="720"/>
            </a:xfrm>
            <a:prstGeom prst="roundRect">
              <a:avLst>
                <a:gd name="adj" fmla="val 16667"/>
              </a:avLst>
            </a:prstGeom>
            <a:solidFill>
              <a:srgbClr val="FFC000"/>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400">
                  <a:solidFill>
                    <a:schemeClr val="tx1"/>
                  </a:solidFill>
                </a:rPr>
                <a:t>ponctuation et paragraphes</a:t>
              </a:r>
            </a:p>
          </p:txBody>
        </p:sp>
        <p:sp>
          <p:nvSpPr>
            <p:cNvPr id="356373" name="Line 21"/>
            <p:cNvSpPr>
              <a:spLocks noChangeShapeType="1"/>
            </p:cNvSpPr>
            <p:nvPr/>
          </p:nvSpPr>
          <p:spPr bwMode="auto">
            <a:xfrm flipH="1">
              <a:off x="3792" y="3600"/>
              <a:ext cx="528"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74" name="Line 22"/>
            <p:cNvSpPr>
              <a:spLocks noChangeShapeType="1"/>
            </p:cNvSpPr>
            <p:nvPr/>
          </p:nvSpPr>
          <p:spPr bwMode="auto">
            <a:xfrm flipH="1">
              <a:off x="1920" y="3600"/>
              <a:ext cx="528"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356359" name="Line 7"/>
          <p:cNvSpPr>
            <a:spLocks noChangeShapeType="1"/>
          </p:cNvSpPr>
          <p:nvPr/>
        </p:nvSpPr>
        <p:spPr bwMode="auto">
          <a:xfrm>
            <a:off x="4724400" y="1600200"/>
            <a:ext cx="9144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356382" name="Group 30"/>
          <p:cNvGrpSpPr>
            <a:grpSpLocks/>
          </p:cNvGrpSpPr>
          <p:nvPr/>
        </p:nvGrpSpPr>
        <p:grpSpPr bwMode="auto">
          <a:xfrm>
            <a:off x="5248275" y="1828800"/>
            <a:ext cx="3362325" cy="1676400"/>
            <a:chOff x="3258" y="1152"/>
            <a:chExt cx="2118" cy="1056"/>
          </a:xfrm>
        </p:grpSpPr>
        <p:sp>
          <p:nvSpPr>
            <p:cNvPr id="356363" name="Line 11"/>
            <p:cNvSpPr>
              <a:spLocks noChangeShapeType="1"/>
            </p:cNvSpPr>
            <p:nvPr/>
          </p:nvSpPr>
          <p:spPr bwMode="auto">
            <a:xfrm>
              <a:off x="4704" y="1152"/>
              <a:ext cx="0" cy="384"/>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64" name="Text Box 12"/>
            <p:cNvSpPr txBox="1">
              <a:spLocks noChangeArrowheads="1"/>
            </p:cNvSpPr>
            <p:nvPr/>
          </p:nvSpPr>
          <p:spPr bwMode="auto">
            <a:xfrm>
              <a:off x="3258" y="1152"/>
              <a:ext cx="133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dirty="0">
                  <a:solidFill>
                    <a:schemeClr val="tx1"/>
                  </a:solidFill>
                </a:rPr>
                <a:t>suite de pilotage</a:t>
              </a:r>
            </a:p>
          </p:txBody>
        </p:sp>
        <p:sp>
          <p:nvSpPr>
            <p:cNvPr id="356367" name="Rectangle 15"/>
            <p:cNvSpPr>
              <a:spLocks noChangeArrowheads="1"/>
            </p:cNvSpPr>
            <p:nvPr/>
          </p:nvSpPr>
          <p:spPr bwMode="auto">
            <a:xfrm>
              <a:off x="4032" y="1536"/>
              <a:ext cx="1344" cy="2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0" i="0">
                  <a:solidFill>
                    <a:schemeClr val="tx1"/>
                  </a:solidFill>
                  <a:latin typeface="Arial" charset="0"/>
                </a:rPr>
                <a:t>blocs de 16 bits</a:t>
              </a:r>
            </a:p>
          </p:txBody>
        </p:sp>
        <p:sp>
          <p:nvSpPr>
            <p:cNvPr id="356368" name="Line 16"/>
            <p:cNvSpPr>
              <a:spLocks noChangeShapeType="1"/>
            </p:cNvSpPr>
            <p:nvPr/>
          </p:nvSpPr>
          <p:spPr bwMode="auto">
            <a:xfrm>
              <a:off x="4704" y="1824"/>
              <a:ext cx="0" cy="384"/>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75" name="Text Box 23"/>
            <p:cNvSpPr txBox="1">
              <a:spLocks noChangeArrowheads="1"/>
            </p:cNvSpPr>
            <p:nvPr/>
          </p:nvSpPr>
          <p:spPr bwMode="auto">
            <a:xfrm>
              <a:off x="3744" y="1824"/>
              <a:ext cx="82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a:solidFill>
                    <a:schemeClr val="tx1"/>
                  </a:solidFill>
                </a:rPr>
                <a:t>n° mot</a:t>
              </a:r>
            </a:p>
          </p:txBody>
        </p:sp>
      </p:grpSp>
      <p:grpSp>
        <p:nvGrpSpPr>
          <p:cNvPr id="356383" name="Group 31"/>
          <p:cNvGrpSpPr>
            <a:grpSpLocks/>
          </p:cNvGrpSpPr>
          <p:nvPr/>
        </p:nvGrpSpPr>
        <p:grpSpPr bwMode="auto">
          <a:xfrm>
            <a:off x="5029200" y="3810000"/>
            <a:ext cx="1447800" cy="533400"/>
            <a:chOff x="3168" y="2256"/>
            <a:chExt cx="912" cy="336"/>
          </a:xfrm>
        </p:grpSpPr>
        <p:sp>
          <p:nvSpPr>
            <p:cNvPr id="356362" name="Line 10"/>
            <p:cNvSpPr>
              <a:spLocks noChangeShapeType="1"/>
            </p:cNvSpPr>
            <p:nvPr/>
          </p:nvSpPr>
          <p:spPr bwMode="auto">
            <a:xfrm>
              <a:off x="3168" y="2592"/>
              <a:ext cx="912" cy="0"/>
            </a:xfrm>
            <a:prstGeom prst="line">
              <a:avLst/>
            </a:prstGeom>
            <a:noFill/>
            <a:ln w="381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76" name="Text Box 24"/>
            <p:cNvSpPr txBox="1">
              <a:spLocks noChangeArrowheads="1"/>
            </p:cNvSpPr>
            <p:nvPr/>
          </p:nvSpPr>
          <p:spPr bwMode="auto">
            <a:xfrm>
              <a:off x="3325" y="2256"/>
              <a:ext cx="5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a:solidFill>
                    <a:schemeClr val="tx1"/>
                  </a:solidFill>
                </a:rPr>
                <a:t>mot</a:t>
              </a:r>
            </a:p>
          </p:txBody>
        </p:sp>
      </p:grpSp>
      <p:grpSp>
        <p:nvGrpSpPr>
          <p:cNvPr id="356380" name="Group 28"/>
          <p:cNvGrpSpPr>
            <a:grpSpLocks/>
          </p:cNvGrpSpPr>
          <p:nvPr/>
        </p:nvGrpSpPr>
        <p:grpSpPr bwMode="auto">
          <a:xfrm>
            <a:off x="6858004" y="4648200"/>
            <a:ext cx="1828801" cy="1676400"/>
            <a:chOff x="4320" y="2928"/>
            <a:chExt cx="1152" cy="1056"/>
          </a:xfrm>
          <a:solidFill>
            <a:schemeClr val="bg1"/>
          </a:solidFill>
        </p:grpSpPr>
        <p:sp>
          <p:nvSpPr>
            <p:cNvPr id="356361" name="Oval 9"/>
            <p:cNvSpPr>
              <a:spLocks noChangeArrowheads="1"/>
            </p:cNvSpPr>
            <p:nvPr/>
          </p:nvSpPr>
          <p:spPr bwMode="auto">
            <a:xfrm>
              <a:off x="4320" y="3168"/>
              <a:ext cx="816" cy="816"/>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suite de mots</a:t>
              </a:r>
            </a:p>
          </p:txBody>
        </p:sp>
        <p:sp>
          <p:nvSpPr>
            <p:cNvPr id="356372" name="Line 20"/>
            <p:cNvSpPr>
              <a:spLocks noChangeShapeType="1"/>
            </p:cNvSpPr>
            <p:nvPr/>
          </p:nvSpPr>
          <p:spPr bwMode="auto">
            <a:xfrm>
              <a:off x="4704" y="2928"/>
              <a:ext cx="0" cy="24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77" name="Text Box 25"/>
            <p:cNvSpPr txBox="1">
              <a:spLocks noChangeArrowheads="1"/>
            </p:cNvSpPr>
            <p:nvPr/>
          </p:nvSpPr>
          <p:spPr bwMode="auto">
            <a:xfrm>
              <a:off x="4957" y="2928"/>
              <a:ext cx="515" cy="330"/>
            </a:xfrm>
            <a:prstGeom prst="rect">
              <a:avLst/>
            </a:prstGeom>
            <a:no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a:solidFill>
                    <a:schemeClr val="tx1"/>
                  </a:solidFill>
                </a:rPr>
                <a:t>mot</a:t>
              </a:r>
            </a:p>
          </p:txBody>
        </p:sp>
      </p:grpSp>
      <p:sp>
        <p:nvSpPr>
          <p:cNvPr id="356384" name="Rectangle 32"/>
          <p:cNvSpPr>
            <a:spLocks noChangeArrowheads="1"/>
          </p:cNvSpPr>
          <p:nvPr/>
        </p:nvSpPr>
        <p:spPr bwMode="auto">
          <a:xfrm>
            <a:off x="5791200" y="1447800"/>
            <a:ext cx="2286000" cy="304800"/>
          </a:xfrm>
          <a:prstGeom prst="rect">
            <a:avLst/>
          </a:prstGeom>
          <a:solidFill>
            <a:srgbClr val="FFE6D3">
              <a:alpha val="40000"/>
            </a:srgbClr>
          </a:solidFill>
          <a:ln w="28575">
            <a:solidFill>
              <a:srgbClr val="CC00FF"/>
            </a:solidFill>
            <a:miter lim="800000"/>
            <a:headEnd/>
            <a:tailEnd/>
          </a:ln>
          <a:effectLst/>
          <a:extLst/>
        </p:spPr>
        <p:txBody>
          <a:bodyPr wrap="none" anchor="ctr"/>
          <a:lstStyle/>
          <a:p>
            <a:pPr algn="ctr"/>
            <a:endParaRPr lang="en-US">
              <a:solidFill>
                <a:schemeClr val="accent5"/>
              </a:solidFill>
            </a:endParaRPr>
          </a:p>
        </p:txBody>
      </p:sp>
      <p:grpSp>
        <p:nvGrpSpPr>
          <p:cNvPr id="356387" name="Group 35"/>
          <p:cNvGrpSpPr>
            <a:grpSpLocks/>
          </p:cNvGrpSpPr>
          <p:nvPr/>
        </p:nvGrpSpPr>
        <p:grpSpPr bwMode="auto">
          <a:xfrm>
            <a:off x="5029200" y="3276600"/>
            <a:ext cx="1447800" cy="381000"/>
            <a:chOff x="3168" y="2064"/>
            <a:chExt cx="912" cy="240"/>
          </a:xfrm>
        </p:grpSpPr>
        <p:sp>
          <p:nvSpPr>
            <p:cNvPr id="356385" name="Line 33"/>
            <p:cNvSpPr>
              <a:spLocks noChangeShapeType="1"/>
            </p:cNvSpPr>
            <p:nvPr/>
          </p:nvSpPr>
          <p:spPr bwMode="auto">
            <a:xfrm flipH="1">
              <a:off x="3168" y="2304"/>
              <a:ext cx="912" cy="0"/>
            </a:xfrm>
            <a:prstGeom prst="line">
              <a:avLst/>
            </a:prstGeom>
            <a:noFill/>
            <a:ln w="38100">
              <a:solidFill>
                <a:srgbClr val="FF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56386" name="Text Box 34"/>
            <p:cNvSpPr txBox="1">
              <a:spLocks noChangeArrowheads="1"/>
            </p:cNvSpPr>
            <p:nvPr/>
          </p:nvSpPr>
          <p:spPr bwMode="auto">
            <a:xfrm>
              <a:off x="3216" y="2064"/>
              <a:ext cx="6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1600" b="0" i="0">
                  <a:solidFill>
                    <a:schemeClr val="tx2"/>
                  </a:solidFill>
                  <a:latin typeface="Arial" charset="0"/>
                </a:rPr>
                <a:t>n° 41809</a:t>
              </a:r>
            </a:p>
          </p:txBody>
        </p:sp>
      </p:grpSp>
      <p:sp>
        <p:nvSpPr>
          <p:cNvPr id="356388" name="Text Box 36"/>
          <p:cNvSpPr txBox="1">
            <a:spLocks noChangeArrowheads="1"/>
          </p:cNvSpPr>
          <p:nvPr/>
        </p:nvSpPr>
        <p:spPr bwMode="auto">
          <a:xfrm>
            <a:off x="6400800" y="990600"/>
            <a:ext cx="998538" cy="336550"/>
          </a:xfrm>
          <a:prstGeom prst="rect">
            <a:avLst/>
          </a:prstGeom>
          <a:solidFill>
            <a:schemeClr val="bg1"/>
          </a:solidFill>
          <a:ln>
            <a:noFill/>
          </a:ln>
          <a:effectLst/>
          <a:extLst/>
        </p:spPr>
        <p:txBody>
          <a:bodyPr wrap="none">
            <a:spAutoFit/>
          </a:bodyPr>
          <a:lstStyle/>
          <a:p>
            <a:pPr algn="ctr"/>
            <a:r>
              <a:rPr lang="en-GB" sz="1600" b="0" i="0">
                <a:solidFill>
                  <a:srgbClr val="CC00FF"/>
                </a:solidFill>
                <a:latin typeface="Arial" charset="0"/>
              </a:rPr>
              <a:t>n° 41809</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444685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356378"/>
                                        </p:tgtEl>
                                        <p:attrNameLst>
                                          <p:attrName>style.visibility</p:attrName>
                                        </p:attrNameLst>
                                      </p:cBhvr>
                                      <p:to>
                                        <p:strVal val="visible"/>
                                      </p:to>
                                    </p:set>
                                    <p:anim calcmode="lin" valueType="num">
                                      <p:cBhvr>
                                        <p:cTn id="7" dur="5000" fill="hold"/>
                                        <p:tgtEl>
                                          <p:spTgt spid="356378"/>
                                        </p:tgtEl>
                                        <p:attrNameLst>
                                          <p:attrName>ppt_w</p:attrName>
                                        </p:attrNameLst>
                                      </p:cBhvr>
                                      <p:tavLst>
                                        <p:tav tm="0" fmla="#ppt_w*sin(2.5*pi*$)">
                                          <p:val>
                                            <p:fltVal val="0"/>
                                          </p:val>
                                        </p:tav>
                                        <p:tav tm="100000">
                                          <p:val>
                                            <p:fltVal val="1"/>
                                          </p:val>
                                        </p:tav>
                                      </p:tavLst>
                                    </p:anim>
                                    <p:anim calcmode="lin" valueType="num">
                                      <p:cBhvr>
                                        <p:cTn id="8" dur="5000" fill="hold"/>
                                        <p:tgtEl>
                                          <p:spTgt spid="3563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6360"/>
                                        </p:tgtEl>
                                        <p:attrNameLst>
                                          <p:attrName>style.visibility</p:attrName>
                                        </p:attrNameLst>
                                      </p:cBhvr>
                                      <p:to>
                                        <p:strVal val="visible"/>
                                      </p:to>
                                    </p:set>
                                    <p:anim calcmode="lin" valueType="num">
                                      <p:cBhvr>
                                        <p:cTn id="13" dur="1000" fill="hold"/>
                                        <p:tgtEl>
                                          <p:spTgt spid="356360"/>
                                        </p:tgtEl>
                                        <p:attrNameLst>
                                          <p:attrName>ppt_w</p:attrName>
                                        </p:attrNameLst>
                                      </p:cBhvr>
                                      <p:tavLst>
                                        <p:tav tm="0">
                                          <p:val>
                                            <p:fltVal val="0"/>
                                          </p:val>
                                        </p:tav>
                                        <p:tav tm="100000">
                                          <p:val>
                                            <p:strVal val="#ppt_w"/>
                                          </p:val>
                                        </p:tav>
                                      </p:tavLst>
                                    </p:anim>
                                    <p:anim calcmode="lin" valueType="num">
                                      <p:cBhvr>
                                        <p:cTn id="14" dur="1000" fill="hold"/>
                                        <p:tgtEl>
                                          <p:spTgt spid="35636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356382"/>
                                        </p:tgtEl>
                                        <p:attrNameLst>
                                          <p:attrName>style.visibility</p:attrName>
                                        </p:attrNameLst>
                                      </p:cBhvr>
                                      <p:to>
                                        <p:strVal val="visible"/>
                                      </p:to>
                                    </p:set>
                                    <p:animEffect transition="in" filter="wipe(up)">
                                      <p:cBhvr>
                                        <p:cTn id="19" dur="1250"/>
                                        <p:tgtEl>
                                          <p:spTgt spid="356382"/>
                                        </p:tgtEl>
                                      </p:cBhvr>
                                    </p:animEffect>
                                  </p:childTnLst>
                                </p:cTn>
                              </p:par>
                            </p:childTnLst>
                          </p:cTn>
                        </p:par>
                        <p:par>
                          <p:cTn id="20" fill="hold" nodeType="afterGroup">
                            <p:stCondLst>
                              <p:cond delay="1250"/>
                            </p:stCondLst>
                            <p:childTnLst>
                              <p:par>
                                <p:cTn id="21" presetID="19" presetClass="entr" presetSubtype="10" fill="hold" grpId="0" nodeType="afterEffect">
                                  <p:stCondLst>
                                    <p:cond delay="0"/>
                                  </p:stCondLst>
                                  <p:childTnLst>
                                    <p:set>
                                      <p:cBhvr>
                                        <p:cTn id="22" dur="1" fill="hold">
                                          <p:stCondLst>
                                            <p:cond delay="0"/>
                                          </p:stCondLst>
                                        </p:cTn>
                                        <p:tgtEl>
                                          <p:spTgt spid="356384"/>
                                        </p:tgtEl>
                                        <p:attrNameLst>
                                          <p:attrName>style.visibility</p:attrName>
                                        </p:attrNameLst>
                                      </p:cBhvr>
                                      <p:to>
                                        <p:strVal val="visible"/>
                                      </p:to>
                                    </p:set>
                                    <p:anim calcmode="lin" valueType="num">
                                      <p:cBhvr>
                                        <p:cTn id="23" dur="5000" fill="hold"/>
                                        <p:tgtEl>
                                          <p:spTgt spid="356384"/>
                                        </p:tgtEl>
                                        <p:attrNameLst>
                                          <p:attrName>ppt_w</p:attrName>
                                        </p:attrNameLst>
                                      </p:cBhvr>
                                      <p:tavLst>
                                        <p:tav tm="0" fmla="#ppt_w*sin(2.5*pi*$)">
                                          <p:val>
                                            <p:fltVal val="0"/>
                                          </p:val>
                                        </p:tav>
                                        <p:tav tm="100000">
                                          <p:val>
                                            <p:fltVal val="1"/>
                                          </p:val>
                                        </p:tav>
                                      </p:tavLst>
                                    </p:anim>
                                    <p:anim calcmode="lin" valueType="num">
                                      <p:cBhvr>
                                        <p:cTn id="24" dur="5000" fill="hold"/>
                                        <p:tgtEl>
                                          <p:spTgt spid="356384"/>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6250"/>
                            </p:stCondLst>
                            <p:childTnLst>
                              <p:par>
                                <p:cTn id="26" presetID="22" presetClass="entr" presetSubtype="4" fill="hold" grpId="0" nodeType="afterEffect">
                                  <p:stCondLst>
                                    <p:cond delay="0"/>
                                  </p:stCondLst>
                                  <p:childTnLst>
                                    <p:set>
                                      <p:cBhvr>
                                        <p:cTn id="27" dur="1" fill="hold">
                                          <p:stCondLst>
                                            <p:cond delay="0"/>
                                          </p:stCondLst>
                                        </p:cTn>
                                        <p:tgtEl>
                                          <p:spTgt spid="356388"/>
                                        </p:tgtEl>
                                        <p:attrNameLst>
                                          <p:attrName>style.visibility</p:attrName>
                                        </p:attrNameLst>
                                      </p:cBhvr>
                                      <p:to>
                                        <p:strVal val="visible"/>
                                      </p:to>
                                    </p:set>
                                    <p:animEffect transition="in" filter="wipe(down)">
                                      <p:cBhvr>
                                        <p:cTn id="28" dur="1250"/>
                                        <p:tgtEl>
                                          <p:spTgt spid="3563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356387"/>
                                        </p:tgtEl>
                                        <p:attrNameLst>
                                          <p:attrName>style.visibility</p:attrName>
                                        </p:attrNameLst>
                                      </p:cBhvr>
                                      <p:to>
                                        <p:strVal val="visible"/>
                                      </p:to>
                                    </p:set>
                                    <p:animEffect transition="in" filter="wipe(right)">
                                      <p:cBhvr>
                                        <p:cTn id="33" dur="1250"/>
                                        <p:tgtEl>
                                          <p:spTgt spid="356387"/>
                                        </p:tgtEl>
                                      </p:cBhvr>
                                    </p:animEffect>
                                  </p:childTnLst>
                                </p:cTn>
                              </p:par>
                            </p:childTnLst>
                          </p:cTn>
                        </p:par>
                        <p:par>
                          <p:cTn id="34" fill="hold" nodeType="withGroup">
                            <p:stCondLst>
                              <p:cond delay="1250"/>
                            </p:stCondLst>
                            <p:childTnLst>
                              <p:par>
                                <p:cTn id="35" presetID="22" presetClass="entr" presetSubtype="8" fill="hold" nodeType="afterEffect">
                                  <p:stCondLst>
                                    <p:cond delay="0"/>
                                  </p:stCondLst>
                                  <p:childTnLst>
                                    <p:set>
                                      <p:cBhvr>
                                        <p:cTn id="36" dur="1" fill="hold">
                                          <p:stCondLst>
                                            <p:cond delay="0"/>
                                          </p:stCondLst>
                                        </p:cTn>
                                        <p:tgtEl>
                                          <p:spTgt spid="356383"/>
                                        </p:tgtEl>
                                        <p:attrNameLst>
                                          <p:attrName>style.visibility</p:attrName>
                                        </p:attrNameLst>
                                      </p:cBhvr>
                                      <p:to>
                                        <p:strVal val="visible"/>
                                      </p:to>
                                    </p:set>
                                    <p:animEffect transition="in" filter="wipe(left)">
                                      <p:cBhvr>
                                        <p:cTn id="37" dur="1250"/>
                                        <p:tgtEl>
                                          <p:spTgt spid="356383"/>
                                        </p:tgtEl>
                                      </p:cBhvr>
                                    </p:animEffect>
                                  </p:childTnLst>
                                </p:cTn>
                              </p:par>
                            </p:childTnLst>
                          </p:cTn>
                        </p:par>
                        <p:par>
                          <p:cTn id="38" fill="hold" nodeType="withGroup">
                            <p:stCondLst>
                              <p:cond delay="2500"/>
                            </p:stCondLst>
                            <p:childTnLst>
                              <p:par>
                                <p:cTn id="39" presetID="22" presetClass="entr" presetSubtype="1" fill="hold" nodeType="afterEffect">
                                  <p:stCondLst>
                                    <p:cond delay="0"/>
                                  </p:stCondLst>
                                  <p:childTnLst>
                                    <p:set>
                                      <p:cBhvr>
                                        <p:cTn id="40" dur="1" fill="hold">
                                          <p:stCondLst>
                                            <p:cond delay="0"/>
                                          </p:stCondLst>
                                        </p:cTn>
                                        <p:tgtEl>
                                          <p:spTgt spid="356380"/>
                                        </p:tgtEl>
                                        <p:attrNameLst>
                                          <p:attrName>style.visibility</p:attrName>
                                        </p:attrNameLst>
                                      </p:cBhvr>
                                      <p:to>
                                        <p:strVal val="visible"/>
                                      </p:to>
                                    </p:set>
                                    <p:animEffect transition="in" filter="wipe(up)">
                                      <p:cBhvr>
                                        <p:cTn id="41" dur="1250"/>
                                        <p:tgtEl>
                                          <p:spTgt spid="3563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356381"/>
                                        </p:tgtEl>
                                        <p:attrNameLst>
                                          <p:attrName>style.visibility</p:attrName>
                                        </p:attrNameLst>
                                      </p:cBhvr>
                                      <p:to>
                                        <p:strVal val="visible"/>
                                      </p:to>
                                    </p:set>
                                    <p:animEffect transition="in" filter="wipe(right)">
                                      <p:cBhvr>
                                        <p:cTn id="46" dur="2000"/>
                                        <p:tgtEl>
                                          <p:spTgt spid="356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0" grpId="0" animBg="1" autoUpdateAnimBg="0"/>
      <p:bldP spid="356384" grpId="0" animBg="1"/>
      <p:bldP spid="35638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rver"/>
          <p:cNvSpPr>
            <a:spLocks noEditPoints="1" noChangeArrowheads="1"/>
          </p:cNvSpPr>
          <p:nvPr/>
        </p:nvSpPr>
        <p:spPr bwMode="auto">
          <a:xfrm>
            <a:off x="3518998" y="3026397"/>
            <a:ext cx="1247791" cy="154560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fr-CH" dirty="0"/>
              <a:t>m</a:t>
            </a:r>
            <a:r>
              <a:rPr lang="fr-CH" dirty="0" smtClean="0"/>
              <a:t>essages orthographiquement OK</a:t>
            </a:r>
            <a:endParaRPr lang="en-US" dirty="0"/>
          </a:p>
        </p:txBody>
      </p:sp>
      <p:sp>
        <p:nvSpPr>
          <p:cNvPr id="3" name="Date Placeholder 2"/>
          <p:cNvSpPr>
            <a:spLocks noGrp="1"/>
          </p:cNvSpPr>
          <p:nvPr>
            <p:ph type="dt" sz="half" idx="10"/>
          </p:nvPr>
        </p:nvSpPr>
        <p:spPr>
          <a:xfrm>
            <a:off x="7239000" y="6416675"/>
            <a:ext cx="1447800" cy="365125"/>
          </a:xfrm>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5" name="Slide Number Placeholder 4"/>
          <p:cNvSpPr>
            <a:spLocks noGrp="1"/>
          </p:cNvSpPr>
          <p:nvPr>
            <p:ph type="sldNum" sz="quarter" idx="12"/>
          </p:nvPr>
        </p:nvSpPr>
        <p:spPr>
          <a:xfrm>
            <a:off x="6477000" y="6400800"/>
            <a:ext cx="762000" cy="365125"/>
          </a:xfrm>
        </p:spPr>
        <p:txBody>
          <a:bodyPr/>
          <a:lstStyle/>
          <a:p>
            <a:fld id="{B6F15528-21DE-4FAA-801E-634DDDAF4B2B}" type="slidenum">
              <a:rPr lang="en-US" smtClean="0"/>
              <a:pPr/>
              <a:t>22</a:t>
            </a:fld>
            <a:endParaRPr lang="en-US" dirty="0"/>
          </a:p>
        </p:txBody>
      </p:sp>
      <p:grpSp>
        <p:nvGrpSpPr>
          <p:cNvPr id="6" name="Group 149"/>
          <p:cNvGrpSpPr>
            <a:grpSpLocks/>
          </p:cNvGrpSpPr>
          <p:nvPr/>
        </p:nvGrpSpPr>
        <p:grpSpPr bwMode="auto">
          <a:xfrm>
            <a:off x="387351" y="1524000"/>
            <a:ext cx="1743075" cy="2679700"/>
            <a:chOff x="340" y="2160"/>
            <a:chExt cx="1098" cy="1688"/>
          </a:xfrm>
        </p:grpSpPr>
        <p:pic>
          <p:nvPicPr>
            <p:cNvPr id="7" name="Picture 147" descr="MPj04223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0" y="2160"/>
              <a:ext cx="1098" cy="1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612" y="3521"/>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a:t>Alice</a:t>
              </a:r>
            </a:p>
          </p:txBody>
        </p:sp>
      </p:grpSp>
      <p:grpSp>
        <p:nvGrpSpPr>
          <p:cNvPr id="9" name="Group 150"/>
          <p:cNvGrpSpPr>
            <a:grpSpLocks/>
          </p:cNvGrpSpPr>
          <p:nvPr/>
        </p:nvGrpSpPr>
        <p:grpSpPr bwMode="auto">
          <a:xfrm>
            <a:off x="6403976" y="1752600"/>
            <a:ext cx="2408238" cy="2016125"/>
            <a:chOff x="2018" y="2659"/>
            <a:chExt cx="1517" cy="1270"/>
          </a:xfrm>
        </p:grpSpPr>
        <p:pic>
          <p:nvPicPr>
            <p:cNvPr id="10" name="Picture 148" descr="MPj04225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 y="2659"/>
              <a:ext cx="1517" cy="12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31"/>
            <p:cNvSpPr txBox="1">
              <a:spLocks noChangeArrowheads="1"/>
            </p:cNvSpPr>
            <p:nvPr/>
          </p:nvSpPr>
          <p:spPr bwMode="auto">
            <a:xfrm>
              <a:off x="2971" y="3602"/>
              <a:ext cx="4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dirty="0">
                  <a:solidFill>
                    <a:schemeClr val="bg1"/>
                  </a:solidFill>
                </a:rPr>
                <a:t>Bob</a:t>
              </a:r>
            </a:p>
          </p:txBody>
        </p:sp>
      </p:grpSp>
      <p:sp>
        <p:nvSpPr>
          <p:cNvPr id="15" name="Rectangle 14"/>
          <p:cNvSpPr/>
          <p:nvPr/>
        </p:nvSpPr>
        <p:spPr>
          <a:xfrm>
            <a:off x="2118668" y="2209800"/>
            <a:ext cx="4273550" cy="4349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
          <p:cNvGrpSpPr>
            <a:grpSpLocks/>
          </p:cNvGrpSpPr>
          <p:nvPr/>
        </p:nvGrpSpPr>
        <p:grpSpPr bwMode="auto">
          <a:xfrm>
            <a:off x="3026775" y="4289725"/>
            <a:ext cx="1073058" cy="1807564"/>
            <a:chOff x="4368" y="720"/>
            <a:chExt cx="993" cy="1543"/>
          </a:xfrm>
        </p:grpSpPr>
        <p:grpSp>
          <p:nvGrpSpPr>
            <p:cNvPr id="19" name="Group 3"/>
            <p:cNvGrpSpPr>
              <a:grpSpLocks/>
            </p:cNvGrpSpPr>
            <p:nvPr/>
          </p:nvGrpSpPr>
          <p:grpSpPr bwMode="auto">
            <a:xfrm>
              <a:off x="4368" y="720"/>
              <a:ext cx="993" cy="1543"/>
              <a:chOff x="3120" y="288"/>
              <a:chExt cx="993" cy="1543"/>
            </a:xfrm>
          </p:grpSpPr>
          <p:sp>
            <p:nvSpPr>
              <p:cNvPr id="21" name="Freeform 4"/>
              <p:cNvSpPr>
                <a:spLocks/>
              </p:cNvSpPr>
              <p:nvPr/>
            </p:nvSpPr>
            <p:spPr bwMode="auto">
              <a:xfrm>
                <a:off x="3120" y="288"/>
                <a:ext cx="993" cy="1543"/>
              </a:xfrm>
              <a:custGeom>
                <a:avLst/>
                <a:gdLst>
                  <a:gd name="T0" fmla="*/ 115 w 993"/>
                  <a:gd name="T1" fmla="*/ 269 h 1543"/>
                  <a:gd name="T2" fmla="*/ 217 w 993"/>
                  <a:gd name="T3" fmla="*/ 252 h 1543"/>
                  <a:gd name="T4" fmla="*/ 214 w 993"/>
                  <a:gd name="T5" fmla="*/ 224 h 1543"/>
                  <a:gd name="T6" fmla="*/ 323 w 993"/>
                  <a:gd name="T7" fmla="*/ 264 h 1543"/>
                  <a:gd name="T8" fmla="*/ 319 w 993"/>
                  <a:gd name="T9" fmla="*/ 200 h 1543"/>
                  <a:gd name="T10" fmla="*/ 283 w 993"/>
                  <a:gd name="T11" fmla="*/ 92 h 1543"/>
                  <a:gd name="T12" fmla="*/ 378 w 993"/>
                  <a:gd name="T13" fmla="*/ 177 h 1543"/>
                  <a:gd name="T14" fmla="*/ 371 w 993"/>
                  <a:gd name="T15" fmla="*/ 88 h 1543"/>
                  <a:gd name="T16" fmla="*/ 403 w 993"/>
                  <a:gd name="T17" fmla="*/ 87 h 1543"/>
                  <a:gd name="T18" fmla="*/ 439 w 993"/>
                  <a:gd name="T19" fmla="*/ 92 h 1543"/>
                  <a:gd name="T20" fmla="*/ 491 w 993"/>
                  <a:gd name="T21" fmla="*/ 145 h 1543"/>
                  <a:gd name="T22" fmla="*/ 531 w 993"/>
                  <a:gd name="T23" fmla="*/ 94 h 1543"/>
                  <a:gd name="T24" fmla="*/ 573 w 993"/>
                  <a:gd name="T25" fmla="*/ 141 h 1543"/>
                  <a:gd name="T26" fmla="*/ 627 w 993"/>
                  <a:gd name="T27" fmla="*/ 44 h 1543"/>
                  <a:gd name="T28" fmla="*/ 662 w 993"/>
                  <a:gd name="T29" fmla="*/ 129 h 1543"/>
                  <a:gd name="T30" fmla="*/ 680 w 993"/>
                  <a:gd name="T31" fmla="*/ 184 h 1543"/>
                  <a:gd name="T32" fmla="*/ 741 w 993"/>
                  <a:gd name="T33" fmla="*/ 63 h 1543"/>
                  <a:gd name="T34" fmla="*/ 725 w 993"/>
                  <a:gd name="T35" fmla="*/ 173 h 1543"/>
                  <a:gd name="T36" fmla="*/ 767 w 993"/>
                  <a:gd name="T37" fmla="*/ 261 h 1543"/>
                  <a:gd name="T38" fmla="*/ 852 w 993"/>
                  <a:gd name="T39" fmla="*/ 352 h 1543"/>
                  <a:gd name="T40" fmla="*/ 959 w 993"/>
                  <a:gd name="T41" fmla="*/ 483 h 1543"/>
                  <a:gd name="T42" fmla="*/ 993 w 993"/>
                  <a:gd name="T43" fmla="*/ 551 h 1543"/>
                  <a:gd name="T44" fmla="*/ 971 w 993"/>
                  <a:gd name="T45" fmla="*/ 582 h 1543"/>
                  <a:gd name="T46" fmla="*/ 898 w 993"/>
                  <a:gd name="T47" fmla="*/ 598 h 1543"/>
                  <a:gd name="T48" fmla="*/ 905 w 993"/>
                  <a:gd name="T49" fmla="*/ 827 h 1543"/>
                  <a:gd name="T50" fmla="*/ 881 w 993"/>
                  <a:gd name="T51" fmla="*/ 864 h 1543"/>
                  <a:gd name="T52" fmla="*/ 822 w 993"/>
                  <a:gd name="T53" fmla="*/ 877 h 1543"/>
                  <a:gd name="T54" fmla="*/ 721 w 993"/>
                  <a:gd name="T55" fmla="*/ 846 h 1543"/>
                  <a:gd name="T56" fmla="*/ 782 w 993"/>
                  <a:gd name="T57" fmla="*/ 1196 h 1543"/>
                  <a:gd name="T58" fmla="*/ 766 w 993"/>
                  <a:gd name="T59" fmla="*/ 1247 h 1543"/>
                  <a:gd name="T60" fmla="*/ 709 w 993"/>
                  <a:gd name="T61" fmla="*/ 1272 h 1543"/>
                  <a:gd name="T62" fmla="*/ 631 w 993"/>
                  <a:gd name="T63" fmla="*/ 1266 h 1543"/>
                  <a:gd name="T64" fmla="*/ 777 w 993"/>
                  <a:gd name="T65" fmla="*/ 1448 h 1543"/>
                  <a:gd name="T66" fmla="*/ 549 w 993"/>
                  <a:gd name="T67" fmla="*/ 1536 h 1543"/>
                  <a:gd name="T68" fmla="*/ 96 w 993"/>
                  <a:gd name="T69" fmla="*/ 1520 h 1543"/>
                  <a:gd name="T70" fmla="*/ 44 w 993"/>
                  <a:gd name="T71" fmla="*/ 1457 h 1543"/>
                  <a:gd name="T72" fmla="*/ 10 w 993"/>
                  <a:gd name="T73" fmla="*/ 1356 h 1543"/>
                  <a:gd name="T74" fmla="*/ 4 w 993"/>
                  <a:gd name="T75" fmla="*/ 1235 h 1543"/>
                  <a:gd name="T76" fmla="*/ 43 w 993"/>
                  <a:gd name="T77" fmla="*/ 1105 h 1543"/>
                  <a:gd name="T78" fmla="*/ 114 w 993"/>
                  <a:gd name="T79" fmla="*/ 961 h 1543"/>
                  <a:gd name="T80" fmla="*/ 180 w 993"/>
                  <a:gd name="T81" fmla="*/ 831 h 1543"/>
                  <a:gd name="T82" fmla="*/ 251 w 993"/>
                  <a:gd name="T83" fmla="*/ 661 h 1543"/>
                  <a:gd name="T84" fmla="*/ 274 w 993"/>
                  <a:gd name="T85" fmla="*/ 534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3" h="1543">
                    <a:moveTo>
                      <a:pt x="249" y="320"/>
                    </a:moveTo>
                    <a:lnTo>
                      <a:pt x="187" y="282"/>
                    </a:lnTo>
                    <a:lnTo>
                      <a:pt x="115" y="269"/>
                    </a:lnTo>
                    <a:lnTo>
                      <a:pt x="195" y="272"/>
                    </a:lnTo>
                    <a:lnTo>
                      <a:pt x="255" y="303"/>
                    </a:lnTo>
                    <a:lnTo>
                      <a:pt x="217" y="252"/>
                    </a:lnTo>
                    <a:lnTo>
                      <a:pt x="263" y="275"/>
                    </a:lnTo>
                    <a:lnTo>
                      <a:pt x="285" y="271"/>
                    </a:lnTo>
                    <a:lnTo>
                      <a:pt x="214" y="224"/>
                    </a:lnTo>
                    <a:lnTo>
                      <a:pt x="177" y="167"/>
                    </a:lnTo>
                    <a:lnTo>
                      <a:pt x="232" y="218"/>
                    </a:lnTo>
                    <a:lnTo>
                      <a:pt x="323" y="264"/>
                    </a:lnTo>
                    <a:lnTo>
                      <a:pt x="312" y="221"/>
                    </a:lnTo>
                    <a:lnTo>
                      <a:pt x="260" y="151"/>
                    </a:lnTo>
                    <a:lnTo>
                      <a:pt x="319" y="200"/>
                    </a:lnTo>
                    <a:lnTo>
                      <a:pt x="248" y="93"/>
                    </a:lnTo>
                    <a:lnTo>
                      <a:pt x="215" y="14"/>
                    </a:lnTo>
                    <a:lnTo>
                      <a:pt x="283" y="92"/>
                    </a:lnTo>
                    <a:lnTo>
                      <a:pt x="368" y="218"/>
                    </a:lnTo>
                    <a:lnTo>
                      <a:pt x="306" y="90"/>
                    </a:lnTo>
                    <a:lnTo>
                      <a:pt x="378" y="177"/>
                    </a:lnTo>
                    <a:lnTo>
                      <a:pt x="393" y="180"/>
                    </a:lnTo>
                    <a:lnTo>
                      <a:pt x="342" y="53"/>
                    </a:lnTo>
                    <a:lnTo>
                      <a:pt x="371" y="88"/>
                    </a:lnTo>
                    <a:lnTo>
                      <a:pt x="414" y="160"/>
                    </a:lnTo>
                    <a:lnTo>
                      <a:pt x="381" y="60"/>
                    </a:lnTo>
                    <a:lnTo>
                      <a:pt x="403" y="87"/>
                    </a:lnTo>
                    <a:lnTo>
                      <a:pt x="400" y="0"/>
                    </a:lnTo>
                    <a:lnTo>
                      <a:pt x="433" y="117"/>
                    </a:lnTo>
                    <a:lnTo>
                      <a:pt x="439" y="92"/>
                    </a:lnTo>
                    <a:lnTo>
                      <a:pt x="461" y="134"/>
                    </a:lnTo>
                    <a:lnTo>
                      <a:pt x="438" y="7"/>
                    </a:lnTo>
                    <a:lnTo>
                      <a:pt x="491" y="145"/>
                    </a:lnTo>
                    <a:lnTo>
                      <a:pt x="518" y="150"/>
                    </a:lnTo>
                    <a:lnTo>
                      <a:pt x="498" y="29"/>
                    </a:lnTo>
                    <a:lnTo>
                      <a:pt x="531" y="94"/>
                    </a:lnTo>
                    <a:lnTo>
                      <a:pt x="555" y="145"/>
                    </a:lnTo>
                    <a:lnTo>
                      <a:pt x="552" y="103"/>
                    </a:lnTo>
                    <a:lnTo>
                      <a:pt x="573" y="141"/>
                    </a:lnTo>
                    <a:lnTo>
                      <a:pt x="568" y="36"/>
                    </a:lnTo>
                    <a:lnTo>
                      <a:pt x="605" y="178"/>
                    </a:lnTo>
                    <a:lnTo>
                      <a:pt x="627" y="44"/>
                    </a:lnTo>
                    <a:lnTo>
                      <a:pt x="631" y="132"/>
                    </a:lnTo>
                    <a:lnTo>
                      <a:pt x="645" y="178"/>
                    </a:lnTo>
                    <a:lnTo>
                      <a:pt x="662" y="129"/>
                    </a:lnTo>
                    <a:lnTo>
                      <a:pt x="684" y="61"/>
                    </a:lnTo>
                    <a:lnTo>
                      <a:pt x="676" y="137"/>
                    </a:lnTo>
                    <a:lnTo>
                      <a:pt x="680" y="184"/>
                    </a:lnTo>
                    <a:lnTo>
                      <a:pt x="704" y="71"/>
                    </a:lnTo>
                    <a:lnTo>
                      <a:pt x="708" y="156"/>
                    </a:lnTo>
                    <a:lnTo>
                      <a:pt x="741" y="63"/>
                    </a:lnTo>
                    <a:lnTo>
                      <a:pt x="785" y="27"/>
                    </a:lnTo>
                    <a:lnTo>
                      <a:pt x="751" y="81"/>
                    </a:lnTo>
                    <a:lnTo>
                      <a:pt x="725" y="173"/>
                    </a:lnTo>
                    <a:lnTo>
                      <a:pt x="725" y="229"/>
                    </a:lnTo>
                    <a:lnTo>
                      <a:pt x="743" y="242"/>
                    </a:lnTo>
                    <a:lnTo>
                      <a:pt x="767" y="261"/>
                    </a:lnTo>
                    <a:lnTo>
                      <a:pt x="791" y="284"/>
                    </a:lnTo>
                    <a:lnTo>
                      <a:pt x="822" y="317"/>
                    </a:lnTo>
                    <a:lnTo>
                      <a:pt x="852" y="352"/>
                    </a:lnTo>
                    <a:lnTo>
                      <a:pt x="890" y="396"/>
                    </a:lnTo>
                    <a:lnTo>
                      <a:pt x="928" y="446"/>
                    </a:lnTo>
                    <a:lnTo>
                      <a:pt x="959" y="483"/>
                    </a:lnTo>
                    <a:lnTo>
                      <a:pt x="982" y="517"/>
                    </a:lnTo>
                    <a:lnTo>
                      <a:pt x="990" y="533"/>
                    </a:lnTo>
                    <a:lnTo>
                      <a:pt x="993" y="551"/>
                    </a:lnTo>
                    <a:lnTo>
                      <a:pt x="989" y="566"/>
                    </a:lnTo>
                    <a:lnTo>
                      <a:pt x="982" y="576"/>
                    </a:lnTo>
                    <a:lnTo>
                      <a:pt x="971" y="582"/>
                    </a:lnTo>
                    <a:lnTo>
                      <a:pt x="954" y="589"/>
                    </a:lnTo>
                    <a:lnTo>
                      <a:pt x="917" y="592"/>
                    </a:lnTo>
                    <a:lnTo>
                      <a:pt x="898" y="598"/>
                    </a:lnTo>
                    <a:lnTo>
                      <a:pt x="898" y="672"/>
                    </a:lnTo>
                    <a:lnTo>
                      <a:pt x="909" y="796"/>
                    </a:lnTo>
                    <a:lnTo>
                      <a:pt x="905" y="827"/>
                    </a:lnTo>
                    <a:lnTo>
                      <a:pt x="902" y="842"/>
                    </a:lnTo>
                    <a:lnTo>
                      <a:pt x="893" y="855"/>
                    </a:lnTo>
                    <a:lnTo>
                      <a:pt x="881" y="864"/>
                    </a:lnTo>
                    <a:lnTo>
                      <a:pt x="865" y="871"/>
                    </a:lnTo>
                    <a:lnTo>
                      <a:pt x="847" y="876"/>
                    </a:lnTo>
                    <a:lnTo>
                      <a:pt x="822" y="877"/>
                    </a:lnTo>
                    <a:lnTo>
                      <a:pt x="785" y="870"/>
                    </a:lnTo>
                    <a:lnTo>
                      <a:pt x="749" y="859"/>
                    </a:lnTo>
                    <a:lnTo>
                      <a:pt x="721" y="846"/>
                    </a:lnTo>
                    <a:lnTo>
                      <a:pt x="742" y="972"/>
                    </a:lnTo>
                    <a:lnTo>
                      <a:pt x="765" y="1093"/>
                    </a:lnTo>
                    <a:lnTo>
                      <a:pt x="782" y="1196"/>
                    </a:lnTo>
                    <a:lnTo>
                      <a:pt x="779" y="1218"/>
                    </a:lnTo>
                    <a:lnTo>
                      <a:pt x="774" y="1232"/>
                    </a:lnTo>
                    <a:lnTo>
                      <a:pt x="766" y="1247"/>
                    </a:lnTo>
                    <a:lnTo>
                      <a:pt x="756" y="1257"/>
                    </a:lnTo>
                    <a:lnTo>
                      <a:pt x="745" y="1263"/>
                    </a:lnTo>
                    <a:lnTo>
                      <a:pt x="709" y="1272"/>
                    </a:lnTo>
                    <a:lnTo>
                      <a:pt x="669" y="1277"/>
                    </a:lnTo>
                    <a:lnTo>
                      <a:pt x="653" y="1274"/>
                    </a:lnTo>
                    <a:lnTo>
                      <a:pt x="631" y="1266"/>
                    </a:lnTo>
                    <a:lnTo>
                      <a:pt x="647" y="1350"/>
                    </a:lnTo>
                    <a:lnTo>
                      <a:pt x="745" y="1422"/>
                    </a:lnTo>
                    <a:lnTo>
                      <a:pt x="777" y="1448"/>
                    </a:lnTo>
                    <a:lnTo>
                      <a:pt x="777" y="1506"/>
                    </a:lnTo>
                    <a:lnTo>
                      <a:pt x="559" y="1543"/>
                    </a:lnTo>
                    <a:lnTo>
                      <a:pt x="549" y="1536"/>
                    </a:lnTo>
                    <a:lnTo>
                      <a:pt x="168" y="1528"/>
                    </a:lnTo>
                    <a:lnTo>
                      <a:pt x="122" y="1525"/>
                    </a:lnTo>
                    <a:lnTo>
                      <a:pt x="96" y="1520"/>
                    </a:lnTo>
                    <a:lnTo>
                      <a:pt x="73" y="1511"/>
                    </a:lnTo>
                    <a:lnTo>
                      <a:pt x="59" y="1486"/>
                    </a:lnTo>
                    <a:lnTo>
                      <a:pt x="44" y="1457"/>
                    </a:lnTo>
                    <a:lnTo>
                      <a:pt x="29" y="1420"/>
                    </a:lnTo>
                    <a:lnTo>
                      <a:pt x="19" y="1389"/>
                    </a:lnTo>
                    <a:lnTo>
                      <a:pt x="10" y="1356"/>
                    </a:lnTo>
                    <a:lnTo>
                      <a:pt x="3" y="1316"/>
                    </a:lnTo>
                    <a:lnTo>
                      <a:pt x="0" y="1277"/>
                    </a:lnTo>
                    <a:lnTo>
                      <a:pt x="4" y="1235"/>
                    </a:lnTo>
                    <a:lnTo>
                      <a:pt x="12" y="1196"/>
                    </a:lnTo>
                    <a:lnTo>
                      <a:pt x="25" y="1154"/>
                    </a:lnTo>
                    <a:lnTo>
                      <a:pt x="43" y="1105"/>
                    </a:lnTo>
                    <a:lnTo>
                      <a:pt x="61" y="1066"/>
                    </a:lnTo>
                    <a:lnTo>
                      <a:pt x="89" y="1009"/>
                    </a:lnTo>
                    <a:lnTo>
                      <a:pt x="114" y="961"/>
                    </a:lnTo>
                    <a:lnTo>
                      <a:pt x="135" y="920"/>
                    </a:lnTo>
                    <a:lnTo>
                      <a:pt x="154" y="882"/>
                    </a:lnTo>
                    <a:lnTo>
                      <a:pt x="180" y="831"/>
                    </a:lnTo>
                    <a:lnTo>
                      <a:pt x="205" y="778"/>
                    </a:lnTo>
                    <a:lnTo>
                      <a:pt x="227" y="727"/>
                    </a:lnTo>
                    <a:lnTo>
                      <a:pt x="251" y="661"/>
                    </a:lnTo>
                    <a:lnTo>
                      <a:pt x="265" y="614"/>
                    </a:lnTo>
                    <a:lnTo>
                      <a:pt x="272" y="574"/>
                    </a:lnTo>
                    <a:lnTo>
                      <a:pt x="274" y="534"/>
                    </a:lnTo>
                    <a:lnTo>
                      <a:pt x="249" y="320"/>
                    </a:lnTo>
                    <a:close/>
                  </a:path>
                </a:pathLst>
              </a:custGeom>
              <a:solidFill>
                <a:srgbClr val="DFDFFF"/>
              </a:solidFill>
              <a:ln w="12700">
                <a:solidFill>
                  <a:srgbClr val="000000"/>
                </a:solidFill>
                <a:prstDash val="solid"/>
                <a:round/>
                <a:headEnd/>
                <a:tailEnd/>
              </a:ln>
            </p:spPr>
            <p:txBody>
              <a:bodyPr/>
              <a:lstStyle/>
              <a:p>
                <a:endParaRPr lang="en-US"/>
              </a:p>
            </p:txBody>
          </p:sp>
          <p:grpSp>
            <p:nvGrpSpPr>
              <p:cNvPr id="22" name="Group 5"/>
              <p:cNvGrpSpPr>
                <a:grpSpLocks/>
              </p:cNvGrpSpPr>
              <p:nvPr/>
            </p:nvGrpSpPr>
            <p:grpSpPr bwMode="auto">
              <a:xfrm>
                <a:off x="3408" y="615"/>
                <a:ext cx="447" cy="946"/>
                <a:chOff x="3408" y="615"/>
                <a:chExt cx="447" cy="946"/>
              </a:xfrm>
            </p:grpSpPr>
            <p:sp>
              <p:nvSpPr>
                <p:cNvPr id="23" name="Oval 6"/>
                <p:cNvSpPr>
                  <a:spLocks noChangeArrowheads="1"/>
                </p:cNvSpPr>
                <p:nvPr/>
              </p:nvSpPr>
              <p:spPr bwMode="auto">
                <a:xfrm>
                  <a:off x="3811" y="615"/>
                  <a:ext cx="27" cy="160"/>
                </a:xfrm>
                <a:prstGeom prst="ellipse">
                  <a:avLst/>
                </a:prstGeom>
                <a:solidFill>
                  <a:srgbClr val="DFDFFF"/>
                </a:solidFill>
                <a:ln w="12700">
                  <a:solidFill>
                    <a:srgbClr val="000000"/>
                  </a:solidFill>
                  <a:round/>
                  <a:headEnd/>
                  <a:tailEnd/>
                </a:ln>
              </p:spPr>
              <p:txBody>
                <a:bodyPr/>
                <a:lstStyle/>
                <a:p>
                  <a:endParaRPr lang="en-US"/>
                </a:p>
              </p:txBody>
            </p:sp>
            <p:grpSp>
              <p:nvGrpSpPr>
                <p:cNvPr id="24" name="Group 7"/>
                <p:cNvGrpSpPr>
                  <a:grpSpLocks/>
                </p:cNvGrpSpPr>
                <p:nvPr/>
              </p:nvGrpSpPr>
              <p:grpSpPr bwMode="auto">
                <a:xfrm>
                  <a:off x="3408" y="916"/>
                  <a:ext cx="447" cy="645"/>
                  <a:chOff x="3408" y="916"/>
                  <a:chExt cx="447" cy="645"/>
                </a:xfrm>
              </p:grpSpPr>
              <p:sp>
                <p:nvSpPr>
                  <p:cNvPr id="25" name="Freeform 8"/>
                  <p:cNvSpPr>
                    <a:spLocks/>
                  </p:cNvSpPr>
                  <p:nvPr/>
                </p:nvSpPr>
                <p:spPr bwMode="auto">
                  <a:xfrm>
                    <a:off x="3475" y="916"/>
                    <a:ext cx="380" cy="463"/>
                  </a:xfrm>
                  <a:custGeom>
                    <a:avLst/>
                    <a:gdLst>
                      <a:gd name="T0" fmla="*/ 354 w 380"/>
                      <a:gd name="T1" fmla="*/ 220 h 463"/>
                      <a:gd name="T2" fmla="*/ 365 w 380"/>
                      <a:gd name="T3" fmla="*/ 191 h 463"/>
                      <a:gd name="T4" fmla="*/ 377 w 380"/>
                      <a:gd name="T5" fmla="*/ 151 h 463"/>
                      <a:gd name="T6" fmla="*/ 380 w 380"/>
                      <a:gd name="T7" fmla="*/ 121 h 463"/>
                      <a:gd name="T8" fmla="*/ 379 w 380"/>
                      <a:gd name="T9" fmla="*/ 90 h 463"/>
                      <a:gd name="T10" fmla="*/ 376 w 380"/>
                      <a:gd name="T11" fmla="*/ 60 h 463"/>
                      <a:gd name="T12" fmla="*/ 372 w 380"/>
                      <a:gd name="T13" fmla="*/ 55 h 463"/>
                      <a:gd name="T14" fmla="*/ 366 w 380"/>
                      <a:gd name="T15" fmla="*/ 52 h 463"/>
                      <a:gd name="T16" fmla="*/ 356 w 380"/>
                      <a:gd name="T17" fmla="*/ 54 h 463"/>
                      <a:gd name="T18" fmla="*/ 340 w 380"/>
                      <a:gd name="T19" fmla="*/ 61 h 463"/>
                      <a:gd name="T20" fmla="*/ 320 w 380"/>
                      <a:gd name="T21" fmla="*/ 69 h 463"/>
                      <a:gd name="T22" fmla="*/ 304 w 380"/>
                      <a:gd name="T23" fmla="*/ 71 h 463"/>
                      <a:gd name="T24" fmla="*/ 287 w 380"/>
                      <a:gd name="T25" fmla="*/ 69 h 463"/>
                      <a:gd name="T26" fmla="*/ 262 w 380"/>
                      <a:gd name="T27" fmla="*/ 48 h 463"/>
                      <a:gd name="T28" fmla="*/ 235 w 380"/>
                      <a:gd name="T29" fmla="*/ 26 h 463"/>
                      <a:gd name="T30" fmla="*/ 213 w 380"/>
                      <a:gd name="T31" fmla="*/ 2 h 463"/>
                      <a:gd name="T32" fmla="*/ 207 w 380"/>
                      <a:gd name="T33" fmla="*/ 0 h 463"/>
                      <a:gd name="T34" fmla="*/ 197 w 380"/>
                      <a:gd name="T35" fmla="*/ 2 h 463"/>
                      <a:gd name="T36" fmla="*/ 178 w 380"/>
                      <a:gd name="T37" fmla="*/ 19 h 463"/>
                      <a:gd name="T38" fmla="*/ 161 w 380"/>
                      <a:gd name="T39" fmla="*/ 33 h 463"/>
                      <a:gd name="T40" fmla="*/ 144 w 380"/>
                      <a:gd name="T41" fmla="*/ 42 h 463"/>
                      <a:gd name="T42" fmla="*/ 126 w 380"/>
                      <a:gd name="T43" fmla="*/ 48 h 463"/>
                      <a:gd name="T44" fmla="*/ 108 w 380"/>
                      <a:gd name="T45" fmla="*/ 35 h 463"/>
                      <a:gd name="T46" fmla="*/ 92 w 380"/>
                      <a:gd name="T47" fmla="*/ 31 h 463"/>
                      <a:gd name="T48" fmla="*/ 77 w 380"/>
                      <a:gd name="T49" fmla="*/ 35 h 463"/>
                      <a:gd name="T50" fmla="*/ 66 w 380"/>
                      <a:gd name="T51" fmla="*/ 40 h 463"/>
                      <a:gd name="T52" fmla="*/ 57 w 380"/>
                      <a:gd name="T53" fmla="*/ 47 h 463"/>
                      <a:gd name="T54" fmla="*/ 47 w 380"/>
                      <a:gd name="T55" fmla="*/ 59 h 463"/>
                      <a:gd name="T56" fmla="*/ 41 w 380"/>
                      <a:gd name="T57" fmla="*/ 71 h 463"/>
                      <a:gd name="T58" fmla="*/ 35 w 380"/>
                      <a:gd name="T59" fmla="*/ 90 h 463"/>
                      <a:gd name="T60" fmla="*/ 21 w 380"/>
                      <a:gd name="T61" fmla="*/ 93 h 463"/>
                      <a:gd name="T62" fmla="*/ 10 w 380"/>
                      <a:gd name="T63" fmla="*/ 97 h 463"/>
                      <a:gd name="T64" fmla="*/ 4 w 380"/>
                      <a:gd name="T65" fmla="*/ 101 h 463"/>
                      <a:gd name="T66" fmla="*/ 0 w 380"/>
                      <a:gd name="T67" fmla="*/ 107 h 463"/>
                      <a:gd name="T68" fmla="*/ 3 w 380"/>
                      <a:gd name="T69" fmla="*/ 118 h 463"/>
                      <a:gd name="T70" fmla="*/ 16 w 380"/>
                      <a:gd name="T71" fmla="*/ 158 h 463"/>
                      <a:gd name="T72" fmla="*/ 33 w 380"/>
                      <a:gd name="T73" fmla="*/ 198 h 463"/>
                      <a:gd name="T74" fmla="*/ 62 w 380"/>
                      <a:gd name="T75" fmla="*/ 249 h 463"/>
                      <a:gd name="T76" fmla="*/ 102 w 380"/>
                      <a:gd name="T77" fmla="*/ 294 h 463"/>
                      <a:gd name="T78" fmla="*/ 132 w 380"/>
                      <a:gd name="T79" fmla="*/ 339 h 463"/>
                      <a:gd name="T80" fmla="*/ 163 w 380"/>
                      <a:gd name="T81" fmla="*/ 384 h 463"/>
                      <a:gd name="T82" fmla="*/ 190 w 380"/>
                      <a:gd name="T83" fmla="*/ 414 h 463"/>
                      <a:gd name="T84" fmla="*/ 229 w 380"/>
                      <a:gd name="T85" fmla="*/ 463 h 463"/>
                      <a:gd name="T86" fmla="*/ 193 w 380"/>
                      <a:gd name="T87" fmla="*/ 420 h 463"/>
                      <a:gd name="T88" fmla="*/ 173 w 380"/>
                      <a:gd name="T89" fmla="*/ 404 h 463"/>
                      <a:gd name="T90" fmla="*/ 151 w 380"/>
                      <a:gd name="T91" fmla="*/ 389 h 463"/>
                      <a:gd name="T92" fmla="*/ 131 w 380"/>
                      <a:gd name="T93" fmla="*/ 379 h 463"/>
                      <a:gd name="T94" fmla="*/ 108 w 380"/>
                      <a:gd name="T95" fmla="*/ 372 h 463"/>
                      <a:gd name="T96" fmla="*/ 84 w 380"/>
                      <a:gd name="T97" fmla="*/ 36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463">
                        <a:moveTo>
                          <a:pt x="354" y="220"/>
                        </a:moveTo>
                        <a:lnTo>
                          <a:pt x="365" y="191"/>
                        </a:lnTo>
                        <a:lnTo>
                          <a:pt x="377" y="151"/>
                        </a:lnTo>
                        <a:lnTo>
                          <a:pt x="380" y="121"/>
                        </a:lnTo>
                        <a:lnTo>
                          <a:pt x="379" y="90"/>
                        </a:lnTo>
                        <a:lnTo>
                          <a:pt x="376" y="60"/>
                        </a:lnTo>
                        <a:lnTo>
                          <a:pt x="372" y="55"/>
                        </a:lnTo>
                        <a:lnTo>
                          <a:pt x="366" y="52"/>
                        </a:lnTo>
                        <a:lnTo>
                          <a:pt x="356" y="54"/>
                        </a:lnTo>
                        <a:lnTo>
                          <a:pt x="340" y="61"/>
                        </a:lnTo>
                        <a:lnTo>
                          <a:pt x="320" y="69"/>
                        </a:lnTo>
                        <a:lnTo>
                          <a:pt x="304" y="71"/>
                        </a:lnTo>
                        <a:lnTo>
                          <a:pt x="287" y="69"/>
                        </a:lnTo>
                        <a:lnTo>
                          <a:pt x="262" y="48"/>
                        </a:lnTo>
                        <a:lnTo>
                          <a:pt x="235" y="26"/>
                        </a:lnTo>
                        <a:lnTo>
                          <a:pt x="213" y="2"/>
                        </a:lnTo>
                        <a:lnTo>
                          <a:pt x="207" y="0"/>
                        </a:lnTo>
                        <a:lnTo>
                          <a:pt x="197" y="2"/>
                        </a:lnTo>
                        <a:lnTo>
                          <a:pt x="178" y="19"/>
                        </a:lnTo>
                        <a:lnTo>
                          <a:pt x="161" y="33"/>
                        </a:lnTo>
                        <a:lnTo>
                          <a:pt x="144" y="42"/>
                        </a:lnTo>
                        <a:lnTo>
                          <a:pt x="126" y="48"/>
                        </a:lnTo>
                        <a:lnTo>
                          <a:pt x="108" y="35"/>
                        </a:lnTo>
                        <a:lnTo>
                          <a:pt x="92" y="31"/>
                        </a:lnTo>
                        <a:lnTo>
                          <a:pt x="77" y="35"/>
                        </a:lnTo>
                        <a:lnTo>
                          <a:pt x="66" y="40"/>
                        </a:lnTo>
                        <a:lnTo>
                          <a:pt x="57" y="47"/>
                        </a:lnTo>
                        <a:lnTo>
                          <a:pt x="47" y="59"/>
                        </a:lnTo>
                        <a:lnTo>
                          <a:pt x="41" y="71"/>
                        </a:lnTo>
                        <a:lnTo>
                          <a:pt x="35" y="90"/>
                        </a:lnTo>
                        <a:lnTo>
                          <a:pt x="21" y="93"/>
                        </a:lnTo>
                        <a:lnTo>
                          <a:pt x="10" y="97"/>
                        </a:lnTo>
                        <a:lnTo>
                          <a:pt x="4" y="101"/>
                        </a:lnTo>
                        <a:lnTo>
                          <a:pt x="0" y="107"/>
                        </a:lnTo>
                        <a:lnTo>
                          <a:pt x="3" y="118"/>
                        </a:lnTo>
                        <a:lnTo>
                          <a:pt x="16" y="158"/>
                        </a:lnTo>
                        <a:lnTo>
                          <a:pt x="33" y="198"/>
                        </a:lnTo>
                        <a:lnTo>
                          <a:pt x="62" y="249"/>
                        </a:lnTo>
                        <a:lnTo>
                          <a:pt x="102" y="294"/>
                        </a:lnTo>
                        <a:lnTo>
                          <a:pt x="132" y="339"/>
                        </a:lnTo>
                        <a:lnTo>
                          <a:pt x="163" y="384"/>
                        </a:lnTo>
                        <a:lnTo>
                          <a:pt x="190" y="414"/>
                        </a:lnTo>
                        <a:lnTo>
                          <a:pt x="229" y="463"/>
                        </a:lnTo>
                        <a:lnTo>
                          <a:pt x="193" y="420"/>
                        </a:lnTo>
                        <a:lnTo>
                          <a:pt x="173" y="404"/>
                        </a:lnTo>
                        <a:lnTo>
                          <a:pt x="151" y="389"/>
                        </a:lnTo>
                        <a:lnTo>
                          <a:pt x="131" y="379"/>
                        </a:lnTo>
                        <a:lnTo>
                          <a:pt x="108" y="372"/>
                        </a:lnTo>
                        <a:lnTo>
                          <a:pt x="84"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9"/>
                  <p:cNvSpPr>
                    <a:spLocks/>
                  </p:cNvSpPr>
                  <p:nvPr/>
                </p:nvSpPr>
                <p:spPr bwMode="auto">
                  <a:xfrm>
                    <a:off x="3408" y="1327"/>
                    <a:ext cx="335" cy="234"/>
                  </a:xfrm>
                  <a:custGeom>
                    <a:avLst/>
                    <a:gdLst>
                      <a:gd name="T0" fmla="*/ 0 w 335"/>
                      <a:gd name="T1" fmla="*/ 0 h 234"/>
                      <a:gd name="T2" fmla="*/ 10 w 335"/>
                      <a:gd name="T3" fmla="*/ 23 h 234"/>
                      <a:gd name="T4" fmla="*/ 21 w 335"/>
                      <a:gd name="T5" fmla="*/ 40 h 234"/>
                      <a:gd name="T6" fmla="*/ 63 w 335"/>
                      <a:gd name="T7" fmla="*/ 64 h 234"/>
                      <a:gd name="T8" fmla="*/ 122 w 335"/>
                      <a:gd name="T9" fmla="*/ 95 h 234"/>
                      <a:gd name="T10" fmla="*/ 170 w 335"/>
                      <a:gd name="T11" fmla="*/ 122 h 234"/>
                      <a:gd name="T12" fmla="*/ 206 w 335"/>
                      <a:gd name="T13" fmla="*/ 146 h 234"/>
                      <a:gd name="T14" fmla="*/ 252 w 335"/>
                      <a:gd name="T15" fmla="*/ 175 h 234"/>
                      <a:gd name="T16" fmla="*/ 298 w 335"/>
                      <a:gd name="T17" fmla="*/ 207 h 234"/>
                      <a:gd name="T18" fmla="*/ 335 w 335"/>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34">
                        <a:moveTo>
                          <a:pt x="0" y="0"/>
                        </a:moveTo>
                        <a:lnTo>
                          <a:pt x="10" y="23"/>
                        </a:lnTo>
                        <a:lnTo>
                          <a:pt x="21" y="40"/>
                        </a:lnTo>
                        <a:lnTo>
                          <a:pt x="63" y="64"/>
                        </a:lnTo>
                        <a:lnTo>
                          <a:pt x="122" y="95"/>
                        </a:lnTo>
                        <a:lnTo>
                          <a:pt x="170" y="122"/>
                        </a:lnTo>
                        <a:lnTo>
                          <a:pt x="206" y="146"/>
                        </a:lnTo>
                        <a:lnTo>
                          <a:pt x="252" y="175"/>
                        </a:lnTo>
                        <a:lnTo>
                          <a:pt x="298" y="207"/>
                        </a:lnTo>
                        <a:lnTo>
                          <a:pt x="335" y="23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0" name="Freeform 10"/>
            <p:cNvSpPr>
              <a:spLocks/>
            </p:cNvSpPr>
            <p:nvPr/>
          </p:nvSpPr>
          <p:spPr bwMode="auto">
            <a:xfrm>
              <a:off x="4752" y="1056"/>
              <a:ext cx="144" cy="208"/>
            </a:xfrm>
            <a:custGeom>
              <a:avLst/>
              <a:gdLst>
                <a:gd name="T0" fmla="*/ 144 w 144"/>
                <a:gd name="T1" fmla="*/ 96 h 208"/>
                <a:gd name="T2" fmla="*/ 48 w 144"/>
                <a:gd name="T3" fmla="*/ 0 h 208"/>
                <a:gd name="T4" fmla="*/ 0 w 144"/>
                <a:gd name="T5" fmla="*/ 96 h 208"/>
                <a:gd name="T6" fmla="*/ 48 w 144"/>
                <a:gd name="T7" fmla="*/ 192 h 208"/>
                <a:gd name="T8" fmla="*/ 96 w 144"/>
                <a:gd name="T9" fmla="*/ 192 h 208"/>
                <a:gd name="T10" fmla="*/ 96 w 144"/>
                <a:gd name="T11" fmla="*/ 144 h 208"/>
              </a:gdLst>
              <a:ahLst/>
              <a:cxnLst>
                <a:cxn ang="0">
                  <a:pos x="T0" y="T1"/>
                </a:cxn>
                <a:cxn ang="0">
                  <a:pos x="T2" y="T3"/>
                </a:cxn>
                <a:cxn ang="0">
                  <a:pos x="T4" y="T5"/>
                </a:cxn>
                <a:cxn ang="0">
                  <a:pos x="T6" y="T7"/>
                </a:cxn>
                <a:cxn ang="0">
                  <a:pos x="T8" y="T9"/>
                </a:cxn>
                <a:cxn ang="0">
                  <a:pos x="T10" y="T11"/>
                </a:cxn>
              </a:cxnLst>
              <a:rect l="0" t="0" r="r" b="b"/>
              <a:pathLst>
                <a:path w="144" h="208">
                  <a:moveTo>
                    <a:pt x="144" y="96"/>
                  </a:moveTo>
                  <a:cubicBezTo>
                    <a:pt x="108" y="48"/>
                    <a:pt x="72" y="0"/>
                    <a:pt x="48" y="0"/>
                  </a:cubicBezTo>
                  <a:cubicBezTo>
                    <a:pt x="24" y="0"/>
                    <a:pt x="0" y="64"/>
                    <a:pt x="0" y="96"/>
                  </a:cubicBezTo>
                  <a:cubicBezTo>
                    <a:pt x="0" y="128"/>
                    <a:pt x="32" y="176"/>
                    <a:pt x="48" y="192"/>
                  </a:cubicBezTo>
                  <a:cubicBezTo>
                    <a:pt x="64" y="208"/>
                    <a:pt x="88" y="200"/>
                    <a:pt x="96" y="192"/>
                  </a:cubicBezTo>
                  <a:cubicBezTo>
                    <a:pt x="104" y="184"/>
                    <a:pt x="100" y="164"/>
                    <a:pt x="96" y="14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 name="Cloud Callout 27"/>
          <p:cNvSpPr/>
          <p:nvPr/>
        </p:nvSpPr>
        <p:spPr>
          <a:xfrm>
            <a:off x="5257800" y="3432509"/>
            <a:ext cx="3629822" cy="1532858"/>
          </a:xfrm>
          <a:prstGeom prst="cloudCallout">
            <a:avLst>
              <a:gd name="adj1" fmla="val -83894"/>
              <a:gd name="adj2" fmla="val 3308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t</a:t>
            </a:r>
            <a:r>
              <a:rPr lang="fr-CH" dirty="0" smtClean="0">
                <a:solidFill>
                  <a:schemeClr val="tx1"/>
                </a:solidFill>
              </a:rPr>
              <a:t>exte orthographiquement OK, mais  …</a:t>
            </a:r>
            <a:endParaRPr lang="en-US" dirty="0">
              <a:solidFill>
                <a:schemeClr val="tx1"/>
              </a:solidFill>
            </a:endParaRPr>
          </a:p>
        </p:txBody>
      </p:sp>
      <p:grpSp>
        <p:nvGrpSpPr>
          <p:cNvPr id="34" name="Group 33"/>
          <p:cNvGrpSpPr/>
          <p:nvPr/>
        </p:nvGrpSpPr>
        <p:grpSpPr>
          <a:xfrm>
            <a:off x="3195754" y="1765416"/>
            <a:ext cx="1837869" cy="1121879"/>
            <a:chOff x="3258162" y="1718207"/>
            <a:chExt cx="1837869" cy="1121879"/>
          </a:xfrm>
          <a:solidFill>
            <a:schemeClr val="accent3">
              <a:lumMod val="20000"/>
              <a:lumOff val="80000"/>
            </a:schemeClr>
          </a:solidFill>
        </p:grpSpPr>
        <p:sp>
          <p:nvSpPr>
            <p:cNvPr id="12" name="Rectangle 11"/>
            <p:cNvSpPr/>
            <p:nvPr/>
          </p:nvSpPr>
          <p:spPr>
            <a:xfrm>
              <a:off x="3258162" y="1718207"/>
              <a:ext cx="1837869" cy="112187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V="1">
              <a:off x="3258162" y="1721777"/>
              <a:ext cx="1837869" cy="609600"/>
            </a:xfrm>
            <a:prstGeom prst="triangle">
              <a:avLst>
                <a:gd name="adj" fmla="val 491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p:cNvCxnSpPr/>
          <p:nvPr/>
        </p:nvCxnSpPr>
        <p:spPr>
          <a:xfrm flipV="1">
            <a:off x="4114689" y="2655486"/>
            <a:ext cx="0" cy="1113240"/>
          </a:xfrm>
          <a:prstGeom prst="straightConnector1">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Cloud Callout 32"/>
          <p:cNvSpPr/>
          <p:nvPr/>
        </p:nvSpPr>
        <p:spPr>
          <a:xfrm>
            <a:off x="4227704" y="4877505"/>
            <a:ext cx="3236912" cy="1532858"/>
          </a:xfrm>
          <a:prstGeom prst="cloudCallout">
            <a:avLst>
              <a:gd name="adj1" fmla="val -53273"/>
              <a:gd name="adj2" fmla="val -381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 pas de structure grammaticale!  </a:t>
            </a:r>
            <a:endParaRPr lang="en-US" dirty="0">
              <a:solidFill>
                <a:schemeClr val="tx1"/>
              </a:solidFill>
            </a:endParaRPr>
          </a:p>
        </p:txBody>
      </p:sp>
      <p:sp>
        <p:nvSpPr>
          <p:cNvPr id="37" name="Rectangle 36"/>
          <p:cNvSpPr/>
          <p:nvPr/>
        </p:nvSpPr>
        <p:spPr>
          <a:xfrm>
            <a:off x="221777" y="5319330"/>
            <a:ext cx="2619628"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uspect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8239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5"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0" fill="hold"/>
                                        <p:tgtEl>
                                          <p:spTgt spid="32"/>
                                        </p:tgtEl>
                                        <p:attrNameLst>
                                          <p:attrName>ppt_w</p:attrName>
                                        </p:attrNameLst>
                                      </p:cBhvr>
                                      <p:tavLst>
                                        <p:tav tm="0">
                                          <p:val>
                                            <p:strVal val="#ppt_w"/>
                                          </p:val>
                                        </p:tav>
                                        <p:tav tm="100000">
                                          <p:val>
                                            <p:strVal val="#ppt_w"/>
                                          </p:val>
                                        </p:tav>
                                      </p:tavLst>
                                    </p:anim>
                                    <p:anim calcmode="lin" valueType="num">
                                      <p:cBhvr>
                                        <p:cTn id="15" dur="5000" fill="hold"/>
                                        <p:tgtEl>
                                          <p:spTgt spid="32"/>
                                        </p:tgtEl>
                                        <p:attrNameLst>
                                          <p:attrName>ppt_h</p:attrName>
                                        </p:attrNameLst>
                                      </p:cBhvr>
                                      <p:tavLst>
                                        <p:tav tm="0" fmla="#ppt_h*sin(2.5*pi*$)">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25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125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1500" fill="hold"/>
                                        <p:tgtEl>
                                          <p:spTgt spid="37"/>
                                        </p:tgtEl>
                                        <p:attrNameLst>
                                          <p:attrName>ppt_w</p:attrName>
                                        </p:attrNameLst>
                                      </p:cBhvr>
                                      <p:tavLst>
                                        <p:tav tm="0">
                                          <p:val>
                                            <p:fltVal val="0"/>
                                          </p:val>
                                        </p:tav>
                                        <p:tav tm="100000">
                                          <p:val>
                                            <p:strVal val="#ppt_w"/>
                                          </p:val>
                                        </p:tav>
                                      </p:tavLst>
                                    </p:anim>
                                    <p:anim calcmode="lin" valueType="num">
                                      <p:cBhvr>
                                        <p:cTn id="31" dur="1500" fill="hold"/>
                                        <p:tgtEl>
                                          <p:spTgt spid="37"/>
                                        </p:tgtEl>
                                        <p:attrNameLst>
                                          <p:attrName>ppt_h</p:attrName>
                                        </p:attrNameLst>
                                      </p:cBhvr>
                                      <p:tavLst>
                                        <p:tav tm="0">
                                          <p:val>
                                            <p:fltVal val="0"/>
                                          </p:val>
                                        </p:tav>
                                        <p:tav tm="100000">
                                          <p:val>
                                            <p:strVal val="#ppt_h"/>
                                          </p:val>
                                        </p:tav>
                                      </p:tavLst>
                                    </p:anim>
                                    <p:animEffect transition="in" filter="fade">
                                      <p:cBhvr>
                                        <p:cTn id="32"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14 avril  2011</a:t>
            </a:r>
            <a:endParaRPr lang="en-US"/>
          </a:p>
        </p:txBody>
      </p:sp>
      <p:sp>
        <p:nvSpPr>
          <p:cNvPr id="1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94242" name="Rectangle 2"/>
          <p:cNvSpPr>
            <a:spLocks noGrp="1" noChangeArrowheads="1"/>
          </p:cNvSpPr>
          <p:nvPr>
            <p:ph type="title"/>
          </p:nvPr>
        </p:nvSpPr>
        <p:spPr/>
        <p:txBody>
          <a:bodyPr/>
          <a:lstStyle/>
          <a:p>
            <a:r>
              <a:rPr lang="en-GB" dirty="0" err="1"/>
              <a:t>t</a:t>
            </a:r>
            <a:r>
              <a:rPr lang="en-GB" dirty="0" err="1" smtClean="0"/>
              <a:t>extes</a:t>
            </a:r>
            <a:r>
              <a:rPr lang="en-GB" dirty="0" smtClean="0"/>
              <a:t> à </a:t>
            </a:r>
            <a:r>
              <a:rPr lang="en-GB" dirty="0" err="1" smtClean="0"/>
              <a:t>langages</a:t>
            </a:r>
            <a:r>
              <a:rPr lang="en-GB" dirty="0" smtClean="0"/>
              <a:t> </a:t>
            </a:r>
            <a:r>
              <a:rPr lang="en-GB" dirty="0" err="1" smtClean="0"/>
              <a:t>artificiels</a:t>
            </a:r>
            <a:endParaRPr lang="en-GB" dirty="0"/>
          </a:p>
        </p:txBody>
      </p:sp>
      <p:sp>
        <p:nvSpPr>
          <p:cNvPr id="394244" name="Rectangle 4"/>
          <p:cNvSpPr>
            <a:spLocks noChangeArrowheads="1"/>
          </p:cNvSpPr>
          <p:nvPr/>
        </p:nvSpPr>
        <p:spPr bwMode="auto">
          <a:xfrm>
            <a:off x="228600" y="1828800"/>
            <a:ext cx="2286000" cy="457200"/>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r>
              <a:rPr lang="en-GB" b="0" i="0">
                <a:solidFill>
                  <a:schemeClr val="tx2"/>
                </a:solidFill>
                <a:latin typeface="Arial" charset="0"/>
              </a:rPr>
              <a:t>01100110</a:t>
            </a:r>
          </a:p>
        </p:txBody>
      </p:sp>
      <p:grpSp>
        <p:nvGrpSpPr>
          <p:cNvPr id="394253" name="Group 13"/>
          <p:cNvGrpSpPr>
            <a:grpSpLocks/>
          </p:cNvGrpSpPr>
          <p:nvPr/>
        </p:nvGrpSpPr>
        <p:grpSpPr bwMode="auto">
          <a:xfrm>
            <a:off x="2514600" y="1295400"/>
            <a:ext cx="3048000" cy="1524000"/>
            <a:chOff x="1584" y="816"/>
            <a:chExt cx="1920" cy="960"/>
          </a:xfrm>
        </p:grpSpPr>
        <p:sp>
          <p:nvSpPr>
            <p:cNvPr id="394243" name="Rectangle 3"/>
            <p:cNvSpPr>
              <a:spLocks noChangeArrowheads="1"/>
            </p:cNvSpPr>
            <p:nvPr/>
          </p:nvSpPr>
          <p:spPr bwMode="auto">
            <a:xfrm>
              <a:off x="1968" y="816"/>
              <a:ext cx="1536" cy="960"/>
            </a:xfrm>
            <a:prstGeom prst="rect">
              <a:avLst/>
            </a:prstGeom>
            <a:solidFill>
              <a:srgbClr val="E7C855"/>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i="0" dirty="0"/>
                <a:t>générateur de</a:t>
              </a:r>
            </a:p>
            <a:p>
              <a:pPr algn="ctr"/>
              <a:r>
                <a:rPr lang="en-GB" sz="2400" i="0" dirty="0"/>
                <a:t>reportage </a:t>
              </a:r>
            </a:p>
            <a:p>
              <a:pPr algn="ctr"/>
              <a:r>
                <a:rPr lang="en-GB" sz="2400" i="0" dirty="0" err="1"/>
                <a:t>d’événement</a:t>
              </a:r>
              <a:endParaRPr lang="en-GB" sz="2400" i="0" dirty="0"/>
            </a:p>
            <a:p>
              <a:pPr algn="ctr"/>
              <a:r>
                <a:rPr lang="en-GB" sz="2400" i="0" dirty="0" err="1"/>
                <a:t>sportif</a:t>
              </a:r>
              <a:r>
                <a:rPr lang="en-GB" sz="2400" i="0" dirty="0"/>
                <a:t> </a:t>
              </a:r>
            </a:p>
          </p:txBody>
        </p:sp>
        <p:sp>
          <p:nvSpPr>
            <p:cNvPr id="394245" name="Line 5"/>
            <p:cNvSpPr>
              <a:spLocks noChangeShapeType="1"/>
            </p:cNvSpPr>
            <p:nvPr/>
          </p:nvSpPr>
          <p:spPr bwMode="auto">
            <a:xfrm>
              <a:off x="1584" y="1296"/>
              <a:ext cx="384"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394254" name="Group 14"/>
          <p:cNvGrpSpPr>
            <a:grpSpLocks/>
          </p:cNvGrpSpPr>
          <p:nvPr/>
        </p:nvGrpSpPr>
        <p:grpSpPr bwMode="auto">
          <a:xfrm>
            <a:off x="5562600" y="1371600"/>
            <a:ext cx="3124200" cy="1905000"/>
            <a:chOff x="3504" y="864"/>
            <a:chExt cx="1968" cy="1200"/>
          </a:xfrm>
          <a:solidFill>
            <a:schemeClr val="accent1">
              <a:lumMod val="40000"/>
              <a:lumOff val="60000"/>
            </a:schemeClr>
          </a:solidFill>
        </p:grpSpPr>
        <p:sp>
          <p:nvSpPr>
            <p:cNvPr id="394246" name="Line 6"/>
            <p:cNvSpPr>
              <a:spLocks noChangeShapeType="1"/>
            </p:cNvSpPr>
            <p:nvPr/>
          </p:nvSpPr>
          <p:spPr bwMode="auto">
            <a:xfrm>
              <a:off x="3504" y="1296"/>
              <a:ext cx="384"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47" name="Rectangle 7"/>
            <p:cNvSpPr>
              <a:spLocks noChangeArrowheads="1"/>
            </p:cNvSpPr>
            <p:nvPr/>
          </p:nvSpPr>
          <p:spPr bwMode="auto">
            <a:xfrm>
              <a:off x="3888" y="864"/>
              <a:ext cx="1584" cy="1200"/>
            </a:xfrm>
            <a:prstGeom prst="rect">
              <a:avLst/>
            </a:prstGeom>
            <a:solidFill>
              <a:schemeClr val="bg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400" b="0" i="0" dirty="0" err="1">
                  <a:solidFill>
                    <a:schemeClr val="tx1"/>
                  </a:solidFill>
                  <a:latin typeface="Courier New" pitchFamily="49" charset="0"/>
                </a:rPr>
                <a:t>Dupont</a:t>
              </a:r>
              <a:r>
                <a:rPr lang="en-GB" sz="2400" b="0" i="0" dirty="0">
                  <a:solidFill>
                    <a:schemeClr val="tx1"/>
                  </a:solidFill>
                  <a:latin typeface="Courier New" pitchFamily="49" charset="0"/>
                </a:rPr>
                <a:t> fait </a:t>
              </a:r>
              <a:r>
                <a:rPr lang="en-GB" sz="2400" b="0" i="0" dirty="0" err="1">
                  <a:solidFill>
                    <a:schemeClr val="tx1"/>
                  </a:solidFill>
                  <a:latin typeface="Courier New" pitchFamily="49" charset="0"/>
                </a:rPr>
                <a:t>une</a:t>
              </a:r>
              <a:r>
                <a:rPr lang="en-GB" sz="2400" b="0" i="0" dirty="0">
                  <a:solidFill>
                    <a:schemeClr val="tx1"/>
                  </a:solidFill>
                  <a:latin typeface="Courier New" pitchFamily="49" charset="0"/>
                </a:rPr>
                <a:t> </a:t>
              </a:r>
              <a:r>
                <a:rPr lang="en-GB" sz="2400" b="0" i="0" dirty="0" err="1">
                  <a:solidFill>
                    <a:schemeClr val="tx1"/>
                  </a:solidFill>
                  <a:latin typeface="Courier New" pitchFamily="49" charset="0"/>
                </a:rPr>
                <a:t>passe</a:t>
              </a:r>
              <a:r>
                <a:rPr lang="en-GB" sz="2400" b="0" i="0" dirty="0">
                  <a:solidFill>
                    <a:schemeClr val="tx1"/>
                  </a:solidFill>
                  <a:latin typeface="Courier New" pitchFamily="49" charset="0"/>
                </a:rPr>
                <a:t> à Durant. ... Bien </a:t>
              </a:r>
              <a:r>
                <a:rPr lang="en-GB" sz="2400" b="0" i="0" dirty="0" err="1">
                  <a:solidFill>
                    <a:schemeClr val="tx1"/>
                  </a:solidFill>
                  <a:latin typeface="Courier New" pitchFamily="49" charset="0"/>
                </a:rPr>
                <a:t>joué</a:t>
              </a:r>
              <a:r>
                <a:rPr lang="en-GB" sz="2400" b="0" i="0" dirty="0">
                  <a:solidFill>
                    <a:schemeClr val="tx1"/>
                  </a:solidFill>
                  <a:latin typeface="Courier New" pitchFamily="49" charset="0"/>
                </a:rPr>
                <a:t> ! ... </a:t>
              </a:r>
            </a:p>
          </p:txBody>
        </p:sp>
      </p:grpSp>
      <p:sp>
        <p:nvSpPr>
          <p:cNvPr id="394249" name="Rectangle 9"/>
          <p:cNvSpPr>
            <a:spLocks noChangeArrowheads="1"/>
          </p:cNvSpPr>
          <p:nvPr/>
        </p:nvSpPr>
        <p:spPr bwMode="auto">
          <a:xfrm>
            <a:off x="228600" y="4267200"/>
            <a:ext cx="2286000" cy="457200"/>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r>
              <a:rPr lang="en-GB" b="0" i="0">
                <a:solidFill>
                  <a:schemeClr val="tx2"/>
                </a:solidFill>
                <a:latin typeface="Arial" charset="0"/>
              </a:rPr>
              <a:t>01100110</a:t>
            </a:r>
          </a:p>
        </p:txBody>
      </p:sp>
      <p:grpSp>
        <p:nvGrpSpPr>
          <p:cNvPr id="394255" name="Group 15"/>
          <p:cNvGrpSpPr>
            <a:grpSpLocks/>
          </p:cNvGrpSpPr>
          <p:nvPr/>
        </p:nvGrpSpPr>
        <p:grpSpPr bwMode="auto">
          <a:xfrm>
            <a:off x="2514600" y="3733800"/>
            <a:ext cx="3048000" cy="1524000"/>
            <a:chOff x="1584" y="2352"/>
            <a:chExt cx="1920" cy="960"/>
          </a:xfrm>
        </p:grpSpPr>
        <p:sp>
          <p:nvSpPr>
            <p:cNvPr id="394248" name="Rectangle 8"/>
            <p:cNvSpPr>
              <a:spLocks noChangeArrowheads="1"/>
            </p:cNvSpPr>
            <p:nvPr/>
          </p:nvSpPr>
          <p:spPr bwMode="auto">
            <a:xfrm>
              <a:off x="1968" y="2352"/>
              <a:ext cx="1536" cy="960"/>
            </a:xfrm>
            <a:prstGeom prst="rect">
              <a:avLst/>
            </a:prstGeom>
            <a:solidFill>
              <a:srgbClr val="E7C855"/>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i="0"/>
                <a:t>générateur de</a:t>
              </a:r>
            </a:p>
            <a:p>
              <a:pPr algn="ctr"/>
              <a:r>
                <a:rPr lang="en-GB" sz="2400" i="0"/>
                <a:t>spam - mail</a:t>
              </a:r>
            </a:p>
          </p:txBody>
        </p:sp>
        <p:sp>
          <p:nvSpPr>
            <p:cNvPr id="394250" name="Line 10"/>
            <p:cNvSpPr>
              <a:spLocks noChangeShapeType="1"/>
            </p:cNvSpPr>
            <p:nvPr/>
          </p:nvSpPr>
          <p:spPr bwMode="auto">
            <a:xfrm>
              <a:off x="1584" y="2832"/>
              <a:ext cx="384"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394256" name="Group 16"/>
          <p:cNvGrpSpPr>
            <a:grpSpLocks/>
          </p:cNvGrpSpPr>
          <p:nvPr/>
        </p:nvGrpSpPr>
        <p:grpSpPr bwMode="auto">
          <a:xfrm>
            <a:off x="5562600" y="3810000"/>
            <a:ext cx="3429000" cy="2362200"/>
            <a:chOff x="3504" y="2400"/>
            <a:chExt cx="2160" cy="1488"/>
          </a:xfrm>
          <a:solidFill>
            <a:schemeClr val="accent1">
              <a:lumMod val="40000"/>
              <a:lumOff val="60000"/>
            </a:schemeClr>
          </a:solidFill>
        </p:grpSpPr>
        <p:sp>
          <p:nvSpPr>
            <p:cNvPr id="394251" name="Line 11"/>
            <p:cNvSpPr>
              <a:spLocks noChangeShapeType="1"/>
            </p:cNvSpPr>
            <p:nvPr/>
          </p:nvSpPr>
          <p:spPr bwMode="auto">
            <a:xfrm>
              <a:off x="3504" y="2832"/>
              <a:ext cx="384" cy="0"/>
            </a:xfrm>
            <a:prstGeom prst="line">
              <a:avLst/>
            </a:prstGeom>
            <a:grpFill/>
            <a:ln w="28575">
              <a:solidFill>
                <a:schemeClr val="tx2"/>
              </a:solidFill>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2" name="Rectangle 12"/>
            <p:cNvSpPr>
              <a:spLocks noChangeArrowheads="1"/>
            </p:cNvSpPr>
            <p:nvPr/>
          </p:nvSpPr>
          <p:spPr bwMode="auto">
            <a:xfrm>
              <a:off x="3888" y="2400"/>
              <a:ext cx="1776" cy="1488"/>
            </a:xfrm>
            <a:prstGeom prst="rect">
              <a:avLst/>
            </a:prstGeom>
            <a:solidFill>
              <a:schemeClr val="bg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400" b="0" i="0" dirty="0">
                  <a:solidFill>
                    <a:schemeClr val="tx1"/>
                  </a:solidFill>
                  <a:latin typeface="Courier New" pitchFamily="49" charset="0"/>
                </a:rPr>
                <a:t>Nous </a:t>
              </a:r>
              <a:r>
                <a:rPr lang="en-GB" sz="2400" b="0" i="0" dirty="0" err="1">
                  <a:solidFill>
                    <a:schemeClr val="tx1"/>
                  </a:solidFill>
                  <a:latin typeface="Courier New" pitchFamily="49" charset="0"/>
                </a:rPr>
                <a:t>pouvons</a:t>
              </a:r>
              <a:r>
                <a:rPr lang="en-GB" sz="2400" b="0" i="0" dirty="0">
                  <a:solidFill>
                    <a:schemeClr val="tx1"/>
                  </a:solidFill>
                  <a:latin typeface="Courier New" pitchFamily="49" charset="0"/>
                </a:rPr>
                <a:t> </a:t>
              </a:r>
              <a:r>
                <a:rPr lang="en-GB" sz="2400" b="0" i="0" dirty="0" err="1">
                  <a:solidFill>
                    <a:schemeClr val="tx1"/>
                  </a:solidFill>
                  <a:latin typeface="Courier New" pitchFamily="49" charset="0"/>
                </a:rPr>
                <a:t>vous</a:t>
              </a:r>
              <a:r>
                <a:rPr lang="en-GB" sz="2400" b="0" i="0" dirty="0">
                  <a:solidFill>
                    <a:schemeClr val="tx1"/>
                  </a:solidFill>
                  <a:latin typeface="Courier New" pitchFamily="49" charset="0"/>
                </a:rPr>
                <a:t> proposer </a:t>
              </a:r>
              <a:r>
                <a:rPr lang="en-GB" sz="2400" b="0" i="0" dirty="0" err="1">
                  <a:solidFill>
                    <a:schemeClr val="tx1"/>
                  </a:solidFill>
                  <a:latin typeface="Courier New" pitchFamily="49" charset="0"/>
                </a:rPr>
                <a:t>une</a:t>
              </a:r>
              <a:r>
                <a:rPr lang="en-GB" sz="2400" b="0" i="0" dirty="0">
                  <a:solidFill>
                    <a:schemeClr val="tx1"/>
                  </a:solidFill>
                  <a:latin typeface="Courier New" pitchFamily="49" charset="0"/>
                </a:rPr>
                <a:t> solution à </a:t>
              </a:r>
              <a:r>
                <a:rPr lang="en-GB" sz="2400" b="0" i="0" dirty="0" err="1">
                  <a:solidFill>
                    <a:schemeClr val="tx1"/>
                  </a:solidFill>
                  <a:latin typeface="Courier New" pitchFamily="49" charset="0"/>
                </a:rPr>
                <a:t>votre</a:t>
              </a:r>
              <a:r>
                <a:rPr lang="en-GB" sz="2400" b="0" i="0" dirty="0">
                  <a:solidFill>
                    <a:schemeClr val="tx1"/>
                  </a:solidFill>
                  <a:latin typeface="Courier New" pitchFamily="49" charset="0"/>
                </a:rPr>
                <a:t> </a:t>
              </a:r>
              <a:r>
                <a:rPr lang="en-GB" sz="2400" b="0" i="0" dirty="0" err="1">
                  <a:solidFill>
                    <a:schemeClr val="tx1"/>
                  </a:solidFill>
                  <a:latin typeface="Courier New" pitchFamily="49" charset="0"/>
                </a:rPr>
                <a:t>problème</a:t>
              </a:r>
              <a:r>
                <a:rPr lang="en-GB" sz="2400" b="0" i="0" dirty="0">
                  <a:solidFill>
                    <a:schemeClr val="tx1"/>
                  </a:solidFill>
                  <a:latin typeface="Courier New" pitchFamily="49" charset="0"/>
                </a:rPr>
                <a:t> ... </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622872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4253"/>
                                        </p:tgtEl>
                                        <p:attrNameLst>
                                          <p:attrName>style.visibility</p:attrName>
                                        </p:attrNameLst>
                                      </p:cBhvr>
                                      <p:to>
                                        <p:strVal val="visible"/>
                                      </p:to>
                                    </p:set>
                                    <p:animEffect transition="in" filter="wipe(left)">
                                      <p:cBhvr>
                                        <p:cTn id="7" dur="1250"/>
                                        <p:tgtEl>
                                          <p:spTgt spid="394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4254"/>
                                        </p:tgtEl>
                                        <p:attrNameLst>
                                          <p:attrName>style.visibility</p:attrName>
                                        </p:attrNameLst>
                                      </p:cBhvr>
                                      <p:to>
                                        <p:strVal val="visible"/>
                                      </p:to>
                                    </p:set>
                                    <p:animEffect transition="in" filter="wipe(left)">
                                      <p:cBhvr>
                                        <p:cTn id="12" dur="1250"/>
                                        <p:tgtEl>
                                          <p:spTgt spid="3942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4249"/>
                                        </p:tgtEl>
                                        <p:attrNameLst>
                                          <p:attrName>style.visibility</p:attrName>
                                        </p:attrNameLst>
                                      </p:cBhvr>
                                      <p:to>
                                        <p:strVal val="visible"/>
                                      </p:to>
                                    </p:set>
                                    <p:animEffect transition="in" filter="wipe(left)">
                                      <p:cBhvr>
                                        <p:cTn id="17" dur="1250"/>
                                        <p:tgtEl>
                                          <p:spTgt spid="394249"/>
                                        </p:tgtEl>
                                      </p:cBhvr>
                                    </p:animEffect>
                                  </p:childTnLst>
                                </p:cTn>
                              </p:par>
                            </p:childTnLst>
                          </p:cTn>
                        </p:par>
                        <p:par>
                          <p:cTn id="18" fill="hold" nodeType="withGroup">
                            <p:stCondLst>
                              <p:cond delay="1250"/>
                            </p:stCondLst>
                            <p:childTnLst>
                              <p:par>
                                <p:cTn id="19" presetID="22" presetClass="entr" presetSubtype="8" fill="hold" nodeType="afterEffect">
                                  <p:stCondLst>
                                    <p:cond delay="0"/>
                                  </p:stCondLst>
                                  <p:childTnLst>
                                    <p:set>
                                      <p:cBhvr>
                                        <p:cTn id="20" dur="1" fill="hold">
                                          <p:stCondLst>
                                            <p:cond delay="0"/>
                                          </p:stCondLst>
                                        </p:cTn>
                                        <p:tgtEl>
                                          <p:spTgt spid="394255"/>
                                        </p:tgtEl>
                                        <p:attrNameLst>
                                          <p:attrName>style.visibility</p:attrName>
                                        </p:attrNameLst>
                                      </p:cBhvr>
                                      <p:to>
                                        <p:strVal val="visible"/>
                                      </p:to>
                                    </p:set>
                                    <p:animEffect transition="in" filter="wipe(left)">
                                      <p:cBhvr>
                                        <p:cTn id="21" dur="1250"/>
                                        <p:tgtEl>
                                          <p:spTgt spid="3942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94256"/>
                                        </p:tgtEl>
                                        <p:attrNameLst>
                                          <p:attrName>style.visibility</p:attrName>
                                        </p:attrNameLst>
                                      </p:cBhvr>
                                      <p:to>
                                        <p:strVal val="visible"/>
                                      </p:to>
                                    </p:set>
                                    <p:animEffect transition="in" filter="wipe(left)">
                                      <p:cBhvr>
                                        <p:cTn id="26" dur="1250"/>
                                        <p:tgtEl>
                                          <p:spTgt spid="394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2"/>
          <p:cNvSpPr>
            <a:spLocks noGrp="1"/>
          </p:cNvSpPr>
          <p:nvPr>
            <p:ph type="dt" sz="half" idx="10"/>
          </p:nvPr>
        </p:nvSpPr>
        <p:spPr/>
        <p:txBody>
          <a:bodyPr/>
          <a:lstStyle/>
          <a:p>
            <a:r>
              <a:rPr lang="en-US" smtClean="0"/>
              <a:t>14 avril  2011</a:t>
            </a:r>
            <a:endParaRPr lang="en-US"/>
          </a:p>
        </p:txBody>
      </p:sp>
      <p:sp>
        <p:nvSpPr>
          <p:cNvPr id="50"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00386" name="Rectangle 2"/>
          <p:cNvSpPr>
            <a:spLocks noGrp="1" noChangeArrowheads="1"/>
          </p:cNvSpPr>
          <p:nvPr>
            <p:ph type="title"/>
          </p:nvPr>
        </p:nvSpPr>
        <p:spPr/>
        <p:txBody>
          <a:bodyPr/>
          <a:lstStyle/>
          <a:p>
            <a:r>
              <a:rPr lang="en-GB"/>
              <a:t>approche améliorée</a:t>
            </a:r>
          </a:p>
        </p:txBody>
      </p:sp>
      <p:sp>
        <p:nvSpPr>
          <p:cNvPr id="400387" name="Rectangle 3"/>
          <p:cNvSpPr>
            <a:spLocks noChangeArrowheads="1"/>
          </p:cNvSpPr>
          <p:nvPr/>
        </p:nvSpPr>
        <p:spPr bwMode="auto">
          <a:xfrm>
            <a:off x="152400" y="1447800"/>
            <a:ext cx="1295400" cy="1752600"/>
          </a:xfrm>
          <a:prstGeom prst="rect">
            <a:avLst/>
          </a:prstGeom>
          <a:solidFill>
            <a:schemeClr val="bg1"/>
          </a:solidFill>
          <a:ln w="28575">
            <a:solidFill>
              <a:schemeClr val="tx1"/>
            </a:solidFill>
            <a:miter lim="800000"/>
            <a:headEnd/>
            <a:tailEnd/>
          </a:ln>
          <a:effectLst/>
          <a:extLst/>
        </p:spPr>
        <p:txBody>
          <a:bodyPr wrap="none" anchor="ctr"/>
          <a:lstStyle/>
          <a:p>
            <a:r>
              <a:rPr lang="en-GB" sz="2400" i="0">
                <a:solidFill>
                  <a:schemeClr val="tx1"/>
                </a:solidFill>
                <a:latin typeface="Arial" charset="0"/>
              </a:rPr>
              <a:t>sources</a:t>
            </a:r>
          </a:p>
          <a:p>
            <a:r>
              <a:rPr lang="en-GB" sz="2400" i="0">
                <a:solidFill>
                  <a:schemeClr val="tx1"/>
                </a:solidFill>
                <a:latin typeface="Arial" charset="0"/>
              </a:rPr>
              <a:t>de mots</a:t>
            </a:r>
          </a:p>
        </p:txBody>
      </p:sp>
      <p:grpSp>
        <p:nvGrpSpPr>
          <p:cNvPr id="400445" name="Group 61"/>
          <p:cNvGrpSpPr>
            <a:grpSpLocks/>
          </p:cNvGrpSpPr>
          <p:nvPr/>
        </p:nvGrpSpPr>
        <p:grpSpPr bwMode="auto">
          <a:xfrm>
            <a:off x="1447800" y="1676400"/>
            <a:ext cx="3276600" cy="1371600"/>
            <a:chOff x="912" y="1056"/>
            <a:chExt cx="2064" cy="864"/>
          </a:xfrm>
        </p:grpSpPr>
        <p:sp>
          <p:nvSpPr>
            <p:cNvPr id="400388" name="AutoShape 4"/>
            <p:cNvSpPr>
              <a:spLocks noChangeArrowheads="1"/>
            </p:cNvSpPr>
            <p:nvPr/>
          </p:nvSpPr>
          <p:spPr bwMode="auto">
            <a:xfrm>
              <a:off x="1440" y="1056"/>
              <a:ext cx="1536" cy="864"/>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construction</a:t>
              </a:r>
            </a:p>
            <a:p>
              <a:pPr algn="ctr"/>
              <a:r>
                <a:rPr lang="en-GB" sz="2400">
                  <a:solidFill>
                    <a:schemeClr val="tx1"/>
                  </a:solidFill>
                </a:rPr>
                <a:t>d’un dictionnaire </a:t>
              </a:r>
            </a:p>
            <a:p>
              <a:pPr algn="ctr"/>
              <a:r>
                <a:rPr lang="en-GB" sz="2400">
                  <a:solidFill>
                    <a:schemeClr val="tx1"/>
                  </a:solidFill>
                </a:rPr>
                <a:t>typisé</a:t>
              </a:r>
            </a:p>
          </p:txBody>
        </p:sp>
        <p:sp>
          <p:nvSpPr>
            <p:cNvPr id="400391" name="Line 7"/>
            <p:cNvSpPr>
              <a:spLocks noChangeShapeType="1"/>
            </p:cNvSpPr>
            <p:nvPr/>
          </p:nvSpPr>
          <p:spPr bwMode="auto">
            <a:xfrm>
              <a:off x="912" y="1440"/>
              <a:ext cx="528"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393" name="Rectangle 9"/>
          <p:cNvSpPr>
            <a:spLocks noChangeArrowheads="1"/>
          </p:cNvSpPr>
          <p:nvPr/>
        </p:nvSpPr>
        <p:spPr bwMode="auto">
          <a:xfrm>
            <a:off x="6781800" y="1219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dirty="0">
                <a:solidFill>
                  <a:schemeClr val="tx1"/>
                </a:solidFill>
                <a:latin typeface="Courier New" pitchFamily="49" charset="0"/>
              </a:rPr>
              <a:t>la facture</a:t>
            </a:r>
          </a:p>
        </p:txBody>
      </p:sp>
      <p:sp>
        <p:nvSpPr>
          <p:cNvPr id="400395" name="Rectangle 11"/>
          <p:cNvSpPr>
            <a:spLocks noChangeArrowheads="1"/>
          </p:cNvSpPr>
          <p:nvPr/>
        </p:nvSpPr>
        <p:spPr bwMode="auto">
          <a:xfrm>
            <a:off x="6781800" y="1600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le cadeau</a:t>
            </a:r>
          </a:p>
        </p:txBody>
      </p:sp>
      <p:sp>
        <p:nvSpPr>
          <p:cNvPr id="400397" name="Rectangle 13"/>
          <p:cNvSpPr>
            <a:spLocks noChangeArrowheads="1"/>
          </p:cNvSpPr>
          <p:nvPr/>
        </p:nvSpPr>
        <p:spPr bwMode="auto">
          <a:xfrm>
            <a:off x="6781800" y="1981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dirty="0">
                <a:solidFill>
                  <a:schemeClr val="tx1"/>
                </a:solidFill>
                <a:latin typeface="Courier New" pitchFamily="49" charset="0"/>
              </a:rPr>
              <a:t>la </a:t>
            </a:r>
            <a:r>
              <a:rPr lang="en-GB" sz="2000" i="0" dirty="0" err="1">
                <a:solidFill>
                  <a:schemeClr val="tx1"/>
                </a:solidFill>
                <a:latin typeface="Courier New" pitchFamily="49" charset="0"/>
              </a:rPr>
              <a:t>lettre</a:t>
            </a:r>
            <a:endParaRPr lang="en-GB" sz="2000" i="0" dirty="0">
              <a:solidFill>
                <a:schemeClr val="tx1"/>
              </a:solidFill>
              <a:latin typeface="Courier New" pitchFamily="49" charset="0"/>
            </a:endParaRPr>
          </a:p>
        </p:txBody>
      </p:sp>
      <p:sp>
        <p:nvSpPr>
          <p:cNvPr id="400399" name="Rectangle 15"/>
          <p:cNvSpPr>
            <a:spLocks noChangeArrowheads="1"/>
          </p:cNvSpPr>
          <p:nvPr/>
        </p:nvSpPr>
        <p:spPr bwMode="auto">
          <a:xfrm>
            <a:off x="6781800" y="2362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l’argent</a:t>
            </a:r>
          </a:p>
        </p:txBody>
      </p:sp>
      <p:sp>
        <p:nvSpPr>
          <p:cNvPr id="400401" name="Rectangle 17"/>
          <p:cNvSpPr>
            <a:spLocks noChangeArrowheads="1"/>
          </p:cNvSpPr>
          <p:nvPr/>
        </p:nvSpPr>
        <p:spPr bwMode="auto">
          <a:xfrm>
            <a:off x="6781800" y="2743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Robert</a:t>
            </a:r>
          </a:p>
        </p:txBody>
      </p:sp>
      <p:sp>
        <p:nvSpPr>
          <p:cNvPr id="400403" name="Rectangle 19"/>
          <p:cNvSpPr>
            <a:spLocks noChangeArrowheads="1"/>
          </p:cNvSpPr>
          <p:nvPr/>
        </p:nvSpPr>
        <p:spPr bwMode="auto">
          <a:xfrm>
            <a:off x="6781800" y="3124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Marie</a:t>
            </a:r>
          </a:p>
        </p:txBody>
      </p:sp>
      <p:sp>
        <p:nvSpPr>
          <p:cNvPr id="400405" name="Rectangle 21"/>
          <p:cNvSpPr>
            <a:spLocks noChangeArrowheads="1"/>
          </p:cNvSpPr>
          <p:nvPr/>
        </p:nvSpPr>
        <p:spPr bwMode="auto">
          <a:xfrm>
            <a:off x="6781800" y="3505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Julien</a:t>
            </a:r>
          </a:p>
        </p:txBody>
      </p:sp>
      <p:sp>
        <p:nvSpPr>
          <p:cNvPr id="400407" name="Rectangle 23"/>
          <p:cNvSpPr>
            <a:spLocks noChangeArrowheads="1"/>
          </p:cNvSpPr>
          <p:nvPr/>
        </p:nvSpPr>
        <p:spPr bwMode="auto">
          <a:xfrm>
            <a:off x="6781800" y="3886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Anne</a:t>
            </a:r>
          </a:p>
        </p:txBody>
      </p:sp>
      <p:sp>
        <p:nvSpPr>
          <p:cNvPr id="400411" name="Rectangle 27"/>
          <p:cNvSpPr>
            <a:spLocks noChangeArrowheads="1"/>
          </p:cNvSpPr>
          <p:nvPr/>
        </p:nvSpPr>
        <p:spPr bwMode="auto">
          <a:xfrm>
            <a:off x="6781800" y="4267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donne</a:t>
            </a:r>
          </a:p>
        </p:txBody>
      </p:sp>
      <p:sp>
        <p:nvSpPr>
          <p:cNvPr id="400413" name="Rectangle 29"/>
          <p:cNvSpPr>
            <a:spLocks noChangeArrowheads="1"/>
          </p:cNvSpPr>
          <p:nvPr/>
        </p:nvSpPr>
        <p:spPr bwMode="auto">
          <a:xfrm>
            <a:off x="6781800" y="46482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envoie</a:t>
            </a:r>
          </a:p>
        </p:txBody>
      </p:sp>
      <p:sp>
        <p:nvSpPr>
          <p:cNvPr id="400439" name="Rectangle 55"/>
          <p:cNvSpPr>
            <a:spLocks noChangeArrowheads="1"/>
          </p:cNvSpPr>
          <p:nvPr/>
        </p:nvSpPr>
        <p:spPr bwMode="auto">
          <a:xfrm>
            <a:off x="457200" y="5105400"/>
            <a:ext cx="8458200" cy="12954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448" name="Group 64"/>
          <p:cNvGrpSpPr>
            <a:grpSpLocks/>
          </p:cNvGrpSpPr>
          <p:nvPr/>
        </p:nvGrpSpPr>
        <p:grpSpPr bwMode="auto">
          <a:xfrm>
            <a:off x="1600200" y="5334000"/>
            <a:ext cx="5562600" cy="381000"/>
            <a:chOff x="1008" y="3360"/>
            <a:chExt cx="3504" cy="240"/>
          </a:xfrm>
        </p:grpSpPr>
        <p:sp>
          <p:nvSpPr>
            <p:cNvPr id="400409" name="Rectangle 25"/>
            <p:cNvSpPr>
              <a:spLocks noChangeArrowheads="1"/>
            </p:cNvSpPr>
            <p:nvPr/>
          </p:nvSpPr>
          <p:spPr bwMode="auto">
            <a:xfrm>
              <a:off x="3360" y="3360"/>
              <a:ext cx="240"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a:solidFill>
                    <a:schemeClr val="tx1"/>
                  </a:solidFill>
                  <a:latin typeface="Courier New" pitchFamily="49" charset="0"/>
                </a:rPr>
                <a:t>à</a:t>
              </a:r>
            </a:p>
          </p:txBody>
        </p:sp>
        <p:sp>
          <p:nvSpPr>
            <p:cNvPr id="400428" name="Rectangle 44"/>
            <p:cNvSpPr>
              <a:spLocks noChangeArrowheads="1"/>
            </p:cNvSpPr>
            <p:nvPr/>
          </p:nvSpPr>
          <p:spPr bwMode="auto">
            <a:xfrm>
              <a:off x="2016" y="3360"/>
              <a:ext cx="576"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verbe</a:t>
              </a:r>
            </a:p>
          </p:txBody>
        </p:sp>
        <p:sp>
          <p:nvSpPr>
            <p:cNvPr id="400429" name="Rectangle 45"/>
            <p:cNvSpPr>
              <a:spLocks noChangeArrowheads="1"/>
            </p:cNvSpPr>
            <p:nvPr/>
          </p:nvSpPr>
          <p:spPr bwMode="auto">
            <a:xfrm>
              <a:off x="1008" y="3360"/>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30" name="Rectangle 46"/>
            <p:cNvSpPr>
              <a:spLocks noChangeArrowheads="1"/>
            </p:cNvSpPr>
            <p:nvPr/>
          </p:nvSpPr>
          <p:spPr bwMode="auto">
            <a:xfrm>
              <a:off x="2640" y="3360"/>
              <a:ext cx="672"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objet</a:t>
              </a:r>
            </a:p>
          </p:txBody>
        </p:sp>
        <p:sp>
          <p:nvSpPr>
            <p:cNvPr id="400431" name="Rectangle 47"/>
            <p:cNvSpPr>
              <a:spLocks noChangeArrowheads="1"/>
            </p:cNvSpPr>
            <p:nvPr/>
          </p:nvSpPr>
          <p:spPr bwMode="auto">
            <a:xfrm>
              <a:off x="3648" y="3360"/>
              <a:ext cx="864"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grpSp>
      <p:grpSp>
        <p:nvGrpSpPr>
          <p:cNvPr id="400449" name="Group 65"/>
          <p:cNvGrpSpPr>
            <a:grpSpLocks/>
          </p:cNvGrpSpPr>
          <p:nvPr/>
        </p:nvGrpSpPr>
        <p:grpSpPr bwMode="auto">
          <a:xfrm>
            <a:off x="762000" y="5867400"/>
            <a:ext cx="7467600" cy="381000"/>
            <a:chOff x="480" y="3696"/>
            <a:chExt cx="4704" cy="240"/>
          </a:xfrm>
        </p:grpSpPr>
        <p:sp>
          <p:nvSpPr>
            <p:cNvPr id="400432" name="Rectangle 48"/>
            <p:cNvSpPr>
              <a:spLocks noChangeArrowheads="1"/>
            </p:cNvSpPr>
            <p:nvPr/>
          </p:nvSpPr>
          <p:spPr bwMode="auto">
            <a:xfrm>
              <a:off x="2832" y="3696"/>
              <a:ext cx="240"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a:solidFill>
                    <a:schemeClr val="tx1"/>
                  </a:solidFill>
                  <a:latin typeface="Courier New" pitchFamily="49" charset="0"/>
                </a:rPr>
                <a:t>à</a:t>
              </a:r>
            </a:p>
          </p:txBody>
        </p:sp>
        <p:sp>
          <p:nvSpPr>
            <p:cNvPr id="400433" name="Rectangle 49"/>
            <p:cNvSpPr>
              <a:spLocks noChangeArrowheads="1"/>
            </p:cNvSpPr>
            <p:nvPr/>
          </p:nvSpPr>
          <p:spPr bwMode="auto">
            <a:xfrm>
              <a:off x="1488" y="3696"/>
              <a:ext cx="576"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verbe</a:t>
              </a:r>
            </a:p>
          </p:txBody>
        </p:sp>
        <p:sp>
          <p:nvSpPr>
            <p:cNvPr id="400434" name="Rectangle 50"/>
            <p:cNvSpPr>
              <a:spLocks noChangeArrowheads="1"/>
            </p:cNvSpPr>
            <p:nvPr/>
          </p:nvSpPr>
          <p:spPr bwMode="auto">
            <a:xfrm>
              <a:off x="480" y="3696"/>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35" name="Rectangle 51"/>
            <p:cNvSpPr>
              <a:spLocks noChangeArrowheads="1"/>
            </p:cNvSpPr>
            <p:nvPr/>
          </p:nvSpPr>
          <p:spPr bwMode="auto">
            <a:xfrm>
              <a:off x="2112" y="3696"/>
              <a:ext cx="672"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objet</a:t>
              </a:r>
            </a:p>
          </p:txBody>
        </p:sp>
        <p:sp>
          <p:nvSpPr>
            <p:cNvPr id="400436" name="Rectangle 52"/>
            <p:cNvSpPr>
              <a:spLocks noChangeArrowheads="1"/>
            </p:cNvSpPr>
            <p:nvPr/>
          </p:nvSpPr>
          <p:spPr bwMode="auto">
            <a:xfrm>
              <a:off x="3120" y="3696"/>
              <a:ext cx="864"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37" name="Rectangle 53"/>
            <p:cNvSpPr>
              <a:spLocks noChangeArrowheads="1"/>
            </p:cNvSpPr>
            <p:nvPr/>
          </p:nvSpPr>
          <p:spPr bwMode="auto">
            <a:xfrm>
              <a:off x="4032" y="3696"/>
              <a:ext cx="240"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et</a:t>
              </a:r>
            </a:p>
          </p:txBody>
        </p:sp>
        <p:sp>
          <p:nvSpPr>
            <p:cNvPr id="400438" name="Rectangle 54"/>
            <p:cNvSpPr>
              <a:spLocks noChangeArrowheads="1"/>
            </p:cNvSpPr>
            <p:nvPr/>
          </p:nvSpPr>
          <p:spPr bwMode="auto">
            <a:xfrm>
              <a:off x="4320" y="3696"/>
              <a:ext cx="864"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grpSp>
      <p:sp>
        <p:nvSpPr>
          <p:cNvPr id="400440" name="Text Box 56"/>
          <p:cNvSpPr txBox="1">
            <a:spLocks noChangeArrowheads="1"/>
          </p:cNvSpPr>
          <p:nvPr/>
        </p:nvSpPr>
        <p:spPr bwMode="auto">
          <a:xfrm>
            <a:off x="457200" y="4572000"/>
            <a:ext cx="33409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dirty="0" err="1"/>
              <a:t>m</a:t>
            </a:r>
            <a:r>
              <a:rPr lang="en-GB" sz="2800" dirty="0" err="1" smtClean="0">
                <a:solidFill>
                  <a:schemeClr val="tx1"/>
                </a:solidFill>
              </a:rPr>
              <a:t>odèles</a:t>
            </a:r>
            <a:r>
              <a:rPr lang="en-GB" sz="2800" dirty="0" smtClean="0">
                <a:solidFill>
                  <a:schemeClr val="tx1"/>
                </a:solidFill>
              </a:rPr>
              <a:t> </a:t>
            </a:r>
            <a:r>
              <a:rPr lang="en-GB" sz="2800" dirty="0">
                <a:solidFill>
                  <a:schemeClr val="tx1"/>
                </a:solidFill>
              </a:rPr>
              <a:t>de phrases</a:t>
            </a:r>
          </a:p>
        </p:txBody>
      </p:sp>
      <p:sp>
        <p:nvSpPr>
          <p:cNvPr id="400441" name="Oval 57"/>
          <p:cNvSpPr>
            <a:spLocks noChangeArrowheads="1"/>
          </p:cNvSpPr>
          <p:nvPr/>
        </p:nvSpPr>
        <p:spPr bwMode="auto">
          <a:xfrm>
            <a:off x="8382000" y="5257800"/>
            <a:ext cx="381000" cy="381000"/>
          </a:xfrm>
          <a:prstGeom prst="ellipse">
            <a:avLst/>
          </a:prstGeom>
          <a:solidFill>
            <a:schemeClr val="bg1"/>
          </a:solidFill>
          <a:ln w="28575">
            <a:solidFill>
              <a:schemeClr val="tx1"/>
            </a:solidFill>
            <a:round/>
            <a:headEnd/>
            <a:tailEnd/>
          </a:ln>
          <a:effectLst/>
          <a:extLst/>
        </p:spPr>
        <p:txBody>
          <a:bodyPr wrap="none" anchor="ctr"/>
          <a:lstStyle/>
          <a:p>
            <a:pPr algn="ctr"/>
            <a:r>
              <a:rPr lang="en-GB" sz="2400" b="0" i="0">
                <a:solidFill>
                  <a:schemeClr val="tx1"/>
                </a:solidFill>
                <a:latin typeface="Arial" charset="0"/>
              </a:rPr>
              <a:t>3</a:t>
            </a:r>
          </a:p>
        </p:txBody>
      </p:sp>
      <p:sp>
        <p:nvSpPr>
          <p:cNvPr id="400442" name="Oval 58"/>
          <p:cNvSpPr>
            <a:spLocks noChangeArrowheads="1"/>
          </p:cNvSpPr>
          <p:nvPr/>
        </p:nvSpPr>
        <p:spPr bwMode="auto">
          <a:xfrm>
            <a:off x="8382000" y="5867400"/>
            <a:ext cx="381000" cy="381000"/>
          </a:xfrm>
          <a:prstGeom prst="ellipse">
            <a:avLst/>
          </a:prstGeom>
          <a:solidFill>
            <a:schemeClr val="bg1"/>
          </a:solidFill>
          <a:ln w="28575">
            <a:solidFill>
              <a:schemeClr val="tx1"/>
            </a:solidFill>
            <a:round/>
            <a:headEnd/>
            <a:tailEnd/>
          </a:ln>
          <a:effectLst/>
          <a:extLst/>
        </p:spPr>
        <p:txBody>
          <a:bodyPr wrap="none" anchor="ctr"/>
          <a:lstStyle/>
          <a:p>
            <a:pPr algn="ctr"/>
            <a:r>
              <a:rPr lang="en-GB" sz="2400" b="0" i="0">
                <a:solidFill>
                  <a:schemeClr val="tx1"/>
                </a:solidFill>
                <a:latin typeface="Arial" charset="0"/>
              </a:rPr>
              <a:t>1</a:t>
            </a:r>
          </a:p>
        </p:txBody>
      </p:sp>
      <p:grpSp>
        <p:nvGrpSpPr>
          <p:cNvPr id="400446" name="Group 62"/>
          <p:cNvGrpSpPr>
            <a:grpSpLocks/>
          </p:cNvGrpSpPr>
          <p:nvPr/>
        </p:nvGrpSpPr>
        <p:grpSpPr bwMode="auto">
          <a:xfrm>
            <a:off x="4724400" y="676275"/>
            <a:ext cx="2057400" cy="4352925"/>
            <a:chOff x="2976" y="426"/>
            <a:chExt cx="1296" cy="2742"/>
          </a:xfrm>
        </p:grpSpPr>
        <p:sp>
          <p:nvSpPr>
            <p:cNvPr id="400394" name="Rectangle 10"/>
            <p:cNvSpPr>
              <a:spLocks noChangeArrowheads="1"/>
            </p:cNvSpPr>
            <p:nvPr/>
          </p:nvSpPr>
          <p:spPr bwMode="auto">
            <a:xfrm>
              <a:off x="3312" y="76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objet</a:t>
              </a:r>
            </a:p>
          </p:txBody>
        </p:sp>
        <p:sp>
          <p:nvSpPr>
            <p:cNvPr id="400396" name="Rectangle 12"/>
            <p:cNvSpPr>
              <a:spLocks noChangeArrowheads="1"/>
            </p:cNvSpPr>
            <p:nvPr/>
          </p:nvSpPr>
          <p:spPr bwMode="auto">
            <a:xfrm>
              <a:off x="3312" y="100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objet</a:t>
              </a:r>
            </a:p>
          </p:txBody>
        </p:sp>
        <p:sp>
          <p:nvSpPr>
            <p:cNvPr id="400398" name="Rectangle 14"/>
            <p:cNvSpPr>
              <a:spLocks noChangeArrowheads="1"/>
            </p:cNvSpPr>
            <p:nvPr/>
          </p:nvSpPr>
          <p:spPr bwMode="auto">
            <a:xfrm>
              <a:off x="3312" y="124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objet</a:t>
              </a:r>
            </a:p>
          </p:txBody>
        </p:sp>
        <p:sp>
          <p:nvSpPr>
            <p:cNvPr id="400400" name="Rectangle 16"/>
            <p:cNvSpPr>
              <a:spLocks noChangeArrowheads="1"/>
            </p:cNvSpPr>
            <p:nvPr/>
          </p:nvSpPr>
          <p:spPr bwMode="auto">
            <a:xfrm>
              <a:off x="3312" y="148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objet</a:t>
              </a:r>
            </a:p>
          </p:txBody>
        </p:sp>
        <p:sp>
          <p:nvSpPr>
            <p:cNvPr id="400402" name="Rectangle 18"/>
            <p:cNvSpPr>
              <a:spLocks noChangeArrowheads="1"/>
            </p:cNvSpPr>
            <p:nvPr/>
          </p:nvSpPr>
          <p:spPr bwMode="auto">
            <a:xfrm>
              <a:off x="3312" y="172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04" name="Rectangle 20"/>
            <p:cNvSpPr>
              <a:spLocks noChangeArrowheads="1"/>
            </p:cNvSpPr>
            <p:nvPr/>
          </p:nvSpPr>
          <p:spPr bwMode="auto">
            <a:xfrm>
              <a:off x="3312" y="196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06" name="Rectangle 22"/>
            <p:cNvSpPr>
              <a:spLocks noChangeArrowheads="1"/>
            </p:cNvSpPr>
            <p:nvPr/>
          </p:nvSpPr>
          <p:spPr bwMode="auto">
            <a:xfrm>
              <a:off x="3312" y="220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08" name="Rectangle 24"/>
            <p:cNvSpPr>
              <a:spLocks noChangeArrowheads="1"/>
            </p:cNvSpPr>
            <p:nvPr/>
          </p:nvSpPr>
          <p:spPr bwMode="auto">
            <a:xfrm>
              <a:off x="3312" y="244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personne</a:t>
              </a:r>
            </a:p>
          </p:txBody>
        </p:sp>
        <p:sp>
          <p:nvSpPr>
            <p:cNvPr id="400412" name="Rectangle 28"/>
            <p:cNvSpPr>
              <a:spLocks noChangeArrowheads="1"/>
            </p:cNvSpPr>
            <p:nvPr/>
          </p:nvSpPr>
          <p:spPr bwMode="auto">
            <a:xfrm>
              <a:off x="3312" y="268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verbe</a:t>
              </a:r>
            </a:p>
          </p:txBody>
        </p:sp>
        <p:sp>
          <p:nvSpPr>
            <p:cNvPr id="400414" name="Rectangle 30"/>
            <p:cNvSpPr>
              <a:spLocks noChangeArrowheads="1"/>
            </p:cNvSpPr>
            <p:nvPr/>
          </p:nvSpPr>
          <p:spPr bwMode="auto">
            <a:xfrm>
              <a:off x="3312" y="2928"/>
              <a:ext cx="960"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verbe</a:t>
              </a:r>
            </a:p>
          </p:txBody>
        </p:sp>
        <p:sp>
          <p:nvSpPr>
            <p:cNvPr id="400415" name="Line 31"/>
            <p:cNvSpPr>
              <a:spLocks noChangeShapeType="1"/>
            </p:cNvSpPr>
            <p:nvPr/>
          </p:nvSpPr>
          <p:spPr bwMode="auto">
            <a:xfrm>
              <a:off x="2976" y="1440"/>
              <a:ext cx="336"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43" name="Text Box 59"/>
            <p:cNvSpPr txBox="1">
              <a:spLocks noChangeArrowheads="1"/>
            </p:cNvSpPr>
            <p:nvPr/>
          </p:nvSpPr>
          <p:spPr bwMode="auto">
            <a:xfrm>
              <a:off x="3403" y="426"/>
              <a:ext cx="4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chemeClr val="tx2"/>
                  </a:solidFill>
                </a:rPr>
                <a:t>type</a:t>
              </a:r>
            </a:p>
          </p:txBody>
        </p:sp>
      </p:grpSp>
      <p:sp>
        <p:nvSpPr>
          <p:cNvPr id="400444" name="Text Box 60"/>
          <p:cNvSpPr txBox="1">
            <a:spLocks noChangeArrowheads="1"/>
          </p:cNvSpPr>
          <p:nvPr/>
        </p:nvSpPr>
        <p:spPr bwMode="auto">
          <a:xfrm>
            <a:off x="7258050" y="685800"/>
            <a:ext cx="73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chemeClr val="tx2"/>
                </a:solidFill>
              </a:rPr>
              <a:t>mot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33034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0445"/>
                                        </p:tgtEl>
                                        <p:attrNameLst>
                                          <p:attrName>style.visibility</p:attrName>
                                        </p:attrNameLst>
                                      </p:cBhvr>
                                      <p:to>
                                        <p:strVal val="visible"/>
                                      </p:to>
                                    </p:set>
                                    <p:animEffect transition="in" filter="wipe(left)">
                                      <p:cBhvr>
                                        <p:cTn id="7" dur="1250"/>
                                        <p:tgtEl>
                                          <p:spTgt spid="400445"/>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0393"/>
                                        </p:tgtEl>
                                        <p:attrNameLst>
                                          <p:attrName>style.visibility</p:attrName>
                                        </p:attrNameLst>
                                      </p:cBhvr>
                                      <p:to>
                                        <p:strVal val="visible"/>
                                      </p:to>
                                    </p:set>
                                    <p:animEffect transition="in" filter="wipe(left)">
                                      <p:cBhvr>
                                        <p:cTn id="12" dur="250"/>
                                        <p:tgtEl>
                                          <p:spTgt spid="400393"/>
                                        </p:tgtEl>
                                      </p:cBhvr>
                                    </p:animEffect>
                                  </p:childTnLst>
                                </p:cTn>
                              </p:par>
                            </p:childTnLst>
                          </p:cTn>
                        </p:par>
                        <p:par>
                          <p:cTn id="13" fill="hold" nodeType="afterGroup">
                            <p:stCondLst>
                              <p:cond delay="250"/>
                            </p:stCondLst>
                            <p:childTnLst>
                              <p:par>
                                <p:cTn id="14" presetID="22" presetClass="entr" presetSubtype="8" fill="hold" grpId="0" nodeType="afterEffect">
                                  <p:stCondLst>
                                    <p:cond delay="250"/>
                                  </p:stCondLst>
                                  <p:childTnLst>
                                    <p:set>
                                      <p:cBhvr>
                                        <p:cTn id="15" dur="1" fill="hold">
                                          <p:stCondLst>
                                            <p:cond delay="0"/>
                                          </p:stCondLst>
                                        </p:cTn>
                                        <p:tgtEl>
                                          <p:spTgt spid="400395"/>
                                        </p:tgtEl>
                                        <p:attrNameLst>
                                          <p:attrName>style.visibility</p:attrName>
                                        </p:attrNameLst>
                                      </p:cBhvr>
                                      <p:to>
                                        <p:strVal val="visible"/>
                                      </p:to>
                                    </p:set>
                                    <p:animEffect transition="in" filter="wipe(left)">
                                      <p:cBhvr>
                                        <p:cTn id="16" dur="250"/>
                                        <p:tgtEl>
                                          <p:spTgt spid="400395"/>
                                        </p:tgtEl>
                                      </p:cBhvr>
                                    </p:animEffect>
                                  </p:childTnLst>
                                </p:cTn>
                              </p:par>
                            </p:childTnLst>
                          </p:cTn>
                        </p:par>
                        <p:par>
                          <p:cTn id="17" fill="hold" nodeType="afterGroup">
                            <p:stCondLst>
                              <p:cond delay="750"/>
                            </p:stCondLst>
                            <p:childTnLst>
                              <p:par>
                                <p:cTn id="18" presetID="22" presetClass="entr" presetSubtype="8" fill="hold" grpId="0" nodeType="afterEffect">
                                  <p:stCondLst>
                                    <p:cond delay="250"/>
                                  </p:stCondLst>
                                  <p:childTnLst>
                                    <p:set>
                                      <p:cBhvr>
                                        <p:cTn id="19" dur="1" fill="hold">
                                          <p:stCondLst>
                                            <p:cond delay="0"/>
                                          </p:stCondLst>
                                        </p:cTn>
                                        <p:tgtEl>
                                          <p:spTgt spid="400397"/>
                                        </p:tgtEl>
                                        <p:attrNameLst>
                                          <p:attrName>style.visibility</p:attrName>
                                        </p:attrNameLst>
                                      </p:cBhvr>
                                      <p:to>
                                        <p:strVal val="visible"/>
                                      </p:to>
                                    </p:set>
                                    <p:animEffect transition="in" filter="wipe(left)">
                                      <p:cBhvr>
                                        <p:cTn id="20" dur="250"/>
                                        <p:tgtEl>
                                          <p:spTgt spid="400397"/>
                                        </p:tgtEl>
                                      </p:cBhvr>
                                    </p:animEffect>
                                  </p:childTnLst>
                                </p:cTn>
                              </p:par>
                            </p:childTnLst>
                          </p:cTn>
                        </p:par>
                        <p:par>
                          <p:cTn id="21" fill="hold" nodeType="afterGroup">
                            <p:stCondLst>
                              <p:cond delay="1250"/>
                            </p:stCondLst>
                            <p:childTnLst>
                              <p:par>
                                <p:cTn id="22" presetID="22" presetClass="entr" presetSubtype="8" fill="hold" grpId="0" nodeType="afterEffect">
                                  <p:stCondLst>
                                    <p:cond delay="250"/>
                                  </p:stCondLst>
                                  <p:childTnLst>
                                    <p:set>
                                      <p:cBhvr>
                                        <p:cTn id="23" dur="1" fill="hold">
                                          <p:stCondLst>
                                            <p:cond delay="0"/>
                                          </p:stCondLst>
                                        </p:cTn>
                                        <p:tgtEl>
                                          <p:spTgt spid="400399"/>
                                        </p:tgtEl>
                                        <p:attrNameLst>
                                          <p:attrName>style.visibility</p:attrName>
                                        </p:attrNameLst>
                                      </p:cBhvr>
                                      <p:to>
                                        <p:strVal val="visible"/>
                                      </p:to>
                                    </p:set>
                                    <p:animEffect transition="in" filter="wipe(left)">
                                      <p:cBhvr>
                                        <p:cTn id="24" dur="250"/>
                                        <p:tgtEl>
                                          <p:spTgt spid="400399"/>
                                        </p:tgtEl>
                                      </p:cBhvr>
                                    </p:animEffect>
                                  </p:childTnLst>
                                </p:cTn>
                              </p:par>
                            </p:childTnLst>
                          </p:cTn>
                        </p:par>
                        <p:par>
                          <p:cTn id="25" fill="hold" nodeType="afterGroup">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400401"/>
                                        </p:tgtEl>
                                        <p:attrNameLst>
                                          <p:attrName>style.visibility</p:attrName>
                                        </p:attrNameLst>
                                      </p:cBhvr>
                                      <p:to>
                                        <p:strVal val="visible"/>
                                      </p:to>
                                    </p:set>
                                    <p:animEffect transition="in" filter="wipe(left)">
                                      <p:cBhvr>
                                        <p:cTn id="28" dur="250"/>
                                        <p:tgtEl>
                                          <p:spTgt spid="400401"/>
                                        </p:tgtEl>
                                      </p:cBhvr>
                                    </p:animEffect>
                                  </p:childTnLst>
                                </p:cTn>
                              </p:par>
                            </p:childTnLst>
                          </p:cTn>
                        </p:par>
                        <p:par>
                          <p:cTn id="29" fill="hold" nodeType="afterGroup">
                            <p:stCondLst>
                              <p:cond delay="2250"/>
                            </p:stCondLst>
                            <p:childTnLst>
                              <p:par>
                                <p:cTn id="30" presetID="22" presetClass="entr" presetSubtype="8" fill="hold" grpId="0" nodeType="afterEffect">
                                  <p:stCondLst>
                                    <p:cond delay="250"/>
                                  </p:stCondLst>
                                  <p:childTnLst>
                                    <p:set>
                                      <p:cBhvr>
                                        <p:cTn id="31" dur="1" fill="hold">
                                          <p:stCondLst>
                                            <p:cond delay="0"/>
                                          </p:stCondLst>
                                        </p:cTn>
                                        <p:tgtEl>
                                          <p:spTgt spid="400403"/>
                                        </p:tgtEl>
                                        <p:attrNameLst>
                                          <p:attrName>style.visibility</p:attrName>
                                        </p:attrNameLst>
                                      </p:cBhvr>
                                      <p:to>
                                        <p:strVal val="visible"/>
                                      </p:to>
                                    </p:set>
                                    <p:animEffect transition="in" filter="wipe(left)">
                                      <p:cBhvr>
                                        <p:cTn id="32" dur="250"/>
                                        <p:tgtEl>
                                          <p:spTgt spid="400403"/>
                                        </p:tgtEl>
                                      </p:cBhvr>
                                    </p:animEffect>
                                  </p:childTnLst>
                                </p:cTn>
                              </p:par>
                            </p:childTnLst>
                          </p:cTn>
                        </p:par>
                        <p:par>
                          <p:cTn id="33" fill="hold" nodeType="afterGroup">
                            <p:stCondLst>
                              <p:cond delay="2750"/>
                            </p:stCondLst>
                            <p:childTnLst>
                              <p:par>
                                <p:cTn id="34" presetID="22" presetClass="entr" presetSubtype="8" fill="hold" grpId="0" nodeType="afterEffect">
                                  <p:stCondLst>
                                    <p:cond delay="250"/>
                                  </p:stCondLst>
                                  <p:childTnLst>
                                    <p:set>
                                      <p:cBhvr>
                                        <p:cTn id="35" dur="1" fill="hold">
                                          <p:stCondLst>
                                            <p:cond delay="0"/>
                                          </p:stCondLst>
                                        </p:cTn>
                                        <p:tgtEl>
                                          <p:spTgt spid="400405"/>
                                        </p:tgtEl>
                                        <p:attrNameLst>
                                          <p:attrName>style.visibility</p:attrName>
                                        </p:attrNameLst>
                                      </p:cBhvr>
                                      <p:to>
                                        <p:strVal val="visible"/>
                                      </p:to>
                                    </p:set>
                                    <p:animEffect transition="in" filter="wipe(left)">
                                      <p:cBhvr>
                                        <p:cTn id="36" dur="250"/>
                                        <p:tgtEl>
                                          <p:spTgt spid="400405"/>
                                        </p:tgtEl>
                                      </p:cBhvr>
                                    </p:animEffect>
                                  </p:childTnLst>
                                </p:cTn>
                              </p:par>
                            </p:childTnLst>
                          </p:cTn>
                        </p:par>
                        <p:par>
                          <p:cTn id="37" fill="hold" nodeType="afterGroup">
                            <p:stCondLst>
                              <p:cond delay="3250"/>
                            </p:stCondLst>
                            <p:childTnLst>
                              <p:par>
                                <p:cTn id="38" presetID="22" presetClass="entr" presetSubtype="8" fill="hold" grpId="0" nodeType="afterEffect">
                                  <p:stCondLst>
                                    <p:cond delay="250"/>
                                  </p:stCondLst>
                                  <p:childTnLst>
                                    <p:set>
                                      <p:cBhvr>
                                        <p:cTn id="39" dur="1" fill="hold">
                                          <p:stCondLst>
                                            <p:cond delay="0"/>
                                          </p:stCondLst>
                                        </p:cTn>
                                        <p:tgtEl>
                                          <p:spTgt spid="400407"/>
                                        </p:tgtEl>
                                        <p:attrNameLst>
                                          <p:attrName>style.visibility</p:attrName>
                                        </p:attrNameLst>
                                      </p:cBhvr>
                                      <p:to>
                                        <p:strVal val="visible"/>
                                      </p:to>
                                    </p:set>
                                    <p:animEffect transition="in" filter="wipe(left)">
                                      <p:cBhvr>
                                        <p:cTn id="40" dur="250"/>
                                        <p:tgtEl>
                                          <p:spTgt spid="400407"/>
                                        </p:tgtEl>
                                      </p:cBhvr>
                                    </p:animEffect>
                                  </p:childTnLst>
                                </p:cTn>
                              </p:par>
                            </p:childTnLst>
                          </p:cTn>
                        </p:par>
                        <p:par>
                          <p:cTn id="41" fill="hold" nodeType="afterGroup">
                            <p:stCondLst>
                              <p:cond delay="3750"/>
                            </p:stCondLst>
                            <p:childTnLst>
                              <p:par>
                                <p:cTn id="42" presetID="22" presetClass="entr" presetSubtype="8" fill="hold" grpId="0" nodeType="afterEffect">
                                  <p:stCondLst>
                                    <p:cond delay="250"/>
                                  </p:stCondLst>
                                  <p:childTnLst>
                                    <p:set>
                                      <p:cBhvr>
                                        <p:cTn id="43" dur="1" fill="hold">
                                          <p:stCondLst>
                                            <p:cond delay="0"/>
                                          </p:stCondLst>
                                        </p:cTn>
                                        <p:tgtEl>
                                          <p:spTgt spid="400411"/>
                                        </p:tgtEl>
                                        <p:attrNameLst>
                                          <p:attrName>style.visibility</p:attrName>
                                        </p:attrNameLst>
                                      </p:cBhvr>
                                      <p:to>
                                        <p:strVal val="visible"/>
                                      </p:to>
                                    </p:set>
                                    <p:animEffect transition="in" filter="wipe(left)">
                                      <p:cBhvr>
                                        <p:cTn id="44" dur="250"/>
                                        <p:tgtEl>
                                          <p:spTgt spid="400411"/>
                                        </p:tgtEl>
                                      </p:cBhvr>
                                    </p:animEffect>
                                  </p:childTnLst>
                                </p:cTn>
                              </p:par>
                            </p:childTnLst>
                          </p:cTn>
                        </p:par>
                        <p:par>
                          <p:cTn id="45" fill="hold" nodeType="afterGroup">
                            <p:stCondLst>
                              <p:cond delay="4250"/>
                            </p:stCondLst>
                            <p:childTnLst>
                              <p:par>
                                <p:cTn id="46" presetID="22" presetClass="entr" presetSubtype="8" fill="hold" grpId="0" nodeType="afterEffect">
                                  <p:stCondLst>
                                    <p:cond delay="250"/>
                                  </p:stCondLst>
                                  <p:childTnLst>
                                    <p:set>
                                      <p:cBhvr>
                                        <p:cTn id="47" dur="1" fill="hold">
                                          <p:stCondLst>
                                            <p:cond delay="0"/>
                                          </p:stCondLst>
                                        </p:cTn>
                                        <p:tgtEl>
                                          <p:spTgt spid="400413"/>
                                        </p:tgtEl>
                                        <p:attrNameLst>
                                          <p:attrName>style.visibility</p:attrName>
                                        </p:attrNameLst>
                                      </p:cBhvr>
                                      <p:to>
                                        <p:strVal val="visible"/>
                                      </p:to>
                                    </p:set>
                                    <p:animEffect transition="in" filter="wipe(left)">
                                      <p:cBhvr>
                                        <p:cTn id="48" dur="250"/>
                                        <p:tgtEl>
                                          <p:spTgt spid="400413"/>
                                        </p:tgtEl>
                                      </p:cBhvr>
                                    </p:animEffect>
                                  </p:childTnLst>
                                </p:cTn>
                              </p:par>
                            </p:childTnLst>
                          </p:cTn>
                        </p:par>
                        <p:par>
                          <p:cTn id="49" fill="hold" nodeType="afterGroup">
                            <p:stCondLst>
                              <p:cond delay="4750"/>
                            </p:stCondLst>
                            <p:childTnLst>
                              <p:par>
                                <p:cTn id="50" presetID="22" presetClass="entr" presetSubtype="1" fill="hold" grpId="0" nodeType="afterEffect">
                                  <p:stCondLst>
                                    <p:cond delay="1000"/>
                                  </p:stCondLst>
                                  <p:childTnLst>
                                    <p:set>
                                      <p:cBhvr>
                                        <p:cTn id="51" dur="1" fill="hold">
                                          <p:stCondLst>
                                            <p:cond delay="0"/>
                                          </p:stCondLst>
                                        </p:cTn>
                                        <p:tgtEl>
                                          <p:spTgt spid="400444"/>
                                        </p:tgtEl>
                                        <p:attrNameLst>
                                          <p:attrName>style.visibility</p:attrName>
                                        </p:attrNameLst>
                                      </p:cBhvr>
                                      <p:to>
                                        <p:strVal val="visible"/>
                                      </p:to>
                                    </p:set>
                                    <p:animEffect transition="in" filter="wipe(up)">
                                      <p:cBhvr>
                                        <p:cTn id="52" dur="1250"/>
                                        <p:tgtEl>
                                          <p:spTgt spid="4004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2" fill="hold" nodeType="clickEffect">
                                  <p:stCondLst>
                                    <p:cond delay="0"/>
                                  </p:stCondLst>
                                  <p:childTnLst>
                                    <p:set>
                                      <p:cBhvr>
                                        <p:cTn id="56" dur="1" fill="hold">
                                          <p:stCondLst>
                                            <p:cond delay="0"/>
                                          </p:stCondLst>
                                        </p:cTn>
                                        <p:tgtEl>
                                          <p:spTgt spid="400446"/>
                                        </p:tgtEl>
                                        <p:attrNameLst>
                                          <p:attrName>style.visibility</p:attrName>
                                        </p:attrNameLst>
                                      </p:cBhvr>
                                      <p:to>
                                        <p:strVal val="visible"/>
                                      </p:to>
                                    </p:set>
                                    <p:anim calcmode="lin" valueType="num">
                                      <p:cBhvr additive="base">
                                        <p:cTn id="57" dur="1000"/>
                                        <p:tgtEl>
                                          <p:spTgt spid="400446"/>
                                        </p:tgtEl>
                                        <p:attrNameLst>
                                          <p:attrName>ppt_x</p:attrName>
                                        </p:attrNameLst>
                                      </p:cBhvr>
                                      <p:tavLst>
                                        <p:tav tm="0">
                                          <p:val>
                                            <p:strVal val="#ppt_x+#ppt_w*1.125000"/>
                                          </p:val>
                                        </p:tav>
                                        <p:tav tm="100000">
                                          <p:val>
                                            <p:strVal val="#ppt_x"/>
                                          </p:val>
                                        </p:tav>
                                      </p:tavLst>
                                    </p:anim>
                                    <p:animEffect transition="in" filter="wipe(left)">
                                      <p:cBhvr>
                                        <p:cTn id="58" dur="1000"/>
                                        <p:tgtEl>
                                          <p:spTgt spid="4004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00440"/>
                                        </p:tgtEl>
                                        <p:attrNameLst>
                                          <p:attrName>style.visibility</p:attrName>
                                        </p:attrNameLst>
                                      </p:cBhvr>
                                      <p:to>
                                        <p:strVal val="visible"/>
                                      </p:to>
                                    </p:set>
                                    <p:anim calcmode="lin" valueType="num">
                                      <p:cBhvr>
                                        <p:cTn id="63" dur="1000" fill="hold"/>
                                        <p:tgtEl>
                                          <p:spTgt spid="400440"/>
                                        </p:tgtEl>
                                        <p:attrNameLst>
                                          <p:attrName>ppt_w</p:attrName>
                                        </p:attrNameLst>
                                      </p:cBhvr>
                                      <p:tavLst>
                                        <p:tav tm="0">
                                          <p:val>
                                            <p:fltVal val="0"/>
                                          </p:val>
                                        </p:tav>
                                        <p:tav tm="100000">
                                          <p:val>
                                            <p:strVal val="#ppt_w"/>
                                          </p:val>
                                        </p:tav>
                                      </p:tavLst>
                                    </p:anim>
                                    <p:anim calcmode="lin" valueType="num">
                                      <p:cBhvr>
                                        <p:cTn id="64" dur="1000" fill="hold"/>
                                        <p:tgtEl>
                                          <p:spTgt spid="400440"/>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00439"/>
                                        </p:tgtEl>
                                        <p:attrNameLst>
                                          <p:attrName>style.visibility</p:attrName>
                                        </p:attrNameLst>
                                      </p:cBhvr>
                                      <p:to>
                                        <p:strVal val="visible"/>
                                      </p:to>
                                    </p:set>
                                    <p:anim calcmode="lin" valueType="num">
                                      <p:cBhvr additive="base">
                                        <p:cTn id="69" dur="1000" fill="hold"/>
                                        <p:tgtEl>
                                          <p:spTgt spid="400439"/>
                                        </p:tgtEl>
                                        <p:attrNameLst>
                                          <p:attrName>ppt_x</p:attrName>
                                        </p:attrNameLst>
                                      </p:cBhvr>
                                      <p:tavLst>
                                        <p:tav tm="0">
                                          <p:val>
                                            <p:strVal val="#ppt_x"/>
                                          </p:val>
                                        </p:tav>
                                        <p:tav tm="100000">
                                          <p:val>
                                            <p:strVal val="#ppt_x"/>
                                          </p:val>
                                        </p:tav>
                                      </p:tavLst>
                                    </p:anim>
                                    <p:anim calcmode="lin" valueType="num">
                                      <p:cBhvr additive="base">
                                        <p:cTn id="70" dur="1000" fill="hold"/>
                                        <p:tgtEl>
                                          <p:spTgt spid="400439"/>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400448"/>
                                        </p:tgtEl>
                                        <p:attrNameLst>
                                          <p:attrName>style.visibility</p:attrName>
                                        </p:attrNameLst>
                                      </p:cBhvr>
                                      <p:to>
                                        <p:strVal val="visible"/>
                                      </p:to>
                                    </p:set>
                                    <p:animEffect transition="in" filter="wipe(left)">
                                      <p:cBhvr>
                                        <p:cTn id="75" dur="1250"/>
                                        <p:tgtEl>
                                          <p:spTgt spid="40044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400449"/>
                                        </p:tgtEl>
                                        <p:attrNameLst>
                                          <p:attrName>style.visibility</p:attrName>
                                        </p:attrNameLst>
                                      </p:cBhvr>
                                      <p:to>
                                        <p:strVal val="visible"/>
                                      </p:to>
                                    </p:set>
                                    <p:animEffect transition="in" filter="wipe(left)">
                                      <p:cBhvr>
                                        <p:cTn id="80" dur="1250"/>
                                        <p:tgtEl>
                                          <p:spTgt spid="40044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400441"/>
                                        </p:tgtEl>
                                        <p:attrNameLst>
                                          <p:attrName>style.visibility</p:attrName>
                                        </p:attrNameLst>
                                      </p:cBhvr>
                                      <p:to>
                                        <p:strVal val="visible"/>
                                      </p:to>
                                    </p:set>
                                    <p:anim calcmode="lin" valueType="num">
                                      <p:cBhvr>
                                        <p:cTn id="85" dur="1000" fill="hold"/>
                                        <p:tgtEl>
                                          <p:spTgt spid="400441"/>
                                        </p:tgtEl>
                                        <p:attrNameLst>
                                          <p:attrName>ppt_w</p:attrName>
                                        </p:attrNameLst>
                                      </p:cBhvr>
                                      <p:tavLst>
                                        <p:tav tm="0">
                                          <p:val>
                                            <p:fltVal val="0"/>
                                          </p:val>
                                        </p:tav>
                                        <p:tav tm="100000">
                                          <p:val>
                                            <p:strVal val="#ppt_w"/>
                                          </p:val>
                                        </p:tav>
                                      </p:tavLst>
                                    </p:anim>
                                    <p:anim calcmode="lin" valueType="num">
                                      <p:cBhvr>
                                        <p:cTn id="86" dur="1000" fill="hold"/>
                                        <p:tgtEl>
                                          <p:spTgt spid="400441"/>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000"/>
                            </p:stCondLst>
                            <p:childTnLst>
                              <p:par>
                                <p:cTn id="88" presetID="23" presetClass="entr" presetSubtype="16" fill="hold" grpId="0" nodeType="afterEffect">
                                  <p:stCondLst>
                                    <p:cond delay="0"/>
                                  </p:stCondLst>
                                  <p:childTnLst>
                                    <p:set>
                                      <p:cBhvr>
                                        <p:cTn id="89" dur="1" fill="hold">
                                          <p:stCondLst>
                                            <p:cond delay="0"/>
                                          </p:stCondLst>
                                        </p:cTn>
                                        <p:tgtEl>
                                          <p:spTgt spid="400442"/>
                                        </p:tgtEl>
                                        <p:attrNameLst>
                                          <p:attrName>style.visibility</p:attrName>
                                        </p:attrNameLst>
                                      </p:cBhvr>
                                      <p:to>
                                        <p:strVal val="visible"/>
                                      </p:to>
                                    </p:set>
                                    <p:anim calcmode="lin" valueType="num">
                                      <p:cBhvr>
                                        <p:cTn id="90" dur="1000" fill="hold"/>
                                        <p:tgtEl>
                                          <p:spTgt spid="400442"/>
                                        </p:tgtEl>
                                        <p:attrNameLst>
                                          <p:attrName>ppt_w</p:attrName>
                                        </p:attrNameLst>
                                      </p:cBhvr>
                                      <p:tavLst>
                                        <p:tav tm="0">
                                          <p:val>
                                            <p:fltVal val="0"/>
                                          </p:val>
                                        </p:tav>
                                        <p:tav tm="100000">
                                          <p:val>
                                            <p:strVal val="#ppt_w"/>
                                          </p:val>
                                        </p:tav>
                                      </p:tavLst>
                                    </p:anim>
                                    <p:anim calcmode="lin" valueType="num">
                                      <p:cBhvr>
                                        <p:cTn id="91" dur="1000" fill="hold"/>
                                        <p:tgtEl>
                                          <p:spTgt spid="4004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animBg="1" autoUpdateAnimBg="0"/>
      <p:bldP spid="400395" grpId="0" animBg="1" autoUpdateAnimBg="0"/>
      <p:bldP spid="400397" grpId="0" animBg="1" autoUpdateAnimBg="0"/>
      <p:bldP spid="400399" grpId="0" animBg="1" autoUpdateAnimBg="0"/>
      <p:bldP spid="400401" grpId="0" animBg="1" autoUpdateAnimBg="0"/>
      <p:bldP spid="400403" grpId="0" animBg="1" autoUpdateAnimBg="0"/>
      <p:bldP spid="400405" grpId="0" animBg="1" autoUpdateAnimBg="0"/>
      <p:bldP spid="400407" grpId="0" animBg="1" autoUpdateAnimBg="0"/>
      <p:bldP spid="400411" grpId="0" animBg="1" autoUpdateAnimBg="0"/>
      <p:bldP spid="400413" grpId="0" animBg="1" autoUpdateAnimBg="0"/>
      <p:bldP spid="400439" grpId="0" animBg="1"/>
      <p:bldP spid="400440" grpId="0" autoUpdateAnimBg="0"/>
      <p:bldP spid="400441" grpId="0" animBg="1" autoUpdateAnimBg="0"/>
      <p:bldP spid="400442" grpId="0" animBg="1" autoUpdateAnimBg="0"/>
      <p:bldP spid="40044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ate Placeholder 2"/>
          <p:cNvSpPr>
            <a:spLocks noGrp="1"/>
          </p:cNvSpPr>
          <p:nvPr>
            <p:ph type="dt" sz="half" idx="10"/>
          </p:nvPr>
        </p:nvSpPr>
        <p:spPr/>
        <p:txBody>
          <a:bodyPr/>
          <a:lstStyle/>
          <a:p>
            <a:r>
              <a:rPr lang="en-US" smtClean="0"/>
              <a:t>14 avril  2011</a:t>
            </a:r>
            <a:endParaRPr lang="en-US"/>
          </a:p>
        </p:txBody>
      </p:sp>
      <p:sp>
        <p:nvSpPr>
          <p:cNvPr id="41"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01410" name="Rectangle 1026"/>
          <p:cNvSpPr>
            <a:spLocks noGrp="1" noChangeArrowheads="1"/>
          </p:cNvSpPr>
          <p:nvPr>
            <p:ph type="title"/>
          </p:nvPr>
        </p:nvSpPr>
        <p:spPr/>
        <p:txBody>
          <a:bodyPr/>
          <a:lstStyle/>
          <a:p>
            <a:r>
              <a:rPr lang="en-GB"/>
              <a:t>camouflage   </a:t>
            </a:r>
            <a:r>
              <a:rPr lang="en-GB" i="1"/>
              <a:t>NiceText</a:t>
            </a:r>
          </a:p>
        </p:txBody>
      </p:sp>
      <p:sp>
        <p:nvSpPr>
          <p:cNvPr id="401411" name="Rectangle 1027"/>
          <p:cNvSpPr>
            <a:spLocks noChangeArrowheads="1"/>
          </p:cNvSpPr>
          <p:nvPr/>
        </p:nvSpPr>
        <p:spPr bwMode="auto">
          <a:xfrm>
            <a:off x="609600" y="990600"/>
            <a:ext cx="1066800" cy="1143000"/>
          </a:xfrm>
          <a:prstGeom prst="rect">
            <a:avLst/>
          </a:prstGeom>
          <a:solidFill>
            <a:schemeClr val="accent6">
              <a:lumMod val="40000"/>
              <a:lumOff val="60000"/>
            </a:schemeClr>
          </a:solidFill>
          <a:ln w="28575">
            <a:solidFill>
              <a:schemeClr val="tx1"/>
            </a:solidFill>
            <a:miter lim="800000"/>
            <a:headEnd/>
            <a:tailEnd/>
          </a:ln>
          <a:effectLst/>
          <a:extLst/>
        </p:spPr>
        <p:txBody>
          <a:bodyPr anchor="ctr"/>
          <a:lstStyle/>
          <a:p>
            <a:pPr algn="ctr"/>
            <a:r>
              <a:rPr lang="en-GB" sz="2000" b="0" i="0" dirty="0" err="1">
                <a:solidFill>
                  <a:schemeClr val="tx1"/>
                </a:solidFill>
                <a:latin typeface="Arial" charset="0"/>
              </a:rPr>
              <a:t>texte</a:t>
            </a:r>
            <a:r>
              <a:rPr lang="en-GB" sz="2000" b="0" i="0" dirty="0">
                <a:solidFill>
                  <a:schemeClr val="tx1"/>
                </a:solidFill>
                <a:latin typeface="Arial" charset="0"/>
              </a:rPr>
              <a:t> à </a:t>
            </a:r>
            <a:r>
              <a:rPr lang="en-GB" sz="2000" b="0" i="0" dirty="0" err="1">
                <a:solidFill>
                  <a:schemeClr val="tx1"/>
                </a:solidFill>
                <a:latin typeface="Arial" charset="0"/>
              </a:rPr>
              <a:t>cacher</a:t>
            </a:r>
            <a:endParaRPr lang="en-GB" sz="2000" b="0" i="0" dirty="0">
              <a:solidFill>
                <a:schemeClr val="tx1"/>
              </a:solidFill>
              <a:latin typeface="Arial" charset="0"/>
            </a:endParaRPr>
          </a:p>
        </p:txBody>
      </p:sp>
      <p:sp>
        <p:nvSpPr>
          <p:cNvPr id="401412" name="AutoShape 1028"/>
          <p:cNvSpPr>
            <a:spLocks noChangeArrowheads="1"/>
          </p:cNvSpPr>
          <p:nvPr/>
        </p:nvSpPr>
        <p:spPr bwMode="auto">
          <a:xfrm>
            <a:off x="2590800" y="990600"/>
            <a:ext cx="2133600" cy="1143000"/>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chiffrement</a:t>
            </a:r>
          </a:p>
          <a:p>
            <a:pPr algn="ctr"/>
            <a:r>
              <a:rPr lang="en-GB" sz="2400">
                <a:solidFill>
                  <a:schemeClr val="tx1"/>
                </a:solidFill>
              </a:rPr>
              <a:t>ou compression</a:t>
            </a:r>
          </a:p>
        </p:txBody>
      </p:sp>
      <p:sp>
        <p:nvSpPr>
          <p:cNvPr id="401413" name="Rectangle 1029"/>
          <p:cNvSpPr>
            <a:spLocks noChangeArrowheads="1"/>
          </p:cNvSpPr>
          <p:nvPr/>
        </p:nvSpPr>
        <p:spPr bwMode="auto">
          <a:xfrm>
            <a:off x="5638800" y="1371600"/>
            <a:ext cx="3352800" cy="457200"/>
          </a:xfrm>
          <a:prstGeom prst="rect">
            <a:avLst/>
          </a:prstGeom>
          <a:solidFill>
            <a:schemeClr val="accent6">
              <a:lumMod val="40000"/>
              <a:lumOff val="60000"/>
            </a:schemeClr>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10100011010100010101...</a:t>
            </a:r>
          </a:p>
        </p:txBody>
      </p:sp>
      <p:sp>
        <p:nvSpPr>
          <p:cNvPr id="401414" name="Line 1030"/>
          <p:cNvSpPr>
            <a:spLocks noChangeShapeType="1"/>
          </p:cNvSpPr>
          <p:nvPr/>
        </p:nvSpPr>
        <p:spPr bwMode="auto">
          <a:xfrm>
            <a:off x="1676400" y="1600200"/>
            <a:ext cx="9144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15" name="Line 1031"/>
          <p:cNvSpPr>
            <a:spLocks noChangeShapeType="1"/>
          </p:cNvSpPr>
          <p:nvPr/>
        </p:nvSpPr>
        <p:spPr bwMode="auto">
          <a:xfrm>
            <a:off x="4724400" y="1600200"/>
            <a:ext cx="9144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16" name="AutoShape 1032"/>
          <p:cNvSpPr>
            <a:spLocks noChangeArrowheads="1"/>
          </p:cNvSpPr>
          <p:nvPr/>
        </p:nvSpPr>
        <p:spPr bwMode="auto">
          <a:xfrm>
            <a:off x="3124200" y="3505200"/>
            <a:ext cx="1676400" cy="1143000"/>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extracteur</a:t>
            </a:r>
          </a:p>
          <a:p>
            <a:pPr algn="ctr"/>
            <a:r>
              <a:rPr lang="en-GB" sz="2400">
                <a:solidFill>
                  <a:schemeClr val="tx1"/>
                </a:solidFill>
              </a:rPr>
              <a:t>de texte</a:t>
            </a:r>
          </a:p>
        </p:txBody>
      </p:sp>
      <p:grpSp>
        <p:nvGrpSpPr>
          <p:cNvPr id="401452" name="Group 1068"/>
          <p:cNvGrpSpPr>
            <a:grpSpLocks/>
          </p:cNvGrpSpPr>
          <p:nvPr/>
        </p:nvGrpSpPr>
        <p:grpSpPr bwMode="auto">
          <a:xfrm>
            <a:off x="6019800" y="1828800"/>
            <a:ext cx="1460500" cy="1524000"/>
            <a:chOff x="3792" y="1152"/>
            <a:chExt cx="920" cy="960"/>
          </a:xfrm>
        </p:grpSpPr>
        <p:sp>
          <p:nvSpPr>
            <p:cNvPr id="401419" name="Line 1035"/>
            <p:cNvSpPr>
              <a:spLocks noChangeShapeType="1"/>
            </p:cNvSpPr>
            <p:nvPr/>
          </p:nvSpPr>
          <p:spPr bwMode="auto">
            <a:xfrm>
              <a:off x="4704" y="1152"/>
              <a:ext cx="0" cy="96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20" name="Text Box 1036"/>
            <p:cNvSpPr txBox="1">
              <a:spLocks noChangeArrowheads="1"/>
            </p:cNvSpPr>
            <p:nvPr/>
          </p:nvSpPr>
          <p:spPr bwMode="auto">
            <a:xfrm>
              <a:off x="3792" y="1248"/>
              <a:ext cx="92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000">
                  <a:solidFill>
                    <a:schemeClr val="tx1"/>
                  </a:solidFill>
                </a:rPr>
                <a:t>bits suivants à camoufler</a:t>
              </a:r>
            </a:p>
          </p:txBody>
        </p:sp>
      </p:grpSp>
      <p:sp>
        <p:nvSpPr>
          <p:cNvPr id="401421" name="Rectangle 1037"/>
          <p:cNvSpPr>
            <a:spLocks noChangeArrowheads="1"/>
          </p:cNvSpPr>
          <p:nvPr/>
        </p:nvSpPr>
        <p:spPr bwMode="auto">
          <a:xfrm>
            <a:off x="2971800" y="5334000"/>
            <a:ext cx="2057400" cy="990600"/>
          </a:xfrm>
          <a:prstGeom prst="rect">
            <a:avLst/>
          </a:prstGeom>
          <a:solidFill>
            <a:schemeClr val="accent3">
              <a:lumMod val="20000"/>
              <a:lumOff val="80000"/>
            </a:schemeClr>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texte artificiel</a:t>
            </a:r>
          </a:p>
          <a:p>
            <a:pPr algn="ctr"/>
            <a:r>
              <a:rPr lang="en-GB" sz="2000" b="0" i="0">
                <a:solidFill>
                  <a:schemeClr val="tx1"/>
                </a:solidFill>
                <a:latin typeface="Arial" charset="0"/>
              </a:rPr>
              <a:t>généré</a:t>
            </a:r>
          </a:p>
        </p:txBody>
      </p:sp>
      <p:grpSp>
        <p:nvGrpSpPr>
          <p:cNvPr id="3" name="Group 2"/>
          <p:cNvGrpSpPr/>
          <p:nvPr/>
        </p:nvGrpSpPr>
        <p:grpSpPr>
          <a:xfrm>
            <a:off x="457200" y="4724400"/>
            <a:ext cx="1447800" cy="1676400"/>
            <a:chOff x="457200" y="4724400"/>
            <a:chExt cx="1447800" cy="1676400"/>
          </a:xfrm>
        </p:grpSpPr>
        <p:sp>
          <p:nvSpPr>
            <p:cNvPr id="401433" name="AutoShape 1049"/>
            <p:cNvSpPr>
              <a:spLocks noChangeArrowheads="1"/>
            </p:cNvSpPr>
            <p:nvPr/>
          </p:nvSpPr>
          <p:spPr bwMode="auto">
            <a:xfrm>
              <a:off x="457200" y="4724400"/>
              <a:ext cx="1447800" cy="1676400"/>
            </a:xfrm>
            <a:prstGeom prst="can">
              <a:avLst>
                <a:gd name="adj" fmla="val 28947"/>
              </a:avLst>
            </a:prstGeom>
            <a:gradFill rotWithShape="0">
              <a:gsLst>
                <a:gs pos="0">
                  <a:srgbClr val="00FF00">
                    <a:gamma/>
                    <a:shade val="46275"/>
                    <a:invGamma/>
                  </a:srgbClr>
                </a:gs>
                <a:gs pos="50000">
                  <a:srgbClr val="00FF00"/>
                </a:gs>
                <a:gs pos="100000">
                  <a:srgbClr val="00FF00">
                    <a:gamma/>
                    <a:shade val="46275"/>
                    <a:invGamma/>
                  </a:srgbClr>
                </a:gs>
              </a:gsLst>
              <a:lin ang="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34" name="Text Box 1050"/>
            <p:cNvSpPr txBox="1">
              <a:spLocks noChangeArrowheads="1"/>
            </p:cNvSpPr>
            <p:nvPr/>
          </p:nvSpPr>
          <p:spPr bwMode="auto">
            <a:xfrm>
              <a:off x="637309" y="5181600"/>
              <a:ext cx="12168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dirty="0" err="1">
                  <a:solidFill>
                    <a:schemeClr val="tx1"/>
                  </a:solidFill>
                </a:rPr>
                <a:t>modèles</a:t>
              </a:r>
              <a:r>
                <a:rPr lang="en-GB" sz="2000" dirty="0">
                  <a:solidFill>
                    <a:schemeClr val="tx1"/>
                  </a:solidFill>
                </a:rPr>
                <a:t> de phrases</a:t>
              </a:r>
            </a:p>
          </p:txBody>
        </p:sp>
      </p:grpSp>
      <p:sp>
        <p:nvSpPr>
          <p:cNvPr id="401435" name="AutoShape 1051"/>
          <p:cNvSpPr>
            <a:spLocks noChangeArrowheads="1"/>
          </p:cNvSpPr>
          <p:nvPr/>
        </p:nvSpPr>
        <p:spPr bwMode="auto">
          <a:xfrm>
            <a:off x="381000" y="3352800"/>
            <a:ext cx="1371600" cy="1143000"/>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sélection</a:t>
            </a:r>
          </a:p>
          <a:p>
            <a:pPr algn="ctr"/>
            <a:r>
              <a:rPr lang="en-GB" sz="2400">
                <a:solidFill>
                  <a:schemeClr val="tx1"/>
                </a:solidFill>
              </a:rPr>
              <a:t>modèle</a:t>
            </a:r>
          </a:p>
          <a:p>
            <a:pPr algn="ctr"/>
            <a:r>
              <a:rPr lang="en-GB" sz="2400">
                <a:solidFill>
                  <a:schemeClr val="tx1"/>
                </a:solidFill>
              </a:rPr>
              <a:t>phrase</a:t>
            </a:r>
          </a:p>
        </p:txBody>
      </p:sp>
      <p:sp>
        <p:nvSpPr>
          <p:cNvPr id="401423" name="Line 1039"/>
          <p:cNvSpPr>
            <a:spLocks noChangeShapeType="1"/>
          </p:cNvSpPr>
          <p:nvPr/>
        </p:nvSpPr>
        <p:spPr bwMode="auto">
          <a:xfrm flipV="1">
            <a:off x="1143000" y="4495800"/>
            <a:ext cx="0" cy="45720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401449" name="Group 1065"/>
          <p:cNvGrpSpPr>
            <a:grpSpLocks/>
          </p:cNvGrpSpPr>
          <p:nvPr/>
        </p:nvGrpSpPr>
        <p:grpSpPr bwMode="auto">
          <a:xfrm>
            <a:off x="381000" y="2590800"/>
            <a:ext cx="1524000" cy="762000"/>
            <a:chOff x="144" y="1632"/>
            <a:chExt cx="960" cy="480"/>
          </a:xfrm>
        </p:grpSpPr>
        <p:sp>
          <p:nvSpPr>
            <p:cNvPr id="401436" name="Rectangle 1052"/>
            <p:cNvSpPr>
              <a:spLocks noChangeArrowheads="1"/>
            </p:cNvSpPr>
            <p:nvPr/>
          </p:nvSpPr>
          <p:spPr bwMode="auto">
            <a:xfrm>
              <a:off x="144" y="1632"/>
              <a:ext cx="960"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0" i="0">
                  <a:solidFill>
                    <a:schemeClr val="tx1"/>
                  </a:solidFill>
                  <a:latin typeface="Arial" charset="0"/>
                </a:rPr>
                <a:t>état discours</a:t>
              </a:r>
            </a:p>
          </p:txBody>
        </p:sp>
        <p:sp>
          <p:nvSpPr>
            <p:cNvPr id="401437" name="Line 1053"/>
            <p:cNvSpPr>
              <a:spLocks noChangeShapeType="1"/>
            </p:cNvSpPr>
            <p:nvPr/>
          </p:nvSpPr>
          <p:spPr bwMode="auto">
            <a:xfrm>
              <a:off x="528" y="1872"/>
              <a:ext cx="0" cy="24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401451" name="Group 1067"/>
          <p:cNvGrpSpPr>
            <a:grpSpLocks/>
          </p:cNvGrpSpPr>
          <p:nvPr/>
        </p:nvGrpSpPr>
        <p:grpSpPr bwMode="auto">
          <a:xfrm>
            <a:off x="4768850" y="3048000"/>
            <a:ext cx="2041525" cy="762000"/>
            <a:chOff x="3004" y="1920"/>
            <a:chExt cx="1286" cy="480"/>
          </a:xfrm>
        </p:grpSpPr>
        <p:sp>
          <p:nvSpPr>
            <p:cNvPr id="401438" name="Line 1054"/>
            <p:cNvSpPr>
              <a:spLocks noChangeShapeType="1"/>
            </p:cNvSpPr>
            <p:nvPr/>
          </p:nvSpPr>
          <p:spPr bwMode="auto">
            <a:xfrm>
              <a:off x="3024" y="2400"/>
              <a:ext cx="1248" cy="0"/>
            </a:xfrm>
            <a:prstGeom prst="line">
              <a:avLst/>
            </a:prstGeom>
            <a:noFill/>
            <a:ln w="28575">
              <a:solidFill>
                <a:schemeClr val="tx2"/>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39" name="Text Box 1055"/>
            <p:cNvSpPr txBox="1">
              <a:spLocks noChangeArrowheads="1"/>
            </p:cNvSpPr>
            <p:nvPr/>
          </p:nvSpPr>
          <p:spPr bwMode="auto">
            <a:xfrm>
              <a:off x="3004" y="1920"/>
              <a:ext cx="128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demande mot</a:t>
              </a:r>
            </a:p>
            <a:p>
              <a:pPr algn="ctr"/>
              <a:r>
                <a:rPr lang="en-GB" sz="2000">
                  <a:solidFill>
                    <a:schemeClr val="tx1"/>
                  </a:solidFill>
                </a:rPr>
                <a:t>du type cherché</a:t>
              </a:r>
            </a:p>
          </p:txBody>
        </p:sp>
      </p:grpSp>
      <p:sp>
        <p:nvSpPr>
          <p:cNvPr id="401440" name="AutoShape 1056"/>
          <p:cNvSpPr>
            <a:spLocks noChangeArrowheads="1"/>
          </p:cNvSpPr>
          <p:nvPr/>
        </p:nvSpPr>
        <p:spPr bwMode="auto">
          <a:xfrm>
            <a:off x="6781800" y="3352800"/>
            <a:ext cx="1447800" cy="1143000"/>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sélection</a:t>
            </a:r>
          </a:p>
          <a:p>
            <a:pPr algn="ctr"/>
            <a:r>
              <a:rPr lang="en-GB" sz="2400">
                <a:solidFill>
                  <a:schemeClr val="tx1"/>
                </a:solidFill>
              </a:rPr>
              <a:t>mot </a:t>
            </a:r>
          </a:p>
        </p:txBody>
      </p:sp>
      <p:grpSp>
        <p:nvGrpSpPr>
          <p:cNvPr id="4" name="Group 3"/>
          <p:cNvGrpSpPr/>
          <p:nvPr/>
        </p:nvGrpSpPr>
        <p:grpSpPr>
          <a:xfrm>
            <a:off x="6776769" y="4495800"/>
            <a:ext cx="1566454" cy="1905000"/>
            <a:chOff x="6776769" y="4495800"/>
            <a:chExt cx="1566454" cy="1905000"/>
          </a:xfrm>
        </p:grpSpPr>
        <p:sp>
          <p:nvSpPr>
            <p:cNvPr id="401424" name="AutoShape 1040"/>
            <p:cNvSpPr>
              <a:spLocks noChangeArrowheads="1"/>
            </p:cNvSpPr>
            <p:nvPr/>
          </p:nvSpPr>
          <p:spPr bwMode="auto">
            <a:xfrm>
              <a:off x="6781800" y="4724400"/>
              <a:ext cx="1447800" cy="1676400"/>
            </a:xfrm>
            <a:prstGeom prst="can">
              <a:avLst>
                <a:gd name="adj" fmla="val 28947"/>
              </a:avLst>
            </a:prstGeom>
            <a:gradFill rotWithShape="0">
              <a:gsLst>
                <a:gs pos="0">
                  <a:srgbClr val="00CCFF">
                    <a:gamma/>
                    <a:shade val="46275"/>
                    <a:invGamma/>
                  </a:srgbClr>
                </a:gs>
                <a:gs pos="50000">
                  <a:srgbClr val="00CCFF"/>
                </a:gs>
                <a:gs pos="100000">
                  <a:srgbClr val="00CCFF">
                    <a:gamma/>
                    <a:shade val="46275"/>
                    <a:invGamma/>
                  </a:srgbClr>
                </a:gs>
              </a:gsLst>
              <a:lin ang="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25" name="Text Box 1041"/>
            <p:cNvSpPr txBox="1">
              <a:spLocks noChangeArrowheads="1"/>
            </p:cNvSpPr>
            <p:nvPr/>
          </p:nvSpPr>
          <p:spPr bwMode="auto">
            <a:xfrm>
              <a:off x="6776769" y="5335488"/>
              <a:ext cx="15664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dirty="0" err="1">
                  <a:solidFill>
                    <a:schemeClr val="bg1"/>
                  </a:solidFill>
                </a:rPr>
                <a:t>dictionnaire</a:t>
              </a:r>
              <a:endParaRPr lang="en-GB" sz="2000" dirty="0">
                <a:solidFill>
                  <a:schemeClr val="bg1"/>
                </a:solidFill>
              </a:endParaRPr>
            </a:p>
            <a:p>
              <a:pPr algn="ctr"/>
              <a:r>
                <a:rPr lang="en-GB" sz="2000" dirty="0" err="1">
                  <a:solidFill>
                    <a:schemeClr val="bg1"/>
                  </a:solidFill>
                </a:rPr>
                <a:t>typisé</a:t>
              </a:r>
              <a:endParaRPr lang="en-GB" sz="2000" dirty="0">
                <a:solidFill>
                  <a:schemeClr val="bg1"/>
                </a:solidFill>
              </a:endParaRPr>
            </a:p>
          </p:txBody>
        </p:sp>
        <p:sp>
          <p:nvSpPr>
            <p:cNvPr id="401441" name="Line 1057"/>
            <p:cNvSpPr>
              <a:spLocks noChangeShapeType="1"/>
            </p:cNvSpPr>
            <p:nvPr/>
          </p:nvSpPr>
          <p:spPr bwMode="auto">
            <a:xfrm flipV="1">
              <a:off x="7467600" y="4495800"/>
              <a:ext cx="0" cy="45720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401454" name="Group 1070"/>
          <p:cNvGrpSpPr>
            <a:grpSpLocks/>
          </p:cNvGrpSpPr>
          <p:nvPr/>
        </p:nvGrpSpPr>
        <p:grpSpPr bwMode="auto">
          <a:xfrm>
            <a:off x="3932241" y="4648200"/>
            <a:ext cx="636588" cy="685800"/>
            <a:chOff x="2525" y="2928"/>
            <a:chExt cx="401" cy="432"/>
          </a:xfrm>
        </p:grpSpPr>
        <p:sp>
          <p:nvSpPr>
            <p:cNvPr id="401442" name="Line 1058"/>
            <p:cNvSpPr>
              <a:spLocks noChangeShapeType="1"/>
            </p:cNvSpPr>
            <p:nvPr/>
          </p:nvSpPr>
          <p:spPr bwMode="auto">
            <a:xfrm>
              <a:off x="2544" y="2928"/>
              <a:ext cx="0" cy="432"/>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43" name="Text Box 1059"/>
            <p:cNvSpPr txBox="1">
              <a:spLocks noChangeArrowheads="1"/>
            </p:cNvSpPr>
            <p:nvPr/>
          </p:nvSpPr>
          <p:spPr bwMode="auto">
            <a:xfrm>
              <a:off x="2525" y="2976"/>
              <a:ext cx="4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mot</a:t>
              </a:r>
            </a:p>
          </p:txBody>
        </p:sp>
      </p:grpSp>
      <p:grpSp>
        <p:nvGrpSpPr>
          <p:cNvPr id="401448" name="Group 1064"/>
          <p:cNvGrpSpPr>
            <a:grpSpLocks/>
          </p:cNvGrpSpPr>
          <p:nvPr/>
        </p:nvGrpSpPr>
        <p:grpSpPr bwMode="auto">
          <a:xfrm>
            <a:off x="1436688" y="3048000"/>
            <a:ext cx="2073276" cy="762000"/>
            <a:chOff x="905" y="1920"/>
            <a:chExt cx="1306" cy="480"/>
          </a:xfrm>
        </p:grpSpPr>
        <p:sp>
          <p:nvSpPr>
            <p:cNvPr id="401431" name="Text Box 1047"/>
            <p:cNvSpPr txBox="1">
              <a:spLocks noChangeArrowheads="1"/>
            </p:cNvSpPr>
            <p:nvPr/>
          </p:nvSpPr>
          <p:spPr bwMode="auto">
            <a:xfrm>
              <a:off x="905" y="1920"/>
              <a:ext cx="130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demande phrase</a:t>
              </a:r>
            </a:p>
            <a:p>
              <a:pPr algn="ctr"/>
              <a:r>
                <a:rPr lang="en-GB" sz="2000">
                  <a:solidFill>
                    <a:schemeClr val="tx1"/>
                  </a:solidFill>
                </a:rPr>
                <a:t>suivante</a:t>
              </a:r>
            </a:p>
          </p:txBody>
        </p:sp>
        <p:sp>
          <p:nvSpPr>
            <p:cNvPr id="401444" name="Line 1060"/>
            <p:cNvSpPr>
              <a:spLocks noChangeShapeType="1"/>
            </p:cNvSpPr>
            <p:nvPr/>
          </p:nvSpPr>
          <p:spPr bwMode="auto">
            <a:xfrm flipH="1">
              <a:off x="1104" y="2400"/>
              <a:ext cx="864" cy="0"/>
            </a:xfrm>
            <a:prstGeom prst="line">
              <a:avLst/>
            </a:prstGeom>
            <a:noFill/>
            <a:ln w="28575">
              <a:solidFill>
                <a:schemeClr val="tx2"/>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401445" name="Line 1061"/>
          <p:cNvSpPr>
            <a:spLocks noChangeShapeType="1"/>
          </p:cNvSpPr>
          <p:nvPr/>
        </p:nvSpPr>
        <p:spPr bwMode="auto">
          <a:xfrm>
            <a:off x="1295400" y="2971800"/>
            <a:ext cx="0" cy="381000"/>
          </a:xfrm>
          <a:prstGeom prst="line">
            <a:avLst/>
          </a:prstGeom>
          <a:noFill/>
          <a:ln w="28575">
            <a:solidFill>
              <a:schemeClr val="tx2"/>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401450" name="Group 1066"/>
          <p:cNvGrpSpPr>
            <a:grpSpLocks/>
          </p:cNvGrpSpPr>
          <p:nvPr/>
        </p:nvGrpSpPr>
        <p:grpSpPr bwMode="auto">
          <a:xfrm>
            <a:off x="1600200" y="4038600"/>
            <a:ext cx="1524000" cy="708025"/>
            <a:chOff x="1008" y="2544"/>
            <a:chExt cx="960" cy="446"/>
          </a:xfrm>
        </p:grpSpPr>
        <p:sp>
          <p:nvSpPr>
            <p:cNvPr id="401418" name="Line 1034"/>
            <p:cNvSpPr>
              <a:spLocks noChangeShapeType="1"/>
            </p:cNvSpPr>
            <p:nvPr/>
          </p:nvSpPr>
          <p:spPr bwMode="auto">
            <a:xfrm>
              <a:off x="1008" y="2544"/>
              <a:ext cx="96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46" name="Text Box 1062"/>
            <p:cNvSpPr txBox="1">
              <a:spLocks noChangeArrowheads="1"/>
            </p:cNvSpPr>
            <p:nvPr/>
          </p:nvSpPr>
          <p:spPr bwMode="auto">
            <a:xfrm>
              <a:off x="1168" y="2544"/>
              <a:ext cx="65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modèle</a:t>
              </a:r>
            </a:p>
            <a:p>
              <a:pPr algn="ctr"/>
              <a:r>
                <a:rPr lang="en-GB" sz="2000">
                  <a:solidFill>
                    <a:schemeClr val="tx1"/>
                  </a:solidFill>
                </a:rPr>
                <a:t>phrase</a:t>
              </a:r>
            </a:p>
          </p:txBody>
        </p:sp>
      </p:grpSp>
      <p:grpSp>
        <p:nvGrpSpPr>
          <p:cNvPr id="401453" name="Group 1069"/>
          <p:cNvGrpSpPr>
            <a:grpSpLocks/>
          </p:cNvGrpSpPr>
          <p:nvPr/>
        </p:nvGrpSpPr>
        <p:grpSpPr bwMode="auto">
          <a:xfrm>
            <a:off x="4800600" y="4038600"/>
            <a:ext cx="1981200" cy="400050"/>
            <a:chOff x="3024" y="2544"/>
            <a:chExt cx="1248" cy="252"/>
          </a:xfrm>
        </p:grpSpPr>
        <p:sp>
          <p:nvSpPr>
            <p:cNvPr id="401427" name="Line 1043"/>
            <p:cNvSpPr>
              <a:spLocks noChangeShapeType="1"/>
            </p:cNvSpPr>
            <p:nvPr/>
          </p:nvSpPr>
          <p:spPr bwMode="auto">
            <a:xfrm flipH="1">
              <a:off x="3024" y="2544"/>
              <a:ext cx="1248"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1447" name="Text Box 1063"/>
            <p:cNvSpPr txBox="1">
              <a:spLocks noChangeArrowheads="1"/>
            </p:cNvSpPr>
            <p:nvPr/>
          </p:nvSpPr>
          <p:spPr bwMode="auto">
            <a:xfrm>
              <a:off x="3562" y="2544"/>
              <a:ext cx="45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mot </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380455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1416"/>
                                        </p:tgtEl>
                                        <p:attrNameLst>
                                          <p:attrName>style.visibility</p:attrName>
                                        </p:attrNameLst>
                                      </p:cBhvr>
                                      <p:to>
                                        <p:strVal val="visible"/>
                                      </p:to>
                                    </p:set>
                                    <p:anim calcmode="lin" valueType="num">
                                      <p:cBhvr>
                                        <p:cTn id="7" dur="1000" fill="hold"/>
                                        <p:tgtEl>
                                          <p:spTgt spid="401416"/>
                                        </p:tgtEl>
                                        <p:attrNameLst>
                                          <p:attrName>ppt_w</p:attrName>
                                        </p:attrNameLst>
                                      </p:cBhvr>
                                      <p:tavLst>
                                        <p:tav tm="0">
                                          <p:val>
                                            <p:fltVal val="0"/>
                                          </p:val>
                                        </p:tav>
                                        <p:tav tm="100000">
                                          <p:val>
                                            <p:strVal val="#ppt_w"/>
                                          </p:val>
                                        </p:tav>
                                      </p:tavLst>
                                    </p:anim>
                                    <p:anim calcmode="lin" valueType="num">
                                      <p:cBhvr>
                                        <p:cTn id="8" dur="1000" fill="hold"/>
                                        <p:tgtEl>
                                          <p:spTgt spid="4014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401448"/>
                                        </p:tgtEl>
                                        <p:attrNameLst>
                                          <p:attrName>style.visibility</p:attrName>
                                        </p:attrNameLst>
                                      </p:cBhvr>
                                      <p:to>
                                        <p:strVal val="visible"/>
                                      </p:to>
                                    </p:set>
                                    <p:animEffect transition="in" filter="wipe(right)">
                                      <p:cBhvr>
                                        <p:cTn id="13" dur="1250"/>
                                        <p:tgtEl>
                                          <p:spTgt spid="401448"/>
                                        </p:tgtEl>
                                      </p:cBhvr>
                                    </p:animEffect>
                                  </p:childTnLst>
                                </p:cTn>
                              </p:par>
                            </p:childTnLst>
                          </p:cTn>
                        </p:par>
                        <p:par>
                          <p:cTn id="14" fill="hold" nodeType="afterGroup">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401435"/>
                                        </p:tgtEl>
                                        <p:attrNameLst>
                                          <p:attrName>style.visibility</p:attrName>
                                        </p:attrNameLst>
                                      </p:cBhvr>
                                      <p:to>
                                        <p:strVal val="visible"/>
                                      </p:to>
                                    </p:set>
                                    <p:anim calcmode="lin" valueType="num">
                                      <p:cBhvr>
                                        <p:cTn id="17" dur="1000" fill="hold"/>
                                        <p:tgtEl>
                                          <p:spTgt spid="401435"/>
                                        </p:tgtEl>
                                        <p:attrNameLst>
                                          <p:attrName>ppt_w</p:attrName>
                                        </p:attrNameLst>
                                      </p:cBhvr>
                                      <p:tavLst>
                                        <p:tav tm="0">
                                          <p:val>
                                            <p:fltVal val="0"/>
                                          </p:val>
                                        </p:tav>
                                        <p:tav tm="100000">
                                          <p:val>
                                            <p:strVal val="#ppt_w"/>
                                          </p:val>
                                        </p:tav>
                                      </p:tavLst>
                                    </p:anim>
                                    <p:anim calcmode="lin" valueType="num">
                                      <p:cBhvr>
                                        <p:cTn id="18" dur="1000" fill="hold"/>
                                        <p:tgtEl>
                                          <p:spTgt spid="40143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01449"/>
                                        </p:tgtEl>
                                        <p:attrNameLst>
                                          <p:attrName>style.visibility</p:attrName>
                                        </p:attrNameLst>
                                      </p:cBhvr>
                                      <p:to>
                                        <p:strVal val="visible"/>
                                      </p:to>
                                    </p:set>
                                    <p:animEffect transition="in" filter="wipe(up)">
                                      <p:cBhvr>
                                        <p:cTn id="23" dur="1000"/>
                                        <p:tgtEl>
                                          <p:spTgt spid="4014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401423"/>
                                        </p:tgtEl>
                                        <p:attrNameLst>
                                          <p:attrName>style.visibility</p:attrName>
                                        </p:attrNameLst>
                                      </p:cBhvr>
                                      <p:to>
                                        <p:strVal val="visible"/>
                                      </p:to>
                                    </p:set>
                                    <p:animEffect transition="in" filter="wipe(down)">
                                      <p:cBhvr>
                                        <p:cTn id="34" dur="1250"/>
                                        <p:tgtEl>
                                          <p:spTgt spid="4014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01450"/>
                                        </p:tgtEl>
                                        <p:attrNameLst>
                                          <p:attrName>style.visibility</p:attrName>
                                        </p:attrNameLst>
                                      </p:cBhvr>
                                      <p:to>
                                        <p:strVal val="visible"/>
                                      </p:to>
                                    </p:set>
                                    <p:animEffect transition="in" filter="wipe(left)">
                                      <p:cBhvr>
                                        <p:cTn id="39" dur="1250"/>
                                        <p:tgtEl>
                                          <p:spTgt spid="4014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01445"/>
                                        </p:tgtEl>
                                        <p:attrNameLst>
                                          <p:attrName>style.visibility</p:attrName>
                                        </p:attrNameLst>
                                      </p:cBhvr>
                                      <p:to>
                                        <p:strVal val="visible"/>
                                      </p:to>
                                    </p:set>
                                    <p:animEffect transition="in" filter="wipe(down)">
                                      <p:cBhvr>
                                        <p:cTn id="44" dur="1250"/>
                                        <p:tgtEl>
                                          <p:spTgt spid="4014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401451"/>
                                        </p:tgtEl>
                                        <p:attrNameLst>
                                          <p:attrName>style.visibility</p:attrName>
                                        </p:attrNameLst>
                                      </p:cBhvr>
                                      <p:to>
                                        <p:strVal val="visible"/>
                                      </p:to>
                                    </p:set>
                                    <p:animEffect transition="in" filter="wipe(left)">
                                      <p:cBhvr>
                                        <p:cTn id="49" dur="1250"/>
                                        <p:tgtEl>
                                          <p:spTgt spid="401451"/>
                                        </p:tgtEl>
                                      </p:cBhvr>
                                    </p:animEffect>
                                  </p:childTnLst>
                                </p:cTn>
                              </p:par>
                            </p:childTnLst>
                          </p:cTn>
                        </p:par>
                        <p:par>
                          <p:cTn id="50" fill="hold" nodeType="afterGroup">
                            <p:stCondLst>
                              <p:cond delay="1250"/>
                            </p:stCondLst>
                            <p:childTnLst>
                              <p:par>
                                <p:cTn id="51" presetID="23" presetClass="entr" presetSubtype="16" fill="hold" grpId="0" nodeType="afterEffect">
                                  <p:stCondLst>
                                    <p:cond delay="0"/>
                                  </p:stCondLst>
                                  <p:childTnLst>
                                    <p:set>
                                      <p:cBhvr>
                                        <p:cTn id="52" dur="1" fill="hold">
                                          <p:stCondLst>
                                            <p:cond delay="0"/>
                                          </p:stCondLst>
                                        </p:cTn>
                                        <p:tgtEl>
                                          <p:spTgt spid="401440"/>
                                        </p:tgtEl>
                                        <p:attrNameLst>
                                          <p:attrName>style.visibility</p:attrName>
                                        </p:attrNameLst>
                                      </p:cBhvr>
                                      <p:to>
                                        <p:strVal val="visible"/>
                                      </p:to>
                                    </p:set>
                                    <p:anim calcmode="lin" valueType="num">
                                      <p:cBhvr>
                                        <p:cTn id="53" dur="1000" fill="hold"/>
                                        <p:tgtEl>
                                          <p:spTgt spid="401440"/>
                                        </p:tgtEl>
                                        <p:attrNameLst>
                                          <p:attrName>ppt_w</p:attrName>
                                        </p:attrNameLst>
                                      </p:cBhvr>
                                      <p:tavLst>
                                        <p:tav tm="0">
                                          <p:val>
                                            <p:fltVal val="0"/>
                                          </p:val>
                                        </p:tav>
                                        <p:tav tm="100000">
                                          <p:val>
                                            <p:strVal val="#ppt_w"/>
                                          </p:val>
                                        </p:tav>
                                      </p:tavLst>
                                    </p:anim>
                                    <p:anim calcmode="lin" valueType="num">
                                      <p:cBhvr>
                                        <p:cTn id="54" dur="1000" fill="hold"/>
                                        <p:tgtEl>
                                          <p:spTgt spid="401440"/>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401452"/>
                                        </p:tgtEl>
                                        <p:attrNameLst>
                                          <p:attrName>style.visibility</p:attrName>
                                        </p:attrNameLst>
                                      </p:cBhvr>
                                      <p:to>
                                        <p:strVal val="visible"/>
                                      </p:to>
                                    </p:set>
                                    <p:animEffect transition="in" filter="wipe(up)">
                                      <p:cBhvr>
                                        <p:cTn id="59" dur="1250"/>
                                        <p:tgtEl>
                                          <p:spTgt spid="40145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401453"/>
                                        </p:tgtEl>
                                        <p:attrNameLst>
                                          <p:attrName>style.visibility</p:attrName>
                                        </p:attrNameLst>
                                      </p:cBhvr>
                                      <p:to>
                                        <p:strVal val="visible"/>
                                      </p:to>
                                    </p:set>
                                    <p:animEffect transition="in" filter="wipe(right)">
                                      <p:cBhvr>
                                        <p:cTn id="71" dur="1250"/>
                                        <p:tgtEl>
                                          <p:spTgt spid="40145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nodeType="clickEffect">
                                  <p:stCondLst>
                                    <p:cond delay="0"/>
                                  </p:stCondLst>
                                  <p:childTnLst>
                                    <p:set>
                                      <p:cBhvr>
                                        <p:cTn id="75" dur="1" fill="hold">
                                          <p:stCondLst>
                                            <p:cond delay="0"/>
                                          </p:stCondLst>
                                        </p:cTn>
                                        <p:tgtEl>
                                          <p:spTgt spid="401454"/>
                                        </p:tgtEl>
                                        <p:attrNameLst>
                                          <p:attrName>style.visibility</p:attrName>
                                        </p:attrNameLst>
                                      </p:cBhvr>
                                      <p:to>
                                        <p:strVal val="visible"/>
                                      </p:to>
                                    </p:set>
                                    <p:animEffect transition="in" filter="wipe(up)">
                                      <p:cBhvr>
                                        <p:cTn id="76" dur="1250"/>
                                        <p:tgtEl>
                                          <p:spTgt spid="401454"/>
                                        </p:tgtEl>
                                      </p:cBhvr>
                                    </p:animEffect>
                                  </p:childTnLst>
                                </p:cTn>
                              </p:par>
                            </p:childTnLst>
                          </p:cTn>
                        </p:par>
                        <p:par>
                          <p:cTn id="77" fill="hold" nodeType="afterGroup">
                            <p:stCondLst>
                              <p:cond delay="1250"/>
                            </p:stCondLst>
                            <p:childTnLst>
                              <p:par>
                                <p:cTn id="78" presetID="23" presetClass="entr" presetSubtype="16" fill="hold" grpId="0" nodeType="afterEffect">
                                  <p:stCondLst>
                                    <p:cond delay="0"/>
                                  </p:stCondLst>
                                  <p:childTnLst>
                                    <p:set>
                                      <p:cBhvr>
                                        <p:cTn id="79" dur="1" fill="hold">
                                          <p:stCondLst>
                                            <p:cond delay="0"/>
                                          </p:stCondLst>
                                        </p:cTn>
                                        <p:tgtEl>
                                          <p:spTgt spid="401421"/>
                                        </p:tgtEl>
                                        <p:attrNameLst>
                                          <p:attrName>style.visibility</p:attrName>
                                        </p:attrNameLst>
                                      </p:cBhvr>
                                      <p:to>
                                        <p:strVal val="visible"/>
                                      </p:to>
                                    </p:set>
                                    <p:anim calcmode="lin" valueType="num">
                                      <p:cBhvr>
                                        <p:cTn id="80" dur="1000" fill="hold"/>
                                        <p:tgtEl>
                                          <p:spTgt spid="401421"/>
                                        </p:tgtEl>
                                        <p:attrNameLst>
                                          <p:attrName>ppt_w</p:attrName>
                                        </p:attrNameLst>
                                      </p:cBhvr>
                                      <p:tavLst>
                                        <p:tav tm="0">
                                          <p:val>
                                            <p:fltVal val="0"/>
                                          </p:val>
                                        </p:tav>
                                        <p:tav tm="100000">
                                          <p:val>
                                            <p:strVal val="#ppt_w"/>
                                          </p:val>
                                        </p:tav>
                                      </p:tavLst>
                                    </p:anim>
                                    <p:anim calcmode="lin" valueType="num">
                                      <p:cBhvr>
                                        <p:cTn id="81" dur="1000" fill="hold"/>
                                        <p:tgtEl>
                                          <p:spTgt spid="4014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6" grpId="0" animBg="1" autoUpdateAnimBg="0"/>
      <p:bldP spid="401421" grpId="0" animBg="1" autoUpdateAnimBg="0"/>
      <p:bldP spid="401435" grpId="0" animBg="1" autoUpdateAnimBg="0"/>
      <p:bldP spid="401423" grpId="0" animBg="1"/>
      <p:bldP spid="401440" grpId="0" animBg="1" autoUpdateAnimBg="0"/>
      <p:bldP spid="4014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sz="half" idx="10"/>
          </p:nvPr>
        </p:nvSpPr>
        <p:spPr/>
        <p:txBody>
          <a:bodyPr/>
          <a:lstStyle/>
          <a:p>
            <a:r>
              <a:rPr lang="en-US" smtClean="0"/>
              <a:t>14 avril  2011</a:t>
            </a:r>
            <a:endParaRPr lang="en-US"/>
          </a:p>
        </p:txBody>
      </p:sp>
      <p:sp>
        <p:nvSpPr>
          <p:cNvPr id="3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06530" name="Rectangle 2"/>
          <p:cNvSpPr>
            <a:spLocks noGrp="1" noChangeArrowheads="1"/>
          </p:cNvSpPr>
          <p:nvPr>
            <p:ph type="title"/>
          </p:nvPr>
        </p:nvSpPr>
        <p:spPr/>
        <p:txBody>
          <a:bodyPr/>
          <a:lstStyle/>
          <a:p>
            <a:r>
              <a:rPr lang="en-GB"/>
              <a:t>prise en compte d’éléments sémantiques</a:t>
            </a:r>
          </a:p>
        </p:txBody>
      </p:sp>
      <p:grpSp>
        <p:nvGrpSpPr>
          <p:cNvPr id="406557" name="Group 29"/>
          <p:cNvGrpSpPr>
            <a:grpSpLocks/>
          </p:cNvGrpSpPr>
          <p:nvPr/>
        </p:nvGrpSpPr>
        <p:grpSpPr bwMode="auto">
          <a:xfrm>
            <a:off x="1981200" y="2057400"/>
            <a:ext cx="4724400" cy="381000"/>
            <a:chOff x="1248" y="768"/>
            <a:chExt cx="2976" cy="240"/>
          </a:xfrm>
        </p:grpSpPr>
        <p:sp>
          <p:nvSpPr>
            <p:cNvPr id="406531" name="Rectangle 3"/>
            <p:cNvSpPr>
              <a:spLocks noChangeArrowheads="1"/>
            </p:cNvSpPr>
            <p:nvPr/>
          </p:nvSpPr>
          <p:spPr bwMode="auto">
            <a:xfrm>
              <a:off x="2976" y="76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l’auto</a:t>
              </a:r>
              <a:endParaRPr lang="en-GB" sz="2000" i="0" dirty="0">
                <a:solidFill>
                  <a:schemeClr val="tx1"/>
                </a:solidFill>
                <a:latin typeface="Courier New" pitchFamily="49" charset="0"/>
              </a:endParaRPr>
            </a:p>
          </p:txBody>
        </p:sp>
        <p:sp>
          <p:nvSpPr>
            <p:cNvPr id="406532" name="Rectangle 4"/>
            <p:cNvSpPr>
              <a:spLocks noChangeArrowheads="1"/>
            </p:cNvSpPr>
            <p:nvPr/>
          </p:nvSpPr>
          <p:spPr bwMode="auto">
            <a:xfrm>
              <a:off x="1248" y="768"/>
              <a:ext cx="172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synonyme auto</a:t>
              </a:r>
            </a:p>
          </p:txBody>
        </p:sp>
      </p:grpSp>
      <p:grpSp>
        <p:nvGrpSpPr>
          <p:cNvPr id="406558" name="Group 30"/>
          <p:cNvGrpSpPr>
            <a:grpSpLocks/>
          </p:cNvGrpSpPr>
          <p:nvPr/>
        </p:nvGrpSpPr>
        <p:grpSpPr bwMode="auto">
          <a:xfrm>
            <a:off x="1981200" y="2438400"/>
            <a:ext cx="4724400" cy="381000"/>
            <a:chOff x="1248" y="1008"/>
            <a:chExt cx="2976" cy="240"/>
          </a:xfrm>
        </p:grpSpPr>
        <p:sp>
          <p:nvSpPr>
            <p:cNvPr id="406533" name="Rectangle 5"/>
            <p:cNvSpPr>
              <a:spLocks noChangeArrowheads="1"/>
            </p:cNvSpPr>
            <p:nvPr/>
          </p:nvSpPr>
          <p:spPr bwMode="auto">
            <a:xfrm>
              <a:off x="2976" y="100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l’automobile</a:t>
              </a:r>
              <a:endParaRPr lang="en-GB" sz="2000" i="0" dirty="0">
                <a:solidFill>
                  <a:schemeClr val="tx1"/>
                </a:solidFill>
                <a:latin typeface="Courier New" pitchFamily="49" charset="0"/>
              </a:endParaRPr>
            </a:p>
          </p:txBody>
        </p:sp>
        <p:sp>
          <p:nvSpPr>
            <p:cNvPr id="406539" name="Rectangle 11"/>
            <p:cNvSpPr>
              <a:spLocks noChangeArrowheads="1"/>
            </p:cNvSpPr>
            <p:nvPr/>
          </p:nvSpPr>
          <p:spPr bwMode="auto">
            <a:xfrm>
              <a:off x="1248" y="1008"/>
              <a:ext cx="172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synonyme auto</a:t>
              </a:r>
            </a:p>
          </p:txBody>
        </p:sp>
      </p:grpSp>
      <p:grpSp>
        <p:nvGrpSpPr>
          <p:cNvPr id="406559" name="Group 31"/>
          <p:cNvGrpSpPr>
            <a:grpSpLocks/>
          </p:cNvGrpSpPr>
          <p:nvPr/>
        </p:nvGrpSpPr>
        <p:grpSpPr bwMode="auto">
          <a:xfrm>
            <a:off x="1981200" y="2819400"/>
            <a:ext cx="4724400" cy="381000"/>
            <a:chOff x="1248" y="1248"/>
            <a:chExt cx="2976" cy="240"/>
          </a:xfrm>
        </p:grpSpPr>
        <p:sp>
          <p:nvSpPr>
            <p:cNvPr id="406535" name="Rectangle 7"/>
            <p:cNvSpPr>
              <a:spLocks noChangeArrowheads="1"/>
            </p:cNvSpPr>
            <p:nvPr/>
          </p:nvSpPr>
          <p:spPr bwMode="auto">
            <a:xfrm>
              <a:off x="2976" y="124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a:solidFill>
                    <a:schemeClr val="tx1"/>
                  </a:solidFill>
                  <a:latin typeface="Courier New" pitchFamily="49" charset="0"/>
                </a:rPr>
                <a:t>la </a:t>
              </a:r>
              <a:r>
                <a:rPr lang="en-GB" sz="2000" i="0" dirty="0" err="1">
                  <a:solidFill>
                    <a:schemeClr val="tx1"/>
                  </a:solidFill>
                  <a:latin typeface="Courier New" pitchFamily="49" charset="0"/>
                </a:rPr>
                <a:t>voiture</a:t>
              </a:r>
              <a:endParaRPr lang="en-GB" sz="2000" i="0" dirty="0">
                <a:solidFill>
                  <a:schemeClr val="tx1"/>
                </a:solidFill>
                <a:latin typeface="Courier New" pitchFamily="49" charset="0"/>
              </a:endParaRPr>
            </a:p>
          </p:txBody>
        </p:sp>
        <p:sp>
          <p:nvSpPr>
            <p:cNvPr id="406540" name="Rectangle 12"/>
            <p:cNvSpPr>
              <a:spLocks noChangeArrowheads="1"/>
            </p:cNvSpPr>
            <p:nvPr/>
          </p:nvSpPr>
          <p:spPr bwMode="auto">
            <a:xfrm>
              <a:off x="1248" y="1248"/>
              <a:ext cx="172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synonyme auto</a:t>
              </a:r>
            </a:p>
          </p:txBody>
        </p:sp>
      </p:grpSp>
      <p:grpSp>
        <p:nvGrpSpPr>
          <p:cNvPr id="406560" name="Group 32"/>
          <p:cNvGrpSpPr>
            <a:grpSpLocks/>
          </p:cNvGrpSpPr>
          <p:nvPr/>
        </p:nvGrpSpPr>
        <p:grpSpPr bwMode="auto">
          <a:xfrm>
            <a:off x="1981200" y="3200400"/>
            <a:ext cx="4724400" cy="381000"/>
            <a:chOff x="1248" y="1488"/>
            <a:chExt cx="2976" cy="240"/>
          </a:xfrm>
        </p:grpSpPr>
        <p:sp>
          <p:nvSpPr>
            <p:cNvPr id="406537" name="Rectangle 9"/>
            <p:cNvSpPr>
              <a:spLocks noChangeArrowheads="1"/>
            </p:cNvSpPr>
            <p:nvPr/>
          </p:nvSpPr>
          <p:spPr bwMode="auto">
            <a:xfrm>
              <a:off x="2976" y="148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a:solidFill>
                    <a:schemeClr val="tx1"/>
                  </a:solidFill>
                  <a:latin typeface="Courier New" pitchFamily="49" charset="0"/>
                </a:rPr>
                <a:t>la limousine</a:t>
              </a:r>
            </a:p>
          </p:txBody>
        </p:sp>
        <p:sp>
          <p:nvSpPr>
            <p:cNvPr id="406541" name="Rectangle 13"/>
            <p:cNvSpPr>
              <a:spLocks noChangeArrowheads="1"/>
            </p:cNvSpPr>
            <p:nvPr/>
          </p:nvSpPr>
          <p:spPr bwMode="auto">
            <a:xfrm>
              <a:off x="1248" y="1488"/>
              <a:ext cx="172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synonyme auto</a:t>
              </a:r>
            </a:p>
          </p:txBody>
        </p:sp>
      </p:grpSp>
      <p:grpSp>
        <p:nvGrpSpPr>
          <p:cNvPr id="406556" name="Group 28"/>
          <p:cNvGrpSpPr>
            <a:grpSpLocks/>
          </p:cNvGrpSpPr>
          <p:nvPr/>
        </p:nvGrpSpPr>
        <p:grpSpPr bwMode="auto">
          <a:xfrm>
            <a:off x="2819400" y="1514475"/>
            <a:ext cx="3049588" cy="528638"/>
            <a:chOff x="1776" y="426"/>
            <a:chExt cx="1921" cy="333"/>
          </a:xfrm>
        </p:grpSpPr>
        <p:sp>
          <p:nvSpPr>
            <p:cNvPr id="406542" name="Text Box 14"/>
            <p:cNvSpPr txBox="1">
              <a:spLocks noChangeArrowheads="1"/>
            </p:cNvSpPr>
            <p:nvPr/>
          </p:nvSpPr>
          <p:spPr bwMode="auto">
            <a:xfrm>
              <a:off x="1776" y="426"/>
              <a:ext cx="4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chemeClr val="tx2"/>
                  </a:solidFill>
                </a:rPr>
                <a:t>type</a:t>
              </a:r>
            </a:p>
          </p:txBody>
        </p:sp>
        <p:sp>
          <p:nvSpPr>
            <p:cNvPr id="406543" name="Text Box 15"/>
            <p:cNvSpPr txBox="1">
              <a:spLocks noChangeArrowheads="1"/>
            </p:cNvSpPr>
            <p:nvPr/>
          </p:nvSpPr>
          <p:spPr bwMode="auto">
            <a:xfrm>
              <a:off x="3233" y="432"/>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chemeClr val="tx2"/>
                  </a:solidFill>
                </a:rPr>
                <a:t>mot</a:t>
              </a:r>
            </a:p>
          </p:txBody>
        </p:sp>
      </p:grpSp>
      <p:sp>
        <p:nvSpPr>
          <p:cNvPr id="406544" name="Text Box 16"/>
          <p:cNvSpPr txBox="1">
            <a:spLocks noChangeArrowheads="1"/>
          </p:cNvSpPr>
          <p:nvPr/>
        </p:nvSpPr>
        <p:spPr bwMode="auto">
          <a:xfrm>
            <a:off x="381000" y="4038600"/>
            <a:ext cx="7866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Les types sont remplacés par des listes de synonymes </a:t>
            </a:r>
          </a:p>
        </p:txBody>
      </p:sp>
      <p:sp>
        <p:nvSpPr>
          <p:cNvPr id="406546" name="Rectangle 18"/>
          <p:cNvSpPr>
            <a:spLocks noChangeArrowheads="1"/>
          </p:cNvSpPr>
          <p:nvPr/>
        </p:nvSpPr>
        <p:spPr bwMode="auto">
          <a:xfrm>
            <a:off x="609600" y="4953000"/>
            <a:ext cx="1600200" cy="1143000"/>
          </a:xfrm>
          <a:prstGeom prst="rect">
            <a:avLst/>
          </a:prstGeom>
          <a:solidFill>
            <a:schemeClr val="bg1"/>
          </a:solidFill>
          <a:ln w="28575">
            <a:solidFill>
              <a:schemeClr val="tx1"/>
            </a:solidFill>
            <a:miter lim="800000"/>
            <a:headEnd/>
            <a:tailEnd/>
          </a:ln>
          <a:effectLst/>
          <a:extLst/>
        </p:spPr>
        <p:txBody>
          <a:bodyPr anchor="ctr"/>
          <a:lstStyle/>
          <a:p>
            <a:r>
              <a:rPr lang="en-GB" sz="2000" b="0" i="0">
                <a:solidFill>
                  <a:schemeClr val="tx1"/>
                </a:solidFill>
                <a:latin typeface="Arial" charset="0"/>
              </a:rPr>
              <a:t>Il rejoint la </a:t>
            </a:r>
            <a:r>
              <a:rPr lang="en-GB" sz="2000" b="0" i="0">
                <a:solidFill>
                  <a:srgbClr val="CC00FF"/>
                </a:solidFill>
                <a:latin typeface="Arial" charset="0"/>
              </a:rPr>
              <a:t>voiture</a:t>
            </a:r>
            <a:r>
              <a:rPr lang="en-GB" sz="2000" b="0" i="0">
                <a:solidFill>
                  <a:schemeClr val="tx1"/>
                </a:solidFill>
                <a:latin typeface="Arial" charset="0"/>
              </a:rPr>
              <a:t> et démarre.</a:t>
            </a:r>
          </a:p>
        </p:txBody>
      </p:sp>
      <p:grpSp>
        <p:nvGrpSpPr>
          <p:cNvPr id="406562" name="Group 34"/>
          <p:cNvGrpSpPr>
            <a:grpSpLocks/>
          </p:cNvGrpSpPr>
          <p:nvPr/>
        </p:nvGrpSpPr>
        <p:grpSpPr bwMode="auto">
          <a:xfrm>
            <a:off x="2438400" y="5334000"/>
            <a:ext cx="6172200" cy="457200"/>
            <a:chOff x="1536" y="2832"/>
            <a:chExt cx="3888" cy="288"/>
          </a:xfrm>
        </p:grpSpPr>
        <p:sp>
          <p:nvSpPr>
            <p:cNvPr id="406547" name="AutoShape 19"/>
            <p:cNvSpPr>
              <a:spLocks noChangeArrowheads="1"/>
            </p:cNvSpPr>
            <p:nvPr/>
          </p:nvSpPr>
          <p:spPr bwMode="auto">
            <a:xfrm>
              <a:off x="1536" y="2832"/>
              <a:ext cx="624" cy="288"/>
            </a:xfrm>
            <a:prstGeom prst="rightArrow">
              <a:avLst>
                <a:gd name="adj1" fmla="val 50000"/>
                <a:gd name="adj2" fmla="val 5416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548" name="Rectangle 20"/>
            <p:cNvSpPr>
              <a:spLocks noChangeArrowheads="1"/>
            </p:cNvSpPr>
            <p:nvPr/>
          </p:nvSpPr>
          <p:spPr bwMode="auto">
            <a:xfrm>
              <a:off x="2304" y="2832"/>
              <a:ext cx="720"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000" b="0" i="0">
                  <a:solidFill>
                    <a:schemeClr val="tx1"/>
                  </a:solidFill>
                  <a:latin typeface="Arial" charset="0"/>
                </a:rPr>
                <a:t>Il rejoint</a:t>
              </a:r>
            </a:p>
          </p:txBody>
        </p:sp>
        <p:sp>
          <p:nvSpPr>
            <p:cNvPr id="406549" name="Rectangle 21"/>
            <p:cNvSpPr>
              <a:spLocks noChangeArrowheads="1"/>
            </p:cNvSpPr>
            <p:nvPr/>
          </p:nvSpPr>
          <p:spPr bwMode="auto">
            <a:xfrm>
              <a:off x="3024" y="2832"/>
              <a:ext cx="1392"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synonyme auto</a:t>
              </a:r>
            </a:p>
          </p:txBody>
        </p:sp>
        <p:sp>
          <p:nvSpPr>
            <p:cNvPr id="406550" name="Rectangle 22"/>
            <p:cNvSpPr>
              <a:spLocks noChangeArrowheads="1"/>
            </p:cNvSpPr>
            <p:nvPr/>
          </p:nvSpPr>
          <p:spPr bwMode="auto">
            <a:xfrm>
              <a:off x="4416" y="2832"/>
              <a:ext cx="100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000" b="0" i="0">
                  <a:solidFill>
                    <a:schemeClr val="tx1"/>
                  </a:solidFill>
                  <a:latin typeface="Arial" charset="0"/>
                </a:rPr>
                <a:t>et démarre.</a:t>
              </a:r>
            </a:p>
          </p:txBody>
        </p:sp>
      </p:grpSp>
      <p:grpSp>
        <p:nvGrpSpPr>
          <p:cNvPr id="406561" name="Group 33"/>
          <p:cNvGrpSpPr>
            <a:grpSpLocks/>
          </p:cNvGrpSpPr>
          <p:nvPr/>
        </p:nvGrpSpPr>
        <p:grpSpPr bwMode="auto">
          <a:xfrm>
            <a:off x="6505578" y="1524000"/>
            <a:ext cx="950913" cy="2057400"/>
            <a:chOff x="4098" y="432"/>
            <a:chExt cx="599" cy="1296"/>
          </a:xfrm>
        </p:grpSpPr>
        <p:sp>
          <p:nvSpPr>
            <p:cNvPr id="406551" name="Text Box 23"/>
            <p:cNvSpPr txBox="1">
              <a:spLocks noChangeArrowheads="1"/>
            </p:cNvSpPr>
            <p:nvPr/>
          </p:nvSpPr>
          <p:spPr bwMode="auto">
            <a:xfrm>
              <a:off x="4098" y="432"/>
              <a:ext cx="59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a:solidFill>
                    <a:schemeClr val="tx2"/>
                  </a:solidFill>
                </a:rPr>
                <a:t>code</a:t>
              </a:r>
            </a:p>
          </p:txBody>
        </p:sp>
        <p:sp>
          <p:nvSpPr>
            <p:cNvPr id="406552" name="Rectangle 24"/>
            <p:cNvSpPr>
              <a:spLocks noChangeArrowheads="1"/>
            </p:cNvSpPr>
            <p:nvPr/>
          </p:nvSpPr>
          <p:spPr bwMode="auto">
            <a:xfrm>
              <a:off x="4224" y="768"/>
              <a:ext cx="384"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00</a:t>
              </a:r>
            </a:p>
          </p:txBody>
        </p:sp>
        <p:sp>
          <p:nvSpPr>
            <p:cNvPr id="406553" name="Rectangle 25"/>
            <p:cNvSpPr>
              <a:spLocks noChangeArrowheads="1"/>
            </p:cNvSpPr>
            <p:nvPr/>
          </p:nvSpPr>
          <p:spPr bwMode="auto">
            <a:xfrm>
              <a:off x="4224" y="1008"/>
              <a:ext cx="384"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01</a:t>
              </a:r>
            </a:p>
          </p:txBody>
        </p:sp>
        <p:sp>
          <p:nvSpPr>
            <p:cNvPr id="406554" name="Rectangle 26"/>
            <p:cNvSpPr>
              <a:spLocks noChangeArrowheads="1"/>
            </p:cNvSpPr>
            <p:nvPr/>
          </p:nvSpPr>
          <p:spPr bwMode="auto">
            <a:xfrm>
              <a:off x="4224" y="1248"/>
              <a:ext cx="384"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10</a:t>
              </a:r>
            </a:p>
          </p:txBody>
        </p:sp>
        <p:sp>
          <p:nvSpPr>
            <p:cNvPr id="406555" name="Rectangle 27"/>
            <p:cNvSpPr>
              <a:spLocks noChangeArrowheads="1"/>
            </p:cNvSpPr>
            <p:nvPr/>
          </p:nvSpPr>
          <p:spPr bwMode="auto">
            <a:xfrm>
              <a:off x="4224" y="1488"/>
              <a:ext cx="384"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11</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643698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44"/>
                                        </p:tgtEl>
                                        <p:attrNameLst>
                                          <p:attrName>style.visibility</p:attrName>
                                        </p:attrNameLst>
                                      </p:cBhvr>
                                      <p:to>
                                        <p:strVal val="visible"/>
                                      </p:to>
                                    </p:set>
                                    <p:animEffect transition="in" filter="wipe(left)">
                                      <p:cBhvr>
                                        <p:cTn id="7" dur="1250"/>
                                        <p:tgtEl>
                                          <p:spTgt spid="406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6556"/>
                                        </p:tgtEl>
                                        <p:attrNameLst>
                                          <p:attrName>style.visibility</p:attrName>
                                        </p:attrNameLst>
                                      </p:cBhvr>
                                      <p:to>
                                        <p:strVal val="visible"/>
                                      </p:to>
                                    </p:set>
                                    <p:animEffect transition="in" filter="wipe(up)">
                                      <p:cBhvr>
                                        <p:cTn id="12" dur="500"/>
                                        <p:tgtEl>
                                          <p:spTgt spid="406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06557"/>
                                        </p:tgtEl>
                                        <p:attrNameLst>
                                          <p:attrName>style.visibility</p:attrName>
                                        </p:attrNameLst>
                                      </p:cBhvr>
                                      <p:to>
                                        <p:strVal val="visible"/>
                                      </p:to>
                                    </p:set>
                                    <p:animEffect transition="in" filter="wipe(up)">
                                      <p:cBhvr>
                                        <p:cTn id="17" dur="500"/>
                                        <p:tgtEl>
                                          <p:spTgt spid="4065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06558"/>
                                        </p:tgtEl>
                                        <p:attrNameLst>
                                          <p:attrName>style.visibility</p:attrName>
                                        </p:attrNameLst>
                                      </p:cBhvr>
                                      <p:to>
                                        <p:strVal val="visible"/>
                                      </p:to>
                                    </p:set>
                                    <p:animEffect transition="in" filter="wipe(up)">
                                      <p:cBhvr>
                                        <p:cTn id="22" dur="500"/>
                                        <p:tgtEl>
                                          <p:spTgt spid="4065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06559"/>
                                        </p:tgtEl>
                                        <p:attrNameLst>
                                          <p:attrName>style.visibility</p:attrName>
                                        </p:attrNameLst>
                                      </p:cBhvr>
                                      <p:to>
                                        <p:strVal val="visible"/>
                                      </p:to>
                                    </p:set>
                                    <p:animEffect transition="in" filter="wipe(up)">
                                      <p:cBhvr>
                                        <p:cTn id="27" dur="500"/>
                                        <p:tgtEl>
                                          <p:spTgt spid="4065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06560"/>
                                        </p:tgtEl>
                                        <p:attrNameLst>
                                          <p:attrName>style.visibility</p:attrName>
                                        </p:attrNameLst>
                                      </p:cBhvr>
                                      <p:to>
                                        <p:strVal val="visible"/>
                                      </p:to>
                                    </p:set>
                                    <p:animEffect transition="in" filter="wipe(up)">
                                      <p:cBhvr>
                                        <p:cTn id="32" dur="500"/>
                                        <p:tgtEl>
                                          <p:spTgt spid="4065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2" fill="hold" nodeType="clickEffect">
                                  <p:stCondLst>
                                    <p:cond delay="0"/>
                                  </p:stCondLst>
                                  <p:childTnLst>
                                    <p:set>
                                      <p:cBhvr>
                                        <p:cTn id="36" dur="1" fill="hold">
                                          <p:stCondLst>
                                            <p:cond delay="0"/>
                                          </p:stCondLst>
                                        </p:cTn>
                                        <p:tgtEl>
                                          <p:spTgt spid="406561"/>
                                        </p:tgtEl>
                                        <p:attrNameLst>
                                          <p:attrName>style.visibility</p:attrName>
                                        </p:attrNameLst>
                                      </p:cBhvr>
                                      <p:to>
                                        <p:strVal val="visible"/>
                                      </p:to>
                                    </p:set>
                                    <p:anim calcmode="lin" valueType="num">
                                      <p:cBhvr additive="base">
                                        <p:cTn id="37" dur="5000" fill="hold"/>
                                        <p:tgtEl>
                                          <p:spTgt spid="406561"/>
                                        </p:tgtEl>
                                        <p:attrNameLst>
                                          <p:attrName>ppt_x</p:attrName>
                                        </p:attrNameLst>
                                      </p:cBhvr>
                                      <p:tavLst>
                                        <p:tav tm="0">
                                          <p:val>
                                            <p:strVal val="1+#ppt_w/2"/>
                                          </p:val>
                                        </p:tav>
                                        <p:tav tm="100000">
                                          <p:val>
                                            <p:strVal val="#ppt_x"/>
                                          </p:val>
                                        </p:tav>
                                      </p:tavLst>
                                    </p:anim>
                                    <p:anim calcmode="lin" valueType="num">
                                      <p:cBhvr additive="base">
                                        <p:cTn id="38" dur="5000" fill="hold"/>
                                        <p:tgtEl>
                                          <p:spTgt spid="40656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06546"/>
                                        </p:tgtEl>
                                        <p:attrNameLst>
                                          <p:attrName>style.visibility</p:attrName>
                                        </p:attrNameLst>
                                      </p:cBhvr>
                                      <p:to>
                                        <p:strVal val="visible"/>
                                      </p:to>
                                    </p:set>
                                    <p:anim calcmode="lin" valueType="num">
                                      <p:cBhvr>
                                        <p:cTn id="43" dur="500" fill="hold"/>
                                        <p:tgtEl>
                                          <p:spTgt spid="406546"/>
                                        </p:tgtEl>
                                        <p:attrNameLst>
                                          <p:attrName>ppt_w</p:attrName>
                                        </p:attrNameLst>
                                      </p:cBhvr>
                                      <p:tavLst>
                                        <p:tav tm="0">
                                          <p:val>
                                            <p:fltVal val="0"/>
                                          </p:val>
                                        </p:tav>
                                        <p:tav tm="100000">
                                          <p:val>
                                            <p:strVal val="#ppt_w"/>
                                          </p:val>
                                        </p:tav>
                                      </p:tavLst>
                                    </p:anim>
                                    <p:anim calcmode="lin" valueType="num">
                                      <p:cBhvr>
                                        <p:cTn id="44" dur="500" fill="hold"/>
                                        <p:tgtEl>
                                          <p:spTgt spid="40654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406562"/>
                                        </p:tgtEl>
                                        <p:attrNameLst>
                                          <p:attrName>style.visibility</p:attrName>
                                        </p:attrNameLst>
                                      </p:cBhvr>
                                      <p:to>
                                        <p:strVal val="visible"/>
                                      </p:to>
                                    </p:set>
                                    <p:animEffect transition="in" filter="wipe(left)">
                                      <p:cBhvr>
                                        <p:cTn id="49" dur="1250"/>
                                        <p:tgtEl>
                                          <p:spTgt spid="40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4" grpId="0" autoUpdateAnimBg="0"/>
      <p:bldP spid="40654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smtClean="0"/>
              <a:t>14 avril  2011</a:t>
            </a:r>
            <a:endParaRPr lang="en-US"/>
          </a:p>
        </p:txBody>
      </p:sp>
      <p:sp>
        <p:nvSpPr>
          <p:cNvPr id="20"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07554" name="Rectangle 2"/>
          <p:cNvSpPr>
            <a:spLocks noGrp="1" noChangeArrowheads="1"/>
          </p:cNvSpPr>
          <p:nvPr>
            <p:ph type="title"/>
          </p:nvPr>
        </p:nvSpPr>
        <p:spPr/>
        <p:txBody>
          <a:bodyPr/>
          <a:lstStyle/>
          <a:p>
            <a:r>
              <a:rPr lang="en-GB"/>
              <a:t>transformation de textes</a:t>
            </a:r>
          </a:p>
        </p:txBody>
      </p:sp>
      <p:sp>
        <p:nvSpPr>
          <p:cNvPr id="407555" name="Rectangle 3"/>
          <p:cNvSpPr>
            <a:spLocks noChangeArrowheads="1"/>
          </p:cNvSpPr>
          <p:nvPr/>
        </p:nvSpPr>
        <p:spPr bwMode="auto">
          <a:xfrm>
            <a:off x="914400" y="3124200"/>
            <a:ext cx="1752600" cy="1143000"/>
          </a:xfrm>
          <a:prstGeom prst="rect">
            <a:avLst/>
          </a:prstGeom>
          <a:solidFill>
            <a:schemeClr val="bg1"/>
          </a:solidFill>
          <a:ln w="28575">
            <a:solidFill>
              <a:schemeClr val="tx1"/>
            </a:solidFill>
            <a:miter lim="800000"/>
            <a:headEnd/>
            <a:tailEnd/>
          </a:ln>
          <a:effectLst/>
          <a:extLst/>
        </p:spPr>
        <p:txBody>
          <a:bodyPr anchor="ctr"/>
          <a:lstStyle/>
          <a:p>
            <a:pPr algn="ctr"/>
            <a:r>
              <a:rPr lang="en-GB" sz="2000" b="0" i="0">
                <a:solidFill>
                  <a:schemeClr val="tx1"/>
                </a:solidFill>
                <a:latin typeface="Arial" charset="0"/>
              </a:rPr>
              <a:t>Il était une fois une princesse ...</a:t>
            </a:r>
          </a:p>
        </p:txBody>
      </p:sp>
      <p:grpSp>
        <p:nvGrpSpPr>
          <p:cNvPr id="407568" name="Group 16"/>
          <p:cNvGrpSpPr>
            <a:grpSpLocks/>
          </p:cNvGrpSpPr>
          <p:nvPr/>
        </p:nvGrpSpPr>
        <p:grpSpPr bwMode="auto">
          <a:xfrm>
            <a:off x="2667000" y="3124200"/>
            <a:ext cx="2819400" cy="1143000"/>
            <a:chOff x="1680" y="1968"/>
            <a:chExt cx="1776" cy="720"/>
          </a:xfrm>
        </p:grpSpPr>
        <p:sp>
          <p:nvSpPr>
            <p:cNvPr id="407556" name="AutoShape 4"/>
            <p:cNvSpPr>
              <a:spLocks noChangeArrowheads="1"/>
            </p:cNvSpPr>
            <p:nvPr/>
          </p:nvSpPr>
          <p:spPr bwMode="auto">
            <a:xfrm>
              <a:off x="2112" y="1968"/>
              <a:ext cx="1344" cy="720"/>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transformateur</a:t>
              </a:r>
            </a:p>
            <a:p>
              <a:pPr algn="ctr"/>
              <a:r>
                <a:rPr lang="en-GB" sz="2400">
                  <a:solidFill>
                    <a:schemeClr val="tx1"/>
                  </a:solidFill>
                </a:rPr>
                <a:t>de</a:t>
              </a:r>
            </a:p>
            <a:p>
              <a:pPr algn="ctr"/>
              <a:r>
                <a:rPr lang="en-GB" sz="2400">
                  <a:solidFill>
                    <a:schemeClr val="tx1"/>
                  </a:solidFill>
                </a:rPr>
                <a:t>texte</a:t>
              </a:r>
            </a:p>
          </p:txBody>
        </p:sp>
        <p:sp>
          <p:nvSpPr>
            <p:cNvPr id="407558" name="Line 6"/>
            <p:cNvSpPr>
              <a:spLocks noChangeShapeType="1"/>
            </p:cNvSpPr>
            <p:nvPr/>
          </p:nvSpPr>
          <p:spPr bwMode="auto">
            <a:xfrm>
              <a:off x="1680" y="2352"/>
              <a:ext cx="432"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407570" name="Group 18"/>
          <p:cNvGrpSpPr>
            <a:grpSpLocks/>
          </p:cNvGrpSpPr>
          <p:nvPr/>
        </p:nvGrpSpPr>
        <p:grpSpPr bwMode="auto">
          <a:xfrm>
            <a:off x="3200400" y="4267200"/>
            <a:ext cx="2590800" cy="1905000"/>
            <a:chOff x="2016" y="2688"/>
            <a:chExt cx="1632" cy="1200"/>
          </a:xfrm>
        </p:grpSpPr>
        <p:sp>
          <p:nvSpPr>
            <p:cNvPr id="407560" name="Oval 8"/>
            <p:cNvSpPr>
              <a:spLocks noChangeArrowheads="1"/>
            </p:cNvSpPr>
            <p:nvPr/>
          </p:nvSpPr>
          <p:spPr bwMode="auto">
            <a:xfrm>
              <a:off x="2016" y="3216"/>
              <a:ext cx="1632" cy="672"/>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0" i="0">
                  <a:solidFill>
                    <a:schemeClr val="tx1"/>
                  </a:solidFill>
                </a:rPr>
                <a:t>règles linguistiques</a:t>
              </a:r>
            </a:p>
            <a:p>
              <a:pPr algn="ctr"/>
              <a:r>
                <a:rPr lang="en-GB" sz="2000" b="0" i="0">
                  <a:solidFill>
                    <a:schemeClr val="tx1"/>
                  </a:solidFill>
                </a:rPr>
                <a:t>de transformation</a:t>
              </a:r>
            </a:p>
          </p:txBody>
        </p:sp>
        <p:sp>
          <p:nvSpPr>
            <p:cNvPr id="407561" name="Line 9"/>
            <p:cNvSpPr>
              <a:spLocks noChangeShapeType="1"/>
            </p:cNvSpPr>
            <p:nvPr/>
          </p:nvSpPr>
          <p:spPr bwMode="auto">
            <a:xfrm flipV="1">
              <a:off x="2784" y="2688"/>
              <a:ext cx="0" cy="528"/>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407569" name="Group 17"/>
          <p:cNvGrpSpPr>
            <a:grpSpLocks/>
          </p:cNvGrpSpPr>
          <p:nvPr/>
        </p:nvGrpSpPr>
        <p:grpSpPr bwMode="auto">
          <a:xfrm>
            <a:off x="2743200" y="1447800"/>
            <a:ext cx="3352800" cy="1676400"/>
            <a:chOff x="1728" y="912"/>
            <a:chExt cx="2112" cy="1056"/>
          </a:xfrm>
        </p:grpSpPr>
        <p:sp>
          <p:nvSpPr>
            <p:cNvPr id="407563" name="Rectangle 11"/>
            <p:cNvSpPr>
              <a:spLocks noChangeArrowheads="1"/>
            </p:cNvSpPr>
            <p:nvPr/>
          </p:nvSpPr>
          <p:spPr bwMode="auto">
            <a:xfrm>
              <a:off x="1728" y="1200"/>
              <a:ext cx="2112" cy="288"/>
            </a:xfrm>
            <a:prstGeom prst="rect">
              <a:avLst/>
            </a:prstGeom>
            <a:solidFill>
              <a:schemeClr val="accent6">
                <a:lumMod val="40000"/>
                <a:lumOff val="6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000" b="0" i="0">
                  <a:solidFill>
                    <a:schemeClr val="tx1"/>
                  </a:solidFill>
                  <a:latin typeface="Arial" charset="0"/>
                </a:rPr>
                <a:t>10100011010100010101...</a:t>
              </a:r>
            </a:p>
          </p:txBody>
        </p:sp>
        <p:sp>
          <p:nvSpPr>
            <p:cNvPr id="407564" name="Line 12"/>
            <p:cNvSpPr>
              <a:spLocks noChangeShapeType="1"/>
            </p:cNvSpPr>
            <p:nvPr/>
          </p:nvSpPr>
          <p:spPr bwMode="auto">
            <a:xfrm>
              <a:off x="2784" y="1488"/>
              <a:ext cx="0" cy="48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5" name="Text Box 13"/>
            <p:cNvSpPr txBox="1">
              <a:spLocks noChangeArrowheads="1"/>
            </p:cNvSpPr>
            <p:nvPr/>
          </p:nvSpPr>
          <p:spPr bwMode="auto">
            <a:xfrm>
              <a:off x="1920" y="912"/>
              <a:ext cx="15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a:solidFill>
                    <a:schemeClr val="tx1"/>
                  </a:solidFill>
                </a:rPr>
                <a:t>suite binaire à cacher</a:t>
              </a:r>
            </a:p>
          </p:txBody>
        </p:sp>
      </p:grpSp>
      <p:sp>
        <p:nvSpPr>
          <p:cNvPr id="407566" name="Text Box 14"/>
          <p:cNvSpPr txBox="1">
            <a:spLocks noChangeArrowheads="1"/>
          </p:cNvSpPr>
          <p:nvPr/>
        </p:nvSpPr>
        <p:spPr bwMode="auto">
          <a:xfrm>
            <a:off x="793063" y="2743200"/>
            <a:ext cx="175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texte de base</a:t>
            </a:r>
          </a:p>
        </p:txBody>
      </p:sp>
      <p:grpSp>
        <p:nvGrpSpPr>
          <p:cNvPr id="407571" name="Group 19"/>
          <p:cNvGrpSpPr>
            <a:grpSpLocks/>
          </p:cNvGrpSpPr>
          <p:nvPr/>
        </p:nvGrpSpPr>
        <p:grpSpPr bwMode="auto">
          <a:xfrm>
            <a:off x="5486400" y="2590800"/>
            <a:ext cx="2660650" cy="1905000"/>
            <a:chOff x="3456" y="1632"/>
            <a:chExt cx="1676" cy="1200"/>
          </a:xfrm>
        </p:grpSpPr>
        <p:sp>
          <p:nvSpPr>
            <p:cNvPr id="407557" name="Rectangle 5"/>
            <p:cNvSpPr>
              <a:spLocks noChangeArrowheads="1"/>
            </p:cNvSpPr>
            <p:nvPr/>
          </p:nvSpPr>
          <p:spPr bwMode="auto">
            <a:xfrm>
              <a:off x="3888" y="1872"/>
              <a:ext cx="1200" cy="96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0" i="0">
                  <a:solidFill>
                    <a:schemeClr val="tx1"/>
                  </a:solidFill>
                  <a:latin typeface="Arial" charset="0"/>
                </a:rPr>
                <a:t>Il y avait une fois une jolie fille d’un roi ...</a:t>
              </a:r>
            </a:p>
          </p:txBody>
        </p:sp>
        <p:sp>
          <p:nvSpPr>
            <p:cNvPr id="407559" name="Line 7"/>
            <p:cNvSpPr>
              <a:spLocks noChangeShapeType="1"/>
            </p:cNvSpPr>
            <p:nvPr/>
          </p:nvSpPr>
          <p:spPr bwMode="auto">
            <a:xfrm>
              <a:off x="3456" y="2304"/>
              <a:ext cx="432"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7567" name="Text Box 15"/>
            <p:cNvSpPr txBox="1">
              <a:spLocks noChangeArrowheads="1"/>
            </p:cNvSpPr>
            <p:nvPr/>
          </p:nvSpPr>
          <p:spPr bwMode="auto">
            <a:xfrm>
              <a:off x="3788" y="1632"/>
              <a:ext cx="134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1"/>
                  </a:solidFill>
                </a:rPr>
                <a:t>texte transformé</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407766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7568"/>
                                        </p:tgtEl>
                                        <p:attrNameLst>
                                          <p:attrName>style.visibility</p:attrName>
                                        </p:attrNameLst>
                                      </p:cBhvr>
                                      <p:to>
                                        <p:strVal val="visible"/>
                                      </p:to>
                                    </p:set>
                                    <p:animEffect transition="in" filter="wipe(left)">
                                      <p:cBhvr>
                                        <p:cTn id="7" dur="1250"/>
                                        <p:tgtEl>
                                          <p:spTgt spid="407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7569"/>
                                        </p:tgtEl>
                                        <p:attrNameLst>
                                          <p:attrName>style.visibility</p:attrName>
                                        </p:attrNameLst>
                                      </p:cBhvr>
                                      <p:to>
                                        <p:strVal val="visible"/>
                                      </p:to>
                                    </p:set>
                                    <p:animEffect transition="in" filter="wipe(up)">
                                      <p:cBhvr>
                                        <p:cTn id="12" dur="1250"/>
                                        <p:tgtEl>
                                          <p:spTgt spid="4075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07570"/>
                                        </p:tgtEl>
                                        <p:attrNameLst>
                                          <p:attrName>style.visibility</p:attrName>
                                        </p:attrNameLst>
                                      </p:cBhvr>
                                      <p:to>
                                        <p:strVal val="visible"/>
                                      </p:to>
                                    </p:set>
                                    <p:animEffect transition="in" filter="wipe(down)">
                                      <p:cBhvr>
                                        <p:cTn id="17" dur="1250"/>
                                        <p:tgtEl>
                                          <p:spTgt spid="4075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07571"/>
                                        </p:tgtEl>
                                        <p:attrNameLst>
                                          <p:attrName>style.visibility</p:attrName>
                                        </p:attrNameLst>
                                      </p:cBhvr>
                                      <p:to>
                                        <p:strVal val="visible"/>
                                      </p:to>
                                    </p:set>
                                    <p:animEffect transition="in" filter="wipe(left)">
                                      <p:cBhvr>
                                        <p:cTn id="22" dur="1250"/>
                                        <p:tgtEl>
                                          <p:spTgt spid="407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14 avril  2011</a:t>
            </a:r>
            <a:endParaRPr lang="en-US"/>
          </a:p>
        </p:txBody>
      </p:sp>
      <p:sp>
        <p:nvSpPr>
          <p:cNvPr id="14"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50210" name="Rectangle 2"/>
          <p:cNvSpPr>
            <a:spLocks noGrp="1" noChangeArrowheads="1"/>
          </p:cNvSpPr>
          <p:nvPr>
            <p:ph type="title"/>
          </p:nvPr>
        </p:nvSpPr>
        <p:spPr/>
        <p:txBody>
          <a:bodyPr/>
          <a:lstStyle/>
          <a:p>
            <a:r>
              <a:rPr lang="en-GB"/>
              <a:t>produit </a:t>
            </a:r>
            <a:r>
              <a:rPr lang="en-GB" i="1"/>
              <a:t>TextHide</a:t>
            </a:r>
          </a:p>
        </p:txBody>
      </p:sp>
      <p:sp>
        <p:nvSpPr>
          <p:cNvPr id="350212" name="Rectangle 4"/>
          <p:cNvSpPr>
            <a:spLocks noChangeArrowheads="1"/>
          </p:cNvSpPr>
          <p:nvPr/>
        </p:nvSpPr>
        <p:spPr bwMode="auto">
          <a:xfrm>
            <a:off x="4419600" y="1219200"/>
            <a:ext cx="35814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0" i="0">
                <a:solidFill>
                  <a:schemeClr val="tx1"/>
                </a:solidFill>
              </a:rPr>
              <a:t>passé ; présent</a:t>
            </a:r>
          </a:p>
        </p:txBody>
      </p:sp>
      <p:sp>
        <p:nvSpPr>
          <p:cNvPr id="350213" name="Rectangle 5"/>
          <p:cNvSpPr>
            <a:spLocks noChangeArrowheads="1"/>
          </p:cNvSpPr>
          <p:nvPr/>
        </p:nvSpPr>
        <p:spPr bwMode="auto">
          <a:xfrm>
            <a:off x="4419600" y="2743200"/>
            <a:ext cx="35814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0" i="0">
                <a:solidFill>
                  <a:schemeClr val="tx1"/>
                </a:solidFill>
              </a:rPr>
              <a:t>direct ; indirect</a:t>
            </a:r>
          </a:p>
        </p:txBody>
      </p:sp>
      <p:sp>
        <p:nvSpPr>
          <p:cNvPr id="350214" name="Rectangle 6"/>
          <p:cNvSpPr>
            <a:spLocks noChangeArrowheads="1"/>
          </p:cNvSpPr>
          <p:nvPr/>
        </p:nvSpPr>
        <p:spPr bwMode="auto">
          <a:xfrm>
            <a:off x="4419600" y="3581400"/>
            <a:ext cx="35814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0" i="0">
                <a:solidFill>
                  <a:schemeClr val="tx1"/>
                </a:solidFill>
              </a:rPr>
              <a:t>synonymes</a:t>
            </a:r>
          </a:p>
        </p:txBody>
      </p:sp>
      <p:sp>
        <p:nvSpPr>
          <p:cNvPr id="350215" name="Rectangle 7"/>
          <p:cNvSpPr>
            <a:spLocks noChangeArrowheads="1"/>
          </p:cNvSpPr>
          <p:nvPr/>
        </p:nvSpPr>
        <p:spPr bwMode="auto">
          <a:xfrm>
            <a:off x="4419600" y="4419600"/>
            <a:ext cx="35814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0" i="0">
                <a:solidFill>
                  <a:schemeClr val="tx1"/>
                </a:solidFill>
              </a:rPr>
              <a:t>caractères neutres</a:t>
            </a:r>
          </a:p>
        </p:txBody>
      </p:sp>
      <p:sp>
        <p:nvSpPr>
          <p:cNvPr id="350216" name="Text Box 8"/>
          <p:cNvSpPr txBox="1">
            <a:spLocks noChangeArrowheads="1"/>
          </p:cNvSpPr>
          <p:nvPr/>
        </p:nvSpPr>
        <p:spPr bwMode="auto">
          <a:xfrm>
            <a:off x="2057400" y="5257800"/>
            <a:ext cx="409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i="0">
                <a:solidFill>
                  <a:schemeClr val="tx2"/>
                </a:solidFill>
              </a:rPr>
              <a:t>capacité: 1: 20 à 1:40</a:t>
            </a:r>
          </a:p>
        </p:txBody>
      </p:sp>
      <p:sp>
        <p:nvSpPr>
          <p:cNvPr id="350218" name="Text Box 10"/>
          <p:cNvSpPr txBox="1">
            <a:spLocks noChangeArrowheads="1"/>
          </p:cNvSpPr>
          <p:nvPr/>
        </p:nvSpPr>
        <p:spPr bwMode="auto">
          <a:xfrm>
            <a:off x="1493746" y="1371600"/>
            <a:ext cx="2767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b="0" i="0" dirty="0">
                <a:solidFill>
                  <a:schemeClr val="tx1"/>
                </a:solidFill>
              </a:rPr>
              <a:t>modifier les temps</a:t>
            </a:r>
          </a:p>
        </p:txBody>
      </p:sp>
      <p:sp>
        <p:nvSpPr>
          <p:cNvPr id="350219" name="Rectangle 11"/>
          <p:cNvSpPr>
            <a:spLocks noChangeArrowheads="1"/>
          </p:cNvSpPr>
          <p:nvPr/>
        </p:nvSpPr>
        <p:spPr bwMode="auto">
          <a:xfrm>
            <a:off x="4419600" y="1981200"/>
            <a:ext cx="35814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0" i="0">
                <a:solidFill>
                  <a:schemeClr val="tx1"/>
                </a:solidFill>
              </a:rPr>
              <a:t>actif ; passif</a:t>
            </a:r>
          </a:p>
        </p:txBody>
      </p:sp>
      <p:sp>
        <p:nvSpPr>
          <p:cNvPr id="350220" name="Text Box 12"/>
          <p:cNvSpPr txBox="1">
            <a:spLocks noChangeArrowheads="1"/>
          </p:cNvSpPr>
          <p:nvPr/>
        </p:nvSpPr>
        <p:spPr bwMode="auto">
          <a:xfrm>
            <a:off x="1229189" y="2133600"/>
            <a:ext cx="3038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b="0" i="0">
                <a:solidFill>
                  <a:schemeClr val="tx1"/>
                </a:solidFill>
              </a:rPr>
              <a:t>modifier la direction</a:t>
            </a:r>
          </a:p>
        </p:txBody>
      </p:sp>
      <p:sp>
        <p:nvSpPr>
          <p:cNvPr id="350221" name="Text Box 13"/>
          <p:cNvSpPr txBox="1">
            <a:spLocks noChangeArrowheads="1"/>
          </p:cNvSpPr>
          <p:nvPr/>
        </p:nvSpPr>
        <p:spPr bwMode="auto">
          <a:xfrm>
            <a:off x="49534" y="2895600"/>
            <a:ext cx="42017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b="0" i="0">
                <a:solidFill>
                  <a:schemeClr val="tx1"/>
                </a:solidFill>
              </a:rPr>
              <a:t>modifier le mode de discours</a:t>
            </a:r>
          </a:p>
        </p:txBody>
      </p:sp>
      <p:sp>
        <p:nvSpPr>
          <p:cNvPr id="350222" name="Text Box 14"/>
          <p:cNvSpPr txBox="1">
            <a:spLocks noChangeArrowheads="1"/>
          </p:cNvSpPr>
          <p:nvPr/>
        </p:nvSpPr>
        <p:spPr bwMode="auto">
          <a:xfrm>
            <a:off x="1533536" y="3733800"/>
            <a:ext cx="25923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b="0" i="0">
                <a:solidFill>
                  <a:schemeClr val="tx1"/>
                </a:solidFill>
              </a:rPr>
              <a:t>modifier les mots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45137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0218"/>
                                        </p:tgtEl>
                                        <p:attrNameLst>
                                          <p:attrName>style.visibility</p:attrName>
                                        </p:attrNameLst>
                                      </p:cBhvr>
                                      <p:to>
                                        <p:strVal val="visible"/>
                                      </p:to>
                                    </p:set>
                                    <p:anim calcmode="lin" valueType="num">
                                      <p:cBhvr additive="base">
                                        <p:cTn id="7" dur="1250" fill="hold"/>
                                        <p:tgtEl>
                                          <p:spTgt spid="350218"/>
                                        </p:tgtEl>
                                        <p:attrNameLst>
                                          <p:attrName>ppt_x</p:attrName>
                                        </p:attrNameLst>
                                      </p:cBhvr>
                                      <p:tavLst>
                                        <p:tav tm="0">
                                          <p:val>
                                            <p:strVal val="#ppt_x"/>
                                          </p:val>
                                        </p:tav>
                                        <p:tav tm="100000">
                                          <p:val>
                                            <p:strVal val="#ppt_x"/>
                                          </p:val>
                                        </p:tav>
                                      </p:tavLst>
                                    </p:anim>
                                    <p:anim calcmode="lin" valueType="num">
                                      <p:cBhvr additive="base">
                                        <p:cTn id="8" dur="1250" fill="hold"/>
                                        <p:tgtEl>
                                          <p:spTgt spid="3502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250"/>
                            </p:stCondLst>
                            <p:childTnLst>
                              <p:par>
                                <p:cTn id="10" presetID="22" presetClass="entr" presetSubtype="8" fill="hold" grpId="0" nodeType="afterEffect">
                                  <p:stCondLst>
                                    <p:cond delay="0"/>
                                  </p:stCondLst>
                                  <p:childTnLst>
                                    <p:set>
                                      <p:cBhvr>
                                        <p:cTn id="11" dur="1" fill="hold">
                                          <p:stCondLst>
                                            <p:cond delay="0"/>
                                          </p:stCondLst>
                                        </p:cTn>
                                        <p:tgtEl>
                                          <p:spTgt spid="350212"/>
                                        </p:tgtEl>
                                        <p:attrNameLst>
                                          <p:attrName>style.visibility</p:attrName>
                                        </p:attrNameLst>
                                      </p:cBhvr>
                                      <p:to>
                                        <p:strVal val="visible"/>
                                      </p:to>
                                    </p:set>
                                    <p:animEffect transition="in" filter="wipe(left)">
                                      <p:cBhvr>
                                        <p:cTn id="12" dur="1250"/>
                                        <p:tgtEl>
                                          <p:spTgt spid="3502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250"/>
                                  </p:stCondLst>
                                  <p:childTnLst>
                                    <p:set>
                                      <p:cBhvr>
                                        <p:cTn id="16" dur="1" fill="hold">
                                          <p:stCondLst>
                                            <p:cond delay="0"/>
                                          </p:stCondLst>
                                        </p:cTn>
                                        <p:tgtEl>
                                          <p:spTgt spid="350220"/>
                                        </p:tgtEl>
                                        <p:attrNameLst>
                                          <p:attrName>style.visibility</p:attrName>
                                        </p:attrNameLst>
                                      </p:cBhvr>
                                      <p:to>
                                        <p:strVal val="visible"/>
                                      </p:to>
                                    </p:set>
                                    <p:anim calcmode="lin" valueType="num">
                                      <p:cBhvr additive="base">
                                        <p:cTn id="17" dur="1250" fill="hold"/>
                                        <p:tgtEl>
                                          <p:spTgt spid="350220"/>
                                        </p:tgtEl>
                                        <p:attrNameLst>
                                          <p:attrName>ppt_x</p:attrName>
                                        </p:attrNameLst>
                                      </p:cBhvr>
                                      <p:tavLst>
                                        <p:tav tm="0">
                                          <p:val>
                                            <p:strVal val="#ppt_x"/>
                                          </p:val>
                                        </p:tav>
                                        <p:tav tm="100000">
                                          <p:val>
                                            <p:strVal val="#ppt_x"/>
                                          </p:val>
                                        </p:tav>
                                      </p:tavLst>
                                    </p:anim>
                                    <p:anim calcmode="lin" valueType="num">
                                      <p:cBhvr additive="base">
                                        <p:cTn id="18" dur="1250" fill="hold"/>
                                        <p:tgtEl>
                                          <p:spTgt spid="35022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50219"/>
                                        </p:tgtEl>
                                        <p:attrNameLst>
                                          <p:attrName>style.visibility</p:attrName>
                                        </p:attrNameLst>
                                      </p:cBhvr>
                                      <p:to>
                                        <p:strVal val="visible"/>
                                      </p:to>
                                    </p:set>
                                    <p:animEffect transition="in" filter="wipe(left)">
                                      <p:cBhvr>
                                        <p:cTn id="22" dur="1250"/>
                                        <p:tgtEl>
                                          <p:spTgt spid="3502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0221"/>
                                        </p:tgtEl>
                                        <p:attrNameLst>
                                          <p:attrName>style.visibility</p:attrName>
                                        </p:attrNameLst>
                                      </p:cBhvr>
                                      <p:to>
                                        <p:strVal val="visible"/>
                                      </p:to>
                                    </p:set>
                                    <p:anim calcmode="lin" valueType="num">
                                      <p:cBhvr additive="base">
                                        <p:cTn id="27" dur="1250" fill="hold"/>
                                        <p:tgtEl>
                                          <p:spTgt spid="350221"/>
                                        </p:tgtEl>
                                        <p:attrNameLst>
                                          <p:attrName>ppt_x</p:attrName>
                                        </p:attrNameLst>
                                      </p:cBhvr>
                                      <p:tavLst>
                                        <p:tav tm="0">
                                          <p:val>
                                            <p:strVal val="#ppt_x"/>
                                          </p:val>
                                        </p:tav>
                                        <p:tav tm="100000">
                                          <p:val>
                                            <p:strVal val="#ppt_x"/>
                                          </p:val>
                                        </p:tav>
                                      </p:tavLst>
                                    </p:anim>
                                    <p:anim calcmode="lin" valueType="num">
                                      <p:cBhvr additive="base">
                                        <p:cTn id="28" dur="1250" fill="hold"/>
                                        <p:tgtEl>
                                          <p:spTgt spid="35022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350213"/>
                                        </p:tgtEl>
                                        <p:attrNameLst>
                                          <p:attrName>style.visibility</p:attrName>
                                        </p:attrNameLst>
                                      </p:cBhvr>
                                      <p:to>
                                        <p:strVal val="visible"/>
                                      </p:to>
                                    </p:set>
                                    <p:animEffect transition="in" filter="wipe(left)">
                                      <p:cBhvr>
                                        <p:cTn id="32" dur="1250"/>
                                        <p:tgtEl>
                                          <p:spTgt spid="3502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0222"/>
                                        </p:tgtEl>
                                        <p:attrNameLst>
                                          <p:attrName>style.visibility</p:attrName>
                                        </p:attrNameLst>
                                      </p:cBhvr>
                                      <p:to>
                                        <p:strVal val="visible"/>
                                      </p:to>
                                    </p:set>
                                    <p:anim calcmode="lin" valueType="num">
                                      <p:cBhvr additive="base">
                                        <p:cTn id="37" dur="1000" fill="hold"/>
                                        <p:tgtEl>
                                          <p:spTgt spid="350222"/>
                                        </p:tgtEl>
                                        <p:attrNameLst>
                                          <p:attrName>ppt_x</p:attrName>
                                        </p:attrNameLst>
                                      </p:cBhvr>
                                      <p:tavLst>
                                        <p:tav tm="0">
                                          <p:val>
                                            <p:strVal val="#ppt_x"/>
                                          </p:val>
                                        </p:tav>
                                        <p:tav tm="100000">
                                          <p:val>
                                            <p:strVal val="#ppt_x"/>
                                          </p:val>
                                        </p:tav>
                                      </p:tavLst>
                                    </p:anim>
                                    <p:anim calcmode="lin" valueType="num">
                                      <p:cBhvr additive="base">
                                        <p:cTn id="38" dur="1000" fill="hold"/>
                                        <p:tgtEl>
                                          <p:spTgt spid="35022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50214"/>
                                        </p:tgtEl>
                                        <p:attrNameLst>
                                          <p:attrName>style.visibility</p:attrName>
                                        </p:attrNameLst>
                                      </p:cBhvr>
                                      <p:to>
                                        <p:strVal val="visible"/>
                                      </p:to>
                                    </p:set>
                                    <p:animEffect transition="in" filter="wipe(left)">
                                      <p:cBhvr>
                                        <p:cTn id="42" dur="1250"/>
                                        <p:tgtEl>
                                          <p:spTgt spid="350214"/>
                                        </p:tgtEl>
                                      </p:cBhvr>
                                    </p:animEffect>
                                  </p:childTnLst>
                                </p:cTn>
                              </p:par>
                            </p:childTnLst>
                          </p:cTn>
                        </p:par>
                        <p:par>
                          <p:cTn id="43" fill="hold" nodeType="afterGroup">
                            <p:stCondLst>
                              <p:cond delay="2250"/>
                            </p:stCondLst>
                            <p:childTnLst>
                              <p:par>
                                <p:cTn id="44" presetID="22" presetClass="entr" presetSubtype="8" fill="hold" grpId="0" nodeType="afterEffect">
                                  <p:stCondLst>
                                    <p:cond delay="0"/>
                                  </p:stCondLst>
                                  <p:childTnLst>
                                    <p:set>
                                      <p:cBhvr>
                                        <p:cTn id="45" dur="1" fill="hold">
                                          <p:stCondLst>
                                            <p:cond delay="0"/>
                                          </p:stCondLst>
                                        </p:cTn>
                                        <p:tgtEl>
                                          <p:spTgt spid="350215"/>
                                        </p:tgtEl>
                                        <p:attrNameLst>
                                          <p:attrName>style.visibility</p:attrName>
                                        </p:attrNameLst>
                                      </p:cBhvr>
                                      <p:to>
                                        <p:strVal val="visible"/>
                                      </p:to>
                                    </p:set>
                                    <p:animEffect transition="in" filter="wipe(left)">
                                      <p:cBhvr>
                                        <p:cTn id="46" dur="1250"/>
                                        <p:tgtEl>
                                          <p:spTgt spid="3502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350216"/>
                                        </p:tgtEl>
                                        <p:attrNameLst>
                                          <p:attrName>style.visibility</p:attrName>
                                        </p:attrNameLst>
                                      </p:cBhvr>
                                      <p:to>
                                        <p:strVal val="visible"/>
                                      </p:to>
                                    </p:set>
                                    <p:anim calcmode="lin" valueType="num">
                                      <p:cBhvr>
                                        <p:cTn id="51" dur="1000" fill="hold"/>
                                        <p:tgtEl>
                                          <p:spTgt spid="350216"/>
                                        </p:tgtEl>
                                        <p:attrNameLst>
                                          <p:attrName>ppt_w</p:attrName>
                                        </p:attrNameLst>
                                      </p:cBhvr>
                                      <p:tavLst>
                                        <p:tav tm="0">
                                          <p:val>
                                            <p:fltVal val="0"/>
                                          </p:val>
                                        </p:tav>
                                        <p:tav tm="100000">
                                          <p:val>
                                            <p:strVal val="#ppt_w"/>
                                          </p:val>
                                        </p:tav>
                                      </p:tavLst>
                                    </p:anim>
                                    <p:anim calcmode="lin" valueType="num">
                                      <p:cBhvr>
                                        <p:cTn id="52" dur="1000" fill="hold"/>
                                        <p:tgtEl>
                                          <p:spTgt spid="3502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autoUpdateAnimBg="0"/>
      <p:bldP spid="350213" grpId="0" animBg="1" autoUpdateAnimBg="0"/>
      <p:bldP spid="350214" grpId="0" animBg="1" autoUpdateAnimBg="0"/>
      <p:bldP spid="350215" grpId="0" animBg="1" autoUpdateAnimBg="0"/>
      <p:bldP spid="350216" grpId="0" autoUpdateAnimBg="0"/>
      <p:bldP spid="350218" grpId="0" autoUpdateAnimBg="0"/>
      <p:bldP spid="350219" grpId="0" animBg="1" autoUpdateAnimBg="0"/>
      <p:bldP spid="350220" grpId="0" autoUpdateAnimBg="0"/>
      <p:bldP spid="350221" grpId="0" autoUpdateAnimBg="0"/>
      <p:bldP spid="35022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p:cNvSpPr>
            <a:spLocks noGrp="1"/>
          </p:cNvSpPr>
          <p:nvPr>
            <p:ph type="dt" sz="half" idx="10"/>
          </p:nvPr>
        </p:nvSpPr>
        <p:spPr>
          <a:xfrm>
            <a:off x="6147594" y="6400800"/>
            <a:ext cx="2514600" cy="365125"/>
          </a:xfrm>
        </p:spPr>
        <p:txBody>
          <a:bodyPr/>
          <a:lstStyle/>
          <a:p>
            <a:r>
              <a:rPr lang="en-US" smtClean="0"/>
              <a:t>14 avril  2011</a:t>
            </a:r>
            <a:endParaRPr lang="en-US"/>
          </a:p>
        </p:txBody>
      </p:sp>
      <p:sp>
        <p:nvSpPr>
          <p:cNvPr id="37"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12674" name="Rectangle 2"/>
          <p:cNvSpPr>
            <a:spLocks noGrp="1" noChangeArrowheads="1"/>
          </p:cNvSpPr>
          <p:nvPr>
            <p:ph type="title"/>
          </p:nvPr>
        </p:nvSpPr>
        <p:spPr/>
        <p:txBody>
          <a:bodyPr/>
          <a:lstStyle/>
          <a:p>
            <a:r>
              <a:rPr lang="en-GB"/>
              <a:t>les n ! permutations d’une liste</a:t>
            </a:r>
          </a:p>
        </p:txBody>
      </p:sp>
      <p:sp>
        <p:nvSpPr>
          <p:cNvPr id="412675" name="Rectangle 3"/>
          <p:cNvSpPr>
            <a:spLocks noChangeArrowheads="1"/>
          </p:cNvSpPr>
          <p:nvPr/>
        </p:nvSpPr>
        <p:spPr bwMode="auto">
          <a:xfrm>
            <a:off x="76200" y="1371600"/>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Niederkorn</a:t>
            </a:r>
          </a:p>
        </p:txBody>
      </p:sp>
      <p:sp>
        <p:nvSpPr>
          <p:cNvPr id="412676" name="Rectangle 4"/>
          <p:cNvSpPr>
            <a:spLocks noChangeArrowheads="1"/>
          </p:cNvSpPr>
          <p:nvPr/>
        </p:nvSpPr>
        <p:spPr bwMode="auto">
          <a:xfrm>
            <a:off x="76200" y="1752600"/>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Schiltz</a:t>
            </a:r>
          </a:p>
        </p:txBody>
      </p:sp>
      <p:sp>
        <p:nvSpPr>
          <p:cNvPr id="412677" name="Rectangle 5"/>
          <p:cNvSpPr>
            <a:spLocks noChangeArrowheads="1"/>
          </p:cNvSpPr>
          <p:nvPr/>
        </p:nvSpPr>
        <p:spPr bwMode="auto">
          <a:xfrm>
            <a:off x="76200" y="2133600"/>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Zeihen</a:t>
            </a:r>
          </a:p>
        </p:txBody>
      </p:sp>
      <p:sp>
        <p:nvSpPr>
          <p:cNvPr id="412678" name="Rectangle 6"/>
          <p:cNvSpPr>
            <a:spLocks noChangeArrowheads="1"/>
          </p:cNvSpPr>
          <p:nvPr/>
        </p:nvSpPr>
        <p:spPr bwMode="auto">
          <a:xfrm>
            <a:off x="2057400" y="990600"/>
            <a:ext cx="12192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4 choix</a:t>
            </a:r>
          </a:p>
        </p:txBody>
      </p:sp>
      <p:sp>
        <p:nvSpPr>
          <p:cNvPr id="412679" name="Rectangle 7"/>
          <p:cNvSpPr>
            <a:spLocks noChangeArrowheads="1"/>
          </p:cNvSpPr>
          <p:nvPr/>
        </p:nvSpPr>
        <p:spPr bwMode="auto">
          <a:xfrm>
            <a:off x="2057400" y="1371600"/>
            <a:ext cx="12192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3 choix</a:t>
            </a:r>
          </a:p>
        </p:txBody>
      </p:sp>
      <p:sp>
        <p:nvSpPr>
          <p:cNvPr id="412680" name="Rectangle 8"/>
          <p:cNvSpPr>
            <a:spLocks noChangeArrowheads="1"/>
          </p:cNvSpPr>
          <p:nvPr/>
        </p:nvSpPr>
        <p:spPr bwMode="auto">
          <a:xfrm>
            <a:off x="2057400" y="1752600"/>
            <a:ext cx="12192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2 choix</a:t>
            </a:r>
          </a:p>
        </p:txBody>
      </p:sp>
      <p:grpSp>
        <p:nvGrpSpPr>
          <p:cNvPr id="412709" name="Group 37"/>
          <p:cNvGrpSpPr>
            <a:grpSpLocks/>
          </p:cNvGrpSpPr>
          <p:nvPr/>
        </p:nvGrpSpPr>
        <p:grpSpPr bwMode="auto">
          <a:xfrm>
            <a:off x="3352800" y="1508125"/>
            <a:ext cx="4648200" cy="1006475"/>
            <a:chOff x="2160" y="816"/>
            <a:chExt cx="2928" cy="634"/>
          </a:xfrm>
        </p:grpSpPr>
        <p:sp>
          <p:nvSpPr>
            <p:cNvPr id="412681" name="Text Box 9"/>
            <p:cNvSpPr txBox="1">
              <a:spLocks noChangeArrowheads="1"/>
            </p:cNvSpPr>
            <p:nvPr/>
          </p:nvSpPr>
          <p:spPr bwMode="auto">
            <a:xfrm>
              <a:off x="2160" y="912"/>
              <a:ext cx="960" cy="442"/>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000">
                  <a:solidFill>
                    <a:schemeClr val="tx1"/>
                  </a:solidFill>
                </a:rPr>
                <a:t>liste de 4 éléments</a:t>
              </a:r>
            </a:p>
          </p:txBody>
        </p:sp>
        <p:sp>
          <p:nvSpPr>
            <p:cNvPr id="412682" name="Text Box 10"/>
            <p:cNvSpPr txBox="1">
              <a:spLocks noChangeArrowheads="1"/>
            </p:cNvSpPr>
            <p:nvPr/>
          </p:nvSpPr>
          <p:spPr bwMode="auto">
            <a:xfrm>
              <a:off x="3648" y="816"/>
              <a:ext cx="1440" cy="634"/>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000" dirty="0" smtClean="0"/>
                <a:t>4</a:t>
              </a:r>
              <a:r>
                <a:rPr lang="en-GB" sz="2000" dirty="0" smtClean="0">
                  <a:solidFill>
                    <a:schemeClr val="tx1"/>
                  </a:solidFill>
                </a:rPr>
                <a:t>.3.2.1 </a:t>
              </a:r>
              <a:r>
                <a:rPr lang="en-GB" sz="2000" dirty="0">
                  <a:solidFill>
                    <a:schemeClr val="tx1"/>
                  </a:solidFill>
                </a:rPr>
                <a:t>= 24</a:t>
              </a:r>
            </a:p>
            <a:p>
              <a:pPr algn="ctr"/>
              <a:r>
                <a:rPr lang="en-GB" sz="2000" dirty="0">
                  <a:solidFill>
                    <a:schemeClr val="tx1"/>
                  </a:solidFill>
                </a:rPr>
                <a:t>permutations </a:t>
              </a:r>
              <a:r>
                <a:rPr lang="en-GB" sz="2000" dirty="0" err="1">
                  <a:solidFill>
                    <a:schemeClr val="tx1"/>
                  </a:solidFill>
                </a:rPr>
                <a:t>possibles</a:t>
              </a:r>
              <a:endParaRPr lang="en-GB" sz="2000" dirty="0">
                <a:solidFill>
                  <a:schemeClr val="tx1"/>
                </a:solidFill>
              </a:endParaRPr>
            </a:p>
          </p:txBody>
        </p:sp>
        <p:sp>
          <p:nvSpPr>
            <p:cNvPr id="412683" name="Text Box 11"/>
            <p:cNvSpPr txBox="1">
              <a:spLocks noChangeArrowheads="1"/>
            </p:cNvSpPr>
            <p:nvPr/>
          </p:nvSpPr>
          <p:spPr bwMode="auto">
            <a:xfrm>
              <a:off x="3246" y="922"/>
              <a:ext cx="33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i="0" dirty="0">
                  <a:solidFill>
                    <a:schemeClr val="tx1"/>
                  </a:solidFill>
                  <a:sym typeface="Symbol" pitchFamily="18" charset="2"/>
                </a:rPr>
                <a:t></a:t>
              </a:r>
              <a:endParaRPr lang="en-GB" sz="2800" i="0" dirty="0">
                <a:solidFill>
                  <a:schemeClr val="tx1"/>
                </a:solidFill>
              </a:endParaRPr>
            </a:p>
          </p:txBody>
        </p:sp>
      </p:grpSp>
      <p:sp>
        <p:nvSpPr>
          <p:cNvPr id="412684" name="Text Box 12"/>
          <p:cNvSpPr txBox="1">
            <a:spLocks noChangeArrowheads="1"/>
          </p:cNvSpPr>
          <p:nvPr/>
        </p:nvSpPr>
        <p:spPr bwMode="auto">
          <a:xfrm>
            <a:off x="2743200" y="2644914"/>
            <a:ext cx="64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b="0" i="0" dirty="0">
                <a:solidFill>
                  <a:schemeClr val="tx2"/>
                </a:solidFill>
              </a:rPr>
              <a:t>A </a:t>
            </a:r>
            <a:r>
              <a:rPr lang="en-GB" sz="2000" b="0" i="0" dirty="0" err="1">
                <a:solidFill>
                  <a:schemeClr val="tx2"/>
                </a:solidFill>
              </a:rPr>
              <a:t>chacune</a:t>
            </a:r>
            <a:r>
              <a:rPr lang="en-GB" sz="2000" b="0" i="0" dirty="0">
                <a:solidFill>
                  <a:schemeClr val="tx2"/>
                </a:solidFill>
              </a:rPr>
              <a:t> des </a:t>
            </a:r>
            <a:r>
              <a:rPr lang="en-GB" sz="2000" b="0" i="0" dirty="0" err="1">
                <a:solidFill>
                  <a:schemeClr val="tx2"/>
                </a:solidFill>
              </a:rPr>
              <a:t>valeurs</a:t>
            </a:r>
            <a:r>
              <a:rPr lang="en-GB" sz="2000" b="0" i="0" dirty="0">
                <a:solidFill>
                  <a:schemeClr val="tx2"/>
                </a:solidFill>
              </a:rPr>
              <a:t> 0, 1, ... 23 on </a:t>
            </a:r>
            <a:r>
              <a:rPr lang="en-GB" sz="2000" b="0" i="0" dirty="0" err="1" smtClean="0">
                <a:solidFill>
                  <a:schemeClr val="tx2"/>
                </a:solidFill>
              </a:rPr>
              <a:t>peut</a:t>
            </a:r>
            <a:endParaRPr lang="en-GB" sz="2000" dirty="0">
              <a:solidFill>
                <a:schemeClr val="tx2"/>
              </a:solidFill>
            </a:endParaRPr>
          </a:p>
          <a:p>
            <a:r>
              <a:rPr lang="en-GB" sz="2000" b="0" i="0" dirty="0" err="1" smtClean="0">
                <a:solidFill>
                  <a:schemeClr val="tx2"/>
                </a:solidFill>
              </a:rPr>
              <a:t>associer</a:t>
            </a:r>
            <a:r>
              <a:rPr lang="en-GB" sz="2000" b="0" i="0" dirty="0" smtClean="0">
                <a:solidFill>
                  <a:schemeClr val="tx2"/>
                </a:solidFill>
              </a:rPr>
              <a:t> </a:t>
            </a:r>
            <a:r>
              <a:rPr lang="en-GB" sz="2000" b="0" i="0" dirty="0" err="1">
                <a:solidFill>
                  <a:schemeClr val="tx2"/>
                </a:solidFill>
              </a:rPr>
              <a:t>une</a:t>
            </a:r>
            <a:r>
              <a:rPr lang="en-GB" sz="2000" b="0" i="0" dirty="0">
                <a:solidFill>
                  <a:schemeClr val="tx2"/>
                </a:solidFill>
              </a:rPr>
              <a:t> permutation </a:t>
            </a:r>
            <a:r>
              <a:rPr lang="en-GB" sz="2000" b="0" i="0" dirty="0" err="1" smtClean="0">
                <a:solidFill>
                  <a:schemeClr val="tx2"/>
                </a:solidFill>
              </a:rPr>
              <a:t>prédéterminée</a:t>
            </a:r>
            <a:r>
              <a:rPr lang="en-GB" sz="2000" b="0" i="0" dirty="0" smtClean="0">
                <a:solidFill>
                  <a:schemeClr val="tx2"/>
                </a:solidFill>
              </a:rPr>
              <a:t> </a:t>
            </a:r>
            <a:r>
              <a:rPr lang="en-GB" sz="2000" b="0" i="0" dirty="0">
                <a:solidFill>
                  <a:schemeClr val="tx2"/>
                </a:solidFill>
              </a:rPr>
              <a:t>de la </a:t>
            </a:r>
            <a:r>
              <a:rPr lang="en-GB" sz="2000" b="0" i="0" dirty="0" err="1">
                <a:solidFill>
                  <a:schemeClr val="tx2"/>
                </a:solidFill>
              </a:rPr>
              <a:t>liste</a:t>
            </a:r>
            <a:endParaRPr lang="en-GB" sz="2000" b="0" i="0" dirty="0">
              <a:solidFill>
                <a:schemeClr val="tx2"/>
              </a:solidFill>
            </a:endParaRPr>
          </a:p>
        </p:txBody>
      </p:sp>
      <p:sp>
        <p:nvSpPr>
          <p:cNvPr id="412685" name="Rectangle 13"/>
          <p:cNvSpPr>
            <a:spLocks noChangeArrowheads="1"/>
          </p:cNvSpPr>
          <p:nvPr/>
        </p:nvSpPr>
        <p:spPr bwMode="auto">
          <a:xfrm>
            <a:off x="2057400" y="2133600"/>
            <a:ext cx="12192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1 choix</a:t>
            </a:r>
          </a:p>
        </p:txBody>
      </p:sp>
      <p:sp>
        <p:nvSpPr>
          <p:cNvPr id="412686" name="Rectangle 14"/>
          <p:cNvSpPr>
            <a:spLocks noChangeArrowheads="1"/>
          </p:cNvSpPr>
          <p:nvPr/>
        </p:nvSpPr>
        <p:spPr bwMode="auto">
          <a:xfrm>
            <a:off x="76200" y="990600"/>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Asselborn</a:t>
            </a:r>
          </a:p>
        </p:txBody>
      </p:sp>
      <p:grpSp>
        <p:nvGrpSpPr>
          <p:cNvPr id="412711" name="Group 39"/>
          <p:cNvGrpSpPr>
            <a:grpSpLocks/>
          </p:cNvGrpSpPr>
          <p:nvPr/>
        </p:nvGrpSpPr>
        <p:grpSpPr bwMode="auto">
          <a:xfrm>
            <a:off x="2667000" y="4876800"/>
            <a:ext cx="2819400" cy="1143000"/>
            <a:chOff x="1680" y="3072"/>
            <a:chExt cx="1776" cy="720"/>
          </a:xfrm>
        </p:grpSpPr>
        <p:sp>
          <p:nvSpPr>
            <p:cNvPr id="412688" name="AutoShape 16"/>
            <p:cNvSpPr>
              <a:spLocks noChangeArrowheads="1"/>
            </p:cNvSpPr>
            <p:nvPr/>
          </p:nvSpPr>
          <p:spPr bwMode="auto">
            <a:xfrm>
              <a:off x="2112" y="3072"/>
              <a:ext cx="1344" cy="720"/>
            </a:xfrm>
            <a:prstGeom prst="roundRect">
              <a:avLst>
                <a:gd name="adj" fmla="val 16667"/>
              </a:avLst>
            </a:prstGeom>
            <a:solidFill>
              <a:srgbClr val="E7C855"/>
            </a:solidFill>
            <a:ln w="28575">
              <a:solidFill>
                <a:schemeClr val="tx1"/>
              </a:solid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dirty="0" err="1">
                  <a:solidFill>
                    <a:schemeClr val="tx1"/>
                  </a:solidFill>
                </a:rPr>
                <a:t>transformateur</a:t>
              </a:r>
              <a:endParaRPr lang="en-GB" sz="2400" dirty="0">
                <a:solidFill>
                  <a:schemeClr val="tx1"/>
                </a:solidFill>
              </a:endParaRPr>
            </a:p>
            <a:p>
              <a:pPr algn="ctr"/>
              <a:r>
                <a:rPr lang="en-GB" sz="2400" dirty="0"/>
                <a:t>d</a:t>
              </a:r>
              <a:r>
                <a:rPr lang="en-GB" sz="2400" dirty="0" smtClean="0">
                  <a:solidFill>
                    <a:schemeClr val="tx1"/>
                  </a:solidFill>
                </a:rPr>
                <a:t>e </a:t>
              </a:r>
              <a:r>
                <a:rPr lang="en-GB" sz="2400" dirty="0" err="1" smtClean="0">
                  <a:solidFill>
                    <a:schemeClr val="tx1"/>
                  </a:solidFill>
                </a:rPr>
                <a:t>liste</a:t>
              </a:r>
              <a:endParaRPr lang="en-GB" sz="2400" dirty="0">
                <a:solidFill>
                  <a:schemeClr val="tx1"/>
                </a:solidFill>
              </a:endParaRPr>
            </a:p>
          </p:txBody>
        </p:sp>
        <p:sp>
          <p:nvSpPr>
            <p:cNvPr id="412690" name="Line 18"/>
            <p:cNvSpPr>
              <a:spLocks noChangeShapeType="1"/>
            </p:cNvSpPr>
            <p:nvPr/>
          </p:nvSpPr>
          <p:spPr bwMode="auto">
            <a:xfrm>
              <a:off x="1680" y="3456"/>
              <a:ext cx="432"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412712" name="Group 40"/>
          <p:cNvGrpSpPr>
            <a:grpSpLocks/>
          </p:cNvGrpSpPr>
          <p:nvPr/>
        </p:nvGrpSpPr>
        <p:grpSpPr bwMode="auto">
          <a:xfrm>
            <a:off x="1981200" y="3657600"/>
            <a:ext cx="2743200" cy="1219200"/>
            <a:chOff x="1248" y="2304"/>
            <a:chExt cx="1728" cy="768"/>
          </a:xfrm>
        </p:grpSpPr>
        <p:sp>
          <p:nvSpPr>
            <p:cNvPr id="412692" name="Rectangle 20"/>
            <p:cNvSpPr>
              <a:spLocks noChangeArrowheads="1"/>
            </p:cNvSpPr>
            <p:nvPr/>
          </p:nvSpPr>
          <p:spPr bwMode="auto">
            <a:xfrm>
              <a:off x="2544" y="2304"/>
              <a:ext cx="432" cy="288"/>
            </a:xfrm>
            <a:prstGeom prst="rect">
              <a:avLst/>
            </a:prstGeom>
            <a:solidFill>
              <a:schemeClr val="accent6">
                <a:lumMod val="40000"/>
                <a:lumOff val="6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0" i="0">
                  <a:solidFill>
                    <a:schemeClr val="tx1"/>
                  </a:solidFill>
                  <a:latin typeface="Arial" charset="0"/>
                </a:rPr>
                <a:t>13</a:t>
              </a:r>
            </a:p>
          </p:txBody>
        </p:sp>
        <p:sp>
          <p:nvSpPr>
            <p:cNvPr id="412693" name="Line 21"/>
            <p:cNvSpPr>
              <a:spLocks noChangeShapeType="1"/>
            </p:cNvSpPr>
            <p:nvPr/>
          </p:nvSpPr>
          <p:spPr bwMode="auto">
            <a:xfrm>
              <a:off x="2784" y="2592"/>
              <a:ext cx="0" cy="480"/>
            </a:xfrm>
            <a:prstGeom prst="line">
              <a:avLst/>
            </a:prstGeom>
            <a:noFill/>
            <a:ln w="28575">
              <a:solidFill>
                <a:schemeClr val="tx2"/>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94" name="Text Box 22"/>
            <p:cNvSpPr txBox="1">
              <a:spLocks noChangeArrowheads="1"/>
            </p:cNvSpPr>
            <p:nvPr/>
          </p:nvSpPr>
          <p:spPr bwMode="auto">
            <a:xfrm>
              <a:off x="1248" y="2304"/>
              <a:ext cx="12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dirty="0" err="1">
                  <a:solidFill>
                    <a:schemeClr val="tx1"/>
                  </a:solidFill>
                </a:rPr>
                <a:t>nombre</a:t>
              </a:r>
              <a:r>
                <a:rPr lang="en-GB" sz="2000" dirty="0">
                  <a:solidFill>
                    <a:schemeClr val="tx1"/>
                  </a:solidFill>
                </a:rPr>
                <a:t> à </a:t>
              </a:r>
              <a:r>
                <a:rPr lang="en-GB" sz="2000" dirty="0" err="1">
                  <a:solidFill>
                    <a:schemeClr val="tx1"/>
                  </a:solidFill>
                </a:rPr>
                <a:t>cacher</a:t>
              </a:r>
              <a:endParaRPr lang="en-GB" sz="2000" dirty="0">
                <a:solidFill>
                  <a:schemeClr val="tx1"/>
                </a:solidFill>
              </a:endParaRPr>
            </a:p>
          </p:txBody>
        </p:sp>
      </p:grpSp>
      <p:grpSp>
        <p:nvGrpSpPr>
          <p:cNvPr id="412710" name="Group 38"/>
          <p:cNvGrpSpPr>
            <a:grpSpLocks/>
          </p:cNvGrpSpPr>
          <p:nvPr/>
        </p:nvGrpSpPr>
        <p:grpSpPr bwMode="auto">
          <a:xfrm>
            <a:off x="762000" y="4191000"/>
            <a:ext cx="1981200" cy="1981200"/>
            <a:chOff x="480" y="2640"/>
            <a:chExt cx="1248" cy="1248"/>
          </a:xfrm>
        </p:grpSpPr>
        <p:sp>
          <p:nvSpPr>
            <p:cNvPr id="412695" name="Text Box 23"/>
            <p:cNvSpPr txBox="1">
              <a:spLocks noChangeArrowheads="1"/>
            </p:cNvSpPr>
            <p:nvPr/>
          </p:nvSpPr>
          <p:spPr bwMode="auto">
            <a:xfrm>
              <a:off x="599" y="2640"/>
              <a:ext cx="9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a:solidFill>
                    <a:schemeClr val="tx1"/>
                  </a:solidFill>
                </a:rPr>
                <a:t>liste de base</a:t>
              </a:r>
            </a:p>
          </p:txBody>
        </p:sp>
        <p:sp>
          <p:nvSpPr>
            <p:cNvPr id="412697" name="Rectangle 25"/>
            <p:cNvSpPr>
              <a:spLocks noChangeArrowheads="1"/>
            </p:cNvSpPr>
            <p:nvPr/>
          </p:nvSpPr>
          <p:spPr bwMode="auto">
            <a:xfrm>
              <a:off x="480" y="3168"/>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Niederkorn</a:t>
              </a:r>
            </a:p>
          </p:txBody>
        </p:sp>
        <p:sp>
          <p:nvSpPr>
            <p:cNvPr id="412698" name="Rectangle 26"/>
            <p:cNvSpPr>
              <a:spLocks noChangeArrowheads="1"/>
            </p:cNvSpPr>
            <p:nvPr/>
          </p:nvSpPr>
          <p:spPr bwMode="auto">
            <a:xfrm>
              <a:off x="480" y="3408"/>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Schiltz</a:t>
              </a:r>
            </a:p>
          </p:txBody>
        </p:sp>
        <p:sp>
          <p:nvSpPr>
            <p:cNvPr id="412699" name="Rectangle 27"/>
            <p:cNvSpPr>
              <a:spLocks noChangeArrowheads="1"/>
            </p:cNvSpPr>
            <p:nvPr/>
          </p:nvSpPr>
          <p:spPr bwMode="auto">
            <a:xfrm>
              <a:off x="480" y="3648"/>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Zeihen</a:t>
              </a:r>
              <a:endParaRPr lang="en-GB" sz="2000" i="0" dirty="0">
                <a:solidFill>
                  <a:schemeClr val="tx1"/>
                </a:solidFill>
                <a:latin typeface="Courier New" pitchFamily="49" charset="0"/>
              </a:endParaRPr>
            </a:p>
          </p:txBody>
        </p:sp>
        <p:sp>
          <p:nvSpPr>
            <p:cNvPr id="412704" name="Rectangle 32"/>
            <p:cNvSpPr>
              <a:spLocks noChangeArrowheads="1"/>
            </p:cNvSpPr>
            <p:nvPr/>
          </p:nvSpPr>
          <p:spPr bwMode="auto">
            <a:xfrm>
              <a:off x="480" y="2928"/>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Asselborn</a:t>
              </a:r>
            </a:p>
          </p:txBody>
        </p:sp>
      </p:grpSp>
      <p:grpSp>
        <p:nvGrpSpPr>
          <p:cNvPr id="412713" name="Group 41"/>
          <p:cNvGrpSpPr>
            <a:grpSpLocks/>
          </p:cNvGrpSpPr>
          <p:nvPr/>
        </p:nvGrpSpPr>
        <p:grpSpPr bwMode="auto">
          <a:xfrm>
            <a:off x="5486400" y="4191000"/>
            <a:ext cx="2773363" cy="1981200"/>
            <a:chOff x="3456" y="2640"/>
            <a:chExt cx="1747" cy="1248"/>
          </a:xfrm>
        </p:grpSpPr>
        <p:sp>
          <p:nvSpPr>
            <p:cNvPr id="412691" name="Line 19"/>
            <p:cNvSpPr>
              <a:spLocks noChangeShapeType="1"/>
            </p:cNvSpPr>
            <p:nvPr/>
          </p:nvSpPr>
          <p:spPr bwMode="auto">
            <a:xfrm>
              <a:off x="3456" y="3408"/>
              <a:ext cx="432"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96" name="Text Box 24"/>
            <p:cNvSpPr txBox="1">
              <a:spLocks noChangeArrowheads="1"/>
            </p:cNvSpPr>
            <p:nvPr/>
          </p:nvSpPr>
          <p:spPr bwMode="auto">
            <a:xfrm>
              <a:off x="3984" y="2640"/>
              <a:ext cx="12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a:solidFill>
                    <a:schemeClr val="tx1"/>
                  </a:solidFill>
                </a:rPr>
                <a:t>liste transformée</a:t>
              </a:r>
            </a:p>
          </p:txBody>
        </p:sp>
        <p:sp>
          <p:nvSpPr>
            <p:cNvPr id="412705" name="Rectangle 33"/>
            <p:cNvSpPr>
              <a:spLocks noChangeArrowheads="1"/>
            </p:cNvSpPr>
            <p:nvPr/>
          </p:nvSpPr>
          <p:spPr bwMode="auto">
            <a:xfrm>
              <a:off x="3936" y="2928"/>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Niederkorn</a:t>
              </a:r>
              <a:endParaRPr lang="en-GB" sz="2000" i="0" dirty="0">
                <a:solidFill>
                  <a:schemeClr val="tx1"/>
                </a:solidFill>
                <a:latin typeface="Courier New" pitchFamily="49" charset="0"/>
              </a:endParaRPr>
            </a:p>
          </p:txBody>
        </p:sp>
        <p:sp>
          <p:nvSpPr>
            <p:cNvPr id="412706" name="Rectangle 34"/>
            <p:cNvSpPr>
              <a:spLocks noChangeArrowheads="1"/>
            </p:cNvSpPr>
            <p:nvPr/>
          </p:nvSpPr>
          <p:spPr bwMode="auto">
            <a:xfrm>
              <a:off x="3936" y="3408"/>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Zeihen</a:t>
              </a:r>
              <a:endParaRPr lang="en-GB" sz="2000" i="0" dirty="0">
                <a:solidFill>
                  <a:schemeClr val="tx1"/>
                </a:solidFill>
                <a:latin typeface="Courier New" pitchFamily="49" charset="0"/>
              </a:endParaRPr>
            </a:p>
          </p:txBody>
        </p:sp>
        <p:sp>
          <p:nvSpPr>
            <p:cNvPr id="412707" name="Rectangle 35"/>
            <p:cNvSpPr>
              <a:spLocks noChangeArrowheads="1"/>
            </p:cNvSpPr>
            <p:nvPr/>
          </p:nvSpPr>
          <p:spPr bwMode="auto">
            <a:xfrm>
              <a:off x="3936" y="3648"/>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Schiltz</a:t>
              </a:r>
              <a:endParaRPr lang="en-GB" sz="2000" i="0" dirty="0">
                <a:solidFill>
                  <a:schemeClr val="tx1"/>
                </a:solidFill>
                <a:latin typeface="Courier New" pitchFamily="49" charset="0"/>
              </a:endParaRPr>
            </a:p>
          </p:txBody>
        </p:sp>
        <p:sp>
          <p:nvSpPr>
            <p:cNvPr id="412708" name="Rectangle 36"/>
            <p:cNvSpPr>
              <a:spLocks noChangeArrowheads="1"/>
            </p:cNvSpPr>
            <p:nvPr/>
          </p:nvSpPr>
          <p:spPr bwMode="auto">
            <a:xfrm>
              <a:off x="3936" y="3168"/>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Asselborn</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18984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2678"/>
                                        </p:tgtEl>
                                        <p:attrNameLst>
                                          <p:attrName>style.visibility</p:attrName>
                                        </p:attrNameLst>
                                      </p:cBhvr>
                                      <p:to>
                                        <p:strVal val="visible"/>
                                      </p:to>
                                    </p:set>
                                    <p:anim calcmode="lin" valueType="num">
                                      <p:cBhvr additive="base">
                                        <p:cTn id="7" dur="500"/>
                                        <p:tgtEl>
                                          <p:spTgt spid="412678"/>
                                        </p:tgtEl>
                                        <p:attrNameLst>
                                          <p:attrName>ppt_y</p:attrName>
                                        </p:attrNameLst>
                                      </p:cBhvr>
                                      <p:tavLst>
                                        <p:tav tm="0">
                                          <p:val>
                                            <p:strVal val="#ppt_y-#ppt_h*1.125000"/>
                                          </p:val>
                                        </p:tav>
                                        <p:tav tm="100000">
                                          <p:val>
                                            <p:strVal val="#ppt_y"/>
                                          </p:val>
                                        </p:tav>
                                      </p:tavLst>
                                    </p:anim>
                                    <p:animEffect transition="in" filter="wipe(down)">
                                      <p:cBhvr>
                                        <p:cTn id="8" dur="500"/>
                                        <p:tgtEl>
                                          <p:spTgt spid="412678"/>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12679"/>
                                        </p:tgtEl>
                                        <p:attrNameLst>
                                          <p:attrName>style.visibility</p:attrName>
                                        </p:attrNameLst>
                                      </p:cBhvr>
                                      <p:to>
                                        <p:strVal val="visible"/>
                                      </p:to>
                                    </p:set>
                                    <p:anim calcmode="lin" valueType="num">
                                      <p:cBhvr additive="base">
                                        <p:cTn id="13" dur="500"/>
                                        <p:tgtEl>
                                          <p:spTgt spid="412679"/>
                                        </p:tgtEl>
                                        <p:attrNameLst>
                                          <p:attrName>ppt_y</p:attrName>
                                        </p:attrNameLst>
                                      </p:cBhvr>
                                      <p:tavLst>
                                        <p:tav tm="0">
                                          <p:val>
                                            <p:strVal val="#ppt_y-#ppt_h*1.125000"/>
                                          </p:val>
                                        </p:tav>
                                        <p:tav tm="100000">
                                          <p:val>
                                            <p:strVal val="#ppt_y"/>
                                          </p:val>
                                        </p:tav>
                                      </p:tavLst>
                                    </p:anim>
                                    <p:animEffect transition="in" filter="wipe(down)">
                                      <p:cBhvr>
                                        <p:cTn id="14" dur="500"/>
                                        <p:tgtEl>
                                          <p:spTgt spid="4126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12680"/>
                                        </p:tgtEl>
                                        <p:attrNameLst>
                                          <p:attrName>style.visibility</p:attrName>
                                        </p:attrNameLst>
                                      </p:cBhvr>
                                      <p:to>
                                        <p:strVal val="visible"/>
                                      </p:to>
                                    </p:set>
                                    <p:anim calcmode="lin" valueType="num">
                                      <p:cBhvr additive="base">
                                        <p:cTn id="19" dur="500"/>
                                        <p:tgtEl>
                                          <p:spTgt spid="412680"/>
                                        </p:tgtEl>
                                        <p:attrNameLst>
                                          <p:attrName>ppt_y</p:attrName>
                                        </p:attrNameLst>
                                      </p:cBhvr>
                                      <p:tavLst>
                                        <p:tav tm="0">
                                          <p:val>
                                            <p:strVal val="#ppt_y-#ppt_h*1.125000"/>
                                          </p:val>
                                        </p:tav>
                                        <p:tav tm="100000">
                                          <p:val>
                                            <p:strVal val="#ppt_y"/>
                                          </p:val>
                                        </p:tav>
                                      </p:tavLst>
                                    </p:anim>
                                    <p:animEffect transition="in" filter="wipe(down)">
                                      <p:cBhvr>
                                        <p:cTn id="20" dur="500"/>
                                        <p:tgtEl>
                                          <p:spTgt spid="4126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12685"/>
                                        </p:tgtEl>
                                        <p:attrNameLst>
                                          <p:attrName>style.visibility</p:attrName>
                                        </p:attrNameLst>
                                      </p:cBhvr>
                                      <p:to>
                                        <p:strVal val="visible"/>
                                      </p:to>
                                    </p:set>
                                    <p:anim calcmode="lin" valueType="num">
                                      <p:cBhvr additive="base">
                                        <p:cTn id="25" dur="500"/>
                                        <p:tgtEl>
                                          <p:spTgt spid="412685"/>
                                        </p:tgtEl>
                                        <p:attrNameLst>
                                          <p:attrName>ppt_y</p:attrName>
                                        </p:attrNameLst>
                                      </p:cBhvr>
                                      <p:tavLst>
                                        <p:tav tm="0">
                                          <p:val>
                                            <p:strVal val="#ppt_y-#ppt_h*1.125000"/>
                                          </p:val>
                                        </p:tav>
                                        <p:tav tm="100000">
                                          <p:val>
                                            <p:strVal val="#ppt_y"/>
                                          </p:val>
                                        </p:tav>
                                      </p:tavLst>
                                    </p:anim>
                                    <p:animEffect transition="in" filter="wipe(down)">
                                      <p:cBhvr>
                                        <p:cTn id="26" dur="500"/>
                                        <p:tgtEl>
                                          <p:spTgt spid="4126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12709"/>
                                        </p:tgtEl>
                                        <p:attrNameLst>
                                          <p:attrName>style.visibility</p:attrName>
                                        </p:attrNameLst>
                                      </p:cBhvr>
                                      <p:to>
                                        <p:strVal val="visible"/>
                                      </p:to>
                                    </p:set>
                                    <p:animEffect transition="in" filter="wipe(left)">
                                      <p:cBhvr>
                                        <p:cTn id="31" dur="500"/>
                                        <p:tgtEl>
                                          <p:spTgt spid="4127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2684">
                                            <p:txEl>
                                              <p:pRg st="0" end="0"/>
                                            </p:txEl>
                                          </p:spTgt>
                                        </p:tgtEl>
                                        <p:attrNameLst>
                                          <p:attrName>style.visibility</p:attrName>
                                        </p:attrNameLst>
                                      </p:cBhvr>
                                      <p:to>
                                        <p:strVal val="visible"/>
                                      </p:to>
                                    </p:set>
                                    <p:animEffect transition="in" filter="wipe(left)">
                                      <p:cBhvr>
                                        <p:cTn id="36" dur="1250"/>
                                        <p:tgtEl>
                                          <p:spTgt spid="41268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2684">
                                            <p:txEl>
                                              <p:pRg st="1" end="1"/>
                                            </p:txEl>
                                          </p:spTgt>
                                        </p:tgtEl>
                                        <p:attrNameLst>
                                          <p:attrName>style.visibility</p:attrName>
                                        </p:attrNameLst>
                                      </p:cBhvr>
                                      <p:to>
                                        <p:strVal val="visible"/>
                                      </p:to>
                                    </p:set>
                                    <p:animEffect transition="in" filter="wipe(left)">
                                      <p:cBhvr>
                                        <p:cTn id="41" dur="1250"/>
                                        <p:tgtEl>
                                          <p:spTgt spid="412684">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nodeType="clickEffect">
                                  <p:stCondLst>
                                    <p:cond delay="0"/>
                                  </p:stCondLst>
                                  <p:childTnLst>
                                    <p:set>
                                      <p:cBhvr>
                                        <p:cTn id="45" dur="1" fill="hold">
                                          <p:stCondLst>
                                            <p:cond delay="0"/>
                                          </p:stCondLst>
                                        </p:cTn>
                                        <p:tgtEl>
                                          <p:spTgt spid="412710"/>
                                        </p:tgtEl>
                                        <p:attrNameLst>
                                          <p:attrName>style.visibility</p:attrName>
                                        </p:attrNameLst>
                                      </p:cBhvr>
                                      <p:to>
                                        <p:strVal val="visible"/>
                                      </p:to>
                                    </p:set>
                                    <p:anim calcmode="lin" valueType="num">
                                      <p:cBhvr additive="base">
                                        <p:cTn id="46" dur="500" fill="hold"/>
                                        <p:tgtEl>
                                          <p:spTgt spid="412710"/>
                                        </p:tgtEl>
                                        <p:attrNameLst>
                                          <p:attrName>ppt_x</p:attrName>
                                        </p:attrNameLst>
                                      </p:cBhvr>
                                      <p:tavLst>
                                        <p:tav tm="0">
                                          <p:val>
                                            <p:strVal val="0-#ppt_w/2"/>
                                          </p:val>
                                        </p:tav>
                                        <p:tav tm="100000">
                                          <p:val>
                                            <p:strVal val="#ppt_x"/>
                                          </p:val>
                                        </p:tav>
                                      </p:tavLst>
                                    </p:anim>
                                    <p:anim calcmode="lin" valueType="num">
                                      <p:cBhvr additive="base">
                                        <p:cTn id="47" dur="500" fill="hold"/>
                                        <p:tgtEl>
                                          <p:spTgt spid="412710"/>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12711"/>
                                        </p:tgtEl>
                                        <p:attrNameLst>
                                          <p:attrName>style.visibility</p:attrName>
                                        </p:attrNameLst>
                                      </p:cBhvr>
                                      <p:to>
                                        <p:strVal val="visible"/>
                                      </p:to>
                                    </p:set>
                                    <p:animEffect transition="in" filter="wipe(left)">
                                      <p:cBhvr>
                                        <p:cTn id="52" dur="500"/>
                                        <p:tgtEl>
                                          <p:spTgt spid="4127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412712"/>
                                        </p:tgtEl>
                                        <p:attrNameLst>
                                          <p:attrName>style.visibility</p:attrName>
                                        </p:attrNameLst>
                                      </p:cBhvr>
                                      <p:to>
                                        <p:strVal val="visible"/>
                                      </p:to>
                                    </p:set>
                                    <p:animEffect transition="in" filter="wipe(up)">
                                      <p:cBhvr>
                                        <p:cTn id="57" dur="500"/>
                                        <p:tgtEl>
                                          <p:spTgt spid="4127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412713"/>
                                        </p:tgtEl>
                                        <p:attrNameLst>
                                          <p:attrName>style.visibility</p:attrName>
                                        </p:attrNameLst>
                                      </p:cBhvr>
                                      <p:to>
                                        <p:strVal val="visible"/>
                                      </p:to>
                                    </p:set>
                                    <p:animEffect transition="in" filter="wipe(left)">
                                      <p:cBhvr>
                                        <p:cTn id="62" dur="500"/>
                                        <p:tgtEl>
                                          <p:spTgt spid="41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animBg="1" autoUpdateAnimBg="0"/>
      <p:bldP spid="412679" grpId="0" animBg="1" autoUpdateAnimBg="0"/>
      <p:bldP spid="412680" grpId="0" animBg="1" autoUpdateAnimBg="0"/>
      <p:bldP spid="412684" grpId="0" build="p" autoUpdateAnimBg="0"/>
      <p:bldP spid="41268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Alice et Bob suspects</a:t>
            </a:r>
            <a:endParaRPr lang="en-US" dirty="0"/>
          </a:p>
        </p:txBody>
      </p:sp>
      <p:sp>
        <p:nvSpPr>
          <p:cNvPr id="3" name="Date Placeholder 2"/>
          <p:cNvSpPr>
            <a:spLocks noGrp="1"/>
          </p:cNvSpPr>
          <p:nvPr>
            <p:ph type="dt" sz="half" idx="10"/>
          </p:nvPr>
        </p:nvSpPr>
        <p:spPr>
          <a:xfrm>
            <a:off x="7239000" y="6416675"/>
            <a:ext cx="1447800" cy="365125"/>
          </a:xfrm>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5" name="Slide Number Placeholder 4"/>
          <p:cNvSpPr>
            <a:spLocks noGrp="1"/>
          </p:cNvSpPr>
          <p:nvPr>
            <p:ph type="sldNum" sz="quarter" idx="12"/>
          </p:nvPr>
        </p:nvSpPr>
        <p:spPr>
          <a:xfrm>
            <a:off x="6477000" y="6400800"/>
            <a:ext cx="762000" cy="365125"/>
          </a:xfrm>
        </p:spPr>
        <p:txBody>
          <a:bodyPr/>
          <a:lstStyle/>
          <a:p>
            <a:fld id="{B6F15528-21DE-4FAA-801E-634DDDAF4B2B}" type="slidenum">
              <a:rPr lang="en-US" smtClean="0"/>
              <a:pPr/>
              <a:t>3</a:t>
            </a:fld>
            <a:endParaRPr lang="en-US" dirty="0"/>
          </a:p>
        </p:txBody>
      </p:sp>
      <p:grpSp>
        <p:nvGrpSpPr>
          <p:cNvPr id="6" name="Group 149"/>
          <p:cNvGrpSpPr>
            <a:grpSpLocks/>
          </p:cNvGrpSpPr>
          <p:nvPr/>
        </p:nvGrpSpPr>
        <p:grpSpPr bwMode="auto">
          <a:xfrm>
            <a:off x="387351" y="1524000"/>
            <a:ext cx="1743075" cy="2679700"/>
            <a:chOff x="340" y="2160"/>
            <a:chExt cx="1098" cy="1688"/>
          </a:xfrm>
        </p:grpSpPr>
        <p:pic>
          <p:nvPicPr>
            <p:cNvPr id="7" name="Picture 147" descr="MPj04223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0" y="2160"/>
              <a:ext cx="1098" cy="1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612" y="3521"/>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a:t>Alice</a:t>
              </a:r>
            </a:p>
          </p:txBody>
        </p:sp>
      </p:grpSp>
      <p:grpSp>
        <p:nvGrpSpPr>
          <p:cNvPr id="9" name="Group 150"/>
          <p:cNvGrpSpPr>
            <a:grpSpLocks/>
          </p:cNvGrpSpPr>
          <p:nvPr/>
        </p:nvGrpSpPr>
        <p:grpSpPr bwMode="auto">
          <a:xfrm>
            <a:off x="6403976" y="1752600"/>
            <a:ext cx="2408238" cy="2016125"/>
            <a:chOff x="2018" y="2659"/>
            <a:chExt cx="1517" cy="1270"/>
          </a:xfrm>
        </p:grpSpPr>
        <p:pic>
          <p:nvPicPr>
            <p:cNvPr id="10" name="Picture 148" descr="MPj04225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 y="2659"/>
              <a:ext cx="1517" cy="12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31"/>
            <p:cNvSpPr txBox="1">
              <a:spLocks noChangeArrowheads="1"/>
            </p:cNvSpPr>
            <p:nvPr/>
          </p:nvSpPr>
          <p:spPr bwMode="auto">
            <a:xfrm>
              <a:off x="2971" y="3602"/>
              <a:ext cx="4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dirty="0">
                  <a:solidFill>
                    <a:schemeClr val="bg1"/>
                  </a:solidFill>
                </a:rPr>
                <a:t>Bob</a:t>
              </a:r>
            </a:p>
          </p:txBody>
        </p:sp>
      </p:grpSp>
      <p:sp>
        <p:nvSpPr>
          <p:cNvPr id="14" name="Rectangle 13"/>
          <p:cNvSpPr/>
          <p:nvPr/>
        </p:nvSpPr>
        <p:spPr>
          <a:xfrm rot="5400000">
            <a:off x="3770313" y="3945732"/>
            <a:ext cx="993775" cy="4349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30426" y="2717007"/>
            <a:ext cx="993775" cy="4349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10201" y="2712244"/>
            <a:ext cx="993775" cy="4349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p:cNvSpPr>
            <a:spLocks noChangeAspect="1" noEditPoints="1" noChangeArrowheads="1"/>
          </p:cNvSpPr>
          <p:nvPr/>
        </p:nvSpPr>
        <p:spPr bwMode="auto">
          <a:xfrm>
            <a:off x="2895601" y="20574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fr-CH" dirty="0" smtClean="0">
              <a:solidFill>
                <a:schemeClr val="accent6"/>
              </a:solidFill>
            </a:endParaRPr>
          </a:p>
          <a:p>
            <a:pPr algn="ctr"/>
            <a:r>
              <a:rPr lang="fr-CH" dirty="0">
                <a:solidFill>
                  <a:schemeClr val="accent6"/>
                </a:solidFill>
              </a:rPr>
              <a:t>c</a:t>
            </a:r>
            <a:r>
              <a:rPr lang="fr-CH" dirty="0" smtClean="0">
                <a:solidFill>
                  <a:schemeClr val="accent6"/>
                </a:solidFill>
              </a:rPr>
              <a:t>anal non sécurisé de communication</a:t>
            </a:r>
            <a:endParaRPr lang="en-US" dirty="0">
              <a:solidFill>
                <a:schemeClr val="accent6"/>
              </a:solidFill>
            </a:endParaRPr>
          </a:p>
        </p:txBody>
      </p:sp>
      <p:grpSp>
        <p:nvGrpSpPr>
          <p:cNvPr id="18" name="Group 2"/>
          <p:cNvGrpSpPr>
            <a:grpSpLocks/>
          </p:cNvGrpSpPr>
          <p:nvPr/>
        </p:nvGrpSpPr>
        <p:grpSpPr bwMode="auto">
          <a:xfrm>
            <a:off x="3684874" y="4203701"/>
            <a:ext cx="1073058" cy="1807564"/>
            <a:chOff x="4368" y="720"/>
            <a:chExt cx="993" cy="1543"/>
          </a:xfrm>
        </p:grpSpPr>
        <p:grpSp>
          <p:nvGrpSpPr>
            <p:cNvPr id="19" name="Group 3"/>
            <p:cNvGrpSpPr>
              <a:grpSpLocks/>
            </p:cNvGrpSpPr>
            <p:nvPr/>
          </p:nvGrpSpPr>
          <p:grpSpPr bwMode="auto">
            <a:xfrm>
              <a:off x="4368" y="720"/>
              <a:ext cx="993" cy="1543"/>
              <a:chOff x="3120" y="288"/>
              <a:chExt cx="993" cy="1543"/>
            </a:xfrm>
          </p:grpSpPr>
          <p:sp>
            <p:nvSpPr>
              <p:cNvPr id="21" name="Freeform 4"/>
              <p:cNvSpPr>
                <a:spLocks/>
              </p:cNvSpPr>
              <p:nvPr/>
            </p:nvSpPr>
            <p:spPr bwMode="auto">
              <a:xfrm>
                <a:off x="3120" y="288"/>
                <a:ext cx="993" cy="1543"/>
              </a:xfrm>
              <a:custGeom>
                <a:avLst/>
                <a:gdLst>
                  <a:gd name="T0" fmla="*/ 115 w 993"/>
                  <a:gd name="T1" fmla="*/ 269 h 1543"/>
                  <a:gd name="T2" fmla="*/ 217 w 993"/>
                  <a:gd name="T3" fmla="*/ 252 h 1543"/>
                  <a:gd name="T4" fmla="*/ 214 w 993"/>
                  <a:gd name="T5" fmla="*/ 224 h 1543"/>
                  <a:gd name="T6" fmla="*/ 323 w 993"/>
                  <a:gd name="T7" fmla="*/ 264 h 1543"/>
                  <a:gd name="T8" fmla="*/ 319 w 993"/>
                  <a:gd name="T9" fmla="*/ 200 h 1543"/>
                  <a:gd name="T10" fmla="*/ 283 w 993"/>
                  <a:gd name="T11" fmla="*/ 92 h 1543"/>
                  <a:gd name="T12" fmla="*/ 378 w 993"/>
                  <a:gd name="T13" fmla="*/ 177 h 1543"/>
                  <a:gd name="T14" fmla="*/ 371 w 993"/>
                  <a:gd name="T15" fmla="*/ 88 h 1543"/>
                  <a:gd name="T16" fmla="*/ 403 w 993"/>
                  <a:gd name="T17" fmla="*/ 87 h 1543"/>
                  <a:gd name="T18" fmla="*/ 439 w 993"/>
                  <a:gd name="T19" fmla="*/ 92 h 1543"/>
                  <a:gd name="T20" fmla="*/ 491 w 993"/>
                  <a:gd name="T21" fmla="*/ 145 h 1543"/>
                  <a:gd name="T22" fmla="*/ 531 w 993"/>
                  <a:gd name="T23" fmla="*/ 94 h 1543"/>
                  <a:gd name="T24" fmla="*/ 573 w 993"/>
                  <a:gd name="T25" fmla="*/ 141 h 1543"/>
                  <a:gd name="T26" fmla="*/ 627 w 993"/>
                  <a:gd name="T27" fmla="*/ 44 h 1543"/>
                  <a:gd name="T28" fmla="*/ 662 w 993"/>
                  <a:gd name="T29" fmla="*/ 129 h 1543"/>
                  <a:gd name="T30" fmla="*/ 680 w 993"/>
                  <a:gd name="T31" fmla="*/ 184 h 1543"/>
                  <a:gd name="T32" fmla="*/ 741 w 993"/>
                  <a:gd name="T33" fmla="*/ 63 h 1543"/>
                  <a:gd name="T34" fmla="*/ 725 w 993"/>
                  <a:gd name="T35" fmla="*/ 173 h 1543"/>
                  <a:gd name="T36" fmla="*/ 767 w 993"/>
                  <a:gd name="T37" fmla="*/ 261 h 1543"/>
                  <a:gd name="T38" fmla="*/ 852 w 993"/>
                  <a:gd name="T39" fmla="*/ 352 h 1543"/>
                  <a:gd name="T40" fmla="*/ 959 w 993"/>
                  <a:gd name="T41" fmla="*/ 483 h 1543"/>
                  <a:gd name="T42" fmla="*/ 993 w 993"/>
                  <a:gd name="T43" fmla="*/ 551 h 1543"/>
                  <a:gd name="T44" fmla="*/ 971 w 993"/>
                  <a:gd name="T45" fmla="*/ 582 h 1543"/>
                  <a:gd name="T46" fmla="*/ 898 w 993"/>
                  <a:gd name="T47" fmla="*/ 598 h 1543"/>
                  <a:gd name="T48" fmla="*/ 905 w 993"/>
                  <a:gd name="T49" fmla="*/ 827 h 1543"/>
                  <a:gd name="T50" fmla="*/ 881 w 993"/>
                  <a:gd name="T51" fmla="*/ 864 h 1543"/>
                  <a:gd name="T52" fmla="*/ 822 w 993"/>
                  <a:gd name="T53" fmla="*/ 877 h 1543"/>
                  <a:gd name="T54" fmla="*/ 721 w 993"/>
                  <a:gd name="T55" fmla="*/ 846 h 1543"/>
                  <a:gd name="T56" fmla="*/ 782 w 993"/>
                  <a:gd name="T57" fmla="*/ 1196 h 1543"/>
                  <a:gd name="T58" fmla="*/ 766 w 993"/>
                  <a:gd name="T59" fmla="*/ 1247 h 1543"/>
                  <a:gd name="T60" fmla="*/ 709 w 993"/>
                  <a:gd name="T61" fmla="*/ 1272 h 1543"/>
                  <a:gd name="T62" fmla="*/ 631 w 993"/>
                  <a:gd name="T63" fmla="*/ 1266 h 1543"/>
                  <a:gd name="T64" fmla="*/ 777 w 993"/>
                  <a:gd name="T65" fmla="*/ 1448 h 1543"/>
                  <a:gd name="T66" fmla="*/ 549 w 993"/>
                  <a:gd name="T67" fmla="*/ 1536 h 1543"/>
                  <a:gd name="T68" fmla="*/ 96 w 993"/>
                  <a:gd name="T69" fmla="*/ 1520 h 1543"/>
                  <a:gd name="T70" fmla="*/ 44 w 993"/>
                  <a:gd name="T71" fmla="*/ 1457 h 1543"/>
                  <a:gd name="T72" fmla="*/ 10 w 993"/>
                  <a:gd name="T73" fmla="*/ 1356 h 1543"/>
                  <a:gd name="T74" fmla="*/ 4 w 993"/>
                  <a:gd name="T75" fmla="*/ 1235 h 1543"/>
                  <a:gd name="T76" fmla="*/ 43 w 993"/>
                  <a:gd name="T77" fmla="*/ 1105 h 1543"/>
                  <a:gd name="T78" fmla="*/ 114 w 993"/>
                  <a:gd name="T79" fmla="*/ 961 h 1543"/>
                  <a:gd name="T80" fmla="*/ 180 w 993"/>
                  <a:gd name="T81" fmla="*/ 831 h 1543"/>
                  <a:gd name="T82" fmla="*/ 251 w 993"/>
                  <a:gd name="T83" fmla="*/ 661 h 1543"/>
                  <a:gd name="T84" fmla="*/ 274 w 993"/>
                  <a:gd name="T85" fmla="*/ 534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3" h="1543">
                    <a:moveTo>
                      <a:pt x="249" y="320"/>
                    </a:moveTo>
                    <a:lnTo>
                      <a:pt x="187" y="282"/>
                    </a:lnTo>
                    <a:lnTo>
                      <a:pt x="115" y="269"/>
                    </a:lnTo>
                    <a:lnTo>
                      <a:pt x="195" y="272"/>
                    </a:lnTo>
                    <a:lnTo>
                      <a:pt x="255" y="303"/>
                    </a:lnTo>
                    <a:lnTo>
                      <a:pt x="217" y="252"/>
                    </a:lnTo>
                    <a:lnTo>
                      <a:pt x="263" y="275"/>
                    </a:lnTo>
                    <a:lnTo>
                      <a:pt x="285" y="271"/>
                    </a:lnTo>
                    <a:lnTo>
                      <a:pt x="214" y="224"/>
                    </a:lnTo>
                    <a:lnTo>
                      <a:pt x="177" y="167"/>
                    </a:lnTo>
                    <a:lnTo>
                      <a:pt x="232" y="218"/>
                    </a:lnTo>
                    <a:lnTo>
                      <a:pt x="323" y="264"/>
                    </a:lnTo>
                    <a:lnTo>
                      <a:pt x="312" y="221"/>
                    </a:lnTo>
                    <a:lnTo>
                      <a:pt x="260" y="151"/>
                    </a:lnTo>
                    <a:lnTo>
                      <a:pt x="319" y="200"/>
                    </a:lnTo>
                    <a:lnTo>
                      <a:pt x="248" y="93"/>
                    </a:lnTo>
                    <a:lnTo>
                      <a:pt x="215" y="14"/>
                    </a:lnTo>
                    <a:lnTo>
                      <a:pt x="283" y="92"/>
                    </a:lnTo>
                    <a:lnTo>
                      <a:pt x="368" y="218"/>
                    </a:lnTo>
                    <a:lnTo>
                      <a:pt x="306" y="90"/>
                    </a:lnTo>
                    <a:lnTo>
                      <a:pt x="378" y="177"/>
                    </a:lnTo>
                    <a:lnTo>
                      <a:pt x="393" y="180"/>
                    </a:lnTo>
                    <a:lnTo>
                      <a:pt x="342" y="53"/>
                    </a:lnTo>
                    <a:lnTo>
                      <a:pt x="371" y="88"/>
                    </a:lnTo>
                    <a:lnTo>
                      <a:pt x="414" y="160"/>
                    </a:lnTo>
                    <a:lnTo>
                      <a:pt x="381" y="60"/>
                    </a:lnTo>
                    <a:lnTo>
                      <a:pt x="403" y="87"/>
                    </a:lnTo>
                    <a:lnTo>
                      <a:pt x="400" y="0"/>
                    </a:lnTo>
                    <a:lnTo>
                      <a:pt x="433" y="117"/>
                    </a:lnTo>
                    <a:lnTo>
                      <a:pt x="439" y="92"/>
                    </a:lnTo>
                    <a:lnTo>
                      <a:pt x="461" y="134"/>
                    </a:lnTo>
                    <a:lnTo>
                      <a:pt x="438" y="7"/>
                    </a:lnTo>
                    <a:lnTo>
                      <a:pt x="491" y="145"/>
                    </a:lnTo>
                    <a:lnTo>
                      <a:pt x="518" y="150"/>
                    </a:lnTo>
                    <a:lnTo>
                      <a:pt x="498" y="29"/>
                    </a:lnTo>
                    <a:lnTo>
                      <a:pt x="531" y="94"/>
                    </a:lnTo>
                    <a:lnTo>
                      <a:pt x="555" y="145"/>
                    </a:lnTo>
                    <a:lnTo>
                      <a:pt x="552" y="103"/>
                    </a:lnTo>
                    <a:lnTo>
                      <a:pt x="573" y="141"/>
                    </a:lnTo>
                    <a:lnTo>
                      <a:pt x="568" y="36"/>
                    </a:lnTo>
                    <a:lnTo>
                      <a:pt x="605" y="178"/>
                    </a:lnTo>
                    <a:lnTo>
                      <a:pt x="627" y="44"/>
                    </a:lnTo>
                    <a:lnTo>
                      <a:pt x="631" y="132"/>
                    </a:lnTo>
                    <a:lnTo>
                      <a:pt x="645" y="178"/>
                    </a:lnTo>
                    <a:lnTo>
                      <a:pt x="662" y="129"/>
                    </a:lnTo>
                    <a:lnTo>
                      <a:pt x="684" y="61"/>
                    </a:lnTo>
                    <a:lnTo>
                      <a:pt x="676" y="137"/>
                    </a:lnTo>
                    <a:lnTo>
                      <a:pt x="680" y="184"/>
                    </a:lnTo>
                    <a:lnTo>
                      <a:pt x="704" y="71"/>
                    </a:lnTo>
                    <a:lnTo>
                      <a:pt x="708" y="156"/>
                    </a:lnTo>
                    <a:lnTo>
                      <a:pt x="741" y="63"/>
                    </a:lnTo>
                    <a:lnTo>
                      <a:pt x="785" y="27"/>
                    </a:lnTo>
                    <a:lnTo>
                      <a:pt x="751" y="81"/>
                    </a:lnTo>
                    <a:lnTo>
                      <a:pt x="725" y="173"/>
                    </a:lnTo>
                    <a:lnTo>
                      <a:pt x="725" y="229"/>
                    </a:lnTo>
                    <a:lnTo>
                      <a:pt x="743" y="242"/>
                    </a:lnTo>
                    <a:lnTo>
                      <a:pt x="767" y="261"/>
                    </a:lnTo>
                    <a:lnTo>
                      <a:pt x="791" y="284"/>
                    </a:lnTo>
                    <a:lnTo>
                      <a:pt x="822" y="317"/>
                    </a:lnTo>
                    <a:lnTo>
                      <a:pt x="852" y="352"/>
                    </a:lnTo>
                    <a:lnTo>
                      <a:pt x="890" y="396"/>
                    </a:lnTo>
                    <a:lnTo>
                      <a:pt x="928" y="446"/>
                    </a:lnTo>
                    <a:lnTo>
                      <a:pt x="959" y="483"/>
                    </a:lnTo>
                    <a:lnTo>
                      <a:pt x="982" y="517"/>
                    </a:lnTo>
                    <a:lnTo>
                      <a:pt x="990" y="533"/>
                    </a:lnTo>
                    <a:lnTo>
                      <a:pt x="993" y="551"/>
                    </a:lnTo>
                    <a:lnTo>
                      <a:pt x="989" y="566"/>
                    </a:lnTo>
                    <a:lnTo>
                      <a:pt x="982" y="576"/>
                    </a:lnTo>
                    <a:lnTo>
                      <a:pt x="971" y="582"/>
                    </a:lnTo>
                    <a:lnTo>
                      <a:pt x="954" y="589"/>
                    </a:lnTo>
                    <a:lnTo>
                      <a:pt x="917" y="592"/>
                    </a:lnTo>
                    <a:lnTo>
                      <a:pt x="898" y="598"/>
                    </a:lnTo>
                    <a:lnTo>
                      <a:pt x="898" y="672"/>
                    </a:lnTo>
                    <a:lnTo>
                      <a:pt x="909" y="796"/>
                    </a:lnTo>
                    <a:lnTo>
                      <a:pt x="905" y="827"/>
                    </a:lnTo>
                    <a:lnTo>
                      <a:pt x="902" y="842"/>
                    </a:lnTo>
                    <a:lnTo>
                      <a:pt x="893" y="855"/>
                    </a:lnTo>
                    <a:lnTo>
                      <a:pt x="881" y="864"/>
                    </a:lnTo>
                    <a:lnTo>
                      <a:pt x="865" y="871"/>
                    </a:lnTo>
                    <a:lnTo>
                      <a:pt x="847" y="876"/>
                    </a:lnTo>
                    <a:lnTo>
                      <a:pt x="822" y="877"/>
                    </a:lnTo>
                    <a:lnTo>
                      <a:pt x="785" y="870"/>
                    </a:lnTo>
                    <a:lnTo>
                      <a:pt x="749" y="859"/>
                    </a:lnTo>
                    <a:lnTo>
                      <a:pt x="721" y="846"/>
                    </a:lnTo>
                    <a:lnTo>
                      <a:pt x="742" y="972"/>
                    </a:lnTo>
                    <a:lnTo>
                      <a:pt x="765" y="1093"/>
                    </a:lnTo>
                    <a:lnTo>
                      <a:pt x="782" y="1196"/>
                    </a:lnTo>
                    <a:lnTo>
                      <a:pt x="779" y="1218"/>
                    </a:lnTo>
                    <a:lnTo>
                      <a:pt x="774" y="1232"/>
                    </a:lnTo>
                    <a:lnTo>
                      <a:pt x="766" y="1247"/>
                    </a:lnTo>
                    <a:lnTo>
                      <a:pt x="756" y="1257"/>
                    </a:lnTo>
                    <a:lnTo>
                      <a:pt x="745" y="1263"/>
                    </a:lnTo>
                    <a:lnTo>
                      <a:pt x="709" y="1272"/>
                    </a:lnTo>
                    <a:lnTo>
                      <a:pt x="669" y="1277"/>
                    </a:lnTo>
                    <a:lnTo>
                      <a:pt x="653" y="1274"/>
                    </a:lnTo>
                    <a:lnTo>
                      <a:pt x="631" y="1266"/>
                    </a:lnTo>
                    <a:lnTo>
                      <a:pt x="647" y="1350"/>
                    </a:lnTo>
                    <a:lnTo>
                      <a:pt x="745" y="1422"/>
                    </a:lnTo>
                    <a:lnTo>
                      <a:pt x="777" y="1448"/>
                    </a:lnTo>
                    <a:lnTo>
                      <a:pt x="777" y="1506"/>
                    </a:lnTo>
                    <a:lnTo>
                      <a:pt x="559" y="1543"/>
                    </a:lnTo>
                    <a:lnTo>
                      <a:pt x="549" y="1536"/>
                    </a:lnTo>
                    <a:lnTo>
                      <a:pt x="168" y="1528"/>
                    </a:lnTo>
                    <a:lnTo>
                      <a:pt x="122" y="1525"/>
                    </a:lnTo>
                    <a:lnTo>
                      <a:pt x="96" y="1520"/>
                    </a:lnTo>
                    <a:lnTo>
                      <a:pt x="73" y="1511"/>
                    </a:lnTo>
                    <a:lnTo>
                      <a:pt x="59" y="1486"/>
                    </a:lnTo>
                    <a:lnTo>
                      <a:pt x="44" y="1457"/>
                    </a:lnTo>
                    <a:lnTo>
                      <a:pt x="29" y="1420"/>
                    </a:lnTo>
                    <a:lnTo>
                      <a:pt x="19" y="1389"/>
                    </a:lnTo>
                    <a:lnTo>
                      <a:pt x="10" y="1356"/>
                    </a:lnTo>
                    <a:lnTo>
                      <a:pt x="3" y="1316"/>
                    </a:lnTo>
                    <a:lnTo>
                      <a:pt x="0" y="1277"/>
                    </a:lnTo>
                    <a:lnTo>
                      <a:pt x="4" y="1235"/>
                    </a:lnTo>
                    <a:lnTo>
                      <a:pt x="12" y="1196"/>
                    </a:lnTo>
                    <a:lnTo>
                      <a:pt x="25" y="1154"/>
                    </a:lnTo>
                    <a:lnTo>
                      <a:pt x="43" y="1105"/>
                    </a:lnTo>
                    <a:lnTo>
                      <a:pt x="61" y="1066"/>
                    </a:lnTo>
                    <a:lnTo>
                      <a:pt x="89" y="1009"/>
                    </a:lnTo>
                    <a:lnTo>
                      <a:pt x="114" y="961"/>
                    </a:lnTo>
                    <a:lnTo>
                      <a:pt x="135" y="920"/>
                    </a:lnTo>
                    <a:lnTo>
                      <a:pt x="154" y="882"/>
                    </a:lnTo>
                    <a:lnTo>
                      <a:pt x="180" y="831"/>
                    </a:lnTo>
                    <a:lnTo>
                      <a:pt x="205" y="778"/>
                    </a:lnTo>
                    <a:lnTo>
                      <a:pt x="227" y="727"/>
                    </a:lnTo>
                    <a:lnTo>
                      <a:pt x="251" y="661"/>
                    </a:lnTo>
                    <a:lnTo>
                      <a:pt x="265" y="614"/>
                    </a:lnTo>
                    <a:lnTo>
                      <a:pt x="272" y="574"/>
                    </a:lnTo>
                    <a:lnTo>
                      <a:pt x="274" y="534"/>
                    </a:lnTo>
                    <a:lnTo>
                      <a:pt x="249" y="320"/>
                    </a:lnTo>
                    <a:close/>
                  </a:path>
                </a:pathLst>
              </a:custGeom>
              <a:solidFill>
                <a:srgbClr val="DFDFFF"/>
              </a:solidFill>
              <a:ln w="12700">
                <a:solidFill>
                  <a:srgbClr val="000000"/>
                </a:solidFill>
                <a:prstDash val="solid"/>
                <a:round/>
                <a:headEnd/>
                <a:tailEnd/>
              </a:ln>
            </p:spPr>
            <p:txBody>
              <a:bodyPr/>
              <a:lstStyle/>
              <a:p>
                <a:endParaRPr lang="en-US"/>
              </a:p>
            </p:txBody>
          </p:sp>
          <p:grpSp>
            <p:nvGrpSpPr>
              <p:cNvPr id="22" name="Group 5"/>
              <p:cNvGrpSpPr>
                <a:grpSpLocks/>
              </p:cNvGrpSpPr>
              <p:nvPr/>
            </p:nvGrpSpPr>
            <p:grpSpPr bwMode="auto">
              <a:xfrm>
                <a:off x="3408" y="615"/>
                <a:ext cx="447" cy="946"/>
                <a:chOff x="3408" y="615"/>
                <a:chExt cx="447" cy="946"/>
              </a:xfrm>
            </p:grpSpPr>
            <p:sp>
              <p:nvSpPr>
                <p:cNvPr id="23" name="Oval 6"/>
                <p:cNvSpPr>
                  <a:spLocks noChangeArrowheads="1"/>
                </p:cNvSpPr>
                <p:nvPr/>
              </p:nvSpPr>
              <p:spPr bwMode="auto">
                <a:xfrm>
                  <a:off x="3811" y="615"/>
                  <a:ext cx="27" cy="160"/>
                </a:xfrm>
                <a:prstGeom prst="ellipse">
                  <a:avLst/>
                </a:prstGeom>
                <a:solidFill>
                  <a:srgbClr val="DFDFFF"/>
                </a:solidFill>
                <a:ln w="12700">
                  <a:solidFill>
                    <a:srgbClr val="000000"/>
                  </a:solidFill>
                  <a:round/>
                  <a:headEnd/>
                  <a:tailEnd/>
                </a:ln>
              </p:spPr>
              <p:txBody>
                <a:bodyPr/>
                <a:lstStyle/>
                <a:p>
                  <a:endParaRPr lang="en-US"/>
                </a:p>
              </p:txBody>
            </p:sp>
            <p:grpSp>
              <p:nvGrpSpPr>
                <p:cNvPr id="24" name="Group 7"/>
                <p:cNvGrpSpPr>
                  <a:grpSpLocks/>
                </p:cNvGrpSpPr>
                <p:nvPr/>
              </p:nvGrpSpPr>
              <p:grpSpPr bwMode="auto">
                <a:xfrm>
                  <a:off x="3408" y="916"/>
                  <a:ext cx="447" cy="645"/>
                  <a:chOff x="3408" y="916"/>
                  <a:chExt cx="447" cy="645"/>
                </a:xfrm>
              </p:grpSpPr>
              <p:sp>
                <p:nvSpPr>
                  <p:cNvPr id="25" name="Freeform 8"/>
                  <p:cNvSpPr>
                    <a:spLocks/>
                  </p:cNvSpPr>
                  <p:nvPr/>
                </p:nvSpPr>
                <p:spPr bwMode="auto">
                  <a:xfrm>
                    <a:off x="3475" y="916"/>
                    <a:ext cx="380" cy="463"/>
                  </a:xfrm>
                  <a:custGeom>
                    <a:avLst/>
                    <a:gdLst>
                      <a:gd name="T0" fmla="*/ 354 w 380"/>
                      <a:gd name="T1" fmla="*/ 220 h 463"/>
                      <a:gd name="T2" fmla="*/ 365 w 380"/>
                      <a:gd name="T3" fmla="*/ 191 h 463"/>
                      <a:gd name="T4" fmla="*/ 377 w 380"/>
                      <a:gd name="T5" fmla="*/ 151 h 463"/>
                      <a:gd name="T6" fmla="*/ 380 w 380"/>
                      <a:gd name="T7" fmla="*/ 121 h 463"/>
                      <a:gd name="T8" fmla="*/ 379 w 380"/>
                      <a:gd name="T9" fmla="*/ 90 h 463"/>
                      <a:gd name="T10" fmla="*/ 376 w 380"/>
                      <a:gd name="T11" fmla="*/ 60 h 463"/>
                      <a:gd name="T12" fmla="*/ 372 w 380"/>
                      <a:gd name="T13" fmla="*/ 55 h 463"/>
                      <a:gd name="T14" fmla="*/ 366 w 380"/>
                      <a:gd name="T15" fmla="*/ 52 h 463"/>
                      <a:gd name="T16" fmla="*/ 356 w 380"/>
                      <a:gd name="T17" fmla="*/ 54 h 463"/>
                      <a:gd name="T18" fmla="*/ 340 w 380"/>
                      <a:gd name="T19" fmla="*/ 61 h 463"/>
                      <a:gd name="T20" fmla="*/ 320 w 380"/>
                      <a:gd name="T21" fmla="*/ 69 h 463"/>
                      <a:gd name="T22" fmla="*/ 304 w 380"/>
                      <a:gd name="T23" fmla="*/ 71 h 463"/>
                      <a:gd name="T24" fmla="*/ 287 w 380"/>
                      <a:gd name="T25" fmla="*/ 69 h 463"/>
                      <a:gd name="T26" fmla="*/ 262 w 380"/>
                      <a:gd name="T27" fmla="*/ 48 h 463"/>
                      <a:gd name="T28" fmla="*/ 235 w 380"/>
                      <a:gd name="T29" fmla="*/ 26 h 463"/>
                      <a:gd name="T30" fmla="*/ 213 w 380"/>
                      <a:gd name="T31" fmla="*/ 2 h 463"/>
                      <a:gd name="T32" fmla="*/ 207 w 380"/>
                      <a:gd name="T33" fmla="*/ 0 h 463"/>
                      <a:gd name="T34" fmla="*/ 197 w 380"/>
                      <a:gd name="T35" fmla="*/ 2 h 463"/>
                      <a:gd name="T36" fmla="*/ 178 w 380"/>
                      <a:gd name="T37" fmla="*/ 19 h 463"/>
                      <a:gd name="T38" fmla="*/ 161 w 380"/>
                      <a:gd name="T39" fmla="*/ 33 h 463"/>
                      <a:gd name="T40" fmla="*/ 144 w 380"/>
                      <a:gd name="T41" fmla="*/ 42 h 463"/>
                      <a:gd name="T42" fmla="*/ 126 w 380"/>
                      <a:gd name="T43" fmla="*/ 48 h 463"/>
                      <a:gd name="T44" fmla="*/ 108 w 380"/>
                      <a:gd name="T45" fmla="*/ 35 h 463"/>
                      <a:gd name="T46" fmla="*/ 92 w 380"/>
                      <a:gd name="T47" fmla="*/ 31 h 463"/>
                      <a:gd name="T48" fmla="*/ 77 w 380"/>
                      <a:gd name="T49" fmla="*/ 35 h 463"/>
                      <a:gd name="T50" fmla="*/ 66 w 380"/>
                      <a:gd name="T51" fmla="*/ 40 h 463"/>
                      <a:gd name="T52" fmla="*/ 57 w 380"/>
                      <a:gd name="T53" fmla="*/ 47 h 463"/>
                      <a:gd name="T54" fmla="*/ 47 w 380"/>
                      <a:gd name="T55" fmla="*/ 59 h 463"/>
                      <a:gd name="T56" fmla="*/ 41 w 380"/>
                      <a:gd name="T57" fmla="*/ 71 h 463"/>
                      <a:gd name="T58" fmla="*/ 35 w 380"/>
                      <a:gd name="T59" fmla="*/ 90 h 463"/>
                      <a:gd name="T60" fmla="*/ 21 w 380"/>
                      <a:gd name="T61" fmla="*/ 93 h 463"/>
                      <a:gd name="T62" fmla="*/ 10 w 380"/>
                      <a:gd name="T63" fmla="*/ 97 h 463"/>
                      <a:gd name="T64" fmla="*/ 4 w 380"/>
                      <a:gd name="T65" fmla="*/ 101 h 463"/>
                      <a:gd name="T66" fmla="*/ 0 w 380"/>
                      <a:gd name="T67" fmla="*/ 107 h 463"/>
                      <a:gd name="T68" fmla="*/ 3 w 380"/>
                      <a:gd name="T69" fmla="*/ 118 h 463"/>
                      <a:gd name="T70" fmla="*/ 16 w 380"/>
                      <a:gd name="T71" fmla="*/ 158 h 463"/>
                      <a:gd name="T72" fmla="*/ 33 w 380"/>
                      <a:gd name="T73" fmla="*/ 198 h 463"/>
                      <a:gd name="T74" fmla="*/ 62 w 380"/>
                      <a:gd name="T75" fmla="*/ 249 h 463"/>
                      <a:gd name="T76" fmla="*/ 102 w 380"/>
                      <a:gd name="T77" fmla="*/ 294 h 463"/>
                      <a:gd name="T78" fmla="*/ 132 w 380"/>
                      <a:gd name="T79" fmla="*/ 339 h 463"/>
                      <a:gd name="T80" fmla="*/ 163 w 380"/>
                      <a:gd name="T81" fmla="*/ 384 h 463"/>
                      <a:gd name="T82" fmla="*/ 190 w 380"/>
                      <a:gd name="T83" fmla="*/ 414 h 463"/>
                      <a:gd name="T84" fmla="*/ 229 w 380"/>
                      <a:gd name="T85" fmla="*/ 463 h 463"/>
                      <a:gd name="T86" fmla="*/ 193 w 380"/>
                      <a:gd name="T87" fmla="*/ 420 h 463"/>
                      <a:gd name="T88" fmla="*/ 173 w 380"/>
                      <a:gd name="T89" fmla="*/ 404 h 463"/>
                      <a:gd name="T90" fmla="*/ 151 w 380"/>
                      <a:gd name="T91" fmla="*/ 389 h 463"/>
                      <a:gd name="T92" fmla="*/ 131 w 380"/>
                      <a:gd name="T93" fmla="*/ 379 h 463"/>
                      <a:gd name="T94" fmla="*/ 108 w 380"/>
                      <a:gd name="T95" fmla="*/ 372 h 463"/>
                      <a:gd name="T96" fmla="*/ 84 w 380"/>
                      <a:gd name="T97" fmla="*/ 36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463">
                        <a:moveTo>
                          <a:pt x="354" y="220"/>
                        </a:moveTo>
                        <a:lnTo>
                          <a:pt x="365" y="191"/>
                        </a:lnTo>
                        <a:lnTo>
                          <a:pt x="377" y="151"/>
                        </a:lnTo>
                        <a:lnTo>
                          <a:pt x="380" y="121"/>
                        </a:lnTo>
                        <a:lnTo>
                          <a:pt x="379" y="90"/>
                        </a:lnTo>
                        <a:lnTo>
                          <a:pt x="376" y="60"/>
                        </a:lnTo>
                        <a:lnTo>
                          <a:pt x="372" y="55"/>
                        </a:lnTo>
                        <a:lnTo>
                          <a:pt x="366" y="52"/>
                        </a:lnTo>
                        <a:lnTo>
                          <a:pt x="356" y="54"/>
                        </a:lnTo>
                        <a:lnTo>
                          <a:pt x="340" y="61"/>
                        </a:lnTo>
                        <a:lnTo>
                          <a:pt x="320" y="69"/>
                        </a:lnTo>
                        <a:lnTo>
                          <a:pt x="304" y="71"/>
                        </a:lnTo>
                        <a:lnTo>
                          <a:pt x="287" y="69"/>
                        </a:lnTo>
                        <a:lnTo>
                          <a:pt x="262" y="48"/>
                        </a:lnTo>
                        <a:lnTo>
                          <a:pt x="235" y="26"/>
                        </a:lnTo>
                        <a:lnTo>
                          <a:pt x="213" y="2"/>
                        </a:lnTo>
                        <a:lnTo>
                          <a:pt x="207" y="0"/>
                        </a:lnTo>
                        <a:lnTo>
                          <a:pt x="197" y="2"/>
                        </a:lnTo>
                        <a:lnTo>
                          <a:pt x="178" y="19"/>
                        </a:lnTo>
                        <a:lnTo>
                          <a:pt x="161" y="33"/>
                        </a:lnTo>
                        <a:lnTo>
                          <a:pt x="144" y="42"/>
                        </a:lnTo>
                        <a:lnTo>
                          <a:pt x="126" y="48"/>
                        </a:lnTo>
                        <a:lnTo>
                          <a:pt x="108" y="35"/>
                        </a:lnTo>
                        <a:lnTo>
                          <a:pt x="92" y="31"/>
                        </a:lnTo>
                        <a:lnTo>
                          <a:pt x="77" y="35"/>
                        </a:lnTo>
                        <a:lnTo>
                          <a:pt x="66" y="40"/>
                        </a:lnTo>
                        <a:lnTo>
                          <a:pt x="57" y="47"/>
                        </a:lnTo>
                        <a:lnTo>
                          <a:pt x="47" y="59"/>
                        </a:lnTo>
                        <a:lnTo>
                          <a:pt x="41" y="71"/>
                        </a:lnTo>
                        <a:lnTo>
                          <a:pt x="35" y="90"/>
                        </a:lnTo>
                        <a:lnTo>
                          <a:pt x="21" y="93"/>
                        </a:lnTo>
                        <a:lnTo>
                          <a:pt x="10" y="97"/>
                        </a:lnTo>
                        <a:lnTo>
                          <a:pt x="4" y="101"/>
                        </a:lnTo>
                        <a:lnTo>
                          <a:pt x="0" y="107"/>
                        </a:lnTo>
                        <a:lnTo>
                          <a:pt x="3" y="118"/>
                        </a:lnTo>
                        <a:lnTo>
                          <a:pt x="16" y="158"/>
                        </a:lnTo>
                        <a:lnTo>
                          <a:pt x="33" y="198"/>
                        </a:lnTo>
                        <a:lnTo>
                          <a:pt x="62" y="249"/>
                        </a:lnTo>
                        <a:lnTo>
                          <a:pt x="102" y="294"/>
                        </a:lnTo>
                        <a:lnTo>
                          <a:pt x="132" y="339"/>
                        </a:lnTo>
                        <a:lnTo>
                          <a:pt x="163" y="384"/>
                        </a:lnTo>
                        <a:lnTo>
                          <a:pt x="190" y="414"/>
                        </a:lnTo>
                        <a:lnTo>
                          <a:pt x="229" y="463"/>
                        </a:lnTo>
                        <a:lnTo>
                          <a:pt x="193" y="420"/>
                        </a:lnTo>
                        <a:lnTo>
                          <a:pt x="173" y="404"/>
                        </a:lnTo>
                        <a:lnTo>
                          <a:pt x="151" y="389"/>
                        </a:lnTo>
                        <a:lnTo>
                          <a:pt x="131" y="379"/>
                        </a:lnTo>
                        <a:lnTo>
                          <a:pt x="108" y="372"/>
                        </a:lnTo>
                        <a:lnTo>
                          <a:pt x="84"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9"/>
                  <p:cNvSpPr>
                    <a:spLocks/>
                  </p:cNvSpPr>
                  <p:nvPr/>
                </p:nvSpPr>
                <p:spPr bwMode="auto">
                  <a:xfrm>
                    <a:off x="3408" y="1327"/>
                    <a:ext cx="335" cy="234"/>
                  </a:xfrm>
                  <a:custGeom>
                    <a:avLst/>
                    <a:gdLst>
                      <a:gd name="T0" fmla="*/ 0 w 335"/>
                      <a:gd name="T1" fmla="*/ 0 h 234"/>
                      <a:gd name="T2" fmla="*/ 10 w 335"/>
                      <a:gd name="T3" fmla="*/ 23 h 234"/>
                      <a:gd name="T4" fmla="*/ 21 w 335"/>
                      <a:gd name="T5" fmla="*/ 40 h 234"/>
                      <a:gd name="T6" fmla="*/ 63 w 335"/>
                      <a:gd name="T7" fmla="*/ 64 h 234"/>
                      <a:gd name="T8" fmla="*/ 122 w 335"/>
                      <a:gd name="T9" fmla="*/ 95 h 234"/>
                      <a:gd name="T10" fmla="*/ 170 w 335"/>
                      <a:gd name="T11" fmla="*/ 122 h 234"/>
                      <a:gd name="T12" fmla="*/ 206 w 335"/>
                      <a:gd name="T13" fmla="*/ 146 h 234"/>
                      <a:gd name="T14" fmla="*/ 252 w 335"/>
                      <a:gd name="T15" fmla="*/ 175 h 234"/>
                      <a:gd name="T16" fmla="*/ 298 w 335"/>
                      <a:gd name="T17" fmla="*/ 207 h 234"/>
                      <a:gd name="T18" fmla="*/ 335 w 335"/>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34">
                        <a:moveTo>
                          <a:pt x="0" y="0"/>
                        </a:moveTo>
                        <a:lnTo>
                          <a:pt x="10" y="23"/>
                        </a:lnTo>
                        <a:lnTo>
                          <a:pt x="21" y="40"/>
                        </a:lnTo>
                        <a:lnTo>
                          <a:pt x="63" y="64"/>
                        </a:lnTo>
                        <a:lnTo>
                          <a:pt x="122" y="95"/>
                        </a:lnTo>
                        <a:lnTo>
                          <a:pt x="170" y="122"/>
                        </a:lnTo>
                        <a:lnTo>
                          <a:pt x="206" y="146"/>
                        </a:lnTo>
                        <a:lnTo>
                          <a:pt x="252" y="175"/>
                        </a:lnTo>
                        <a:lnTo>
                          <a:pt x="298" y="207"/>
                        </a:lnTo>
                        <a:lnTo>
                          <a:pt x="335" y="23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0" name="Freeform 10"/>
            <p:cNvSpPr>
              <a:spLocks/>
            </p:cNvSpPr>
            <p:nvPr/>
          </p:nvSpPr>
          <p:spPr bwMode="auto">
            <a:xfrm>
              <a:off x="4752" y="1056"/>
              <a:ext cx="144" cy="208"/>
            </a:xfrm>
            <a:custGeom>
              <a:avLst/>
              <a:gdLst>
                <a:gd name="T0" fmla="*/ 144 w 144"/>
                <a:gd name="T1" fmla="*/ 96 h 208"/>
                <a:gd name="T2" fmla="*/ 48 w 144"/>
                <a:gd name="T3" fmla="*/ 0 h 208"/>
                <a:gd name="T4" fmla="*/ 0 w 144"/>
                <a:gd name="T5" fmla="*/ 96 h 208"/>
                <a:gd name="T6" fmla="*/ 48 w 144"/>
                <a:gd name="T7" fmla="*/ 192 h 208"/>
                <a:gd name="T8" fmla="*/ 96 w 144"/>
                <a:gd name="T9" fmla="*/ 192 h 208"/>
                <a:gd name="T10" fmla="*/ 96 w 144"/>
                <a:gd name="T11" fmla="*/ 144 h 208"/>
              </a:gdLst>
              <a:ahLst/>
              <a:cxnLst>
                <a:cxn ang="0">
                  <a:pos x="T0" y="T1"/>
                </a:cxn>
                <a:cxn ang="0">
                  <a:pos x="T2" y="T3"/>
                </a:cxn>
                <a:cxn ang="0">
                  <a:pos x="T4" y="T5"/>
                </a:cxn>
                <a:cxn ang="0">
                  <a:pos x="T6" y="T7"/>
                </a:cxn>
                <a:cxn ang="0">
                  <a:pos x="T8" y="T9"/>
                </a:cxn>
                <a:cxn ang="0">
                  <a:pos x="T10" y="T11"/>
                </a:cxn>
              </a:cxnLst>
              <a:rect l="0" t="0" r="r" b="b"/>
              <a:pathLst>
                <a:path w="144" h="208">
                  <a:moveTo>
                    <a:pt x="144" y="96"/>
                  </a:moveTo>
                  <a:cubicBezTo>
                    <a:pt x="108" y="48"/>
                    <a:pt x="72" y="0"/>
                    <a:pt x="48" y="0"/>
                  </a:cubicBezTo>
                  <a:cubicBezTo>
                    <a:pt x="24" y="0"/>
                    <a:pt x="0" y="64"/>
                    <a:pt x="0" y="96"/>
                  </a:cubicBezTo>
                  <a:cubicBezTo>
                    <a:pt x="0" y="128"/>
                    <a:pt x="32" y="176"/>
                    <a:pt x="48" y="192"/>
                  </a:cubicBezTo>
                  <a:cubicBezTo>
                    <a:pt x="64" y="208"/>
                    <a:pt x="88" y="200"/>
                    <a:pt x="96" y="192"/>
                  </a:cubicBezTo>
                  <a:cubicBezTo>
                    <a:pt x="104" y="184"/>
                    <a:pt x="100" y="164"/>
                    <a:pt x="96" y="14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Rounded Rectangular Callout 26"/>
          <p:cNvSpPr/>
          <p:nvPr/>
        </p:nvSpPr>
        <p:spPr>
          <a:xfrm>
            <a:off x="58105" y="5069855"/>
            <a:ext cx="2859087" cy="1066800"/>
          </a:xfrm>
          <a:prstGeom prst="wedgeRoundRectCallout">
            <a:avLst>
              <a:gd name="adj1" fmla="val 88706"/>
              <a:gd name="adj2" fmla="val -875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Tiens, tiens !</a:t>
            </a:r>
          </a:p>
          <a:p>
            <a:pPr algn="ctr"/>
            <a:r>
              <a:rPr lang="fr-CH" dirty="0" smtClean="0">
                <a:solidFill>
                  <a:schemeClr val="tx1"/>
                </a:solidFill>
              </a:rPr>
              <a:t>Ces deux-là chiffrent leur communication.</a:t>
            </a:r>
            <a:endParaRPr lang="en-US" dirty="0">
              <a:solidFill>
                <a:schemeClr val="tx1"/>
              </a:solidFill>
            </a:endParaRPr>
          </a:p>
        </p:txBody>
      </p:sp>
      <p:sp>
        <p:nvSpPr>
          <p:cNvPr id="28" name="Cloud Callout 27"/>
          <p:cNvSpPr/>
          <p:nvPr/>
        </p:nvSpPr>
        <p:spPr>
          <a:xfrm>
            <a:off x="5791200" y="4473644"/>
            <a:ext cx="3236912" cy="1532858"/>
          </a:xfrm>
          <a:prstGeom prst="cloudCallout">
            <a:avLst>
              <a:gd name="adj1" fmla="val -67214"/>
              <a:gd name="adj2" fmla="val -3741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une affaire ?</a:t>
            </a:r>
          </a:p>
          <a:p>
            <a:pPr algn="ctr"/>
            <a:r>
              <a:rPr lang="fr-CH" dirty="0"/>
              <a:t>d</a:t>
            </a:r>
            <a:r>
              <a:rPr lang="fr-CH" dirty="0" smtClean="0"/>
              <a:t>es terroristes ?</a:t>
            </a:r>
          </a:p>
          <a:p>
            <a:pPr algn="ctr"/>
            <a:r>
              <a:rPr lang="fr-CH" dirty="0"/>
              <a:t>u</a:t>
            </a:r>
            <a:r>
              <a:rPr lang="fr-CH" dirty="0" smtClean="0"/>
              <a:t>n mauvais coup ?</a:t>
            </a:r>
            <a:endParaRPr lang="en-US" dirty="0"/>
          </a:p>
        </p:txBody>
      </p:sp>
      <p:sp>
        <p:nvSpPr>
          <p:cNvPr id="29" name="TextBox 28"/>
          <p:cNvSpPr txBox="1"/>
          <p:nvPr/>
        </p:nvSpPr>
        <p:spPr>
          <a:xfrm>
            <a:off x="2133600" y="1110734"/>
            <a:ext cx="6934912" cy="461665"/>
          </a:xfrm>
          <a:prstGeom prst="rect">
            <a:avLst/>
          </a:prstGeom>
          <a:noFill/>
        </p:spPr>
        <p:txBody>
          <a:bodyPr wrap="none" rtlCol="0">
            <a:spAutoFit/>
          </a:bodyPr>
          <a:lstStyle/>
          <a:p>
            <a:r>
              <a:rPr lang="fr-CH" sz="2400" dirty="0" smtClean="0">
                <a:solidFill>
                  <a:schemeClr val="accent1"/>
                </a:solidFill>
              </a:rPr>
              <a:t>Comment communiquer sans attirer l’attention ?</a:t>
            </a:r>
            <a:endParaRPr lang="en-US" sz="2400" dirty="0">
              <a:solidFill>
                <a:schemeClr val="accent1"/>
              </a:solidFill>
            </a:endParaRPr>
          </a:p>
        </p:txBody>
      </p:sp>
    </p:spTree>
    <p:extLst>
      <p:ext uri="{BB962C8B-B14F-4D97-AF65-F5344CB8AC3E}">
        <p14:creationId xmlns:p14="http://schemas.microsoft.com/office/powerpoint/2010/main" val="219174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8"/>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25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2000" fill="hold"/>
                                        <p:tgtEl>
                                          <p:spTgt spid="29"/>
                                        </p:tgtEl>
                                        <p:attrNameLst>
                                          <p:attrName>ppt_w</p:attrName>
                                        </p:attrNameLst>
                                      </p:cBhvr>
                                      <p:tavLst>
                                        <p:tav tm="0">
                                          <p:val>
                                            <p:fltVal val="0"/>
                                          </p:val>
                                        </p:tav>
                                        <p:tav tm="100000">
                                          <p:val>
                                            <p:strVal val="#ppt_w"/>
                                          </p:val>
                                        </p:tav>
                                      </p:tavLst>
                                    </p:anim>
                                    <p:anim calcmode="lin" valueType="num">
                                      <p:cBhvr>
                                        <p:cTn id="22" dur="2000" fill="hold"/>
                                        <p:tgtEl>
                                          <p:spTgt spid="29"/>
                                        </p:tgtEl>
                                        <p:attrNameLst>
                                          <p:attrName>ppt_h</p:attrName>
                                        </p:attrNameLst>
                                      </p:cBhvr>
                                      <p:tavLst>
                                        <p:tav tm="0">
                                          <p:val>
                                            <p:fltVal val="0"/>
                                          </p:val>
                                        </p:tav>
                                        <p:tav tm="100000">
                                          <p:val>
                                            <p:strVal val="#ppt_h"/>
                                          </p:val>
                                        </p:tav>
                                      </p:tavLst>
                                    </p:anim>
                                    <p:animEffect transition="in" filter="fade">
                                      <p:cBhvr>
                                        <p:cTn id="2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half" idx="10"/>
          </p:nvPr>
        </p:nvSpPr>
        <p:spPr>
          <a:xfrm>
            <a:off x="6340186" y="6400800"/>
            <a:ext cx="2514600" cy="365125"/>
          </a:xfrm>
        </p:spPr>
        <p:txBody>
          <a:bodyPr/>
          <a:lstStyle/>
          <a:p>
            <a:r>
              <a:rPr lang="en-US" smtClean="0"/>
              <a:t>14 avril  2011</a:t>
            </a:r>
            <a:endParaRPr lang="en-US"/>
          </a:p>
        </p:txBody>
      </p:sp>
      <p:sp>
        <p:nvSpPr>
          <p:cNvPr id="44" name="Footer Placeholder 3"/>
          <p:cNvSpPr>
            <a:spLocks noGrp="1"/>
          </p:cNvSpPr>
          <p:nvPr>
            <p:ph type="ftr" sz="quarter" idx="11"/>
          </p:nvPr>
        </p:nvSpPr>
        <p:spPr/>
        <p:txBody>
          <a:bodyPr/>
          <a:lstStyle/>
          <a:p>
            <a:r>
              <a:rPr lang="fr-FR" dirty="0" smtClean="0"/>
              <a:t>L'Art du Secret:  3. Communiquer de façon discrète</a:t>
            </a:r>
            <a:endParaRPr lang="en-US" dirty="0"/>
          </a:p>
        </p:txBody>
      </p:sp>
      <p:sp>
        <p:nvSpPr>
          <p:cNvPr id="688130" name="Rectangle 2"/>
          <p:cNvSpPr>
            <a:spLocks noGrp="1" noChangeArrowheads="1"/>
          </p:cNvSpPr>
          <p:nvPr>
            <p:ph type="title"/>
          </p:nvPr>
        </p:nvSpPr>
        <p:spPr/>
        <p:txBody>
          <a:bodyPr/>
          <a:lstStyle/>
          <a:p>
            <a:r>
              <a:rPr lang="de-DE" dirty="0"/>
              <a:t>l</a:t>
            </a:r>
            <a:r>
              <a:rPr lang="de-DE" dirty="0" smtClean="0"/>
              <a:t>istes permutées</a:t>
            </a:r>
            <a:endParaRPr lang="de-DE" dirty="0"/>
          </a:p>
        </p:txBody>
      </p:sp>
      <p:grpSp>
        <p:nvGrpSpPr>
          <p:cNvPr id="688132" name="Group 4"/>
          <p:cNvGrpSpPr>
            <a:grpSpLocks/>
          </p:cNvGrpSpPr>
          <p:nvPr/>
        </p:nvGrpSpPr>
        <p:grpSpPr bwMode="auto">
          <a:xfrm>
            <a:off x="1282700" y="2894901"/>
            <a:ext cx="2374900" cy="2190751"/>
            <a:chOff x="340" y="1188"/>
            <a:chExt cx="1496" cy="1380"/>
          </a:xfrm>
        </p:grpSpPr>
        <p:sp>
          <p:nvSpPr>
            <p:cNvPr id="688133" name="Rectangle 5"/>
            <p:cNvSpPr>
              <a:spLocks noChangeArrowheads="1"/>
            </p:cNvSpPr>
            <p:nvPr/>
          </p:nvSpPr>
          <p:spPr bwMode="auto">
            <a:xfrm>
              <a:off x="476" y="1428"/>
              <a:ext cx="1270" cy="596"/>
            </a:xfrm>
            <a:prstGeom prst="rect">
              <a:avLst/>
            </a:prstGeom>
            <a:solidFill>
              <a:srgbClr val="FFC000"/>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solidFill>
                    <a:schemeClr val="tx2"/>
                  </a:solidFill>
                  <a:latin typeface="Times New Roman" pitchFamily="18" charset="0"/>
                </a:rPr>
                <a:t>c</a:t>
              </a:r>
              <a:r>
                <a:rPr lang="de-DE" sz="2400" dirty="0" smtClean="0">
                  <a:solidFill>
                    <a:schemeClr val="tx2"/>
                  </a:solidFill>
                  <a:latin typeface="Times New Roman" pitchFamily="18" charset="0"/>
                </a:rPr>
                <a:t>onvertir en </a:t>
              </a:r>
            </a:p>
            <a:p>
              <a:pPr algn="ctr"/>
              <a:r>
                <a:rPr lang="de-DE" sz="2400" dirty="0" smtClean="0">
                  <a:solidFill>
                    <a:schemeClr val="tx2"/>
                  </a:solidFill>
                  <a:latin typeface="Times New Roman" pitchFamily="18" charset="0"/>
                </a:rPr>
                <a:t>base factorielle</a:t>
              </a:r>
              <a:endParaRPr lang="de-DE" sz="2400" dirty="0">
                <a:solidFill>
                  <a:schemeClr val="tx2"/>
                </a:solidFill>
                <a:latin typeface="Times New Roman" pitchFamily="18" charset="0"/>
              </a:endParaRPr>
            </a:p>
          </p:txBody>
        </p:sp>
        <p:sp>
          <p:nvSpPr>
            <p:cNvPr id="688134" name="AutoShape 6"/>
            <p:cNvSpPr>
              <a:spLocks noChangeArrowheads="1"/>
            </p:cNvSpPr>
            <p:nvPr/>
          </p:nvSpPr>
          <p:spPr bwMode="auto">
            <a:xfrm>
              <a:off x="340" y="2251"/>
              <a:ext cx="1496" cy="317"/>
            </a:xfrm>
            <a:prstGeom prst="roundRect">
              <a:avLst>
                <a:gd name="adj" fmla="val 50000"/>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latin typeface="Times New Roman" pitchFamily="18" charset="0"/>
                </a:rPr>
                <a:t>f</a:t>
              </a:r>
              <a:r>
                <a:rPr lang="de-DE" sz="2400" dirty="0" smtClean="0">
                  <a:latin typeface="Times New Roman" pitchFamily="18" charset="0"/>
                </a:rPr>
                <a:t>ormat factoriel</a:t>
              </a:r>
              <a:endParaRPr lang="de-DE" sz="2400" dirty="0">
                <a:latin typeface="Times New Roman" pitchFamily="18" charset="0"/>
              </a:endParaRPr>
            </a:p>
          </p:txBody>
        </p:sp>
        <p:sp>
          <p:nvSpPr>
            <p:cNvPr id="688135" name="Line 7"/>
            <p:cNvSpPr>
              <a:spLocks noChangeShapeType="1"/>
            </p:cNvSpPr>
            <p:nvPr/>
          </p:nvSpPr>
          <p:spPr bwMode="auto">
            <a:xfrm>
              <a:off x="1068" y="1188"/>
              <a:ext cx="0" cy="24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36" name="Line 8"/>
            <p:cNvSpPr>
              <a:spLocks noChangeShapeType="1"/>
            </p:cNvSpPr>
            <p:nvPr/>
          </p:nvSpPr>
          <p:spPr bwMode="auto">
            <a:xfrm>
              <a:off x="1068" y="2024"/>
              <a:ext cx="0" cy="227"/>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688138" name="Rectangle 10"/>
          <p:cNvSpPr>
            <a:spLocks noChangeArrowheads="1"/>
          </p:cNvSpPr>
          <p:nvPr/>
        </p:nvSpPr>
        <p:spPr bwMode="auto">
          <a:xfrm>
            <a:off x="1518373" y="5444425"/>
            <a:ext cx="2016125" cy="935038"/>
          </a:xfrm>
          <a:prstGeom prst="rect">
            <a:avLst/>
          </a:prstGeom>
          <a:solidFill>
            <a:srgbClr val="FFC000"/>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solidFill>
                  <a:schemeClr val="tx2"/>
                </a:solidFill>
                <a:latin typeface="Times New Roman" pitchFamily="18" charset="0"/>
              </a:rPr>
              <a:t>g</a:t>
            </a:r>
            <a:r>
              <a:rPr lang="de-DE" sz="2400" dirty="0" smtClean="0">
                <a:solidFill>
                  <a:schemeClr val="tx2"/>
                </a:solidFill>
                <a:latin typeface="Times New Roman" pitchFamily="18" charset="0"/>
              </a:rPr>
              <a:t>énérer liste</a:t>
            </a:r>
          </a:p>
          <a:p>
            <a:pPr algn="ctr"/>
            <a:r>
              <a:rPr lang="de-DE" sz="2400" dirty="0" smtClean="0">
                <a:solidFill>
                  <a:schemeClr val="tx2"/>
                </a:solidFill>
                <a:latin typeface="Times New Roman" pitchFamily="18" charset="0"/>
              </a:rPr>
              <a:t>permutée</a:t>
            </a:r>
            <a:endParaRPr lang="de-DE" sz="2400" dirty="0">
              <a:solidFill>
                <a:schemeClr val="tx2"/>
              </a:solidFill>
              <a:latin typeface="Times New Roman" pitchFamily="18" charset="0"/>
            </a:endParaRPr>
          </a:p>
        </p:txBody>
      </p:sp>
      <p:sp>
        <p:nvSpPr>
          <p:cNvPr id="688140" name="Line 12"/>
          <p:cNvSpPr>
            <a:spLocks noChangeShapeType="1"/>
          </p:cNvSpPr>
          <p:nvPr/>
        </p:nvSpPr>
        <p:spPr bwMode="auto">
          <a:xfrm>
            <a:off x="2439123" y="5084062"/>
            <a:ext cx="0" cy="360363"/>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41" name="Line 13"/>
          <p:cNvSpPr>
            <a:spLocks noChangeShapeType="1"/>
          </p:cNvSpPr>
          <p:nvPr/>
        </p:nvSpPr>
        <p:spPr bwMode="auto">
          <a:xfrm>
            <a:off x="1156423" y="5912737"/>
            <a:ext cx="361950" cy="1588"/>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45" name="Line 17"/>
          <p:cNvSpPr>
            <a:spLocks noChangeShapeType="1"/>
          </p:cNvSpPr>
          <p:nvPr/>
        </p:nvSpPr>
        <p:spPr bwMode="auto">
          <a:xfrm flipH="1">
            <a:off x="3517818" y="5913530"/>
            <a:ext cx="444582" cy="794"/>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a:p>
        </p:txBody>
      </p:sp>
      <p:sp>
        <p:nvSpPr>
          <p:cNvPr id="4" name="Rectangle 3"/>
          <p:cNvSpPr/>
          <p:nvPr/>
        </p:nvSpPr>
        <p:spPr>
          <a:xfrm>
            <a:off x="76200" y="5446013"/>
            <a:ext cx="1066800" cy="936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a:t>
            </a:r>
            <a:r>
              <a:rPr lang="fr-CH" dirty="0" smtClean="0">
                <a:solidFill>
                  <a:schemeClr val="tx1"/>
                </a:solidFill>
              </a:rPr>
              <a:t>iste de base</a:t>
            </a:r>
            <a:endParaRPr lang="en-US" dirty="0">
              <a:solidFill>
                <a:schemeClr val="tx1"/>
              </a:solidFill>
            </a:endParaRPr>
          </a:p>
        </p:txBody>
      </p:sp>
      <p:sp>
        <p:nvSpPr>
          <p:cNvPr id="48" name="Rectangle 47"/>
          <p:cNvSpPr/>
          <p:nvPr/>
        </p:nvSpPr>
        <p:spPr>
          <a:xfrm>
            <a:off x="3962400" y="5444426"/>
            <a:ext cx="1371600" cy="936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a:t>
            </a:r>
            <a:r>
              <a:rPr lang="fr-CH" dirty="0" smtClean="0">
                <a:solidFill>
                  <a:schemeClr val="tx1"/>
                </a:solidFill>
              </a:rPr>
              <a:t>iste permutée</a:t>
            </a:r>
            <a:endParaRPr lang="en-US" dirty="0">
              <a:solidFill>
                <a:schemeClr val="tx1"/>
              </a:solidFill>
            </a:endParaRPr>
          </a:p>
        </p:txBody>
      </p:sp>
      <p:sp>
        <p:nvSpPr>
          <p:cNvPr id="49" name="AutoShape 3"/>
          <p:cNvSpPr>
            <a:spLocks noChangeArrowheads="1"/>
          </p:cNvSpPr>
          <p:nvPr/>
        </p:nvSpPr>
        <p:spPr bwMode="auto">
          <a:xfrm>
            <a:off x="5536477" y="2413000"/>
            <a:ext cx="2374900" cy="503237"/>
          </a:xfrm>
          <a:prstGeom prst="roundRect">
            <a:avLst>
              <a:gd name="adj" fmla="val 50000"/>
            </a:avLst>
          </a:prstGeom>
          <a:solidFill>
            <a:schemeClr val="accent6">
              <a:lumMod val="40000"/>
              <a:lumOff val="60000"/>
            </a:schemeClr>
          </a:solidFill>
          <a:ln w="28575">
            <a:solidFill>
              <a:schemeClr val="tx1"/>
            </a:solidFill>
            <a:round/>
            <a:headEnd/>
            <a:tailEnd/>
          </a:ln>
          <a:effectLst/>
          <a:extLst/>
        </p:spPr>
        <p:txBody>
          <a:bodyPr wrap="none" anchor="ctr"/>
          <a:lstStyle/>
          <a:p>
            <a:r>
              <a:rPr lang="de-DE" sz="2400" dirty="0">
                <a:latin typeface="Times New Roman" pitchFamily="18" charset="0"/>
              </a:rPr>
              <a:t>n</a:t>
            </a:r>
            <a:r>
              <a:rPr lang="de-DE" sz="2400" dirty="0" smtClean="0">
                <a:latin typeface="Times New Roman" pitchFamily="18" charset="0"/>
              </a:rPr>
              <a:t>ombre caché</a:t>
            </a:r>
            <a:endParaRPr lang="de-DE" sz="2400" dirty="0">
              <a:latin typeface="Times New Roman" pitchFamily="18" charset="0"/>
            </a:endParaRPr>
          </a:p>
        </p:txBody>
      </p:sp>
      <p:sp>
        <p:nvSpPr>
          <p:cNvPr id="51" name="Rectangle 5"/>
          <p:cNvSpPr>
            <a:spLocks noChangeArrowheads="1"/>
          </p:cNvSpPr>
          <p:nvPr/>
        </p:nvSpPr>
        <p:spPr bwMode="auto">
          <a:xfrm>
            <a:off x="5715000" y="3275900"/>
            <a:ext cx="2016125" cy="963613"/>
          </a:xfrm>
          <a:prstGeom prst="rect">
            <a:avLst/>
          </a:prstGeom>
          <a:solidFill>
            <a:srgbClr val="FFC000"/>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solidFill>
                  <a:schemeClr val="tx2"/>
                </a:solidFill>
                <a:latin typeface="Times New Roman" pitchFamily="18" charset="0"/>
              </a:rPr>
              <a:t>c</a:t>
            </a:r>
            <a:r>
              <a:rPr lang="de-DE" sz="2400" dirty="0" smtClean="0">
                <a:solidFill>
                  <a:schemeClr val="tx2"/>
                </a:solidFill>
                <a:latin typeface="Times New Roman" pitchFamily="18" charset="0"/>
              </a:rPr>
              <a:t>onvertir en </a:t>
            </a:r>
          </a:p>
          <a:p>
            <a:pPr algn="ctr"/>
            <a:r>
              <a:rPr lang="de-DE" sz="2400" dirty="0" smtClean="0">
                <a:solidFill>
                  <a:schemeClr val="tx2"/>
                </a:solidFill>
                <a:latin typeface="Times New Roman" pitchFamily="18" charset="0"/>
              </a:rPr>
              <a:t>nombre</a:t>
            </a:r>
            <a:endParaRPr lang="de-DE" sz="2400" dirty="0">
              <a:solidFill>
                <a:schemeClr val="tx2"/>
              </a:solidFill>
              <a:latin typeface="Times New Roman" pitchFamily="18" charset="0"/>
            </a:endParaRPr>
          </a:p>
        </p:txBody>
      </p:sp>
      <p:sp>
        <p:nvSpPr>
          <p:cNvPr id="52" name="AutoShape 6"/>
          <p:cNvSpPr>
            <a:spLocks noChangeArrowheads="1"/>
          </p:cNvSpPr>
          <p:nvPr/>
        </p:nvSpPr>
        <p:spPr bwMode="auto">
          <a:xfrm>
            <a:off x="5536477" y="4599875"/>
            <a:ext cx="2374900" cy="503238"/>
          </a:xfrm>
          <a:prstGeom prst="roundRect">
            <a:avLst>
              <a:gd name="adj" fmla="val 50000"/>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latin typeface="Times New Roman" pitchFamily="18" charset="0"/>
              </a:rPr>
              <a:t>f</a:t>
            </a:r>
            <a:r>
              <a:rPr lang="de-DE" sz="2400" dirty="0" smtClean="0">
                <a:latin typeface="Times New Roman" pitchFamily="18" charset="0"/>
              </a:rPr>
              <a:t>ormat factoriel</a:t>
            </a:r>
            <a:endParaRPr lang="de-DE" sz="2400" dirty="0">
              <a:latin typeface="Times New Roman" pitchFamily="18" charset="0"/>
            </a:endParaRPr>
          </a:p>
        </p:txBody>
      </p:sp>
      <p:sp>
        <p:nvSpPr>
          <p:cNvPr id="56" name="Rectangle 10"/>
          <p:cNvSpPr>
            <a:spLocks noChangeArrowheads="1"/>
          </p:cNvSpPr>
          <p:nvPr/>
        </p:nvSpPr>
        <p:spPr bwMode="auto">
          <a:xfrm>
            <a:off x="5772150" y="5461889"/>
            <a:ext cx="2016125" cy="935038"/>
          </a:xfrm>
          <a:prstGeom prst="rect">
            <a:avLst/>
          </a:prstGeom>
          <a:solidFill>
            <a:srgbClr val="FFC000"/>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solidFill>
                  <a:schemeClr val="tx2"/>
                </a:solidFill>
                <a:latin typeface="Times New Roman" pitchFamily="18" charset="0"/>
              </a:rPr>
              <a:t>g</a:t>
            </a:r>
            <a:r>
              <a:rPr lang="de-DE" sz="2400" dirty="0" smtClean="0">
                <a:solidFill>
                  <a:schemeClr val="tx2"/>
                </a:solidFill>
                <a:latin typeface="Times New Roman" pitchFamily="18" charset="0"/>
              </a:rPr>
              <a:t>énérer le </a:t>
            </a:r>
          </a:p>
          <a:p>
            <a:pPr algn="ctr"/>
            <a:r>
              <a:rPr lang="de-DE" sz="2400" dirty="0" smtClean="0">
                <a:solidFill>
                  <a:schemeClr val="tx2"/>
                </a:solidFill>
                <a:latin typeface="Times New Roman" pitchFamily="18" charset="0"/>
              </a:rPr>
              <a:t>format factoriel</a:t>
            </a:r>
            <a:endParaRPr lang="de-DE" sz="2400" dirty="0">
              <a:solidFill>
                <a:schemeClr val="tx2"/>
              </a:solidFill>
              <a:latin typeface="Times New Roman" pitchFamily="18" charset="0"/>
            </a:endParaRPr>
          </a:p>
        </p:txBody>
      </p:sp>
      <p:sp>
        <p:nvSpPr>
          <p:cNvPr id="58" name="Line 13"/>
          <p:cNvSpPr>
            <a:spLocks noChangeShapeType="1"/>
          </p:cNvSpPr>
          <p:nvPr/>
        </p:nvSpPr>
        <p:spPr bwMode="auto">
          <a:xfrm>
            <a:off x="5334000" y="5930202"/>
            <a:ext cx="438150" cy="1588"/>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9" name="Line 14"/>
          <p:cNvSpPr>
            <a:spLocks noChangeShapeType="1"/>
          </p:cNvSpPr>
          <p:nvPr/>
        </p:nvSpPr>
        <p:spPr bwMode="auto">
          <a:xfrm>
            <a:off x="6705600" y="2916237"/>
            <a:ext cx="0" cy="360363"/>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5"/>
          <p:cNvSpPr>
            <a:spLocks noChangeShapeType="1"/>
          </p:cNvSpPr>
          <p:nvPr/>
        </p:nvSpPr>
        <p:spPr bwMode="auto">
          <a:xfrm>
            <a:off x="6705600" y="4239512"/>
            <a:ext cx="0" cy="360363"/>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16"/>
          <p:cNvSpPr>
            <a:spLocks noChangeShapeType="1"/>
          </p:cNvSpPr>
          <p:nvPr/>
        </p:nvSpPr>
        <p:spPr bwMode="auto">
          <a:xfrm>
            <a:off x="6705600" y="5103112"/>
            <a:ext cx="0" cy="360363"/>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61"/>
          <p:cNvSpPr/>
          <p:nvPr/>
        </p:nvSpPr>
        <p:spPr>
          <a:xfrm>
            <a:off x="8077200" y="5464175"/>
            <a:ext cx="1066800" cy="936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a:t>
            </a:r>
            <a:r>
              <a:rPr lang="fr-CH" dirty="0" smtClean="0">
                <a:solidFill>
                  <a:schemeClr val="tx1"/>
                </a:solidFill>
              </a:rPr>
              <a:t>iste de base</a:t>
            </a:r>
            <a:endParaRPr lang="en-US" dirty="0">
              <a:solidFill>
                <a:schemeClr val="tx1"/>
              </a:solidFill>
            </a:endParaRPr>
          </a:p>
        </p:txBody>
      </p:sp>
      <p:cxnSp>
        <p:nvCxnSpPr>
          <p:cNvPr id="12" name="Straight Arrow Connector 11"/>
          <p:cNvCxnSpPr>
            <a:stCxn id="62" idx="1"/>
            <a:endCxn id="56" idx="3"/>
          </p:cNvCxnSpPr>
          <p:nvPr/>
        </p:nvCxnSpPr>
        <p:spPr>
          <a:xfrm flipH="1" flipV="1">
            <a:off x="7788275" y="5929406"/>
            <a:ext cx="288925" cy="30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3" name="Group 149"/>
          <p:cNvGrpSpPr>
            <a:grpSpLocks/>
          </p:cNvGrpSpPr>
          <p:nvPr/>
        </p:nvGrpSpPr>
        <p:grpSpPr bwMode="auto">
          <a:xfrm>
            <a:off x="509" y="609600"/>
            <a:ext cx="1370435" cy="1864979"/>
            <a:chOff x="-12" y="2160"/>
            <a:chExt cx="1247" cy="1697"/>
          </a:xfrm>
        </p:grpSpPr>
        <p:pic>
          <p:nvPicPr>
            <p:cNvPr id="84" name="Picture 147" descr="MPj04223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 y="2160"/>
              <a:ext cx="1098" cy="1685"/>
            </a:xfrm>
            <a:prstGeom prst="rect">
              <a:avLst/>
            </a:prstGeom>
            <a:noFill/>
            <a:extLst>
              <a:ext uri="{909E8E84-426E-40DD-AFC4-6F175D3DCCD1}">
                <a14:hiddenFill xmlns:a14="http://schemas.microsoft.com/office/drawing/2010/main">
                  <a:solidFill>
                    <a:srgbClr val="FFFFFF"/>
                  </a:solidFill>
                </a14:hiddenFill>
              </a:ext>
            </a:extLst>
          </p:spPr>
        </p:pic>
        <p:sp>
          <p:nvSpPr>
            <p:cNvPr id="85" name="Text Box 14"/>
            <p:cNvSpPr txBox="1">
              <a:spLocks noChangeArrowheads="1"/>
            </p:cNvSpPr>
            <p:nvPr/>
          </p:nvSpPr>
          <p:spPr bwMode="auto">
            <a:xfrm>
              <a:off x="612" y="3521"/>
              <a:ext cx="62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1800" dirty="0"/>
                <a:t>Alice</a:t>
              </a:r>
            </a:p>
          </p:txBody>
        </p:sp>
      </p:grpSp>
      <p:grpSp>
        <p:nvGrpSpPr>
          <p:cNvPr id="86" name="Group 150"/>
          <p:cNvGrpSpPr>
            <a:grpSpLocks/>
          </p:cNvGrpSpPr>
          <p:nvPr/>
        </p:nvGrpSpPr>
        <p:grpSpPr bwMode="auto">
          <a:xfrm>
            <a:off x="7911326" y="1295400"/>
            <a:ext cx="1232674" cy="1031968"/>
            <a:chOff x="2018" y="2659"/>
            <a:chExt cx="1517" cy="1270"/>
          </a:xfrm>
        </p:grpSpPr>
        <p:pic>
          <p:nvPicPr>
            <p:cNvPr id="87" name="Picture 148" descr="MPj04225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 y="2659"/>
              <a:ext cx="1517" cy="1214"/>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131"/>
            <p:cNvSpPr txBox="1">
              <a:spLocks noChangeArrowheads="1"/>
            </p:cNvSpPr>
            <p:nvPr/>
          </p:nvSpPr>
          <p:spPr bwMode="auto">
            <a:xfrm>
              <a:off x="2971" y="3602"/>
              <a:ext cx="4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dirty="0">
                  <a:solidFill>
                    <a:schemeClr val="bg1"/>
                  </a:solidFill>
                </a:rPr>
                <a:t>Bob</a:t>
              </a:r>
            </a:p>
          </p:txBody>
        </p:sp>
      </p:grpSp>
      <p:sp>
        <p:nvSpPr>
          <p:cNvPr id="98" name="AutoShape 3"/>
          <p:cNvSpPr>
            <a:spLocks noChangeArrowheads="1"/>
          </p:cNvSpPr>
          <p:nvPr/>
        </p:nvSpPr>
        <p:spPr bwMode="auto">
          <a:xfrm>
            <a:off x="685800" y="609600"/>
            <a:ext cx="2374900" cy="503237"/>
          </a:xfrm>
          <a:prstGeom prst="roundRect">
            <a:avLst>
              <a:gd name="adj" fmla="val 50000"/>
            </a:avLst>
          </a:prstGeom>
          <a:solidFill>
            <a:schemeClr val="accent6">
              <a:lumMod val="40000"/>
              <a:lumOff val="60000"/>
            </a:schemeClr>
          </a:solidFill>
          <a:ln w="28575">
            <a:solidFill>
              <a:schemeClr val="tx1"/>
            </a:solidFill>
            <a:round/>
            <a:headEnd/>
            <a:tailEnd/>
          </a:ln>
          <a:effectLst/>
          <a:extLst/>
        </p:spPr>
        <p:txBody>
          <a:bodyPr wrap="none" anchor="ctr"/>
          <a:lstStyle/>
          <a:p>
            <a:r>
              <a:rPr lang="de-DE" sz="2400" dirty="0">
                <a:latin typeface="Times New Roman" pitchFamily="18" charset="0"/>
              </a:rPr>
              <a:t>m</a:t>
            </a:r>
            <a:r>
              <a:rPr lang="de-DE" sz="2400" dirty="0" smtClean="0">
                <a:latin typeface="Times New Roman" pitchFamily="18" charset="0"/>
              </a:rPr>
              <a:t>essage binaire</a:t>
            </a:r>
            <a:endParaRPr lang="de-DE" sz="2400" dirty="0">
              <a:latin typeface="Times New Roman" pitchFamily="18" charset="0"/>
            </a:endParaRPr>
          </a:p>
        </p:txBody>
      </p:sp>
      <p:grpSp>
        <p:nvGrpSpPr>
          <p:cNvPr id="17" name="Group 16"/>
          <p:cNvGrpSpPr/>
          <p:nvPr/>
        </p:nvGrpSpPr>
        <p:grpSpPr>
          <a:xfrm>
            <a:off x="1258950" y="1112837"/>
            <a:ext cx="2374900" cy="1782763"/>
            <a:chOff x="1258950" y="1112837"/>
            <a:chExt cx="2374900" cy="1782763"/>
          </a:xfrm>
        </p:grpSpPr>
        <p:sp>
          <p:nvSpPr>
            <p:cNvPr id="688131" name="AutoShape 3"/>
            <p:cNvSpPr>
              <a:spLocks noChangeArrowheads="1"/>
            </p:cNvSpPr>
            <p:nvPr/>
          </p:nvSpPr>
          <p:spPr bwMode="auto">
            <a:xfrm>
              <a:off x="1258950" y="2392363"/>
              <a:ext cx="2374900" cy="503237"/>
            </a:xfrm>
            <a:prstGeom prst="roundRect">
              <a:avLst>
                <a:gd name="adj" fmla="val 50000"/>
              </a:avLst>
            </a:prstGeom>
            <a:solidFill>
              <a:schemeClr val="accent6">
                <a:lumMod val="40000"/>
                <a:lumOff val="60000"/>
              </a:schemeClr>
            </a:solidFill>
            <a:ln w="28575">
              <a:solidFill>
                <a:schemeClr val="tx1"/>
              </a:solidFill>
              <a:round/>
              <a:headEnd/>
              <a:tailEnd/>
            </a:ln>
            <a:effectLst/>
            <a:extLst/>
          </p:spPr>
          <p:txBody>
            <a:bodyPr wrap="none" anchor="ctr"/>
            <a:lstStyle/>
            <a:p>
              <a:r>
                <a:rPr lang="de-DE" sz="2400" dirty="0">
                  <a:latin typeface="Times New Roman" pitchFamily="18" charset="0"/>
                </a:rPr>
                <a:t>n</a:t>
              </a:r>
              <a:r>
                <a:rPr lang="de-DE" sz="2400" dirty="0" smtClean="0">
                  <a:latin typeface="Times New Roman" pitchFamily="18" charset="0"/>
                </a:rPr>
                <a:t>ombre à cacher</a:t>
              </a:r>
              <a:endParaRPr lang="de-DE" sz="2400" dirty="0">
                <a:latin typeface="Times New Roman" pitchFamily="18" charset="0"/>
              </a:endParaRPr>
            </a:p>
          </p:txBody>
        </p:sp>
        <p:sp>
          <p:nvSpPr>
            <p:cNvPr id="25" name="Rectangle 24"/>
            <p:cNvSpPr/>
            <p:nvPr/>
          </p:nvSpPr>
          <p:spPr>
            <a:xfrm>
              <a:off x="1447800" y="1371600"/>
              <a:ext cx="2016125" cy="746712"/>
            </a:xfrm>
            <a:prstGeom prst="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Times New Roman" pitchFamily="18" charset="0"/>
                  <a:cs typeface="Times New Roman" pitchFamily="18" charset="0"/>
                </a:rPr>
                <a:t>c</a:t>
              </a:r>
              <a:r>
                <a:rPr lang="fr-CH" sz="2400" dirty="0" smtClean="0">
                  <a:solidFill>
                    <a:schemeClr val="tx1"/>
                  </a:solidFill>
                  <a:latin typeface="Times New Roman" pitchFamily="18" charset="0"/>
                  <a:cs typeface="Times New Roman" pitchFamily="18" charset="0"/>
                </a:rPr>
                <a:t>onvertir en</a:t>
              </a:r>
            </a:p>
            <a:p>
              <a:pPr algn="ctr"/>
              <a:r>
                <a:rPr lang="fr-CH" sz="2400" dirty="0" smtClean="0">
                  <a:solidFill>
                    <a:schemeClr val="tx1"/>
                  </a:solidFill>
                  <a:latin typeface="Times New Roman" pitchFamily="18" charset="0"/>
                  <a:cs typeface="Times New Roman" pitchFamily="18" charset="0"/>
                </a:rPr>
                <a:t>nombre</a:t>
              </a:r>
              <a:endParaRPr lang="en-US" sz="2400" dirty="0">
                <a:solidFill>
                  <a:schemeClr val="tx1"/>
                </a:solidFill>
                <a:latin typeface="Times New Roman" pitchFamily="18" charset="0"/>
                <a:cs typeface="Times New Roman" pitchFamily="18" charset="0"/>
              </a:endParaRPr>
            </a:p>
          </p:txBody>
        </p:sp>
        <p:cxnSp>
          <p:nvCxnSpPr>
            <p:cNvPr id="7" name="Straight Connector 6"/>
            <p:cNvCxnSpPr>
              <a:endCxn id="688131" idx="0"/>
            </p:cNvCxnSpPr>
            <p:nvPr/>
          </p:nvCxnSpPr>
          <p:spPr>
            <a:xfrm>
              <a:off x="2438400" y="2118312"/>
              <a:ext cx="8000" cy="27405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38400" y="1112837"/>
              <a:ext cx="1" cy="258763"/>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3" name="AutoShape 3"/>
          <p:cNvSpPr>
            <a:spLocks noChangeArrowheads="1"/>
          </p:cNvSpPr>
          <p:nvPr/>
        </p:nvSpPr>
        <p:spPr bwMode="auto">
          <a:xfrm>
            <a:off x="6845300" y="792163"/>
            <a:ext cx="2374900" cy="503237"/>
          </a:xfrm>
          <a:prstGeom prst="roundRect">
            <a:avLst>
              <a:gd name="adj" fmla="val 50000"/>
            </a:avLst>
          </a:prstGeom>
          <a:solidFill>
            <a:schemeClr val="accent6">
              <a:lumMod val="40000"/>
              <a:lumOff val="60000"/>
            </a:schemeClr>
          </a:solidFill>
          <a:ln w="28575">
            <a:solidFill>
              <a:schemeClr val="tx1"/>
            </a:solidFill>
            <a:round/>
            <a:headEnd/>
            <a:tailEnd/>
          </a:ln>
          <a:effectLst/>
          <a:extLst/>
        </p:spPr>
        <p:txBody>
          <a:bodyPr wrap="none" anchor="ctr"/>
          <a:lstStyle/>
          <a:p>
            <a:r>
              <a:rPr lang="de-DE" sz="2400" dirty="0">
                <a:latin typeface="Times New Roman" pitchFamily="18" charset="0"/>
              </a:rPr>
              <a:t>m</a:t>
            </a:r>
            <a:r>
              <a:rPr lang="de-DE" sz="2400" dirty="0" smtClean="0">
                <a:latin typeface="Times New Roman" pitchFamily="18" charset="0"/>
              </a:rPr>
              <a:t>essage binaire</a:t>
            </a:r>
            <a:endParaRPr lang="de-DE" sz="2400" dirty="0">
              <a:latin typeface="Times New Roman" pitchFamily="18" charset="0"/>
            </a:endParaRPr>
          </a:p>
        </p:txBody>
      </p:sp>
      <p:sp>
        <p:nvSpPr>
          <p:cNvPr id="64" name="Rectangle 63"/>
          <p:cNvSpPr/>
          <p:nvPr/>
        </p:nvSpPr>
        <p:spPr>
          <a:xfrm>
            <a:off x="5756275" y="1371600"/>
            <a:ext cx="2016125" cy="746712"/>
          </a:xfrm>
          <a:prstGeom prst="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Times New Roman" pitchFamily="18" charset="0"/>
                <a:cs typeface="Times New Roman" pitchFamily="18" charset="0"/>
              </a:rPr>
              <a:t>c</a:t>
            </a:r>
            <a:r>
              <a:rPr lang="fr-CH" sz="2400" dirty="0" smtClean="0">
                <a:solidFill>
                  <a:schemeClr val="tx1"/>
                </a:solidFill>
                <a:latin typeface="Times New Roman" pitchFamily="18" charset="0"/>
                <a:cs typeface="Times New Roman" pitchFamily="18" charset="0"/>
              </a:rPr>
              <a:t>onvertir en</a:t>
            </a:r>
          </a:p>
          <a:p>
            <a:pPr algn="ctr"/>
            <a:r>
              <a:rPr lang="fr-CH" sz="2400" dirty="0" smtClean="0">
                <a:solidFill>
                  <a:schemeClr val="tx1"/>
                </a:solidFill>
                <a:latin typeface="Times New Roman" pitchFamily="18" charset="0"/>
                <a:cs typeface="Times New Roman" pitchFamily="18" charset="0"/>
              </a:rPr>
              <a:t>message</a:t>
            </a:r>
            <a:endParaRPr lang="en-US" sz="2400" dirty="0">
              <a:solidFill>
                <a:schemeClr val="tx1"/>
              </a:solidFill>
              <a:latin typeface="Times New Roman" pitchFamily="18" charset="0"/>
              <a:cs typeface="Times New Roman" pitchFamily="18" charset="0"/>
            </a:endParaRPr>
          </a:p>
        </p:txBody>
      </p:sp>
      <p:cxnSp>
        <p:nvCxnSpPr>
          <p:cNvPr id="65" name="Straight Connector 64"/>
          <p:cNvCxnSpPr/>
          <p:nvPr/>
        </p:nvCxnSpPr>
        <p:spPr>
          <a:xfrm>
            <a:off x="6696075" y="2118312"/>
            <a:ext cx="8000" cy="27405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63" idx="1"/>
          </p:cNvCxnSpPr>
          <p:nvPr/>
        </p:nvCxnSpPr>
        <p:spPr>
          <a:xfrm rot="5400000" flipH="1" flipV="1">
            <a:off x="6611541" y="1137841"/>
            <a:ext cx="327818" cy="139700"/>
          </a:xfrm>
          <a:prstGeom prst="bentConnector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454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fill="hold"/>
                                        <p:tgtEl>
                                          <p:spTgt spid="98"/>
                                        </p:tgtEl>
                                        <p:attrNameLst>
                                          <p:attrName>ppt_x</p:attrName>
                                        </p:attrNameLst>
                                      </p:cBhvr>
                                      <p:tavLst>
                                        <p:tav tm="0">
                                          <p:val>
                                            <p:strVal val="0-#ppt_w/2"/>
                                          </p:val>
                                        </p:tav>
                                        <p:tav tm="100000">
                                          <p:val>
                                            <p:strVal val="#ppt_x"/>
                                          </p:val>
                                        </p:tav>
                                      </p:tavLst>
                                    </p:anim>
                                    <p:anim calcmode="lin" valueType="num">
                                      <p:cBhvr additive="base">
                                        <p:cTn id="8" dur="1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12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88132"/>
                                        </p:tgtEl>
                                        <p:attrNameLst>
                                          <p:attrName>style.visibility</p:attrName>
                                        </p:attrNameLst>
                                      </p:cBhvr>
                                      <p:to>
                                        <p:strVal val="visible"/>
                                      </p:to>
                                    </p:set>
                                    <p:animEffect transition="in" filter="wipe(up)">
                                      <p:cBhvr>
                                        <p:cTn id="18" dur="1250"/>
                                        <p:tgtEl>
                                          <p:spTgt spid="6881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88141"/>
                                        </p:tgtEl>
                                        <p:attrNameLst>
                                          <p:attrName>style.visibility</p:attrName>
                                        </p:attrNameLst>
                                      </p:cBhvr>
                                      <p:to>
                                        <p:strVal val="visible"/>
                                      </p:to>
                                    </p:set>
                                    <p:animEffect transition="in" filter="wipe(left)">
                                      <p:cBhvr>
                                        <p:cTn id="29" dur="1250"/>
                                        <p:tgtEl>
                                          <p:spTgt spid="688141"/>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88140"/>
                                        </p:tgtEl>
                                        <p:attrNameLst>
                                          <p:attrName>style.visibility</p:attrName>
                                        </p:attrNameLst>
                                      </p:cBhvr>
                                      <p:to>
                                        <p:strVal val="visible"/>
                                      </p:to>
                                    </p:set>
                                    <p:animEffect transition="in" filter="wipe(up)">
                                      <p:cBhvr>
                                        <p:cTn id="32" dur="1250"/>
                                        <p:tgtEl>
                                          <p:spTgt spid="688140"/>
                                        </p:tgtEl>
                                      </p:cBhvr>
                                    </p:animEffect>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688138"/>
                                        </p:tgtEl>
                                        <p:attrNameLst>
                                          <p:attrName>style.visibility</p:attrName>
                                        </p:attrNameLst>
                                      </p:cBhvr>
                                      <p:to>
                                        <p:strVal val="visible"/>
                                      </p:to>
                                    </p:set>
                                    <p:animEffect transition="in" filter="wipe(left)">
                                      <p:cBhvr>
                                        <p:cTn id="36" dur="1250"/>
                                        <p:tgtEl>
                                          <p:spTgt spid="688138"/>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688145"/>
                                        </p:tgtEl>
                                        <p:attrNameLst>
                                          <p:attrName>style.visibility</p:attrName>
                                        </p:attrNameLst>
                                      </p:cBhvr>
                                      <p:to>
                                        <p:strVal val="visible"/>
                                      </p:to>
                                    </p:set>
                                    <p:animEffect transition="in" filter="wipe(left)">
                                      <p:cBhvr>
                                        <p:cTn id="40" dur="2000"/>
                                        <p:tgtEl>
                                          <p:spTgt spid="688145"/>
                                        </p:tgtEl>
                                      </p:cBhvr>
                                    </p:animEffect>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125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1250"/>
                                        <p:tgtEl>
                                          <p:spTgt spid="58"/>
                                        </p:tgtEl>
                                      </p:cBhvr>
                                    </p:animEffect>
                                  </p:childTnLst>
                                </p:cTn>
                              </p:par>
                            </p:childTnLst>
                          </p:cTn>
                        </p:par>
                        <p:par>
                          <p:cTn id="50" fill="hold">
                            <p:stCondLst>
                              <p:cond delay="1250"/>
                            </p:stCondLst>
                            <p:childTnLst>
                              <p:par>
                                <p:cTn id="51" presetID="42"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2250"/>
                            </p:stCondLst>
                            <p:childTnLst>
                              <p:par>
                                <p:cTn id="57" presetID="22" presetClass="entr" presetSubtype="2"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right)">
                                      <p:cBhvr>
                                        <p:cTn id="59" dur="1250"/>
                                        <p:tgtEl>
                                          <p:spTgt spid="12"/>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1250"/>
                                        <p:tgtEl>
                                          <p:spTgt spid="56"/>
                                        </p:tgtEl>
                                      </p:cBhvr>
                                    </p:animEffect>
                                  </p:childTnLst>
                                </p:cTn>
                              </p:par>
                            </p:childTnLst>
                          </p:cTn>
                        </p:par>
                        <p:par>
                          <p:cTn id="64" fill="hold">
                            <p:stCondLst>
                              <p:cond delay="4750"/>
                            </p:stCondLst>
                            <p:childTnLst>
                              <p:par>
                                <p:cTn id="65" presetID="22" presetClass="entr" presetSubtype="4"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2000"/>
                                        <p:tgtEl>
                                          <p:spTgt spid="61"/>
                                        </p:tgtEl>
                                      </p:cBhvr>
                                    </p:animEffect>
                                  </p:childTnLst>
                                </p:cTn>
                              </p:par>
                            </p:childTnLst>
                          </p:cTn>
                        </p:par>
                        <p:par>
                          <p:cTn id="68" fill="hold">
                            <p:stCondLst>
                              <p:cond delay="6750"/>
                            </p:stCondLst>
                            <p:childTnLst>
                              <p:par>
                                <p:cTn id="69" presetID="22" presetClass="entr" presetSubtype="4"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125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1250"/>
                                        <p:tgtEl>
                                          <p:spTgt spid="60"/>
                                        </p:tgtEl>
                                      </p:cBhvr>
                                    </p:animEffect>
                                  </p:childTnLst>
                                </p:cTn>
                              </p:par>
                            </p:childTnLst>
                          </p:cTn>
                        </p:par>
                        <p:par>
                          <p:cTn id="77" fill="hold">
                            <p:stCondLst>
                              <p:cond delay="1250"/>
                            </p:stCondLst>
                            <p:childTnLst>
                              <p:par>
                                <p:cTn id="78" presetID="22" presetClass="entr" presetSubtype="4"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down)">
                                      <p:cBhvr>
                                        <p:cTn id="80" dur="1250"/>
                                        <p:tgtEl>
                                          <p:spTgt spid="51"/>
                                        </p:tgtEl>
                                      </p:cBhvr>
                                    </p:animEffect>
                                  </p:childTnLst>
                                </p:cTn>
                              </p:par>
                            </p:childTnLst>
                          </p:cTn>
                        </p:par>
                        <p:par>
                          <p:cTn id="81" fill="hold">
                            <p:stCondLst>
                              <p:cond delay="2500"/>
                            </p:stCondLst>
                            <p:childTnLst>
                              <p:par>
                                <p:cTn id="82" presetID="22" presetClass="entr" presetSubtype="4"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wipe(down)">
                                      <p:cBhvr>
                                        <p:cTn id="84" dur="1250"/>
                                        <p:tgtEl>
                                          <p:spTgt spid="59"/>
                                        </p:tgtEl>
                                      </p:cBhvr>
                                    </p:animEffect>
                                  </p:childTnLst>
                                </p:cTn>
                              </p:par>
                            </p:childTnLst>
                          </p:cTn>
                        </p:par>
                        <p:par>
                          <p:cTn id="85" fill="hold">
                            <p:stCondLst>
                              <p:cond delay="3750"/>
                            </p:stCondLst>
                            <p:childTnLst>
                              <p:par>
                                <p:cTn id="86" presetID="22" presetClass="entr" presetSubtype="4"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down)">
                                      <p:cBhvr>
                                        <p:cTn id="88" dur="125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down)">
                                      <p:cBhvr>
                                        <p:cTn id="93" dur="1250"/>
                                        <p:tgtEl>
                                          <p:spTgt spid="65"/>
                                        </p:tgtEl>
                                      </p:cBhvr>
                                    </p:animEffect>
                                  </p:childTnLst>
                                </p:cTn>
                              </p:par>
                            </p:childTnLst>
                          </p:cTn>
                        </p:par>
                        <p:par>
                          <p:cTn id="94" fill="hold">
                            <p:stCondLst>
                              <p:cond delay="1250"/>
                            </p:stCondLst>
                            <p:childTnLst>
                              <p:par>
                                <p:cTn id="95" presetID="22" presetClass="entr" presetSubtype="4"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down)">
                                      <p:cBhvr>
                                        <p:cTn id="97" dur="1250"/>
                                        <p:tgtEl>
                                          <p:spTgt spid="64"/>
                                        </p:tgtEl>
                                      </p:cBhvr>
                                    </p:animEffect>
                                  </p:childTnLst>
                                </p:cTn>
                              </p:par>
                            </p:childTnLst>
                          </p:cTn>
                        </p:par>
                        <p:par>
                          <p:cTn id="98" fill="hold">
                            <p:stCondLst>
                              <p:cond delay="2500"/>
                            </p:stCondLst>
                            <p:childTnLst>
                              <p:par>
                                <p:cTn id="99" presetID="18" presetClass="entr" presetSubtype="3"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upRight)">
                                      <p:cBhvr>
                                        <p:cTn id="101" dur="1250"/>
                                        <p:tgtEl>
                                          <p:spTgt spid="15"/>
                                        </p:tgtEl>
                                      </p:cBhvr>
                                    </p:animEffect>
                                  </p:childTnLst>
                                </p:cTn>
                              </p:par>
                            </p:childTnLst>
                          </p:cTn>
                        </p:par>
                        <p:par>
                          <p:cTn id="102" fill="hold">
                            <p:stCondLst>
                              <p:cond delay="3750"/>
                            </p:stCondLst>
                            <p:childTnLst>
                              <p:par>
                                <p:cTn id="103" presetID="22" presetClass="entr" presetSubtype="8"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wipe(left)">
                                      <p:cBhvr>
                                        <p:cTn id="105" dur="1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8" grpId="0" animBg="1"/>
      <p:bldP spid="688140" grpId="0" animBg="1"/>
      <p:bldP spid="688141" grpId="0" animBg="1"/>
      <p:bldP spid="688145" grpId="0" animBg="1"/>
      <p:bldP spid="4" grpId="0" animBg="1"/>
      <p:bldP spid="48" grpId="0" animBg="1"/>
      <p:bldP spid="49" grpId="0" animBg="1"/>
      <p:bldP spid="51" grpId="0" animBg="1"/>
      <p:bldP spid="52" grpId="0" animBg="1"/>
      <p:bldP spid="56" grpId="0" animBg="1"/>
      <p:bldP spid="58" grpId="0" animBg="1"/>
      <p:bldP spid="59" grpId="0" animBg="1"/>
      <p:bldP spid="60" grpId="0" animBg="1"/>
      <p:bldP spid="61" grpId="0" animBg="1"/>
      <p:bldP spid="62" grpId="0" animBg="1"/>
      <p:bldP spid="98" grpId="0" animBg="1"/>
      <p:bldP spid="63" grpId="0" animBg="1"/>
      <p:bldP spid="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half" idx="10"/>
          </p:nvPr>
        </p:nvSpPr>
        <p:spPr>
          <a:xfrm>
            <a:off x="6340186" y="6400800"/>
            <a:ext cx="2514600" cy="365125"/>
          </a:xfrm>
        </p:spPr>
        <p:txBody>
          <a:bodyPr/>
          <a:lstStyle/>
          <a:p>
            <a:r>
              <a:rPr lang="en-US" smtClean="0"/>
              <a:t>14 avril  2011</a:t>
            </a:r>
            <a:endParaRPr lang="en-US"/>
          </a:p>
        </p:txBody>
      </p:sp>
      <p:sp>
        <p:nvSpPr>
          <p:cNvPr id="44"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688130" name="Rectangle 2"/>
          <p:cNvSpPr>
            <a:spLocks noGrp="1" noChangeArrowheads="1"/>
          </p:cNvSpPr>
          <p:nvPr>
            <p:ph type="title"/>
          </p:nvPr>
        </p:nvSpPr>
        <p:spPr/>
        <p:txBody>
          <a:bodyPr/>
          <a:lstStyle/>
          <a:p>
            <a:r>
              <a:rPr lang="de-DE" dirty="0" smtClean="0"/>
              <a:t>format factoriel</a:t>
            </a:r>
            <a:endParaRPr lang="de-DE" dirty="0"/>
          </a:p>
        </p:txBody>
      </p:sp>
      <p:sp>
        <p:nvSpPr>
          <p:cNvPr id="688146" name="Oval 18"/>
          <p:cNvSpPr>
            <a:spLocks noChangeArrowheads="1"/>
          </p:cNvSpPr>
          <p:nvPr/>
        </p:nvSpPr>
        <p:spPr bwMode="auto">
          <a:xfrm>
            <a:off x="6008688" y="908050"/>
            <a:ext cx="574675" cy="576263"/>
          </a:xfrm>
          <a:prstGeom prst="ellipse">
            <a:avLst/>
          </a:prstGeom>
          <a:solidFill>
            <a:schemeClr val="accent6">
              <a:lumMod val="40000"/>
              <a:lumOff val="60000"/>
            </a:schemeClr>
          </a:solidFill>
          <a:ln w="28575">
            <a:solidFill>
              <a:schemeClr val="tx1"/>
            </a:solidFill>
            <a:round/>
            <a:headEnd/>
            <a:tailEnd/>
          </a:ln>
          <a:effectLst/>
          <a:extLst/>
        </p:spPr>
        <p:txBody>
          <a:bodyPr wrap="none" anchor="ctr"/>
          <a:lstStyle/>
          <a:p>
            <a:pPr algn="ctr"/>
            <a:r>
              <a:rPr lang="de-DE" sz="2800">
                <a:solidFill>
                  <a:srgbClr val="FFFF66"/>
                </a:solidFill>
              </a:rPr>
              <a:t>13</a:t>
            </a:r>
          </a:p>
        </p:txBody>
      </p:sp>
      <p:grpSp>
        <p:nvGrpSpPr>
          <p:cNvPr id="688147" name="Group 19"/>
          <p:cNvGrpSpPr>
            <a:grpSpLocks/>
          </p:cNvGrpSpPr>
          <p:nvPr/>
        </p:nvGrpSpPr>
        <p:grpSpPr bwMode="auto">
          <a:xfrm>
            <a:off x="5780088" y="2852738"/>
            <a:ext cx="2963862" cy="1439862"/>
            <a:chOff x="3190" y="1797"/>
            <a:chExt cx="1867" cy="907"/>
          </a:xfrm>
        </p:grpSpPr>
        <p:sp>
          <p:nvSpPr>
            <p:cNvPr id="688148" name="Line 20"/>
            <p:cNvSpPr>
              <a:spLocks noChangeShapeType="1"/>
            </p:cNvSpPr>
            <p:nvPr/>
          </p:nvSpPr>
          <p:spPr bwMode="auto">
            <a:xfrm>
              <a:off x="3515" y="1797"/>
              <a:ext cx="0" cy="5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49" name="Oval 21"/>
            <p:cNvSpPr>
              <a:spLocks noChangeArrowheads="1"/>
            </p:cNvSpPr>
            <p:nvPr/>
          </p:nvSpPr>
          <p:spPr bwMode="auto">
            <a:xfrm>
              <a:off x="3334" y="2341"/>
              <a:ext cx="362" cy="363"/>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800">
                  <a:solidFill>
                    <a:srgbClr val="FFFF66"/>
                  </a:solidFill>
                </a:rPr>
                <a:t>2</a:t>
              </a:r>
            </a:p>
          </p:txBody>
        </p:sp>
        <p:sp>
          <p:nvSpPr>
            <p:cNvPr id="688150" name="Line 22"/>
            <p:cNvSpPr>
              <a:spLocks noChangeShapeType="1"/>
            </p:cNvSpPr>
            <p:nvPr/>
          </p:nvSpPr>
          <p:spPr bwMode="auto">
            <a:xfrm>
              <a:off x="3515" y="2205"/>
              <a:ext cx="1179"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51" name="Oval 23"/>
            <p:cNvSpPr>
              <a:spLocks noChangeArrowheads="1"/>
            </p:cNvSpPr>
            <p:nvPr/>
          </p:nvSpPr>
          <p:spPr bwMode="auto">
            <a:xfrm>
              <a:off x="4695" y="2024"/>
              <a:ext cx="362" cy="363"/>
            </a:xfrm>
            <a:prstGeom prst="ellipse">
              <a:avLst/>
            </a:prstGeom>
            <a:solidFill>
              <a:schemeClr val="bg2"/>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3600">
                  <a:solidFill>
                    <a:schemeClr val="accent1"/>
                  </a:solidFill>
                </a:rPr>
                <a:t>0</a:t>
              </a:r>
            </a:p>
          </p:txBody>
        </p:sp>
        <p:sp>
          <p:nvSpPr>
            <p:cNvPr id="688152" name="Text Box 24"/>
            <p:cNvSpPr txBox="1">
              <a:spLocks noChangeArrowheads="1"/>
            </p:cNvSpPr>
            <p:nvPr/>
          </p:nvSpPr>
          <p:spPr bwMode="auto">
            <a:xfrm>
              <a:off x="3190" y="1842"/>
              <a:ext cx="3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000">
                  <a:solidFill>
                    <a:schemeClr val="tx2"/>
                  </a:solidFill>
                </a:rPr>
                <a:t>: 3</a:t>
              </a:r>
            </a:p>
          </p:txBody>
        </p:sp>
        <p:sp>
          <p:nvSpPr>
            <p:cNvPr id="688153" name="Text Box 25"/>
            <p:cNvSpPr txBox="1">
              <a:spLocks noChangeArrowheads="1"/>
            </p:cNvSpPr>
            <p:nvPr/>
          </p:nvSpPr>
          <p:spPr bwMode="auto">
            <a:xfrm>
              <a:off x="3963" y="1978"/>
              <a:ext cx="4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000" dirty="0" smtClean="0">
                  <a:solidFill>
                    <a:schemeClr val="tx2"/>
                  </a:solidFill>
                </a:rPr>
                <a:t>reste</a:t>
              </a:r>
              <a:endParaRPr lang="de-DE" sz="2000" dirty="0">
                <a:solidFill>
                  <a:schemeClr val="tx2"/>
                </a:solidFill>
              </a:endParaRPr>
            </a:p>
          </p:txBody>
        </p:sp>
      </p:grpSp>
      <p:grpSp>
        <p:nvGrpSpPr>
          <p:cNvPr id="688154" name="Group 26"/>
          <p:cNvGrpSpPr>
            <a:grpSpLocks/>
          </p:cNvGrpSpPr>
          <p:nvPr/>
        </p:nvGrpSpPr>
        <p:grpSpPr bwMode="auto">
          <a:xfrm>
            <a:off x="5780088" y="4292600"/>
            <a:ext cx="2963862" cy="1439863"/>
            <a:chOff x="3190" y="2704"/>
            <a:chExt cx="1867" cy="907"/>
          </a:xfrm>
        </p:grpSpPr>
        <p:sp>
          <p:nvSpPr>
            <p:cNvPr id="688155" name="Line 27"/>
            <p:cNvSpPr>
              <a:spLocks noChangeShapeType="1"/>
            </p:cNvSpPr>
            <p:nvPr/>
          </p:nvSpPr>
          <p:spPr bwMode="auto">
            <a:xfrm>
              <a:off x="3515" y="2704"/>
              <a:ext cx="0" cy="5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56" name="Oval 28"/>
            <p:cNvSpPr>
              <a:spLocks noChangeArrowheads="1"/>
            </p:cNvSpPr>
            <p:nvPr/>
          </p:nvSpPr>
          <p:spPr bwMode="auto">
            <a:xfrm>
              <a:off x="3334" y="3248"/>
              <a:ext cx="362" cy="363"/>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800">
                  <a:solidFill>
                    <a:srgbClr val="FFFF66"/>
                  </a:solidFill>
                </a:rPr>
                <a:t>0</a:t>
              </a:r>
            </a:p>
          </p:txBody>
        </p:sp>
        <p:sp>
          <p:nvSpPr>
            <p:cNvPr id="688157" name="Line 29"/>
            <p:cNvSpPr>
              <a:spLocks noChangeShapeType="1"/>
            </p:cNvSpPr>
            <p:nvPr/>
          </p:nvSpPr>
          <p:spPr bwMode="auto">
            <a:xfrm>
              <a:off x="3515" y="3112"/>
              <a:ext cx="1179"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58" name="Oval 30"/>
            <p:cNvSpPr>
              <a:spLocks noChangeArrowheads="1"/>
            </p:cNvSpPr>
            <p:nvPr/>
          </p:nvSpPr>
          <p:spPr bwMode="auto">
            <a:xfrm>
              <a:off x="4695" y="2931"/>
              <a:ext cx="362" cy="363"/>
            </a:xfrm>
            <a:prstGeom prst="ellipse">
              <a:avLst/>
            </a:prstGeom>
            <a:solidFill>
              <a:schemeClr val="bg2"/>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3600">
                  <a:solidFill>
                    <a:schemeClr val="accent1"/>
                  </a:solidFill>
                </a:rPr>
                <a:t>2</a:t>
              </a:r>
            </a:p>
          </p:txBody>
        </p:sp>
        <p:sp>
          <p:nvSpPr>
            <p:cNvPr id="688159" name="Text Box 31"/>
            <p:cNvSpPr txBox="1">
              <a:spLocks noChangeArrowheads="1"/>
            </p:cNvSpPr>
            <p:nvPr/>
          </p:nvSpPr>
          <p:spPr bwMode="auto">
            <a:xfrm>
              <a:off x="3190" y="2749"/>
              <a:ext cx="3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000">
                  <a:solidFill>
                    <a:schemeClr val="tx2"/>
                  </a:solidFill>
                </a:rPr>
                <a:t>: 4</a:t>
              </a:r>
            </a:p>
          </p:txBody>
        </p:sp>
        <p:sp>
          <p:nvSpPr>
            <p:cNvPr id="688160" name="Text Box 32"/>
            <p:cNvSpPr txBox="1">
              <a:spLocks noChangeArrowheads="1"/>
            </p:cNvSpPr>
            <p:nvPr/>
          </p:nvSpPr>
          <p:spPr bwMode="auto">
            <a:xfrm>
              <a:off x="3963" y="2885"/>
              <a:ext cx="4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000" dirty="0" smtClean="0">
                  <a:solidFill>
                    <a:schemeClr val="tx2"/>
                  </a:solidFill>
                </a:rPr>
                <a:t>reste</a:t>
              </a:r>
              <a:endParaRPr lang="de-DE" sz="2000" dirty="0">
                <a:solidFill>
                  <a:schemeClr val="tx2"/>
                </a:solidFill>
              </a:endParaRPr>
            </a:p>
          </p:txBody>
        </p:sp>
      </p:grpSp>
      <p:grpSp>
        <p:nvGrpSpPr>
          <p:cNvPr id="688161" name="Group 33"/>
          <p:cNvGrpSpPr>
            <a:grpSpLocks/>
          </p:cNvGrpSpPr>
          <p:nvPr/>
        </p:nvGrpSpPr>
        <p:grpSpPr bwMode="auto">
          <a:xfrm>
            <a:off x="5780088" y="1484313"/>
            <a:ext cx="2963862" cy="1439862"/>
            <a:chOff x="3190" y="935"/>
            <a:chExt cx="1867" cy="907"/>
          </a:xfrm>
        </p:grpSpPr>
        <p:sp>
          <p:nvSpPr>
            <p:cNvPr id="688162" name="Line 34"/>
            <p:cNvSpPr>
              <a:spLocks noChangeShapeType="1"/>
            </p:cNvSpPr>
            <p:nvPr/>
          </p:nvSpPr>
          <p:spPr bwMode="auto">
            <a:xfrm>
              <a:off x="3515" y="935"/>
              <a:ext cx="0" cy="5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63" name="Line 35"/>
            <p:cNvSpPr>
              <a:spLocks noChangeShapeType="1"/>
            </p:cNvSpPr>
            <p:nvPr/>
          </p:nvSpPr>
          <p:spPr bwMode="auto">
            <a:xfrm>
              <a:off x="3515" y="1343"/>
              <a:ext cx="1179"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88164" name="Oval 36"/>
            <p:cNvSpPr>
              <a:spLocks noChangeArrowheads="1"/>
            </p:cNvSpPr>
            <p:nvPr/>
          </p:nvSpPr>
          <p:spPr bwMode="auto">
            <a:xfrm>
              <a:off x="4695" y="1162"/>
              <a:ext cx="362" cy="363"/>
            </a:xfrm>
            <a:prstGeom prst="ellipse">
              <a:avLst/>
            </a:prstGeom>
            <a:solidFill>
              <a:schemeClr val="bg2"/>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3600">
                  <a:solidFill>
                    <a:schemeClr val="accent1"/>
                  </a:solidFill>
                </a:rPr>
                <a:t>1</a:t>
              </a:r>
            </a:p>
          </p:txBody>
        </p:sp>
        <p:sp>
          <p:nvSpPr>
            <p:cNvPr id="688165" name="Text Box 37"/>
            <p:cNvSpPr txBox="1">
              <a:spLocks noChangeArrowheads="1"/>
            </p:cNvSpPr>
            <p:nvPr/>
          </p:nvSpPr>
          <p:spPr bwMode="auto">
            <a:xfrm>
              <a:off x="3190" y="980"/>
              <a:ext cx="3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000">
                  <a:solidFill>
                    <a:schemeClr val="tx2"/>
                  </a:solidFill>
                </a:rPr>
                <a:t>: 2</a:t>
              </a:r>
            </a:p>
          </p:txBody>
        </p:sp>
        <p:sp>
          <p:nvSpPr>
            <p:cNvPr id="688166" name="Text Box 38"/>
            <p:cNvSpPr txBox="1">
              <a:spLocks noChangeArrowheads="1"/>
            </p:cNvSpPr>
            <p:nvPr/>
          </p:nvSpPr>
          <p:spPr bwMode="auto">
            <a:xfrm>
              <a:off x="3963" y="1116"/>
              <a:ext cx="4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2000" dirty="0" smtClean="0">
                  <a:solidFill>
                    <a:schemeClr val="tx2"/>
                  </a:solidFill>
                </a:rPr>
                <a:t>reste</a:t>
              </a:r>
              <a:endParaRPr lang="de-DE" sz="2000" dirty="0">
                <a:solidFill>
                  <a:schemeClr val="tx2"/>
                </a:solidFill>
              </a:endParaRPr>
            </a:p>
          </p:txBody>
        </p:sp>
        <p:sp>
          <p:nvSpPr>
            <p:cNvPr id="688167" name="Oval 39"/>
            <p:cNvSpPr>
              <a:spLocks noChangeArrowheads="1"/>
            </p:cNvSpPr>
            <p:nvPr/>
          </p:nvSpPr>
          <p:spPr bwMode="auto">
            <a:xfrm>
              <a:off x="3334" y="1479"/>
              <a:ext cx="362" cy="363"/>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800" dirty="0">
                  <a:solidFill>
                    <a:srgbClr val="FFFF66"/>
                  </a:solidFill>
                </a:rPr>
                <a:t>6</a:t>
              </a:r>
            </a:p>
          </p:txBody>
        </p:sp>
      </p:grpSp>
      <p:sp>
        <p:nvSpPr>
          <p:cNvPr id="688168" name="Text Box 40"/>
          <p:cNvSpPr txBox="1">
            <a:spLocks noChangeArrowheads="1"/>
          </p:cNvSpPr>
          <p:nvPr/>
        </p:nvSpPr>
        <p:spPr bwMode="auto">
          <a:xfrm>
            <a:off x="401239" y="2474624"/>
            <a:ext cx="4932761" cy="584775"/>
          </a:xfrm>
          <a:prstGeom prst="rect">
            <a:avLst/>
          </a:prstGeom>
          <a:solidFill>
            <a:schemeClr val="bg1"/>
          </a:solidFill>
          <a:ln>
            <a:noFill/>
          </a:ln>
          <a:effectLst/>
          <a:extLst/>
        </p:spPr>
        <p:txBody>
          <a:bodyPr wrap="none">
            <a:spAutoFit/>
          </a:bodyPr>
          <a:lstStyle/>
          <a:p>
            <a:r>
              <a:rPr lang="de-DE" sz="3200" dirty="0"/>
              <a:t>13 = </a:t>
            </a:r>
            <a:r>
              <a:rPr lang="de-DE" sz="3200" dirty="0">
                <a:solidFill>
                  <a:schemeClr val="accent1"/>
                </a:solidFill>
              </a:rPr>
              <a:t>2</a:t>
            </a:r>
            <a:r>
              <a:rPr lang="de-DE" sz="3200" dirty="0"/>
              <a:t> * </a:t>
            </a:r>
            <a:r>
              <a:rPr lang="de-DE" sz="3200" dirty="0">
                <a:solidFill>
                  <a:srgbClr val="FF0000"/>
                </a:solidFill>
              </a:rPr>
              <a:t>3!</a:t>
            </a:r>
            <a:r>
              <a:rPr lang="de-DE" sz="3200" dirty="0"/>
              <a:t> + </a:t>
            </a:r>
            <a:r>
              <a:rPr lang="de-DE" sz="3200" dirty="0">
                <a:solidFill>
                  <a:schemeClr val="accent1"/>
                </a:solidFill>
              </a:rPr>
              <a:t>0</a:t>
            </a:r>
            <a:r>
              <a:rPr lang="de-DE" sz="3200" dirty="0"/>
              <a:t> * </a:t>
            </a:r>
            <a:r>
              <a:rPr lang="de-DE" sz="3200" dirty="0">
                <a:solidFill>
                  <a:srgbClr val="FF0000"/>
                </a:solidFill>
              </a:rPr>
              <a:t>2!</a:t>
            </a:r>
            <a:r>
              <a:rPr lang="de-DE" sz="3200" dirty="0"/>
              <a:t> + </a:t>
            </a:r>
            <a:r>
              <a:rPr lang="de-DE" sz="3200" dirty="0">
                <a:solidFill>
                  <a:schemeClr val="accent1"/>
                </a:solidFill>
              </a:rPr>
              <a:t>1</a:t>
            </a:r>
            <a:r>
              <a:rPr lang="de-DE" sz="3200" dirty="0"/>
              <a:t> * </a:t>
            </a:r>
            <a:r>
              <a:rPr lang="de-DE" sz="3200" dirty="0">
                <a:solidFill>
                  <a:srgbClr val="FF0000"/>
                </a:solidFill>
              </a:rPr>
              <a:t>1!</a:t>
            </a:r>
          </a:p>
        </p:txBody>
      </p:sp>
      <p:sp>
        <p:nvSpPr>
          <p:cNvPr id="688169" name="Text Box 41"/>
          <p:cNvSpPr txBox="1">
            <a:spLocks noChangeArrowheads="1"/>
          </p:cNvSpPr>
          <p:nvPr/>
        </p:nvSpPr>
        <p:spPr bwMode="auto">
          <a:xfrm>
            <a:off x="1902132" y="3726359"/>
            <a:ext cx="2241319" cy="769441"/>
          </a:xfrm>
          <a:prstGeom prst="rect">
            <a:avLst/>
          </a:prstGeom>
          <a:solidFill>
            <a:schemeClr val="bg2"/>
          </a:solidFill>
          <a:ln>
            <a:noFill/>
          </a:ln>
          <a:effectLst/>
          <a:extLst/>
        </p:spPr>
        <p:txBody>
          <a:bodyPr wrap="none">
            <a:spAutoFit/>
          </a:bodyPr>
          <a:lstStyle/>
          <a:p>
            <a:r>
              <a:rPr lang="de-DE" sz="4400" dirty="0">
                <a:solidFill>
                  <a:schemeClr val="accent1"/>
                </a:solidFill>
              </a:rPr>
              <a:t>(2, 0, 1)</a:t>
            </a:r>
          </a:p>
        </p:txBody>
      </p:sp>
      <p:sp>
        <p:nvSpPr>
          <p:cNvPr id="688170" name="Text Box 42"/>
          <p:cNvSpPr txBox="1">
            <a:spLocks noChangeArrowheads="1"/>
          </p:cNvSpPr>
          <p:nvPr/>
        </p:nvSpPr>
        <p:spPr bwMode="auto">
          <a:xfrm>
            <a:off x="341268" y="1047889"/>
            <a:ext cx="5100896" cy="1200329"/>
          </a:xfrm>
          <a:prstGeom prst="rect">
            <a:avLst/>
          </a:prstGeom>
          <a:solidFill>
            <a:schemeClr val="bg2"/>
          </a:solidFill>
          <a:ln>
            <a:noFill/>
          </a:ln>
          <a:effectLst/>
          <a:extLst/>
        </p:spPr>
        <p:txBody>
          <a:bodyPr wrap="square">
            <a:spAutoFit/>
          </a:bodyPr>
          <a:lstStyle/>
          <a:p>
            <a:pPr algn="ctr"/>
            <a:r>
              <a:rPr lang="de-DE" sz="2400" dirty="0" smtClean="0">
                <a:solidFill>
                  <a:schemeClr val="accent1"/>
                </a:solidFill>
              </a:rPr>
              <a:t>Tout nombre entier peut être représenté de façon unique </a:t>
            </a:r>
          </a:p>
          <a:p>
            <a:pPr algn="ctr"/>
            <a:r>
              <a:rPr lang="de-DE" sz="2400" dirty="0" smtClean="0">
                <a:solidFill>
                  <a:schemeClr val="accent1"/>
                </a:solidFill>
              </a:rPr>
              <a:t>en base factorielle</a:t>
            </a:r>
            <a:endParaRPr lang="de-DE" sz="2400" dirty="0">
              <a:solidFill>
                <a:schemeClr val="accent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dirty="0"/>
          </a:p>
        </p:txBody>
      </p:sp>
      <p:sp>
        <p:nvSpPr>
          <p:cNvPr id="3" name="Rounded Rectangular Callout 2"/>
          <p:cNvSpPr/>
          <p:nvPr/>
        </p:nvSpPr>
        <p:spPr>
          <a:xfrm>
            <a:off x="3352800" y="5228431"/>
            <a:ext cx="2133600" cy="1008063"/>
          </a:xfrm>
          <a:prstGeom prst="wedgeRoundRectCallout">
            <a:avLst>
              <a:gd name="adj1" fmla="val 74900"/>
              <a:gd name="adj2" fmla="val -988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accent1"/>
                </a:solidFill>
              </a:rPr>
              <a:t>Il faut une liste de longueur 4</a:t>
            </a:r>
            <a:endParaRPr lang="en-US" dirty="0">
              <a:solidFill>
                <a:schemeClr val="accent1"/>
              </a:solidFill>
            </a:endParaRPr>
          </a:p>
        </p:txBody>
      </p:sp>
      <p:sp>
        <p:nvSpPr>
          <p:cNvPr id="5" name="Freeform 4"/>
          <p:cNvSpPr/>
          <p:nvPr/>
        </p:nvSpPr>
        <p:spPr>
          <a:xfrm>
            <a:off x="1449236" y="3075688"/>
            <a:ext cx="866899" cy="653143"/>
          </a:xfrm>
          <a:custGeom>
            <a:avLst/>
            <a:gdLst>
              <a:gd name="connsiteX0" fmla="*/ 0 w 866899"/>
              <a:gd name="connsiteY0" fmla="*/ 0 h 653143"/>
              <a:gd name="connsiteX1" fmla="*/ 0 w 866899"/>
              <a:gd name="connsiteY1" fmla="*/ 356260 h 653143"/>
              <a:gd name="connsiteX2" fmla="*/ 866899 w 866899"/>
              <a:gd name="connsiteY2" fmla="*/ 356260 h 653143"/>
              <a:gd name="connsiteX3" fmla="*/ 866899 w 866899"/>
              <a:gd name="connsiteY3" fmla="*/ 653143 h 653143"/>
            </a:gdLst>
            <a:ahLst/>
            <a:cxnLst>
              <a:cxn ang="0">
                <a:pos x="connsiteX0" y="connsiteY0"/>
              </a:cxn>
              <a:cxn ang="0">
                <a:pos x="connsiteX1" y="connsiteY1"/>
              </a:cxn>
              <a:cxn ang="0">
                <a:pos x="connsiteX2" y="connsiteY2"/>
              </a:cxn>
              <a:cxn ang="0">
                <a:pos x="connsiteX3" y="connsiteY3"/>
              </a:cxn>
            </a:cxnLst>
            <a:rect l="l" t="t" r="r" b="b"/>
            <a:pathLst>
              <a:path w="866899" h="653143">
                <a:moveTo>
                  <a:pt x="0" y="0"/>
                </a:moveTo>
                <a:lnTo>
                  <a:pt x="0" y="356260"/>
                </a:lnTo>
                <a:lnTo>
                  <a:pt x="866899" y="356260"/>
                </a:lnTo>
                <a:lnTo>
                  <a:pt x="866899" y="653143"/>
                </a:lnTo>
              </a:path>
            </a:pathLst>
          </a:custGeom>
          <a:ln w="285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flipH="1">
            <a:off x="3712475" y="3072719"/>
            <a:ext cx="609600" cy="653143"/>
          </a:xfrm>
          <a:custGeom>
            <a:avLst/>
            <a:gdLst>
              <a:gd name="connsiteX0" fmla="*/ 0 w 866899"/>
              <a:gd name="connsiteY0" fmla="*/ 0 h 653143"/>
              <a:gd name="connsiteX1" fmla="*/ 0 w 866899"/>
              <a:gd name="connsiteY1" fmla="*/ 356260 h 653143"/>
              <a:gd name="connsiteX2" fmla="*/ 866899 w 866899"/>
              <a:gd name="connsiteY2" fmla="*/ 356260 h 653143"/>
              <a:gd name="connsiteX3" fmla="*/ 866899 w 866899"/>
              <a:gd name="connsiteY3" fmla="*/ 653143 h 653143"/>
            </a:gdLst>
            <a:ahLst/>
            <a:cxnLst>
              <a:cxn ang="0">
                <a:pos x="connsiteX0" y="connsiteY0"/>
              </a:cxn>
              <a:cxn ang="0">
                <a:pos x="connsiteX1" y="connsiteY1"/>
              </a:cxn>
              <a:cxn ang="0">
                <a:pos x="connsiteX2" y="connsiteY2"/>
              </a:cxn>
              <a:cxn ang="0">
                <a:pos x="connsiteX3" y="connsiteY3"/>
              </a:cxn>
            </a:cxnLst>
            <a:rect l="l" t="t" r="r" b="b"/>
            <a:pathLst>
              <a:path w="866899" h="653143">
                <a:moveTo>
                  <a:pt x="0" y="0"/>
                </a:moveTo>
                <a:lnTo>
                  <a:pt x="0" y="356260"/>
                </a:lnTo>
                <a:lnTo>
                  <a:pt x="866899" y="356260"/>
                </a:lnTo>
                <a:lnTo>
                  <a:pt x="866899" y="653143"/>
                </a:lnTo>
              </a:path>
            </a:pathLst>
          </a:custGeom>
          <a:ln w="285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898026" y="3051937"/>
            <a:ext cx="95002" cy="676894"/>
          </a:xfrm>
          <a:custGeom>
            <a:avLst/>
            <a:gdLst>
              <a:gd name="connsiteX0" fmla="*/ 0 w 95002"/>
              <a:gd name="connsiteY0" fmla="*/ 0 h 676894"/>
              <a:gd name="connsiteX1" fmla="*/ 0 w 95002"/>
              <a:gd name="connsiteY1" fmla="*/ 356260 h 676894"/>
              <a:gd name="connsiteX2" fmla="*/ 95002 w 95002"/>
              <a:gd name="connsiteY2" fmla="*/ 356260 h 676894"/>
              <a:gd name="connsiteX3" fmla="*/ 95002 w 95002"/>
              <a:gd name="connsiteY3" fmla="*/ 676894 h 676894"/>
            </a:gdLst>
            <a:ahLst/>
            <a:cxnLst>
              <a:cxn ang="0">
                <a:pos x="connsiteX0" y="connsiteY0"/>
              </a:cxn>
              <a:cxn ang="0">
                <a:pos x="connsiteX1" y="connsiteY1"/>
              </a:cxn>
              <a:cxn ang="0">
                <a:pos x="connsiteX2" y="connsiteY2"/>
              </a:cxn>
              <a:cxn ang="0">
                <a:pos x="connsiteX3" y="connsiteY3"/>
              </a:cxn>
            </a:cxnLst>
            <a:rect l="l" t="t" r="r" b="b"/>
            <a:pathLst>
              <a:path w="95002" h="676894">
                <a:moveTo>
                  <a:pt x="0" y="0"/>
                </a:moveTo>
                <a:lnTo>
                  <a:pt x="0" y="356260"/>
                </a:lnTo>
                <a:lnTo>
                  <a:pt x="95002" y="356260"/>
                </a:lnTo>
                <a:lnTo>
                  <a:pt x="95002" y="676894"/>
                </a:lnTo>
              </a:path>
            </a:pathLst>
          </a:custGeom>
          <a:ln w="285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ounded Rectangular Callout 52"/>
          <p:cNvSpPr/>
          <p:nvPr/>
        </p:nvSpPr>
        <p:spPr>
          <a:xfrm>
            <a:off x="6473825" y="6046384"/>
            <a:ext cx="1066800" cy="504031"/>
          </a:xfrm>
          <a:prstGeom prst="wedgeRoundRectCallout">
            <a:avLst>
              <a:gd name="adj1" fmla="val -58682"/>
              <a:gd name="adj2" fmla="val -136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stop</a:t>
            </a:r>
            <a:endParaRPr lang="en-US" dirty="0"/>
          </a:p>
        </p:txBody>
      </p:sp>
      <p:sp>
        <p:nvSpPr>
          <p:cNvPr id="9" name="TextBox 8"/>
          <p:cNvSpPr txBox="1"/>
          <p:nvPr/>
        </p:nvSpPr>
        <p:spPr>
          <a:xfrm>
            <a:off x="6553200" y="2450068"/>
            <a:ext cx="1064715" cy="369332"/>
          </a:xfrm>
          <a:prstGeom prst="rect">
            <a:avLst/>
          </a:prstGeom>
          <a:noFill/>
        </p:spPr>
        <p:txBody>
          <a:bodyPr wrap="none" rtlCol="0">
            <a:spAutoFit/>
          </a:bodyPr>
          <a:lstStyle/>
          <a:p>
            <a:r>
              <a:rPr lang="fr-CH" dirty="0" smtClean="0"/>
              <a:t>quotient</a:t>
            </a:r>
            <a:endParaRPr lang="en-US" dirty="0"/>
          </a:p>
        </p:txBody>
      </p:sp>
      <p:sp>
        <p:nvSpPr>
          <p:cNvPr id="55" name="TextBox 54"/>
          <p:cNvSpPr txBox="1"/>
          <p:nvPr/>
        </p:nvSpPr>
        <p:spPr>
          <a:xfrm>
            <a:off x="6553200" y="3745468"/>
            <a:ext cx="1064715" cy="369332"/>
          </a:xfrm>
          <a:prstGeom prst="rect">
            <a:avLst/>
          </a:prstGeom>
          <a:noFill/>
        </p:spPr>
        <p:txBody>
          <a:bodyPr wrap="none" rtlCol="0">
            <a:spAutoFit/>
          </a:bodyPr>
          <a:lstStyle/>
          <a:p>
            <a:r>
              <a:rPr lang="fr-CH" dirty="0" smtClean="0"/>
              <a:t>quotient</a:t>
            </a:r>
            <a:endParaRPr lang="en-US" dirty="0"/>
          </a:p>
        </p:txBody>
      </p:sp>
      <p:sp>
        <p:nvSpPr>
          <p:cNvPr id="56" name="TextBox 55"/>
          <p:cNvSpPr txBox="1"/>
          <p:nvPr/>
        </p:nvSpPr>
        <p:spPr>
          <a:xfrm>
            <a:off x="6553200" y="5193268"/>
            <a:ext cx="1064715" cy="369332"/>
          </a:xfrm>
          <a:prstGeom prst="rect">
            <a:avLst/>
          </a:prstGeom>
          <a:noFill/>
        </p:spPr>
        <p:txBody>
          <a:bodyPr wrap="none" rtlCol="0">
            <a:spAutoFit/>
          </a:bodyPr>
          <a:lstStyle/>
          <a:p>
            <a:r>
              <a:rPr lang="fr-CH" dirty="0" smtClean="0"/>
              <a:t>quotient</a:t>
            </a:r>
            <a:endParaRPr lang="en-US" dirty="0"/>
          </a:p>
        </p:txBody>
      </p:sp>
      <p:sp>
        <p:nvSpPr>
          <p:cNvPr id="10" name="TextBox 9"/>
          <p:cNvSpPr txBox="1"/>
          <p:nvPr/>
        </p:nvSpPr>
        <p:spPr>
          <a:xfrm>
            <a:off x="1600200" y="4495800"/>
            <a:ext cx="2765501" cy="523220"/>
          </a:xfrm>
          <a:prstGeom prst="rect">
            <a:avLst/>
          </a:prstGeom>
          <a:noFill/>
        </p:spPr>
        <p:txBody>
          <a:bodyPr wrap="none" rtlCol="0">
            <a:spAutoFit/>
          </a:bodyPr>
          <a:lstStyle/>
          <a:p>
            <a:r>
              <a:rPr lang="fr-CH" sz="2800" dirty="0">
                <a:solidFill>
                  <a:schemeClr val="accent1"/>
                </a:solidFill>
              </a:rPr>
              <a:t>f</a:t>
            </a:r>
            <a:r>
              <a:rPr lang="fr-CH" sz="2800" dirty="0" smtClean="0">
                <a:solidFill>
                  <a:schemeClr val="accent1"/>
                </a:solidFill>
              </a:rPr>
              <a:t>ormat factoriel</a:t>
            </a:r>
            <a:endParaRPr lang="en-US" sz="2800" dirty="0">
              <a:solidFill>
                <a:schemeClr val="accent1"/>
              </a:solidFill>
            </a:endParaRPr>
          </a:p>
        </p:txBody>
      </p:sp>
    </p:spTree>
    <p:extLst>
      <p:ext uri="{BB962C8B-B14F-4D97-AF65-F5344CB8AC3E}">
        <p14:creationId xmlns:p14="http://schemas.microsoft.com/office/powerpoint/2010/main" val="413248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8170"/>
                                        </p:tgtEl>
                                        <p:attrNameLst>
                                          <p:attrName>style.visibility</p:attrName>
                                        </p:attrNameLst>
                                      </p:cBhvr>
                                      <p:to>
                                        <p:strVal val="visible"/>
                                      </p:to>
                                    </p:set>
                                    <p:anim calcmode="lin" valueType="num">
                                      <p:cBhvr>
                                        <p:cTn id="7" dur="1000" fill="hold"/>
                                        <p:tgtEl>
                                          <p:spTgt spid="688170"/>
                                        </p:tgtEl>
                                        <p:attrNameLst>
                                          <p:attrName>ppt_w</p:attrName>
                                        </p:attrNameLst>
                                      </p:cBhvr>
                                      <p:tavLst>
                                        <p:tav tm="0">
                                          <p:val>
                                            <p:fltVal val="0"/>
                                          </p:val>
                                        </p:tav>
                                        <p:tav tm="100000">
                                          <p:val>
                                            <p:strVal val="#ppt_w"/>
                                          </p:val>
                                        </p:tav>
                                      </p:tavLst>
                                    </p:anim>
                                    <p:anim calcmode="lin" valueType="num">
                                      <p:cBhvr>
                                        <p:cTn id="8" dur="1000" fill="hold"/>
                                        <p:tgtEl>
                                          <p:spTgt spid="688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8168"/>
                                        </p:tgtEl>
                                        <p:attrNameLst>
                                          <p:attrName>style.visibility</p:attrName>
                                        </p:attrNameLst>
                                      </p:cBhvr>
                                      <p:to>
                                        <p:strVal val="visible"/>
                                      </p:to>
                                    </p:set>
                                    <p:animEffect transition="in" filter="wipe(left)">
                                      <p:cBhvr>
                                        <p:cTn id="13" dur="2000"/>
                                        <p:tgtEl>
                                          <p:spTgt spid="68816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1250"/>
                                        <p:tgtEl>
                                          <p:spTgt spid="5"/>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1250"/>
                                        <p:tgtEl>
                                          <p:spTgt spid="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strips(downLeft)">
                                      <p:cBhvr>
                                        <p:cTn id="24" dur="1250"/>
                                        <p:tgtEl>
                                          <p:spTgt spid="49"/>
                                        </p:tgtEl>
                                      </p:cBhvr>
                                    </p:animEffect>
                                  </p:childTnLst>
                                </p:cTn>
                              </p:par>
                            </p:childTnLst>
                          </p:cTn>
                        </p:par>
                        <p:par>
                          <p:cTn id="25" fill="hold" nodeType="withGroup">
                            <p:stCondLst>
                              <p:cond delay="1250"/>
                            </p:stCondLst>
                            <p:childTnLst>
                              <p:par>
                                <p:cTn id="26" presetID="47" presetClass="entr" presetSubtype="0" fill="hold" grpId="0" nodeType="afterEffect">
                                  <p:stCondLst>
                                    <p:cond delay="0"/>
                                  </p:stCondLst>
                                  <p:childTnLst>
                                    <p:set>
                                      <p:cBhvr>
                                        <p:cTn id="27" dur="1" fill="hold">
                                          <p:stCondLst>
                                            <p:cond delay="0"/>
                                          </p:stCondLst>
                                        </p:cTn>
                                        <p:tgtEl>
                                          <p:spTgt spid="688169"/>
                                        </p:tgtEl>
                                        <p:attrNameLst>
                                          <p:attrName>style.visibility</p:attrName>
                                        </p:attrNameLst>
                                      </p:cBhvr>
                                      <p:to>
                                        <p:strVal val="visible"/>
                                      </p:to>
                                    </p:set>
                                    <p:animEffect transition="in" filter="fade">
                                      <p:cBhvr>
                                        <p:cTn id="28" dur="1000"/>
                                        <p:tgtEl>
                                          <p:spTgt spid="688169"/>
                                        </p:tgtEl>
                                      </p:cBhvr>
                                    </p:animEffect>
                                    <p:anim calcmode="lin" valueType="num">
                                      <p:cBhvr>
                                        <p:cTn id="29" dur="1000" fill="hold"/>
                                        <p:tgtEl>
                                          <p:spTgt spid="688169"/>
                                        </p:tgtEl>
                                        <p:attrNameLst>
                                          <p:attrName>ppt_x</p:attrName>
                                        </p:attrNameLst>
                                      </p:cBhvr>
                                      <p:tavLst>
                                        <p:tav tm="0">
                                          <p:val>
                                            <p:strVal val="#ppt_x"/>
                                          </p:val>
                                        </p:tav>
                                        <p:tav tm="100000">
                                          <p:val>
                                            <p:strVal val="#ppt_x"/>
                                          </p:val>
                                        </p:tav>
                                      </p:tavLst>
                                    </p:anim>
                                    <p:anim calcmode="lin" valueType="num">
                                      <p:cBhvr>
                                        <p:cTn id="30" dur="1000" fill="hold"/>
                                        <p:tgtEl>
                                          <p:spTgt spid="688169"/>
                                        </p:tgtEl>
                                        <p:attrNameLst>
                                          <p:attrName>ppt_y</p:attrName>
                                        </p:attrNameLst>
                                      </p:cBhvr>
                                      <p:tavLst>
                                        <p:tav tm="0">
                                          <p:val>
                                            <p:strVal val="#ppt_y-.1"/>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Effect transition="in" filter="fad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88146"/>
                                        </p:tgtEl>
                                        <p:attrNameLst>
                                          <p:attrName>style.visibility</p:attrName>
                                        </p:attrNameLst>
                                      </p:cBhvr>
                                      <p:to>
                                        <p:strVal val="visible"/>
                                      </p:to>
                                    </p:set>
                                    <p:anim calcmode="lin" valueType="num">
                                      <p:cBhvr additive="base">
                                        <p:cTn id="41" dur="1000" fill="hold"/>
                                        <p:tgtEl>
                                          <p:spTgt spid="688146"/>
                                        </p:tgtEl>
                                        <p:attrNameLst>
                                          <p:attrName>ppt_x</p:attrName>
                                        </p:attrNameLst>
                                      </p:cBhvr>
                                      <p:tavLst>
                                        <p:tav tm="0">
                                          <p:val>
                                            <p:strVal val="1+#ppt_w/2"/>
                                          </p:val>
                                        </p:tav>
                                        <p:tav tm="100000">
                                          <p:val>
                                            <p:strVal val="#ppt_x"/>
                                          </p:val>
                                        </p:tav>
                                      </p:tavLst>
                                    </p:anim>
                                    <p:anim calcmode="lin" valueType="num">
                                      <p:cBhvr additive="base">
                                        <p:cTn id="42" dur="1000" fill="hold"/>
                                        <p:tgtEl>
                                          <p:spTgt spid="68814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688161"/>
                                        </p:tgtEl>
                                        <p:attrNameLst>
                                          <p:attrName>style.visibility</p:attrName>
                                        </p:attrNameLst>
                                      </p:cBhvr>
                                      <p:to>
                                        <p:strVal val="visible"/>
                                      </p:to>
                                    </p:set>
                                    <p:animEffect transition="in" filter="strips(downRight)">
                                      <p:cBhvr>
                                        <p:cTn id="47" dur="2000"/>
                                        <p:tgtEl>
                                          <p:spTgt spid="688161"/>
                                        </p:tgtEl>
                                      </p:cBhvr>
                                    </p:animEffect>
                                  </p:childTnLst>
                                </p:cTn>
                              </p:par>
                            </p:childTnLst>
                          </p:cTn>
                        </p:par>
                        <p:par>
                          <p:cTn id="48" fill="hold" nodeType="withGroup">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125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688147"/>
                                        </p:tgtEl>
                                        <p:attrNameLst>
                                          <p:attrName>style.visibility</p:attrName>
                                        </p:attrNameLst>
                                      </p:cBhvr>
                                      <p:to>
                                        <p:strVal val="visible"/>
                                      </p:to>
                                    </p:set>
                                    <p:animEffect transition="in" filter="strips(downRight)">
                                      <p:cBhvr>
                                        <p:cTn id="56" dur="2000"/>
                                        <p:tgtEl>
                                          <p:spTgt spid="688147"/>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1250"/>
                                        <p:tgtEl>
                                          <p:spTgt spid="55"/>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688154"/>
                                        </p:tgtEl>
                                        <p:attrNameLst>
                                          <p:attrName>style.visibility</p:attrName>
                                        </p:attrNameLst>
                                      </p:cBhvr>
                                      <p:to>
                                        <p:strVal val="visible"/>
                                      </p:to>
                                    </p:set>
                                    <p:animEffect transition="in" filter="strips(downRight)">
                                      <p:cBhvr>
                                        <p:cTn id="65" dur="2000"/>
                                        <p:tgtEl>
                                          <p:spTgt spid="688154"/>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125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right)">
                                      <p:cBhvr>
                                        <p:cTn id="74" dur="125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46" grpId="0" animBg="1"/>
      <p:bldP spid="688168" grpId="0" animBg="1"/>
      <p:bldP spid="688169" grpId="0" animBg="1"/>
      <p:bldP spid="688170" grpId="0" animBg="1"/>
      <p:bldP spid="3" grpId="0" animBg="1"/>
      <p:bldP spid="5" grpId="0" animBg="1"/>
      <p:bldP spid="49" grpId="0" animBg="1"/>
      <p:bldP spid="8" grpId="0" animBg="1"/>
      <p:bldP spid="53" grpId="0" animBg="1"/>
      <p:bldP spid="9" grpId="0"/>
      <p:bldP spid="55" grpId="0"/>
      <p:bldP spid="5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2"/>
          <p:cNvSpPr>
            <a:spLocks noGrp="1"/>
          </p:cNvSpPr>
          <p:nvPr>
            <p:ph type="dt" sz="half" idx="10"/>
          </p:nvPr>
        </p:nvSpPr>
        <p:spPr/>
        <p:txBody>
          <a:bodyPr/>
          <a:lstStyle/>
          <a:p>
            <a:r>
              <a:rPr lang="en-US" smtClean="0"/>
              <a:t>14 avril  2011</a:t>
            </a:r>
            <a:endParaRPr lang="en-US"/>
          </a:p>
        </p:txBody>
      </p:sp>
      <p:sp>
        <p:nvSpPr>
          <p:cNvPr id="3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689154" name="Rectangle 2"/>
          <p:cNvSpPr>
            <a:spLocks noChangeArrowheads="1"/>
          </p:cNvSpPr>
          <p:nvPr/>
        </p:nvSpPr>
        <p:spPr bwMode="auto">
          <a:xfrm>
            <a:off x="6324600" y="1458912"/>
            <a:ext cx="2743200" cy="4637088"/>
          </a:xfrm>
          <a:prstGeom prst="rect">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55" name="Rectangle 3"/>
          <p:cNvSpPr>
            <a:spLocks noGrp="1" noChangeArrowheads="1"/>
          </p:cNvSpPr>
          <p:nvPr>
            <p:ph type="title"/>
          </p:nvPr>
        </p:nvSpPr>
        <p:spPr/>
        <p:txBody>
          <a:bodyPr/>
          <a:lstStyle/>
          <a:p>
            <a:r>
              <a:rPr lang="en-GB" dirty="0" err="1" smtClean="0"/>
              <a:t>génération</a:t>
            </a:r>
            <a:r>
              <a:rPr lang="en-GB" dirty="0" smtClean="0"/>
              <a:t> de la permutation  </a:t>
            </a:r>
            <a:r>
              <a:rPr lang="en-GB" dirty="0"/>
              <a:t>(2, 0, 1)</a:t>
            </a:r>
          </a:p>
        </p:txBody>
      </p:sp>
      <p:grpSp>
        <p:nvGrpSpPr>
          <p:cNvPr id="689156" name="Group 4"/>
          <p:cNvGrpSpPr>
            <a:grpSpLocks/>
          </p:cNvGrpSpPr>
          <p:nvPr/>
        </p:nvGrpSpPr>
        <p:grpSpPr bwMode="auto">
          <a:xfrm>
            <a:off x="304800" y="2982912"/>
            <a:ext cx="2362200" cy="1143000"/>
            <a:chOff x="192" y="1728"/>
            <a:chExt cx="1488" cy="720"/>
          </a:xfrm>
        </p:grpSpPr>
        <p:sp>
          <p:nvSpPr>
            <p:cNvPr id="689157" name="Rectangle 5"/>
            <p:cNvSpPr>
              <a:spLocks noChangeArrowheads="1"/>
            </p:cNvSpPr>
            <p:nvPr/>
          </p:nvSpPr>
          <p:spPr bwMode="auto">
            <a:xfrm>
              <a:off x="432" y="172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a:latin typeface="Courier New" pitchFamily="49" charset="0"/>
                </a:rPr>
                <a:t>Asselborn</a:t>
              </a:r>
            </a:p>
          </p:txBody>
        </p:sp>
        <p:sp>
          <p:nvSpPr>
            <p:cNvPr id="689158" name="Rectangle 6"/>
            <p:cNvSpPr>
              <a:spLocks noChangeArrowheads="1"/>
            </p:cNvSpPr>
            <p:nvPr/>
          </p:nvSpPr>
          <p:spPr bwMode="auto">
            <a:xfrm>
              <a:off x="432" y="196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Niederkorn</a:t>
              </a:r>
            </a:p>
          </p:txBody>
        </p:sp>
        <p:sp>
          <p:nvSpPr>
            <p:cNvPr id="689159" name="Rectangle 7"/>
            <p:cNvSpPr>
              <a:spLocks noChangeArrowheads="1"/>
            </p:cNvSpPr>
            <p:nvPr/>
          </p:nvSpPr>
          <p:spPr bwMode="auto">
            <a:xfrm>
              <a:off x="432" y="220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Zeihen</a:t>
              </a:r>
            </a:p>
          </p:txBody>
        </p:sp>
        <p:sp>
          <p:nvSpPr>
            <p:cNvPr id="689160" name="Rectangle 8"/>
            <p:cNvSpPr>
              <a:spLocks noChangeArrowheads="1"/>
            </p:cNvSpPr>
            <p:nvPr/>
          </p:nvSpPr>
          <p:spPr bwMode="auto">
            <a:xfrm>
              <a:off x="192" y="1728"/>
              <a:ext cx="240"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sp>
          <p:nvSpPr>
            <p:cNvPr id="689161" name="Rectangle 9"/>
            <p:cNvSpPr>
              <a:spLocks noChangeArrowheads="1"/>
            </p:cNvSpPr>
            <p:nvPr/>
          </p:nvSpPr>
          <p:spPr bwMode="auto">
            <a:xfrm>
              <a:off x="192" y="1968"/>
              <a:ext cx="240"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1</a:t>
              </a:r>
            </a:p>
          </p:txBody>
        </p:sp>
        <p:sp>
          <p:nvSpPr>
            <p:cNvPr id="689162" name="Rectangle 10"/>
            <p:cNvSpPr>
              <a:spLocks noChangeArrowheads="1"/>
            </p:cNvSpPr>
            <p:nvPr/>
          </p:nvSpPr>
          <p:spPr bwMode="auto">
            <a:xfrm>
              <a:off x="192" y="2208"/>
              <a:ext cx="240"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2</a:t>
              </a:r>
            </a:p>
          </p:txBody>
        </p:sp>
      </p:grpSp>
      <p:sp>
        <p:nvSpPr>
          <p:cNvPr id="689163" name="Rectangle 11"/>
          <p:cNvSpPr>
            <a:spLocks noChangeArrowheads="1"/>
          </p:cNvSpPr>
          <p:nvPr/>
        </p:nvSpPr>
        <p:spPr bwMode="auto">
          <a:xfrm>
            <a:off x="6858000" y="3071812"/>
            <a:ext cx="1981200" cy="381000"/>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r>
              <a:rPr lang="en-GB" sz="2000" b="1">
                <a:latin typeface="Courier New" pitchFamily="49" charset="0"/>
              </a:rPr>
              <a:t>Asselborn</a:t>
            </a:r>
          </a:p>
        </p:txBody>
      </p:sp>
      <p:sp>
        <p:nvSpPr>
          <p:cNvPr id="689164" name="Line 12"/>
          <p:cNvSpPr>
            <a:spLocks noChangeShapeType="1"/>
          </p:cNvSpPr>
          <p:nvPr/>
        </p:nvSpPr>
        <p:spPr bwMode="auto">
          <a:xfrm>
            <a:off x="2667000" y="3236912"/>
            <a:ext cx="41910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9165" name="Group 13"/>
          <p:cNvGrpSpPr>
            <a:grpSpLocks/>
          </p:cNvGrpSpPr>
          <p:nvPr/>
        </p:nvGrpSpPr>
        <p:grpSpPr bwMode="auto">
          <a:xfrm>
            <a:off x="304800" y="4354512"/>
            <a:ext cx="2362200" cy="762000"/>
            <a:chOff x="192" y="2592"/>
            <a:chExt cx="1488" cy="480"/>
          </a:xfrm>
        </p:grpSpPr>
        <p:sp>
          <p:nvSpPr>
            <p:cNvPr id="689166" name="Rectangle 14"/>
            <p:cNvSpPr>
              <a:spLocks noChangeArrowheads="1"/>
            </p:cNvSpPr>
            <p:nvPr/>
          </p:nvSpPr>
          <p:spPr bwMode="auto">
            <a:xfrm>
              <a:off x="432" y="2592"/>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err="1">
                  <a:latin typeface="Courier New" pitchFamily="49" charset="0"/>
                </a:rPr>
                <a:t>Niederkorn</a:t>
              </a:r>
              <a:endParaRPr lang="en-GB" sz="2000" b="1" dirty="0">
                <a:latin typeface="Courier New" pitchFamily="49" charset="0"/>
              </a:endParaRPr>
            </a:p>
          </p:txBody>
        </p:sp>
        <p:sp>
          <p:nvSpPr>
            <p:cNvPr id="689167" name="Rectangle 15"/>
            <p:cNvSpPr>
              <a:spLocks noChangeArrowheads="1"/>
            </p:cNvSpPr>
            <p:nvPr/>
          </p:nvSpPr>
          <p:spPr bwMode="auto">
            <a:xfrm>
              <a:off x="432" y="2832"/>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Zeihen</a:t>
              </a:r>
            </a:p>
          </p:txBody>
        </p:sp>
        <p:sp>
          <p:nvSpPr>
            <p:cNvPr id="689168" name="Rectangle 16"/>
            <p:cNvSpPr>
              <a:spLocks noChangeArrowheads="1"/>
            </p:cNvSpPr>
            <p:nvPr/>
          </p:nvSpPr>
          <p:spPr bwMode="auto">
            <a:xfrm>
              <a:off x="192" y="2592"/>
              <a:ext cx="240"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sp>
          <p:nvSpPr>
            <p:cNvPr id="689169" name="Rectangle 17"/>
            <p:cNvSpPr>
              <a:spLocks noChangeArrowheads="1"/>
            </p:cNvSpPr>
            <p:nvPr/>
          </p:nvSpPr>
          <p:spPr bwMode="auto">
            <a:xfrm>
              <a:off x="192" y="2832"/>
              <a:ext cx="240"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1</a:t>
              </a:r>
            </a:p>
          </p:txBody>
        </p:sp>
      </p:grpSp>
      <p:sp>
        <p:nvSpPr>
          <p:cNvPr id="689170" name="Line 18"/>
          <p:cNvSpPr>
            <a:spLocks noChangeShapeType="1"/>
          </p:cNvSpPr>
          <p:nvPr/>
        </p:nvSpPr>
        <p:spPr bwMode="auto">
          <a:xfrm>
            <a:off x="2667000" y="4887912"/>
            <a:ext cx="41910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71" name="Rectangle 19"/>
          <p:cNvSpPr>
            <a:spLocks noChangeArrowheads="1"/>
          </p:cNvSpPr>
          <p:nvPr/>
        </p:nvSpPr>
        <p:spPr bwMode="auto">
          <a:xfrm>
            <a:off x="6858000" y="4735512"/>
            <a:ext cx="1981200" cy="381000"/>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r>
              <a:rPr lang="en-GB" sz="2000" b="1">
                <a:latin typeface="Courier New" pitchFamily="49" charset="0"/>
              </a:rPr>
              <a:t>Zeihen</a:t>
            </a:r>
          </a:p>
        </p:txBody>
      </p:sp>
      <p:grpSp>
        <p:nvGrpSpPr>
          <p:cNvPr id="689172" name="Group 20"/>
          <p:cNvGrpSpPr>
            <a:grpSpLocks/>
          </p:cNvGrpSpPr>
          <p:nvPr/>
        </p:nvGrpSpPr>
        <p:grpSpPr bwMode="auto">
          <a:xfrm>
            <a:off x="304800" y="5334000"/>
            <a:ext cx="2362200" cy="381000"/>
            <a:chOff x="192" y="3360"/>
            <a:chExt cx="1488" cy="240"/>
          </a:xfrm>
        </p:grpSpPr>
        <p:sp>
          <p:nvSpPr>
            <p:cNvPr id="689173" name="Rectangle 21"/>
            <p:cNvSpPr>
              <a:spLocks noChangeArrowheads="1"/>
            </p:cNvSpPr>
            <p:nvPr/>
          </p:nvSpPr>
          <p:spPr bwMode="auto">
            <a:xfrm>
              <a:off x="432" y="3360"/>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err="1">
                  <a:latin typeface="Courier New" pitchFamily="49" charset="0"/>
                </a:rPr>
                <a:t>Niederkorn</a:t>
              </a:r>
              <a:endParaRPr lang="en-GB" sz="2000" b="1" dirty="0">
                <a:latin typeface="Courier New" pitchFamily="49" charset="0"/>
              </a:endParaRPr>
            </a:p>
          </p:txBody>
        </p:sp>
        <p:sp>
          <p:nvSpPr>
            <p:cNvPr id="689174" name="Rectangle 22"/>
            <p:cNvSpPr>
              <a:spLocks noChangeArrowheads="1"/>
            </p:cNvSpPr>
            <p:nvPr/>
          </p:nvSpPr>
          <p:spPr bwMode="auto">
            <a:xfrm>
              <a:off x="192" y="3360"/>
              <a:ext cx="240" cy="24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grpSp>
      <p:sp>
        <p:nvSpPr>
          <p:cNvPr id="689175" name="Line 23"/>
          <p:cNvSpPr>
            <a:spLocks noChangeShapeType="1"/>
          </p:cNvSpPr>
          <p:nvPr/>
        </p:nvSpPr>
        <p:spPr bwMode="auto">
          <a:xfrm>
            <a:off x="2667000" y="5486400"/>
            <a:ext cx="41910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76" name="Rectangle 24"/>
          <p:cNvSpPr>
            <a:spLocks noChangeArrowheads="1"/>
          </p:cNvSpPr>
          <p:nvPr/>
        </p:nvSpPr>
        <p:spPr bwMode="auto">
          <a:xfrm>
            <a:off x="6858000" y="5334000"/>
            <a:ext cx="1981200" cy="381000"/>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r>
              <a:rPr lang="en-GB" sz="2000" b="1">
                <a:latin typeface="Courier New" pitchFamily="49" charset="0"/>
              </a:rPr>
              <a:t>Niederkorn</a:t>
            </a:r>
          </a:p>
        </p:txBody>
      </p:sp>
      <p:sp>
        <p:nvSpPr>
          <p:cNvPr id="689177" name="Rectangle 25"/>
          <p:cNvSpPr>
            <a:spLocks noChangeArrowheads="1"/>
          </p:cNvSpPr>
          <p:nvPr/>
        </p:nvSpPr>
        <p:spPr bwMode="auto">
          <a:xfrm>
            <a:off x="685800" y="1611312"/>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b="1">
                <a:latin typeface="Courier New" pitchFamily="49" charset="0"/>
              </a:rPr>
              <a:t>Niederkorn</a:t>
            </a:r>
          </a:p>
        </p:txBody>
      </p:sp>
      <p:sp>
        <p:nvSpPr>
          <p:cNvPr id="689178" name="Rectangle 26"/>
          <p:cNvSpPr>
            <a:spLocks noChangeArrowheads="1"/>
          </p:cNvSpPr>
          <p:nvPr/>
        </p:nvSpPr>
        <p:spPr bwMode="auto">
          <a:xfrm>
            <a:off x="685800" y="1992312"/>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b="1">
                <a:latin typeface="Courier New" pitchFamily="49" charset="0"/>
              </a:rPr>
              <a:t>Schiltz</a:t>
            </a:r>
          </a:p>
        </p:txBody>
      </p:sp>
      <p:sp>
        <p:nvSpPr>
          <p:cNvPr id="689179" name="Rectangle 27"/>
          <p:cNvSpPr>
            <a:spLocks noChangeArrowheads="1"/>
          </p:cNvSpPr>
          <p:nvPr/>
        </p:nvSpPr>
        <p:spPr bwMode="auto">
          <a:xfrm>
            <a:off x="685800" y="2373312"/>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b="1">
                <a:latin typeface="Courier New" pitchFamily="49" charset="0"/>
              </a:rPr>
              <a:t>Zeihen</a:t>
            </a:r>
          </a:p>
        </p:txBody>
      </p:sp>
      <p:sp>
        <p:nvSpPr>
          <p:cNvPr id="689180" name="Rectangle 28"/>
          <p:cNvSpPr>
            <a:spLocks noChangeArrowheads="1"/>
          </p:cNvSpPr>
          <p:nvPr/>
        </p:nvSpPr>
        <p:spPr bwMode="auto">
          <a:xfrm>
            <a:off x="304800" y="1230312"/>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sp>
        <p:nvSpPr>
          <p:cNvPr id="689181" name="Rectangle 29"/>
          <p:cNvSpPr>
            <a:spLocks noChangeArrowheads="1"/>
          </p:cNvSpPr>
          <p:nvPr/>
        </p:nvSpPr>
        <p:spPr bwMode="auto">
          <a:xfrm>
            <a:off x="304800" y="1611312"/>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1</a:t>
            </a:r>
          </a:p>
        </p:txBody>
      </p:sp>
      <p:sp>
        <p:nvSpPr>
          <p:cNvPr id="689182" name="Rectangle 30"/>
          <p:cNvSpPr>
            <a:spLocks noChangeArrowheads="1"/>
          </p:cNvSpPr>
          <p:nvPr/>
        </p:nvSpPr>
        <p:spPr bwMode="auto">
          <a:xfrm>
            <a:off x="304800" y="1992312"/>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2</a:t>
            </a:r>
          </a:p>
        </p:txBody>
      </p:sp>
      <p:sp>
        <p:nvSpPr>
          <p:cNvPr id="689183" name="Rectangle 31"/>
          <p:cNvSpPr>
            <a:spLocks noChangeArrowheads="1"/>
          </p:cNvSpPr>
          <p:nvPr/>
        </p:nvSpPr>
        <p:spPr bwMode="auto">
          <a:xfrm>
            <a:off x="304800" y="2373312"/>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3</a:t>
            </a:r>
          </a:p>
        </p:txBody>
      </p:sp>
      <p:sp>
        <p:nvSpPr>
          <p:cNvPr id="689184" name="Rectangle 32"/>
          <p:cNvSpPr>
            <a:spLocks noChangeArrowheads="1"/>
          </p:cNvSpPr>
          <p:nvPr/>
        </p:nvSpPr>
        <p:spPr bwMode="auto">
          <a:xfrm>
            <a:off x="685800" y="1230312"/>
            <a:ext cx="1981200" cy="381000"/>
          </a:xfrm>
          <a:prstGeom prst="rect">
            <a:avLst/>
          </a:prstGeom>
          <a:solidFill>
            <a:srgbClr val="FFFF00"/>
          </a:solidFill>
          <a:ln w="28575">
            <a:solidFill>
              <a:schemeClr val="tx1"/>
            </a:solidFill>
            <a:miter lim="800000"/>
            <a:headEnd/>
            <a:tailEnd/>
          </a:ln>
          <a:effectLst/>
          <a:extLst/>
        </p:spPr>
        <p:txBody>
          <a:bodyPr wrap="none" anchor="ctr"/>
          <a:lstStyle/>
          <a:p>
            <a:r>
              <a:rPr lang="en-GB" sz="2000" b="1" dirty="0">
                <a:latin typeface="Courier New" pitchFamily="49" charset="0"/>
              </a:rPr>
              <a:t>Asselborn</a:t>
            </a:r>
          </a:p>
        </p:txBody>
      </p:sp>
      <p:sp>
        <p:nvSpPr>
          <p:cNvPr id="689185" name="Rectangle 33"/>
          <p:cNvSpPr>
            <a:spLocks noChangeArrowheads="1"/>
          </p:cNvSpPr>
          <p:nvPr/>
        </p:nvSpPr>
        <p:spPr bwMode="auto">
          <a:xfrm>
            <a:off x="6858000" y="1992312"/>
            <a:ext cx="1981200" cy="381000"/>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r>
              <a:rPr lang="en-GB" sz="2000" b="1" dirty="0" err="1">
                <a:latin typeface="Courier New" pitchFamily="49" charset="0"/>
              </a:rPr>
              <a:t>Schiltz</a:t>
            </a:r>
            <a:endParaRPr lang="en-GB" sz="2000" b="1" dirty="0">
              <a:latin typeface="Courier New" pitchFamily="49" charset="0"/>
            </a:endParaRPr>
          </a:p>
        </p:txBody>
      </p:sp>
      <p:sp>
        <p:nvSpPr>
          <p:cNvPr id="689186" name="Line 34"/>
          <p:cNvSpPr>
            <a:spLocks noChangeShapeType="1"/>
          </p:cNvSpPr>
          <p:nvPr/>
        </p:nvSpPr>
        <p:spPr bwMode="auto">
          <a:xfrm>
            <a:off x="2667000" y="2144712"/>
            <a:ext cx="4191000" cy="0"/>
          </a:xfrm>
          <a:prstGeom prst="line">
            <a:avLst/>
          </a:prstGeom>
          <a:noFill/>
          <a:ln w="28575">
            <a:solidFill>
              <a:schemeClr val="tx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7" name="Rectangle 35"/>
          <p:cNvSpPr>
            <a:spLocks noChangeArrowheads="1"/>
          </p:cNvSpPr>
          <p:nvPr/>
        </p:nvSpPr>
        <p:spPr bwMode="auto">
          <a:xfrm>
            <a:off x="4211638" y="1581150"/>
            <a:ext cx="503237" cy="503237"/>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pPr algn="ctr"/>
            <a:r>
              <a:rPr lang="de-DE" sz="3200"/>
              <a:t>2</a:t>
            </a:r>
          </a:p>
        </p:txBody>
      </p:sp>
      <p:sp>
        <p:nvSpPr>
          <p:cNvPr id="689188" name="Rectangle 36"/>
          <p:cNvSpPr>
            <a:spLocks noChangeArrowheads="1"/>
          </p:cNvSpPr>
          <p:nvPr/>
        </p:nvSpPr>
        <p:spPr bwMode="auto">
          <a:xfrm>
            <a:off x="4211638" y="2660650"/>
            <a:ext cx="503237" cy="503237"/>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pPr algn="ctr"/>
            <a:r>
              <a:rPr lang="de-DE" sz="3200"/>
              <a:t>0</a:t>
            </a:r>
          </a:p>
        </p:txBody>
      </p:sp>
      <p:sp>
        <p:nvSpPr>
          <p:cNvPr id="689189" name="Rectangle 37"/>
          <p:cNvSpPr>
            <a:spLocks noChangeArrowheads="1"/>
          </p:cNvSpPr>
          <p:nvPr/>
        </p:nvSpPr>
        <p:spPr bwMode="auto">
          <a:xfrm>
            <a:off x="4211638" y="4316412"/>
            <a:ext cx="503237" cy="503238"/>
          </a:xfrm>
          <a:prstGeom prst="rect">
            <a:avLst/>
          </a:prstGeom>
          <a:solidFill>
            <a:schemeClr val="accent6">
              <a:lumMod val="40000"/>
              <a:lumOff val="60000"/>
            </a:schemeClr>
          </a:solidFill>
          <a:ln w="28575">
            <a:solidFill>
              <a:schemeClr val="tx1"/>
            </a:solidFill>
            <a:miter lim="800000"/>
            <a:headEnd/>
            <a:tailEnd/>
          </a:ln>
          <a:effectLst/>
          <a:extLst/>
        </p:spPr>
        <p:txBody>
          <a:bodyPr wrap="none" anchor="ctr"/>
          <a:lstStyle/>
          <a:p>
            <a:pPr algn="ctr"/>
            <a:r>
              <a:rPr lang="de-DE" sz="3200"/>
              <a:t>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111657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9187"/>
                                        </p:tgtEl>
                                        <p:attrNameLst>
                                          <p:attrName>style.visibility</p:attrName>
                                        </p:attrNameLst>
                                      </p:cBhvr>
                                      <p:to>
                                        <p:strVal val="visible"/>
                                      </p:to>
                                    </p:set>
                                    <p:anim calcmode="lin" valueType="num">
                                      <p:cBhvr>
                                        <p:cTn id="7" dur="1000" fill="hold"/>
                                        <p:tgtEl>
                                          <p:spTgt spid="689187"/>
                                        </p:tgtEl>
                                        <p:attrNameLst>
                                          <p:attrName>ppt_w</p:attrName>
                                        </p:attrNameLst>
                                      </p:cBhvr>
                                      <p:tavLst>
                                        <p:tav tm="0">
                                          <p:val>
                                            <p:fltVal val="0"/>
                                          </p:val>
                                        </p:tav>
                                        <p:tav tm="100000">
                                          <p:val>
                                            <p:strVal val="#ppt_w"/>
                                          </p:val>
                                        </p:tav>
                                      </p:tavLst>
                                    </p:anim>
                                    <p:anim calcmode="lin" valueType="num">
                                      <p:cBhvr>
                                        <p:cTn id="8" dur="1000" fill="hold"/>
                                        <p:tgtEl>
                                          <p:spTgt spid="6891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9186"/>
                                        </p:tgtEl>
                                        <p:attrNameLst>
                                          <p:attrName>style.visibility</p:attrName>
                                        </p:attrNameLst>
                                      </p:cBhvr>
                                      <p:to>
                                        <p:strVal val="visible"/>
                                      </p:to>
                                    </p:set>
                                    <p:anim calcmode="lin" valueType="num">
                                      <p:cBhvr additive="base">
                                        <p:cTn id="13" dur="1000" fill="hold"/>
                                        <p:tgtEl>
                                          <p:spTgt spid="689186"/>
                                        </p:tgtEl>
                                        <p:attrNameLst>
                                          <p:attrName>ppt_x</p:attrName>
                                        </p:attrNameLst>
                                      </p:cBhvr>
                                      <p:tavLst>
                                        <p:tav tm="0">
                                          <p:val>
                                            <p:strVal val="#ppt_x"/>
                                          </p:val>
                                        </p:tav>
                                        <p:tav tm="100000">
                                          <p:val>
                                            <p:strVal val="#ppt_x"/>
                                          </p:val>
                                        </p:tav>
                                      </p:tavLst>
                                    </p:anim>
                                    <p:anim calcmode="lin" valueType="num">
                                      <p:cBhvr additive="base">
                                        <p:cTn id="14" dur="1000" fill="hold"/>
                                        <p:tgtEl>
                                          <p:spTgt spid="68918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89185"/>
                                        </p:tgtEl>
                                        <p:attrNameLst>
                                          <p:attrName>style.visibility</p:attrName>
                                        </p:attrNameLst>
                                      </p:cBhvr>
                                      <p:to>
                                        <p:strVal val="visible"/>
                                      </p:to>
                                    </p:set>
                                    <p:anim calcmode="lin" valueType="num">
                                      <p:cBhvr additive="base">
                                        <p:cTn id="18" dur="1000" fill="hold"/>
                                        <p:tgtEl>
                                          <p:spTgt spid="689185"/>
                                        </p:tgtEl>
                                        <p:attrNameLst>
                                          <p:attrName>ppt_x</p:attrName>
                                        </p:attrNameLst>
                                      </p:cBhvr>
                                      <p:tavLst>
                                        <p:tav tm="0">
                                          <p:val>
                                            <p:strVal val="0-#ppt_w/2"/>
                                          </p:val>
                                        </p:tav>
                                        <p:tav tm="100000">
                                          <p:val>
                                            <p:strVal val="#ppt_x"/>
                                          </p:val>
                                        </p:tav>
                                      </p:tavLst>
                                    </p:anim>
                                    <p:anim calcmode="lin" valueType="num">
                                      <p:cBhvr additive="base">
                                        <p:cTn id="19" dur="1000" fill="hold"/>
                                        <p:tgtEl>
                                          <p:spTgt spid="68918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nodeType="clickEffect">
                                  <p:stCondLst>
                                    <p:cond delay="0"/>
                                  </p:stCondLst>
                                  <p:childTnLst>
                                    <p:set>
                                      <p:cBhvr>
                                        <p:cTn id="23" dur="1" fill="hold">
                                          <p:stCondLst>
                                            <p:cond delay="0"/>
                                          </p:stCondLst>
                                        </p:cTn>
                                        <p:tgtEl>
                                          <p:spTgt spid="689156"/>
                                        </p:tgtEl>
                                        <p:attrNameLst>
                                          <p:attrName>style.visibility</p:attrName>
                                        </p:attrNameLst>
                                      </p:cBhvr>
                                      <p:to>
                                        <p:strVal val="visible"/>
                                      </p:to>
                                    </p:set>
                                    <p:animEffect transition="in" filter="slide(fromTop)">
                                      <p:cBhvr>
                                        <p:cTn id="24" dur="1000"/>
                                        <p:tgtEl>
                                          <p:spTgt spid="6891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89188"/>
                                        </p:tgtEl>
                                        <p:attrNameLst>
                                          <p:attrName>style.visibility</p:attrName>
                                        </p:attrNameLst>
                                      </p:cBhvr>
                                      <p:to>
                                        <p:strVal val="visible"/>
                                      </p:to>
                                    </p:set>
                                    <p:anim calcmode="lin" valueType="num">
                                      <p:cBhvr>
                                        <p:cTn id="29" dur="1000" fill="hold"/>
                                        <p:tgtEl>
                                          <p:spTgt spid="689188"/>
                                        </p:tgtEl>
                                        <p:attrNameLst>
                                          <p:attrName>ppt_w</p:attrName>
                                        </p:attrNameLst>
                                      </p:cBhvr>
                                      <p:tavLst>
                                        <p:tav tm="0">
                                          <p:val>
                                            <p:fltVal val="0"/>
                                          </p:val>
                                        </p:tav>
                                        <p:tav tm="100000">
                                          <p:val>
                                            <p:strVal val="#ppt_w"/>
                                          </p:val>
                                        </p:tav>
                                      </p:tavLst>
                                    </p:anim>
                                    <p:anim calcmode="lin" valueType="num">
                                      <p:cBhvr>
                                        <p:cTn id="30" dur="1000" fill="hold"/>
                                        <p:tgtEl>
                                          <p:spTgt spid="689188"/>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89164"/>
                                        </p:tgtEl>
                                        <p:attrNameLst>
                                          <p:attrName>style.visibility</p:attrName>
                                        </p:attrNameLst>
                                      </p:cBhvr>
                                      <p:to>
                                        <p:strVal val="visible"/>
                                      </p:to>
                                    </p:set>
                                    <p:anim calcmode="lin" valueType="num">
                                      <p:cBhvr additive="base">
                                        <p:cTn id="35" dur="1000" fill="hold"/>
                                        <p:tgtEl>
                                          <p:spTgt spid="689164"/>
                                        </p:tgtEl>
                                        <p:attrNameLst>
                                          <p:attrName>ppt_x</p:attrName>
                                        </p:attrNameLst>
                                      </p:cBhvr>
                                      <p:tavLst>
                                        <p:tav tm="0">
                                          <p:val>
                                            <p:strVal val="#ppt_x"/>
                                          </p:val>
                                        </p:tav>
                                        <p:tav tm="100000">
                                          <p:val>
                                            <p:strVal val="#ppt_x"/>
                                          </p:val>
                                        </p:tav>
                                      </p:tavLst>
                                    </p:anim>
                                    <p:anim calcmode="lin" valueType="num">
                                      <p:cBhvr additive="base">
                                        <p:cTn id="36" dur="1000" fill="hold"/>
                                        <p:tgtEl>
                                          <p:spTgt spid="689164"/>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000"/>
                            </p:stCondLst>
                            <p:childTnLst>
                              <p:par>
                                <p:cTn id="38" presetID="2" presetClass="entr" presetSubtype="8" fill="hold" grpId="0" nodeType="afterEffect">
                                  <p:stCondLst>
                                    <p:cond delay="0"/>
                                  </p:stCondLst>
                                  <p:childTnLst>
                                    <p:set>
                                      <p:cBhvr>
                                        <p:cTn id="39" dur="1" fill="hold">
                                          <p:stCondLst>
                                            <p:cond delay="0"/>
                                          </p:stCondLst>
                                        </p:cTn>
                                        <p:tgtEl>
                                          <p:spTgt spid="689163"/>
                                        </p:tgtEl>
                                        <p:attrNameLst>
                                          <p:attrName>style.visibility</p:attrName>
                                        </p:attrNameLst>
                                      </p:cBhvr>
                                      <p:to>
                                        <p:strVal val="visible"/>
                                      </p:to>
                                    </p:set>
                                    <p:anim calcmode="lin" valueType="num">
                                      <p:cBhvr additive="base">
                                        <p:cTn id="40" dur="1000" fill="hold"/>
                                        <p:tgtEl>
                                          <p:spTgt spid="689163"/>
                                        </p:tgtEl>
                                        <p:attrNameLst>
                                          <p:attrName>ppt_x</p:attrName>
                                        </p:attrNameLst>
                                      </p:cBhvr>
                                      <p:tavLst>
                                        <p:tav tm="0">
                                          <p:val>
                                            <p:strVal val="0-#ppt_w/2"/>
                                          </p:val>
                                        </p:tav>
                                        <p:tav tm="100000">
                                          <p:val>
                                            <p:strVal val="#ppt_x"/>
                                          </p:val>
                                        </p:tav>
                                      </p:tavLst>
                                    </p:anim>
                                    <p:anim calcmode="lin" valueType="num">
                                      <p:cBhvr additive="base">
                                        <p:cTn id="41" dur="1000" fill="hold"/>
                                        <p:tgtEl>
                                          <p:spTgt spid="689163"/>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1" fill="hold" nodeType="clickEffect">
                                  <p:stCondLst>
                                    <p:cond delay="0"/>
                                  </p:stCondLst>
                                  <p:childTnLst>
                                    <p:set>
                                      <p:cBhvr>
                                        <p:cTn id="45" dur="1" fill="hold">
                                          <p:stCondLst>
                                            <p:cond delay="0"/>
                                          </p:stCondLst>
                                        </p:cTn>
                                        <p:tgtEl>
                                          <p:spTgt spid="689165"/>
                                        </p:tgtEl>
                                        <p:attrNameLst>
                                          <p:attrName>style.visibility</p:attrName>
                                        </p:attrNameLst>
                                      </p:cBhvr>
                                      <p:to>
                                        <p:strVal val="visible"/>
                                      </p:to>
                                    </p:set>
                                    <p:animEffect transition="in" filter="slide(fromTop)">
                                      <p:cBhvr>
                                        <p:cTn id="46" dur="1000"/>
                                        <p:tgtEl>
                                          <p:spTgt spid="68916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689189"/>
                                        </p:tgtEl>
                                        <p:attrNameLst>
                                          <p:attrName>style.visibility</p:attrName>
                                        </p:attrNameLst>
                                      </p:cBhvr>
                                      <p:to>
                                        <p:strVal val="visible"/>
                                      </p:to>
                                    </p:set>
                                    <p:anim calcmode="lin" valueType="num">
                                      <p:cBhvr>
                                        <p:cTn id="51" dur="1000" fill="hold"/>
                                        <p:tgtEl>
                                          <p:spTgt spid="689189"/>
                                        </p:tgtEl>
                                        <p:attrNameLst>
                                          <p:attrName>ppt_w</p:attrName>
                                        </p:attrNameLst>
                                      </p:cBhvr>
                                      <p:tavLst>
                                        <p:tav tm="0">
                                          <p:val>
                                            <p:fltVal val="0"/>
                                          </p:val>
                                        </p:tav>
                                        <p:tav tm="100000">
                                          <p:val>
                                            <p:strVal val="#ppt_w"/>
                                          </p:val>
                                        </p:tav>
                                      </p:tavLst>
                                    </p:anim>
                                    <p:anim calcmode="lin" valueType="num">
                                      <p:cBhvr>
                                        <p:cTn id="52" dur="1000" fill="hold"/>
                                        <p:tgtEl>
                                          <p:spTgt spid="689189"/>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89170"/>
                                        </p:tgtEl>
                                        <p:attrNameLst>
                                          <p:attrName>style.visibility</p:attrName>
                                        </p:attrNameLst>
                                      </p:cBhvr>
                                      <p:to>
                                        <p:strVal val="visible"/>
                                      </p:to>
                                    </p:set>
                                    <p:anim calcmode="lin" valueType="num">
                                      <p:cBhvr additive="base">
                                        <p:cTn id="57" dur="1000" fill="hold"/>
                                        <p:tgtEl>
                                          <p:spTgt spid="689170"/>
                                        </p:tgtEl>
                                        <p:attrNameLst>
                                          <p:attrName>ppt_x</p:attrName>
                                        </p:attrNameLst>
                                      </p:cBhvr>
                                      <p:tavLst>
                                        <p:tav tm="0">
                                          <p:val>
                                            <p:strVal val="#ppt_x"/>
                                          </p:val>
                                        </p:tav>
                                        <p:tav tm="100000">
                                          <p:val>
                                            <p:strVal val="#ppt_x"/>
                                          </p:val>
                                        </p:tav>
                                      </p:tavLst>
                                    </p:anim>
                                    <p:anim calcmode="lin" valueType="num">
                                      <p:cBhvr additive="base">
                                        <p:cTn id="58" dur="1000" fill="hold"/>
                                        <p:tgtEl>
                                          <p:spTgt spid="689170"/>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000"/>
                            </p:stCondLst>
                            <p:childTnLst>
                              <p:par>
                                <p:cTn id="60" presetID="2" presetClass="entr" presetSubtype="8" fill="hold" grpId="0" nodeType="afterEffect">
                                  <p:stCondLst>
                                    <p:cond delay="0"/>
                                  </p:stCondLst>
                                  <p:childTnLst>
                                    <p:set>
                                      <p:cBhvr>
                                        <p:cTn id="61" dur="1" fill="hold">
                                          <p:stCondLst>
                                            <p:cond delay="0"/>
                                          </p:stCondLst>
                                        </p:cTn>
                                        <p:tgtEl>
                                          <p:spTgt spid="689171"/>
                                        </p:tgtEl>
                                        <p:attrNameLst>
                                          <p:attrName>style.visibility</p:attrName>
                                        </p:attrNameLst>
                                      </p:cBhvr>
                                      <p:to>
                                        <p:strVal val="visible"/>
                                      </p:to>
                                    </p:set>
                                    <p:anim calcmode="lin" valueType="num">
                                      <p:cBhvr additive="base">
                                        <p:cTn id="62" dur="1000" fill="hold"/>
                                        <p:tgtEl>
                                          <p:spTgt spid="689171"/>
                                        </p:tgtEl>
                                        <p:attrNameLst>
                                          <p:attrName>ppt_x</p:attrName>
                                        </p:attrNameLst>
                                      </p:cBhvr>
                                      <p:tavLst>
                                        <p:tav tm="0">
                                          <p:val>
                                            <p:strVal val="0-#ppt_w/2"/>
                                          </p:val>
                                        </p:tav>
                                        <p:tav tm="100000">
                                          <p:val>
                                            <p:strVal val="#ppt_x"/>
                                          </p:val>
                                        </p:tav>
                                      </p:tavLst>
                                    </p:anim>
                                    <p:anim calcmode="lin" valueType="num">
                                      <p:cBhvr additive="base">
                                        <p:cTn id="63" dur="1000" fill="hold"/>
                                        <p:tgtEl>
                                          <p:spTgt spid="689171"/>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1" fill="hold" nodeType="clickEffect">
                                  <p:stCondLst>
                                    <p:cond delay="0"/>
                                  </p:stCondLst>
                                  <p:childTnLst>
                                    <p:set>
                                      <p:cBhvr>
                                        <p:cTn id="67" dur="1" fill="hold">
                                          <p:stCondLst>
                                            <p:cond delay="0"/>
                                          </p:stCondLst>
                                        </p:cTn>
                                        <p:tgtEl>
                                          <p:spTgt spid="689172"/>
                                        </p:tgtEl>
                                        <p:attrNameLst>
                                          <p:attrName>style.visibility</p:attrName>
                                        </p:attrNameLst>
                                      </p:cBhvr>
                                      <p:to>
                                        <p:strVal val="visible"/>
                                      </p:to>
                                    </p:set>
                                    <p:animEffect transition="in" filter="slide(fromTop)">
                                      <p:cBhvr>
                                        <p:cTn id="68" dur="1000"/>
                                        <p:tgtEl>
                                          <p:spTgt spid="6891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89175"/>
                                        </p:tgtEl>
                                        <p:attrNameLst>
                                          <p:attrName>style.visibility</p:attrName>
                                        </p:attrNameLst>
                                      </p:cBhvr>
                                      <p:to>
                                        <p:strVal val="visible"/>
                                      </p:to>
                                    </p:set>
                                    <p:anim calcmode="lin" valueType="num">
                                      <p:cBhvr additive="base">
                                        <p:cTn id="73" dur="1000" fill="hold"/>
                                        <p:tgtEl>
                                          <p:spTgt spid="689175"/>
                                        </p:tgtEl>
                                        <p:attrNameLst>
                                          <p:attrName>ppt_x</p:attrName>
                                        </p:attrNameLst>
                                      </p:cBhvr>
                                      <p:tavLst>
                                        <p:tav tm="0">
                                          <p:val>
                                            <p:strVal val="#ppt_x"/>
                                          </p:val>
                                        </p:tav>
                                        <p:tav tm="100000">
                                          <p:val>
                                            <p:strVal val="#ppt_x"/>
                                          </p:val>
                                        </p:tav>
                                      </p:tavLst>
                                    </p:anim>
                                    <p:anim calcmode="lin" valueType="num">
                                      <p:cBhvr additive="base">
                                        <p:cTn id="74" dur="1000" fill="hold"/>
                                        <p:tgtEl>
                                          <p:spTgt spid="689175"/>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1000"/>
                            </p:stCondLst>
                            <p:childTnLst>
                              <p:par>
                                <p:cTn id="76" presetID="2" presetClass="entr" presetSubtype="8" fill="hold" grpId="0" nodeType="afterEffect">
                                  <p:stCondLst>
                                    <p:cond delay="0"/>
                                  </p:stCondLst>
                                  <p:childTnLst>
                                    <p:set>
                                      <p:cBhvr>
                                        <p:cTn id="77" dur="1" fill="hold">
                                          <p:stCondLst>
                                            <p:cond delay="0"/>
                                          </p:stCondLst>
                                        </p:cTn>
                                        <p:tgtEl>
                                          <p:spTgt spid="689176"/>
                                        </p:tgtEl>
                                        <p:attrNameLst>
                                          <p:attrName>style.visibility</p:attrName>
                                        </p:attrNameLst>
                                      </p:cBhvr>
                                      <p:to>
                                        <p:strVal val="visible"/>
                                      </p:to>
                                    </p:set>
                                    <p:anim calcmode="lin" valueType="num">
                                      <p:cBhvr additive="base">
                                        <p:cTn id="78" dur="1000" fill="hold"/>
                                        <p:tgtEl>
                                          <p:spTgt spid="689176"/>
                                        </p:tgtEl>
                                        <p:attrNameLst>
                                          <p:attrName>ppt_x</p:attrName>
                                        </p:attrNameLst>
                                      </p:cBhvr>
                                      <p:tavLst>
                                        <p:tav tm="0">
                                          <p:val>
                                            <p:strVal val="0-#ppt_w/2"/>
                                          </p:val>
                                        </p:tav>
                                        <p:tav tm="100000">
                                          <p:val>
                                            <p:strVal val="#ppt_x"/>
                                          </p:val>
                                        </p:tav>
                                      </p:tavLst>
                                    </p:anim>
                                    <p:anim calcmode="lin" valueType="num">
                                      <p:cBhvr additive="base">
                                        <p:cTn id="79" dur="1000" fill="hold"/>
                                        <p:tgtEl>
                                          <p:spTgt spid="689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63" grpId="0" animBg="1" autoUpdateAnimBg="0"/>
      <p:bldP spid="689164" grpId="0" animBg="1"/>
      <p:bldP spid="689170" grpId="0" animBg="1"/>
      <p:bldP spid="689171" grpId="0" animBg="1" autoUpdateAnimBg="0"/>
      <p:bldP spid="689175" grpId="0" animBg="1"/>
      <p:bldP spid="689176" grpId="0" animBg="1" autoUpdateAnimBg="0"/>
      <p:bldP spid="689185" grpId="0" animBg="1" autoUpdateAnimBg="0"/>
      <p:bldP spid="689186" grpId="0" animBg="1"/>
      <p:bldP spid="689187" grpId="0" animBg="1"/>
      <p:bldP spid="689188" grpId="0" animBg="1"/>
      <p:bldP spid="68918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2"/>
          <p:cNvSpPr>
            <a:spLocks noGrp="1"/>
          </p:cNvSpPr>
          <p:nvPr>
            <p:ph type="dt" sz="half" idx="10"/>
          </p:nvPr>
        </p:nvSpPr>
        <p:spPr/>
        <p:txBody>
          <a:bodyPr/>
          <a:lstStyle/>
          <a:p>
            <a:r>
              <a:rPr lang="en-US" smtClean="0"/>
              <a:t>14 avril  2011</a:t>
            </a:r>
            <a:endParaRPr lang="en-US" dirty="0"/>
          </a:p>
        </p:txBody>
      </p:sp>
      <p:sp>
        <p:nvSpPr>
          <p:cNvPr id="4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691202" name="Rectangle 2"/>
          <p:cNvSpPr>
            <a:spLocks noGrp="1" noChangeArrowheads="1"/>
          </p:cNvSpPr>
          <p:nvPr>
            <p:ph type="title"/>
          </p:nvPr>
        </p:nvSpPr>
        <p:spPr/>
        <p:txBody>
          <a:bodyPr/>
          <a:lstStyle/>
          <a:p>
            <a:r>
              <a:rPr lang="en-GB" dirty="0" err="1" smtClean="0"/>
              <a:t>génération</a:t>
            </a:r>
            <a:r>
              <a:rPr lang="en-GB" dirty="0" smtClean="0"/>
              <a:t> de la </a:t>
            </a:r>
            <a:r>
              <a:rPr lang="en-GB" dirty="0" err="1" smtClean="0"/>
              <a:t>forme</a:t>
            </a:r>
            <a:r>
              <a:rPr lang="en-GB" dirty="0" smtClean="0"/>
              <a:t> </a:t>
            </a:r>
            <a:r>
              <a:rPr lang="en-GB" dirty="0" err="1" smtClean="0"/>
              <a:t>factorielle</a:t>
            </a:r>
            <a:endParaRPr lang="en-GB" dirty="0"/>
          </a:p>
        </p:txBody>
      </p:sp>
      <p:grpSp>
        <p:nvGrpSpPr>
          <p:cNvPr id="691203" name="Group 3"/>
          <p:cNvGrpSpPr>
            <a:grpSpLocks/>
          </p:cNvGrpSpPr>
          <p:nvPr/>
        </p:nvGrpSpPr>
        <p:grpSpPr bwMode="auto">
          <a:xfrm>
            <a:off x="4721225" y="3262312"/>
            <a:ext cx="2362200" cy="1143000"/>
            <a:chOff x="192" y="1728"/>
            <a:chExt cx="1488" cy="720"/>
          </a:xfrm>
        </p:grpSpPr>
        <p:sp>
          <p:nvSpPr>
            <p:cNvPr id="691204" name="Rectangle 4"/>
            <p:cNvSpPr>
              <a:spLocks noChangeArrowheads="1"/>
            </p:cNvSpPr>
            <p:nvPr/>
          </p:nvSpPr>
          <p:spPr bwMode="auto">
            <a:xfrm>
              <a:off x="432" y="172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a:latin typeface="Courier New" pitchFamily="49" charset="0"/>
                </a:rPr>
                <a:t>Asselborn</a:t>
              </a:r>
            </a:p>
          </p:txBody>
        </p:sp>
        <p:sp>
          <p:nvSpPr>
            <p:cNvPr id="691205" name="Rectangle 5"/>
            <p:cNvSpPr>
              <a:spLocks noChangeArrowheads="1"/>
            </p:cNvSpPr>
            <p:nvPr/>
          </p:nvSpPr>
          <p:spPr bwMode="auto">
            <a:xfrm>
              <a:off x="432" y="196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Niederkorn</a:t>
              </a:r>
            </a:p>
          </p:txBody>
        </p:sp>
        <p:sp>
          <p:nvSpPr>
            <p:cNvPr id="691206" name="Rectangle 6"/>
            <p:cNvSpPr>
              <a:spLocks noChangeArrowheads="1"/>
            </p:cNvSpPr>
            <p:nvPr/>
          </p:nvSpPr>
          <p:spPr bwMode="auto">
            <a:xfrm>
              <a:off x="432" y="2208"/>
              <a:ext cx="1248" cy="24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Zeihen</a:t>
              </a:r>
            </a:p>
          </p:txBody>
        </p:sp>
        <p:sp>
          <p:nvSpPr>
            <p:cNvPr id="691207" name="Rectangle 7"/>
            <p:cNvSpPr>
              <a:spLocks noChangeArrowheads="1"/>
            </p:cNvSpPr>
            <p:nvPr/>
          </p:nvSpPr>
          <p:spPr bwMode="auto">
            <a:xfrm>
              <a:off x="192" y="1728"/>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sp>
          <p:nvSpPr>
            <p:cNvPr id="691208" name="Rectangle 8"/>
            <p:cNvSpPr>
              <a:spLocks noChangeArrowheads="1"/>
            </p:cNvSpPr>
            <p:nvPr/>
          </p:nvSpPr>
          <p:spPr bwMode="auto">
            <a:xfrm>
              <a:off x="192" y="1968"/>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1</a:t>
              </a:r>
            </a:p>
          </p:txBody>
        </p:sp>
        <p:sp>
          <p:nvSpPr>
            <p:cNvPr id="691209" name="Rectangle 9"/>
            <p:cNvSpPr>
              <a:spLocks noChangeArrowheads="1"/>
            </p:cNvSpPr>
            <p:nvPr/>
          </p:nvSpPr>
          <p:spPr bwMode="auto">
            <a:xfrm>
              <a:off x="192" y="2208"/>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a:latin typeface="Courier New" pitchFamily="49" charset="0"/>
                </a:rPr>
                <a:t>2</a:t>
              </a:r>
            </a:p>
          </p:txBody>
        </p:sp>
      </p:grpSp>
      <p:grpSp>
        <p:nvGrpSpPr>
          <p:cNvPr id="691210" name="Group 10"/>
          <p:cNvGrpSpPr>
            <a:grpSpLocks/>
          </p:cNvGrpSpPr>
          <p:nvPr/>
        </p:nvGrpSpPr>
        <p:grpSpPr bwMode="auto">
          <a:xfrm>
            <a:off x="4721225" y="4633912"/>
            <a:ext cx="2362200" cy="762000"/>
            <a:chOff x="192" y="2592"/>
            <a:chExt cx="1488" cy="480"/>
          </a:xfrm>
          <a:solidFill>
            <a:schemeClr val="bg1"/>
          </a:solidFill>
        </p:grpSpPr>
        <p:sp>
          <p:nvSpPr>
            <p:cNvPr id="691211" name="Rectangle 11"/>
            <p:cNvSpPr>
              <a:spLocks noChangeArrowheads="1"/>
            </p:cNvSpPr>
            <p:nvPr/>
          </p:nvSpPr>
          <p:spPr bwMode="auto">
            <a:xfrm>
              <a:off x="432" y="2592"/>
              <a:ext cx="1248" cy="24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err="1">
                  <a:latin typeface="Courier New" pitchFamily="49" charset="0"/>
                </a:rPr>
                <a:t>Niederkorn</a:t>
              </a:r>
              <a:endParaRPr lang="en-GB" sz="2000" b="1" dirty="0">
                <a:latin typeface="Courier New" pitchFamily="49" charset="0"/>
              </a:endParaRPr>
            </a:p>
          </p:txBody>
        </p:sp>
        <p:sp>
          <p:nvSpPr>
            <p:cNvPr id="691212" name="Rectangle 12"/>
            <p:cNvSpPr>
              <a:spLocks noChangeArrowheads="1"/>
            </p:cNvSpPr>
            <p:nvPr/>
          </p:nvSpPr>
          <p:spPr bwMode="auto">
            <a:xfrm>
              <a:off x="432" y="2832"/>
              <a:ext cx="1248" cy="24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Zeihen</a:t>
              </a:r>
            </a:p>
          </p:txBody>
        </p:sp>
        <p:sp>
          <p:nvSpPr>
            <p:cNvPr id="691213" name="Rectangle 13"/>
            <p:cNvSpPr>
              <a:spLocks noChangeArrowheads="1"/>
            </p:cNvSpPr>
            <p:nvPr/>
          </p:nvSpPr>
          <p:spPr bwMode="auto">
            <a:xfrm>
              <a:off x="192" y="2592"/>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sp>
          <p:nvSpPr>
            <p:cNvPr id="691214" name="Rectangle 14"/>
            <p:cNvSpPr>
              <a:spLocks noChangeArrowheads="1"/>
            </p:cNvSpPr>
            <p:nvPr/>
          </p:nvSpPr>
          <p:spPr bwMode="auto">
            <a:xfrm>
              <a:off x="192" y="2832"/>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1</a:t>
              </a:r>
            </a:p>
          </p:txBody>
        </p:sp>
      </p:grpSp>
      <p:grpSp>
        <p:nvGrpSpPr>
          <p:cNvPr id="691215" name="Group 15"/>
          <p:cNvGrpSpPr>
            <a:grpSpLocks/>
          </p:cNvGrpSpPr>
          <p:nvPr/>
        </p:nvGrpSpPr>
        <p:grpSpPr bwMode="auto">
          <a:xfrm>
            <a:off x="4721225" y="5624512"/>
            <a:ext cx="2362200" cy="381000"/>
            <a:chOff x="192" y="3360"/>
            <a:chExt cx="1488" cy="240"/>
          </a:xfrm>
          <a:solidFill>
            <a:schemeClr val="bg1"/>
          </a:solidFill>
        </p:grpSpPr>
        <p:sp>
          <p:nvSpPr>
            <p:cNvPr id="691216" name="Rectangle 16"/>
            <p:cNvSpPr>
              <a:spLocks noChangeArrowheads="1"/>
            </p:cNvSpPr>
            <p:nvPr/>
          </p:nvSpPr>
          <p:spPr bwMode="auto">
            <a:xfrm>
              <a:off x="432" y="3360"/>
              <a:ext cx="1248" cy="24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Niederkorn</a:t>
              </a:r>
            </a:p>
          </p:txBody>
        </p:sp>
        <p:sp>
          <p:nvSpPr>
            <p:cNvPr id="691217" name="Rectangle 17"/>
            <p:cNvSpPr>
              <a:spLocks noChangeArrowheads="1"/>
            </p:cNvSpPr>
            <p:nvPr/>
          </p:nvSpPr>
          <p:spPr bwMode="auto">
            <a:xfrm>
              <a:off x="192" y="3360"/>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grpSp>
      <p:grpSp>
        <p:nvGrpSpPr>
          <p:cNvPr id="691218" name="Group 18"/>
          <p:cNvGrpSpPr>
            <a:grpSpLocks/>
          </p:cNvGrpSpPr>
          <p:nvPr/>
        </p:nvGrpSpPr>
        <p:grpSpPr bwMode="auto">
          <a:xfrm>
            <a:off x="4721225" y="1509712"/>
            <a:ext cx="2362200" cy="1524000"/>
            <a:chOff x="2754" y="624"/>
            <a:chExt cx="1488" cy="960"/>
          </a:xfrm>
        </p:grpSpPr>
        <p:sp>
          <p:nvSpPr>
            <p:cNvPr id="691219" name="Rectangle 19"/>
            <p:cNvSpPr>
              <a:spLocks noChangeArrowheads="1"/>
            </p:cNvSpPr>
            <p:nvPr/>
          </p:nvSpPr>
          <p:spPr bwMode="auto">
            <a:xfrm>
              <a:off x="2994" y="864"/>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Niederkorn</a:t>
              </a:r>
            </a:p>
          </p:txBody>
        </p:sp>
        <p:sp>
          <p:nvSpPr>
            <p:cNvPr id="691220" name="Rectangle 20"/>
            <p:cNvSpPr>
              <a:spLocks noChangeArrowheads="1"/>
            </p:cNvSpPr>
            <p:nvPr/>
          </p:nvSpPr>
          <p:spPr bwMode="auto">
            <a:xfrm>
              <a:off x="2994" y="1104"/>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Schiltz</a:t>
              </a:r>
            </a:p>
          </p:txBody>
        </p:sp>
        <p:sp>
          <p:nvSpPr>
            <p:cNvPr id="691221" name="Rectangle 21"/>
            <p:cNvSpPr>
              <a:spLocks noChangeArrowheads="1"/>
            </p:cNvSpPr>
            <p:nvPr/>
          </p:nvSpPr>
          <p:spPr bwMode="auto">
            <a:xfrm>
              <a:off x="2994" y="1344"/>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err="1">
                  <a:latin typeface="Courier New" pitchFamily="49" charset="0"/>
                </a:rPr>
                <a:t>Zeihen</a:t>
              </a:r>
              <a:endParaRPr lang="en-GB" sz="2000" b="1" dirty="0">
                <a:latin typeface="Courier New" pitchFamily="49" charset="0"/>
              </a:endParaRPr>
            </a:p>
          </p:txBody>
        </p:sp>
        <p:sp>
          <p:nvSpPr>
            <p:cNvPr id="691222" name="Rectangle 22"/>
            <p:cNvSpPr>
              <a:spLocks noChangeArrowheads="1"/>
            </p:cNvSpPr>
            <p:nvPr/>
          </p:nvSpPr>
          <p:spPr bwMode="auto">
            <a:xfrm>
              <a:off x="2754" y="624"/>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0</a:t>
              </a:r>
            </a:p>
          </p:txBody>
        </p:sp>
        <p:sp>
          <p:nvSpPr>
            <p:cNvPr id="691223" name="Rectangle 23"/>
            <p:cNvSpPr>
              <a:spLocks noChangeArrowheads="1"/>
            </p:cNvSpPr>
            <p:nvPr/>
          </p:nvSpPr>
          <p:spPr bwMode="auto">
            <a:xfrm>
              <a:off x="2754" y="864"/>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1</a:t>
              </a:r>
            </a:p>
          </p:txBody>
        </p:sp>
        <p:sp>
          <p:nvSpPr>
            <p:cNvPr id="691224" name="Rectangle 24"/>
            <p:cNvSpPr>
              <a:spLocks noChangeArrowheads="1"/>
            </p:cNvSpPr>
            <p:nvPr/>
          </p:nvSpPr>
          <p:spPr bwMode="auto">
            <a:xfrm>
              <a:off x="2754" y="1104"/>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latin typeface="Courier New" pitchFamily="49" charset="0"/>
                </a:rPr>
                <a:t>2</a:t>
              </a:r>
            </a:p>
          </p:txBody>
        </p:sp>
        <p:sp>
          <p:nvSpPr>
            <p:cNvPr id="691225" name="Rectangle 25"/>
            <p:cNvSpPr>
              <a:spLocks noChangeArrowheads="1"/>
            </p:cNvSpPr>
            <p:nvPr/>
          </p:nvSpPr>
          <p:spPr bwMode="auto">
            <a:xfrm>
              <a:off x="2754" y="1344"/>
              <a:ext cx="240" cy="240"/>
            </a:xfrm>
            <a:prstGeom prst="rect">
              <a:avLst/>
            </a:prstGeom>
            <a:solidFill>
              <a:schemeClr val="accent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a:latin typeface="Courier New" pitchFamily="49" charset="0"/>
                </a:rPr>
                <a:t>3</a:t>
              </a:r>
            </a:p>
          </p:txBody>
        </p:sp>
        <p:sp>
          <p:nvSpPr>
            <p:cNvPr id="691226" name="Rectangle 26"/>
            <p:cNvSpPr>
              <a:spLocks noChangeArrowheads="1"/>
            </p:cNvSpPr>
            <p:nvPr/>
          </p:nvSpPr>
          <p:spPr bwMode="auto">
            <a:xfrm>
              <a:off x="2994" y="624"/>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dirty="0">
                  <a:latin typeface="Courier New" pitchFamily="49" charset="0"/>
                </a:rPr>
                <a:t>Asselborn</a:t>
              </a:r>
            </a:p>
          </p:txBody>
        </p:sp>
      </p:grpSp>
      <p:sp>
        <p:nvSpPr>
          <p:cNvPr id="691227" name="Rectangle 27"/>
          <p:cNvSpPr>
            <a:spLocks noChangeArrowheads="1"/>
          </p:cNvSpPr>
          <p:nvPr/>
        </p:nvSpPr>
        <p:spPr bwMode="auto">
          <a:xfrm>
            <a:off x="7802563" y="2220912"/>
            <a:ext cx="503237" cy="503238"/>
          </a:xfrm>
          <a:prstGeom prst="rect">
            <a:avLst/>
          </a:prstGeom>
          <a:solidFill>
            <a:schemeClr val="bg2"/>
          </a:solidFill>
          <a:ln w="28575">
            <a:solidFill>
              <a:schemeClr val="accent1"/>
            </a:solidFill>
            <a:miter lim="800000"/>
            <a:headEnd/>
            <a:tailEnd/>
          </a:ln>
          <a:effectLst/>
          <a:extLst/>
        </p:spPr>
        <p:txBody>
          <a:bodyPr wrap="none" anchor="ctr"/>
          <a:lstStyle/>
          <a:p>
            <a:pPr algn="ctr"/>
            <a:r>
              <a:rPr lang="de-DE" sz="4000">
                <a:solidFill>
                  <a:schemeClr val="accent1"/>
                </a:solidFill>
              </a:rPr>
              <a:t>2</a:t>
            </a:r>
          </a:p>
        </p:txBody>
      </p:sp>
      <p:sp>
        <p:nvSpPr>
          <p:cNvPr id="691228" name="Rectangle 28"/>
          <p:cNvSpPr>
            <a:spLocks noChangeArrowheads="1"/>
          </p:cNvSpPr>
          <p:nvPr/>
        </p:nvSpPr>
        <p:spPr bwMode="auto">
          <a:xfrm>
            <a:off x="7802563" y="3157537"/>
            <a:ext cx="503237" cy="503238"/>
          </a:xfrm>
          <a:prstGeom prst="rect">
            <a:avLst/>
          </a:prstGeom>
          <a:solidFill>
            <a:schemeClr val="bg2"/>
          </a:solidFill>
          <a:ln w="28575">
            <a:solidFill>
              <a:schemeClr val="accent1"/>
            </a:solidFill>
            <a:miter lim="800000"/>
            <a:headEnd/>
            <a:tailEnd/>
          </a:ln>
          <a:effectLst/>
          <a:extLst/>
        </p:spPr>
        <p:txBody>
          <a:bodyPr wrap="none" anchor="ctr"/>
          <a:lstStyle/>
          <a:p>
            <a:pPr algn="ctr"/>
            <a:r>
              <a:rPr lang="de-DE" sz="4000">
                <a:solidFill>
                  <a:schemeClr val="accent1"/>
                </a:solidFill>
              </a:rPr>
              <a:t>0</a:t>
            </a:r>
          </a:p>
        </p:txBody>
      </p:sp>
      <p:sp>
        <p:nvSpPr>
          <p:cNvPr id="691229" name="Rectangle 29"/>
          <p:cNvSpPr>
            <a:spLocks noChangeArrowheads="1"/>
          </p:cNvSpPr>
          <p:nvPr/>
        </p:nvSpPr>
        <p:spPr bwMode="auto">
          <a:xfrm>
            <a:off x="7802563" y="4956175"/>
            <a:ext cx="503237" cy="503237"/>
          </a:xfrm>
          <a:prstGeom prst="rect">
            <a:avLst/>
          </a:prstGeom>
          <a:solidFill>
            <a:schemeClr val="bg2"/>
          </a:solidFill>
          <a:ln w="28575">
            <a:solidFill>
              <a:schemeClr val="accent1"/>
            </a:solidFill>
            <a:miter lim="800000"/>
            <a:headEnd/>
            <a:tailEnd/>
          </a:ln>
          <a:effectLst/>
          <a:extLst/>
        </p:spPr>
        <p:txBody>
          <a:bodyPr wrap="none" anchor="ctr"/>
          <a:lstStyle/>
          <a:p>
            <a:pPr algn="ctr"/>
            <a:r>
              <a:rPr lang="de-DE" sz="4000">
                <a:solidFill>
                  <a:schemeClr val="accent1"/>
                </a:solidFill>
              </a:rPr>
              <a:t>1</a:t>
            </a:r>
          </a:p>
        </p:txBody>
      </p:sp>
      <p:sp>
        <p:nvSpPr>
          <p:cNvPr id="691230" name="Rectangle 30"/>
          <p:cNvSpPr>
            <a:spLocks noChangeArrowheads="1"/>
          </p:cNvSpPr>
          <p:nvPr/>
        </p:nvSpPr>
        <p:spPr bwMode="auto">
          <a:xfrm>
            <a:off x="457200" y="3833812"/>
            <a:ext cx="19812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r>
              <a:rPr lang="en-GB" sz="2000" b="1">
                <a:latin typeface="Courier New" pitchFamily="49" charset="0"/>
              </a:rPr>
              <a:t>Asselborn</a:t>
            </a:r>
          </a:p>
        </p:txBody>
      </p:sp>
      <p:sp>
        <p:nvSpPr>
          <p:cNvPr id="691231" name="Rectangle 31"/>
          <p:cNvSpPr>
            <a:spLocks noChangeArrowheads="1"/>
          </p:cNvSpPr>
          <p:nvPr/>
        </p:nvSpPr>
        <p:spPr bwMode="auto">
          <a:xfrm>
            <a:off x="457200" y="4214812"/>
            <a:ext cx="19812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r>
              <a:rPr lang="en-GB" sz="2000" b="1">
                <a:latin typeface="Courier New" pitchFamily="49" charset="0"/>
              </a:rPr>
              <a:t>Zeihen</a:t>
            </a:r>
          </a:p>
        </p:txBody>
      </p:sp>
      <p:sp>
        <p:nvSpPr>
          <p:cNvPr id="691232" name="Rectangle 32"/>
          <p:cNvSpPr>
            <a:spLocks noChangeArrowheads="1"/>
          </p:cNvSpPr>
          <p:nvPr/>
        </p:nvSpPr>
        <p:spPr bwMode="auto">
          <a:xfrm>
            <a:off x="457200" y="4595812"/>
            <a:ext cx="19812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r>
              <a:rPr lang="en-GB" sz="2000" b="1">
                <a:latin typeface="Courier New" pitchFamily="49" charset="0"/>
              </a:rPr>
              <a:t>Niederkorn</a:t>
            </a:r>
          </a:p>
        </p:txBody>
      </p:sp>
      <p:sp>
        <p:nvSpPr>
          <p:cNvPr id="691233" name="Rectangle 33"/>
          <p:cNvSpPr>
            <a:spLocks noChangeArrowheads="1"/>
          </p:cNvSpPr>
          <p:nvPr/>
        </p:nvSpPr>
        <p:spPr bwMode="auto">
          <a:xfrm>
            <a:off x="457200" y="3452812"/>
            <a:ext cx="19812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r>
              <a:rPr lang="en-GB" sz="2000" b="1">
                <a:latin typeface="Courier New" pitchFamily="49" charset="0"/>
              </a:rPr>
              <a:t>Schiltz</a:t>
            </a:r>
          </a:p>
        </p:txBody>
      </p:sp>
      <p:sp>
        <p:nvSpPr>
          <p:cNvPr id="691240" name="Text Box 40"/>
          <p:cNvSpPr txBox="1">
            <a:spLocks noChangeArrowheads="1"/>
          </p:cNvSpPr>
          <p:nvPr/>
        </p:nvSpPr>
        <p:spPr bwMode="auto">
          <a:xfrm>
            <a:off x="303212" y="5469730"/>
            <a:ext cx="2427268" cy="830997"/>
          </a:xfrm>
          <a:prstGeom prst="rect">
            <a:avLst/>
          </a:prstGeom>
          <a:solidFill>
            <a:schemeClr val="bg2"/>
          </a:solidFill>
          <a:ln>
            <a:noFill/>
          </a:ln>
          <a:effectLst/>
          <a:extLst/>
        </p:spPr>
        <p:txBody>
          <a:bodyPr wrap="none">
            <a:spAutoFit/>
          </a:bodyPr>
          <a:lstStyle/>
          <a:p>
            <a:r>
              <a:rPr lang="de-DE" sz="4800" dirty="0">
                <a:solidFill>
                  <a:schemeClr val="accent1"/>
                </a:solidFill>
              </a:rPr>
              <a:t>(2, 0, 1)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cxnSp>
        <p:nvCxnSpPr>
          <p:cNvPr id="5" name="Curved Connector 4"/>
          <p:cNvCxnSpPr>
            <a:stCxn id="691233" idx="3"/>
            <a:endCxn id="691224" idx="1"/>
          </p:cNvCxnSpPr>
          <p:nvPr/>
        </p:nvCxnSpPr>
        <p:spPr>
          <a:xfrm flipV="1">
            <a:off x="2438400" y="2462212"/>
            <a:ext cx="2282825" cy="1181100"/>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a:endCxn id="691207" idx="1"/>
          </p:cNvCxnSpPr>
          <p:nvPr/>
        </p:nvCxnSpPr>
        <p:spPr>
          <a:xfrm flipV="1">
            <a:off x="2438400" y="3452812"/>
            <a:ext cx="2282825" cy="585788"/>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endCxn id="691214" idx="1"/>
          </p:cNvCxnSpPr>
          <p:nvPr/>
        </p:nvCxnSpPr>
        <p:spPr>
          <a:xfrm>
            <a:off x="2438400" y="4395788"/>
            <a:ext cx="2282825" cy="809624"/>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2652712"/>
            <a:ext cx="2547492" cy="523220"/>
          </a:xfrm>
          <a:prstGeom prst="rect">
            <a:avLst/>
          </a:prstGeom>
          <a:noFill/>
        </p:spPr>
        <p:txBody>
          <a:bodyPr wrap="none" rtlCol="0">
            <a:spAutoFit/>
          </a:bodyPr>
          <a:lstStyle/>
          <a:p>
            <a:r>
              <a:rPr lang="fr-CH" sz="2800" dirty="0">
                <a:solidFill>
                  <a:schemeClr val="accent1"/>
                </a:solidFill>
              </a:rPr>
              <a:t>l</a:t>
            </a:r>
            <a:r>
              <a:rPr lang="fr-CH" sz="2800" dirty="0" smtClean="0">
                <a:solidFill>
                  <a:schemeClr val="accent1"/>
                </a:solidFill>
              </a:rPr>
              <a:t>iste permutée</a:t>
            </a:r>
            <a:endParaRPr lang="en-US" sz="2800" dirty="0">
              <a:solidFill>
                <a:schemeClr val="accent1"/>
              </a:solidFill>
            </a:endParaRPr>
          </a:p>
        </p:txBody>
      </p:sp>
      <p:sp>
        <p:nvSpPr>
          <p:cNvPr id="55" name="TextBox 54"/>
          <p:cNvSpPr txBox="1"/>
          <p:nvPr/>
        </p:nvSpPr>
        <p:spPr>
          <a:xfrm>
            <a:off x="2438400" y="1509712"/>
            <a:ext cx="2218877" cy="523220"/>
          </a:xfrm>
          <a:prstGeom prst="rect">
            <a:avLst/>
          </a:prstGeom>
          <a:noFill/>
        </p:spPr>
        <p:txBody>
          <a:bodyPr wrap="none" rtlCol="0">
            <a:spAutoFit/>
          </a:bodyPr>
          <a:lstStyle/>
          <a:p>
            <a:r>
              <a:rPr lang="fr-CH" sz="2800" dirty="0">
                <a:solidFill>
                  <a:schemeClr val="accent1"/>
                </a:solidFill>
              </a:rPr>
              <a:t>l</a:t>
            </a:r>
            <a:r>
              <a:rPr lang="fr-CH" sz="2800" dirty="0" smtClean="0">
                <a:solidFill>
                  <a:schemeClr val="accent1"/>
                </a:solidFill>
              </a:rPr>
              <a:t>iste de base</a:t>
            </a:r>
            <a:endParaRPr lang="en-US" sz="2800" dirty="0">
              <a:solidFill>
                <a:schemeClr val="accent1"/>
              </a:solidFill>
            </a:endParaRPr>
          </a:p>
        </p:txBody>
      </p:sp>
      <p:cxnSp>
        <p:nvCxnSpPr>
          <p:cNvPr id="13" name="Straight Connector 12"/>
          <p:cNvCxnSpPr>
            <a:endCxn id="691224" idx="1"/>
          </p:cNvCxnSpPr>
          <p:nvPr/>
        </p:nvCxnSpPr>
        <p:spPr>
          <a:xfrm flipH="1">
            <a:off x="4721225" y="2462212"/>
            <a:ext cx="236855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724400" y="3429000"/>
            <a:ext cx="236855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727575" y="5181600"/>
            <a:ext cx="236855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5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23" presetClass="entr" presetSubtype="16" fill="hold" grpId="0" nodeType="afterEffect">
                                  <p:stCondLst>
                                    <p:cond delay="0"/>
                                  </p:stCondLst>
                                  <p:childTnLst>
                                    <p:set>
                                      <p:cBhvr>
                                        <p:cTn id="10" dur="1" fill="hold">
                                          <p:stCondLst>
                                            <p:cond delay="0"/>
                                          </p:stCondLst>
                                        </p:cTn>
                                        <p:tgtEl>
                                          <p:spTgt spid="691227"/>
                                        </p:tgtEl>
                                        <p:attrNameLst>
                                          <p:attrName>style.visibility</p:attrName>
                                        </p:attrNameLst>
                                      </p:cBhvr>
                                      <p:to>
                                        <p:strVal val="visible"/>
                                      </p:to>
                                    </p:set>
                                    <p:anim calcmode="lin" valueType="num">
                                      <p:cBhvr>
                                        <p:cTn id="11" dur="1000" fill="hold"/>
                                        <p:tgtEl>
                                          <p:spTgt spid="691227"/>
                                        </p:tgtEl>
                                        <p:attrNameLst>
                                          <p:attrName>ppt_w</p:attrName>
                                        </p:attrNameLst>
                                      </p:cBhvr>
                                      <p:tavLst>
                                        <p:tav tm="0">
                                          <p:val>
                                            <p:fltVal val="0"/>
                                          </p:val>
                                        </p:tav>
                                        <p:tav tm="100000">
                                          <p:val>
                                            <p:strVal val="#ppt_w"/>
                                          </p:val>
                                        </p:tav>
                                      </p:tavLst>
                                    </p:anim>
                                    <p:anim calcmode="lin" valueType="num">
                                      <p:cBhvr>
                                        <p:cTn id="12" dur="1000" fill="hold"/>
                                        <p:tgtEl>
                                          <p:spTgt spid="691227"/>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childTnLst>
                          </p:cTn>
                        </p:par>
                        <p:par>
                          <p:cTn id="18" fill="hold">
                            <p:stCondLst>
                              <p:cond delay="1250"/>
                            </p:stCondLst>
                            <p:childTnLst>
                              <p:par>
                                <p:cTn id="19" presetID="12" presetClass="entr" presetSubtype="1" fill="hold" nodeType="afterEffect">
                                  <p:stCondLst>
                                    <p:cond delay="0"/>
                                  </p:stCondLst>
                                  <p:childTnLst>
                                    <p:set>
                                      <p:cBhvr>
                                        <p:cTn id="20" dur="1" fill="hold">
                                          <p:stCondLst>
                                            <p:cond delay="0"/>
                                          </p:stCondLst>
                                        </p:cTn>
                                        <p:tgtEl>
                                          <p:spTgt spid="691203"/>
                                        </p:tgtEl>
                                        <p:attrNameLst>
                                          <p:attrName>style.visibility</p:attrName>
                                        </p:attrNameLst>
                                      </p:cBhvr>
                                      <p:to>
                                        <p:strVal val="visible"/>
                                      </p:to>
                                    </p:set>
                                    <p:animEffect transition="in" filter="slide(fromTop)">
                                      <p:cBhvr>
                                        <p:cTn id="21" dur="1000"/>
                                        <p:tgtEl>
                                          <p:spTgt spid="69120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1250"/>
                                        <p:tgtEl>
                                          <p:spTgt spid="50"/>
                                        </p:tgtEl>
                                      </p:cBhvr>
                                    </p:animEffect>
                                  </p:childTnLst>
                                </p:cTn>
                              </p:par>
                            </p:childTnLst>
                          </p:cTn>
                        </p:par>
                        <p:par>
                          <p:cTn id="27" fill="hold" nodeType="afterGroup">
                            <p:stCondLst>
                              <p:cond delay="1250"/>
                            </p:stCondLst>
                            <p:childTnLst>
                              <p:par>
                                <p:cTn id="28" presetID="23" presetClass="entr" presetSubtype="16" fill="hold" grpId="0" nodeType="afterEffect">
                                  <p:stCondLst>
                                    <p:cond delay="0"/>
                                  </p:stCondLst>
                                  <p:childTnLst>
                                    <p:set>
                                      <p:cBhvr>
                                        <p:cTn id="29" dur="1" fill="hold">
                                          <p:stCondLst>
                                            <p:cond delay="0"/>
                                          </p:stCondLst>
                                        </p:cTn>
                                        <p:tgtEl>
                                          <p:spTgt spid="691228"/>
                                        </p:tgtEl>
                                        <p:attrNameLst>
                                          <p:attrName>style.visibility</p:attrName>
                                        </p:attrNameLst>
                                      </p:cBhvr>
                                      <p:to>
                                        <p:strVal val="visible"/>
                                      </p:to>
                                    </p:set>
                                    <p:anim calcmode="lin" valueType="num">
                                      <p:cBhvr>
                                        <p:cTn id="30" dur="1000" fill="hold"/>
                                        <p:tgtEl>
                                          <p:spTgt spid="691228"/>
                                        </p:tgtEl>
                                        <p:attrNameLst>
                                          <p:attrName>ppt_w</p:attrName>
                                        </p:attrNameLst>
                                      </p:cBhvr>
                                      <p:tavLst>
                                        <p:tav tm="0">
                                          <p:val>
                                            <p:fltVal val="0"/>
                                          </p:val>
                                        </p:tav>
                                        <p:tav tm="100000">
                                          <p:val>
                                            <p:strVal val="#ppt_w"/>
                                          </p:val>
                                        </p:tav>
                                      </p:tavLst>
                                    </p:anim>
                                    <p:anim calcmode="lin" valueType="num">
                                      <p:cBhvr>
                                        <p:cTn id="31" dur="1000" fill="hold"/>
                                        <p:tgtEl>
                                          <p:spTgt spid="691228"/>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1250"/>
                                        <p:tgtEl>
                                          <p:spTgt spid="59"/>
                                        </p:tgtEl>
                                      </p:cBhvr>
                                    </p:animEffect>
                                  </p:childTnLst>
                                </p:cTn>
                              </p:par>
                            </p:childTnLst>
                          </p:cTn>
                        </p:par>
                        <p:par>
                          <p:cTn id="37" fill="hold">
                            <p:stCondLst>
                              <p:cond delay="1250"/>
                            </p:stCondLst>
                            <p:childTnLst>
                              <p:par>
                                <p:cTn id="38" presetID="12" presetClass="entr" presetSubtype="1" fill="hold" nodeType="afterEffect">
                                  <p:stCondLst>
                                    <p:cond delay="0"/>
                                  </p:stCondLst>
                                  <p:childTnLst>
                                    <p:set>
                                      <p:cBhvr>
                                        <p:cTn id="39" dur="1" fill="hold">
                                          <p:stCondLst>
                                            <p:cond delay="0"/>
                                          </p:stCondLst>
                                        </p:cTn>
                                        <p:tgtEl>
                                          <p:spTgt spid="691210"/>
                                        </p:tgtEl>
                                        <p:attrNameLst>
                                          <p:attrName>style.visibility</p:attrName>
                                        </p:attrNameLst>
                                      </p:cBhvr>
                                      <p:to>
                                        <p:strVal val="visible"/>
                                      </p:to>
                                    </p:set>
                                    <p:animEffect transition="in" filter="slide(fromTop)">
                                      <p:cBhvr>
                                        <p:cTn id="40" dur="1000"/>
                                        <p:tgtEl>
                                          <p:spTgt spid="6912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1250"/>
                                        <p:tgtEl>
                                          <p:spTgt spid="52"/>
                                        </p:tgtEl>
                                      </p:cBhvr>
                                    </p:animEffect>
                                  </p:childTnLst>
                                </p:cTn>
                              </p:par>
                            </p:childTnLst>
                          </p:cTn>
                        </p:par>
                        <p:par>
                          <p:cTn id="46" fill="hold" nodeType="afterGroup">
                            <p:stCondLst>
                              <p:cond delay="1250"/>
                            </p:stCondLst>
                            <p:childTnLst>
                              <p:par>
                                <p:cTn id="47" presetID="23" presetClass="entr" presetSubtype="16" fill="hold" grpId="0" nodeType="afterEffect">
                                  <p:stCondLst>
                                    <p:cond delay="0"/>
                                  </p:stCondLst>
                                  <p:childTnLst>
                                    <p:set>
                                      <p:cBhvr>
                                        <p:cTn id="48" dur="1" fill="hold">
                                          <p:stCondLst>
                                            <p:cond delay="0"/>
                                          </p:stCondLst>
                                        </p:cTn>
                                        <p:tgtEl>
                                          <p:spTgt spid="691229"/>
                                        </p:tgtEl>
                                        <p:attrNameLst>
                                          <p:attrName>style.visibility</p:attrName>
                                        </p:attrNameLst>
                                      </p:cBhvr>
                                      <p:to>
                                        <p:strVal val="visible"/>
                                      </p:to>
                                    </p:set>
                                    <p:anim calcmode="lin" valueType="num">
                                      <p:cBhvr>
                                        <p:cTn id="49" dur="1000" fill="hold"/>
                                        <p:tgtEl>
                                          <p:spTgt spid="691229"/>
                                        </p:tgtEl>
                                        <p:attrNameLst>
                                          <p:attrName>ppt_w</p:attrName>
                                        </p:attrNameLst>
                                      </p:cBhvr>
                                      <p:tavLst>
                                        <p:tav tm="0">
                                          <p:val>
                                            <p:fltVal val="0"/>
                                          </p:val>
                                        </p:tav>
                                        <p:tav tm="100000">
                                          <p:val>
                                            <p:strVal val="#ppt_w"/>
                                          </p:val>
                                        </p:tav>
                                      </p:tavLst>
                                    </p:anim>
                                    <p:anim calcmode="lin" valueType="num">
                                      <p:cBhvr>
                                        <p:cTn id="50" dur="1000" fill="hold"/>
                                        <p:tgtEl>
                                          <p:spTgt spid="691229"/>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left)">
                                      <p:cBhvr>
                                        <p:cTn id="55" dur="1250"/>
                                        <p:tgtEl>
                                          <p:spTgt spid="60"/>
                                        </p:tgtEl>
                                      </p:cBhvr>
                                    </p:animEffect>
                                  </p:childTnLst>
                                </p:cTn>
                              </p:par>
                            </p:childTnLst>
                          </p:cTn>
                        </p:par>
                        <p:par>
                          <p:cTn id="56" fill="hold">
                            <p:stCondLst>
                              <p:cond delay="1250"/>
                            </p:stCondLst>
                            <p:childTnLst>
                              <p:par>
                                <p:cTn id="57" presetID="12" presetClass="entr" presetSubtype="1" fill="hold" nodeType="afterEffect">
                                  <p:stCondLst>
                                    <p:cond delay="0"/>
                                  </p:stCondLst>
                                  <p:childTnLst>
                                    <p:set>
                                      <p:cBhvr>
                                        <p:cTn id="58" dur="1" fill="hold">
                                          <p:stCondLst>
                                            <p:cond delay="0"/>
                                          </p:stCondLst>
                                        </p:cTn>
                                        <p:tgtEl>
                                          <p:spTgt spid="691215"/>
                                        </p:tgtEl>
                                        <p:attrNameLst>
                                          <p:attrName>style.visibility</p:attrName>
                                        </p:attrNameLst>
                                      </p:cBhvr>
                                      <p:to>
                                        <p:strVal val="visible"/>
                                      </p:to>
                                    </p:set>
                                    <p:animEffect transition="in" filter="slide(fromTop)">
                                      <p:cBhvr>
                                        <p:cTn id="59" dur="1000"/>
                                        <p:tgtEl>
                                          <p:spTgt spid="6912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32" fill="hold" grpId="0" nodeType="clickEffect">
                                  <p:stCondLst>
                                    <p:cond delay="0"/>
                                  </p:stCondLst>
                                  <p:childTnLst>
                                    <p:set>
                                      <p:cBhvr>
                                        <p:cTn id="63" dur="1" fill="hold">
                                          <p:stCondLst>
                                            <p:cond delay="0"/>
                                          </p:stCondLst>
                                        </p:cTn>
                                        <p:tgtEl>
                                          <p:spTgt spid="691240"/>
                                        </p:tgtEl>
                                        <p:attrNameLst>
                                          <p:attrName>style.visibility</p:attrName>
                                        </p:attrNameLst>
                                      </p:cBhvr>
                                      <p:to>
                                        <p:strVal val="visible"/>
                                      </p:to>
                                    </p:set>
                                    <p:anim calcmode="lin" valueType="num">
                                      <p:cBhvr>
                                        <p:cTn id="64" dur="1000" fill="hold"/>
                                        <p:tgtEl>
                                          <p:spTgt spid="691240"/>
                                        </p:tgtEl>
                                        <p:attrNameLst>
                                          <p:attrName>ppt_w</p:attrName>
                                        </p:attrNameLst>
                                      </p:cBhvr>
                                      <p:tavLst>
                                        <p:tav tm="0">
                                          <p:val>
                                            <p:strVal val="4*#ppt_w"/>
                                          </p:val>
                                        </p:tav>
                                        <p:tav tm="100000">
                                          <p:val>
                                            <p:strVal val="#ppt_w"/>
                                          </p:val>
                                        </p:tav>
                                      </p:tavLst>
                                    </p:anim>
                                    <p:anim calcmode="lin" valueType="num">
                                      <p:cBhvr>
                                        <p:cTn id="65" dur="1000" fill="hold"/>
                                        <p:tgtEl>
                                          <p:spTgt spid="6912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27" grpId="0" animBg="1"/>
      <p:bldP spid="691228" grpId="0" animBg="1"/>
      <p:bldP spid="691229" grpId="0" animBg="1"/>
      <p:bldP spid="6912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2"/>
          <p:cNvSpPr>
            <a:spLocks noGrp="1"/>
          </p:cNvSpPr>
          <p:nvPr>
            <p:ph type="dt" sz="half" idx="10"/>
          </p:nvPr>
        </p:nvSpPr>
        <p:spPr/>
        <p:txBody>
          <a:bodyPr/>
          <a:lstStyle/>
          <a:p>
            <a:r>
              <a:rPr lang="en-US" smtClean="0"/>
              <a:t>14 avril  2011</a:t>
            </a:r>
            <a:endParaRPr lang="en-US"/>
          </a:p>
        </p:txBody>
      </p:sp>
      <p:sp>
        <p:nvSpPr>
          <p:cNvPr id="3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417795" name="Rectangle 1027"/>
          <p:cNvSpPr>
            <a:spLocks noGrp="1" noChangeArrowheads="1"/>
          </p:cNvSpPr>
          <p:nvPr>
            <p:ph type="title"/>
          </p:nvPr>
        </p:nvSpPr>
        <p:spPr/>
        <p:txBody>
          <a:bodyPr/>
          <a:lstStyle/>
          <a:p>
            <a:r>
              <a:rPr lang="en-GB" dirty="0" err="1"/>
              <a:t>une</a:t>
            </a:r>
            <a:r>
              <a:rPr lang="en-GB" dirty="0"/>
              <a:t> </a:t>
            </a:r>
            <a:r>
              <a:rPr lang="en-GB" dirty="0" smtClean="0"/>
              <a:t>parade</a:t>
            </a:r>
            <a:endParaRPr lang="en-GB" dirty="0"/>
          </a:p>
        </p:txBody>
      </p:sp>
      <p:sp>
        <p:nvSpPr>
          <p:cNvPr id="417803" name="Rectangle 1035"/>
          <p:cNvSpPr>
            <a:spLocks noChangeArrowheads="1"/>
          </p:cNvSpPr>
          <p:nvPr/>
        </p:nvSpPr>
        <p:spPr bwMode="auto">
          <a:xfrm>
            <a:off x="2286000" y="25908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Asselborn</a:t>
            </a:r>
          </a:p>
        </p:txBody>
      </p:sp>
      <p:sp>
        <p:nvSpPr>
          <p:cNvPr id="417812" name="Rectangle 1044"/>
          <p:cNvSpPr>
            <a:spLocks noChangeArrowheads="1"/>
          </p:cNvSpPr>
          <p:nvPr/>
        </p:nvSpPr>
        <p:spPr bwMode="auto">
          <a:xfrm>
            <a:off x="2286000" y="29718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Zeihen</a:t>
            </a:r>
          </a:p>
        </p:txBody>
      </p:sp>
      <p:sp>
        <p:nvSpPr>
          <p:cNvPr id="417818" name="Rectangle 1050"/>
          <p:cNvSpPr>
            <a:spLocks noChangeArrowheads="1"/>
          </p:cNvSpPr>
          <p:nvPr/>
        </p:nvSpPr>
        <p:spPr bwMode="auto">
          <a:xfrm>
            <a:off x="2286000" y="33528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Schiltz</a:t>
            </a:r>
          </a:p>
        </p:txBody>
      </p:sp>
      <p:sp>
        <p:nvSpPr>
          <p:cNvPr id="417822" name="Rectangle 1054"/>
          <p:cNvSpPr>
            <a:spLocks noChangeArrowheads="1"/>
          </p:cNvSpPr>
          <p:nvPr/>
        </p:nvSpPr>
        <p:spPr bwMode="auto">
          <a:xfrm>
            <a:off x="1905000" y="22098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0</a:t>
            </a:r>
          </a:p>
        </p:txBody>
      </p:sp>
      <p:sp>
        <p:nvSpPr>
          <p:cNvPr id="417823" name="Rectangle 1055"/>
          <p:cNvSpPr>
            <a:spLocks noChangeArrowheads="1"/>
          </p:cNvSpPr>
          <p:nvPr/>
        </p:nvSpPr>
        <p:spPr bwMode="auto">
          <a:xfrm>
            <a:off x="1905000" y="25908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1</a:t>
            </a:r>
          </a:p>
        </p:txBody>
      </p:sp>
      <p:sp>
        <p:nvSpPr>
          <p:cNvPr id="417824" name="Rectangle 1056"/>
          <p:cNvSpPr>
            <a:spLocks noChangeArrowheads="1"/>
          </p:cNvSpPr>
          <p:nvPr/>
        </p:nvSpPr>
        <p:spPr bwMode="auto">
          <a:xfrm>
            <a:off x="1905000" y="29718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2</a:t>
            </a:r>
          </a:p>
        </p:txBody>
      </p:sp>
      <p:sp>
        <p:nvSpPr>
          <p:cNvPr id="417825" name="Rectangle 1057"/>
          <p:cNvSpPr>
            <a:spLocks noChangeArrowheads="1"/>
          </p:cNvSpPr>
          <p:nvPr/>
        </p:nvSpPr>
        <p:spPr bwMode="auto">
          <a:xfrm>
            <a:off x="1905000" y="33528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3</a:t>
            </a:r>
          </a:p>
        </p:txBody>
      </p:sp>
      <p:sp>
        <p:nvSpPr>
          <p:cNvPr id="417827" name="Rectangle 1059"/>
          <p:cNvSpPr>
            <a:spLocks noChangeArrowheads="1"/>
          </p:cNvSpPr>
          <p:nvPr/>
        </p:nvSpPr>
        <p:spPr bwMode="auto">
          <a:xfrm>
            <a:off x="2286000" y="2209800"/>
            <a:ext cx="1981200" cy="381000"/>
          </a:xfrm>
          <a:prstGeom prst="rect">
            <a:avLst/>
          </a:prstGeom>
          <a:solidFill>
            <a:schemeClr val="bg1"/>
          </a:solidFill>
          <a:ln w="28575">
            <a:solidFill>
              <a:schemeClr val="tx1"/>
            </a:solidFill>
            <a:miter lim="800000"/>
            <a:headEnd/>
            <a:tailEnd/>
          </a:ln>
          <a:effectLst/>
          <a:extLst/>
        </p:spPr>
        <p:txBody>
          <a:bodyPr wrap="none" anchor="ctr"/>
          <a:lstStyle/>
          <a:p>
            <a:r>
              <a:rPr lang="en-GB" sz="2000" i="0">
                <a:solidFill>
                  <a:schemeClr val="tx1"/>
                </a:solidFill>
                <a:latin typeface="Courier New" pitchFamily="49" charset="0"/>
              </a:rPr>
              <a:t>Niederkorn</a:t>
            </a:r>
          </a:p>
        </p:txBody>
      </p:sp>
      <p:sp>
        <p:nvSpPr>
          <p:cNvPr id="417834" name="Rectangle 1066"/>
          <p:cNvSpPr>
            <a:spLocks noChangeArrowheads="1"/>
          </p:cNvSpPr>
          <p:nvPr/>
        </p:nvSpPr>
        <p:spPr bwMode="auto">
          <a:xfrm>
            <a:off x="2286000" y="1828800"/>
            <a:ext cx="1981200" cy="38100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nom</a:t>
            </a:r>
          </a:p>
        </p:txBody>
      </p:sp>
      <p:grpSp>
        <p:nvGrpSpPr>
          <p:cNvPr id="417863" name="Group 1095"/>
          <p:cNvGrpSpPr>
            <a:grpSpLocks/>
          </p:cNvGrpSpPr>
          <p:nvPr/>
        </p:nvGrpSpPr>
        <p:grpSpPr bwMode="auto">
          <a:xfrm>
            <a:off x="4267200" y="1828800"/>
            <a:ext cx="1981200" cy="1905000"/>
            <a:chOff x="1872" y="816"/>
            <a:chExt cx="1248" cy="1200"/>
          </a:xfrm>
        </p:grpSpPr>
        <p:sp>
          <p:nvSpPr>
            <p:cNvPr id="417835" name="Rectangle 1067"/>
            <p:cNvSpPr>
              <a:spLocks noChangeArrowheads="1"/>
            </p:cNvSpPr>
            <p:nvPr/>
          </p:nvSpPr>
          <p:spPr bwMode="auto">
            <a:xfrm>
              <a:off x="1872" y="816"/>
              <a:ext cx="1248" cy="24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taille</a:t>
              </a:r>
            </a:p>
          </p:txBody>
        </p:sp>
        <p:sp>
          <p:nvSpPr>
            <p:cNvPr id="417836" name="Rectangle 1068"/>
            <p:cNvSpPr>
              <a:spLocks noChangeArrowheads="1"/>
            </p:cNvSpPr>
            <p:nvPr/>
          </p:nvSpPr>
          <p:spPr bwMode="auto">
            <a:xfrm>
              <a:off x="1872" y="1296"/>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dirty="0">
                  <a:solidFill>
                    <a:schemeClr val="tx1"/>
                  </a:solidFill>
                  <a:latin typeface="Courier New" pitchFamily="49" charset="0"/>
                </a:rPr>
                <a:t>1,82</a:t>
              </a:r>
            </a:p>
          </p:txBody>
        </p:sp>
        <p:sp>
          <p:nvSpPr>
            <p:cNvPr id="417837" name="Rectangle 1069"/>
            <p:cNvSpPr>
              <a:spLocks noChangeArrowheads="1"/>
            </p:cNvSpPr>
            <p:nvPr/>
          </p:nvSpPr>
          <p:spPr bwMode="auto">
            <a:xfrm>
              <a:off x="1872" y="1536"/>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dirty="0">
                  <a:solidFill>
                    <a:schemeClr val="tx1"/>
                  </a:solidFill>
                  <a:latin typeface="Courier New" pitchFamily="49" charset="0"/>
                </a:rPr>
                <a:t>1,79</a:t>
              </a:r>
            </a:p>
          </p:txBody>
        </p:sp>
        <p:sp>
          <p:nvSpPr>
            <p:cNvPr id="417838" name="Rectangle 1070"/>
            <p:cNvSpPr>
              <a:spLocks noChangeArrowheads="1"/>
            </p:cNvSpPr>
            <p:nvPr/>
          </p:nvSpPr>
          <p:spPr bwMode="auto">
            <a:xfrm>
              <a:off x="1872" y="1776"/>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dirty="0">
                  <a:solidFill>
                    <a:schemeClr val="tx1"/>
                  </a:solidFill>
                  <a:latin typeface="Courier New" pitchFamily="49" charset="0"/>
                </a:rPr>
                <a:t>1,76</a:t>
              </a:r>
            </a:p>
          </p:txBody>
        </p:sp>
        <p:sp>
          <p:nvSpPr>
            <p:cNvPr id="417839" name="Rectangle 1071"/>
            <p:cNvSpPr>
              <a:spLocks noChangeArrowheads="1"/>
            </p:cNvSpPr>
            <p:nvPr/>
          </p:nvSpPr>
          <p:spPr bwMode="auto">
            <a:xfrm>
              <a:off x="1872" y="1056"/>
              <a:ext cx="1248" cy="24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1,84</a:t>
              </a:r>
            </a:p>
          </p:txBody>
        </p:sp>
      </p:grpSp>
      <p:grpSp>
        <p:nvGrpSpPr>
          <p:cNvPr id="4" name="Group 3"/>
          <p:cNvGrpSpPr/>
          <p:nvPr/>
        </p:nvGrpSpPr>
        <p:grpSpPr>
          <a:xfrm>
            <a:off x="4495800" y="4419600"/>
            <a:ext cx="2362200" cy="1905000"/>
            <a:chOff x="4495800" y="4419600"/>
            <a:chExt cx="2362200" cy="1905000"/>
          </a:xfrm>
        </p:grpSpPr>
        <p:sp>
          <p:nvSpPr>
            <p:cNvPr id="417842" name="Rectangle 1074"/>
            <p:cNvSpPr>
              <a:spLocks noChangeArrowheads="1"/>
            </p:cNvSpPr>
            <p:nvPr/>
          </p:nvSpPr>
          <p:spPr bwMode="auto">
            <a:xfrm>
              <a:off x="4876800" y="5562600"/>
              <a:ext cx="1981200" cy="3810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Schiltz</a:t>
              </a:r>
            </a:p>
          </p:txBody>
        </p:sp>
        <p:sp>
          <p:nvSpPr>
            <p:cNvPr id="417843" name="Rectangle 1075"/>
            <p:cNvSpPr>
              <a:spLocks noChangeArrowheads="1"/>
            </p:cNvSpPr>
            <p:nvPr/>
          </p:nvSpPr>
          <p:spPr bwMode="auto">
            <a:xfrm>
              <a:off x="4495800" y="48006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0</a:t>
              </a:r>
            </a:p>
          </p:txBody>
        </p:sp>
        <p:sp>
          <p:nvSpPr>
            <p:cNvPr id="417844" name="Rectangle 1076"/>
            <p:cNvSpPr>
              <a:spLocks noChangeArrowheads="1"/>
            </p:cNvSpPr>
            <p:nvPr/>
          </p:nvSpPr>
          <p:spPr bwMode="auto">
            <a:xfrm>
              <a:off x="4495800" y="51816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1</a:t>
              </a:r>
            </a:p>
          </p:txBody>
        </p:sp>
        <p:sp>
          <p:nvSpPr>
            <p:cNvPr id="417845" name="Rectangle 1077"/>
            <p:cNvSpPr>
              <a:spLocks noChangeArrowheads="1"/>
            </p:cNvSpPr>
            <p:nvPr/>
          </p:nvSpPr>
          <p:spPr bwMode="auto">
            <a:xfrm>
              <a:off x="4495800" y="55626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2</a:t>
              </a:r>
            </a:p>
          </p:txBody>
        </p:sp>
        <p:sp>
          <p:nvSpPr>
            <p:cNvPr id="417846" name="Rectangle 1078"/>
            <p:cNvSpPr>
              <a:spLocks noChangeArrowheads="1"/>
            </p:cNvSpPr>
            <p:nvPr/>
          </p:nvSpPr>
          <p:spPr bwMode="auto">
            <a:xfrm>
              <a:off x="4495800" y="5943600"/>
              <a:ext cx="381000" cy="381000"/>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3</a:t>
              </a:r>
            </a:p>
          </p:txBody>
        </p:sp>
        <p:sp>
          <p:nvSpPr>
            <p:cNvPr id="417847" name="Rectangle 1079"/>
            <p:cNvSpPr>
              <a:spLocks noChangeArrowheads="1"/>
            </p:cNvSpPr>
            <p:nvPr/>
          </p:nvSpPr>
          <p:spPr bwMode="auto">
            <a:xfrm>
              <a:off x="4876800" y="5181600"/>
              <a:ext cx="1981200" cy="3810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Niederkorn</a:t>
              </a:r>
            </a:p>
          </p:txBody>
        </p:sp>
        <p:sp>
          <p:nvSpPr>
            <p:cNvPr id="417848" name="Rectangle 1080"/>
            <p:cNvSpPr>
              <a:spLocks noChangeArrowheads="1"/>
            </p:cNvSpPr>
            <p:nvPr/>
          </p:nvSpPr>
          <p:spPr bwMode="auto">
            <a:xfrm>
              <a:off x="4876800" y="4419600"/>
              <a:ext cx="1981200" cy="38100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nom</a:t>
              </a:r>
            </a:p>
          </p:txBody>
        </p:sp>
        <p:sp>
          <p:nvSpPr>
            <p:cNvPr id="417854" name="Rectangle 1086"/>
            <p:cNvSpPr>
              <a:spLocks noChangeArrowheads="1"/>
            </p:cNvSpPr>
            <p:nvPr/>
          </p:nvSpPr>
          <p:spPr bwMode="auto">
            <a:xfrm>
              <a:off x="4876800" y="4800600"/>
              <a:ext cx="1981200" cy="3810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a:solidFill>
                    <a:schemeClr val="tx1"/>
                  </a:solidFill>
                  <a:latin typeface="Courier New" pitchFamily="49" charset="0"/>
                </a:rPr>
                <a:t>Asselborn</a:t>
              </a:r>
            </a:p>
          </p:txBody>
        </p:sp>
        <p:sp>
          <p:nvSpPr>
            <p:cNvPr id="417856" name="Rectangle 1088"/>
            <p:cNvSpPr>
              <a:spLocks noChangeArrowheads="1"/>
            </p:cNvSpPr>
            <p:nvPr/>
          </p:nvSpPr>
          <p:spPr bwMode="auto">
            <a:xfrm>
              <a:off x="4876800" y="5943600"/>
              <a:ext cx="1981200" cy="3810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i="0" dirty="0" err="1">
                  <a:solidFill>
                    <a:schemeClr val="tx1"/>
                  </a:solidFill>
                  <a:latin typeface="Courier New" pitchFamily="49" charset="0"/>
                </a:rPr>
                <a:t>Zeihen</a:t>
              </a:r>
              <a:endParaRPr lang="en-GB" sz="2000" i="0" dirty="0">
                <a:solidFill>
                  <a:schemeClr val="tx1"/>
                </a:solidFill>
                <a:latin typeface="Courier New" pitchFamily="49" charset="0"/>
              </a:endParaRPr>
            </a:p>
          </p:txBody>
        </p:sp>
      </p:grpSp>
      <p:grpSp>
        <p:nvGrpSpPr>
          <p:cNvPr id="5" name="Group 4"/>
          <p:cNvGrpSpPr/>
          <p:nvPr/>
        </p:nvGrpSpPr>
        <p:grpSpPr>
          <a:xfrm>
            <a:off x="6858000" y="4419600"/>
            <a:ext cx="1981200" cy="1905000"/>
            <a:chOff x="6858000" y="4419600"/>
            <a:chExt cx="1981200" cy="1905000"/>
          </a:xfrm>
        </p:grpSpPr>
        <p:sp>
          <p:nvSpPr>
            <p:cNvPr id="417849" name="Rectangle 1081"/>
            <p:cNvSpPr>
              <a:spLocks noChangeArrowheads="1"/>
            </p:cNvSpPr>
            <p:nvPr/>
          </p:nvSpPr>
          <p:spPr bwMode="auto">
            <a:xfrm>
              <a:off x="6858000" y="4419600"/>
              <a:ext cx="1981200" cy="38100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taille</a:t>
              </a:r>
            </a:p>
          </p:txBody>
        </p:sp>
        <p:sp>
          <p:nvSpPr>
            <p:cNvPr id="417852" name="Rectangle 1084"/>
            <p:cNvSpPr>
              <a:spLocks noChangeArrowheads="1"/>
            </p:cNvSpPr>
            <p:nvPr/>
          </p:nvSpPr>
          <p:spPr bwMode="auto">
            <a:xfrm>
              <a:off x="6858000" y="5562600"/>
              <a:ext cx="1981200" cy="38100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1,76</a:t>
              </a:r>
            </a:p>
          </p:txBody>
        </p:sp>
        <p:sp>
          <p:nvSpPr>
            <p:cNvPr id="417853" name="Rectangle 1085"/>
            <p:cNvSpPr>
              <a:spLocks noChangeArrowheads="1"/>
            </p:cNvSpPr>
            <p:nvPr/>
          </p:nvSpPr>
          <p:spPr bwMode="auto">
            <a:xfrm>
              <a:off x="6858000" y="5181600"/>
              <a:ext cx="1981200" cy="38100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1,84</a:t>
              </a:r>
            </a:p>
          </p:txBody>
        </p:sp>
        <p:sp>
          <p:nvSpPr>
            <p:cNvPr id="417855" name="Rectangle 1087"/>
            <p:cNvSpPr>
              <a:spLocks noChangeArrowheads="1"/>
            </p:cNvSpPr>
            <p:nvPr/>
          </p:nvSpPr>
          <p:spPr bwMode="auto">
            <a:xfrm>
              <a:off x="6858000" y="4800600"/>
              <a:ext cx="1981200" cy="38100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a:solidFill>
                    <a:schemeClr val="tx1"/>
                  </a:solidFill>
                  <a:latin typeface="Courier New" pitchFamily="49" charset="0"/>
                </a:rPr>
                <a:t>1,82</a:t>
              </a:r>
            </a:p>
          </p:txBody>
        </p:sp>
        <p:sp>
          <p:nvSpPr>
            <p:cNvPr id="417857" name="Rectangle 1089"/>
            <p:cNvSpPr>
              <a:spLocks noChangeArrowheads="1"/>
            </p:cNvSpPr>
            <p:nvPr/>
          </p:nvSpPr>
          <p:spPr bwMode="auto">
            <a:xfrm>
              <a:off x="6858000" y="5943600"/>
              <a:ext cx="1981200" cy="381000"/>
            </a:xfrm>
            <a:prstGeom prst="rect">
              <a:avLst/>
            </a:prstGeom>
            <a:solidFill>
              <a:schemeClr val="accent3">
                <a:lumMod val="20000"/>
                <a:lumOff val="8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i="0" dirty="0">
                  <a:solidFill>
                    <a:schemeClr val="tx1"/>
                  </a:solidFill>
                  <a:latin typeface="Courier New" pitchFamily="49" charset="0"/>
                </a:rPr>
                <a:t>1,79</a:t>
              </a:r>
            </a:p>
          </p:txBody>
        </p:sp>
      </p:grpSp>
      <p:sp>
        <p:nvSpPr>
          <p:cNvPr id="417859" name="Freeform 1091"/>
          <p:cNvSpPr>
            <a:spLocks/>
          </p:cNvSpPr>
          <p:nvPr/>
        </p:nvSpPr>
        <p:spPr bwMode="auto">
          <a:xfrm>
            <a:off x="3048000" y="3733800"/>
            <a:ext cx="1447800" cy="1828800"/>
          </a:xfrm>
          <a:custGeom>
            <a:avLst/>
            <a:gdLst>
              <a:gd name="T0" fmla="*/ 0 w 912"/>
              <a:gd name="T1" fmla="*/ 0 h 1152"/>
              <a:gd name="T2" fmla="*/ 0 w 912"/>
              <a:gd name="T3" fmla="*/ 1152 h 1152"/>
              <a:gd name="T4" fmla="*/ 912 w 912"/>
              <a:gd name="T5" fmla="*/ 1152 h 1152"/>
            </a:gdLst>
            <a:ahLst/>
            <a:cxnLst>
              <a:cxn ang="0">
                <a:pos x="T0" y="T1"/>
              </a:cxn>
              <a:cxn ang="0">
                <a:pos x="T2" y="T3"/>
              </a:cxn>
              <a:cxn ang="0">
                <a:pos x="T4" y="T5"/>
              </a:cxn>
            </a:cxnLst>
            <a:rect l="0" t="0" r="r" b="b"/>
            <a:pathLst>
              <a:path w="912" h="1152">
                <a:moveTo>
                  <a:pt x="0" y="0"/>
                </a:moveTo>
                <a:lnTo>
                  <a:pt x="0" y="1152"/>
                </a:lnTo>
                <a:lnTo>
                  <a:pt x="912" y="1152"/>
                </a:lnTo>
              </a:path>
            </a:pathLst>
          </a:custGeom>
          <a:noFill/>
          <a:ln w="762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60" name="Text Box 1092"/>
          <p:cNvSpPr txBox="1">
            <a:spLocks noChangeArrowheads="1"/>
          </p:cNvSpPr>
          <p:nvPr/>
        </p:nvSpPr>
        <p:spPr bwMode="auto">
          <a:xfrm>
            <a:off x="2133600" y="5791200"/>
            <a:ext cx="1991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srgbClr val="FF0000"/>
                </a:solidFill>
              </a:rPr>
              <a:t>trier </a:t>
            </a:r>
            <a:r>
              <a:rPr lang="en-GB" sz="2400" dirty="0" err="1">
                <a:solidFill>
                  <a:srgbClr val="FF0000"/>
                </a:solidFill>
              </a:rPr>
              <a:t>sur</a:t>
            </a:r>
            <a:r>
              <a:rPr lang="en-GB" sz="2400" dirty="0">
                <a:solidFill>
                  <a:srgbClr val="FF0000"/>
                </a:solidFill>
              </a:rPr>
              <a:t> nom</a:t>
            </a:r>
          </a:p>
        </p:txBody>
      </p:sp>
      <p:sp>
        <p:nvSpPr>
          <p:cNvPr id="417861" name="Freeform 1093"/>
          <p:cNvSpPr>
            <a:spLocks/>
          </p:cNvSpPr>
          <p:nvPr/>
        </p:nvSpPr>
        <p:spPr bwMode="auto">
          <a:xfrm flipH="1" flipV="1">
            <a:off x="6248400" y="2743200"/>
            <a:ext cx="1676400" cy="1676400"/>
          </a:xfrm>
          <a:custGeom>
            <a:avLst/>
            <a:gdLst>
              <a:gd name="T0" fmla="*/ 0 w 912"/>
              <a:gd name="T1" fmla="*/ 0 h 1152"/>
              <a:gd name="T2" fmla="*/ 0 w 912"/>
              <a:gd name="T3" fmla="*/ 1152 h 1152"/>
              <a:gd name="T4" fmla="*/ 912 w 912"/>
              <a:gd name="T5" fmla="*/ 1152 h 1152"/>
            </a:gdLst>
            <a:ahLst/>
            <a:cxnLst>
              <a:cxn ang="0">
                <a:pos x="T0" y="T1"/>
              </a:cxn>
              <a:cxn ang="0">
                <a:pos x="T2" y="T3"/>
              </a:cxn>
              <a:cxn ang="0">
                <a:pos x="T4" y="T5"/>
              </a:cxn>
            </a:cxnLst>
            <a:rect l="0" t="0" r="r" b="b"/>
            <a:pathLst>
              <a:path w="912" h="1152">
                <a:moveTo>
                  <a:pt x="0" y="0"/>
                </a:moveTo>
                <a:lnTo>
                  <a:pt x="0" y="1152"/>
                </a:lnTo>
                <a:lnTo>
                  <a:pt x="912" y="1152"/>
                </a:lnTo>
              </a:path>
            </a:pathLst>
          </a:custGeom>
          <a:noFill/>
          <a:ln w="76200" cap="flat" cmpd="sng">
            <a:solidFill>
              <a:schemeClr val="accent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62" name="Text Box 1094"/>
          <p:cNvSpPr txBox="1">
            <a:spLocks noChangeArrowheads="1"/>
          </p:cNvSpPr>
          <p:nvPr/>
        </p:nvSpPr>
        <p:spPr bwMode="auto">
          <a:xfrm>
            <a:off x="6553200" y="1828800"/>
            <a:ext cx="2414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err="1" smtClean="0">
                <a:solidFill>
                  <a:schemeClr val="accent1"/>
                </a:solidFill>
              </a:rPr>
              <a:t>retrier</a:t>
            </a:r>
            <a:r>
              <a:rPr lang="en-GB" sz="2400" dirty="0" smtClean="0">
                <a:solidFill>
                  <a:schemeClr val="accent1"/>
                </a:solidFill>
              </a:rPr>
              <a:t> </a:t>
            </a:r>
            <a:r>
              <a:rPr lang="en-GB" sz="2400" dirty="0" err="1">
                <a:solidFill>
                  <a:schemeClr val="accent1"/>
                </a:solidFill>
              </a:rPr>
              <a:t>sur</a:t>
            </a:r>
            <a:r>
              <a:rPr lang="en-GB" sz="2400" dirty="0">
                <a:solidFill>
                  <a:schemeClr val="accent1"/>
                </a:solidFill>
              </a:rPr>
              <a:t> </a:t>
            </a:r>
            <a:r>
              <a:rPr lang="en-GB" sz="2400" dirty="0" err="1">
                <a:solidFill>
                  <a:schemeClr val="accent1"/>
                </a:solidFill>
              </a:rPr>
              <a:t>taille</a:t>
            </a:r>
            <a:endParaRPr lang="en-GB" sz="2400" dirty="0">
              <a:solidFill>
                <a:schemeClr val="accent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grpSp>
        <p:nvGrpSpPr>
          <p:cNvPr id="40" name="Group 2"/>
          <p:cNvGrpSpPr>
            <a:grpSpLocks/>
          </p:cNvGrpSpPr>
          <p:nvPr/>
        </p:nvGrpSpPr>
        <p:grpSpPr bwMode="auto">
          <a:xfrm>
            <a:off x="457200" y="3993238"/>
            <a:ext cx="1073058" cy="1807564"/>
            <a:chOff x="4368" y="720"/>
            <a:chExt cx="993" cy="1543"/>
          </a:xfrm>
        </p:grpSpPr>
        <p:grpSp>
          <p:nvGrpSpPr>
            <p:cNvPr id="41" name="Group 3"/>
            <p:cNvGrpSpPr>
              <a:grpSpLocks/>
            </p:cNvGrpSpPr>
            <p:nvPr/>
          </p:nvGrpSpPr>
          <p:grpSpPr bwMode="auto">
            <a:xfrm>
              <a:off x="4368" y="720"/>
              <a:ext cx="993" cy="1543"/>
              <a:chOff x="3120" y="288"/>
              <a:chExt cx="993" cy="1543"/>
            </a:xfrm>
          </p:grpSpPr>
          <p:sp>
            <p:nvSpPr>
              <p:cNvPr id="43" name="Freeform 4"/>
              <p:cNvSpPr>
                <a:spLocks/>
              </p:cNvSpPr>
              <p:nvPr/>
            </p:nvSpPr>
            <p:spPr bwMode="auto">
              <a:xfrm>
                <a:off x="3120" y="288"/>
                <a:ext cx="993" cy="1543"/>
              </a:xfrm>
              <a:custGeom>
                <a:avLst/>
                <a:gdLst>
                  <a:gd name="T0" fmla="*/ 115 w 993"/>
                  <a:gd name="T1" fmla="*/ 269 h 1543"/>
                  <a:gd name="T2" fmla="*/ 217 w 993"/>
                  <a:gd name="T3" fmla="*/ 252 h 1543"/>
                  <a:gd name="T4" fmla="*/ 214 w 993"/>
                  <a:gd name="T5" fmla="*/ 224 h 1543"/>
                  <a:gd name="T6" fmla="*/ 323 w 993"/>
                  <a:gd name="T7" fmla="*/ 264 h 1543"/>
                  <a:gd name="T8" fmla="*/ 319 w 993"/>
                  <a:gd name="T9" fmla="*/ 200 h 1543"/>
                  <a:gd name="T10" fmla="*/ 283 w 993"/>
                  <a:gd name="T11" fmla="*/ 92 h 1543"/>
                  <a:gd name="T12" fmla="*/ 378 w 993"/>
                  <a:gd name="T13" fmla="*/ 177 h 1543"/>
                  <a:gd name="T14" fmla="*/ 371 w 993"/>
                  <a:gd name="T15" fmla="*/ 88 h 1543"/>
                  <a:gd name="T16" fmla="*/ 403 w 993"/>
                  <a:gd name="T17" fmla="*/ 87 h 1543"/>
                  <a:gd name="T18" fmla="*/ 439 w 993"/>
                  <a:gd name="T19" fmla="*/ 92 h 1543"/>
                  <a:gd name="T20" fmla="*/ 491 w 993"/>
                  <a:gd name="T21" fmla="*/ 145 h 1543"/>
                  <a:gd name="T22" fmla="*/ 531 w 993"/>
                  <a:gd name="T23" fmla="*/ 94 h 1543"/>
                  <a:gd name="T24" fmla="*/ 573 w 993"/>
                  <a:gd name="T25" fmla="*/ 141 h 1543"/>
                  <a:gd name="T26" fmla="*/ 627 w 993"/>
                  <a:gd name="T27" fmla="*/ 44 h 1543"/>
                  <a:gd name="T28" fmla="*/ 662 w 993"/>
                  <a:gd name="T29" fmla="*/ 129 h 1543"/>
                  <a:gd name="T30" fmla="*/ 680 w 993"/>
                  <a:gd name="T31" fmla="*/ 184 h 1543"/>
                  <a:gd name="T32" fmla="*/ 741 w 993"/>
                  <a:gd name="T33" fmla="*/ 63 h 1543"/>
                  <a:gd name="T34" fmla="*/ 725 w 993"/>
                  <a:gd name="T35" fmla="*/ 173 h 1543"/>
                  <a:gd name="T36" fmla="*/ 767 w 993"/>
                  <a:gd name="T37" fmla="*/ 261 h 1543"/>
                  <a:gd name="T38" fmla="*/ 852 w 993"/>
                  <a:gd name="T39" fmla="*/ 352 h 1543"/>
                  <a:gd name="T40" fmla="*/ 959 w 993"/>
                  <a:gd name="T41" fmla="*/ 483 h 1543"/>
                  <a:gd name="T42" fmla="*/ 993 w 993"/>
                  <a:gd name="T43" fmla="*/ 551 h 1543"/>
                  <a:gd name="T44" fmla="*/ 971 w 993"/>
                  <a:gd name="T45" fmla="*/ 582 h 1543"/>
                  <a:gd name="T46" fmla="*/ 898 w 993"/>
                  <a:gd name="T47" fmla="*/ 598 h 1543"/>
                  <a:gd name="T48" fmla="*/ 905 w 993"/>
                  <a:gd name="T49" fmla="*/ 827 h 1543"/>
                  <a:gd name="T50" fmla="*/ 881 w 993"/>
                  <a:gd name="T51" fmla="*/ 864 h 1543"/>
                  <a:gd name="T52" fmla="*/ 822 w 993"/>
                  <a:gd name="T53" fmla="*/ 877 h 1543"/>
                  <a:gd name="T54" fmla="*/ 721 w 993"/>
                  <a:gd name="T55" fmla="*/ 846 h 1543"/>
                  <a:gd name="T56" fmla="*/ 782 w 993"/>
                  <a:gd name="T57" fmla="*/ 1196 h 1543"/>
                  <a:gd name="T58" fmla="*/ 766 w 993"/>
                  <a:gd name="T59" fmla="*/ 1247 h 1543"/>
                  <a:gd name="T60" fmla="*/ 709 w 993"/>
                  <a:gd name="T61" fmla="*/ 1272 h 1543"/>
                  <a:gd name="T62" fmla="*/ 631 w 993"/>
                  <a:gd name="T63" fmla="*/ 1266 h 1543"/>
                  <a:gd name="T64" fmla="*/ 777 w 993"/>
                  <a:gd name="T65" fmla="*/ 1448 h 1543"/>
                  <a:gd name="T66" fmla="*/ 549 w 993"/>
                  <a:gd name="T67" fmla="*/ 1536 h 1543"/>
                  <a:gd name="T68" fmla="*/ 96 w 993"/>
                  <a:gd name="T69" fmla="*/ 1520 h 1543"/>
                  <a:gd name="T70" fmla="*/ 44 w 993"/>
                  <a:gd name="T71" fmla="*/ 1457 h 1543"/>
                  <a:gd name="T72" fmla="*/ 10 w 993"/>
                  <a:gd name="T73" fmla="*/ 1356 h 1543"/>
                  <a:gd name="T74" fmla="*/ 4 w 993"/>
                  <a:gd name="T75" fmla="*/ 1235 h 1543"/>
                  <a:gd name="T76" fmla="*/ 43 w 993"/>
                  <a:gd name="T77" fmla="*/ 1105 h 1543"/>
                  <a:gd name="T78" fmla="*/ 114 w 993"/>
                  <a:gd name="T79" fmla="*/ 961 h 1543"/>
                  <a:gd name="T80" fmla="*/ 180 w 993"/>
                  <a:gd name="T81" fmla="*/ 831 h 1543"/>
                  <a:gd name="T82" fmla="*/ 251 w 993"/>
                  <a:gd name="T83" fmla="*/ 661 h 1543"/>
                  <a:gd name="T84" fmla="*/ 274 w 993"/>
                  <a:gd name="T85" fmla="*/ 534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3" h="1543">
                    <a:moveTo>
                      <a:pt x="249" y="320"/>
                    </a:moveTo>
                    <a:lnTo>
                      <a:pt x="187" y="282"/>
                    </a:lnTo>
                    <a:lnTo>
                      <a:pt x="115" y="269"/>
                    </a:lnTo>
                    <a:lnTo>
                      <a:pt x="195" y="272"/>
                    </a:lnTo>
                    <a:lnTo>
                      <a:pt x="255" y="303"/>
                    </a:lnTo>
                    <a:lnTo>
                      <a:pt x="217" y="252"/>
                    </a:lnTo>
                    <a:lnTo>
                      <a:pt x="263" y="275"/>
                    </a:lnTo>
                    <a:lnTo>
                      <a:pt x="285" y="271"/>
                    </a:lnTo>
                    <a:lnTo>
                      <a:pt x="214" y="224"/>
                    </a:lnTo>
                    <a:lnTo>
                      <a:pt x="177" y="167"/>
                    </a:lnTo>
                    <a:lnTo>
                      <a:pt x="232" y="218"/>
                    </a:lnTo>
                    <a:lnTo>
                      <a:pt x="323" y="264"/>
                    </a:lnTo>
                    <a:lnTo>
                      <a:pt x="312" y="221"/>
                    </a:lnTo>
                    <a:lnTo>
                      <a:pt x="260" y="151"/>
                    </a:lnTo>
                    <a:lnTo>
                      <a:pt x="319" y="200"/>
                    </a:lnTo>
                    <a:lnTo>
                      <a:pt x="248" y="93"/>
                    </a:lnTo>
                    <a:lnTo>
                      <a:pt x="215" y="14"/>
                    </a:lnTo>
                    <a:lnTo>
                      <a:pt x="283" y="92"/>
                    </a:lnTo>
                    <a:lnTo>
                      <a:pt x="368" y="218"/>
                    </a:lnTo>
                    <a:lnTo>
                      <a:pt x="306" y="90"/>
                    </a:lnTo>
                    <a:lnTo>
                      <a:pt x="378" y="177"/>
                    </a:lnTo>
                    <a:lnTo>
                      <a:pt x="393" y="180"/>
                    </a:lnTo>
                    <a:lnTo>
                      <a:pt x="342" y="53"/>
                    </a:lnTo>
                    <a:lnTo>
                      <a:pt x="371" y="88"/>
                    </a:lnTo>
                    <a:lnTo>
                      <a:pt x="414" y="160"/>
                    </a:lnTo>
                    <a:lnTo>
                      <a:pt x="381" y="60"/>
                    </a:lnTo>
                    <a:lnTo>
                      <a:pt x="403" y="87"/>
                    </a:lnTo>
                    <a:lnTo>
                      <a:pt x="400" y="0"/>
                    </a:lnTo>
                    <a:lnTo>
                      <a:pt x="433" y="117"/>
                    </a:lnTo>
                    <a:lnTo>
                      <a:pt x="439" y="92"/>
                    </a:lnTo>
                    <a:lnTo>
                      <a:pt x="461" y="134"/>
                    </a:lnTo>
                    <a:lnTo>
                      <a:pt x="438" y="7"/>
                    </a:lnTo>
                    <a:lnTo>
                      <a:pt x="491" y="145"/>
                    </a:lnTo>
                    <a:lnTo>
                      <a:pt x="518" y="150"/>
                    </a:lnTo>
                    <a:lnTo>
                      <a:pt x="498" y="29"/>
                    </a:lnTo>
                    <a:lnTo>
                      <a:pt x="531" y="94"/>
                    </a:lnTo>
                    <a:lnTo>
                      <a:pt x="555" y="145"/>
                    </a:lnTo>
                    <a:lnTo>
                      <a:pt x="552" y="103"/>
                    </a:lnTo>
                    <a:lnTo>
                      <a:pt x="573" y="141"/>
                    </a:lnTo>
                    <a:lnTo>
                      <a:pt x="568" y="36"/>
                    </a:lnTo>
                    <a:lnTo>
                      <a:pt x="605" y="178"/>
                    </a:lnTo>
                    <a:lnTo>
                      <a:pt x="627" y="44"/>
                    </a:lnTo>
                    <a:lnTo>
                      <a:pt x="631" y="132"/>
                    </a:lnTo>
                    <a:lnTo>
                      <a:pt x="645" y="178"/>
                    </a:lnTo>
                    <a:lnTo>
                      <a:pt x="662" y="129"/>
                    </a:lnTo>
                    <a:lnTo>
                      <a:pt x="684" y="61"/>
                    </a:lnTo>
                    <a:lnTo>
                      <a:pt x="676" y="137"/>
                    </a:lnTo>
                    <a:lnTo>
                      <a:pt x="680" y="184"/>
                    </a:lnTo>
                    <a:lnTo>
                      <a:pt x="704" y="71"/>
                    </a:lnTo>
                    <a:lnTo>
                      <a:pt x="708" y="156"/>
                    </a:lnTo>
                    <a:lnTo>
                      <a:pt x="741" y="63"/>
                    </a:lnTo>
                    <a:lnTo>
                      <a:pt x="785" y="27"/>
                    </a:lnTo>
                    <a:lnTo>
                      <a:pt x="751" y="81"/>
                    </a:lnTo>
                    <a:lnTo>
                      <a:pt x="725" y="173"/>
                    </a:lnTo>
                    <a:lnTo>
                      <a:pt x="725" y="229"/>
                    </a:lnTo>
                    <a:lnTo>
                      <a:pt x="743" y="242"/>
                    </a:lnTo>
                    <a:lnTo>
                      <a:pt x="767" y="261"/>
                    </a:lnTo>
                    <a:lnTo>
                      <a:pt x="791" y="284"/>
                    </a:lnTo>
                    <a:lnTo>
                      <a:pt x="822" y="317"/>
                    </a:lnTo>
                    <a:lnTo>
                      <a:pt x="852" y="352"/>
                    </a:lnTo>
                    <a:lnTo>
                      <a:pt x="890" y="396"/>
                    </a:lnTo>
                    <a:lnTo>
                      <a:pt x="928" y="446"/>
                    </a:lnTo>
                    <a:lnTo>
                      <a:pt x="959" y="483"/>
                    </a:lnTo>
                    <a:lnTo>
                      <a:pt x="982" y="517"/>
                    </a:lnTo>
                    <a:lnTo>
                      <a:pt x="990" y="533"/>
                    </a:lnTo>
                    <a:lnTo>
                      <a:pt x="993" y="551"/>
                    </a:lnTo>
                    <a:lnTo>
                      <a:pt x="989" y="566"/>
                    </a:lnTo>
                    <a:lnTo>
                      <a:pt x="982" y="576"/>
                    </a:lnTo>
                    <a:lnTo>
                      <a:pt x="971" y="582"/>
                    </a:lnTo>
                    <a:lnTo>
                      <a:pt x="954" y="589"/>
                    </a:lnTo>
                    <a:lnTo>
                      <a:pt x="917" y="592"/>
                    </a:lnTo>
                    <a:lnTo>
                      <a:pt x="898" y="598"/>
                    </a:lnTo>
                    <a:lnTo>
                      <a:pt x="898" y="672"/>
                    </a:lnTo>
                    <a:lnTo>
                      <a:pt x="909" y="796"/>
                    </a:lnTo>
                    <a:lnTo>
                      <a:pt x="905" y="827"/>
                    </a:lnTo>
                    <a:lnTo>
                      <a:pt x="902" y="842"/>
                    </a:lnTo>
                    <a:lnTo>
                      <a:pt x="893" y="855"/>
                    </a:lnTo>
                    <a:lnTo>
                      <a:pt x="881" y="864"/>
                    </a:lnTo>
                    <a:lnTo>
                      <a:pt x="865" y="871"/>
                    </a:lnTo>
                    <a:lnTo>
                      <a:pt x="847" y="876"/>
                    </a:lnTo>
                    <a:lnTo>
                      <a:pt x="822" y="877"/>
                    </a:lnTo>
                    <a:lnTo>
                      <a:pt x="785" y="870"/>
                    </a:lnTo>
                    <a:lnTo>
                      <a:pt x="749" y="859"/>
                    </a:lnTo>
                    <a:lnTo>
                      <a:pt x="721" y="846"/>
                    </a:lnTo>
                    <a:lnTo>
                      <a:pt x="742" y="972"/>
                    </a:lnTo>
                    <a:lnTo>
                      <a:pt x="765" y="1093"/>
                    </a:lnTo>
                    <a:lnTo>
                      <a:pt x="782" y="1196"/>
                    </a:lnTo>
                    <a:lnTo>
                      <a:pt x="779" y="1218"/>
                    </a:lnTo>
                    <a:lnTo>
                      <a:pt x="774" y="1232"/>
                    </a:lnTo>
                    <a:lnTo>
                      <a:pt x="766" y="1247"/>
                    </a:lnTo>
                    <a:lnTo>
                      <a:pt x="756" y="1257"/>
                    </a:lnTo>
                    <a:lnTo>
                      <a:pt x="745" y="1263"/>
                    </a:lnTo>
                    <a:lnTo>
                      <a:pt x="709" y="1272"/>
                    </a:lnTo>
                    <a:lnTo>
                      <a:pt x="669" y="1277"/>
                    </a:lnTo>
                    <a:lnTo>
                      <a:pt x="653" y="1274"/>
                    </a:lnTo>
                    <a:lnTo>
                      <a:pt x="631" y="1266"/>
                    </a:lnTo>
                    <a:lnTo>
                      <a:pt x="647" y="1350"/>
                    </a:lnTo>
                    <a:lnTo>
                      <a:pt x="745" y="1422"/>
                    </a:lnTo>
                    <a:lnTo>
                      <a:pt x="777" y="1448"/>
                    </a:lnTo>
                    <a:lnTo>
                      <a:pt x="777" y="1506"/>
                    </a:lnTo>
                    <a:lnTo>
                      <a:pt x="559" y="1543"/>
                    </a:lnTo>
                    <a:lnTo>
                      <a:pt x="549" y="1536"/>
                    </a:lnTo>
                    <a:lnTo>
                      <a:pt x="168" y="1528"/>
                    </a:lnTo>
                    <a:lnTo>
                      <a:pt x="122" y="1525"/>
                    </a:lnTo>
                    <a:lnTo>
                      <a:pt x="96" y="1520"/>
                    </a:lnTo>
                    <a:lnTo>
                      <a:pt x="73" y="1511"/>
                    </a:lnTo>
                    <a:lnTo>
                      <a:pt x="59" y="1486"/>
                    </a:lnTo>
                    <a:lnTo>
                      <a:pt x="44" y="1457"/>
                    </a:lnTo>
                    <a:lnTo>
                      <a:pt x="29" y="1420"/>
                    </a:lnTo>
                    <a:lnTo>
                      <a:pt x="19" y="1389"/>
                    </a:lnTo>
                    <a:lnTo>
                      <a:pt x="10" y="1356"/>
                    </a:lnTo>
                    <a:lnTo>
                      <a:pt x="3" y="1316"/>
                    </a:lnTo>
                    <a:lnTo>
                      <a:pt x="0" y="1277"/>
                    </a:lnTo>
                    <a:lnTo>
                      <a:pt x="4" y="1235"/>
                    </a:lnTo>
                    <a:lnTo>
                      <a:pt x="12" y="1196"/>
                    </a:lnTo>
                    <a:lnTo>
                      <a:pt x="25" y="1154"/>
                    </a:lnTo>
                    <a:lnTo>
                      <a:pt x="43" y="1105"/>
                    </a:lnTo>
                    <a:lnTo>
                      <a:pt x="61" y="1066"/>
                    </a:lnTo>
                    <a:lnTo>
                      <a:pt x="89" y="1009"/>
                    </a:lnTo>
                    <a:lnTo>
                      <a:pt x="114" y="961"/>
                    </a:lnTo>
                    <a:lnTo>
                      <a:pt x="135" y="920"/>
                    </a:lnTo>
                    <a:lnTo>
                      <a:pt x="154" y="882"/>
                    </a:lnTo>
                    <a:lnTo>
                      <a:pt x="180" y="831"/>
                    </a:lnTo>
                    <a:lnTo>
                      <a:pt x="205" y="778"/>
                    </a:lnTo>
                    <a:lnTo>
                      <a:pt x="227" y="727"/>
                    </a:lnTo>
                    <a:lnTo>
                      <a:pt x="251" y="661"/>
                    </a:lnTo>
                    <a:lnTo>
                      <a:pt x="265" y="614"/>
                    </a:lnTo>
                    <a:lnTo>
                      <a:pt x="272" y="574"/>
                    </a:lnTo>
                    <a:lnTo>
                      <a:pt x="274" y="534"/>
                    </a:lnTo>
                    <a:lnTo>
                      <a:pt x="249" y="320"/>
                    </a:lnTo>
                    <a:close/>
                  </a:path>
                </a:pathLst>
              </a:custGeom>
              <a:solidFill>
                <a:srgbClr val="DFDFFF"/>
              </a:solidFill>
              <a:ln w="12700">
                <a:solidFill>
                  <a:srgbClr val="000000"/>
                </a:solidFill>
                <a:prstDash val="solid"/>
                <a:round/>
                <a:headEnd/>
                <a:tailEnd/>
              </a:ln>
            </p:spPr>
            <p:txBody>
              <a:bodyPr/>
              <a:lstStyle/>
              <a:p>
                <a:endParaRPr lang="en-US"/>
              </a:p>
            </p:txBody>
          </p:sp>
          <p:grpSp>
            <p:nvGrpSpPr>
              <p:cNvPr id="44" name="Group 5"/>
              <p:cNvGrpSpPr>
                <a:grpSpLocks/>
              </p:cNvGrpSpPr>
              <p:nvPr/>
            </p:nvGrpSpPr>
            <p:grpSpPr bwMode="auto">
              <a:xfrm>
                <a:off x="3408" y="615"/>
                <a:ext cx="447" cy="946"/>
                <a:chOff x="3408" y="615"/>
                <a:chExt cx="447" cy="946"/>
              </a:xfrm>
            </p:grpSpPr>
            <p:sp>
              <p:nvSpPr>
                <p:cNvPr id="45" name="Oval 6"/>
                <p:cNvSpPr>
                  <a:spLocks noChangeArrowheads="1"/>
                </p:cNvSpPr>
                <p:nvPr/>
              </p:nvSpPr>
              <p:spPr bwMode="auto">
                <a:xfrm>
                  <a:off x="3811" y="615"/>
                  <a:ext cx="27" cy="160"/>
                </a:xfrm>
                <a:prstGeom prst="ellipse">
                  <a:avLst/>
                </a:prstGeom>
                <a:solidFill>
                  <a:srgbClr val="DFDFFF"/>
                </a:solidFill>
                <a:ln w="12700">
                  <a:solidFill>
                    <a:srgbClr val="000000"/>
                  </a:solidFill>
                  <a:round/>
                  <a:headEnd/>
                  <a:tailEnd/>
                </a:ln>
              </p:spPr>
              <p:txBody>
                <a:bodyPr/>
                <a:lstStyle/>
                <a:p>
                  <a:endParaRPr lang="en-US"/>
                </a:p>
              </p:txBody>
            </p:sp>
            <p:grpSp>
              <p:nvGrpSpPr>
                <p:cNvPr id="46" name="Group 7"/>
                <p:cNvGrpSpPr>
                  <a:grpSpLocks/>
                </p:cNvGrpSpPr>
                <p:nvPr/>
              </p:nvGrpSpPr>
              <p:grpSpPr bwMode="auto">
                <a:xfrm>
                  <a:off x="3408" y="916"/>
                  <a:ext cx="447" cy="645"/>
                  <a:chOff x="3408" y="916"/>
                  <a:chExt cx="447" cy="645"/>
                </a:xfrm>
              </p:grpSpPr>
              <p:sp>
                <p:nvSpPr>
                  <p:cNvPr id="47" name="Freeform 8"/>
                  <p:cNvSpPr>
                    <a:spLocks/>
                  </p:cNvSpPr>
                  <p:nvPr/>
                </p:nvSpPr>
                <p:spPr bwMode="auto">
                  <a:xfrm>
                    <a:off x="3475" y="916"/>
                    <a:ext cx="380" cy="463"/>
                  </a:xfrm>
                  <a:custGeom>
                    <a:avLst/>
                    <a:gdLst>
                      <a:gd name="T0" fmla="*/ 354 w 380"/>
                      <a:gd name="T1" fmla="*/ 220 h 463"/>
                      <a:gd name="T2" fmla="*/ 365 w 380"/>
                      <a:gd name="T3" fmla="*/ 191 h 463"/>
                      <a:gd name="T4" fmla="*/ 377 w 380"/>
                      <a:gd name="T5" fmla="*/ 151 h 463"/>
                      <a:gd name="T6" fmla="*/ 380 w 380"/>
                      <a:gd name="T7" fmla="*/ 121 h 463"/>
                      <a:gd name="T8" fmla="*/ 379 w 380"/>
                      <a:gd name="T9" fmla="*/ 90 h 463"/>
                      <a:gd name="T10" fmla="*/ 376 w 380"/>
                      <a:gd name="T11" fmla="*/ 60 h 463"/>
                      <a:gd name="T12" fmla="*/ 372 w 380"/>
                      <a:gd name="T13" fmla="*/ 55 h 463"/>
                      <a:gd name="T14" fmla="*/ 366 w 380"/>
                      <a:gd name="T15" fmla="*/ 52 h 463"/>
                      <a:gd name="T16" fmla="*/ 356 w 380"/>
                      <a:gd name="T17" fmla="*/ 54 h 463"/>
                      <a:gd name="T18" fmla="*/ 340 w 380"/>
                      <a:gd name="T19" fmla="*/ 61 h 463"/>
                      <a:gd name="T20" fmla="*/ 320 w 380"/>
                      <a:gd name="T21" fmla="*/ 69 h 463"/>
                      <a:gd name="T22" fmla="*/ 304 w 380"/>
                      <a:gd name="T23" fmla="*/ 71 h 463"/>
                      <a:gd name="T24" fmla="*/ 287 w 380"/>
                      <a:gd name="T25" fmla="*/ 69 h 463"/>
                      <a:gd name="T26" fmla="*/ 262 w 380"/>
                      <a:gd name="T27" fmla="*/ 48 h 463"/>
                      <a:gd name="T28" fmla="*/ 235 w 380"/>
                      <a:gd name="T29" fmla="*/ 26 h 463"/>
                      <a:gd name="T30" fmla="*/ 213 w 380"/>
                      <a:gd name="T31" fmla="*/ 2 h 463"/>
                      <a:gd name="T32" fmla="*/ 207 w 380"/>
                      <a:gd name="T33" fmla="*/ 0 h 463"/>
                      <a:gd name="T34" fmla="*/ 197 w 380"/>
                      <a:gd name="T35" fmla="*/ 2 h 463"/>
                      <a:gd name="T36" fmla="*/ 178 w 380"/>
                      <a:gd name="T37" fmla="*/ 19 h 463"/>
                      <a:gd name="T38" fmla="*/ 161 w 380"/>
                      <a:gd name="T39" fmla="*/ 33 h 463"/>
                      <a:gd name="T40" fmla="*/ 144 w 380"/>
                      <a:gd name="T41" fmla="*/ 42 h 463"/>
                      <a:gd name="T42" fmla="*/ 126 w 380"/>
                      <a:gd name="T43" fmla="*/ 48 h 463"/>
                      <a:gd name="T44" fmla="*/ 108 w 380"/>
                      <a:gd name="T45" fmla="*/ 35 h 463"/>
                      <a:gd name="T46" fmla="*/ 92 w 380"/>
                      <a:gd name="T47" fmla="*/ 31 h 463"/>
                      <a:gd name="T48" fmla="*/ 77 w 380"/>
                      <a:gd name="T49" fmla="*/ 35 h 463"/>
                      <a:gd name="T50" fmla="*/ 66 w 380"/>
                      <a:gd name="T51" fmla="*/ 40 h 463"/>
                      <a:gd name="T52" fmla="*/ 57 w 380"/>
                      <a:gd name="T53" fmla="*/ 47 h 463"/>
                      <a:gd name="T54" fmla="*/ 47 w 380"/>
                      <a:gd name="T55" fmla="*/ 59 h 463"/>
                      <a:gd name="T56" fmla="*/ 41 w 380"/>
                      <a:gd name="T57" fmla="*/ 71 h 463"/>
                      <a:gd name="T58" fmla="*/ 35 w 380"/>
                      <a:gd name="T59" fmla="*/ 90 h 463"/>
                      <a:gd name="T60" fmla="*/ 21 w 380"/>
                      <a:gd name="T61" fmla="*/ 93 h 463"/>
                      <a:gd name="T62" fmla="*/ 10 w 380"/>
                      <a:gd name="T63" fmla="*/ 97 h 463"/>
                      <a:gd name="T64" fmla="*/ 4 w 380"/>
                      <a:gd name="T65" fmla="*/ 101 h 463"/>
                      <a:gd name="T66" fmla="*/ 0 w 380"/>
                      <a:gd name="T67" fmla="*/ 107 h 463"/>
                      <a:gd name="T68" fmla="*/ 3 w 380"/>
                      <a:gd name="T69" fmla="*/ 118 h 463"/>
                      <a:gd name="T70" fmla="*/ 16 w 380"/>
                      <a:gd name="T71" fmla="*/ 158 h 463"/>
                      <a:gd name="T72" fmla="*/ 33 w 380"/>
                      <a:gd name="T73" fmla="*/ 198 h 463"/>
                      <a:gd name="T74" fmla="*/ 62 w 380"/>
                      <a:gd name="T75" fmla="*/ 249 h 463"/>
                      <a:gd name="T76" fmla="*/ 102 w 380"/>
                      <a:gd name="T77" fmla="*/ 294 h 463"/>
                      <a:gd name="T78" fmla="*/ 132 w 380"/>
                      <a:gd name="T79" fmla="*/ 339 h 463"/>
                      <a:gd name="T80" fmla="*/ 163 w 380"/>
                      <a:gd name="T81" fmla="*/ 384 h 463"/>
                      <a:gd name="T82" fmla="*/ 190 w 380"/>
                      <a:gd name="T83" fmla="*/ 414 h 463"/>
                      <a:gd name="T84" fmla="*/ 229 w 380"/>
                      <a:gd name="T85" fmla="*/ 463 h 463"/>
                      <a:gd name="T86" fmla="*/ 193 w 380"/>
                      <a:gd name="T87" fmla="*/ 420 h 463"/>
                      <a:gd name="T88" fmla="*/ 173 w 380"/>
                      <a:gd name="T89" fmla="*/ 404 h 463"/>
                      <a:gd name="T90" fmla="*/ 151 w 380"/>
                      <a:gd name="T91" fmla="*/ 389 h 463"/>
                      <a:gd name="T92" fmla="*/ 131 w 380"/>
                      <a:gd name="T93" fmla="*/ 379 h 463"/>
                      <a:gd name="T94" fmla="*/ 108 w 380"/>
                      <a:gd name="T95" fmla="*/ 372 h 463"/>
                      <a:gd name="T96" fmla="*/ 84 w 380"/>
                      <a:gd name="T97" fmla="*/ 36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463">
                        <a:moveTo>
                          <a:pt x="354" y="220"/>
                        </a:moveTo>
                        <a:lnTo>
                          <a:pt x="365" y="191"/>
                        </a:lnTo>
                        <a:lnTo>
                          <a:pt x="377" y="151"/>
                        </a:lnTo>
                        <a:lnTo>
                          <a:pt x="380" y="121"/>
                        </a:lnTo>
                        <a:lnTo>
                          <a:pt x="379" y="90"/>
                        </a:lnTo>
                        <a:lnTo>
                          <a:pt x="376" y="60"/>
                        </a:lnTo>
                        <a:lnTo>
                          <a:pt x="372" y="55"/>
                        </a:lnTo>
                        <a:lnTo>
                          <a:pt x="366" y="52"/>
                        </a:lnTo>
                        <a:lnTo>
                          <a:pt x="356" y="54"/>
                        </a:lnTo>
                        <a:lnTo>
                          <a:pt x="340" y="61"/>
                        </a:lnTo>
                        <a:lnTo>
                          <a:pt x="320" y="69"/>
                        </a:lnTo>
                        <a:lnTo>
                          <a:pt x="304" y="71"/>
                        </a:lnTo>
                        <a:lnTo>
                          <a:pt x="287" y="69"/>
                        </a:lnTo>
                        <a:lnTo>
                          <a:pt x="262" y="48"/>
                        </a:lnTo>
                        <a:lnTo>
                          <a:pt x="235" y="26"/>
                        </a:lnTo>
                        <a:lnTo>
                          <a:pt x="213" y="2"/>
                        </a:lnTo>
                        <a:lnTo>
                          <a:pt x="207" y="0"/>
                        </a:lnTo>
                        <a:lnTo>
                          <a:pt x="197" y="2"/>
                        </a:lnTo>
                        <a:lnTo>
                          <a:pt x="178" y="19"/>
                        </a:lnTo>
                        <a:lnTo>
                          <a:pt x="161" y="33"/>
                        </a:lnTo>
                        <a:lnTo>
                          <a:pt x="144" y="42"/>
                        </a:lnTo>
                        <a:lnTo>
                          <a:pt x="126" y="48"/>
                        </a:lnTo>
                        <a:lnTo>
                          <a:pt x="108" y="35"/>
                        </a:lnTo>
                        <a:lnTo>
                          <a:pt x="92" y="31"/>
                        </a:lnTo>
                        <a:lnTo>
                          <a:pt x="77" y="35"/>
                        </a:lnTo>
                        <a:lnTo>
                          <a:pt x="66" y="40"/>
                        </a:lnTo>
                        <a:lnTo>
                          <a:pt x="57" y="47"/>
                        </a:lnTo>
                        <a:lnTo>
                          <a:pt x="47" y="59"/>
                        </a:lnTo>
                        <a:lnTo>
                          <a:pt x="41" y="71"/>
                        </a:lnTo>
                        <a:lnTo>
                          <a:pt x="35" y="90"/>
                        </a:lnTo>
                        <a:lnTo>
                          <a:pt x="21" y="93"/>
                        </a:lnTo>
                        <a:lnTo>
                          <a:pt x="10" y="97"/>
                        </a:lnTo>
                        <a:lnTo>
                          <a:pt x="4" y="101"/>
                        </a:lnTo>
                        <a:lnTo>
                          <a:pt x="0" y="107"/>
                        </a:lnTo>
                        <a:lnTo>
                          <a:pt x="3" y="118"/>
                        </a:lnTo>
                        <a:lnTo>
                          <a:pt x="16" y="158"/>
                        </a:lnTo>
                        <a:lnTo>
                          <a:pt x="33" y="198"/>
                        </a:lnTo>
                        <a:lnTo>
                          <a:pt x="62" y="249"/>
                        </a:lnTo>
                        <a:lnTo>
                          <a:pt x="102" y="294"/>
                        </a:lnTo>
                        <a:lnTo>
                          <a:pt x="132" y="339"/>
                        </a:lnTo>
                        <a:lnTo>
                          <a:pt x="163" y="384"/>
                        </a:lnTo>
                        <a:lnTo>
                          <a:pt x="190" y="414"/>
                        </a:lnTo>
                        <a:lnTo>
                          <a:pt x="229" y="463"/>
                        </a:lnTo>
                        <a:lnTo>
                          <a:pt x="193" y="420"/>
                        </a:lnTo>
                        <a:lnTo>
                          <a:pt x="173" y="404"/>
                        </a:lnTo>
                        <a:lnTo>
                          <a:pt x="151" y="389"/>
                        </a:lnTo>
                        <a:lnTo>
                          <a:pt x="131" y="379"/>
                        </a:lnTo>
                        <a:lnTo>
                          <a:pt x="108" y="372"/>
                        </a:lnTo>
                        <a:lnTo>
                          <a:pt x="84"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9"/>
                  <p:cNvSpPr>
                    <a:spLocks/>
                  </p:cNvSpPr>
                  <p:nvPr/>
                </p:nvSpPr>
                <p:spPr bwMode="auto">
                  <a:xfrm>
                    <a:off x="3408" y="1327"/>
                    <a:ext cx="335" cy="234"/>
                  </a:xfrm>
                  <a:custGeom>
                    <a:avLst/>
                    <a:gdLst>
                      <a:gd name="T0" fmla="*/ 0 w 335"/>
                      <a:gd name="T1" fmla="*/ 0 h 234"/>
                      <a:gd name="T2" fmla="*/ 10 w 335"/>
                      <a:gd name="T3" fmla="*/ 23 h 234"/>
                      <a:gd name="T4" fmla="*/ 21 w 335"/>
                      <a:gd name="T5" fmla="*/ 40 h 234"/>
                      <a:gd name="T6" fmla="*/ 63 w 335"/>
                      <a:gd name="T7" fmla="*/ 64 h 234"/>
                      <a:gd name="T8" fmla="*/ 122 w 335"/>
                      <a:gd name="T9" fmla="*/ 95 h 234"/>
                      <a:gd name="T10" fmla="*/ 170 w 335"/>
                      <a:gd name="T11" fmla="*/ 122 h 234"/>
                      <a:gd name="T12" fmla="*/ 206 w 335"/>
                      <a:gd name="T13" fmla="*/ 146 h 234"/>
                      <a:gd name="T14" fmla="*/ 252 w 335"/>
                      <a:gd name="T15" fmla="*/ 175 h 234"/>
                      <a:gd name="T16" fmla="*/ 298 w 335"/>
                      <a:gd name="T17" fmla="*/ 207 h 234"/>
                      <a:gd name="T18" fmla="*/ 335 w 335"/>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34">
                        <a:moveTo>
                          <a:pt x="0" y="0"/>
                        </a:moveTo>
                        <a:lnTo>
                          <a:pt x="10" y="23"/>
                        </a:lnTo>
                        <a:lnTo>
                          <a:pt x="21" y="40"/>
                        </a:lnTo>
                        <a:lnTo>
                          <a:pt x="63" y="64"/>
                        </a:lnTo>
                        <a:lnTo>
                          <a:pt x="122" y="95"/>
                        </a:lnTo>
                        <a:lnTo>
                          <a:pt x="170" y="122"/>
                        </a:lnTo>
                        <a:lnTo>
                          <a:pt x="206" y="146"/>
                        </a:lnTo>
                        <a:lnTo>
                          <a:pt x="252" y="175"/>
                        </a:lnTo>
                        <a:lnTo>
                          <a:pt x="298" y="207"/>
                        </a:lnTo>
                        <a:lnTo>
                          <a:pt x="335" y="23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42" name="Freeform 10"/>
            <p:cNvSpPr>
              <a:spLocks/>
            </p:cNvSpPr>
            <p:nvPr/>
          </p:nvSpPr>
          <p:spPr bwMode="auto">
            <a:xfrm>
              <a:off x="4752" y="1056"/>
              <a:ext cx="144" cy="208"/>
            </a:xfrm>
            <a:custGeom>
              <a:avLst/>
              <a:gdLst>
                <a:gd name="T0" fmla="*/ 144 w 144"/>
                <a:gd name="T1" fmla="*/ 96 h 208"/>
                <a:gd name="T2" fmla="*/ 48 w 144"/>
                <a:gd name="T3" fmla="*/ 0 h 208"/>
                <a:gd name="T4" fmla="*/ 0 w 144"/>
                <a:gd name="T5" fmla="*/ 96 h 208"/>
                <a:gd name="T6" fmla="*/ 48 w 144"/>
                <a:gd name="T7" fmla="*/ 192 h 208"/>
                <a:gd name="T8" fmla="*/ 96 w 144"/>
                <a:gd name="T9" fmla="*/ 192 h 208"/>
                <a:gd name="T10" fmla="*/ 96 w 144"/>
                <a:gd name="T11" fmla="*/ 144 h 208"/>
              </a:gdLst>
              <a:ahLst/>
              <a:cxnLst>
                <a:cxn ang="0">
                  <a:pos x="T0" y="T1"/>
                </a:cxn>
                <a:cxn ang="0">
                  <a:pos x="T2" y="T3"/>
                </a:cxn>
                <a:cxn ang="0">
                  <a:pos x="T4" y="T5"/>
                </a:cxn>
                <a:cxn ang="0">
                  <a:pos x="T6" y="T7"/>
                </a:cxn>
                <a:cxn ang="0">
                  <a:pos x="T8" y="T9"/>
                </a:cxn>
                <a:cxn ang="0">
                  <a:pos x="T10" y="T11"/>
                </a:cxn>
              </a:cxnLst>
              <a:rect l="0" t="0" r="r" b="b"/>
              <a:pathLst>
                <a:path w="144" h="208">
                  <a:moveTo>
                    <a:pt x="144" y="96"/>
                  </a:moveTo>
                  <a:cubicBezTo>
                    <a:pt x="108" y="48"/>
                    <a:pt x="72" y="0"/>
                    <a:pt x="48" y="0"/>
                  </a:cubicBezTo>
                  <a:cubicBezTo>
                    <a:pt x="24" y="0"/>
                    <a:pt x="0" y="64"/>
                    <a:pt x="0" y="96"/>
                  </a:cubicBezTo>
                  <a:cubicBezTo>
                    <a:pt x="0" y="128"/>
                    <a:pt x="32" y="176"/>
                    <a:pt x="48" y="192"/>
                  </a:cubicBezTo>
                  <a:cubicBezTo>
                    <a:pt x="64" y="208"/>
                    <a:pt x="88" y="200"/>
                    <a:pt x="96" y="192"/>
                  </a:cubicBezTo>
                  <a:cubicBezTo>
                    <a:pt x="104" y="184"/>
                    <a:pt x="100" y="164"/>
                    <a:pt x="96" y="14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ounded Rectangular Callout 2"/>
          <p:cNvSpPr/>
          <p:nvPr/>
        </p:nvSpPr>
        <p:spPr>
          <a:xfrm>
            <a:off x="173048" y="687778"/>
            <a:ext cx="1746181" cy="1331521"/>
          </a:xfrm>
          <a:prstGeom prst="wedgeRoundRectCallout">
            <a:avLst>
              <a:gd name="adj1" fmla="val -8592"/>
              <a:gd name="adj2" fmla="val 2308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Toute liste est suspecte.</a:t>
            </a:r>
          </a:p>
          <a:p>
            <a:pPr algn="ctr"/>
            <a:r>
              <a:rPr lang="fr-CH" dirty="0"/>
              <a:t>J</a:t>
            </a:r>
            <a:r>
              <a:rPr lang="fr-CH" dirty="0" smtClean="0"/>
              <a:t>e vais la réarranger !</a:t>
            </a:r>
            <a:endParaRPr lang="en-US" dirty="0"/>
          </a:p>
        </p:txBody>
      </p:sp>
    </p:spTree>
    <p:extLst>
      <p:ext uri="{BB962C8B-B14F-4D97-AF65-F5344CB8AC3E}">
        <p14:creationId xmlns:p14="http://schemas.microsoft.com/office/powerpoint/2010/main" val="246741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25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17859"/>
                                        </p:tgtEl>
                                        <p:attrNameLst>
                                          <p:attrName>style.visibility</p:attrName>
                                        </p:attrNameLst>
                                      </p:cBhvr>
                                      <p:to>
                                        <p:strVal val="visible"/>
                                      </p:to>
                                    </p:set>
                                    <p:animEffect transition="in" filter="strips(downRight)">
                                      <p:cBhvr>
                                        <p:cTn id="18" dur="2000"/>
                                        <p:tgtEl>
                                          <p:spTgt spid="417859"/>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17860"/>
                                        </p:tgtEl>
                                        <p:attrNameLst>
                                          <p:attrName>style.visibility</p:attrName>
                                        </p:attrNameLst>
                                      </p:cBhvr>
                                      <p:to>
                                        <p:strVal val="visible"/>
                                      </p:to>
                                    </p:set>
                                    <p:animEffect transition="in" filter="wipe(left)">
                                      <p:cBhvr>
                                        <p:cTn id="22" dur="1250"/>
                                        <p:tgtEl>
                                          <p:spTgt spid="417860"/>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125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125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9" fill="hold" grpId="0" nodeType="clickEffect">
                                  <p:stCondLst>
                                    <p:cond delay="0"/>
                                  </p:stCondLst>
                                  <p:childTnLst>
                                    <p:set>
                                      <p:cBhvr>
                                        <p:cTn id="35" dur="1" fill="hold">
                                          <p:stCondLst>
                                            <p:cond delay="0"/>
                                          </p:stCondLst>
                                        </p:cTn>
                                        <p:tgtEl>
                                          <p:spTgt spid="417861"/>
                                        </p:tgtEl>
                                        <p:attrNameLst>
                                          <p:attrName>style.visibility</p:attrName>
                                        </p:attrNameLst>
                                      </p:cBhvr>
                                      <p:to>
                                        <p:strVal val="visible"/>
                                      </p:to>
                                    </p:set>
                                    <p:animEffect transition="in" filter="strips(upLeft)">
                                      <p:cBhvr>
                                        <p:cTn id="36" dur="2000"/>
                                        <p:tgtEl>
                                          <p:spTgt spid="417861"/>
                                        </p:tgtEl>
                                      </p:cBhvr>
                                    </p:animEffect>
                                  </p:childTnLst>
                                </p:cTn>
                              </p:par>
                            </p:childTnLst>
                          </p:cTn>
                        </p:par>
                        <p:par>
                          <p:cTn id="37" fill="hold">
                            <p:stCondLst>
                              <p:cond delay="2000"/>
                            </p:stCondLst>
                            <p:childTnLst>
                              <p:par>
                                <p:cTn id="38" presetID="12" presetClass="entr" presetSubtype="8" fill="hold" nodeType="afterEffect">
                                  <p:stCondLst>
                                    <p:cond delay="0"/>
                                  </p:stCondLst>
                                  <p:childTnLst>
                                    <p:set>
                                      <p:cBhvr>
                                        <p:cTn id="39" dur="1" fill="hold">
                                          <p:stCondLst>
                                            <p:cond delay="0"/>
                                          </p:stCondLst>
                                        </p:cTn>
                                        <p:tgtEl>
                                          <p:spTgt spid="417863"/>
                                        </p:tgtEl>
                                        <p:attrNameLst>
                                          <p:attrName>style.visibility</p:attrName>
                                        </p:attrNameLst>
                                      </p:cBhvr>
                                      <p:to>
                                        <p:strVal val="visible"/>
                                      </p:to>
                                    </p:set>
                                    <p:anim calcmode="lin" valueType="num">
                                      <p:cBhvr additive="base">
                                        <p:cTn id="40" dur="500"/>
                                        <p:tgtEl>
                                          <p:spTgt spid="417863"/>
                                        </p:tgtEl>
                                        <p:attrNameLst>
                                          <p:attrName>ppt_x</p:attrName>
                                        </p:attrNameLst>
                                      </p:cBhvr>
                                      <p:tavLst>
                                        <p:tav tm="0">
                                          <p:val>
                                            <p:strVal val="#ppt_x-#ppt_w*1.125000"/>
                                          </p:val>
                                        </p:tav>
                                        <p:tav tm="100000">
                                          <p:val>
                                            <p:strVal val="#ppt_x"/>
                                          </p:val>
                                        </p:tav>
                                      </p:tavLst>
                                    </p:anim>
                                    <p:animEffect transition="in" filter="wipe(right)">
                                      <p:cBhvr>
                                        <p:cTn id="41" dur="500"/>
                                        <p:tgtEl>
                                          <p:spTgt spid="417863"/>
                                        </p:tgtEl>
                                      </p:cBhvr>
                                    </p:animEffect>
                                  </p:childTnLst>
                                </p:cTn>
                              </p:par>
                            </p:childTnLst>
                          </p:cTn>
                        </p:par>
                        <p:par>
                          <p:cTn id="42" fill="hold" nodeType="afterGroup">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17862"/>
                                        </p:tgtEl>
                                        <p:attrNameLst>
                                          <p:attrName>style.visibility</p:attrName>
                                        </p:attrNameLst>
                                      </p:cBhvr>
                                      <p:to>
                                        <p:strVal val="visible"/>
                                      </p:to>
                                    </p:set>
                                    <p:animEffect transition="in" filter="wipe(left)">
                                      <p:cBhvr>
                                        <p:cTn id="45" dur="1250"/>
                                        <p:tgtEl>
                                          <p:spTgt spid="417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59" grpId="0" animBg="1"/>
      <p:bldP spid="417860" grpId="0" autoUpdateAnimBg="0"/>
      <p:bldP spid="417861" grpId="0" animBg="1"/>
      <p:bldP spid="417862" grpId="0" autoUpdateAnimBg="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dirty="0"/>
              <a:t>structure </a:t>
            </a:r>
            <a:r>
              <a:rPr lang="en-GB" dirty="0" smtClean="0"/>
              <a:t>de cette leçon</a:t>
            </a:r>
            <a:endParaRPr lang="en-GB" dirty="0"/>
          </a:p>
        </p:txBody>
      </p:sp>
      <p:sp>
        <p:nvSpPr>
          <p:cNvPr id="11" name="Date Placeholder 2"/>
          <p:cNvSpPr>
            <a:spLocks noGrp="1"/>
          </p:cNvSpPr>
          <p:nvPr>
            <p:ph type="dt" sz="half" idx="10"/>
          </p:nvPr>
        </p:nvSpPr>
        <p:spPr/>
        <p:txBody>
          <a:bodyPr/>
          <a:lstStyle/>
          <a:p>
            <a:r>
              <a:rPr lang="en-US" smtClean="0"/>
              <a:t>14 avril  2011</a:t>
            </a:r>
            <a:endParaRPr lang="en-US" dirty="0"/>
          </a:p>
        </p:txBody>
      </p:sp>
      <p:sp>
        <p:nvSpPr>
          <p:cNvPr id="1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15395" name="Rectangle 3">
            <a:hlinkClick r:id="rId3" action="ppaction://hlinksldjump"/>
          </p:cNvPr>
          <p:cNvSpPr>
            <a:spLocks noChangeArrowheads="1"/>
          </p:cNvSpPr>
          <p:nvPr/>
        </p:nvSpPr>
        <p:spPr bwMode="auto">
          <a:xfrm>
            <a:off x="1905000" y="1981200"/>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c</a:t>
            </a:r>
            <a:r>
              <a:rPr lang="en-US" sz="2400" dirty="0" err="1" smtClean="0">
                <a:solidFill>
                  <a:schemeClr val="bg1"/>
                </a:solidFill>
                <a:latin typeface="Arial" charset="0"/>
              </a:rPr>
              <a:t>acher</a:t>
            </a:r>
            <a:r>
              <a:rPr lang="en-US" sz="2400" dirty="0" smtClean="0">
                <a:solidFill>
                  <a:schemeClr val="bg1"/>
                </a:solidFill>
                <a:latin typeface="Arial" charset="0"/>
              </a:rPr>
              <a:t> </a:t>
            </a:r>
            <a:r>
              <a:rPr lang="en-US" sz="2400" dirty="0" err="1" smtClean="0">
                <a:solidFill>
                  <a:schemeClr val="bg1"/>
                </a:solidFill>
                <a:latin typeface="Arial" charset="0"/>
              </a:rPr>
              <a:t>dans</a:t>
            </a:r>
            <a:r>
              <a:rPr lang="en-US" sz="2400" dirty="0" smtClean="0">
                <a:solidFill>
                  <a:schemeClr val="bg1"/>
                </a:solidFill>
                <a:latin typeface="Arial" charset="0"/>
              </a:rPr>
              <a:t> un </a:t>
            </a:r>
            <a:r>
              <a:rPr lang="en-US" sz="2400" dirty="0" err="1" smtClean="0">
                <a:solidFill>
                  <a:schemeClr val="bg1"/>
                </a:solidFill>
                <a:latin typeface="Arial" charset="0"/>
              </a:rPr>
              <a:t>texte</a:t>
            </a:r>
            <a:endParaRPr lang="en-US" sz="2400" dirty="0">
              <a:solidFill>
                <a:schemeClr val="bg1"/>
              </a:solidFill>
              <a:latin typeface="Arial" charset="0"/>
            </a:endParaRPr>
          </a:p>
        </p:txBody>
      </p:sp>
      <p:sp>
        <p:nvSpPr>
          <p:cNvPr id="315396" name="Rectangle 4">
            <a:hlinkClick r:id="rId4" action="ppaction://hlinksldjump"/>
          </p:cNvPr>
          <p:cNvSpPr>
            <a:spLocks noChangeArrowheads="1"/>
          </p:cNvSpPr>
          <p:nvPr/>
        </p:nvSpPr>
        <p:spPr bwMode="auto">
          <a:xfrm>
            <a:off x="1905000" y="3048000"/>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c</a:t>
            </a:r>
            <a:r>
              <a:rPr lang="en-US" sz="2400" dirty="0" err="1" smtClean="0">
                <a:solidFill>
                  <a:schemeClr val="bg1"/>
                </a:solidFill>
                <a:latin typeface="Arial" charset="0"/>
              </a:rPr>
              <a:t>acher</a:t>
            </a:r>
            <a:r>
              <a:rPr lang="en-US" sz="2400" dirty="0" smtClean="0">
                <a:solidFill>
                  <a:schemeClr val="bg1"/>
                </a:solidFill>
                <a:latin typeface="Arial" charset="0"/>
              </a:rPr>
              <a:t> </a:t>
            </a:r>
            <a:r>
              <a:rPr lang="en-US" sz="2400" dirty="0" err="1" smtClean="0">
                <a:solidFill>
                  <a:schemeClr val="bg1"/>
                </a:solidFill>
                <a:latin typeface="Arial" charset="0"/>
              </a:rPr>
              <a:t>dans</a:t>
            </a:r>
            <a:r>
              <a:rPr lang="en-US" sz="2400" dirty="0" smtClean="0">
                <a:solidFill>
                  <a:schemeClr val="bg1"/>
                </a:solidFill>
                <a:latin typeface="Arial" charset="0"/>
              </a:rPr>
              <a:t> du </a:t>
            </a:r>
            <a:r>
              <a:rPr lang="en-US" sz="2400" dirty="0" err="1" smtClean="0">
                <a:solidFill>
                  <a:schemeClr val="bg1"/>
                </a:solidFill>
                <a:latin typeface="Arial" charset="0"/>
              </a:rPr>
              <a:t>multimédia</a:t>
            </a:r>
            <a:endParaRPr lang="en-US" sz="2400" dirty="0">
              <a:solidFill>
                <a:schemeClr val="bg1"/>
              </a:solidFill>
              <a:latin typeface="Arial" charset="0"/>
            </a:endParaRPr>
          </a:p>
        </p:txBody>
      </p:sp>
      <p:sp>
        <p:nvSpPr>
          <p:cNvPr id="315397" name="Rectangle 5">
            <a:hlinkClick r:id="rId4" action="ppaction://hlinksldjump"/>
          </p:cNvPr>
          <p:cNvSpPr>
            <a:spLocks noChangeArrowheads="1"/>
          </p:cNvSpPr>
          <p:nvPr/>
        </p:nvSpPr>
        <p:spPr bwMode="auto">
          <a:xfrm>
            <a:off x="1905000" y="4114800"/>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b</a:t>
            </a:r>
            <a:r>
              <a:rPr lang="en-US" sz="2400" dirty="0" err="1" smtClean="0">
                <a:solidFill>
                  <a:schemeClr val="bg1"/>
                </a:solidFill>
                <a:latin typeface="Arial" charset="0"/>
              </a:rPr>
              <a:t>rouiller</a:t>
            </a:r>
            <a:r>
              <a:rPr lang="en-US" sz="2400" dirty="0" smtClean="0">
                <a:solidFill>
                  <a:schemeClr val="bg1"/>
                </a:solidFill>
                <a:latin typeface="Arial" charset="0"/>
              </a:rPr>
              <a:t> les </a:t>
            </a:r>
            <a:r>
              <a:rPr lang="en-US" sz="2400" dirty="0" err="1" smtClean="0">
                <a:solidFill>
                  <a:schemeClr val="bg1"/>
                </a:solidFill>
                <a:latin typeface="Arial" charset="0"/>
              </a:rPr>
              <a:t>pistes</a:t>
            </a:r>
            <a:endParaRPr lang="en-US" sz="2400" dirty="0">
              <a:latin typeface="Arial" charset="0"/>
            </a:endParaRPr>
          </a:p>
        </p:txBody>
      </p:sp>
      <p:sp>
        <p:nvSpPr>
          <p:cNvPr id="315399" name="Oval 7"/>
          <p:cNvSpPr>
            <a:spLocks noChangeArrowheads="1"/>
          </p:cNvSpPr>
          <p:nvPr/>
        </p:nvSpPr>
        <p:spPr bwMode="auto">
          <a:xfrm>
            <a:off x="914400" y="1981200"/>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1</a:t>
            </a:r>
          </a:p>
        </p:txBody>
      </p:sp>
      <p:sp>
        <p:nvSpPr>
          <p:cNvPr id="315400" name="Oval 8"/>
          <p:cNvSpPr>
            <a:spLocks noChangeArrowheads="1"/>
          </p:cNvSpPr>
          <p:nvPr/>
        </p:nvSpPr>
        <p:spPr bwMode="auto">
          <a:xfrm>
            <a:off x="914400" y="3048000"/>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2</a:t>
            </a:r>
          </a:p>
        </p:txBody>
      </p:sp>
      <p:sp>
        <p:nvSpPr>
          <p:cNvPr id="315401" name="Oval 9"/>
          <p:cNvSpPr>
            <a:spLocks noChangeArrowheads="1"/>
          </p:cNvSpPr>
          <p:nvPr/>
        </p:nvSpPr>
        <p:spPr bwMode="auto">
          <a:xfrm>
            <a:off x="914400" y="4114800"/>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3</a:t>
            </a:r>
          </a:p>
        </p:txBody>
      </p:sp>
      <p:sp>
        <p:nvSpPr>
          <p:cNvPr id="315398" name="Rectangle 6">
            <a:hlinkClick r:id="rId3" action="ppaction://hlinksldjump"/>
          </p:cNvPr>
          <p:cNvSpPr>
            <a:spLocks noChangeArrowheads="1"/>
          </p:cNvSpPr>
          <p:nvPr/>
        </p:nvSpPr>
        <p:spPr bwMode="auto">
          <a:xfrm>
            <a:off x="1833748" y="2933700"/>
            <a:ext cx="6050280" cy="990600"/>
          </a:xfrm>
          <a:prstGeom prst="rect">
            <a:avLst/>
          </a:prstGeom>
          <a:solidFill>
            <a:srgbClr val="F3DC7B"/>
          </a:solidFill>
          <a:ln w="9525">
            <a:solidFill>
              <a:schemeClr val="tx1"/>
            </a:solidFill>
            <a:miter lim="800000"/>
            <a:headEnd/>
            <a:tailEnd/>
          </a:ln>
          <a:effectLst>
            <a:outerShdw dist="107763" dir="2700000" algn="ctr" rotWithShape="0">
              <a:schemeClr val="bg2"/>
            </a:outerShdw>
          </a:effectLst>
          <a:scene3d>
            <a:camera prst="orthographicFront"/>
            <a:lightRig rig="threePt" dir="t"/>
          </a:scene3d>
          <a:sp3d>
            <a:bevelT w="114300" prst="artDeco"/>
          </a:sp3d>
        </p:spPr>
        <p:txBody>
          <a:bodyPr wrap="none" anchor="ctr"/>
          <a:lstStyle/>
          <a:p>
            <a:pPr algn="ctr"/>
            <a:r>
              <a:rPr lang="en-US" sz="3600" dirty="0" err="1">
                <a:latin typeface="Arial" charset="0"/>
              </a:rPr>
              <a:t>c</a:t>
            </a:r>
            <a:r>
              <a:rPr lang="en-US" sz="3600" dirty="0" err="1" smtClean="0">
                <a:latin typeface="Arial" charset="0"/>
              </a:rPr>
              <a:t>acher</a:t>
            </a:r>
            <a:r>
              <a:rPr lang="en-US" sz="3600" dirty="0" smtClean="0">
                <a:latin typeface="Arial" charset="0"/>
              </a:rPr>
              <a:t> </a:t>
            </a:r>
            <a:r>
              <a:rPr lang="en-US" sz="3600" dirty="0" err="1" smtClean="0">
                <a:latin typeface="Arial" charset="0"/>
              </a:rPr>
              <a:t>dans</a:t>
            </a:r>
            <a:r>
              <a:rPr lang="en-US" sz="3600" dirty="0" smtClean="0">
                <a:latin typeface="Arial" charset="0"/>
              </a:rPr>
              <a:t> du </a:t>
            </a:r>
            <a:r>
              <a:rPr lang="en-US" sz="3600" dirty="0" err="1" smtClean="0">
                <a:latin typeface="Arial" charset="0"/>
              </a:rPr>
              <a:t>multimédia</a:t>
            </a:r>
            <a:endParaRPr lang="en-US" sz="3600" dirty="0">
              <a:solidFill>
                <a:schemeClr val="tx1"/>
              </a:solidFill>
              <a:latin typeface="Arial" charset="0"/>
            </a:endParaRPr>
          </a:p>
        </p:txBody>
      </p:sp>
      <p:sp>
        <p:nvSpPr>
          <p:cNvPr id="315402" name="Oval 10"/>
          <p:cNvSpPr>
            <a:spLocks noChangeArrowheads="1"/>
          </p:cNvSpPr>
          <p:nvPr/>
        </p:nvSpPr>
        <p:spPr bwMode="auto">
          <a:xfrm>
            <a:off x="6400800" y="3546475"/>
            <a:ext cx="2514600" cy="1676400"/>
          </a:xfrm>
          <a:prstGeom prst="ellipse">
            <a:avLst/>
          </a:prstGeom>
          <a:solidFill>
            <a:schemeClr val="accent2"/>
          </a:solidFill>
          <a:ln>
            <a:noFill/>
          </a:ln>
          <a:effectLst/>
        </p:spPr>
        <p:txBody>
          <a:bodyPr wrap="none" anchor="ctr"/>
          <a:lstStyle/>
          <a:p>
            <a:pPr algn="ctr"/>
            <a:r>
              <a:rPr lang="fr-FR" sz="2400" dirty="0">
                <a:solidFill>
                  <a:schemeClr val="bg1"/>
                </a:solidFill>
              </a:rPr>
              <a:t>i</a:t>
            </a:r>
            <a:r>
              <a:rPr lang="fr-FR" sz="2400" dirty="0" smtClean="0">
                <a:solidFill>
                  <a:schemeClr val="bg1"/>
                </a:solidFill>
              </a:rPr>
              <a:t>mage, son, film</a:t>
            </a:r>
            <a:endParaRPr lang="fr-FR" sz="2400"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19533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15398"/>
                                        </p:tgtEl>
                                        <p:attrNameLst>
                                          <p:attrName>style.visibility</p:attrName>
                                        </p:attrNameLst>
                                      </p:cBhvr>
                                      <p:to>
                                        <p:strVal val="visible"/>
                                      </p:to>
                                    </p:set>
                                    <p:anim calcmode="lin" valueType="num">
                                      <p:cBhvr>
                                        <p:cTn id="7" dur="1000" fill="hold"/>
                                        <p:tgtEl>
                                          <p:spTgt spid="315398"/>
                                        </p:tgtEl>
                                        <p:attrNameLst>
                                          <p:attrName>ppt_w</p:attrName>
                                        </p:attrNameLst>
                                      </p:cBhvr>
                                      <p:tavLst>
                                        <p:tav tm="0">
                                          <p:val>
                                            <p:strVal val="4*#ppt_w"/>
                                          </p:val>
                                        </p:tav>
                                        <p:tav tm="100000">
                                          <p:val>
                                            <p:strVal val="#ppt_w"/>
                                          </p:val>
                                        </p:tav>
                                      </p:tavLst>
                                    </p:anim>
                                    <p:anim calcmode="lin" valueType="num">
                                      <p:cBhvr>
                                        <p:cTn id="8" dur="1000" fill="hold"/>
                                        <p:tgtEl>
                                          <p:spTgt spid="315398"/>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000"/>
                            </p:stCondLst>
                            <p:childTnLst>
                              <p:par>
                                <p:cTn id="10" presetID="23" presetClass="entr" presetSubtype="528" fill="hold" grpId="0" nodeType="afterEffect">
                                  <p:stCondLst>
                                    <p:cond delay="0"/>
                                  </p:stCondLst>
                                  <p:childTnLst>
                                    <p:set>
                                      <p:cBhvr>
                                        <p:cTn id="11" dur="1" fill="hold">
                                          <p:stCondLst>
                                            <p:cond delay="0"/>
                                          </p:stCondLst>
                                        </p:cTn>
                                        <p:tgtEl>
                                          <p:spTgt spid="315402"/>
                                        </p:tgtEl>
                                        <p:attrNameLst>
                                          <p:attrName>style.visibility</p:attrName>
                                        </p:attrNameLst>
                                      </p:cBhvr>
                                      <p:to>
                                        <p:strVal val="visible"/>
                                      </p:to>
                                    </p:set>
                                    <p:anim calcmode="lin" valueType="num">
                                      <p:cBhvr>
                                        <p:cTn id="12" dur="2000" fill="hold"/>
                                        <p:tgtEl>
                                          <p:spTgt spid="315402"/>
                                        </p:tgtEl>
                                        <p:attrNameLst>
                                          <p:attrName>ppt_w</p:attrName>
                                        </p:attrNameLst>
                                      </p:cBhvr>
                                      <p:tavLst>
                                        <p:tav tm="0">
                                          <p:val>
                                            <p:fltVal val="0"/>
                                          </p:val>
                                        </p:tav>
                                        <p:tav tm="100000">
                                          <p:val>
                                            <p:strVal val="#ppt_w"/>
                                          </p:val>
                                        </p:tav>
                                      </p:tavLst>
                                    </p:anim>
                                    <p:anim calcmode="lin" valueType="num">
                                      <p:cBhvr>
                                        <p:cTn id="13" dur="2000" fill="hold"/>
                                        <p:tgtEl>
                                          <p:spTgt spid="315402"/>
                                        </p:tgtEl>
                                        <p:attrNameLst>
                                          <p:attrName>ppt_h</p:attrName>
                                        </p:attrNameLst>
                                      </p:cBhvr>
                                      <p:tavLst>
                                        <p:tav tm="0">
                                          <p:val>
                                            <p:fltVal val="0"/>
                                          </p:val>
                                        </p:tav>
                                        <p:tav tm="100000">
                                          <p:val>
                                            <p:strVal val="#ppt_h"/>
                                          </p:val>
                                        </p:tav>
                                      </p:tavLst>
                                    </p:anim>
                                    <p:anim calcmode="lin" valueType="num">
                                      <p:cBhvr>
                                        <p:cTn id="14" dur="2000" fill="hold"/>
                                        <p:tgtEl>
                                          <p:spTgt spid="315402"/>
                                        </p:tgtEl>
                                        <p:attrNameLst>
                                          <p:attrName>ppt_x</p:attrName>
                                        </p:attrNameLst>
                                      </p:cBhvr>
                                      <p:tavLst>
                                        <p:tav tm="0">
                                          <p:val>
                                            <p:fltVal val="0.5"/>
                                          </p:val>
                                        </p:tav>
                                        <p:tav tm="100000">
                                          <p:val>
                                            <p:strVal val="#ppt_x"/>
                                          </p:val>
                                        </p:tav>
                                      </p:tavLst>
                                    </p:anim>
                                    <p:anim calcmode="lin" valueType="num">
                                      <p:cBhvr>
                                        <p:cTn id="15" dur="2000" fill="hold"/>
                                        <p:tgtEl>
                                          <p:spTgt spid="3154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8" grpId="0" animBg="1" autoUpdateAnimBg="0"/>
      <p:bldP spid="31540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2"/>
          <p:cNvSpPr>
            <a:spLocks noGrp="1"/>
          </p:cNvSpPr>
          <p:nvPr>
            <p:ph type="dt" sz="half" idx="10"/>
          </p:nvPr>
        </p:nvSpPr>
        <p:spPr/>
        <p:txBody>
          <a:bodyPr/>
          <a:lstStyle/>
          <a:p>
            <a:r>
              <a:rPr lang="en-US" smtClean="0"/>
              <a:t>14 avril  2011</a:t>
            </a:r>
            <a:endParaRPr lang="en-US"/>
          </a:p>
        </p:txBody>
      </p:sp>
      <p:sp>
        <p:nvSpPr>
          <p:cNvPr id="36"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36898" name="Rectangle 2"/>
          <p:cNvSpPr>
            <a:spLocks noChangeArrowheads="1"/>
          </p:cNvSpPr>
          <p:nvPr/>
        </p:nvSpPr>
        <p:spPr bwMode="auto">
          <a:xfrm>
            <a:off x="0" y="1943100"/>
            <a:ext cx="901700" cy="4276725"/>
          </a:xfrm>
          <a:prstGeom prst="rect">
            <a:avLst/>
          </a:prstGeom>
          <a:solidFill>
            <a:schemeClr val="accent1"/>
          </a:solidFill>
          <a:ln w="12700">
            <a:solidFill>
              <a:schemeClr val="tx1"/>
            </a:solidFill>
            <a:miter lim="800000"/>
            <a:headEnd/>
            <a:tailEnd/>
          </a:ln>
          <a:effectLst/>
        </p:spPr>
        <p:txBody>
          <a:bodyPr wrap="none" anchor="ctr"/>
          <a:lstStyle/>
          <a:p>
            <a:pPr defTabSz="762000"/>
            <a:endParaRPr lang="fr-FR" sz="2400">
              <a:solidFill>
                <a:schemeClr val="tx1"/>
              </a:solidFill>
            </a:endParaRPr>
          </a:p>
        </p:txBody>
      </p:sp>
      <p:sp>
        <p:nvSpPr>
          <p:cNvPr id="336899" name="Rectangle 3"/>
          <p:cNvSpPr>
            <a:spLocks noChangeArrowheads="1"/>
          </p:cNvSpPr>
          <p:nvPr/>
        </p:nvSpPr>
        <p:spPr bwMode="auto">
          <a:xfrm>
            <a:off x="8153400" y="1879600"/>
            <a:ext cx="990600" cy="4340225"/>
          </a:xfrm>
          <a:prstGeom prst="rect">
            <a:avLst/>
          </a:prstGeom>
          <a:solidFill>
            <a:schemeClr val="accent1"/>
          </a:solidFill>
          <a:ln w="12700">
            <a:solidFill>
              <a:schemeClr val="tx1"/>
            </a:solidFill>
            <a:miter lim="800000"/>
            <a:headEnd/>
            <a:tailEnd/>
          </a:ln>
          <a:effectLst/>
        </p:spPr>
        <p:txBody>
          <a:bodyPr wrap="none" anchor="ctr"/>
          <a:lstStyle/>
          <a:p>
            <a:pPr defTabSz="762000"/>
            <a:endParaRPr lang="fr-FR" sz="2400">
              <a:solidFill>
                <a:schemeClr val="tx1"/>
              </a:solidFill>
            </a:endParaRPr>
          </a:p>
        </p:txBody>
      </p:sp>
      <p:sp>
        <p:nvSpPr>
          <p:cNvPr id="336900" name="Line 4"/>
          <p:cNvSpPr>
            <a:spLocks noChangeShapeType="1"/>
          </p:cNvSpPr>
          <p:nvPr/>
        </p:nvSpPr>
        <p:spPr bwMode="auto">
          <a:xfrm flipV="1">
            <a:off x="2108200" y="4508500"/>
            <a:ext cx="0" cy="10414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1" name="Rectangle 5"/>
          <p:cNvSpPr>
            <a:spLocks noChangeArrowheads="1"/>
          </p:cNvSpPr>
          <p:nvPr/>
        </p:nvSpPr>
        <p:spPr bwMode="auto">
          <a:xfrm>
            <a:off x="901700" y="5562600"/>
            <a:ext cx="7239000" cy="45720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31" name="Rectangle 35"/>
          <p:cNvSpPr>
            <a:spLocks noGrp="1" noChangeArrowheads="1"/>
          </p:cNvSpPr>
          <p:nvPr>
            <p:ph type="title"/>
          </p:nvPr>
        </p:nvSpPr>
        <p:spPr/>
        <p:txBody>
          <a:bodyPr/>
          <a:lstStyle/>
          <a:p>
            <a:r>
              <a:rPr lang="fr-FR" dirty="0"/>
              <a:t>perception des </a:t>
            </a:r>
            <a:r>
              <a:rPr lang="fr-FR" dirty="0" smtClean="0"/>
              <a:t>couleurs</a:t>
            </a:r>
            <a:endParaRPr lang="fr-FR" dirty="0"/>
          </a:p>
        </p:txBody>
      </p:sp>
      <p:sp>
        <p:nvSpPr>
          <p:cNvPr id="336903" name="Line 7"/>
          <p:cNvSpPr>
            <a:spLocks noChangeShapeType="1"/>
          </p:cNvSpPr>
          <p:nvPr/>
        </p:nvSpPr>
        <p:spPr bwMode="auto">
          <a:xfrm>
            <a:off x="292100" y="5549900"/>
            <a:ext cx="83661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4" name="Text Box 8"/>
          <p:cNvSpPr txBox="1">
            <a:spLocks noChangeArrowheads="1"/>
          </p:cNvSpPr>
          <p:nvPr/>
        </p:nvSpPr>
        <p:spPr bwMode="auto">
          <a:xfrm>
            <a:off x="3340100" y="5969000"/>
            <a:ext cx="2843213"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t>longeur d'onde [nm]</a:t>
            </a:r>
          </a:p>
        </p:txBody>
      </p:sp>
      <p:sp>
        <p:nvSpPr>
          <p:cNvPr id="336905" name="Text Box 9"/>
          <p:cNvSpPr txBox="1">
            <a:spLocks noChangeArrowheads="1"/>
          </p:cNvSpPr>
          <p:nvPr/>
        </p:nvSpPr>
        <p:spPr bwMode="auto">
          <a:xfrm>
            <a:off x="977900" y="55626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400</a:t>
            </a:r>
          </a:p>
        </p:txBody>
      </p:sp>
      <p:sp>
        <p:nvSpPr>
          <p:cNvPr id="336906" name="Text Box 10"/>
          <p:cNvSpPr txBox="1">
            <a:spLocks noChangeArrowheads="1"/>
          </p:cNvSpPr>
          <p:nvPr/>
        </p:nvSpPr>
        <p:spPr bwMode="auto">
          <a:xfrm>
            <a:off x="1785938"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440</a:t>
            </a:r>
          </a:p>
        </p:txBody>
      </p:sp>
      <p:sp>
        <p:nvSpPr>
          <p:cNvPr id="336907" name="Text Box 11"/>
          <p:cNvSpPr txBox="1">
            <a:spLocks noChangeArrowheads="1"/>
          </p:cNvSpPr>
          <p:nvPr/>
        </p:nvSpPr>
        <p:spPr bwMode="auto">
          <a:xfrm>
            <a:off x="2489200"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480</a:t>
            </a:r>
          </a:p>
        </p:txBody>
      </p:sp>
      <p:sp>
        <p:nvSpPr>
          <p:cNvPr id="336908" name="Text Box 12"/>
          <p:cNvSpPr txBox="1">
            <a:spLocks noChangeArrowheads="1"/>
          </p:cNvSpPr>
          <p:nvPr/>
        </p:nvSpPr>
        <p:spPr bwMode="auto">
          <a:xfrm>
            <a:off x="3192463"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520</a:t>
            </a:r>
          </a:p>
        </p:txBody>
      </p:sp>
      <p:sp>
        <p:nvSpPr>
          <p:cNvPr id="336909" name="Text Box 13"/>
          <p:cNvSpPr txBox="1">
            <a:spLocks noChangeArrowheads="1"/>
          </p:cNvSpPr>
          <p:nvPr/>
        </p:nvSpPr>
        <p:spPr bwMode="auto">
          <a:xfrm>
            <a:off x="3895725"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t>560</a:t>
            </a:r>
          </a:p>
        </p:txBody>
      </p:sp>
      <p:sp>
        <p:nvSpPr>
          <p:cNvPr id="336910" name="Text Box 14"/>
          <p:cNvSpPr txBox="1">
            <a:spLocks noChangeArrowheads="1"/>
          </p:cNvSpPr>
          <p:nvPr/>
        </p:nvSpPr>
        <p:spPr bwMode="auto">
          <a:xfrm>
            <a:off x="4600575"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t>600</a:t>
            </a:r>
          </a:p>
        </p:txBody>
      </p:sp>
      <p:sp>
        <p:nvSpPr>
          <p:cNvPr id="336911" name="Text Box 15"/>
          <p:cNvSpPr txBox="1">
            <a:spLocks noChangeArrowheads="1"/>
          </p:cNvSpPr>
          <p:nvPr/>
        </p:nvSpPr>
        <p:spPr bwMode="auto">
          <a:xfrm>
            <a:off x="5303838"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640</a:t>
            </a:r>
          </a:p>
        </p:txBody>
      </p:sp>
      <p:sp>
        <p:nvSpPr>
          <p:cNvPr id="336912" name="Text Box 16"/>
          <p:cNvSpPr txBox="1">
            <a:spLocks noChangeArrowheads="1"/>
          </p:cNvSpPr>
          <p:nvPr/>
        </p:nvSpPr>
        <p:spPr bwMode="auto">
          <a:xfrm>
            <a:off x="6007100" y="55499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680</a:t>
            </a:r>
          </a:p>
        </p:txBody>
      </p:sp>
      <p:sp>
        <p:nvSpPr>
          <p:cNvPr id="336913" name="Line 17"/>
          <p:cNvSpPr>
            <a:spLocks noChangeShapeType="1"/>
          </p:cNvSpPr>
          <p:nvPr/>
        </p:nvSpPr>
        <p:spPr bwMode="auto">
          <a:xfrm flipV="1">
            <a:off x="904875" y="1739900"/>
            <a:ext cx="0" cy="3810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4" name="Text Box 18"/>
          <p:cNvSpPr txBox="1">
            <a:spLocks noChangeArrowheads="1"/>
          </p:cNvSpPr>
          <p:nvPr/>
        </p:nvSpPr>
        <p:spPr bwMode="auto">
          <a:xfrm>
            <a:off x="352425" y="1184275"/>
            <a:ext cx="2525713"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t>sensibilité relative</a:t>
            </a:r>
          </a:p>
        </p:txBody>
      </p:sp>
      <p:sp>
        <p:nvSpPr>
          <p:cNvPr id="336915" name="Freeform 19"/>
          <p:cNvSpPr>
            <a:spLocks/>
          </p:cNvSpPr>
          <p:nvPr/>
        </p:nvSpPr>
        <p:spPr bwMode="auto">
          <a:xfrm>
            <a:off x="1435100" y="2157413"/>
            <a:ext cx="4841875" cy="3438525"/>
          </a:xfrm>
          <a:custGeom>
            <a:avLst/>
            <a:gdLst>
              <a:gd name="T0" fmla="*/ 0 w 3050"/>
              <a:gd name="T1" fmla="*/ 2121 h 2166"/>
              <a:gd name="T2" fmla="*/ 753 w 3050"/>
              <a:gd name="T3" fmla="*/ 1987 h 2166"/>
              <a:gd name="T4" fmla="*/ 1179 w 3050"/>
              <a:gd name="T5" fmla="*/ 1514 h 2166"/>
              <a:gd name="T6" fmla="*/ 1543 w 3050"/>
              <a:gd name="T7" fmla="*/ 49 h 2166"/>
              <a:gd name="T8" fmla="*/ 1912 w 3050"/>
              <a:gd name="T9" fmla="*/ 1217 h 2166"/>
              <a:gd name="T10" fmla="*/ 2267 w 3050"/>
              <a:gd name="T11" fmla="*/ 2017 h 2166"/>
              <a:gd name="T12" fmla="*/ 3050 w 3050"/>
              <a:gd name="T13" fmla="*/ 2113 h 2166"/>
            </a:gdLst>
            <a:ahLst/>
            <a:cxnLst>
              <a:cxn ang="0">
                <a:pos x="T0" y="T1"/>
              </a:cxn>
              <a:cxn ang="0">
                <a:pos x="T2" y="T3"/>
              </a:cxn>
              <a:cxn ang="0">
                <a:pos x="T4" y="T5"/>
              </a:cxn>
              <a:cxn ang="0">
                <a:pos x="T6" y="T7"/>
              </a:cxn>
              <a:cxn ang="0">
                <a:pos x="T8" y="T9"/>
              </a:cxn>
              <a:cxn ang="0">
                <a:pos x="T10" y="T11"/>
              </a:cxn>
              <a:cxn ang="0">
                <a:pos x="T12" y="T13"/>
              </a:cxn>
            </a:cxnLst>
            <a:rect l="0" t="0" r="r" b="b"/>
            <a:pathLst>
              <a:path w="3050" h="2166">
                <a:moveTo>
                  <a:pt x="0" y="2121"/>
                </a:moveTo>
                <a:cubicBezTo>
                  <a:pt x="126" y="2100"/>
                  <a:pt x="557" y="2088"/>
                  <a:pt x="753" y="1987"/>
                </a:cubicBezTo>
                <a:cubicBezTo>
                  <a:pt x="950" y="1886"/>
                  <a:pt x="1047" y="1837"/>
                  <a:pt x="1179" y="1514"/>
                </a:cubicBezTo>
                <a:cubicBezTo>
                  <a:pt x="1311" y="1191"/>
                  <a:pt x="1421" y="98"/>
                  <a:pt x="1543" y="49"/>
                </a:cubicBezTo>
                <a:cubicBezTo>
                  <a:pt x="1665" y="0"/>
                  <a:pt x="1791" y="889"/>
                  <a:pt x="1912" y="1217"/>
                </a:cubicBezTo>
                <a:cubicBezTo>
                  <a:pt x="2033" y="1545"/>
                  <a:pt x="2077" y="1868"/>
                  <a:pt x="2267" y="2017"/>
                </a:cubicBezTo>
                <a:cubicBezTo>
                  <a:pt x="2457" y="2166"/>
                  <a:pt x="2887" y="2093"/>
                  <a:pt x="3050" y="2113"/>
                </a:cubicBezTo>
              </a:path>
            </a:pathLst>
          </a:custGeom>
          <a:noFill/>
          <a:ln w="28575"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6" name="Freeform 20"/>
          <p:cNvSpPr>
            <a:spLocks/>
          </p:cNvSpPr>
          <p:nvPr/>
        </p:nvSpPr>
        <p:spPr bwMode="auto">
          <a:xfrm>
            <a:off x="4025900" y="2728913"/>
            <a:ext cx="4114800" cy="2820987"/>
          </a:xfrm>
          <a:custGeom>
            <a:avLst/>
            <a:gdLst>
              <a:gd name="T0" fmla="*/ 0 w 2592"/>
              <a:gd name="T1" fmla="*/ 1764 h 1777"/>
              <a:gd name="T2" fmla="*/ 320 w 2592"/>
              <a:gd name="T3" fmla="*/ 1569 h 1777"/>
              <a:gd name="T4" fmla="*/ 840 w 2592"/>
              <a:gd name="T5" fmla="*/ 1009 h 1777"/>
              <a:gd name="T6" fmla="*/ 1560 w 2592"/>
              <a:gd name="T7" fmla="*/ 9 h 1777"/>
              <a:gd name="T8" fmla="*/ 1944 w 2592"/>
              <a:gd name="T9" fmla="*/ 953 h 1777"/>
              <a:gd name="T10" fmla="*/ 2224 w 2592"/>
              <a:gd name="T11" fmla="*/ 1611 h 1777"/>
              <a:gd name="T12" fmla="*/ 2592 w 2592"/>
              <a:gd name="T13" fmla="*/ 1777 h 1777"/>
            </a:gdLst>
            <a:ahLst/>
            <a:cxnLst>
              <a:cxn ang="0">
                <a:pos x="T0" y="T1"/>
              </a:cxn>
              <a:cxn ang="0">
                <a:pos x="T2" y="T3"/>
              </a:cxn>
              <a:cxn ang="0">
                <a:pos x="T4" y="T5"/>
              </a:cxn>
              <a:cxn ang="0">
                <a:pos x="T6" y="T7"/>
              </a:cxn>
              <a:cxn ang="0">
                <a:pos x="T8" y="T9"/>
              </a:cxn>
              <a:cxn ang="0">
                <a:pos x="T10" y="T11"/>
              </a:cxn>
              <a:cxn ang="0">
                <a:pos x="T12" y="T13"/>
              </a:cxn>
            </a:cxnLst>
            <a:rect l="0" t="0" r="r" b="b"/>
            <a:pathLst>
              <a:path w="2592" h="1777">
                <a:moveTo>
                  <a:pt x="0" y="1764"/>
                </a:moveTo>
                <a:cubicBezTo>
                  <a:pt x="53" y="1732"/>
                  <a:pt x="180" y="1695"/>
                  <a:pt x="320" y="1569"/>
                </a:cubicBezTo>
                <a:cubicBezTo>
                  <a:pt x="460" y="1443"/>
                  <a:pt x="633" y="1269"/>
                  <a:pt x="840" y="1009"/>
                </a:cubicBezTo>
                <a:cubicBezTo>
                  <a:pt x="1047" y="749"/>
                  <a:pt x="1376" y="18"/>
                  <a:pt x="1560" y="9"/>
                </a:cubicBezTo>
                <a:cubicBezTo>
                  <a:pt x="1744" y="0"/>
                  <a:pt x="1833" y="686"/>
                  <a:pt x="1944" y="953"/>
                </a:cubicBezTo>
                <a:cubicBezTo>
                  <a:pt x="2055" y="1220"/>
                  <a:pt x="2116" y="1474"/>
                  <a:pt x="2224" y="1611"/>
                </a:cubicBezTo>
                <a:cubicBezTo>
                  <a:pt x="2332" y="1748"/>
                  <a:pt x="2515" y="1743"/>
                  <a:pt x="2592" y="177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7" name="Freeform 21"/>
          <p:cNvSpPr>
            <a:spLocks/>
          </p:cNvSpPr>
          <p:nvPr/>
        </p:nvSpPr>
        <p:spPr bwMode="auto">
          <a:xfrm>
            <a:off x="889000" y="4797425"/>
            <a:ext cx="3003550" cy="746125"/>
          </a:xfrm>
          <a:custGeom>
            <a:avLst/>
            <a:gdLst>
              <a:gd name="T0" fmla="*/ 0 w 1892"/>
              <a:gd name="T1" fmla="*/ 466 h 470"/>
              <a:gd name="T2" fmla="*/ 208 w 1892"/>
              <a:gd name="T3" fmla="*/ 450 h 470"/>
              <a:gd name="T4" fmla="*/ 544 w 1892"/>
              <a:gd name="T5" fmla="*/ 346 h 470"/>
              <a:gd name="T6" fmla="*/ 776 w 1892"/>
              <a:gd name="T7" fmla="*/ 3 h 470"/>
              <a:gd name="T8" fmla="*/ 1088 w 1892"/>
              <a:gd name="T9" fmla="*/ 330 h 470"/>
              <a:gd name="T10" fmla="*/ 1328 w 1892"/>
              <a:gd name="T11" fmla="*/ 426 h 470"/>
              <a:gd name="T12" fmla="*/ 1892 w 1892"/>
              <a:gd name="T13" fmla="*/ 462 h 470"/>
            </a:gdLst>
            <a:ahLst/>
            <a:cxnLst>
              <a:cxn ang="0">
                <a:pos x="T0" y="T1"/>
              </a:cxn>
              <a:cxn ang="0">
                <a:pos x="T2" y="T3"/>
              </a:cxn>
              <a:cxn ang="0">
                <a:pos x="T4" y="T5"/>
              </a:cxn>
              <a:cxn ang="0">
                <a:pos x="T6" y="T7"/>
              </a:cxn>
              <a:cxn ang="0">
                <a:pos x="T8" y="T9"/>
              </a:cxn>
              <a:cxn ang="0">
                <a:pos x="T10" y="T11"/>
              </a:cxn>
              <a:cxn ang="0">
                <a:pos x="T12" y="T13"/>
              </a:cxn>
            </a:cxnLst>
            <a:rect l="0" t="0" r="r" b="b"/>
            <a:pathLst>
              <a:path w="1892" h="470">
                <a:moveTo>
                  <a:pt x="0" y="466"/>
                </a:moveTo>
                <a:cubicBezTo>
                  <a:pt x="33" y="463"/>
                  <a:pt x="117" y="470"/>
                  <a:pt x="208" y="450"/>
                </a:cubicBezTo>
                <a:cubicBezTo>
                  <a:pt x="299" y="430"/>
                  <a:pt x="449" y="421"/>
                  <a:pt x="544" y="346"/>
                </a:cubicBezTo>
                <a:cubicBezTo>
                  <a:pt x="639" y="271"/>
                  <a:pt x="685" y="6"/>
                  <a:pt x="776" y="3"/>
                </a:cubicBezTo>
                <a:cubicBezTo>
                  <a:pt x="867" y="0"/>
                  <a:pt x="996" y="260"/>
                  <a:pt x="1088" y="330"/>
                </a:cubicBezTo>
                <a:cubicBezTo>
                  <a:pt x="1180" y="400"/>
                  <a:pt x="1194" y="404"/>
                  <a:pt x="1328" y="426"/>
                </a:cubicBezTo>
                <a:cubicBezTo>
                  <a:pt x="1462" y="448"/>
                  <a:pt x="1775" y="455"/>
                  <a:pt x="1892" y="462"/>
                </a:cubicBezTo>
              </a:path>
            </a:pathLst>
          </a:custGeom>
          <a:noFill/>
          <a:ln w="2857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8" name="Text Box 22"/>
          <p:cNvSpPr txBox="1">
            <a:spLocks noChangeArrowheads="1"/>
          </p:cNvSpPr>
          <p:nvPr/>
        </p:nvSpPr>
        <p:spPr bwMode="auto">
          <a:xfrm>
            <a:off x="6692900" y="55626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720</a:t>
            </a:r>
          </a:p>
        </p:txBody>
      </p:sp>
      <p:sp>
        <p:nvSpPr>
          <p:cNvPr id="336919" name="Text Box 23"/>
          <p:cNvSpPr txBox="1">
            <a:spLocks noChangeArrowheads="1"/>
          </p:cNvSpPr>
          <p:nvPr/>
        </p:nvSpPr>
        <p:spPr bwMode="auto">
          <a:xfrm>
            <a:off x="7454900" y="5562600"/>
            <a:ext cx="641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b="1">
                <a:solidFill>
                  <a:srgbClr val="FFFFFF"/>
                </a:solidFill>
              </a:rPr>
              <a:t>760</a:t>
            </a:r>
          </a:p>
        </p:txBody>
      </p:sp>
      <p:sp>
        <p:nvSpPr>
          <p:cNvPr id="336920" name="Line 24"/>
          <p:cNvSpPr>
            <a:spLocks noChangeShapeType="1"/>
          </p:cNvSpPr>
          <p:nvPr/>
        </p:nvSpPr>
        <p:spPr bwMode="auto">
          <a:xfrm flipV="1">
            <a:off x="901700" y="4038600"/>
            <a:ext cx="0" cy="2057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21" name="Oval 25"/>
          <p:cNvSpPr>
            <a:spLocks noChangeArrowheads="1"/>
          </p:cNvSpPr>
          <p:nvPr/>
        </p:nvSpPr>
        <p:spPr bwMode="auto">
          <a:xfrm>
            <a:off x="596900" y="3276600"/>
            <a:ext cx="685800" cy="762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a:r>
              <a:rPr lang="fr-FR" sz="2400" dirty="0">
                <a:solidFill>
                  <a:schemeClr val="tx1"/>
                </a:solidFill>
              </a:rPr>
              <a:t>380</a:t>
            </a:r>
          </a:p>
        </p:txBody>
      </p:sp>
      <p:sp>
        <p:nvSpPr>
          <p:cNvPr id="336922" name="Line 26"/>
          <p:cNvSpPr>
            <a:spLocks noChangeShapeType="1"/>
          </p:cNvSpPr>
          <p:nvPr/>
        </p:nvSpPr>
        <p:spPr bwMode="auto">
          <a:xfrm flipV="1">
            <a:off x="8140700" y="4038600"/>
            <a:ext cx="0" cy="2057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23" name="Oval 27"/>
          <p:cNvSpPr>
            <a:spLocks noChangeArrowheads="1"/>
          </p:cNvSpPr>
          <p:nvPr/>
        </p:nvSpPr>
        <p:spPr bwMode="auto">
          <a:xfrm>
            <a:off x="7835900" y="3276600"/>
            <a:ext cx="685800" cy="762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a:r>
              <a:rPr lang="fr-FR" sz="2400">
                <a:solidFill>
                  <a:schemeClr val="tx1"/>
                </a:solidFill>
              </a:rPr>
              <a:t>780</a:t>
            </a:r>
          </a:p>
        </p:txBody>
      </p:sp>
      <p:sp>
        <p:nvSpPr>
          <p:cNvPr id="336924" name="Text Box 28"/>
          <p:cNvSpPr txBox="1">
            <a:spLocks noChangeArrowheads="1"/>
          </p:cNvSpPr>
          <p:nvPr/>
        </p:nvSpPr>
        <p:spPr bwMode="auto">
          <a:xfrm>
            <a:off x="8110538" y="5397500"/>
            <a:ext cx="98266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a:solidFill>
                  <a:srgbClr val="FFFFFF"/>
                </a:solidFill>
              </a:rPr>
              <a:t>infra-rouge</a:t>
            </a:r>
          </a:p>
        </p:txBody>
      </p:sp>
      <p:sp>
        <p:nvSpPr>
          <p:cNvPr id="336925" name="Text Box 29"/>
          <p:cNvSpPr txBox="1">
            <a:spLocks noChangeArrowheads="1"/>
          </p:cNvSpPr>
          <p:nvPr/>
        </p:nvSpPr>
        <p:spPr bwMode="auto">
          <a:xfrm>
            <a:off x="-101600" y="5359400"/>
            <a:ext cx="10858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fr-FR">
                <a:solidFill>
                  <a:srgbClr val="FFFFFF"/>
                </a:solidFill>
              </a:rPr>
              <a:t>ultra-violet</a:t>
            </a:r>
          </a:p>
        </p:txBody>
      </p:sp>
      <p:sp>
        <p:nvSpPr>
          <p:cNvPr id="336926" name="Oval 30"/>
          <p:cNvSpPr>
            <a:spLocks noChangeArrowheads="1"/>
          </p:cNvSpPr>
          <p:nvPr/>
        </p:nvSpPr>
        <p:spPr bwMode="auto">
          <a:xfrm>
            <a:off x="6172200" y="1917700"/>
            <a:ext cx="685800" cy="762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a:r>
              <a:rPr lang="fr-FR" sz="2400">
                <a:solidFill>
                  <a:schemeClr val="tx1"/>
                </a:solidFill>
              </a:rPr>
              <a:t>700</a:t>
            </a:r>
          </a:p>
        </p:txBody>
      </p:sp>
      <p:sp>
        <p:nvSpPr>
          <p:cNvPr id="336927" name="Oval 31"/>
          <p:cNvSpPr>
            <a:spLocks noChangeArrowheads="1"/>
          </p:cNvSpPr>
          <p:nvPr/>
        </p:nvSpPr>
        <p:spPr bwMode="auto">
          <a:xfrm>
            <a:off x="3543300" y="1333500"/>
            <a:ext cx="685800" cy="762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a:r>
              <a:rPr lang="fr-FR" sz="2400">
                <a:solidFill>
                  <a:schemeClr val="tx1"/>
                </a:solidFill>
              </a:rPr>
              <a:t>546</a:t>
            </a:r>
          </a:p>
        </p:txBody>
      </p:sp>
      <p:sp>
        <p:nvSpPr>
          <p:cNvPr id="336928" name="Oval 32"/>
          <p:cNvSpPr>
            <a:spLocks noChangeArrowheads="1"/>
          </p:cNvSpPr>
          <p:nvPr/>
        </p:nvSpPr>
        <p:spPr bwMode="auto">
          <a:xfrm>
            <a:off x="1790700" y="3937000"/>
            <a:ext cx="685800" cy="762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a:r>
              <a:rPr lang="fr-FR" sz="2400">
                <a:solidFill>
                  <a:schemeClr val="tx1"/>
                </a:solidFill>
              </a:rPr>
              <a:t>436</a:t>
            </a:r>
          </a:p>
        </p:txBody>
      </p:sp>
      <p:sp>
        <p:nvSpPr>
          <p:cNvPr id="336929" name="Line 33"/>
          <p:cNvSpPr>
            <a:spLocks noChangeShapeType="1"/>
          </p:cNvSpPr>
          <p:nvPr/>
        </p:nvSpPr>
        <p:spPr bwMode="auto">
          <a:xfrm flipV="1">
            <a:off x="6515100" y="2654300"/>
            <a:ext cx="0" cy="28829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30" name="Freeform 34"/>
          <p:cNvSpPr>
            <a:spLocks/>
          </p:cNvSpPr>
          <p:nvPr/>
        </p:nvSpPr>
        <p:spPr bwMode="auto">
          <a:xfrm>
            <a:off x="3911600" y="2108200"/>
            <a:ext cx="1588" cy="3416300"/>
          </a:xfrm>
          <a:custGeom>
            <a:avLst/>
            <a:gdLst>
              <a:gd name="T0" fmla="*/ 0 w 1"/>
              <a:gd name="T1" fmla="*/ 2152 h 2152"/>
              <a:gd name="T2" fmla="*/ 0 w 1"/>
              <a:gd name="T3" fmla="*/ 0 h 2152"/>
            </a:gdLst>
            <a:ahLst/>
            <a:cxnLst>
              <a:cxn ang="0">
                <a:pos x="T0" y="T1"/>
              </a:cxn>
              <a:cxn ang="0">
                <a:pos x="T2" y="T3"/>
              </a:cxn>
            </a:cxnLst>
            <a:rect l="0" t="0" r="r" b="b"/>
            <a:pathLst>
              <a:path w="1" h="2152">
                <a:moveTo>
                  <a:pt x="0" y="2152"/>
                </a:moveTo>
                <a:lnTo>
                  <a:pt x="0" y="0"/>
                </a:lnTo>
              </a:path>
            </a:pathLst>
          </a:custGeom>
          <a:noFill/>
          <a:ln w="12700" cap="flat">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a:p>
        </p:txBody>
      </p:sp>
      <p:sp>
        <p:nvSpPr>
          <p:cNvPr id="3" name="Oval 2"/>
          <p:cNvSpPr/>
          <p:nvPr/>
        </p:nvSpPr>
        <p:spPr>
          <a:xfrm>
            <a:off x="76199" y="76200"/>
            <a:ext cx="127952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rappel</a:t>
            </a:r>
            <a:endParaRPr lang="en-US" dirty="0"/>
          </a:p>
        </p:txBody>
      </p:sp>
    </p:spTree>
    <p:extLst>
      <p:ext uri="{BB962C8B-B14F-4D97-AF65-F5344CB8AC3E}">
        <p14:creationId xmlns:p14="http://schemas.microsoft.com/office/powerpoint/2010/main" val="113516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36915"/>
                                        </p:tgtEl>
                                        <p:attrNameLst>
                                          <p:attrName>style.visibility</p:attrName>
                                        </p:attrNameLst>
                                      </p:cBhvr>
                                      <p:to>
                                        <p:strVal val="visible"/>
                                      </p:to>
                                    </p:set>
                                    <p:anim calcmode="lin" valueType="num">
                                      <p:cBhvr additive="base">
                                        <p:cTn id="7" dur="5000" fill="hold"/>
                                        <p:tgtEl>
                                          <p:spTgt spid="336915"/>
                                        </p:tgtEl>
                                        <p:attrNameLst>
                                          <p:attrName>ppt_x</p:attrName>
                                        </p:attrNameLst>
                                      </p:cBhvr>
                                      <p:tavLst>
                                        <p:tav tm="0">
                                          <p:val>
                                            <p:strVal val="0-#ppt_w/2"/>
                                          </p:val>
                                        </p:tav>
                                        <p:tav tm="100000">
                                          <p:val>
                                            <p:strVal val="#ppt_x"/>
                                          </p:val>
                                        </p:tav>
                                      </p:tavLst>
                                    </p:anim>
                                    <p:anim calcmode="lin" valueType="num">
                                      <p:cBhvr additive="base">
                                        <p:cTn id="8" dur="5000" fill="hold"/>
                                        <p:tgtEl>
                                          <p:spTgt spid="3369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2" presetClass="entr" presetSubtype="4" fill="hold" grpId="0" nodeType="afterEffect">
                                  <p:stCondLst>
                                    <p:cond delay="0"/>
                                  </p:stCondLst>
                                  <p:childTnLst>
                                    <p:set>
                                      <p:cBhvr>
                                        <p:cTn id="11" dur="1" fill="hold">
                                          <p:stCondLst>
                                            <p:cond delay="0"/>
                                          </p:stCondLst>
                                        </p:cTn>
                                        <p:tgtEl>
                                          <p:spTgt spid="336930"/>
                                        </p:tgtEl>
                                        <p:attrNameLst>
                                          <p:attrName>style.visibility</p:attrName>
                                        </p:attrNameLst>
                                      </p:cBhvr>
                                      <p:to>
                                        <p:strVal val="visible"/>
                                      </p:to>
                                    </p:set>
                                    <p:animEffect transition="in" filter="wipe(down)">
                                      <p:cBhvr>
                                        <p:cTn id="12" dur="500"/>
                                        <p:tgtEl>
                                          <p:spTgt spid="336930"/>
                                        </p:tgtEl>
                                      </p:cBhvr>
                                    </p:animEffect>
                                  </p:childTnLst>
                                </p:cTn>
                              </p:par>
                            </p:childTnLst>
                          </p:cTn>
                        </p:par>
                        <p:par>
                          <p:cTn id="13" fill="hold" nodeType="afterGroup">
                            <p:stCondLst>
                              <p:cond delay="5500"/>
                            </p:stCondLst>
                            <p:childTnLst>
                              <p:par>
                                <p:cTn id="14" presetID="23" presetClass="entr" presetSubtype="16" fill="hold" grpId="0" nodeType="afterEffect">
                                  <p:stCondLst>
                                    <p:cond delay="0"/>
                                  </p:stCondLst>
                                  <p:childTnLst>
                                    <p:set>
                                      <p:cBhvr>
                                        <p:cTn id="15" dur="1" fill="hold">
                                          <p:stCondLst>
                                            <p:cond delay="0"/>
                                          </p:stCondLst>
                                        </p:cTn>
                                        <p:tgtEl>
                                          <p:spTgt spid="336927"/>
                                        </p:tgtEl>
                                        <p:attrNameLst>
                                          <p:attrName>style.visibility</p:attrName>
                                        </p:attrNameLst>
                                      </p:cBhvr>
                                      <p:to>
                                        <p:strVal val="visible"/>
                                      </p:to>
                                    </p:set>
                                    <p:anim calcmode="lin" valueType="num">
                                      <p:cBhvr>
                                        <p:cTn id="16" dur="500" fill="hold"/>
                                        <p:tgtEl>
                                          <p:spTgt spid="336927"/>
                                        </p:tgtEl>
                                        <p:attrNameLst>
                                          <p:attrName>ppt_w</p:attrName>
                                        </p:attrNameLst>
                                      </p:cBhvr>
                                      <p:tavLst>
                                        <p:tav tm="0">
                                          <p:val>
                                            <p:fltVal val="0"/>
                                          </p:val>
                                        </p:tav>
                                        <p:tav tm="100000">
                                          <p:val>
                                            <p:strVal val="#ppt_w"/>
                                          </p:val>
                                        </p:tav>
                                      </p:tavLst>
                                    </p:anim>
                                    <p:anim calcmode="lin" valueType="num">
                                      <p:cBhvr>
                                        <p:cTn id="17" dur="500" fill="hold"/>
                                        <p:tgtEl>
                                          <p:spTgt spid="33692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8" fill="hold" grpId="0" nodeType="clickEffect">
                                  <p:stCondLst>
                                    <p:cond delay="0"/>
                                  </p:stCondLst>
                                  <p:childTnLst>
                                    <p:set>
                                      <p:cBhvr>
                                        <p:cTn id="21" dur="1" fill="hold">
                                          <p:stCondLst>
                                            <p:cond delay="0"/>
                                          </p:stCondLst>
                                        </p:cTn>
                                        <p:tgtEl>
                                          <p:spTgt spid="336916"/>
                                        </p:tgtEl>
                                        <p:attrNameLst>
                                          <p:attrName>style.visibility</p:attrName>
                                        </p:attrNameLst>
                                      </p:cBhvr>
                                      <p:to>
                                        <p:strVal val="visible"/>
                                      </p:to>
                                    </p:set>
                                    <p:anim calcmode="lin" valueType="num">
                                      <p:cBhvr additive="base">
                                        <p:cTn id="22" dur="5000" fill="hold"/>
                                        <p:tgtEl>
                                          <p:spTgt spid="336916"/>
                                        </p:tgtEl>
                                        <p:attrNameLst>
                                          <p:attrName>ppt_x</p:attrName>
                                        </p:attrNameLst>
                                      </p:cBhvr>
                                      <p:tavLst>
                                        <p:tav tm="0">
                                          <p:val>
                                            <p:strVal val="0-#ppt_w/2"/>
                                          </p:val>
                                        </p:tav>
                                        <p:tav tm="100000">
                                          <p:val>
                                            <p:strVal val="#ppt_x"/>
                                          </p:val>
                                        </p:tav>
                                      </p:tavLst>
                                    </p:anim>
                                    <p:anim calcmode="lin" valueType="num">
                                      <p:cBhvr additive="base">
                                        <p:cTn id="23" dur="5000" fill="hold"/>
                                        <p:tgtEl>
                                          <p:spTgt spid="3369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336929"/>
                                        </p:tgtEl>
                                        <p:attrNameLst>
                                          <p:attrName>style.visibility</p:attrName>
                                        </p:attrNameLst>
                                      </p:cBhvr>
                                      <p:to>
                                        <p:strVal val="visible"/>
                                      </p:to>
                                    </p:set>
                                    <p:animEffect transition="in" filter="wipe(down)">
                                      <p:cBhvr>
                                        <p:cTn id="27" dur="500"/>
                                        <p:tgtEl>
                                          <p:spTgt spid="336929"/>
                                        </p:tgtEl>
                                      </p:cBhvr>
                                    </p:animEffect>
                                  </p:childTnLst>
                                </p:cTn>
                              </p:par>
                            </p:childTnLst>
                          </p:cTn>
                        </p:par>
                        <p:par>
                          <p:cTn id="28" fill="hold" nodeType="afterGroup">
                            <p:stCondLst>
                              <p:cond delay="5500"/>
                            </p:stCondLst>
                            <p:childTnLst>
                              <p:par>
                                <p:cTn id="29" presetID="23" presetClass="entr" presetSubtype="16" fill="hold" grpId="0" nodeType="afterEffect">
                                  <p:stCondLst>
                                    <p:cond delay="0"/>
                                  </p:stCondLst>
                                  <p:childTnLst>
                                    <p:set>
                                      <p:cBhvr>
                                        <p:cTn id="30" dur="1" fill="hold">
                                          <p:stCondLst>
                                            <p:cond delay="0"/>
                                          </p:stCondLst>
                                        </p:cTn>
                                        <p:tgtEl>
                                          <p:spTgt spid="336926"/>
                                        </p:tgtEl>
                                        <p:attrNameLst>
                                          <p:attrName>style.visibility</p:attrName>
                                        </p:attrNameLst>
                                      </p:cBhvr>
                                      <p:to>
                                        <p:strVal val="visible"/>
                                      </p:to>
                                    </p:set>
                                    <p:anim calcmode="lin" valueType="num">
                                      <p:cBhvr>
                                        <p:cTn id="31" dur="500" fill="hold"/>
                                        <p:tgtEl>
                                          <p:spTgt spid="336926"/>
                                        </p:tgtEl>
                                        <p:attrNameLst>
                                          <p:attrName>ppt_w</p:attrName>
                                        </p:attrNameLst>
                                      </p:cBhvr>
                                      <p:tavLst>
                                        <p:tav tm="0">
                                          <p:val>
                                            <p:fltVal val="0"/>
                                          </p:val>
                                        </p:tav>
                                        <p:tav tm="100000">
                                          <p:val>
                                            <p:strVal val="#ppt_w"/>
                                          </p:val>
                                        </p:tav>
                                      </p:tavLst>
                                    </p:anim>
                                    <p:anim calcmode="lin" valueType="num">
                                      <p:cBhvr>
                                        <p:cTn id="32" dur="500" fill="hold"/>
                                        <p:tgtEl>
                                          <p:spTgt spid="33692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336917"/>
                                        </p:tgtEl>
                                        <p:attrNameLst>
                                          <p:attrName>style.visibility</p:attrName>
                                        </p:attrNameLst>
                                      </p:cBhvr>
                                      <p:to>
                                        <p:strVal val="visible"/>
                                      </p:to>
                                    </p:set>
                                    <p:anim calcmode="lin" valueType="num">
                                      <p:cBhvr additive="base">
                                        <p:cTn id="37" dur="5000" fill="hold"/>
                                        <p:tgtEl>
                                          <p:spTgt spid="336917"/>
                                        </p:tgtEl>
                                        <p:attrNameLst>
                                          <p:attrName>ppt_x</p:attrName>
                                        </p:attrNameLst>
                                      </p:cBhvr>
                                      <p:tavLst>
                                        <p:tav tm="0">
                                          <p:val>
                                            <p:strVal val="0-#ppt_w/2"/>
                                          </p:val>
                                        </p:tav>
                                        <p:tav tm="100000">
                                          <p:val>
                                            <p:strVal val="#ppt_x"/>
                                          </p:val>
                                        </p:tav>
                                      </p:tavLst>
                                    </p:anim>
                                    <p:anim calcmode="lin" valueType="num">
                                      <p:cBhvr additive="base">
                                        <p:cTn id="38" dur="5000" fill="hold"/>
                                        <p:tgtEl>
                                          <p:spTgt spid="3369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0"/>
                            </p:stCondLst>
                            <p:childTnLst>
                              <p:par>
                                <p:cTn id="40" presetID="22" presetClass="entr" presetSubtype="4" fill="hold" grpId="0" nodeType="afterEffect">
                                  <p:stCondLst>
                                    <p:cond delay="0"/>
                                  </p:stCondLst>
                                  <p:childTnLst>
                                    <p:set>
                                      <p:cBhvr>
                                        <p:cTn id="41" dur="1" fill="hold">
                                          <p:stCondLst>
                                            <p:cond delay="0"/>
                                          </p:stCondLst>
                                        </p:cTn>
                                        <p:tgtEl>
                                          <p:spTgt spid="336900"/>
                                        </p:tgtEl>
                                        <p:attrNameLst>
                                          <p:attrName>style.visibility</p:attrName>
                                        </p:attrNameLst>
                                      </p:cBhvr>
                                      <p:to>
                                        <p:strVal val="visible"/>
                                      </p:to>
                                    </p:set>
                                    <p:animEffect transition="in" filter="wipe(down)">
                                      <p:cBhvr>
                                        <p:cTn id="42" dur="500"/>
                                        <p:tgtEl>
                                          <p:spTgt spid="336900"/>
                                        </p:tgtEl>
                                      </p:cBhvr>
                                    </p:animEffect>
                                  </p:childTnLst>
                                </p:cTn>
                              </p:par>
                            </p:childTnLst>
                          </p:cTn>
                        </p:par>
                        <p:par>
                          <p:cTn id="43" fill="hold" nodeType="afterGroup">
                            <p:stCondLst>
                              <p:cond delay="5500"/>
                            </p:stCondLst>
                            <p:childTnLst>
                              <p:par>
                                <p:cTn id="44" presetID="23" presetClass="entr" presetSubtype="16" fill="hold" grpId="0" nodeType="afterEffect">
                                  <p:stCondLst>
                                    <p:cond delay="0"/>
                                  </p:stCondLst>
                                  <p:childTnLst>
                                    <p:set>
                                      <p:cBhvr>
                                        <p:cTn id="45" dur="1" fill="hold">
                                          <p:stCondLst>
                                            <p:cond delay="0"/>
                                          </p:stCondLst>
                                        </p:cTn>
                                        <p:tgtEl>
                                          <p:spTgt spid="336928"/>
                                        </p:tgtEl>
                                        <p:attrNameLst>
                                          <p:attrName>style.visibility</p:attrName>
                                        </p:attrNameLst>
                                      </p:cBhvr>
                                      <p:to>
                                        <p:strVal val="visible"/>
                                      </p:to>
                                    </p:set>
                                    <p:anim calcmode="lin" valueType="num">
                                      <p:cBhvr>
                                        <p:cTn id="46" dur="500" fill="hold"/>
                                        <p:tgtEl>
                                          <p:spTgt spid="336928"/>
                                        </p:tgtEl>
                                        <p:attrNameLst>
                                          <p:attrName>ppt_w</p:attrName>
                                        </p:attrNameLst>
                                      </p:cBhvr>
                                      <p:tavLst>
                                        <p:tav tm="0">
                                          <p:val>
                                            <p:fltVal val="0"/>
                                          </p:val>
                                        </p:tav>
                                        <p:tav tm="100000">
                                          <p:val>
                                            <p:strVal val="#ppt_w"/>
                                          </p:val>
                                        </p:tav>
                                      </p:tavLst>
                                    </p:anim>
                                    <p:anim calcmode="lin" valueType="num">
                                      <p:cBhvr>
                                        <p:cTn id="47" dur="500" fill="hold"/>
                                        <p:tgtEl>
                                          <p:spTgt spid="3369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p:bldP spid="336915" grpId="0" animBg="1"/>
      <p:bldP spid="336916" grpId="0" animBg="1"/>
      <p:bldP spid="336917" grpId="0" animBg="1"/>
      <p:bldP spid="336926" grpId="0" animBg="1" autoUpdateAnimBg="0"/>
      <p:bldP spid="336927" grpId="0" animBg="1" autoUpdateAnimBg="0"/>
      <p:bldP spid="336928" grpId="0" animBg="1" autoUpdateAnimBg="0"/>
      <p:bldP spid="336929" grpId="0" animBg="1"/>
      <p:bldP spid="3369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pPr algn="ctr"/>
            <a:r>
              <a:rPr lang="en-US" smtClean="0"/>
              <a:t>14 avril  2011</a:t>
            </a:r>
            <a:endParaRPr lang="en-US"/>
          </a:p>
        </p:txBody>
      </p:sp>
      <p:sp>
        <p:nvSpPr>
          <p:cNvPr id="2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38965" name="Rectangle 21"/>
          <p:cNvSpPr>
            <a:spLocks noGrp="1" noChangeArrowheads="1"/>
          </p:cNvSpPr>
          <p:nvPr>
            <p:ph type="title"/>
          </p:nvPr>
        </p:nvSpPr>
        <p:spPr/>
        <p:txBody>
          <a:bodyPr/>
          <a:lstStyle/>
          <a:p>
            <a:r>
              <a:rPr lang="en-GB"/>
              <a:t>représentation de la couleur</a:t>
            </a:r>
          </a:p>
        </p:txBody>
      </p:sp>
      <p:sp>
        <p:nvSpPr>
          <p:cNvPr id="338947" name="Rectangle 3"/>
          <p:cNvSpPr>
            <a:spLocks noChangeArrowheads="1"/>
          </p:cNvSpPr>
          <p:nvPr/>
        </p:nvSpPr>
        <p:spPr bwMode="auto">
          <a:xfrm>
            <a:off x="638175" y="2292350"/>
            <a:ext cx="622300" cy="673100"/>
          </a:xfrm>
          <a:prstGeom prst="rect">
            <a:avLst/>
          </a:prstGeom>
          <a:solidFill>
            <a:srgbClr val="C2AA4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48" name="Rectangle 4"/>
          <p:cNvSpPr>
            <a:spLocks noChangeArrowheads="1"/>
          </p:cNvSpPr>
          <p:nvPr/>
        </p:nvSpPr>
        <p:spPr bwMode="auto">
          <a:xfrm>
            <a:off x="614363" y="3103563"/>
            <a:ext cx="738187" cy="454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defTabSz="762000"/>
            <a:r>
              <a:rPr lang="en-GB" sz="2400" b="1">
                <a:solidFill>
                  <a:schemeClr val="tx1"/>
                </a:solidFill>
              </a:rPr>
              <a:t>ocre</a:t>
            </a:r>
          </a:p>
        </p:txBody>
      </p:sp>
      <p:grpSp>
        <p:nvGrpSpPr>
          <p:cNvPr id="338949" name="Group 5"/>
          <p:cNvGrpSpPr>
            <a:grpSpLocks/>
          </p:cNvGrpSpPr>
          <p:nvPr/>
        </p:nvGrpSpPr>
        <p:grpSpPr bwMode="auto">
          <a:xfrm>
            <a:off x="2185988" y="4197350"/>
            <a:ext cx="5122862" cy="1746250"/>
            <a:chOff x="1492" y="2644"/>
            <a:chExt cx="3496" cy="1288"/>
          </a:xfrm>
        </p:grpSpPr>
        <p:sp>
          <p:nvSpPr>
            <p:cNvPr id="338950" name="AutoShape 6"/>
            <p:cNvSpPr>
              <a:spLocks noChangeArrowheads="1"/>
            </p:cNvSpPr>
            <p:nvPr/>
          </p:nvSpPr>
          <p:spPr bwMode="auto">
            <a:xfrm>
              <a:off x="1492" y="2644"/>
              <a:ext cx="3496" cy="1288"/>
            </a:xfrm>
            <a:prstGeom prst="roundRect">
              <a:avLst>
                <a:gd name="adj" fmla="val 12495"/>
              </a:avLst>
            </a:prstGeom>
            <a:solidFill>
              <a:srgbClr val="FFFFFF"/>
            </a:solidFill>
            <a:ln w="12700">
              <a:solidFill>
                <a:schemeClr val="tx1"/>
              </a:solidFill>
              <a:round/>
              <a:headEnd/>
              <a:tailEnd/>
            </a:ln>
            <a:effectLst>
              <a:outerShdw dist="107763" dir="2700000" algn="ctr" rotWithShape="0">
                <a:schemeClr val="bg2"/>
              </a:outerShdw>
            </a:effectLst>
          </p:spPr>
          <p:txBody>
            <a:bodyPr wrap="none" anchor="ctr"/>
            <a:lstStyle/>
            <a:p>
              <a:pPr algn="ctr"/>
              <a:endParaRPr lang="en-US"/>
            </a:p>
          </p:txBody>
        </p:sp>
        <p:sp>
          <p:nvSpPr>
            <p:cNvPr id="338951" name="Rectangle 7"/>
            <p:cNvSpPr>
              <a:spLocks noChangeArrowheads="1"/>
            </p:cNvSpPr>
            <p:nvPr/>
          </p:nvSpPr>
          <p:spPr bwMode="auto">
            <a:xfrm>
              <a:off x="1777" y="2867"/>
              <a:ext cx="3196" cy="28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en-GB" sz="2400" b="1">
                  <a:solidFill>
                    <a:schemeClr val="tx1"/>
                  </a:solidFill>
                </a:rPr>
                <a:t>1 pixel en couleur = 3 nombres</a:t>
              </a:r>
            </a:p>
          </p:txBody>
        </p:sp>
        <p:sp>
          <p:nvSpPr>
            <p:cNvPr id="338952" name="Rectangle 8"/>
            <p:cNvSpPr>
              <a:spLocks noChangeArrowheads="1"/>
            </p:cNvSpPr>
            <p:nvPr/>
          </p:nvSpPr>
          <p:spPr bwMode="auto">
            <a:xfrm>
              <a:off x="2144" y="3300"/>
              <a:ext cx="2192" cy="28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en-GB" sz="2400" b="1" dirty="0" err="1">
                  <a:solidFill>
                    <a:schemeClr val="tx1"/>
                  </a:solidFill>
                </a:rPr>
                <a:t>p.ex</a:t>
              </a:r>
              <a:r>
                <a:rPr lang="en-GB" sz="2400" b="1" dirty="0">
                  <a:solidFill>
                    <a:schemeClr val="tx1"/>
                  </a:solidFill>
                </a:rPr>
                <a:t>.  (</a:t>
              </a:r>
              <a:r>
                <a:rPr lang="en-GB" sz="2400" b="1" dirty="0">
                  <a:solidFill>
                    <a:srgbClr val="FF0000"/>
                  </a:solidFill>
                </a:rPr>
                <a:t>195</a:t>
              </a:r>
              <a:r>
                <a:rPr lang="en-GB" sz="2400" b="1" dirty="0">
                  <a:solidFill>
                    <a:schemeClr val="tx1"/>
                  </a:solidFill>
                </a:rPr>
                <a:t>; </a:t>
              </a:r>
              <a:r>
                <a:rPr lang="en-GB" sz="2400" b="1" dirty="0">
                  <a:solidFill>
                    <a:srgbClr val="00FF00"/>
                  </a:solidFill>
                </a:rPr>
                <a:t>171</a:t>
              </a:r>
              <a:r>
                <a:rPr lang="en-GB" sz="2400" b="1" dirty="0">
                  <a:solidFill>
                    <a:schemeClr val="tx1"/>
                  </a:solidFill>
                </a:rPr>
                <a:t>; </a:t>
              </a:r>
              <a:r>
                <a:rPr lang="en-GB" sz="2400" b="1" dirty="0">
                  <a:solidFill>
                    <a:srgbClr val="0000FF"/>
                  </a:solidFill>
                </a:rPr>
                <a:t>75</a:t>
              </a:r>
              <a:r>
                <a:rPr lang="en-GB" sz="2400" b="1" dirty="0">
                  <a:solidFill>
                    <a:schemeClr val="tx1"/>
                  </a:solidFill>
                </a:rPr>
                <a:t>)</a:t>
              </a:r>
            </a:p>
          </p:txBody>
        </p:sp>
      </p:grpSp>
      <p:grpSp>
        <p:nvGrpSpPr>
          <p:cNvPr id="338953" name="Group 9"/>
          <p:cNvGrpSpPr>
            <a:grpSpLocks/>
          </p:cNvGrpSpPr>
          <p:nvPr/>
        </p:nvGrpSpPr>
        <p:grpSpPr bwMode="auto">
          <a:xfrm>
            <a:off x="1254125" y="1454150"/>
            <a:ext cx="4647232" cy="1047750"/>
            <a:chOff x="856" y="916"/>
            <a:chExt cx="3171" cy="660"/>
          </a:xfrm>
        </p:grpSpPr>
        <p:sp>
          <p:nvSpPr>
            <p:cNvPr id="338954" name="Rectangle 10"/>
            <p:cNvSpPr>
              <a:spLocks noChangeArrowheads="1"/>
            </p:cNvSpPr>
            <p:nvPr/>
          </p:nvSpPr>
          <p:spPr bwMode="auto">
            <a:xfrm>
              <a:off x="1588" y="916"/>
              <a:ext cx="1336" cy="328"/>
            </a:xfrm>
            <a:prstGeom prst="rect">
              <a:avLst/>
            </a:prstGeom>
            <a:solidFill>
              <a:srgbClr val="C300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a:r>
                <a:rPr lang="en-GB" sz="2400" b="1">
                  <a:solidFill>
                    <a:srgbClr val="FFFFFF"/>
                  </a:solidFill>
                </a:rPr>
                <a:t>R:  195</a:t>
              </a:r>
            </a:p>
          </p:txBody>
        </p:sp>
        <p:sp>
          <p:nvSpPr>
            <p:cNvPr id="338955" name="Line 11"/>
            <p:cNvSpPr>
              <a:spLocks noChangeShapeType="1"/>
            </p:cNvSpPr>
            <p:nvPr/>
          </p:nvSpPr>
          <p:spPr bwMode="auto">
            <a:xfrm flipH="1">
              <a:off x="856" y="1064"/>
              <a:ext cx="736" cy="512"/>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6" name="Rectangle 12"/>
            <p:cNvSpPr>
              <a:spLocks noChangeArrowheads="1"/>
            </p:cNvSpPr>
            <p:nvPr/>
          </p:nvSpPr>
          <p:spPr bwMode="auto">
            <a:xfrm>
              <a:off x="3048" y="947"/>
              <a:ext cx="979" cy="289"/>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en-GB" sz="2400" b="1" dirty="0">
                  <a:solidFill>
                    <a:schemeClr val="tx1"/>
                  </a:solidFill>
                </a:rPr>
                <a:t>(0 - 255)</a:t>
              </a:r>
            </a:p>
          </p:txBody>
        </p:sp>
      </p:grpSp>
      <p:grpSp>
        <p:nvGrpSpPr>
          <p:cNvPr id="338957" name="Group 13"/>
          <p:cNvGrpSpPr>
            <a:grpSpLocks/>
          </p:cNvGrpSpPr>
          <p:nvPr/>
        </p:nvGrpSpPr>
        <p:grpSpPr bwMode="auto">
          <a:xfrm>
            <a:off x="1254125" y="2292350"/>
            <a:ext cx="4647232" cy="520700"/>
            <a:chOff x="856" y="1444"/>
            <a:chExt cx="3171" cy="328"/>
          </a:xfrm>
        </p:grpSpPr>
        <p:sp>
          <p:nvSpPr>
            <p:cNvPr id="338958" name="Rectangle 14"/>
            <p:cNvSpPr>
              <a:spLocks noChangeArrowheads="1"/>
            </p:cNvSpPr>
            <p:nvPr/>
          </p:nvSpPr>
          <p:spPr bwMode="auto">
            <a:xfrm>
              <a:off x="1588" y="1444"/>
              <a:ext cx="1336" cy="328"/>
            </a:xfrm>
            <a:prstGeom prst="rect">
              <a:avLst/>
            </a:prstGeom>
            <a:solidFill>
              <a:srgbClr val="00AB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a:r>
                <a:rPr lang="en-GB" sz="2400" b="1">
                  <a:solidFill>
                    <a:schemeClr val="bg1"/>
                  </a:solidFill>
                </a:rPr>
                <a:t>G:  171</a:t>
              </a:r>
            </a:p>
          </p:txBody>
        </p:sp>
        <p:sp>
          <p:nvSpPr>
            <p:cNvPr id="338959" name="Line 15"/>
            <p:cNvSpPr>
              <a:spLocks noChangeShapeType="1"/>
            </p:cNvSpPr>
            <p:nvPr/>
          </p:nvSpPr>
          <p:spPr bwMode="auto">
            <a:xfrm flipH="1">
              <a:off x="856" y="1640"/>
              <a:ext cx="736" cy="32"/>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38960" name="Rectangle 16"/>
            <p:cNvSpPr>
              <a:spLocks noChangeArrowheads="1"/>
            </p:cNvSpPr>
            <p:nvPr/>
          </p:nvSpPr>
          <p:spPr bwMode="auto">
            <a:xfrm>
              <a:off x="3048" y="1475"/>
              <a:ext cx="979" cy="289"/>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en-GB" sz="2400" b="1"/>
                <a:t>(0 - 255)</a:t>
              </a:r>
            </a:p>
          </p:txBody>
        </p:sp>
      </p:grpSp>
      <p:grpSp>
        <p:nvGrpSpPr>
          <p:cNvPr id="338961" name="Group 17"/>
          <p:cNvGrpSpPr>
            <a:grpSpLocks/>
          </p:cNvGrpSpPr>
          <p:nvPr/>
        </p:nvGrpSpPr>
        <p:grpSpPr bwMode="auto">
          <a:xfrm>
            <a:off x="1254125" y="2882900"/>
            <a:ext cx="4647232" cy="844550"/>
            <a:chOff x="856" y="1816"/>
            <a:chExt cx="3171" cy="532"/>
          </a:xfrm>
        </p:grpSpPr>
        <p:sp>
          <p:nvSpPr>
            <p:cNvPr id="338962" name="Rectangle 18"/>
            <p:cNvSpPr>
              <a:spLocks noChangeArrowheads="1"/>
            </p:cNvSpPr>
            <p:nvPr/>
          </p:nvSpPr>
          <p:spPr bwMode="auto">
            <a:xfrm>
              <a:off x="1588" y="2020"/>
              <a:ext cx="1336" cy="328"/>
            </a:xfrm>
            <a:prstGeom prst="rect">
              <a:avLst/>
            </a:prstGeom>
            <a:solidFill>
              <a:srgbClr val="00004B"/>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a:r>
                <a:rPr lang="en-GB" sz="2400" b="1">
                  <a:solidFill>
                    <a:srgbClr val="FFFFFF"/>
                  </a:solidFill>
                </a:rPr>
                <a:t>B:  75</a:t>
              </a:r>
            </a:p>
          </p:txBody>
        </p:sp>
        <p:sp>
          <p:nvSpPr>
            <p:cNvPr id="338963" name="Line 19"/>
            <p:cNvSpPr>
              <a:spLocks noChangeShapeType="1"/>
            </p:cNvSpPr>
            <p:nvPr/>
          </p:nvSpPr>
          <p:spPr bwMode="auto">
            <a:xfrm flipH="1" flipV="1">
              <a:off x="856" y="1816"/>
              <a:ext cx="736" cy="4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38964" name="Rectangle 20"/>
            <p:cNvSpPr>
              <a:spLocks noChangeArrowheads="1"/>
            </p:cNvSpPr>
            <p:nvPr/>
          </p:nvSpPr>
          <p:spPr bwMode="auto">
            <a:xfrm>
              <a:off x="3048" y="2003"/>
              <a:ext cx="979" cy="289"/>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en-GB" sz="2400" b="1">
                  <a:solidFill>
                    <a:schemeClr val="tx1"/>
                  </a:solidFill>
                </a:rPr>
                <a:t>(0 - 255)</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dirty="0"/>
          </a:p>
        </p:txBody>
      </p:sp>
      <p:grpSp>
        <p:nvGrpSpPr>
          <p:cNvPr id="6" name="Group 5"/>
          <p:cNvGrpSpPr/>
          <p:nvPr/>
        </p:nvGrpSpPr>
        <p:grpSpPr>
          <a:xfrm>
            <a:off x="5901357" y="1512622"/>
            <a:ext cx="1647769" cy="2057110"/>
            <a:chOff x="5901357" y="1512622"/>
            <a:chExt cx="1647769" cy="2057110"/>
          </a:xfrm>
        </p:grpSpPr>
        <p:cxnSp>
          <p:nvCxnSpPr>
            <p:cNvPr id="4" name="Straight Arrow Connector 3"/>
            <p:cNvCxnSpPr>
              <a:stCxn id="338956" idx="3"/>
            </p:cNvCxnSpPr>
            <p:nvPr/>
          </p:nvCxnSpPr>
          <p:spPr>
            <a:xfrm>
              <a:off x="5901357" y="1732757"/>
              <a:ext cx="8042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58000" y="1512622"/>
              <a:ext cx="660758" cy="369332"/>
            </a:xfrm>
            <a:prstGeom prst="rect">
              <a:avLst/>
            </a:prstGeom>
            <a:noFill/>
          </p:spPr>
          <p:txBody>
            <a:bodyPr wrap="none" rtlCol="0">
              <a:spAutoFit/>
            </a:bodyPr>
            <a:lstStyle/>
            <a:p>
              <a:r>
                <a:rPr lang="fr-CH" dirty="0" smtClean="0"/>
                <a:t>8 bit</a:t>
              </a:r>
              <a:endParaRPr lang="en-US" dirty="0"/>
            </a:p>
          </p:txBody>
        </p:sp>
        <p:cxnSp>
          <p:nvCxnSpPr>
            <p:cNvPr id="27" name="Straight Arrow Connector 26"/>
            <p:cNvCxnSpPr/>
            <p:nvPr/>
          </p:nvCxnSpPr>
          <p:spPr>
            <a:xfrm>
              <a:off x="5931725" y="2582128"/>
              <a:ext cx="8042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88368" y="2361993"/>
              <a:ext cx="660758" cy="369332"/>
            </a:xfrm>
            <a:prstGeom prst="rect">
              <a:avLst/>
            </a:prstGeom>
            <a:noFill/>
          </p:spPr>
          <p:txBody>
            <a:bodyPr wrap="none" rtlCol="0">
              <a:spAutoFit/>
            </a:bodyPr>
            <a:lstStyle/>
            <a:p>
              <a:r>
                <a:rPr lang="fr-CH" dirty="0" smtClean="0"/>
                <a:t>8 bit</a:t>
              </a:r>
              <a:endParaRPr lang="en-US" dirty="0"/>
            </a:p>
          </p:txBody>
        </p:sp>
        <p:cxnSp>
          <p:nvCxnSpPr>
            <p:cNvPr id="29" name="Straight Arrow Connector 28"/>
            <p:cNvCxnSpPr/>
            <p:nvPr/>
          </p:nvCxnSpPr>
          <p:spPr>
            <a:xfrm>
              <a:off x="5919850" y="3420535"/>
              <a:ext cx="8042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76493" y="3200400"/>
              <a:ext cx="660758" cy="369332"/>
            </a:xfrm>
            <a:prstGeom prst="rect">
              <a:avLst/>
            </a:prstGeom>
            <a:noFill/>
          </p:spPr>
          <p:txBody>
            <a:bodyPr wrap="none" rtlCol="0">
              <a:spAutoFit/>
            </a:bodyPr>
            <a:lstStyle/>
            <a:p>
              <a:r>
                <a:rPr lang="fr-CH" dirty="0" smtClean="0"/>
                <a:t>8 bit</a:t>
              </a:r>
              <a:endParaRPr lang="en-US" dirty="0"/>
            </a:p>
          </p:txBody>
        </p:sp>
      </p:grpSp>
    </p:spTree>
    <p:extLst>
      <p:ext uri="{BB962C8B-B14F-4D97-AF65-F5344CB8AC3E}">
        <p14:creationId xmlns:p14="http://schemas.microsoft.com/office/powerpoint/2010/main" val="40900112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38953"/>
                                        </p:tgtEl>
                                        <p:attrNameLst>
                                          <p:attrName>style.visibility</p:attrName>
                                        </p:attrNameLst>
                                      </p:cBhvr>
                                      <p:to>
                                        <p:strVal val="visible"/>
                                      </p:to>
                                    </p:set>
                                    <p:anim calcmode="lin" valueType="num">
                                      <p:cBhvr additive="base">
                                        <p:cTn id="7" dur="1000" fill="hold"/>
                                        <p:tgtEl>
                                          <p:spTgt spid="338953"/>
                                        </p:tgtEl>
                                        <p:attrNameLst>
                                          <p:attrName>ppt_x</p:attrName>
                                        </p:attrNameLst>
                                      </p:cBhvr>
                                      <p:tavLst>
                                        <p:tav tm="0">
                                          <p:val>
                                            <p:strVal val="1+#ppt_w/2"/>
                                          </p:val>
                                        </p:tav>
                                        <p:tav tm="100000">
                                          <p:val>
                                            <p:strVal val="#ppt_x"/>
                                          </p:val>
                                        </p:tav>
                                      </p:tavLst>
                                    </p:anim>
                                    <p:anim calcmode="lin" valueType="num">
                                      <p:cBhvr additive="base">
                                        <p:cTn id="8" dur="1000" fill="hold"/>
                                        <p:tgtEl>
                                          <p:spTgt spid="3389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38957"/>
                                        </p:tgtEl>
                                        <p:attrNameLst>
                                          <p:attrName>style.visibility</p:attrName>
                                        </p:attrNameLst>
                                      </p:cBhvr>
                                      <p:to>
                                        <p:strVal val="visible"/>
                                      </p:to>
                                    </p:set>
                                    <p:anim calcmode="lin" valueType="num">
                                      <p:cBhvr additive="base">
                                        <p:cTn id="13" dur="1000" fill="hold"/>
                                        <p:tgtEl>
                                          <p:spTgt spid="338957"/>
                                        </p:tgtEl>
                                        <p:attrNameLst>
                                          <p:attrName>ppt_x</p:attrName>
                                        </p:attrNameLst>
                                      </p:cBhvr>
                                      <p:tavLst>
                                        <p:tav tm="0">
                                          <p:val>
                                            <p:strVal val="1+#ppt_w/2"/>
                                          </p:val>
                                        </p:tav>
                                        <p:tav tm="100000">
                                          <p:val>
                                            <p:strVal val="#ppt_x"/>
                                          </p:val>
                                        </p:tav>
                                      </p:tavLst>
                                    </p:anim>
                                    <p:anim calcmode="lin" valueType="num">
                                      <p:cBhvr additive="base">
                                        <p:cTn id="14" dur="1000" fill="hold"/>
                                        <p:tgtEl>
                                          <p:spTgt spid="3389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38961"/>
                                        </p:tgtEl>
                                        <p:attrNameLst>
                                          <p:attrName>style.visibility</p:attrName>
                                        </p:attrNameLst>
                                      </p:cBhvr>
                                      <p:to>
                                        <p:strVal val="visible"/>
                                      </p:to>
                                    </p:set>
                                    <p:anim calcmode="lin" valueType="num">
                                      <p:cBhvr additive="base">
                                        <p:cTn id="19" dur="1000" fill="hold"/>
                                        <p:tgtEl>
                                          <p:spTgt spid="338961"/>
                                        </p:tgtEl>
                                        <p:attrNameLst>
                                          <p:attrName>ppt_x</p:attrName>
                                        </p:attrNameLst>
                                      </p:cBhvr>
                                      <p:tavLst>
                                        <p:tav tm="0">
                                          <p:val>
                                            <p:strVal val="1+#ppt_w/2"/>
                                          </p:val>
                                        </p:tav>
                                        <p:tav tm="100000">
                                          <p:val>
                                            <p:strVal val="#ppt_x"/>
                                          </p:val>
                                        </p:tav>
                                      </p:tavLst>
                                    </p:anim>
                                    <p:anim calcmode="lin" valueType="num">
                                      <p:cBhvr additive="base">
                                        <p:cTn id="20" dur="1000" fill="hold"/>
                                        <p:tgtEl>
                                          <p:spTgt spid="3389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338949"/>
                                        </p:tgtEl>
                                        <p:attrNameLst>
                                          <p:attrName>style.visibility</p:attrName>
                                        </p:attrNameLst>
                                      </p:cBhvr>
                                      <p:to>
                                        <p:strVal val="visible"/>
                                      </p:to>
                                    </p:set>
                                    <p:anim calcmode="lin" valueType="num">
                                      <p:cBhvr>
                                        <p:cTn id="25" dur="1250" fill="hold"/>
                                        <p:tgtEl>
                                          <p:spTgt spid="338949"/>
                                        </p:tgtEl>
                                        <p:attrNameLst>
                                          <p:attrName>ppt_w</p:attrName>
                                        </p:attrNameLst>
                                      </p:cBhvr>
                                      <p:tavLst>
                                        <p:tav tm="0">
                                          <p:val>
                                            <p:fltVal val="0"/>
                                          </p:val>
                                        </p:tav>
                                        <p:tav tm="100000">
                                          <p:val>
                                            <p:strVal val="#ppt_w"/>
                                          </p:val>
                                        </p:tav>
                                      </p:tavLst>
                                    </p:anim>
                                    <p:anim calcmode="lin" valueType="num">
                                      <p:cBhvr>
                                        <p:cTn id="26" dur="1250" fill="hold"/>
                                        <p:tgtEl>
                                          <p:spTgt spid="338949"/>
                                        </p:tgtEl>
                                        <p:attrNameLst>
                                          <p:attrName>ppt_h</p:attrName>
                                        </p:attrNameLst>
                                      </p:cBhvr>
                                      <p:tavLst>
                                        <p:tav tm="0">
                                          <p:val>
                                            <p:fltVal val="0"/>
                                          </p:val>
                                        </p:tav>
                                        <p:tav tm="100000">
                                          <p:val>
                                            <p:strVal val="#ppt_h"/>
                                          </p:val>
                                        </p:tav>
                                      </p:tavLst>
                                    </p:anim>
                                    <p:anim calcmode="lin" valueType="num">
                                      <p:cBhvr>
                                        <p:cTn id="27" dur="1250" fill="hold"/>
                                        <p:tgtEl>
                                          <p:spTgt spid="338949"/>
                                        </p:tgtEl>
                                        <p:attrNameLst>
                                          <p:attrName>ppt_x</p:attrName>
                                        </p:attrNameLst>
                                      </p:cBhvr>
                                      <p:tavLst>
                                        <p:tav tm="0">
                                          <p:val>
                                            <p:fltVal val="0.5"/>
                                          </p:val>
                                        </p:tav>
                                        <p:tav tm="100000">
                                          <p:val>
                                            <p:strVal val="#ppt_x"/>
                                          </p:val>
                                        </p:tav>
                                      </p:tavLst>
                                    </p:anim>
                                    <p:anim calcmode="lin" valueType="num">
                                      <p:cBhvr>
                                        <p:cTn id="28" dur="1250" fill="hold"/>
                                        <p:tgtEl>
                                          <p:spTgt spid="338949"/>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 name="Date Placeholder 2"/>
          <p:cNvSpPr>
            <a:spLocks noGrp="1"/>
          </p:cNvSpPr>
          <p:nvPr>
            <p:ph type="dt" sz="half" idx="10"/>
          </p:nvPr>
        </p:nvSpPr>
        <p:spPr/>
        <p:txBody>
          <a:bodyPr/>
          <a:lstStyle/>
          <a:p>
            <a:r>
              <a:rPr lang="en-US" smtClean="0"/>
              <a:t>14 avril  2011</a:t>
            </a:r>
            <a:endParaRPr lang="en-US"/>
          </a:p>
        </p:txBody>
      </p:sp>
      <p:sp>
        <p:nvSpPr>
          <p:cNvPr id="100"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699394" name="Rectangle 2"/>
          <p:cNvSpPr>
            <a:spLocks noGrp="1" noChangeArrowheads="1"/>
          </p:cNvSpPr>
          <p:nvPr>
            <p:ph type="title"/>
          </p:nvPr>
        </p:nvSpPr>
        <p:spPr/>
        <p:txBody>
          <a:bodyPr/>
          <a:lstStyle/>
          <a:p>
            <a:r>
              <a:rPr lang="fr-LU" sz="4400" dirty="0"/>
              <a:t>c</a:t>
            </a:r>
            <a:r>
              <a:rPr lang="fr-LU" sz="4400" dirty="0" smtClean="0"/>
              <a:t>oder le bit le moins significatif</a:t>
            </a:r>
            <a:endParaRPr lang="en-GB" sz="4400" dirty="0"/>
          </a:p>
        </p:txBody>
      </p:sp>
      <p:graphicFrame>
        <p:nvGraphicFramePr>
          <p:cNvPr id="699395" name="Object 3"/>
          <p:cNvGraphicFramePr>
            <a:graphicFrameLocks noChangeAspect="1"/>
          </p:cNvGraphicFramePr>
          <p:nvPr/>
        </p:nvGraphicFramePr>
        <p:xfrm>
          <a:off x="457200" y="2286000"/>
          <a:ext cx="1500188" cy="1462088"/>
        </p:xfrm>
        <a:graphic>
          <a:graphicData uri="http://schemas.openxmlformats.org/presentationml/2006/ole">
            <mc:AlternateContent xmlns:mc="http://schemas.openxmlformats.org/markup-compatibility/2006">
              <mc:Choice xmlns:v="urn:schemas-microsoft-com:vml" Requires="v">
                <p:oleObj spid="_x0000_s1034" name="Image" r:id="rId4" imgW="1499471" imgH="1461348" progId="Photoshop.Image.4">
                  <p:embed/>
                </p:oleObj>
              </mc:Choice>
              <mc:Fallback>
                <p:oleObj name="Image" r:id="rId4" imgW="1499471" imgH="1461348" progId="Photoshop.Imag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1500188"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99396" name="Group 4"/>
          <p:cNvGrpSpPr>
            <a:grpSpLocks/>
          </p:cNvGrpSpPr>
          <p:nvPr/>
        </p:nvGrpSpPr>
        <p:grpSpPr bwMode="auto">
          <a:xfrm>
            <a:off x="457200" y="4800600"/>
            <a:ext cx="2590800" cy="1066800"/>
            <a:chOff x="288" y="3024"/>
            <a:chExt cx="1632" cy="672"/>
          </a:xfrm>
        </p:grpSpPr>
        <p:sp>
          <p:nvSpPr>
            <p:cNvPr id="699397" name="Rectangle 5"/>
            <p:cNvSpPr>
              <a:spLocks noChangeArrowheads="1"/>
            </p:cNvSpPr>
            <p:nvPr/>
          </p:nvSpPr>
          <p:spPr bwMode="auto">
            <a:xfrm>
              <a:off x="1584" y="34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solidFill>
                    <a:schemeClr val="tx2"/>
                  </a:solidFill>
                  <a:latin typeface="Times New Roman" pitchFamily="18" charset="0"/>
                </a:rPr>
                <a:t>0</a:t>
              </a:r>
              <a:endParaRPr lang="en-GB" sz="2000">
                <a:solidFill>
                  <a:schemeClr val="tx2"/>
                </a:solidFill>
                <a:latin typeface="Times New Roman" pitchFamily="18" charset="0"/>
              </a:endParaRPr>
            </a:p>
          </p:txBody>
        </p:sp>
        <p:sp>
          <p:nvSpPr>
            <p:cNvPr id="699398" name="Rectangle 6"/>
            <p:cNvSpPr>
              <a:spLocks noChangeArrowheads="1"/>
            </p:cNvSpPr>
            <p:nvPr/>
          </p:nvSpPr>
          <p:spPr bwMode="auto">
            <a:xfrm>
              <a:off x="1344" y="34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solidFill>
                    <a:schemeClr val="tx2"/>
                  </a:solidFill>
                  <a:latin typeface="Times New Roman" pitchFamily="18" charset="0"/>
                </a:rPr>
                <a:t>1</a:t>
              </a:r>
              <a:endParaRPr lang="en-GB" sz="2000">
                <a:solidFill>
                  <a:schemeClr val="tx2"/>
                </a:solidFill>
                <a:latin typeface="Times New Roman" pitchFamily="18" charset="0"/>
              </a:endParaRPr>
            </a:p>
          </p:txBody>
        </p:sp>
        <p:sp>
          <p:nvSpPr>
            <p:cNvPr id="699399" name="Rectangle 7"/>
            <p:cNvSpPr>
              <a:spLocks noChangeArrowheads="1"/>
            </p:cNvSpPr>
            <p:nvPr/>
          </p:nvSpPr>
          <p:spPr bwMode="auto">
            <a:xfrm>
              <a:off x="864" y="34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solidFill>
                    <a:schemeClr val="tx2"/>
                  </a:solidFill>
                  <a:latin typeface="Times New Roman" pitchFamily="18" charset="0"/>
                </a:rPr>
                <a:t>1</a:t>
              </a:r>
              <a:endParaRPr lang="en-GB" sz="2000">
                <a:solidFill>
                  <a:schemeClr val="tx2"/>
                </a:solidFill>
                <a:latin typeface="Times New Roman" pitchFamily="18" charset="0"/>
              </a:endParaRPr>
            </a:p>
          </p:txBody>
        </p:sp>
        <p:sp>
          <p:nvSpPr>
            <p:cNvPr id="699400" name="Rectangle 8"/>
            <p:cNvSpPr>
              <a:spLocks noChangeArrowheads="1"/>
            </p:cNvSpPr>
            <p:nvPr/>
          </p:nvSpPr>
          <p:spPr bwMode="auto">
            <a:xfrm>
              <a:off x="624" y="34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solidFill>
                    <a:schemeClr val="tx2"/>
                  </a:solidFill>
                  <a:latin typeface="Times New Roman" pitchFamily="18" charset="0"/>
                </a:rPr>
                <a:t>1</a:t>
              </a:r>
              <a:endParaRPr lang="en-GB" sz="2000">
                <a:solidFill>
                  <a:schemeClr val="tx2"/>
                </a:solidFill>
                <a:latin typeface="Times New Roman" pitchFamily="18" charset="0"/>
              </a:endParaRPr>
            </a:p>
          </p:txBody>
        </p:sp>
        <p:sp>
          <p:nvSpPr>
            <p:cNvPr id="699401" name="Rectangle 9"/>
            <p:cNvSpPr>
              <a:spLocks noChangeArrowheads="1"/>
            </p:cNvSpPr>
            <p:nvPr/>
          </p:nvSpPr>
          <p:spPr bwMode="auto">
            <a:xfrm>
              <a:off x="1104" y="34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solidFill>
                    <a:schemeClr val="tx2"/>
                  </a:solidFill>
                  <a:latin typeface="Times New Roman" pitchFamily="18" charset="0"/>
                </a:rPr>
                <a:t>0</a:t>
              </a:r>
              <a:endParaRPr lang="en-GB" sz="2000">
                <a:solidFill>
                  <a:schemeClr val="tx2"/>
                </a:solidFill>
                <a:latin typeface="Times New Roman" pitchFamily="18" charset="0"/>
              </a:endParaRPr>
            </a:p>
          </p:txBody>
        </p:sp>
        <p:sp>
          <p:nvSpPr>
            <p:cNvPr id="699402" name="Rectangle 10"/>
            <p:cNvSpPr>
              <a:spLocks noChangeArrowheads="1"/>
            </p:cNvSpPr>
            <p:nvPr/>
          </p:nvSpPr>
          <p:spPr bwMode="auto">
            <a:xfrm>
              <a:off x="384" y="34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solidFill>
                    <a:schemeClr val="tx2"/>
                  </a:solidFill>
                  <a:latin typeface="Times New Roman" pitchFamily="18" charset="0"/>
                </a:rPr>
                <a:t>0</a:t>
              </a:r>
              <a:endParaRPr lang="en-GB" sz="2000">
                <a:solidFill>
                  <a:schemeClr val="tx2"/>
                </a:solidFill>
                <a:latin typeface="Times New Roman" pitchFamily="18" charset="0"/>
              </a:endParaRPr>
            </a:p>
          </p:txBody>
        </p:sp>
        <p:sp>
          <p:nvSpPr>
            <p:cNvPr id="699403" name="Text Box 11"/>
            <p:cNvSpPr txBox="1">
              <a:spLocks noChangeArrowheads="1"/>
            </p:cNvSpPr>
            <p:nvPr/>
          </p:nvSpPr>
          <p:spPr bwMode="auto">
            <a:xfrm>
              <a:off x="288" y="3024"/>
              <a:ext cx="16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LU" sz="2400" dirty="0">
                  <a:solidFill>
                    <a:schemeClr val="tx2"/>
                  </a:solidFill>
                  <a:latin typeface="Times New Roman" pitchFamily="18" charset="0"/>
                </a:rPr>
                <a:t>m</a:t>
              </a:r>
              <a:r>
                <a:rPr lang="fr-LU" sz="2400" dirty="0" smtClean="0">
                  <a:solidFill>
                    <a:schemeClr val="tx2"/>
                  </a:solidFill>
                  <a:latin typeface="Times New Roman" pitchFamily="18" charset="0"/>
                </a:rPr>
                <a:t>essage secret</a:t>
              </a:r>
              <a:endParaRPr lang="en-GB" sz="2400" dirty="0">
                <a:solidFill>
                  <a:schemeClr val="tx2"/>
                </a:solidFill>
                <a:latin typeface="Times New Roman" pitchFamily="18" charset="0"/>
              </a:endParaRPr>
            </a:p>
          </p:txBody>
        </p:sp>
      </p:grpSp>
      <p:sp>
        <p:nvSpPr>
          <p:cNvPr id="699404" name="Text Box 12"/>
          <p:cNvSpPr txBox="1">
            <a:spLocks noChangeArrowheads="1"/>
          </p:cNvSpPr>
          <p:nvPr/>
        </p:nvSpPr>
        <p:spPr bwMode="auto">
          <a:xfrm>
            <a:off x="533400" y="16033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LU" sz="2400" dirty="0" smtClean="0">
                <a:solidFill>
                  <a:schemeClr val="tx2"/>
                </a:solidFill>
                <a:latin typeface="Times New Roman" pitchFamily="18" charset="0"/>
              </a:rPr>
              <a:t>image</a:t>
            </a:r>
            <a:endParaRPr lang="en-GB" sz="2400" dirty="0">
              <a:solidFill>
                <a:schemeClr val="tx2"/>
              </a:solidFill>
              <a:latin typeface="Times New Roman" pitchFamily="18" charset="0"/>
            </a:endParaRPr>
          </a:p>
        </p:txBody>
      </p:sp>
      <p:sp>
        <p:nvSpPr>
          <p:cNvPr id="699405" name="Text Box 13"/>
          <p:cNvSpPr txBox="1">
            <a:spLocks noChangeArrowheads="1"/>
          </p:cNvSpPr>
          <p:nvPr/>
        </p:nvSpPr>
        <p:spPr bwMode="auto">
          <a:xfrm>
            <a:off x="2438400" y="1531938"/>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LU" sz="2400" dirty="0">
                <a:solidFill>
                  <a:schemeClr val="tx2"/>
                </a:solidFill>
                <a:latin typeface="Times New Roman" pitchFamily="18" charset="0"/>
              </a:rPr>
              <a:t>zoom</a:t>
            </a:r>
            <a:endParaRPr lang="en-GB" sz="2400" dirty="0">
              <a:solidFill>
                <a:schemeClr val="tx2"/>
              </a:solidFill>
              <a:latin typeface="Times New Roman" pitchFamily="18" charset="0"/>
            </a:endParaRPr>
          </a:p>
        </p:txBody>
      </p:sp>
      <p:sp>
        <p:nvSpPr>
          <p:cNvPr id="699406" name="Text Box 14"/>
          <p:cNvSpPr txBox="1">
            <a:spLocks noChangeArrowheads="1"/>
          </p:cNvSpPr>
          <p:nvPr/>
        </p:nvSpPr>
        <p:spPr bwMode="auto">
          <a:xfrm>
            <a:off x="5029200" y="1316038"/>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LU" sz="2400" dirty="0">
                <a:solidFill>
                  <a:schemeClr val="tx2"/>
                </a:solidFill>
                <a:latin typeface="Times New Roman" pitchFamily="18" charset="0"/>
              </a:rPr>
              <a:t>v</a:t>
            </a:r>
            <a:r>
              <a:rPr lang="fr-LU" sz="2400" dirty="0" smtClean="0">
                <a:solidFill>
                  <a:schemeClr val="tx2"/>
                </a:solidFill>
                <a:latin typeface="Times New Roman" pitchFamily="18" charset="0"/>
              </a:rPr>
              <a:t>aleurs des pixels</a:t>
            </a:r>
            <a:endParaRPr lang="en-GB" sz="2400" dirty="0">
              <a:solidFill>
                <a:schemeClr val="tx2"/>
              </a:solidFill>
              <a:latin typeface="Times New Roman" pitchFamily="18" charset="0"/>
            </a:endParaRPr>
          </a:p>
        </p:txBody>
      </p:sp>
      <p:grpSp>
        <p:nvGrpSpPr>
          <p:cNvPr id="699407" name="Group 15"/>
          <p:cNvGrpSpPr>
            <a:grpSpLocks/>
          </p:cNvGrpSpPr>
          <p:nvPr/>
        </p:nvGrpSpPr>
        <p:grpSpPr bwMode="auto">
          <a:xfrm>
            <a:off x="990600" y="2362200"/>
            <a:ext cx="3133725" cy="1219200"/>
            <a:chOff x="624" y="1488"/>
            <a:chExt cx="1974" cy="768"/>
          </a:xfrm>
        </p:grpSpPr>
        <p:graphicFrame>
          <p:nvGraphicFramePr>
            <p:cNvPr id="699408" name="Object 16"/>
            <p:cNvGraphicFramePr>
              <a:graphicFrameLocks noChangeAspect="1"/>
            </p:cNvGraphicFramePr>
            <p:nvPr/>
          </p:nvGraphicFramePr>
          <p:xfrm>
            <a:off x="1824" y="1488"/>
            <a:ext cx="774" cy="768"/>
          </p:xfrm>
          <a:graphic>
            <a:graphicData uri="http://schemas.openxmlformats.org/presentationml/2006/ole">
              <mc:AlternateContent xmlns:mc="http://schemas.openxmlformats.org/markup-compatibility/2006">
                <mc:Choice xmlns:v="urn:schemas-microsoft-com:vml" Requires="v">
                  <p:oleObj spid="_x0000_s1035" name="Bitmap Image" r:id="rId6" imgW="1228571" imgH="1219370" progId="Paint.Picture">
                    <p:embed/>
                  </p:oleObj>
                </mc:Choice>
                <mc:Fallback>
                  <p:oleObj name="Bitmap Image" r:id="rId6" imgW="1228571" imgH="121937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1488"/>
                          <a:ext cx="774" cy="768"/>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99409" name="Group 17"/>
            <p:cNvGrpSpPr>
              <a:grpSpLocks/>
            </p:cNvGrpSpPr>
            <p:nvPr/>
          </p:nvGrpSpPr>
          <p:grpSpPr bwMode="auto">
            <a:xfrm>
              <a:off x="624" y="1488"/>
              <a:ext cx="1200" cy="768"/>
              <a:chOff x="624" y="1488"/>
              <a:chExt cx="1200" cy="768"/>
            </a:xfrm>
          </p:grpSpPr>
          <p:sp>
            <p:nvSpPr>
              <p:cNvPr id="699410" name="Line 18"/>
              <p:cNvSpPr>
                <a:spLocks noChangeShapeType="1"/>
              </p:cNvSpPr>
              <p:nvPr/>
            </p:nvSpPr>
            <p:spPr bwMode="auto">
              <a:xfrm flipH="1">
                <a:off x="672" y="1488"/>
                <a:ext cx="1152" cy="38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411" name="Rectangle 19"/>
              <p:cNvSpPr>
                <a:spLocks noChangeArrowheads="1"/>
              </p:cNvSpPr>
              <p:nvPr/>
            </p:nvSpPr>
            <p:spPr bwMode="auto">
              <a:xfrm>
                <a:off x="624" y="1872"/>
                <a:ext cx="96" cy="96"/>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412" name="Line 20"/>
              <p:cNvSpPr>
                <a:spLocks noChangeShapeType="1"/>
              </p:cNvSpPr>
              <p:nvPr/>
            </p:nvSpPr>
            <p:spPr bwMode="auto">
              <a:xfrm>
                <a:off x="720" y="1968"/>
                <a:ext cx="1104" cy="28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99413" name="Group 21"/>
          <p:cNvGrpSpPr>
            <a:grpSpLocks/>
          </p:cNvGrpSpPr>
          <p:nvPr/>
        </p:nvGrpSpPr>
        <p:grpSpPr bwMode="auto">
          <a:xfrm>
            <a:off x="3810000" y="1905000"/>
            <a:ext cx="4267200" cy="2438400"/>
            <a:chOff x="2400" y="1200"/>
            <a:chExt cx="2688" cy="1536"/>
          </a:xfrm>
        </p:grpSpPr>
        <p:grpSp>
          <p:nvGrpSpPr>
            <p:cNvPr id="699414" name="Group 22"/>
            <p:cNvGrpSpPr>
              <a:grpSpLocks/>
            </p:cNvGrpSpPr>
            <p:nvPr/>
          </p:nvGrpSpPr>
          <p:grpSpPr bwMode="auto">
            <a:xfrm>
              <a:off x="2400" y="1200"/>
              <a:ext cx="2688" cy="1536"/>
              <a:chOff x="2400" y="1200"/>
              <a:chExt cx="2688" cy="1536"/>
            </a:xfrm>
          </p:grpSpPr>
          <p:grpSp>
            <p:nvGrpSpPr>
              <p:cNvPr id="699415" name="Group 23"/>
              <p:cNvGrpSpPr>
                <a:grpSpLocks/>
              </p:cNvGrpSpPr>
              <p:nvPr/>
            </p:nvGrpSpPr>
            <p:grpSpPr bwMode="auto">
              <a:xfrm>
                <a:off x="3168" y="2016"/>
                <a:ext cx="1920" cy="720"/>
                <a:chOff x="2688" y="1392"/>
                <a:chExt cx="1920" cy="720"/>
              </a:xfrm>
            </p:grpSpPr>
            <p:sp>
              <p:nvSpPr>
                <p:cNvPr id="699416" name="Rectangle 24"/>
                <p:cNvSpPr>
                  <a:spLocks noChangeArrowheads="1"/>
                </p:cNvSpPr>
                <p:nvPr/>
              </p:nvSpPr>
              <p:spPr bwMode="auto">
                <a:xfrm>
                  <a:off x="364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17" name="Rectangle 25"/>
                <p:cNvSpPr>
                  <a:spLocks noChangeArrowheads="1"/>
                </p:cNvSpPr>
                <p:nvPr/>
              </p:nvSpPr>
              <p:spPr bwMode="auto">
                <a:xfrm>
                  <a:off x="316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18" name="Rectangle 26"/>
                <p:cNvSpPr>
                  <a:spLocks noChangeArrowheads="1"/>
                </p:cNvSpPr>
                <p:nvPr/>
              </p:nvSpPr>
              <p:spPr bwMode="auto">
                <a:xfrm>
                  <a:off x="268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19" name="Rectangle 27"/>
                <p:cNvSpPr>
                  <a:spLocks noChangeArrowheads="1"/>
                </p:cNvSpPr>
                <p:nvPr/>
              </p:nvSpPr>
              <p:spPr bwMode="auto">
                <a:xfrm>
                  <a:off x="292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0" name="Rectangle 28"/>
                <p:cNvSpPr>
                  <a:spLocks noChangeArrowheads="1"/>
                </p:cNvSpPr>
                <p:nvPr/>
              </p:nvSpPr>
              <p:spPr bwMode="auto">
                <a:xfrm>
                  <a:off x="316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21" name="Rectangle 29"/>
                <p:cNvSpPr>
                  <a:spLocks noChangeArrowheads="1"/>
                </p:cNvSpPr>
                <p:nvPr/>
              </p:nvSpPr>
              <p:spPr bwMode="auto">
                <a:xfrm>
                  <a:off x="340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2" name="Rectangle 30"/>
                <p:cNvSpPr>
                  <a:spLocks noChangeArrowheads="1"/>
                </p:cNvSpPr>
                <p:nvPr/>
              </p:nvSpPr>
              <p:spPr bwMode="auto">
                <a:xfrm>
                  <a:off x="388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3" name="Rectangle 31"/>
                <p:cNvSpPr>
                  <a:spLocks noChangeArrowheads="1"/>
                </p:cNvSpPr>
                <p:nvPr/>
              </p:nvSpPr>
              <p:spPr bwMode="auto">
                <a:xfrm>
                  <a:off x="292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4" name="Rectangle 32"/>
                <p:cNvSpPr>
                  <a:spLocks noChangeArrowheads="1"/>
                </p:cNvSpPr>
                <p:nvPr/>
              </p:nvSpPr>
              <p:spPr bwMode="auto">
                <a:xfrm>
                  <a:off x="364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5" name="Rectangle 33"/>
                <p:cNvSpPr>
                  <a:spLocks noChangeArrowheads="1"/>
                </p:cNvSpPr>
                <p:nvPr/>
              </p:nvSpPr>
              <p:spPr bwMode="auto">
                <a:xfrm>
                  <a:off x="268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6" name="Rectangle 34"/>
                <p:cNvSpPr>
                  <a:spLocks noChangeArrowheads="1"/>
                </p:cNvSpPr>
                <p:nvPr/>
              </p:nvSpPr>
              <p:spPr bwMode="auto">
                <a:xfrm>
                  <a:off x="340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27" name="Rectangle 35"/>
                <p:cNvSpPr>
                  <a:spLocks noChangeArrowheads="1"/>
                </p:cNvSpPr>
                <p:nvPr/>
              </p:nvSpPr>
              <p:spPr bwMode="auto">
                <a:xfrm>
                  <a:off x="412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28" name="Rectangle 36"/>
                <p:cNvSpPr>
                  <a:spLocks noChangeArrowheads="1"/>
                </p:cNvSpPr>
                <p:nvPr/>
              </p:nvSpPr>
              <p:spPr bwMode="auto">
                <a:xfrm>
                  <a:off x="268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29" name="Rectangle 37"/>
                <p:cNvSpPr>
                  <a:spLocks noChangeArrowheads="1"/>
                </p:cNvSpPr>
                <p:nvPr/>
              </p:nvSpPr>
              <p:spPr bwMode="auto">
                <a:xfrm>
                  <a:off x="388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30" name="Rectangle 38"/>
                <p:cNvSpPr>
                  <a:spLocks noChangeArrowheads="1"/>
                </p:cNvSpPr>
                <p:nvPr/>
              </p:nvSpPr>
              <p:spPr bwMode="auto">
                <a:xfrm>
                  <a:off x="436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31" name="Rectangle 39"/>
                <p:cNvSpPr>
                  <a:spLocks noChangeArrowheads="1"/>
                </p:cNvSpPr>
                <p:nvPr/>
              </p:nvSpPr>
              <p:spPr bwMode="auto">
                <a:xfrm>
                  <a:off x="292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32" name="Rectangle 40"/>
                <p:cNvSpPr>
                  <a:spLocks noChangeArrowheads="1"/>
                </p:cNvSpPr>
                <p:nvPr/>
              </p:nvSpPr>
              <p:spPr bwMode="auto">
                <a:xfrm>
                  <a:off x="316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33" name="Rectangle 41"/>
                <p:cNvSpPr>
                  <a:spLocks noChangeArrowheads="1"/>
                </p:cNvSpPr>
                <p:nvPr/>
              </p:nvSpPr>
              <p:spPr bwMode="auto">
                <a:xfrm>
                  <a:off x="412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34" name="Rectangle 42"/>
                <p:cNvSpPr>
                  <a:spLocks noChangeArrowheads="1"/>
                </p:cNvSpPr>
                <p:nvPr/>
              </p:nvSpPr>
              <p:spPr bwMode="auto">
                <a:xfrm>
                  <a:off x="364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35" name="Rectangle 43"/>
                <p:cNvSpPr>
                  <a:spLocks noChangeArrowheads="1"/>
                </p:cNvSpPr>
                <p:nvPr/>
              </p:nvSpPr>
              <p:spPr bwMode="auto">
                <a:xfrm>
                  <a:off x="340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36" name="Rectangle 44"/>
                <p:cNvSpPr>
                  <a:spLocks noChangeArrowheads="1"/>
                </p:cNvSpPr>
                <p:nvPr/>
              </p:nvSpPr>
              <p:spPr bwMode="auto">
                <a:xfrm>
                  <a:off x="388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37" name="Rectangle 45"/>
                <p:cNvSpPr>
                  <a:spLocks noChangeArrowheads="1"/>
                </p:cNvSpPr>
                <p:nvPr/>
              </p:nvSpPr>
              <p:spPr bwMode="auto">
                <a:xfrm>
                  <a:off x="436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38" name="Rectangle 46"/>
                <p:cNvSpPr>
                  <a:spLocks noChangeArrowheads="1"/>
                </p:cNvSpPr>
                <p:nvPr/>
              </p:nvSpPr>
              <p:spPr bwMode="auto">
                <a:xfrm>
                  <a:off x="436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39" name="Rectangle 47"/>
                <p:cNvSpPr>
                  <a:spLocks noChangeArrowheads="1"/>
                </p:cNvSpPr>
                <p:nvPr/>
              </p:nvSpPr>
              <p:spPr bwMode="auto">
                <a:xfrm>
                  <a:off x="412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grpSp>
          <p:grpSp>
            <p:nvGrpSpPr>
              <p:cNvPr id="699440" name="Group 48"/>
              <p:cNvGrpSpPr>
                <a:grpSpLocks/>
              </p:cNvGrpSpPr>
              <p:nvPr/>
            </p:nvGrpSpPr>
            <p:grpSpPr bwMode="auto">
              <a:xfrm>
                <a:off x="3168" y="1200"/>
                <a:ext cx="1920" cy="720"/>
                <a:chOff x="2688" y="672"/>
                <a:chExt cx="1920" cy="720"/>
              </a:xfrm>
            </p:grpSpPr>
            <p:sp>
              <p:nvSpPr>
                <p:cNvPr id="699441" name="Rectangle 49"/>
                <p:cNvSpPr>
                  <a:spLocks noChangeArrowheads="1"/>
                </p:cNvSpPr>
                <p:nvPr/>
              </p:nvSpPr>
              <p:spPr bwMode="auto">
                <a:xfrm>
                  <a:off x="412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42" name="Rectangle 50"/>
                <p:cNvSpPr>
                  <a:spLocks noChangeArrowheads="1"/>
                </p:cNvSpPr>
                <p:nvPr/>
              </p:nvSpPr>
              <p:spPr bwMode="auto">
                <a:xfrm>
                  <a:off x="364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43" name="Rectangle 51"/>
                <p:cNvSpPr>
                  <a:spLocks noChangeArrowheads="1"/>
                </p:cNvSpPr>
                <p:nvPr/>
              </p:nvSpPr>
              <p:spPr bwMode="auto">
                <a:xfrm>
                  <a:off x="316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44" name="Rectangle 52"/>
                <p:cNvSpPr>
                  <a:spLocks noChangeArrowheads="1"/>
                </p:cNvSpPr>
                <p:nvPr/>
              </p:nvSpPr>
              <p:spPr bwMode="auto">
                <a:xfrm>
                  <a:off x="268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45" name="Rectangle 53"/>
                <p:cNvSpPr>
                  <a:spLocks noChangeArrowheads="1"/>
                </p:cNvSpPr>
                <p:nvPr/>
              </p:nvSpPr>
              <p:spPr bwMode="auto">
                <a:xfrm>
                  <a:off x="292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46" name="Rectangle 54"/>
                <p:cNvSpPr>
                  <a:spLocks noChangeArrowheads="1"/>
                </p:cNvSpPr>
                <p:nvPr/>
              </p:nvSpPr>
              <p:spPr bwMode="auto">
                <a:xfrm>
                  <a:off x="316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47" name="Rectangle 55"/>
                <p:cNvSpPr>
                  <a:spLocks noChangeArrowheads="1"/>
                </p:cNvSpPr>
                <p:nvPr/>
              </p:nvSpPr>
              <p:spPr bwMode="auto">
                <a:xfrm>
                  <a:off x="340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48" name="Rectangle 56"/>
                <p:cNvSpPr>
                  <a:spLocks noChangeArrowheads="1"/>
                </p:cNvSpPr>
                <p:nvPr/>
              </p:nvSpPr>
              <p:spPr bwMode="auto">
                <a:xfrm>
                  <a:off x="292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49" name="Rectangle 57"/>
                <p:cNvSpPr>
                  <a:spLocks noChangeArrowheads="1"/>
                </p:cNvSpPr>
                <p:nvPr/>
              </p:nvSpPr>
              <p:spPr bwMode="auto">
                <a:xfrm>
                  <a:off x="364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50" name="Rectangle 58"/>
                <p:cNvSpPr>
                  <a:spLocks noChangeArrowheads="1"/>
                </p:cNvSpPr>
                <p:nvPr/>
              </p:nvSpPr>
              <p:spPr bwMode="auto">
                <a:xfrm>
                  <a:off x="268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51" name="Rectangle 59"/>
                <p:cNvSpPr>
                  <a:spLocks noChangeArrowheads="1"/>
                </p:cNvSpPr>
                <p:nvPr/>
              </p:nvSpPr>
              <p:spPr bwMode="auto">
                <a:xfrm>
                  <a:off x="340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52" name="Rectangle 60"/>
                <p:cNvSpPr>
                  <a:spLocks noChangeArrowheads="1"/>
                </p:cNvSpPr>
                <p:nvPr/>
              </p:nvSpPr>
              <p:spPr bwMode="auto">
                <a:xfrm>
                  <a:off x="412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53" name="Rectangle 61"/>
                <p:cNvSpPr>
                  <a:spLocks noChangeArrowheads="1"/>
                </p:cNvSpPr>
                <p:nvPr/>
              </p:nvSpPr>
              <p:spPr bwMode="auto">
                <a:xfrm>
                  <a:off x="268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54" name="Rectangle 62"/>
                <p:cNvSpPr>
                  <a:spLocks noChangeArrowheads="1"/>
                </p:cNvSpPr>
                <p:nvPr/>
              </p:nvSpPr>
              <p:spPr bwMode="auto">
                <a:xfrm>
                  <a:off x="388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55" name="Rectangle 63"/>
                <p:cNvSpPr>
                  <a:spLocks noChangeArrowheads="1"/>
                </p:cNvSpPr>
                <p:nvPr/>
              </p:nvSpPr>
              <p:spPr bwMode="auto">
                <a:xfrm>
                  <a:off x="292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56" name="Rectangle 64"/>
                <p:cNvSpPr>
                  <a:spLocks noChangeArrowheads="1"/>
                </p:cNvSpPr>
                <p:nvPr/>
              </p:nvSpPr>
              <p:spPr bwMode="auto">
                <a:xfrm>
                  <a:off x="316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57" name="Rectangle 65"/>
                <p:cNvSpPr>
                  <a:spLocks noChangeArrowheads="1"/>
                </p:cNvSpPr>
                <p:nvPr/>
              </p:nvSpPr>
              <p:spPr bwMode="auto">
                <a:xfrm>
                  <a:off x="364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58" name="Rectangle 66"/>
                <p:cNvSpPr>
                  <a:spLocks noChangeArrowheads="1"/>
                </p:cNvSpPr>
                <p:nvPr/>
              </p:nvSpPr>
              <p:spPr bwMode="auto">
                <a:xfrm>
                  <a:off x="436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59" name="Rectangle 67"/>
                <p:cNvSpPr>
                  <a:spLocks noChangeArrowheads="1"/>
                </p:cNvSpPr>
                <p:nvPr/>
              </p:nvSpPr>
              <p:spPr bwMode="auto">
                <a:xfrm>
                  <a:off x="388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60" name="Rectangle 68"/>
                <p:cNvSpPr>
                  <a:spLocks noChangeArrowheads="1"/>
                </p:cNvSpPr>
                <p:nvPr/>
              </p:nvSpPr>
              <p:spPr bwMode="auto">
                <a:xfrm>
                  <a:off x="340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61" name="Rectangle 69"/>
                <p:cNvSpPr>
                  <a:spLocks noChangeArrowheads="1"/>
                </p:cNvSpPr>
                <p:nvPr/>
              </p:nvSpPr>
              <p:spPr bwMode="auto">
                <a:xfrm>
                  <a:off x="436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62" name="Rectangle 70"/>
                <p:cNvSpPr>
                  <a:spLocks noChangeArrowheads="1"/>
                </p:cNvSpPr>
                <p:nvPr/>
              </p:nvSpPr>
              <p:spPr bwMode="auto">
                <a:xfrm>
                  <a:off x="388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63" name="Rectangle 71"/>
                <p:cNvSpPr>
                  <a:spLocks noChangeArrowheads="1"/>
                </p:cNvSpPr>
                <p:nvPr/>
              </p:nvSpPr>
              <p:spPr bwMode="auto">
                <a:xfrm>
                  <a:off x="436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64" name="Rectangle 72"/>
                <p:cNvSpPr>
                  <a:spLocks noChangeArrowheads="1"/>
                </p:cNvSpPr>
                <p:nvPr/>
              </p:nvSpPr>
              <p:spPr bwMode="auto">
                <a:xfrm>
                  <a:off x="412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grpSp>
          <p:sp>
            <p:nvSpPr>
              <p:cNvPr id="699465" name="Rectangle 73"/>
              <p:cNvSpPr>
                <a:spLocks noChangeArrowheads="1"/>
              </p:cNvSpPr>
              <p:nvPr/>
            </p:nvSpPr>
            <p:spPr bwMode="auto">
              <a:xfrm>
                <a:off x="2400" y="1488"/>
                <a:ext cx="192" cy="96"/>
              </a:xfrm>
              <a:prstGeom prst="rect">
                <a:avLst/>
              </a:prstGeom>
              <a:noFill/>
              <a:ln w="28575">
                <a:solidFill>
                  <a:srgbClr val="08080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9466" name="Line 74"/>
            <p:cNvSpPr>
              <a:spLocks noChangeShapeType="1"/>
            </p:cNvSpPr>
            <p:nvPr/>
          </p:nvSpPr>
          <p:spPr bwMode="auto">
            <a:xfrm flipV="1">
              <a:off x="2592" y="1200"/>
              <a:ext cx="576" cy="288"/>
            </a:xfrm>
            <a:prstGeom prst="line">
              <a:avLst/>
            </a:prstGeom>
            <a:noFill/>
            <a:ln w="28575">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467" name="Line 75"/>
            <p:cNvSpPr>
              <a:spLocks noChangeShapeType="1"/>
            </p:cNvSpPr>
            <p:nvPr/>
          </p:nvSpPr>
          <p:spPr bwMode="auto">
            <a:xfrm>
              <a:off x="2592" y="1584"/>
              <a:ext cx="576" cy="1152"/>
            </a:xfrm>
            <a:prstGeom prst="line">
              <a:avLst/>
            </a:prstGeom>
            <a:noFill/>
            <a:ln w="28575">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9468" name="Group 76"/>
          <p:cNvGrpSpPr>
            <a:grpSpLocks/>
          </p:cNvGrpSpPr>
          <p:nvPr/>
        </p:nvGrpSpPr>
        <p:grpSpPr bwMode="auto">
          <a:xfrm>
            <a:off x="8229600" y="1905000"/>
            <a:ext cx="381000" cy="2438400"/>
            <a:chOff x="5184" y="1200"/>
            <a:chExt cx="240" cy="1536"/>
          </a:xfrm>
          <a:solidFill>
            <a:schemeClr val="bg1"/>
          </a:solidFill>
        </p:grpSpPr>
        <p:sp>
          <p:nvSpPr>
            <p:cNvPr id="699469" name="Rectangle 77"/>
            <p:cNvSpPr>
              <a:spLocks noChangeArrowheads="1"/>
            </p:cNvSpPr>
            <p:nvPr/>
          </p:nvSpPr>
          <p:spPr bwMode="auto">
            <a:xfrm>
              <a:off x="5184" y="1440"/>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FF00"/>
                  </a:solidFill>
                  <a:latin typeface="Times New Roman" pitchFamily="18" charset="0"/>
                </a:rPr>
                <a:t>G</a:t>
              </a:r>
              <a:endParaRPr lang="en-GB" sz="2000">
                <a:solidFill>
                  <a:srgbClr val="00FF00"/>
                </a:solidFill>
                <a:latin typeface="Times New Roman" pitchFamily="18" charset="0"/>
              </a:endParaRPr>
            </a:p>
          </p:txBody>
        </p:sp>
        <p:sp>
          <p:nvSpPr>
            <p:cNvPr id="699470" name="Rectangle 78"/>
            <p:cNvSpPr>
              <a:spLocks noChangeArrowheads="1"/>
            </p:cNvSpPr>
            <p:nvPr/>
          </p:nvSpPr>
          <p:spPr bwMode="auto">
            <a:xfrm>
              <a:off x="5184" y="1680"/>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00FF"/>
                  </a:solidFill>
                  <a:latin typeface="Times New Roman" pitchFamily="18" charset="0"/>
                </a:rPr>
                <a:t>B</a:t>
              </a:r>
              <a:endParaRPr lang="en-GB" sz="2000">
                <a:solidFill>
                  <a:srgbClr val="0000FF"/>
                </a:solidFill>
                <a:latin typeface="Times New Roman" pitchFamily="18" charset="0"/>
              </a:endParaRPr>
            </a:p>
          </p:txBody>
        </p:sp>
        <p:sp>
          <p:nvSpPr>
            <p:cNvPr id="699471" name="Rectangle 79"/>
            <p:cNvSpPr>
              <a:spLocks noChangeArrowheads="1"/>
            </p:cNvSpPr>
            <p:nvPr/>
          </p:nvSpPr>
          <p:spPr bwMode="auto">
            <a:xfrm>
              <a:off x="5184" y="1200"/>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R</a:t>
              </a:r>
              <a:endParaRPr lang="en-GB" sz="2000">
                <a:solidFill>
                  <a:srgbClr val="FF0000"/>
                </a:solidFill>
                <a:latin typeface="Times New Roman" pitchFamily="18" charset="0"/>
              </a:endParaRPr>
            </a:p>
          </p:txBody>
        </p:sp>
        <p:sp>
          <p:nvSpPr>
            <p:cNvPr id="699472" name="Rectangle 80"/>
            <p:cNvSpPr>
              <a:spLocks noChangeArrowheads="1"/>
            </p:cNvSpPr>
            <p:nvPr/>
          </p:nvSpPr>
          <p:spPr bwMode="auto">
            <a:xfrm>
              <a:off x="5184" y="2256"/>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FF00"/>
                  </a:solidFill>
                  <a:latin typeface="Times New Roman" pitchFamily="18" charset="0"/>
                </a:rPr>
                <a:t>G</a:t>
              </a:r>
              <a:endParaRPr lang="en-GB" sz="2000">
                <a:solidFill>
                  <a:srgbClr val="00FF00"/>
                </a:solidFill>
                <a:latin typeface="Times New Roman" pitchFamily="18" charset="0"/>
              </a:endParaRPr>
            </a:p>
          </p:txBody>
        </p:sp>
        <p:sp>
          <p:nvSpPr>
            <p:cNvPr id="699473" name="Rectangle 81"/>
            <p:cNvSpPr>
              <a:spLocks noChangeArrowheads="1"/>
            </p:cNvSpPr>
            <p:nvPr/>
          </p:nvSpPr>
          <p:spPr bwMode="auto">
            <a:xfrm>
              <a:off x="5184" y="2496"/>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00FF"/>
                  </a:solidFill>
                  <a:latin typeface="Times New Roman" pitchFamily="18" charset="0"/>
                </a:rPr>
                <a:t>B</a:t>
              </a:r>
              <a:endParaRPr lang="en-GB" sz="2000">
                <a:solidFill>
                  <a:srgbClr val="0000FF"/>
                </a:solidFill>
                <a:latin typeface="Times New Roman" pitchFamily="18" charset="0"/>
              </a:endParaRPr>
            </a:p>
          </p:txBody>
        </p:sp>
        <p:sp>
          <p:nvSpPr>
            <p:cNvPr id="699474" name="Rectangle 82"/>
            <p:cNvSpPr>
              <a:spLocks noChangeArrowheads="1"/>
            </p:cNvSpPr>
            <p:nvPr/>
          </p:nvSpPr>
          <p:spPr bwMode="auto">
            <a:xfrm>
              <a:off x="5184" y="2016"/>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R</a:t>
              </a:r>
              <a:endParaRPr lang="en-GB" sz="2000">
                <a:solidFill>
                  <a:srgbClr val="FF0000"/>
                </a:solidFill>
                <a:latin typeface="Times New Roman" pitchFamily="18" charset="0"/>
              </a:endParaRPr>
            </a:p>
          </p:txBody>
        </p:sp>
      </p:grpSp>
      <p:sp>
        <p:nvSpPr>
          <p:cNvPr id="699475" name="Rectangle 83"/>
          <p:cNvSpPr>
            <a:spLocks noChangeArrowheads="1"/>
          </p:cNvSpPr>
          <p:nvPr/>
        </p:nvSpPr>
        <p:spPr bwMode="auto">
          <a:xfrm>
            <a:off x="2514600" y="5486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latin typeface="Times New Roman" pitchFamily="18" charset="0"/>
              </a:rPr>
              <a:t>0</a:t>
            </a:r>
            <a:endParaRPr lang="en-GB" sz="2000">
              <a:latin typeface="Times New Roman" pitchFamily="18" charset="0"/>
            </a:endParaRPr>
          </a:p>
        </p:txBody>
      </p:sp>
      <p:sp>
        <p:nvSpPr>
          <p:cNvPr id="699476" name="Rectangle 84"/>
          <p:cNvSpPr>
            <a:spLocks noChangeArrowheads="1"/>
          </p:cNvSpPr>
          <p:nvPr/>
        </p:nvSpPr>
        <p:spPr bwMode="auto">
          <a:xfrm>
            <a:off x="2133600" y="5486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latin typeface="Times New Roman" pitchFamily="18" charset="0"/>
              </a:rPr>
              <a:t>1</a:t>
            </a:r>
            <a:endParaRPr lang="en-GB" sz="2000">
              <a:latin typeface="Times New Roman" pitchFamily="18" charset="0"/>
            </a:endParaRPr>
          </a:p>
        </p:txBody>
      </p:sp>
      <p:sp>
        <p:nvSpPr>
          <p:cNvPr id="699477" name="Rectangle 85"/>
          <p:cNvSpPr>
            <a:spLocks noChangeArrowheads="1"/>
          </p:cNvSpPr>
          <p:nvPr/>
        </p:nvSpPr>
        <p:spPr bwMode="auto">
          <a:xfrm>
            <a:off x="1752600" y="5486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latin typeface="Times New Roman" pitchFamily="18" charset="0"/>
              </a:rPr>
              <a:t>0</a:t>
            </a:r>
            <a:endParaRPr lang="en-GB" sz="2000">
              <a:latin typeface="Times New Roman" pitchFamily="18" charset="0"/>
            </a:endParaRPr>
          </a:p>
        </p:txBody>
      </p:sp>
      <p:sp>
        <p:nvSpPr>
          <p:cNvPr id="699478" name="Rectangle 86"/>
          <p:cNvSpPr>
            <a:spLocks noChangeArrowheads="1"/>
          </p:cNvSpPr>
          <p:nvPr/>
        </p:nvSpPr>
        <p:spPr bwMode="auto">
          <a:xfrm>
            <a:off x="609600" y="5486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latin typeface="Times New Roman" pitchFamily="18" charset="0"/>
              </a:rPr>
              <a:t>0</a:t>
            </a:r>
            <a:endParaRPr lang="en-GB" sz="2000">
              <a:latin typeface="Times New Roman" pitchFamily="18" charset="0"/>
            </a:endParaRPr>
          </a:p>
        </p:txBody>
      </p:sp>
      <p:sp>
        <p:nvSpPr>
          <p:cNvPr id="699479" name="Rectangle 87"/>
          <p:cNvSpPr>
            <a:spLocks noChangeArrowheads="1"/>
          </p:cNvSpPr>
          <p:nvPr/>
        </p:nvSpPr>
        <p:spPr bwMode="auto">
          <a:xfrm>
            <a:off x="1371600" y="5486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latin typeface="Times New Roman" pitchFamily="18" charset="0"/>
              </a:rPr>
              <a:t>1</a:t>
            </a:r>
            <a:endParaRPr lang="en-GB" sz="2000">
              <a:latin typeface="Times New Roman" pitchFamily="18" charset="0"/>
            </a:endParaRPr>
          </a:p>
        </p:txBody>
      </p:sp>
      <p:sp>
        <p:nvSpPr>
          <p:cNvPr id="699480" name="Rectangle 88"/>
          <p:cNvSpPr>
            <a:spLocks noChangeArrowheads="1"/>
          </p:cNvSpPr>
          <p:nvPr/>
        </p:nvSpPr>
        <p:spPr bwMode="auto">
          <a:xfrm>
            <a:off x="990600" y="5486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LU" sz="2000">
                <a:latin typeface="Times New Roman" pitchFamily="18" charset="0"/>
              </a:rPr>
              <a:t>1</a:t>
            </a:r>
            <a:endParaRPr lang="en-GB" sz="2000">
              <a:latin typeface="Times New Roman" pitchFamily="18" charset="0"/>
            </a:endParaRPr>
          </a:p>
        </p:txBody>
      </p:sp>
      <p:sp>
        <p:nvSpPr>
          <p:cNvPr id="699481" name="Rectangle 89"/>
          <p:cNvSpPr>
            <a:spLocks noChangeArrowheads="1"/>
          </p:cNvSpPr>
          <p:nvPr/>
        </p:nvSpPr>
        <p:spPr bwMode="auto">
          <a:xfrm>
            <a:off x="7696200" y="19050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82" name="Rectangle 90"/>
          <p:cNvSpPr>
            <a:spLocks noChangeArrowheads="1"/>
          </p:cNvSpPr>
          <p:nvPr/>
        </p:nvSpPr>
        <p:spPr bwMode="auto">
          <a:xfrm>
            <a:off x="7696200" y="22860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83" name="Rectangle 91"/>
          <p:cNvSpPr>
            <a:spLocks noChangeArrowheads="1"/>
          </p:cNvSpPr>
          <p:nvPr/>
        </p:nvSpPr>
        <p:spPr bwMode="auto">
          <a:xfrm>
            <a:off x="7696200" y="26670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84" name="Rectangle 92"/>
          <p:cNvSpPr>
            <a:spLocks noChangeArrowheads="1"/>
          </p:cNvSpPr>
          <p:nvPr/>
        </p:nvSpPr>
        <p:spPr bwMode="auto">
          <a:xfrm>
            <a:off x="7696200" y="3200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85" name="Rectangle 93"/>
          <p:cNvSpPr>
            <a:spLocks noChangeArrowheads="1"/>
          </p:cNvSpPr>
          <p:nvPr/>
        </p:nvSpPr>
        <p:spPr bwMode="auto">
          <a:xfrm>
            <a:off x="7696200" y="3581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699486" name="Rectangle 94"/>
          <p:cNvSpPr>
            <a:spLocks noChangeArrowheads="1"/>
          </p:cNvSpPr>
          <p:nvPr/>
        </p:nvSpPr>
        <p:spPr bwMode="auto">
          <a:xfrm>
            <a:off x="7696200" y="39624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699488" name="Oval 96"/>
          <p:cNvSpPr>
            <a:spLocks noChangeArrowheads="1"/>
          </p:cNvSpPr>
          <p:nvPr/>
        </p:nvSpPr>
        <p:spPr bwMode="auto">
          <a:xfrm>
            <a:off x="7110350" y="5013325"/>
            <a:ext cx="1527175" cy="1079500"/>
          </a:xfrm>
          <a:prstGeom prst="ellipse">
            <a:avLst/>
          </a:prstGeom>
          <a:solidFill>
            <a:srgbClr val="D1D14D"/>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dirty="0"/>
              <a:t>b</a:t>
            </a:r>
            <a:r>
              <a:rPr lang="fr-CH" dirty="0" smtClean="0"/>
              <a:t>it le moins </a:t>
            </a:r>
          </a:p>
          <a:p>
            <a:pPr algn="ctr"/>
            <a:r>
              <a:rPr lang="fr-CH" dirty="0" smtClean="0"/>
              <a:t>significatif</a:t>
            </a:r>
            <a:endParaRPr lang="en-US" dirty="0"/>
          </a:p>
        </p:txBody>
      </p:sp>
      <p:sp>
        <p:nvSpPr>
          <p:cNvPr id="699489" name="Line 97"/>
          <p:cNvSpPr>
            <a:spLocks noChangeShapeType="1"/>
          </p:cNvSpPr>
          <p:nvPr/>
        </p:nvSpPr>
        <p:spPr bwMode="auto">
          <a:xfrm flipV="1">
            <a:off x="7883525" y="4365625"/>
            <a:ext cx="0" cy="6477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490" name="Rectangle 98"/>
          <p:cNvSpPr>
            <a:spLocks noChangeArrowheads="1"/>
          </p:cNvSpPr>
          <p:nvPr/>
        </p:nvSpPr>
        <p:spPr bwMode="auto">
          <a:xfrm>
            <a:off x="3132138" y="4581525"/>
            <a:ext cx="3527425" cy="1655763"/>
          </a:xfrm>
          <a:prstGeom prst="rect">
            <a:avLst/>
          </a:prstGeom>
          <a:solidFill>
            <a:srgbClr val="E7C85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H" sz="2400" dirty="0" smtClean="0"/>
              <a:t>Le changement du dernier bit n’a pas d’importance sur une échelle de 256 niveaux.</a:t>
            </a:r>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719155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9404"/>
                                        </p:tgtEl>
                                        <p:attrNameLst>
                                          <p:attrName>style.visibility</p:attrName>
                                        </p:attrNameLst>
                                      </p:cBhvr>
                                      <p:to>
                                        <p:strVal val="visible"/>
                                      </p:to>
                                    </p:set>
                                    <p:anim calcmode="lin" valueType="num">
                                      <p:cBhvr>
                                        <p:cTn id="7" dur="1000" fill="hold"/>
                                        <p:tgtEl>
                                          <p:spTgt spid="699404"/>
                                        </p:tgtEl>
                                        <p:attrNameLst>
                                          <p:attrName>ppt_w</p:attrName>
                                        </p:attrNameLst>
                                      </p:cBhvr>
                                      <p:tavLst>
                                        <p:tav tm="0">
                                          <p:val>
                                            <p:fltVal val="0"/>
                                          </p:val>
                                        </p:tav>
                                        <p:tav tm="100000">
                                          <p:val>
                                            <p:strVal val="#ppt_w"/>
                                          </p:val>
                                        </p:tav>
                                      </p:tavLst>
                                    </p:anim>
                                    <p:anim calcmode="lin" valueType="num">
                                      <p:cBhvr>
                                        <p:cTn id="8" dur="1000" fill="hold"/>
                                        <p:tgtEl>
                                          <p:spTgt spid="6994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99395"/>
                                        </p:tgtEl>
                                        <p:attrNameLst>
                                          <p:attrName>style.visibility</p:attrName>
                                        </p:attrNameLst>
                                      </p:cBhvr>
                                      <p:to>
                                        <p:strVal val="visible"/>
                                      </p:to>
                                    </p:set>
                                    <p:anim calcmode="lin" valueType="num">
                                      <p:cBhvr additive="base">
                                        <p:cTn id="13" dur="1000" fill="hold"/>
                                        <p:tgtEl>
                                          <p:spTgt spid="699395"/>
                                        </p:tgtEl>
                                        <p:attrNameLst>
                                          <p:attrName>ppt_x</p:attrName>
                                        </p:attrNameLst>
                                      </p:cBhvr>
                                      <p:tavLst>
                                        <p:tav tm="0">
                                          <p:val>
                                            <p:strVal val="0-#ppt_w/2"/>
                                          </p:val>
                                        </p:tav>
                                        <p:tav tm="100000">
                                          <p:val>
                                            <p:strVal val="#ppt_x"/>
                                          </p:val>
                                        </p:tav>
                                      </p:tavLst>
                                    </p:anim>
                                    <p:anim calcmode="lin" valueType="num">
                                      <p:cBhvr additive="base">
                                        <p:cTn id="14" dur="1000" fill="hold"/>
                                        <p:tgtEl>
                                          <p:spTgt spid="6993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99405"/>
                                        </p:tgtEl>
                                        <p:attrNameLst>
                                          <p:attrName>style.visibility</p:attrName>
                                        </p:attrNameLst>
                                      </p:cBhvr>
                                      <p:to>
                                        <p:strVal val="visible"/>
                                      </p:to>
                                    </p:set>
                                    <p:anim calcmode="lin" valueType="num">
                                      <p:cBhvr>
                                        <p:cTn id="19" dur="1000" fill="hold"/>
                                        <p:tgtEl>
                                          <p:spTgt spid="699405"/>
                                        </p:tgtEl>
                                        <p:attrNameLst>
                                          <p:attrName>ppt_w</p:attrName>
                                        </p:attrNameLst>
                                      </p:cBhvr>
                                      <p:tavLst>
                                        <p:tav tm="0">
                                          <p:val>
                                            <p:fltVal val="0"/>
                                          </p:val>
                                        </p:tav>
                                        <p:tav tm="100000">
                                          <p:val>
                                            <p:strVal val="#ppt_w"/>
                                          </p:val>
                                        </p:tav>
                                      </p:tavLst>
                                    </p:anim>
                                    <p:anim calcmode="lin" valueType="num">
                                      <p:cBhvr>
                                        <p:cTn id="20" dur="1000" fill="hold"/>
                                        <p:tgtEl>
                                          <p:spTgt spid="69940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99407"/>
                                        </p:tgtEl>
                                        <p:attrNameLst>
                                          <p:attrName>style.visibility</p:attrName>
                                        </p:attrNameLst>
                                      </p:cBhvr>
                                      <p:to>
                                        <p:strVal val="visible"/>
                                      </p:to>
                                    </p:set>
                                    <p:animEffect transition="in" filter="wipe(left)">
                                      <p:cBhvr>
                                        <p:cTn id="25" dur="2000"/>
                                        <p:tgtEl>
                                          <p:spTgt spid="6994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99406"/>
                                        </p:tgtEl>
                                        <p:attrNameLst>
                                          <p:attrName>style.visibility</p:attrName>
                                        </p:attrNameLst>
                                      </p:cBhvr>
                                      <p:to>
                                        <p:strVal val="visible"/>
                                      </p:to>
                                    </p:set>
                                    <p:anim calcmode="lin" valueType="num">
                                      <p:cBhvr>
                                        <p:cTn id="30" dur="1000" fill="hold"/>
                                        <p:tgtEl>
                                          <p:spTgt spid="699406"/>
                                        </p:tgtEl>
                                        <p:attrNameLst>
                                          <p:attrName>ppt_w</p:attrName>
                                        </p:attrNameLst>
                                      </p:cBhvr>
                                      <p:tavLst>
                                        <p:tav tm="0">
                                          <p:val>
                                            <p:fltVal val="0"/>
                                          </p:val>
                                        </p:tav>
                                        <p:tav tm="100000">
                                          <p:val>
                                            <p:strVal val="#ppt_w"/>
                                          </p:val>
                                        </p:tav>
                                      </p:tavLst>
                                    </p:anim>
                                    <p:anim calcmode="lin" valueType="num">
                                      <p:cBhvr>
                                        <p:cTn id="31" dur="1000" fill="hold"/>
                                        <p:tgtEl>
                                          <p:spTgt spid="699406"/>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699413"/>
                                        </p:tgtEl>
                                        <p:attrNameLst>
                                          <p:attrName>style.visibility</p:attrName>
                                        </p:attrNameLst>
                                      </p:cBhvr>
                                      <p:to>
                                        <p:strVal val="visible"/>
                                      </p:to>
                                    </p:set>
                                    <p:animEffect transition="in" filter="wipe(left)">
                                      <p:cBhvr>
                                        <p:cTn id="36" dur="2000"/>
                                        <p:tgtEl>
                                          <p:spTgt spid="6994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699468"/>
                                        </p:tgtEl>
                                        <p:attrNameLst>
                                          <p:attrName>style.visibility</p:attrName>
                                        </p:attrNameLst>
                                      </p:cBhvr>
                                      <p:to>
                                        <p:strVal val="visible"/>
                                      </p:to>
                                    </p:set>
                                    <p:animEffect transition="in" filter="fade">
                                      <p:cBhvr>
                                        <p:cTn id="41" dur="1000"/>
                                        <p:tgtEl>
                                          <p:spTgt spid="699468"/>
                                        </p:tgtEl>
                                      </p:cBhvr>
                                    </p:animEffect>
                                    <p:anim calcmode="lin" valueType="num">
                                      <p:cBhvr>
                                        <p:cTn id="42" dur="1000" fill="hold"/>
                                        <p:tgtEl>
                                          <p:spTgt spid="699468"/>
                                        </p:tgtEl>
                                        <p:attrNameLst>
                                          <p:attrName>ppt_x</p:attrName>
                                        </p:attrNameLst>
                                      </p:cBhvr>
                                      <p:tavLst>
                                        <p:tav tm="0">
                                          <p:val>
                                            <p:strVal val="#ppt_x"/>
                                          </p:val>
                                        </p:tav>
                                        <p:tav tm="100000">
                                          <p:val>
                                            <p:strVal val="#ppt_x"/>
                                          </p:val>
                                        </p:tav>
                                      </p:tavLst>
                                    </p:anim>
                                    <p:anim calcmode="lin" valueType="num">
                                      <p:cBhvr>
                                        <p:cTn id="43" dur="1000" fill="hold"/>
                                        <p:tgtEl>
                                          <p:spTgt spid="69946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699489"/>
                                        </p:tgtEl>
                                        <p:attrNameLst>
                                          <p:attrName>style.visibility</p:attrName>
                                        </p:attrNameLst>
                                      </p:cBhvr>
                                      <p:to>
                                        <p:strVal val="visible"/>
                                      </p:to>
                                    </p:set>
                                    <p:animEffect transition="in" filter="wipe(up)">
                                      <p:cBhvr>
                                        <p:cTn id="48" dur="2000"/>
                                        <p:tgtEl>
                                          <p:spTgt spid="699489"/>
                                        </p:tgtEl>
                                      </p:cBhvr>
                                    </p:animEffect>
                                  </p:childTnLst>
                                </p:cTn>
                              </p:par>
                            </p:childTnLst>
                          </p:cTn>
                        </p:par>
                        <p:par>
                          <p:cTn id="49" fill="hold" nodeType="afterGroup">
                            <p:stCondLst>
                              <p:cond delay="2000"/>
                            </p:stCondLst>
                            <p:childTnLst>
                              <p:par>
                                <p:cTn id="50" presetID="19" presetClass="entr" presetSubtype="10" fill="hold" grpId="0" nodeType="afterEffect">
                                  <p:stCondLst>
                                    <p:cond delay="0"/>
                                  </p:stCondLst>
                                  <p:childTnLst>
                                    <p:set>
                                      <p:cBhvr>
                                        <p:cTn id="51" dur="1" fill="hold">
                                          <p:stCondLst>
                                            <p:cond delay="0"/>
                                          </p:stCondLst>
                                        </p:cTn>
                                        <p:tgtEl>
                                          <p:spTgt spid="699488"/>
                                        </p:tgtEl>
                                        <p:attrNameLst>
                                          <p:attrName>style.visibility</p:attrName>
                                        </p:attrNameLst>
                                      </p:cBhvr>
                                      <p:to>
                                        <p:strVal val="visible"/>
                                      </p:to>
                                    </p:set>
                                    <p:anim calcmode="lin" valueType="num">
                                      <p:cBhvr>
                                        <p:cTn id="52" dur="5000" fill="hold"/>
                                        <p:tgtEl>
                                          <p:spTgt spid="699488"/>
                                        </p:tgtEl>
                                        <p:attrNameLst>
                                          <p:attrName>ppt_w</p:attrName>
                                        </p:attrNameLst>
                                      </p:cBhvr>
                                      <p:tavLst>
                                        <p:tav tm="0" fmla="#ppt_w*sin(2.5*pi*$)">
                                          <p:val>
                                            <p:fltVal val="0"/>
                                          </p:val>
                                        </p:tav>
                                        <p:tav tm="100000">
                                          <p:val>
                                            <p:fltVal val="1"/>
                                          </p:val>
                                        </p:tav>
                                      </p:tavLst>
                                    </p:anim>
                                    <p:anim calcmode="lin" valueType="num">
                                      <p:cBhvr>
                                        <p:cTn id="53" dur="5000" fill="hold"/>
                                        <p:tgtEl>
                                          <p:spTgt spid="699488"/>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nodeType="clickEffect">
                                  <p:stCondLst>
                                    <p:cond delay="0"/>
                                  </p:stCondLst>
                                  <p:childTnLst>
                                    <p:set>
                                      <p:cBhvr>
                                        <p:cTn id="57" dur="1" fill="hold">
                                          <p:stCondLst>
                                            <p:cond delay="0"/>
                                          </p:stCondLst>
                                        </p:cTn>
                                        <p:tgtEl>
                                          <p:spTgt spid="699396"/>
                                        </p:tgtEl>
                                        <p:attrNameLst>
                                          <p:attrName>style.visibility</p:attrName>
                                        </p:attrNameLst>
                                      </p:cBhvr>
                                      <p:to>
                                        <p:strVal val="visible"/>
                                      </p:to>
                                    </p:set>
                                    <p:animEffect transition="in" filter="wipe(up)">
                                      <p:cBhvr>
                                        <p:cTn id="58" dur="2000"/>
                                        <p:tgtEl>
                                          <p:spTgt spid="69939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699478"/>
                                        </p:tgtEl>
                                        <p:attrNameLst>
                                          <p:attrName>style.visibility</p:attrName>
                                        </p:attrNameLst>
                                      </p:cBhvr>
                                      <p:to>
                                        <p:strVal val="visible"/>
                                      </p:to>
                                    </p:set>
                                    <p:anim calcmode="lin" valueType="num">
                                      <p:cBhvr>
                                        <p:cTn id="63" dur="1000" fill="hold"/>
                                        <p:tgtEl>
                                          <p:spTgt spid="699478"/>
                                        </p:tgtEl>
                                        <p:attrNameLst>
                                          <p:attrName>ppt_w</p:attrName>
                                        </p:attrNameLst>
                                      </p:cBhvr>
                                      <p:tavLst>
                                        <p:tav tm="0">
                                          <p:val>
                                            <p:fltVal val="0"/>
                                          </p:val>
                                        </p:tav>
                                        <p:tav tm="100000">
                                          <p:val>
                                            <p:strVal val="#ppt_w"/>
                                          </p:val>
                                        </p:tav>
                                      </p:tavLst>
                                    </p:anim>
                                    <p:anim calcmode="lin" valueType="num">
                                      <p:cBhvr>
                                        <p:cTn id="64" dur="1000" fill="hold"/>
                                        <p:tgtEl>
                                          <p:spTgt spid="699478"/>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699481"/>
                                        </p:tgtEl>
                                        <p:attrNameLst>
                                          <p:attrName>style.visibility</p:attrName>
                                        </p:attrNameLst>
                                      </p:cBhvr>
                                      <p:to>
                                        <p:strVal val="visible"/>
                                      </p:to>
                                    </p:set>
                                    <p:anim calcmode="lin" valueType="num">
                                      <p:cBhvr>
                                        <p:cTn id="69" dur="1000" fill="hold"/>
                                        <p:tgtEl>
                                          <p:spTgt spid="699481"/>
                                        </p:tgtEl>
                                        <p:attrNameLst>
                                          <p:attrName>ppt_w</p:attrName>
                                        </p:attrNameLst>
                                      </p:cBhvr>
                                      <p:tavLst>
                                        <p:tav tm="0">
                                          <p:val>
                                            <p:fltVal val="0"/>
                                          </p:val>
                                        </p:tav>
                                        <p:tav tm="100000">
                                          <p:val>
                                            <p:strVal val="#ppt_w"/>
                                          </p:val>
                                        </p:tav>
                                      </p:tavLst>
                                    </p:anim>
                                    <p:anim calcmode="lin" valueType="num">
                                      <p:cBhvr>
                                        <p:cTn id="70" dur="1000" fill="hold"/>
                                        <p:tgtEl>
                                          <p:spTgt spid="699481"/>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699480"/>
                                        </p:tgtEl>
                                        <p:attrNameLst>
                                          <p:attrName>style.visibility</p:attrName>
                                        </p:attrNameLst>
                                      </p:cBhvr>
                                      <p:to>
                                        <p:strVal val="visible"/>
                                      </p:to>
                                    </p:set>
                                    <p:anim calcmode="lin" valueType="num">
                                      <p:cBhvr>
                                        <p:cTn id="75" dur="1000" fill="hold"/>
                                        <p:tgtEl>
                                          <p:spTgt spid="699480"/>
                                        </p:tgtEl>
                                        <p:attrNameLst>
                                          <p:attrName>ppt_w</p:attrName>
                                        </p:attrNameLst>
                                      </p:cBhvr>
                                      <p:tavLst>
                                        <p:tav tm="0">
                                          <p:val>
                                            <p:fltVal val="0"/>
                                          </p:val>
                                        </p:tav>
                                        <p:tav tm="100000">
                                          <p:val>
                                            <p:strVal val="#ppt_w"/>
                                          </p:val>
                                        </p:tav>
                                      </p:tavLst>
                                    </p:anim>
                                    <p:anim calcmode="lin" valueType="num">
                                      <p:cBhvr>
                                        <p:cTn id="76" dur="1000" fill="hold"/>
                                        <p:tgtEl>
                                          <p:spTgt spid="699480"/>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699482"/>
                                        </p:tgtEl>
                                        <p:attrNameLst>
                                          <p:attrName>style.visibility</p:attrName>
                                        </p:attrNameLst>
                                      </p:cBhvr>
                                      <p:to>
                                        <p:strVal val="visible"/>
                                      </p:to>
                                    </p:set>
                                    <p:anim calcmode="lin" valueType="num">
                                      <p:cBhvr>
                                        <p:cTn id="81" dur="1000" fill="hold"/>
                                        <p:tgtEl>
                                          <p:spTgt spid="699482"/>
                                        </p:tgtEl>
                                        <p:attrNameLst>
                                          <p:attrName>ppt_w</p:attrName>
                                        </p:attrNameLst>
                                      </p:cBhvr>
                                      <p:tavLst>
                                        <p:tav tm="0">
                                          <p:val>
                                            <p:fltVal val="0"/>
                                          </p:val>
                                        </p:tav>
                                        <p:tav tm="100000">
                                          <p:val>
                                            <p:strVal val="#ppt_w"/>
                                          </p:val>
                                        </p:tav>
                                      </p:tavLst>
                                    </p:anim>
                                    <p:anim calcmode="lin" valueType="num">
                                      <p:cBhvr>
                                        <p:cTn id="82" dur="1000" fill="hold"/>
                                        <p:tgtEl>
                                          <p:spTgt spid="699482"/>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699479"/>
                                        </p:tgtEl>
                                        <p:attrNameLst>
                                          <p:attrName>style.visibility</p:attrName>
                                        </p:attrNameLst>
                                      </p:cBhvr>
                                      <p:to>
                                        <p:strVal val="visible"/>
                                      </p:to>
                                    </p:set>
                                    <p:anim calcmode="lin" valueType="num">
                                      <p:cBhvr>
                                        <p:cTn id="87" dur="1000" fill="hold"/>
                                        <p:tgtEl>
                                          <p:spTgt spid="699479"/>
                                        </p:tgtEl>
                                        <p:attrNameLst>
                                          <p:attrName>ppt_w</p:attrName>
                                        </p:attrNameLst>
                                      </p:cBhvr>
                                      <p:tavLst>
                                        <p:tav tm="0">
                                          <p:val>
                                            <p:fltVal val="0"/>
                                          </p:val>
                                        </p:tav>
                                        <p:tav tm="100000">
                                          <p:val>
                                            <p:strVal val="#ppt_w"/>
                                          </p:val>
                                        </p:tav>
                                      </p:tavLst>
                                    </p:anim>
                                    <p:anim calcmode="lin" valueType="num">
                                      <p:cBhvr>
                                        <p:cTn id="88" dur="1000" fill="hold"/>
                                        <p:tgtEl>
                                          <p:spTgt spid="699479"/>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699483"/>
                                        </p:tgtEl>
                                        <p:attrNameLst>
                                          <p:attrName>style.visibility</p:attrName>
                                        </p:attrNameLst>
                                      </p:cBhvr>
                                      <p:to>
                                        <p:strVal val="visible"/>
                                      </p:to>
                                    </p:set>
                                    <p:anim calcmode="lin" valueType="num">
                                      <p:cBhvr>
                                        <p:cTn id="93" dur="1000" fill="hold"/>
                                        <p:tgtEl>
                                          <p:spTgt spid="699483"/>
                                        </p:tgtEl>
                                        <p:attrNameLst>
                                          <p:attrName>ppt_w</p:attrName>
                                        </p:attrNameLst>
                                      </p:cBhvr>
                                      <p:tavLst>
                                        <p:tav tm="0">
                                          <p:val>
                                            <p:fltVal val="0"/>
                                          </p:val>
                                        </p:tav>
                                        <p:tav tm="100000">
                                          <p:val>
                                            <p:strVal val="#ppt_w"/>
                                          </p:val>
                                        </p:tav>
                                      </p:tavLst>
                                    </p:anim>
                                    <p:anim calcmode="lin" valueType="num">
                                      <p:cBhvr>
                                        <p:cTn id="94" dur="1000" fill="hold"/>
                                        <p:tgtEl>
                                          <p:spTgt spid="699483"/>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699477"/>
                                        </p:tgtEl>
                                        <p:attrNameLst>
                                          <p:attrName>style.visibility</p:attrName>
                                        </p:attrNameLst>
                                      </p:cBhvr>
                                      <p:to>
                                        <p:strVal val="visible"/>
                                      </p:to>
                                    </p:set>
                                    <p:anim calcmode="lin" valueType="num">
                                      <p:cBhvr>
                                        <p:cTn id="99" dur="1000" fill="hold"/>
                                        <p:tgtEl>
                                          <p:spTgt spid="699477"/>
                                        </p:tgtEl>
                                        <p:attrNameLst>
                                          <p:attrName>ppt_w</p:attrName>
                                        </p:attrNameLst>
                                      </p:cBhvr>
                                      <p:tavLst>
                                        <p:tav tm="0">
                                          <p:val>
                                            <p:fltVal val="0"/>
                                          </p:val>
                                        </p:tav>
                                        <p:tav tm="100000">
                                          <p:val>
                                            <p:strVal val="#ppt_w"/>
                                          </p:val>
                                        </p:tav>
                                      </p:tavLst>
                                    </p:anim>
                                    <p:anim calcmode="lin" valueType="num">
                                      <p:cBhvr>
                                        <p:cTn id="100" dur="1000" fill="hold"/>
                                        <p:tgtEl>
                                          <p:spTgt spid="699477"/>
                                        </p:tgtEl>
                                        <p:attrNameLst>
                                          <p:attrName>ppt_h</p:attrName>
                                        </p:attrNameLst>
                                      </p:cBhvr>
                                      <p:tavLst>
                                        <p:tav tm="0">
                                          <p:val>
                                            <p:fltVal val="0"/>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699484"/>
                                        </p:tgtEl>
                                        <p:attrNameLst>
                                          <p:attrName>style.visibility</p:attrName>
                                        </p:attrNameLst>
                                      </p:cBhvr>
                                      <p:to>
                                        <p:strVal val="visible"/>
                                      </p:to>
                                    </p:set>
                                    <p:anim calcmode="lin" valueType="num">
                                      <p:cBhvr>
                                        <p:cTn id="105" dur="500" fill="hold"/>
                                        <p:tgtEl>
                                          <p:spTgt spid="699484"/>
                                        </p:tgtEl>
                                        <p:attrNameLst>
                                          <p:attrName>ppt_w</p:attrName>
                                        </p:attrNameLst>
                                      </p:cBhvr>
                                      <p:tavLst>
                                        <p:tav tm="0">
                                          <p:val>
                                            <p:fltVal val="0"/>
                                          </p:val>
                                        </p:tav>
                                        <p:tav tm="100000">
                                          <p:val>
                                            <p:strVal val="#ppt_w"/>
                                          </p:val>
                                        </p:tav>
                                      </p:tavLst>
                                    </p:anim>
                                    <p:anim calcmode="lin" valueType="num">
                                      <p:cBhvr>
                                        <p:cTn id="106" dur="500" fill="hold"/>
                                        <p:tgtEl>
                                          <p:spTgt spid="699484"/>
                                        </p:tgtEl>
                                        <p:attrNameLst>
                                          <p:attrName>ppt_h</p:attrName>
                                        </p:attrNameLst>
                                      </p:cBhvr>
                                      <p:tavLst>
                                        <p:tav tm="0">
                                          <p:val>
                                            <p:fltVal val="0"/>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699476"/>
                                        </p:tgtEl>
                                        <p:attrNameLst>
                                          <p:attrName>style.visibility</p:attrName>
                                        </p:attrNameLst>
                                      </p:cBhvr>
                                      <p:to>
                                        <p:strVal val="visible"/>
                                      </p:to>
                                    </p:set>
                                    <p:anim calcmode="lin" valueType="num">
                                      <p:cBhvr>
                                        <p:cTn id="111" dur="500" fill="hold"/>
                                        <p:tgtEl>
                                          <p:spTgt spid="699476"/>
                                        </p:tgtEl>
                                        <p:attrNameLst>
                                          <p:attrName>ppt_w</p:attrName>
                                        </p:attrNameLst>
                                      </p:cBhvr>
                                      <p:tavLst>
                                        <p:tav tm="0">
                                          <p:val>
                                            <p:fltVal val="0"/>
                                          </p:val>
                                        </p:tav>
                                        <p:tav tm="100000">
                                          <p:val>
                                            <p:strVal val="#ppt_w"/>
                                          </p:val>
                                        </p:tav>
                                      </p:tavLst>
                                    </p:anim>
                                    <p:anim calcmode="lin" valueType="num">
                                      <p:cBhvr>
                                        <p:cTn id="112" dur="500" fill="hold"/>
                                        <p:tgtEl>
                                          <p:spTgt spid="699476"/>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699485"/>
                                        </p:tgtEl>
                                        <p:attrNameLst>
                                          <p:attrName>style.visibility</p:attrName>
                                        </p:attrNameLst>
                                      </p:cBhvr>
                                      <p:to>
                                        <p:strVal val="visible"/>
                                      </p:to>
                                    </p:set>
                                    <p:anim calcmode="lin" valueType="num">
                                      <p:cBhvr>
                                        <p:cTn id="117" dur="500" fill="hold"/>
                                        <p:tgtEl>
                                          <p:spTgt spid="699485"/>
                                        </p:tgtEl>
                                        <p:attrNameLst>
                                          <p:attrName>ppt_w</p:attrName>
                                        </p:attrNameLst>
                                      </p:cBhvr>
                                      <p:tavLst>
                                        <p:tav tm="0">
                                          <p:val>
                                            <p:fltVal val="0"/>
                                          </p:val>
                                        </p:tav>
                                        <p:tav tm="100000">
                                          <p:val>
                                            <p:strVal val="#ppt_w"/>
                                          </p:val>
                                        </p:tav>
                                      </p:tavLst>
                                    </p:anim>
                                    <p:anim calcmode="lin" valueType="num">
                                      <p:cBhvr>
                                        <p:cTn id="118" dur="500" fill="hold"/>
                                        <p:tgtEl>
                                          <p:spTgt spid="699485"/>
                                        </p:tgtEl>
                                        <p:attrNameLst>
                                          <p:attrName>ppt_h</p:attrName>
                                        </p:attrNameLst>
                                      </p:cBhvr>
                                      <p:tavLst>
                                        <p:tav tm="0">
                                          <p:val>
                                            <p:fltVal val="0"/>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699475"/>
                                        </p:tgtEl>
                                        <p:attrNameLst>
                                          <p:attrName>style.visibility</p:attrName>
                                        </p:attrNameLst>
                                      </p:cBhvr>
                                      <p:to>
                                        <p:strVal val="visible"/>
                                      </p:to>
                                    </p:set>
                                    <p:anim calcmode="lin" valueType="num">
                                      <p:cBhvr>
                                        <p:cTn id="123" dur="500" fill="hold"/>
                                        <p:tgtEl>
                                          <p:spTgt spid="699475"/>
                                        </p:tgtEl>
                                        <p:attrNameLst>
                                          <p:attrName>ppt_w</p:attrName>
                                        </p:attrNameLst>
                                      </p:cBhvr>
                                      <p:tavLst>
                                        <p:tav tm="0">
                                          <p:val>
                                            <p:fltVal val="0"/>
                                          </p:val>
                                        </p:tav>
                                        <p:tav tm="100000">
                                          <p:val>
                                            <p:strVal val="#ppt_w"/>
                                          </p:val>
                                        </p:tav>
                                      </p:tavLst>
                                    </p:anim>
                                    <p:anim calcmode="lin" valueType="num">
                                      <p:cBhvr>
                                        <p:cTn id="124" dur="500" fill="hold"/>
                                        <p:tgtEl>
                                          <p:spTgt spid="699475"/>
                                        </p:tgtEl>
                                        <p:attrNameLst>
                                          <p:attrName>ppt_h</p:attrName>
                                        </p:attrNameLst>
                                      </p:cBhvr>
                                      <p:tavLst>
                                        <p:tav tm="0">
                                          <p:val>
                                            <p:fltVal val="0"/>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16" fill="hold" grpId="0" nodeType="clickEffect">
                                  <p:stCondLst>
                                    <p:cond delay="0"/>
                                  </p:stCondLst>
                                  <p:childTnLst>
                                    <p:set>
                                      <p:cBhvr>
                                        <p:cTn id="128" dur="1" fill="hold">
                                          <p:stCondLst>
                                            <p:cond delay="0"/>
                                          </p:stCondLst>
                                        </p:cTn>
                                        <p:tgtEl>
                                          <p:spTgt spid="699486"/>
                                        </p:tgtEl>
                                        <p:attrNameLst>
                                          <p:attrName>style.visibility</p:attrName>
                                        </p:attrNameLst>
                                      </p:cBhvr>
                                      <p:to>
                                        <p:strVal val="visible"/>
                                      </p:to>
                                    </p:set>
                                    <p:anim calcmode="lin" valueType="num">
                                      <p:cBhvr>
                                        <p:cTn id="129" dur="500" fill="hold"/>
                                        <p:tgtEl>
                                          <p:spTgt spid="699486"/>
                                        </p:tgtEl>
                                        <p:attrNameLst>
                                          <p:attrName>ppt_w</p:attrName>
                                        </p:attrNameLst>
                                      </p:cBhvr>
                                      <p:tavLst>
                                        <p:tav tm="0">
                                          <p:val>
                                            <p:fltVal val="0"/>
                                          </p:val>
                                        </p:tav>
                                        <p:tav tm="100000">
                                          <p:val>
                                            <p:strVal val="#ppt_w"/>
                                          </p:val>
                                        </p:tav>
                                      </p:tavLst>
                                    </p:anim>
                                    <p:anim calcmode="lin" valueType="num">
                                      <p:cBhvr>
                                        <p:cTn id="130" dur="500" fill="hold"/>
                                        <p:tgtEl>
                                          <p:spTgt spid="699486"/>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fill="hold" grpId="0" nodeType="clickEffect">
                                  <p:stCondLst>
                                    <p:cond delay="0"/>
                                  </p:stCondLst>
                                  <p:childTnLst>
                                    <p:set>
                                      <p:cBhvr>
                                        <p:cTn id="134" dur="1" fill="hold">
                                          <p:stCondLst>
                                            <p:cond delay="0"/>
                                          </p:stCondLst>
                                        </p:cTn>
                                        <p:tgtEl>
                                          <p:spTgt spid="699490"/>
                                        </p:tgtEl>
                                        <p:attrNameLst>
                                          <p:attrName>style.visibility</p:attrName>
                                        </p:attrNameLst>
                                      </p:cBhvr>
                                      <p:to>
                                        <p:strVal val="visible"/>
                                      </p:to>
                                    </p:set>
                                    <p:anim calcmode="lin" valueType="num">
                                      <p:cBhvr>
                                        <p:cTn id="135" dur="2000" fill="hold"/>
                                        <p:tgtEl>
                                          <p:spTgt spid="699490"/>
                                        </p:tgtEl>
                                        <p:attrNameLst>
                                          <p:attrName>ppt_w</p:attrName>
                                        </p:attrNameLst>
                                      </p:cBhvr>
                                      <p:tavLst>
                                        <p:tav tm="0">
                                          <p:val>
                                            <p:fltVal val="0"/>
                                          </p:val>
                                        </p:tav>
                                        <p:tav tm="100000">
                                          <p:val>
                                            <p:strVal val="#ppt_w"/>
                                          </p:val>
                                        </p:tav>
                                      </p:tavLst>
                                    </p:anim>
                                    <p:anim calcmode="lin" valueType="num">
                                      <p:cBhvr>
                                        <p:cTn id="136" dur="2000" fill="hold"/>
                                        <p:tgtEl>
                                          <p:spTgt spid="699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04" grpId="0" autoUpdateAnimBg="0"/>
      <p:bldP spid="699405" grpId="0" autoUpdateAnimBg="0"/>
      <p:bldP spid="699406" grpId="0" autoUpdateAnimBg="0"/>
      <p:bldP spid="699475" grpId="0" animBg="1" autoUpdateAnimBg="0"/>
      <p:bldP spid="699476" grpId="0" animBg="1" autoUpdateAnimBg="0"/>
      <p:bldP spid="699477" grpId="0" animBg="1" autoUpdateAnimBg="0"/>
      <p:bldP spid="699478" grpId="0" animBg="1" autoUpdateAnimBg="0"/>
      <p:bldP spid="699479" grpId="0" animBg="1" autoUpdateAnimBg="0"/>
      <p:bldP spid="699480" grpId="0" animBg="1" autoUpdateAnimBg="0"/>
      <p:bldP spid="699481" grpId="0" animBg="1" autoUpdateAnimBg="0"/>
      <p:bldP spid="699482" grpId="0" animBg="1" autoUpdateAnimBg="0"/>
      <p:bldP spid="699483" grpId="0" animBg="1" autoUpdateAnimBg="0"/>
      <p:bldP spid="699484" grpId="0" animBg="1" autoUpdateAnimBg="0"/>
      <p:bldP spid="699485" grpId="0" animBg="1" autoUpdateAnimBg="0"/>
      <p:bldP spid="699486" grpId="0" animBg="1" autoUpdateAnimBg="0"/>
      <p:bldP spid="699488" grpId="0" animBg="1"/>
      <p:bldP spid="699489" grpId="0" animBg="1"/>
      <p:bldP spid="6994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half" idx="10"/>
          </p:nvPr>
        </p:nvSpPr>
        <p:spPr/>
        <p:txBody>
          <a:bodyPr/>
          <a:lstStyle/>
          <a:p>
            <a:r>
              <a:rPr lang="en-US" smtClean="0"/>
              <a:t>14 avril  2011</a:t>
            </a:r>
            <a:endParaRPr lang="en-US"/>
          </a:p>
        </p:txBody>
      </p:sp>
      <p:sp>
        <p:nvSpPr>
          <p:cNvPr id="55"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01442" name="Rectangle 2"/>
          <p:cNvSpPr>
            <a:spLocks noGrp="1" noChangeArrowheads="1"/>
          </p:cNvSpPr>
          <p:nvPr>
            <p:ph type="title"/>
          </p:nvPr>
        </p:nvSpPr>
        <p:spPr/>
        <p:txBody>
          <a:bodyPr/>
          <a:lstStyle/>
          <a:p>
            <a:r>
              <a:rPr lang="en-GB" sz="4000" dirty="0"/>
              <a:t> </a:t>
            </a:r>
            <a:r>
              <a:rPr lang="en-GB" sz="4000" dirty="0" smtClean="0"/>
              <a:t>le </a:t>
            </a:r>
            <a:r>
              <a:rPr lang="en-GB" sz="4000" dirty="0" err="1" smtClean="0"/>
              <a:t>dernier</a:t>
            </a:r>
            <a:r>
              <a:rPr lang="en-GB" sz="4000" dirty="0" smtClean="0"/>
              <a:t> bit </a:t>
            </a:r>
            <a:r>
              <a:rPr lang="en-GB" sz="4000" dirty="0" err="1" smtClean="0"/>
              <a:t>n’est</a:t>
            </a:r>
            <a:r>
              <a:rPr lang="en-GB" sz="4000" dirty="0" smtClean="0"/>
              <a:t> pas </a:t>
            </a:r>
            <a:r>
              <a:rPr lang="en-GB" sz="4000" dirty="0" err="1" smtClean="0"/>
              <a:t>aléatoire</a:t>
            </a:r>
            <a:endParaRPr lang="en-GB" sz="4000" dirty="0"/>
          </a:p>
        </p:txBody>
      </p:sp>
      <p:graphicFrame>
        <p:nvGraphicFramePr>
          <p:cNvPr id="701443" name="Object 3"/>
          <p:cNvGraphicFramePr>
            <a:graphicFrameLocks noChangeAspect="1"/>
          </p:cNvGraphicFramePr>
          <p:nvPr/>
        </p:nvGraphicFramePr>
        <p:xfrm>
          <a:off x="609600" y="2590800"/>
          <a:ext cx="3419475" cy="2505075"/>
        </p:xfrm>
        <a:graphic>
          <a:graphicData uri="http://schemas.openxmlformats.org/presentationml/2006/ole">
            <mc:AlternateContent xmlns:mc="http://schemas.openxmlformats.org/markup-compatibility/2006">
              <mc:Choice xmlns:v="urn:schemas-microsoft-com:vml" Requires="v">
                <p:oleObj spid="_x0000_s2056" name="Bitmap Image" r:id="rId4" imgW="3419952" imgH="2505425" progId="Paint.Picture">
                  <p:embed/>
                </p:oleObj>
              </mc:Choice>
              <mc:Fallback>
                <p:oleObj name="Bitmap Image" r:id="rId4" imgW="3419952" imgH="250542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90800"/>
                        <a:ext cx="34194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1445" name="Text Box 5"/>
          <p:cNvSpPr txBox="1">
            <a:spLocks noChangeArrowheads="1"/>
          </p:cNvSpPr>
          <p:nvPr/>
        </p:nvSpPr>
        <p:spPr bwMode="auto">
          <a:xfrm>
            <a:off x="1648882" y="5157788"/>
            <a:ext cx="17187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dirty="0" err="1" smtClean="0">
                <a:solidFill>
                  <a:schemeClr val="tx2"/>
                </a:solidFill>
                <a:latin typeface="Times New Roman" pitchFamily="18" charset="0"/>
              </a:rPr>
              <a:t>couverture</a:t>
            </a:r>
            <a:endParaRPr lang="en-GB" sz="2800" dirty="0">
              <a:solidFill>
                <a:schemeClr val="tx2"/>
              </a:solidFill>
              <a:latin typeface="Times New Roman" pitchFamily="18" charset="0"/>
            </a:endParaRPr>
          </a:p>
        </p:txBody>
      </p:sp>
      <p:grpSp>
        <p:nvGrpSpPr>
          <p:cNvPr id="701446" name="Group 6"/>
          <p:cNvGrpSpPr>
            <a:grpSpLocks/>
          </p:cNvGrpSpPr>
          <p:nvPr/>
        </p:nvGrpSpPr>
        <p:grpSpPr bwMode="auto">
          <a:xfrm>
            <a:off x="4038600" y="2590800"/>
            <a:ext cx="4410075" cy="2505075"/>
            <a:chOff x="2544" y="1632"/>
            <a:chExt cx="2778" cy="1578"/>
          </a:xfrm>
        </p:grpSpPr>
        <p:graphicFrame>
          <p:nvGraphicFramePr>
            <p:cNvPr id="701447" name="Object 7"/>
            <p:cNvGraphicFramePr>
              <a:graphicFrameLocks noChangeAspect="1"/>
            </p:cNvGraphicFramePr>
            <p:nvPr/>
          </p:nvGraphicFramePr>
          <p:xfrm>
            <a:off x="3168" y="1632"/>
            <a:ext cx="2154" cy="1578"/>
          </p:xfrm>
          <a:graphic>
            <a:graphicData uri="http://schemas.openxmlformats.org/presentationml/2006/ole">
              <mc:AlternateContent xmlns:mc="http://schemas.openxmlformats.org/markup-compatibility/2006">
                <mc:Choice xmlns:v="urn:schemas-microsoft-com:vml" Requires="v">
                  <p:oleObj spid="_x0000_s2057" name="Bitmap Image" r:id="rId6" imgW="3419952" imgH="2505425" progId="Paint.Picture">
                    <p:embed/>
                  </p:oleObj>
                </mc:Choice>
                <mc:Fallback>
                  <p:oleObj name="Bitmap Image" r:id="rId6" imgW="3419952" imgH="250542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1632"/>
                          <a:ext cx="2154" cy="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1448" name="Line 8"/>
            <p:cNvSpPr>
              <a:spLocks noChangeShapeType="1"/>
            </p:cNvSpPr>
            <p:nvPr/>
          </p:nvSpPr>
          <p:spPr bwMode="auto">
            <a:xfrm>
              <a:off x="2544" y="2448"/>
              <a:ext cx="62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449" name="Group 9"/>
          <p:cNvGrpSpPr>
            <a:grpSpLocks/>
          </p:cNvGrpSpPr>
          <p:nvPr/>
        </p:nvGrpSpPr>
        <p:grpSpPr bwMode="auto">
          <a:xfrm>
            <a:off x="1219200" y="990600"/>
            <a:ext cx="3657600" cy="1143000"/>
            <a:chOff x="768" y="624"/>
            <a:chExt cx="2304" cy="720"/>
          </a:xfrm>
        </p:grpSpPr>
        <p:grpSp>
          <p:nvGrpSpPr>
            <p:cNvPr id="701450" name="Group 10"/>
            <p:cNvGrpSpPr>
              <a:grpSpLocks/>
            </p:cNvGrpSpPr>
            <p:nvPr/>
          </p:nvGrpSpPr>
          <p:grpSpPr bwMode="auto">
            <a:xfrm>
              <a:off x="2832" y="624"/>
              <a:ext cx="240" cy="720"/>
              <a:chOff x="2832" y="624"/>
              <a:chExt cx="240" cy="720"/>
            </a:xfrm>
          </p:grpSpPr>
          <p:sp>
            <p:nvSpPr>
              <p:cNvPr id="701451" name="Rectangle 11"/>
              <p:cNvSpPr>
                <a:spLocks noChangeArrowheads="1"/>
              </p:cNvSpPr>
              <p:nvPr/>
            </p:nvSpPr>
            <p:spPr bwMode="auto">
              <a:xfrm>
                <a:off x="2832" y="624"/>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52" name="Rectangle 12"/>
              <p:cNvSpPr>
                <a:spLocks noChangeArrowheads="1"/>
              </p:cNvSpPr>
              <p:nvPr/>
            </p:nvSpPr>
            <p:spPr bwMode="auto">
              <a:xfrm>
                <a:off x="2832" y="864"/>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53" name="Rectangle 13"/>
              <p:cNvSpPr>
                <a:spLocks noChangeArrowheads="1"/>
              </p:cNvSpPr>
              <p:nvPr/>
            </p:nvSpPr>
            <p:spPr bwMode="auto">
              <a:xfrm>
                <a:off x="2832" y="1104"/>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grpSp>
        <p:sp>
          <p:nvSpPr>
            <p:cNvPr id="701454" name="Rectangle 14"/>
            <p:cNvSpPr>
              <a:spLocks noChangeArrowheads="1"/>
            </p:cNvSpPr>
            <p:nvPr/>
          </p:nvSpPr>
          <p:spPr bwMode="auto">
            <a:xfrm>
              <a:off x="259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55" name="Rectangle 15"/>
            <p:cNvSpPr>
              <a:spLocks noChangeArrowheads="1"/>
            </p:cNvSpPr>
            <p:nvPr/>
          </p:nvSpPr>
          <p:spPr bwMode="auto">
            <a:xfrm>
              <a:off x="211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56" name="Rectangle 16"/>
            <p:cNvSpPr>
              <a:spLocks noChangeArrowheads="1"/>
            </p:cNvSpPr>
            <p:nvPr/>
          </p:nvSpPr>
          <p:spPr bwMode="auto">
            <a:xfrm>
              <a:off x="163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57" name="Rectangle 17"/>
            <p:cNvSpPr>
              <a:spLocks noChangeArrowheads="1"/>
            </p:cNvSpPr>
            <p:nvPr/>
          </p:nvSpPr>
          <p:spPr bwMode="auto">
            <a:xfrm>
              <a:off x="115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58" name="Rectangle 18"/>
            <p:cNvSpPr>
              <a:spLocks noChangeArrowheads="1"/>
            </p:cNvSpPr>
            <p:nvPr/>
          </p:nvSpPr>
          <p:spPr bwMode="auto">
            <a:xfrm>
              <a:off x="139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59" name="Rectangle 19"/>
            <p:cNvSpPr>
              <a:spLocks noChangeArrowheads="1"/>
            </p:cNvSpPr>
            <p:nvPr/>
          </p:nvSpPr>
          <p:spPr bwMode="auto">
            <a:xfrm>
              <a:off x="163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60" name="Rectangle 20"/>
            <p:cNvSpPr>
              <a:spLocks noChangeArrowheads="1"/>
            </p:cNvSpPr>
            <p:nvPr/>
          </p:nvSpPr>
          <p:spPr bwMode="auto">
            <a:xfrm>
              <a:off x="187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61" name="Rectangle 21"/>
            <p:cNvSpPr>
              <a:spLocks noChangeArrowheads="1"/>
            </p:cNvSpPr>
            <p:nvPr/>
          </p:nvSpPr>
          <p:spPr bwMode="auto">
            <a:xfrm>
              <a:off x="139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62" name="Rectangle 22"/>
            <p:cNvSpPr>
              <a:spLocks noChangeArrowheads="1"/>
            </p:cNvSpPr>
            <p:nvPr/>
          </p:nvSpPr>
          <p:spPr bwMode="auto">
            <a:xfrm>
              <a:off x="211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63" name="Rectangle 23"/>
            <p:cNvSpPr>
              <a:spLocks noChangeArrowheads="1"/>
            </p:cNvSpPr>
            <p:nvPr/>
          </p:nvSpPr>
          <p:spPr bwMode="auto">
            <a:xfrm>
              <a:off x="115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64" name="Rectangle 24"/>
            <p:cNvSpPr>
              <a:spLocks noChangeArrowheads="1"/>
            </p:cNvSpPr>
            <p:nvPr/>
          </p:nvSpPr>
          <p:spPr bwMode="auto">
            <a:xfrm>
              <a:off x="187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65" name="Rectangle 25"/>
            <p:cNvSpPr>
              <a:spLocks noChangeArrowheads="1"/>
            </p:cNvSpPr>
            <p:nvPr/>
          </p:nvSpPr>
          <p:spPr bwMode="auto">
            <a:xfrm>
              <a:off x="259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66" name="Rectangle 26"/>
            <p:cNvSpPr>
              <a:spLocks noChangeArrowheads="1"/>
            </p:cNvSpPr>
            <p:nvPr/>
          </p:nvSpPr>
          <p:spPr bwMode="auto">
            <a:xfrm>
              <a:off x="115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67" name="Rectangle 27"/>
            <p:cNvSpPr>
              <a:spLocks noChangeArrowheads="1"/>
            </p:cNvSpPr>
            <p:nvPr/>
          </p:nvSpPr>
          <p:spPr bwMode="auto">
            <a:xfrm>
              <a:off x="235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68" name="Rectangle 28"/>
            <p:cNvSpPr>
              <a:spLocks noChangeArrowheads="1"/>
            </p:cNvSpPr>
            <p:nvPr/>
          </p:nvSpPr>
          <p:spPr bwMode="auto">
            <a:xfrm>
              <a:off x="139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69" name="Rectangle 29"/>
            <p:cNvSpPr>
              <a:spLocks noChangeArrowheads="1"/>
            </p:cNvSpPr>
            <p:nvPr/>
          </p:nvSpPr>
          <p:spPr bwMode="auto">
            <a:xfrm>
              <a:off x="163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70" name="Rectangle 30"/>
            <p:cNvSpPr>
              <a:spLocks noChangeArrowheads="1"/>
            </p:cNvSpPr>
            <p:nvPr/>
          </p:nvSpPr>
          <p:spPr bwMode="auto">
            <a:xfrm>
              <a:off x="211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71" name="Rectangle 31"/>
            <p:cNvSpPr>
              <a:spLocks noChangeArrowheads="1"/>
            </p:cNvSpPr>
            <p:nvPr/>
          </p:nvSpPr>
          <p:spPr bwMode="auto">
            <a:xfrm>
              <a:off x="2352" y="110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72" name="Rectangle 32"/>
            <p:cNvSpPr>
              <a:spLocks noChangeArrowheads="1"/>
            </p:cNvSpPr>
            <p:nvPr/>
          </p:nvSpPr>
          <p:spPr bwMode="auto">
            <a:xfrm>
              <a:off x="187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73" name="Rectangle 33"/>
            <p:cNvSpPr>
              <a:spLocks noChangeArrowheads="1"/>
            </p:cNvSpPr>
            <p:nvPr/>
          </p:nvSpPr>
          <p:spPr bwMode="auto">
            <a:xfrm>
              <a:off x="2352" y="62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1474" name="Rectangle 34"/>
            <p:cNvSpPr>
              <a:spLocks noChangeArrowheads="1"/>
            </p:cNvSpPr>
            <p:nvPr/>
          </p:nvSpPr>
          <p:spPr bwMode="auto">
            <a:xfrm>
              <a:off x="2592" y="864"/>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1475" name="Rectangle 35"/>
            <p:cNvSpPr>
              <a:spLocks noChangeArrowheads="1"/>
            </p:cNvSpPr>
            <p:nvPr/>
          </p:nvSpPr>
          <p:spPr bwMode="auto">
            <a:xfrm>
              <a:off x="768" y="864"/>
              <a:ext cx="240" cy="240"/>
            </a:xfrm>
            <a:prstGeom prst="rect">
              <a:avLst/>
            </a:prstGeom>
            <a:solidFill>
              <a:schemeClr val="bg1"/>
            </a:solid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FF00"/>
                  </a:solidFill>
                  <a:latin typeface="Times New Roman" pitchFamily="18" charset="0"/>
                </a:rPr>
                <a:t>G</a:t>
              </a:r>
              <a:endParaRPr lang="en-GB" sz="2000">
                <a:solidFill>
                  <a:srgbClr val="00FF00"/>
                </a:solidFill>
                <a:latin typeface="Times New Roman" pitchFamily="18" charset="0"/>
              </a:endParaRPr>
            </a:p>
          </p:txBody>
        </p:sp>
        <p:sp>
          <p:nvSpPr>
            <p:cNvPr id="701476" name="Rectangle 36"/>
            <p:cNvSpPr>
              <a:spLocks noChangeArrowheads="1"/>
            </p:cNvSpPr>
            <p:nvPr/>
          </p:nvSpPr>
          <p:spPr bwMode="auto">
            <a:xfrm>
              <a:off x="768" y="1104"/>
              <a:ext cx="240" cy="240"/>
            </a:xfrm>
            <a:prstGeom prst="rect">
              <a:avLst/>
            </a:prstGeom>
            <a:solidFill>
              <a:schemeClr val="bg1"/>
            </a:solid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00FF"/>
                  </a:solidFill>
                  <a:latin typeface="Times New Roman" pitchFamily="18" charset="0"/>
                </a:rPr>
                <a:t>B</a:t>
              </a:r>
              <a:endParaRPr lang="en-GB" sz="2000">
                <a:solidFill>
                  <a:srgbClr val="0000FF"/>
                </a:solidFill>
                <a:latin typeface="Times New Roman" pitchFamily="18" charset="0"/>
              </a:endParaRPr>
            </a:p>
          </p:txBody>
        </p:sp>
        <p:sp>
          <p:nvSpPr>
            <p:cNvPr id="701477" name="Rectangle 37"/>
            <p:cNvSpPr>
              <a:spLocks noChangeArrowheads="1"/>
            </p:cNvSpPr>
            <p:nvPr/>
          </p:nvSpPr>
          <p:spPr bwMode="auto">
            <a:xfrm>
              <a:off x="768" y="624"/>
              <a:ext cx="240" cy="240"/>
            </a:xfrm>
            <a:prstGeom prst="rect">
              <a:avLst/>
            </a:prstGeom>
            <a:solidFill>
              <a:schemeClr val="bg1"/>
            </a:solid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R</a:t>
              </a:r>
              <a:endParaRPr lang="en-GB" sz="2000">
                <a:solidFill>
                  <a:srgbClr val="FF0000"/>
                </a:solidFill>
                <a:latin typeface="Times New Roman" pitchFamily="18" charset="0"/>
              </a:endParaRPr>
            </a:p>
          </p:txBody>
        </p:sp>
      </p:grpSp>
      <p:grpSp>
        <p:nvGrpSpPr>
          <p:cNvPr id="701478" name="Group 38"/>
          <p:cNvGrpSpPr>
            <a:grpSpLocks/>
          </p:cNvGrpSpPr>
          <p:nvPr/>
        </p:nvGrpSpPr>
        <p:grpSpPr bwMode="auto">
          <a:xfrm>
            <a:off x="4876800" y="990600"/>
            <a:ext cx="2286000" cy="381000"/>
            <a:chOff x="3072" y="624"/>
            <a:chExt cx="1440" cy="240"/>
          </a:xfrm>
          <a:solidFill>
            <a:schemeClr val="bg1"/>
          </a:solidFill>
        </p:grpSpPr>
        <p:sp>
          <p:nvSpPr>
            <p:cNvPr id="701479" name="Rectangle 39"/>
            <p:cNvSpPr>
              <a:spLocks noChangeArrowheads="1"/>
            </p:cNvSpPr>
            <p:nvPr/>
          </p:nvSpPr>
          <p:spPr bwMode="auto">
            <a:xfrm>
              <a:off x="3696" y="624"/>
              <a:ext cx="480" cy="240"/>
            </a:xfrm>
            <a:prstGeom prst="rect">
              <a:avLst/>
            </a:prstGeom>
            <a:grp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dirty="0">
                  <a:latin typeface="Times New Roman" pitchFamily="18" charset="0"/>
                </a:rPr>
                <a:t>0</a:t>
              </a:r>
              <a:endParaRPr lang="en-GB" sz="2000" dirty="0">
                <a:latin typeface="Times New Roman" pitchFamily="18" charset="0"/>
              </a:endParaRPr>
            </a:p>
          </p:txBody>
        </p:sp>
        <p:sp>
          <p:nvSpPr>
            <p:cNvPr id="701480" name="Line 40"/>
            <p:cNvSpPr>
              <a:spLocks noChangeShapeType="1"/>
            </p:cNvSpPr>
            <p:nvPr/>
          </p:nvSpPr>
          <p:spPr bwMode="auto">
            <a:xfrm>
              <a:off x="3072" y="768"/>
              <a:ext cx="624" cy="0"/>
            </a:xfrm>
            <a:prstGeom prst="line">
              <a:avLst/>
            </a:prstGeom>
            <a:grp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481" name="Rectangle 41"/>
            <p:cNvSpPr>
              <a:spLocks noChangeArrowheads="1"/>
            </p:cNvSpPr>
            <p:nvPr/>
          </p:nvSpPr>
          <p:spPr bwMode="auto">
            <a:xfrm>
              <a:off x="4272" y="624"/>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R</a:t>
              </a:r>
              <a:endParaRPr lang="en-GB" sz="2000">
                <a:solidFill>
                  <a:srgbClr val="FF0000"/>
                </a:solidFill>
                <a:latin typeface="Times New Roman" pitchFamily="18" charset="0"/>
              </a:endParaRPr>
            </a:p>
          </p:txBody>
        </p:sp>
      </p:grpSp>
      <p:grpSp>
        <p:nvGrpSpPr>
          <p:cNvPr id="701482" name="Group 42"/>
          <p:cNvGrpSpPr>
            <a:grpSpLocks/>
          </p:cNvGrpSpPr>
          <p:nvPr/>
        </p:nvGrpSpPr>
        <p:grpSpPr bwMode="auto">
          <a:xfrm>
            <a:off x="4876800" y="1371600"/>
            <a:ext cx="2286000" cy="381000"/>
            <a:chOff x="3072" y="864"/>
            <a:chExt cx="1440" cy="240"/>
          </a:xfrm>
          <a:solidFill>
            <a:schemeClr val="bg1"/>
          </a:solidFill>
        </p:grpSpPr>
        <p:sp>
          <p:nvSpPr>
            <p:cNvPr id="701483" name="Rectangle 43"/>
            <p:cNvSpPr>
              <a:spLocks noChangeArrowheads="1"/>
            </p:cNvSpPr>
            <p:nvPr/>
          </p:nvSpPr>
          <p:spPr bwMode="auto">
            <a:xfrm>
              <a:off x="3696" y="864"/>
              <a:ext cx="480" cy="240"/>
            </a:xfrm>
            <a:prstGeom prst="rect">
              <a:avLst/>
            </a:prstGeom>
            <a:grp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dirty="0">
                  <a:latin typeface="Times New Roman" pitchFamily="18" charset="0"/>
                </a:rPr>
                <a:t>255</a:t>
              </a:r>
              <a:endParaRPr lang="en-GB" sz="2000" dirty="0">
                <a:latin typeface="Times New Roman" pitchFamily="18" charset="0"/>
              </a:endParaRPr>
            </a:p>
          </p:txBody>
        </p:sp>
        <p:sp>
          <p:nvSpPr>
            <p:cNvPr id="701484" name="Line 44"/>
            <p:cNvSpPr>
              <a:spLocks noChangeShapeType="1"/>
            </p:cNvSpPr>
            <p:nvPr/>
          </p:nvSpPr>
          <p:spPr bwMode="auto">
            <a:xfrm>
              <a:off x="3072" y="1008"/>
              <a:ext cx="624" cy="0"/>
            </a:xfrm>
            <a:prstGeom prst="line">
              <a:avLst/>
            </a:prstGeom>
            <a:grp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485" name="Rectangle 45"/>
            <p:cNvSpPr>
              <a:spLocks noChangeArrowheads="1"/>
            </p:cNvSpPr>
            <p:nvPr/>
          </p:nvSpPr>
          <p:spPr bwMode="auto">
            <a:xfrm>
              <a:off x="4272" y="864"/>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FF00"/>
                  </a:solidFill>
                  <a:latin typeface="Times New Roman" pitchFamily="18" charset="0"/>
                </a:rPr>
                <a:t>G</a:t>
              </a:r>
              <a:endParaRPr lang="en-GB" sz="2000">
                <a:solidFill>
                  <a:srgbClr val="00FF00"/>
                </a:solidFill>
                <a:latin typeface="Times New Roman" pitchFamily="18" charset="0"/>
              </a:endParaRPr>
            </a:p>
          </p:txBody>
        </p:sp>
      </p:grpSp>
      <p:grpSp>
        <p:nvGrpSpPr>
          <p:cNvPr id="701486" name="Group 46"/>
          <p:cNvGrpSpPr>
            <a:grpSpLocks/>
          </p:cNvGrpSpPr>
          <p:nvPr/>
        </p:nvGrpSpPr>
        <p:grpSpPr bwMode="auto">
          <a:xfrm>
            <a:off x="4876800" y="1752600"/>
            <a:ext cx="2286000" cy="381000"/>
            <a:chOff x="3072" y="1104"/>
            <a:chExt cx="1440" cy="240"/>
          </a:xfrm>
          <a:solidFill>
            <a:schemeClr val="bg1"/>
          </a:solidFill>
        </p:grpSpPr>
        <p:sp>
          <p:nvSpPr>
            <p:cNvPr id="701487" name="Rectangle 47"/>
            <p:cNvSpPr>
              <a:spLocks noChangeArrowheads="1"/>
            </p:cNvSpPr>
            <p:nvPr/>
          </p:nvSpPr>
          <p:spPr bwMode="auto">
            <a:xfrm>
              <a:off x="3696" y="1104"/>
              <a:ext cx="480" cy="240"/>
            </a:xfrm>
            <a:prstGeom prst="rect">
              <a:avLst/>
            </a:prstGeom>
            <a:grp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dirty="0">
                  <a:latin typeface="Times New Roman" pitchFamily="18" charset="0"/>
                </a:rPr>
                <a:t>255</a:t>
              </a:r>
              <a:endParaRPr lang="en-GB" sz="2000" dirty="0">
                <a:latin typeface="Times New Roman" pitchFamily="18" charset="0"/>
              </a:endParaRPr>
            </a:p>
          </p:txBody>
        </p:sp>
        <p:sp>
          <p:nvSpPr>
            <p:cNvPr id="701488" name="Line 48"/>
            <p:cNvSpPr>
              <a:spLocks noChangeShapeType="1"/>
            </p:cNvSpPr>
            <p:nvPr/>
          </p:nvSpPr>
          <p:spPr bwMode="auto">
            <a:xfrm>
              <a:off x="3072" y="1248"/>
              <a:ext cx="624" cy="0"/>
            </a:xfrm>
            <a:prstGeom prst="line">
              <a:avLst/>
            </a:prstGeom>
            <a:grp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489" name="Rectangle 49"/>
            <p:cNvSpPr>
              <a:spLocks noChangeArrowheads="1"/>
            </p:cNvSpPr>
            <p:nvPr/>
          </p:nvSpPr>
          <p:spPr bwMode="auto">
            <a:xfrm>
              <a:off x="4272" y="1104"/>
              <a:ext cx="240" cy="240"/>
            </a:xfrm>
            <a:prstGeom prst="rect">
              <a:avLst/>
            </a:prstGeom>
            <a:grpFill/>
            <a:ln>
              <a:noFill/>
            </a:ln>
            <a:effectLst/>
            <a:extLs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0000FF"/>
                  </a:solidFill>
                  <a:latin typeface="Times New Roman" pitchFamily="18" charset="0"/>
                </a:rPr>
                <a:t>B</a:t>
              </a:r>
              <a:endParaRPr lang="en-GB" sz="2000">
                <a:solidFill>
                  <a:srgbClr val="0000FF"/>
                </a:solidFill>
                <a:latin typeface="Times New Roman" pitchFamily="18" charset="0"/>
              </a:endParaRPr>
            </a:p>
          </p:txBody>
        </p:sp>
      </p:grpSp>
      <p:sp>
        <p:nvSpPr>
          <p:cNvPr id="701490" name="Rectangle 50"/>
          <p:cNvSpPr>
            <a:spLocks noChangeArrowheads="1"/>
          </p:cNvSpPr>
          <p:nvPr/>
        </p:nvSpPr>
        <p:spPr bwMode="auto">
          <a:xfrm>
            <a:off x="304800" y="1219200"/>
            <a:ext cx="685800" cy="685800"/>
          </a:xfrm>
          <a:prstGeom prst="rect">
            <a:avLst/>
          </a:prstGeom>
          <a:solidFill>
            <a:srgbClr val="D84B9B"/>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Times New Roman" pitchFamily="18" charset="0"/>
            </a:endParaRPr>
          </a:p>
        </p:txBody>
      </p:sp>
      <p:sp>
        <p:nvSpPr>
          <p:cNvPr id="701491" name="Rectangle 51"/>
          <p:cNvSpPr>
            <a:spLocks noChangeArrowheads="1"/>
          </p:cNvSpPr>
          <p:nvPr/>
        </p:nvSpPr>
        <p:spPr bwMode="auto">
          <a:xfrm>
            <a:off x="7391400" y="1219200"/>
            <a:ext cx="685800" cy="685800"/>
          </a:xfrm>
          <a:prstGeom prst="rect">
            <a:avLst/>
          </a:prstGeom>
          <a:solidFill>
            <a:srgbClr val="00FFFF"/>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Times New Roman" pitchFamily="18" charset="0"/>
            </a:endParaRPr>
          </a:p>
        </p:txBody>
      </p:sp>
      <p:sp>
        <p:nvSpPr>
          <p:cNvPr id="701493" name="Rectangle 53"/>
          <p:cNvSpPr>
            <a:spLocks noChangeArrowheads="1"/>
          </p:cNvSpPr>
          <p:nvPr/>
        </p:nvSpPr>
        <p:spPr bwMode="auto">
          <a:xfrm>
            <a:off x="4067175" y="5229225"/>
            <a:ext cx="4826000" cy="935038"/>
          </a:xfrm>
          <a:prstGeom prst="rect">
            <a:avLst/>
          </a:prstGeom>
          <a:solidFill>
            <a:srgbClr val="E7C85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H" sz="2400" dirty="0"/>
              <a:t>u</a:t>
            </a:r>
            <a:r>
              <a:rPr lang="fr-CH" sz="2400" dirty="0" smtClean="0"/>
              <a:t>ne image réduite à ses derniers bits reste reconnaissable</a:t>
            </a:r>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815687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1490"/>
                                        </p:tgtEl>
                                        <p:attrNameLst>
                                          <p:attrName>style.visibility</p:attrName>
                                        </p:attrNameLst>
                                      </p:cBhvr>
                                      <p:to>
                                        <p:strVal val="visible"/>
                                      </p:to>
                                    </p:set>
                                    <p:animEffect transition="in" filter="box(in)">
                                      <p:cBhvr>
                                        <p:cTn id="7" dur="1000"/>
                                        <p:tgtEl>
                                          <p:spTgt spid="701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01449"/>
                                        </p:tgtEl>
                                        <p:attrNameLst>
                                          <p:attrName>style.visibility</p:attrName>
                                        </p:attrNameLst>
                                      </p:cBhvr>
                                      <p:to>
                                        <p:strVal val="visible"/>
                                      </p:to>
                                    </p:set>
                                    <p:animEffect transition="in" filter="wipe(left)">
                                      <p:cBhvr>
                                        <p:cTn id="12" dur="2000"/>
                                        <p:tgtEl>
                                          <p:spTgt spid="7014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01478"/>
                                        </p:tgtEl>
                                        <p:attrNameLst>
                                          <p:attrName>style.visibility</p:attrName>
                                        </p:attrNameLst>
                                      </p:cBhvr>
                                      <p:to>
                                        <p:strVal val="visible"/>
                                      </p:to>
                                    </p:set>
                                    <p:animEffect transition="in" filter="wipe(left)">
                                      <p:cBhvr>
                                        <p:cTn id="17" dur="2000"/>
                                        <p:tgtEl>
                                          <p:spTgt spid="7014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01482"/>
                                        </p:tgtEl>
                                        <p:attrNameLst>
                                          <p:attrName>style.visibility</p:attrName>
                                        </p:attrNameLst>
                                      </p:cBhvr>
                                      <p:to>
                                        <p:strVal val="visible"/>
                                      </p:to>
                                    </p:set>
                                    <p:animEffect transition="in" filter="wipe(left)">
                                      <p:cBhvr>
                                        <p:cTn id="22" dur="2000"/>
                                        <p:tgtEl>
                                          <p:spTgt spid="7014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01486"/>
                                        </p:tgtEl>
                                        <p:attrNameLst>
                                          <p:attrName>style.visibility</p:attrName>
                                        </p:attrNameLst>
                                      </p:cBhvr>
                                      <p:to>
                                        <p:strVal val="visible"/>
                                      </p:to>
                                    </p:set>
                                    <p:animEffect transition="in" filter="wipe(left)">
                                      <p:cBhvr>
                                        <p:cTn id="27" dur="2000"/>
                                        <p:tgtEl>
                                          <p:spTgt spid="7014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01491"/>
                                        </p:tgtEl>
                                        <p:attrNameLst>
                                          <p:attrName>style.visibility</p:attrName>
                                        </p:attrNameLst>
                                      </p:cBhvr>
                                      <p:to>
                                        <p:strVal val="visible"/>
                                      </p:to>
                                    </p:set>
                                    <p:animEffect transition="in" filter="box(in)">
                                      <p:cBhvr>
                                        <p:cTn id="32" dur="1000"/>
                                        <p:tgtEl>
                                          <p:spTgt spid="7014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01446"/>
                                        </p:tgtEl>
                                        <p:attrNameLst>
                                          <p:attrName>style.visibility</p:attrName>
                                        </p:attrNameLst>
                                      </p:cBhvr>
                                      <p:to>
                                        <p:strVal val="visible"/>
                                      </p:to>
                                    </p:set>
                                    <p:animEffect transition="in" filter="wipe(left)">
                                      <p:cBhvr>
                                        <p:cTn id="37" dur="2000"/>
                                        <p:tgtEl>
                                          <p:spTgt spid="7014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01493"/>
                                        </p:tgtEl>
                                        <p:attrNameLst>
                                          <p:attrName>style.visibility</p:attrName>
                                        </p:attrNameLst>
                                      </p:cBhvr>
                                      <p:to>
                                        <p:strVal val="visible"/>
                                      </p:to>
                                    </p:set>
                                    <p:anim calcmode="lin" valueType="num">
                                      <p:cBhvr>
                                        <p:cTn id="42" dur="2000" fill="hold"/>
                                        <p:tgtEl>
                                          <p:spTgt spid="701493"/>
                                        </p:tgtEl>
                                        <p:attrNameLst>
                                          <p:attrName>ppt_w</p:attrName>
                                        </p:attrNameLst>
                                      </p:cBhvr>
                                      <p:tavLst>
                                        <p:tav tm="0">
                                          <p:val>
                                            <p:fltVal val="0"/>
                                          </p:val>
                                        </p:tav>
                                        <p:tav tm="100000">
                                          <p:val>
                                            <p:strVal val="#ppt_w"/>
                                          </p:val>
                                        </p:tav>
                                      </p:tavLst>
                                    </p:anim>
                                    <p:anim calcmode="lin" valueType="num">
                                      <p:cBhvr>
                                        <p:cTn id="43" dur="2000" fill="hold"/>
                                        <p:tgtEl>
                                          <p:spTgt spid="7014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90" grpId="0" animBg="1" autoUpdateAnimBg="0"/>
      <p:bldP spid="701491" grpId="0" animBg="1" autoUpdateAnimBg="0"/>
      <p:bldP spid="7014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7" name="Text Box 5"/>
          <p:cNvSpPr txBox="1">
            <a:spLocks noChangeArrowheads="1"/>
          </p:cNvSpPr>
          <p:nvPr/>
        </p:nvSpPr>
        <p:spPr bwMode="auto">
          <a:xfrm>
            <a:off x="1905000" y="2971800"/>
            <a:ext cx="20152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rgbClr val="FF0000"/>
                </a:solidFill>
              </a:rPr>
              <a:t>Qu’est-ce que</a:t>
            </a:r>
          </a:p>
          <a:p>
            <a:r>
              <a:rPr lang="en-GB" dirty="0">
                <a:solidFill>
                  <a:srgbClr val="FF0000"/>
                </a:solidFill>
              </a:rPr>
              <a:t>la stéganographie</a:t>
            </a:r>
          </a:p>
        </p:txBody>
      </p:sp>
      <p:sp>
        <p:nvSpPr>
          <p:cNvPr id="10" name="Date Placeholder 2"/>
          <p:cNvSpPr>
            <a:spLocks noGrp="1"/>
          </p:cNvSpPr>
          <p:nvPr>
            <p:ph type="dt" sz="half" idx="10"/>
          </p:nvPr>
        </p:nvSpPr>
        <p:spPr/>
        <p:txBody>
          <a:bodyPr/>
          <a:lstStyle/>
          <a:p>
            <a:r>
              <a:rPr lang="en-US" smtClean="0"/>
              <a:t>14 avril  2011</a:t>
            </a:r>
            <a:endParaRPr lang="en-US"/>
          </a:p>
        </p:txBody>
      </p:sp>
      <p:sp>
        <p:nvSpPr>
          <p:cNvPr id="11"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15394" name="Rectangle 2"/>
          <p:cNvSpPr>
            <a:spLocks noGrp="1" noChangeArrowheads="1"/>
          </p:cNvSpPr>
          <p:nvPr>
            <p:ph type="title"/>
          </p:nvPr>
        </p:nvSpPr>
        <p:spPr/>
        <p:txBody>
          <a:bodyPr/>
          <a:lstStyle/>
          <a:p>
            <a:r>
              <a:rPr lang="en-GB" dirty="0"/>
              <a:t>Stéganographie</a:t>
            </a:r>
          </a:p>
        </p:txBody>
      </p:sp>
      <p:sp>
        <p:nvSpPr>
          <p:cNvPr id="315395" name="Rectangle 3"/>
          <p:cNvSpPr>
            <a:spLocks noChangeArrowheads="1"/>
          </p:cNvSpPr>
          <p:nvPr/>
        </p:nvSpPr>
        <p:spPr bwMode="auto">
          <a:xfrm>
            <a:off x="1379538" y="2793023"/>
            <a:ext cx="5486400" cy="3429000"/>
          </a:xfrm>
          <a:prstGeom prst="rect">
            <a:avLst/>
          </a:prstGeom>
          <a:solidFill>
            <a:srgbClr val="DDDDDD"/>
          </a:solidFill>
          <a:ln>
            <a:noFill/>
          </a:ln>
          <a:effectLst>
            <a:outerShdw dist="107763" dir="2700000" algn="ctr" rotWithShape="0">
              <a:schemeClr val="tx1"/>
            </a:outerShdw>
          </a:effectLst>
          <a:extLst>
            <a:ext uri="{91240B29-F687-4F45-9708-019B960494DF}">
              <a14:hiddenLine xmlns:a14="http://schemas.microsoft.com/office/drawing/2010/main" w="28575">
                <a:solidFill>
                  <a:schemeClr val="tx1"/>
                </a:solidFill>
                <a:miter lim="800000"/>
                <a:headEnd/>
                <a:tailEnd/>
              </a14:hiddenLine>
            </a:ext>
          </a:extLst>
        </p:spPr>
        <p:txBody>
          <a:bodyPr wrap="none" anchor="ctr"/>
          <a:lstStyle/>
          <a:p>
            <a:endParaRPr lang="en-US"/>
          </a:p>
        </p:txBody>
      </p:sp>
      <p:sp>
        <p:nvSpPr>
          <p:cNvPr id="315396" name="Text Box 4"/>
          <p:cNvSpPr txBox="1">
            <a:spLocks noChangeArrowheads="1"/>
          </p:cNvSpPr>
          <p:nvPr/>
        </p:nvSpPr>
        <p:spPr bwMode="auto">
          <a:xfrm>
            <a:off x="3581400" y="4648200"/>
            <a:ext cx="2873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solidFill>
                  <a:schemeClr val="tx1"/>
                </a:solidFill>
              </a:rPr>
              <a:t>Monsieur Jean-Claude ASSELBORN</a:t>
            </a:r>
          </a:p>
          <a:p>
            <a:r>
              <a:rPr lang="en-GB" sz="1400" dirty="0" err="1">
                <a:solidFill>
                  <a:schemeClr val="tx1"/>
                </a:solidFill>
              </a:rPr>
              <a:t>Université</a:t>
            </a:r>
            <a:r>
              <a:rPr lang="en-GB" sz="1400" dirty="0">
                <a:solidFill>
                  <a:schemeClr val="tx1"/>
                </a:solidFill>
              </a:rPr>
              <a:t> du Luxembourg</a:t>
            </a:r>
          </a:p>
          <a:p>
            <a:r>
              <a:rPr lang="en-GB" sz="1400" dirty="0">
                <a:solidFill>
                  <a:schemeClr val="tx1"/>
                </a:solidFill>
              </a:rPr>
              <a:t>Campus </a:t>
            </a:r>
            <a:r>
              <a:rPr lang="en-GB" sz="1400" dirty="0" err="1">
                <a:solidFill>
                  <a:schemeClr val="tx1"/>
                </a:solidFill>
              </a:rPr>
              <a:t>Limpertsberg</a:t>
            </a:r>
            <a:endParaRPr lang="en-GB" sz="1400" dirty="0">
              <a:solidFill>
                <a:schemeClr val="tx1"/>
              </a:solidFill>
            </a:endParaRPr>
          </a:p>
          <a:p>
            <a:r>
              <a:rPr lang="en-GB" sz="1400" dirty="0">
                <a:solidFill>
                  <a:schemeClr val="tx1"/>
                </a:solidFill>
              </a:rPr>
              <a:t>162a avenue de la </a:t>
            </a:r>
            <a:r>
              <a:rPr lang="en-GB" sz="1400" dirty="0" err="1">
                <a:solidFill>
                  <a:schemeClr val="tx1"/>
                </a:solidFill>
              </a:rPr>
              <a:t>Faïencerie</a:t>
            </a:r>
            <a:endParaRPr lang="en-GB" sz="1400" dirty="0">
              <a:solidFill>
                <a:schemeClr val="tx1"/>
              </a:solidFill>
            </a:endParaRPr>
          </a:p>
          <a:p>
            <a:r>
              <a:rPr lang="en-GB" sz="1600" dirty="0">
                <a:solidFill>
                  <a:schemeClr val="tx1"/>
                </a:solidFill>
              </a:rPr>
              <a:t>L-1511 Luxembourg</a:t>
            </a:r>
          </a:p>
        </p:txBody>
      </p:sp>
      <p:sp>
        <p:nvSpPr>
          <p:cNvPr id="315398" name="Text Box 6"/>
          <p:cNvSpPr txBox="1">
            <a:spLocks noChangeArrowheads="1"/>
          </p:cNvSpPr>
          <p:nvPr/>
        </p:nvSpPr>
        <p:spPr bwMode="auto">
          <a:xfrm>
            <a:off x="2290208" y="838200"/>
            <a:ext cx="49487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4800" dirty="0">
                <a:solidFill>
                  <a:schemeClr val="tx2"/>
                </a:solidFill>
              </a:rPr>
              <a:t>l’art de recouvrir</a:t>
            </a:r>
          </a:p>
          <a:p>
            <a:pPr algn="ctr"/>
            <a:r>
              <a:rPr lang="en-GB" sz="4800" dirty="0">
                <a:solidFill>
                  <a:schemeClr val="tx2"/>
                </a:solidFill>
              </a:rPr>
              <a:t>un message</a:t>
            </a:r>
          </a:p>
        </p:txBody>
      </p:sp>
      <p:sp>
        <p:nvSpPr>
          <p:cNvPr id="315399" name="Text Box 7"/>
          <p:cNvSpPr txBox="1">
            <a:spLocks noChangeArrowheads="1"/>
          </p:cNvSpPr>
          <p:nvPr/>
        </p:nvSpPr>
        <p:spPr bwMode="auto">
          <a:xfrm>
            <a:off x="6172200" y="2971800"/>
            <a:ext cx="4651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dirty="0" err="1">
                <a:solidFill>
                  <a:srgbClr val="FF3300"/>
                </a:solidFill>
              </a:rPr>
              <a:t>sté</a:t>
            </a:r>
            <a:endParaRPr lang="en-GB" sz="2000" dirty="0">
              <a:solidFill>
                <a:srgbClr val="FF3300"/>
              </a:solidFill>
            </a:endParaRPr>
          </a:p>
          <a:p>
            <a:r>
              <a:rPr lang="en-GB" sz="2000" dirty="0" err="1">
                <a:solidFill>
                  <a:srgbClr val="FF3300"/>
                </a:solidFill>
              </a:rPr>
              <a:t>ga</a:t>
            </a:r>
            <a:endParaRPr lang="en-GB" sz="2000" dirty="0">
              <a:solidFill>
                <a:srgbClr val="FF3300"/>
              </a:solidFill>
            </a:endParaRPr>
          </a:p>
          <a:p>
            <a:r>
              <a:rPr lang="en-GB" sz="2000" dirty="0">
                <a:solidFill>
                  <a:srgbClr val="FF3300"/>
                </a:solidFill>
              </a:rPr>
              <a:t>no</a:t>
            </a:r>
          </a:p>
        </p:txBody>
      </p:sp>
      <p:pic>
        <p:nvPicPr>
          <p:cNvPr id="315400" name="Picture 8" descr="I:\Recherche CRP\FNR\SECOM\CSI\Séminaires\Stegano\4F28222510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2913281"/>
            <a:ext cx="1066800" cy="1409700"/>
          </a:xfrm>
          <a:prstGeom prst="rect">
            <a:avLst/>
          </a:prstGeom>
          <a:noFill/>
          <a:extLst>
            <a:ext uri="{909E8E84-426E-40DD-AFC4-6F175D3DCCD1}">
              <a14:hiddenFill xmlns:a14="http://schemas.microsoft.com/office/drawing/2010/main">
                <a:solidFill>
                  <a:srgbClr val="FFFFFF"/>
                </a:solidFill>
              </a14:hiddenFill>
            </a:ext>
          </a:extLst>
        </p:spPr>
      </p:pic>
      <p:sp>
        <p:nvSpPr>
          <p:cNvPr id="315401" name="Freeform 9" descr="Water droplets"/>
          <p:cNvSpPr>
            <a:spLocks/>
          </p:cNvSpPr>
          <p:nvPr/>
        </p:nvSpPr>
        <p:spPr bwMode="auto">
          <a:xfrm>
            <a:off x="0" y="762000"/>
            <a:ext cx="9144000" cy="6096000"/>
          </a:xfrm>
          <a:custGeom>
            <a:avLst/>
            <a:gdLst>
              <a:gd name="T0" fmla="*/ 1296 w 5760"/>
              <a:gd name="T1" fmla="*/ 48 h 4320"/>
              <a:gd name="T2" fmla="*/ 1296 w 5760"/>
              <a:gd name="T3" fmla="*/ 1632 h 4320"/>
              <a:gd name="T4" fmla="*/ 4176 w 5760"/>
              <a:gd name="T5" fmla="*/ 1632 h 4320"/>
              <a:gd name="T6" fmla="*/ 4176 w 5760"/>
              <a:gd name="T7" fmla="*/ 48 h 4320"/>
              <a:gd name="T8" fmla="*/ 5760 w 5760"/>
              <a:gd name="T9" fmla="*/ 48 h 4320"/>
              <a:gd name="T10" fmla="*/ 5760 w 5760"/>
              <a:gd name="T11" fmla="*/ 4320 h 4320"/>
              <a:gd name="T12" fmla="*/ 0 w 5760"/>
              <a:gd name="T13" fmla="*/ 4320 h 4320"/>
              <a:gd name="T14" fmla="*/ 0 w 5760"/>
              <a:gd name="T15" fmla="*/ 0 h 4320"/>
              <a:gd name="T16" fmla="*/ 1296 w 5760"/>
              <a:gd name="T17" fmla="*/ 0 h 4320"/>
              <a:gd name="connsiteX0" fmla="*/ 2250 w 10000"/>
              <a:gd name="connsiteY0" fmla="*/ 111 h 10000"/>
              <a:gd name="connsiteX1" fmla="*/ 2250 w 10000"/>
              <a:gd name="connsiteY1" fmla="*/ 3778 h 10000"/>
              <a:gd name="connsiteX2" fmla="*/ 7250 w 10000"/>
              <a:gd name="connsiteY2" fmla="*/ 3778 h 10000"/>
              <a:gd name="connsiteX3" fmla="*/ 8150 w 10000"/>
              <a:gd name="connsiteY3" fmla="*/ 130 h 10000"/>
              <a:gd name="connsiteX4" fmla="*/ 10000 w 10000"/>
              <a:gd name="connsiteY4" fmla="*/ 111 h 10000"/>
              <a:gd name="connsiteX5" fmla="*/ 10000 w 10000"/>
              <a:gd name="connsiteY5" fmla="*/ 10000 h 10000"/>
              <a:gd name="connsiteX6" fmla="*/ 0 w 10000"/>
              <a:gd name="connsiteY6" fmla="*/ 10000 h 10000"/>
              <a:gd name="connsiteX7" fmla="*/ 0 w 10000"/>
              <a:gd name="connsiteY7" fmla="*/ 0 h 10000"/>
              <a:gd name="connsiteX8" fmla="*/ 2250 w 10000"/>
              <a:gd name="connsiteY8" fmla="*/ 0 h 10000"/>
              <a:gd name="connsiteX0" fmla="*/ 2250 w 10000"/>
              <a:gd name="connsiteY0" fmla="*/ 111 h 10000"/>
              <a:gd name="connsiteX1" fmla="*/ 2250 w 10000"/>
              <a:gd name="connsiteY1" fmla="*/ 3778 h 10000"/>
              <a:gd name="connsiteX2" fmla="*/ 8150 w 10000"/>
              <a:gd name="connsiteY2" fmla="*/ 3684 h 10000"/>
              <a:gd name="connsiteX3" fmla="*/ 8150 w 10000"/>
              <a:gd name="connsiteY3" fmla="*/ 130 h 10000"/>
              <a:gd name="connsiteX4" fmla="*/ 10000 w 10000"/>
              <a:gd name="connsiteY4" fmla="*/ 111 h 10000"/>
              <a:gd name="connsiteX5" fmla="*/ 10000 w 10000"/>
              <a:gd name="connsiteY5" fmla="*/ 10000 h 10000"/>
              <a:gd name="connsiteX6" fmla="*/ 0 w 10000"/>
              <a:gd name="connsiteY6" fmla="*/ 10000 h 10000"/>
              <a:gd name="connsiteX7" fmla="*/ 0 w 10000"/>
              <a:gd name="connsiteY7" fmla="*/ 0 h 10000"/>
              <a:gd name="connsiteX8" fmla="*/ 2250 w 10000"/>
              <a:gd name="connsiteY8" fmla="*/ 0 h 10000"/>
              <a:gd name="connsiteX0" fmla="*/ 2250 w 10000"/>
              <a:gd name="connsiteY0" fmla="*/ 111 h 10000"/>
              <a:gd name="connsiteX1" fmla="*/ 2250 w 10000"/>
              <a:gd name="connsiteY1" fmla="*/ 3778 h 10000"/>
              <a:gd name="connsiteX2" fmla="*/ 8138 w 10000"/>
              <a:gd name="connsiteY2" fmla="*/ 2728 h 10000"/>
              <a:gd name="connsiteX3" fmla="*/ 8150 w 10000"/>
              <a:gd name="connsiteY3" fmla="*/ 130 h 10000"/>
              <a:gd name="connsiteX4" fmla="*/ 10000 w 10000"/>
              <a:gd name="connsiteY4" fmla="*/ 111 h 10000"/>
              <a:gd name="connsiteX5" fmla="*/ 10000 w 10000"/>
              <a:gd name="connsiteY5" fmla="*/ 10000 h 10000"/>
              <a:gd name="connsiteX6" fmla="*/ 0 w 10000"/>
              <a:gd name="connsiteY6" fmla="*/ 10000 h 10000"/>
              <a:gd name="connsiteX7" fmla="*/ 0 w 10000"/>
              <a:gd name="connsiteY7" fmla="*/ 0 h 10000"/>
              <a:gd name="connsiteX8" fmla="*/ 2250 w 10000"/>
              <a:gd name="connsiteY8" fmla="*/ 0 h 10000"/>
              <a:gd name="connsiteX0" fmla="*/ 2250 w 10000"/>
              <a:gd name="connsiteY0" fmla="*/ 111 h 10000"/>
              <a:gd name="connsiteX1" fmla="*/ 2238 w 10000"/>
              <a:gd name="connsiteY1" fmla="*/ 2728 h 10000"/>
              <a:gd name="connsiteX2" fmla="*/ 8138 w 10000"/>
              <a:gd name="connsiteY2" fmla="*/ 2728 h 10000"/>
              <a:gd name="connsiteX3" fmla="*/ 8150 w 10000"/>
              <a:gd name="connsiteY3" fmla="*/ 130 h 10000"/>
              <a:gd name="connsiteX4" fmla="*/ 10000 w 10000"/>
              <a:gd name="connsiteY4" fmla="*/ 111 h 10000"/>
              <a:gd name="connsiteX5" fmla="*/ 10000 w 10000"/>
              <a:gd name="connsiteY5" fmla="*/ 10000 h 10000"/>
              <a:gd name="connsiteX6" fmla="*/ 0 w 10000"/>
              <a:gd name="connsiteY6" fmla="*/ 10000 h 10000"/>
              <a:gd name="connsiteX7" fmla="*/ 0 w 10000"/>
              <a:gd name="connsiteY7" fmla="*/ 0 h 10000"/>
              <a:gd name="connsiteX8" fmla="*/ 2250 w 10000"/>
              <a:gd name="connsiteY8" fmla="*/ 0 h 10000"/>
              <a:gd name="connsiteX0" fmla="*/ 2238 w 10000"/>
              <a:gd name="connsiteY0" fmla="*/ 2728 h 10000"/>
              <a:gd name="connsiteX1" fmla="*/ 8138 w 10000"/>
              <a:gd name="connsiteY1" fmla="*/ 2728 h 10000"/>
              <a:gd name="connsiteX2" fmla="*/ 8150 w 10000"/>
              <a:gd name="connsiteY2" fmla="*/ 130 h 10000"/>
              <a:gd name="connsiteX3" fmla="*/ 10000 w 10000"/>
              <a:gd name="connsiteY3" fmla="*/ 111 h 10000"/>
              <a:gd name="connsiteX4" fmla="*/ 10000 w 10000"/>
              <a:gd name="connsiteY4" fmla="*/ 10000 h 10000"/>
              <a:gd name="connsiteX5" fmla="*/ 0 w 10000"/>
              <a:gd name="connsiteY5" fmla="*/ 10000 h 10000"/>
              <a:gd name="connsiteX6" fmla="*/ 0 w 10000"/>
              <a:gd name="connsiteY6" fmla="*/ 0 h 10000"/>
              <a:gd name="connsiteX7" fmla="*/ 2250 w 10000"/>
              <a:gd name="connsiteY7" fmla="*/ 0 h 10000"/>
              <a:gd name="connsiteX0" fmla="*/ 2238 w 10000"/>
              <a:gd name="connsiteY0" fmla="*/ 2728 h 10000"/>
              <a:gd name="connsiteX1" fmla="*/ 8138 w 10000"/>
              <a:gd name="connsiteY1" fmla="*/ 2728 h 10000"/>
              <a:gd name="connsiteX2" fmla="*/ 8150 w 10000"/>
              <a:gd name="connsiteY2" fmla="*/ 130 h 10000"/>
              <a:gd name="connsiteX3" fmla="*/ 10000 w 10000"/>
              <a:gd name="connsiteY3" fmla="*/ 167 h 10000"/>
              <a:gd name="connsiteX4" fmla="*/ 10000 w 10000"/>
              <a:gd name="connsiteY4" fmla="*/ 10000 h 10000"/>
              <a:gd name="connsiteX5" fmla="*/ 0 w 10000"/>
              <a:gd name="connsiteY5" fmla="*/ 10000 h 10000"/>
              <a:gd name="connsiteX6" fmla="*/ 0 w 10000"/>
              <a:gd name="connsiteY6" fmla="*/ 0 h 10000"/>
              <a:gd name="connsiteX7" fmla="*/ 2250 w 10000"/>
              <a:gd name="connsiteY7" fmla="*/ 0 h 10000"/>
              <a:gd name="connsiteX0" fmla="*/ 2238 w 10000"/>
              <a:gd name="connsiteY0" fmla="*/ 2728 h 10000"/>
              <a:gd name="connsiteX1" fmla="*/ 8138 w 10000"/>
              <a:gd name="connsiteY1" fmla="*/ 2728 h 10000"/>
              <a:gd name="connsiteX2" fmla="*/ 8150 w 10000"/>
              <a:gd name="connsiteY2" fmla="*/ 130 h 10000"/>
              <a:gd name="connsiteX3" fmla="*/ 9988 w 10000"/>
              <a:gd name="connsiteY3" fmla="*/ 129 h 10000"/>
              <a:gd name="connsiteX4" fmla="*/ 10000 w 10000"/>
              <a:gd name="connsiteY4" fmla="*/ 10000 h 10000"/>
              <a:gd name="connsiteX5" fmla="*/ 0 w 10000"/>
              <a:gd name="connsiteY5" fmla="*/ 10000 h 10000"/>
              <a:gd name="connsiteX6" fmla="*/ 0 w 10000"/>
              <a:gd name="connsiteY6" fmla="*/ 0 h 10000"/>
              <a:gd name="connsiteX7" fmla="*/ 225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2238" y="2728"/>
                </a:moveTo>
                <a:lnTo>
                  <a:pt x="8138" y="2728"/>
                </a:lnTo>
                <a:lnTo>
                  <a:pt x="8150" y="130"/>
                </a:lnTo>
                <a:lnTo>
                  <a:pt x="9988" y="129"/>
                </a:lnTo>
                <a:cubicBezTo>
                  <a:pt x="9992" y="3419"/>
                  <a:pt x="9996" y="6710"/>
                  <a:pt x="10000" y="10000"/>
                </a:cubicBezTo>
                <a:lnTo>
                  <a:pt x="0" y="10000"/>
                </a:lnTo>
                <a:lnTo>
                  <a:pt x="0" y="0"/>
                </a:lnTo>
                <a:lnTo>
                  <a:pt x="225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85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875293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15397"/>
                                        </p:tgtEl>
                                        <p:attrNameLst>
                                          <p:attrName>style.visibility</p:attrName>
                                        </p:attrNameLst>
                                      </p:cBhvr>
                                      <p:to>
                                        <p:strVal val="visible"/>
                                      </p:to>
                                    </p:set>
                                    <p:anim calcmode="lin" valueType="num">
                                      <p:cBhvr additive="base">
                                        <p:cTn id="7" dur="5000" fill="hold"/>
                                        <p:tgtEl>
                                          <p:spTgt spid="315397"/>
                                        </p:tgtEl>
                                        <p:attrNameLst>
                                          <p:attrName>ppt_x</p:attrName>
                                        </p:attrNameLst>
                                      </p:cBhvr>
                                      <p:tavLst>
                                        <p:tav tm="0">
                                          <p:val>
                                            <p:strVal val="#ppt_x"/>
                                          </p:val>
                                        </p:tav>
                                        <p:tav tm="100000">
                                          <p:val>
                                            <p:strVal val="#ppt_x"/>
                                          </p:val>
                                        </p:tav>
                                      </p:tavLst>
                                    </p:anim>
                                    <p:anim calcmode="lin" valueType="num">
                                      <p:cBhvr additive="base">
                                        <p:cTn id="8" dur="5000" fill="hold"/>
                                        <p:tgtEl>
                                          <p:spTgt spid="3153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315398"/>
                                        </p:tgtEl>
                                        <p:attrNameLst>
                                          <p:attrName>style.visibility</p:attrName>
                                        </p:attrNameLst>
                                      </p:cBhvr>
                                      <p:to>
                                        <p:strVal val="visible"/>
                                      </p:to>
                                    </p:set>
                                    <p:anim calcmode="lin" valueType="num">
                                      <p:cBhvr>
                                        <p:cTn id="13" dur="1250" fill="hold"/>
                                        <p:tgtEl>
                                          <p:spTgt spid="315398"/>
                                        </p:tgtEl>
                                        <p:attrNameLst>
                                          <p:attrName>ppt_w</p:attrName>
                                        </p:attrNameLst>
                                      </p:cBhvr>
                                      <p:tavLst>
                                        <p:tav tm="0">
                                          <p:val>
                                            <p:fltVal val="0"/>
                                          </p:val>
                                        </p:tav>
                                        <p:tav tm="100000">
                                          <p:val>
                                            <p:strVal val="#ppt_w"/>
                                          </p:val>
                                        </p:tav>
                                      </p:tavLst>
                                    </p:anim>
                                    <p:anim calcmode="lin" valueType="num">
                                      <p:cBhvr>
                                        <p:cTn id="14" dur="1250" fill="hold"/>
                                        <p:tgtEl>
                                          <p:spTgt spid="315398"/>
                                        </p:tgtEl>
                                        <p:attrNameLst>
                                          <p:attrName>ppt_h</p:attrName>
                                        </p:attrNameLst>
                                      </p:cBhvr>
                                      <p:tavLst>
                                        <p:tav tm="0">
                                          <p:val>
                                            <p:fltVal val="0"/>
                                          </p:val>
                                        </p:tav>
                                        <p:tav tm="100000">
                                          <p:val>
                                            <p:strVal val="#ppt_h"/>
                                          </p:val>
                                        </p:tav>
                                      </p:tavLst>
                                    </p:anim>
                                    <p:anim calcmode="lin" valueType="num">
                                      <p:cBhvr>
                                        <p:cTn id="15" dur="1250" fill="hold"/>
                                        <p:tgtEl>
                                          <p:spTgt spid="315398"/>
                                        </p:tgtEl>
                                        <p:attrNameLst>
                                          <p:attrName>ppt_x</p:attrName>
                                        </p:attrNameLst>
                                      </p:cBhvr>
                                      <p:tavLst>
                                        <p:tav tm="0">
                                          <p:val>
                                            <p:fltVal val="0.5"/>
                                          </p:val>
                                        </p:tav>
                                        <p:tav tm="100000">
                                          <p:val>
                                            <p:strVal val="#ppt_x"/>
                                          </p:val>
                                        </p:tav>
                                      </p:tavLst>
                                    </p:anim>
                                    <p:anim calcmode="lin" valueType="num">
                                      <p:cBhvr>
                                        <p:cTn id="16" dur="1250" fill="hold"/>
                                        <p:tgtEl>
                                          <p:spTgt spid="315398"/>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15399"/>
                                        </p:tgtEl>
                                        <p:attrNameLst>
                                          <p:attrName>style.visibility</p:attrName>
                                        </p:attrNameLst>
                                      </p:cBhvr>
                                      <p:to>
                                        <p:strVal val="visible"/>
                                      </p:to>
                                    </p:set>
                                    <p:anim calcmode="lin" valueType="num">
                                      <p:cBhvr additive="base">
                                        <p:cTn id="21" dur="1250" fill="hold"/>
                                        <p:tgtEl>
                                          <p:spTgt spid="315399"/>
                                        </p:tgtEl>
                                        <p:attrNameLst>
                                          <p:attrName>ppt_x</p:attrName>
                                        </p:attrNameLst>
                                      </p:cBhvr>
                                      <p:tavLst>
                                        <p:tav tm="0">
                                          <p:val>
                                            <p:strVal val="#ppt_x"/>
                                          </p:val>
                                        </p:tav>
                                        <p:tav tm="100000">
                                          <p:val>
                                            <p:strVal val="#ppt_x"/>
                                          </p:val>
                                        </p:tav>
                                      </p:tavLst>
                                    </p:anim>
                                    <p:anim calcmode="lin" valueType="num">
                                      <p:cBhvr additive="base">
                                        <p:cTn id="22" dur="1250" fill="hold"/>
                                        <p:tgtEl>
                                          <p:spTgt spid="315399"/>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2" fill="hold" nodeType="clickEffect">
                                  <p:stCondLst>
                                    <p:cond delay="0"/>
                                  </p:stCondLst>
                                  <p:childTnLst>
                                    <p:set>
                                      <p:cBhvr>
                                        <p:cTn id="26" dur="1" fill="hold">
                                          <p:stCondLst>
                                            <p:cond delay="0"/>
                                          </p:stCondLst>
                                        </p:cTn>
                                        <p:tgtEl>
                                          <p:spTgt spid="315400"/>
                                        </p:tgtEl>
                                        <p:attrNameLst>
                                          <p:attrName>style.visibility</p:attrName>
                                        </p:attrNameLst>
                                      </p:cBhvr>
                                      <p:to>
                                        <p:strVal val="visible"/>
                                      </p:to>
                                    </p:set>
                                    <p:anim calcmode="lin" valueType="num">
                                      <p:cBhvr>
                                        <p:cTn id="27" dur="1000" fill="hold"/>
                                        <p:tgtEl>
                                          <p:spTgt spid="315400"/>
                                        </p:tgtEl>
                                        <p:attrNameLst>
                                          <p:attrName>ppt_w</p:attrName>
                                        </p:attrNameLst>
                                      </p:cBhvr>
                                      <p:tavLst>
                                        <p:tav tm="0">
                                          <p:val>
                                            <p:strVal val="4*#ppt_w"/>
                                          </p:val>
                                        </p:tav>
                                        <p:tav tm="100000">
                                          <p:val>
                                            <p:strVal val="#ppt_w"/>
                                          </p:val>
                                        </p:tav>
                                      </p:tavLst>
                                    </p:anim>
                                    <p:anim calcmode="lin" valueType="num">
                                      <p:cBhvr>
                                        <p:cTn id="28" dur="1000" fill="hold"/>
                                        <p:tgtEl>
                                          <p:spTgt spid="315400"/>
                                        </p:tgtEl>
                                        <p:attrNameLst>
                                          <p:attrName>ppt_h</p:attrName>
                                        </p:attrNameLst>
                                      </p:cBhvr>
                                      <p:tavLst>
                                        <p:tav tm="0">
                                          <p:val>
                                            <p:strVal val="4*#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15401"/>
                                        </p:tgtEl>
                                        <p:attrNameLst>
                                          <p:attrName>style.visibility</p:attrName>
                                        </p:attrNameLst>
                                      </p:cBhvr>
                                      <p:to>
                                        <p:strVal val="visible"/>
                                      </p:to>
                                    </p:set>
                                    <p:animEffect transition="in" filter="dissolve">
                                      <p:cBhvr>
                                        <p:cTn id="33" dur="2250"/>
                                        <p:tgtEl>
                                          <p:spTgt spid="315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7" grpId="0" autoUpdateAnimBg="0"/>
      <p:bldP spid="315398" grpId="0" autoUpdateAnimBg="0"/>
      <p:bldP spid="315399" grpId="0" autoUpdateAnimBg="0"/>
      <p:bldP spid="31540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half" idx="10"/>
          </p:nvPr>
        </p:nvSpPr>
        <p:spPr/>
        <p:txBody>
          <a:bodyPr/>
          <a:lstStyle/>
          <a:p>
            <a:r>
              <a:rPr lang="en-US" smtClean="0"/>
              <a:t>14 avril  2011</a:t>
            </a:r>
            <a:endParaRPr lang="en-US"/>
          </a:p>
        </p:txBody>
      </p:sp>
      <p:sp>
        <p:nvSpPr>
          <p:cNvPr id="13"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03490" name="Rectangle 2"/>
          <p:cNvSpPr>
            <a:spLocks noGrp="1" noChangeArrowheads="1"/>
          </p:cNvSpPr>
          <p:nvPr>
            <p:ph type="title"/>
          </p:nvPr>
        </p:nvSpPr>
        <p:spPr/>
        <p:txBody>
          <a:bodyPr/>
          <a:lstStyle/>
          <a:p>
            <a:r>
              <a:rPr lang="en-GB" dirty="0" smtClean="0"/>
              <a:t>un </a:t>
            </a:r>
            <a:r>
              <a:rPr lang="en-GB" dirty="0" err="1" smtClean="0"/>
              <a:t>stéganogramme</a:t>
            </a:r>
            <a:endParaRPr lang="en-GB" dirty="0"/>
          </a:p>
        </p:txBody>
      </p:sp>
      <p:sp>
        <p:nvSpPr>
          <p:cNvPr id="703492" name="Text Box 4"/>
          <p:cNvSpPr txBox="1">
            <a:spLocks noChangeArrowheads="1"/>
          </p:cNvSpPr>
          <p:nvPr/>
        </p:nvSpPr>
        <p:spPr bwMode="auto">
          <a:xfrm>
            <a:off x="1076204" y="4797425"/>
            <a:ext cx="2454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dirty="0" err="1" smtClean="0">
                <a:solidFill>
                  <a:schemeClr val="tx2"/>
                </a:solidFill>
                <a:latin typeface="Times New Roman" pitchFamily="18" charset="0"/>
              </a:rPr>
              <a:t>stéganogramme</a:t>
            </a:r>
            <a:endParaRPr lang="en-GB" sz="2800" dirty="0">
              <a:solidFill>
                <a:schemeClr val="tx2"/>
              </a:solidFill>
              <a:latin typeface="Times New Roman" pitchFamily="18" charset="0"/>
            </a:endParaRPr>
          </a:p>
        </p:txBody>
      </p:sp>
      <p:graphicFrame>
        <p:nvGraphicFramePr>
          <p:cNvPr id="703493" name="Object 5"/>
          <p:cNvGraphicFramePr>
            <a:graphicFrameLocks noChangeAspect="1"/>
          </p:cNvGraphicFramePr>
          <p:nvPr/>
        </p:nvGraphicFramePr>
        <p:xfrm>
          <a:off x="685800" y="2176463"/>
          <a:ext cx="3419475" cy="2505075"/>
        </p:xfrm>
        <a:graphic>
          <a:graphicData uri="http://schemas.openxmlformats.org/presentationml/2006/ole">
            <mc:AlternateContent xmlns:mc="http://schemas.openxmlformats.org/markup-compatibility/2006">
              <mc:Choice xmlns:v="urn:schemas-microsoft-com:vml" Requires="v">
                <p:oleObj spid="_x0000_s3080" name="Bitmap Image" r:id="rId4" imgW="3419952" imgH="2505425" progId="Paint.Picture">
                  <p:embed/>
                </p:oleObj>
              </mc:Choice>
              <mc:Fallback>
                <p:oleObj name="Bitmap Image" r:id="rId4" imgW="3419952" imgH="250542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76463"/>
                        <a:ext cx="34194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03494" name="Group 6"/>
          <p:cNvGrpSpPr>
            <a:grpSpLocks/>
          </p:cNvGrpSpPr>
          <p:nvPr/>
        </p:nvGrpSpPr>
        <p:grpSpPr bwMode="auto">
          <a:xfrm>
            <a:off x="4076700" y="2176463"/>
            <a:ext cx="4371975" cy="2505075"/>
            <a:chOff x="2568" y="1371"/>
            <a:chExt cx="2754" cy="1578"/>
          </a:xfrm>
        </p:grpSpPr>
        <p:graphicFrame>
          <p:nvGraphicFramePr>
            <p:cNvPr id="703495" name="Object 7"/>
            <p:cNvGraphicFramePr>
              <a:graphicFrameLocks noChangeAspect="1"/>
            </p:cNvGraphicFramePr>
            <p:nvPr/>
          </p:nvGraphicFramePr>
          <p:xfrm>
            <a:off x="3168" y="1371"/>
            <a:ext cx="2154" cy="1578"/>
          </p:xfrm>
          <a:graphic>
            <a:graphicData uri="http://schemas.openxmlformats.org/presentationml/2006/ole">
              <mc:AlternateContent xmlns:mc="http://schemas.openxmlformats.org/markup-compatibility/2006">
                <mc:Choice xmlns:v="urn:schemas-microsoft-com:vml" Requires="v">
                  <p:oleObj spid="_x0000_s3081" name="Bitmap Image" r:id="rId6" imgW="3419952" imgH="2505425" progId="Paint.Picture">
                    <p:embed/>
                  </p:oleObj>
                </mc:Choice>
                <mc:Fallback>
                  <p:oleObj name="Bitmap Image" r:id="rId6" imgW="3419952" imgH="250542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1371"/>
                          <a:ext cx="2154" cy="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3496" name="Line 8"/>
            <p:cNvSpPr>
              <a:spLocks noChangeShapeType="1"/>
            </p:cNvSpPr>
            <p:nvPr/>
          </p:nvSpPr>
          <p:spPr bwMode="auto">
            <a:xfrm>
              <a:off x="2568" y="2168"/>
              <a:ext cx="624"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498" name="Rectangle 10"/>
          <p:cNvSpPr>
            <a:spLocks noChangeArrowheads="1"/>
          </p:cNvSpPr>
          <p:nvPr/>
        </p:nvSpPr>
        <p:spPr bwMode="auto">
          <a:xfrm>
            <a:off x="3924300" y="4941888"/>
            <a:ext cx="4822825" cy="1079500"/>
          </a:xfrm>
          <a:prstGeom prst="rect">
            <a:avLst/>
          </a:prstGeom>
          <a:solidFill>
            <a:srgbClr val="E7C85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H" sz="2400" dirty="0" smtClean="0"/>
              <a:t>Un </a:t>
            </a:r>
            <a:r>
              <a:rPr lang="fr-CH" sz="2400" dirty="0" err="1" smtClean="0"/>
              <a:t>stéganogramme</a:t>
            </a:r>
            <a:r>
              <a:rPr lang="fr-CH" sz="2400" dirty="0" smtClean="0"/>
              <a:t> avec des derniers bits aléatoires est détectable</a:t>
            </a:r>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682354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03494"/>
                                        </p:tgtEl>
                                        <p:attrNameLst>
                                          <p:attrName>style.visibility</p:attrName>
                                        </p:attrNameLst>
                                      </p:cBhvr>
                                      <p:to>
                                        <p:strVal val="visible"/>
                                      </p:to>
                                    </p:set>
                                    <p:animEffect transition="in" filter="wipe(left)">
                                      <p:cBhvr>
                                        <p:cTn id="7" dur="500"/>
                                        <p:tgtEl>
                                          <p:spTgt spid="70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03498"/>
                                        </p:tgtEl>
                                        <p:attrNameLst>
                                          <p:attrName>style.visibility</p:attrName>
                                        </p:attrNameLst>
                                      </p:cBhvr>
                                      <p:to>
                                        <p:strVal val="visible"/>
                                      </p:to>
                                    </p:set>
                                    <p:anim calcmode="lin" valueType="num">
                                      <p:cBhvr>
                                        <p:cTn id="12" dur="2000" fill="hold"/>
                                        <p:tgtEl>
                                          <p:spTgt spid="703498"/>
                                        </p:tgtEl>
                                        <p:attrNameLst>
                                          <p:attrName>ppt_w</p:attrName>
                                        </p:attrNameLst>
                                      </p:cBhvr>
                                      <p:tavLst>
                                        <p:tav tm="0">
                                          <p:val>
                                            <p:fltVal val="0"/>
                                          </p:val>
                                        </p:tav>
                                        <p:tav tm="100000">
                                          <p:val>
                                            <p:strVal val="#ppt_w"/>
                                          </p:val>
                                        </p:tav>
                                      </p:tavLst>
                                    </p:anim>
                                    <p:anim calcmode="lin" valueType="num">
                                      <p:cBhvr>
                                        <p:cTn id="13" dur="2000" fill="hold"/>
                                        <p:tgtEl>
                                          <p:spTgt spid="703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half" idx="10"/>
          </p:nvPr>
        </p:nvSpPr>
        <p:spPr/>
        <p:txBody>
          <a:bodyPr/>
          <a:lstStyle/>
          <a:p>
            <a:r>
              <a:rPr lang="en-US" smtClean="0"/>
              <a:t>14 avril  2011</a:t>
            </a:r>
            <a:endParaRPr lang="en-US"/>
          </a:p>
        </p:txBody>
      </p:sp>
      <p:sp>
        <p:nvSpPr>
          <p:cNvPr id="13"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06562" name="Rectangle 2"/>
          <p:cNvSpPr>
            <a:spLocks noGrp="1" noChangeArrowheads="1"/>
          </p:cNvSpPr>
          <p:nvPr>
            <p:ph type="title"/>
          </p:nvPr>
        </p:nvSpPr>
        <p:spPr/>
        <p:txBody>
          <a:bodyPr/>
          <a:lstStyle/>
          <a:p>
            <a:r>
              <a:rPr lang="en-GB"/>
              <a:t>partial visual attack</a:t>
            </a:r>
          </a:p>
        </p:txBody>
      </p:sp>
      <p:pic>
        <p:nvPicPr>
          <p:cNvPr id="706563" name="Picture 3" descr="owl-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758825"/>
          </a:xfrm>
          <a:prstGeom prst="rect">
            <a:avLst/>
          </a:prstGeom>
          <a:noFill/>
          <a:extLst>
            <a:ext uri="{909E8E84-426E-40DD-AFC4-6F175D3DCCD1}">
              <a14:hiddenFill xmlns:a14="http://schemas.microsoft.com/office/drawing/2010/main">
                <a:solidFill>
                  <a:srgbClr val="FFFFFF"/>
                </a:solidFill>
              </a14:hiddenFill>
            </a:ext>
          </a:extLst>
        </p:spPr>
      </p:pic>
      <p:sp>
        <p:nvSpPr>
          <p:cNvPr id="706564" name="Text Box 4"/>
          <p:cNvSpPr txBox="1">
            <a:spLocks noChangeArrowheads="1"/>
          </p:cNvSpPr>
          <p:nvPr/>
        </p:nvSpPr>
        <p:spPr bwMode="auto">
          <a:xfrm>
            <a:off x="1187450" y="4724400"/>
            <a:ext cx="252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solidFill>
                  <a:schemeClr val="tx2"/>
                </a:solidFill>
                <a:latin typeface="Times New Roman" pitchFamily="18" charset="0"/>
              </a:rPr>
              <a:t>steganogram</a:t>
            </a:r>
          </a:p>
        </p:txBody>
      </p:sp>
      <p:graphicFrame>
        <p:nvGraphicFramePr>
          <p:cNvPr id="706565" name="Object 5"/>
          <p:cNvGraphicFramePr>
            <a:graphicFrameLocks noChangeAspect="1"/>
          </p:cNvGraphicFramePr>
          <p:nvPr/>
        </p:nvGraphicFramePr>
        <p:xfrm>
          <a:off x="685800" y="2176463"/>
          <a:ext cx="3419475" cy="2505075"/>
        </p:xfrm>
        <a:graphic>
          <a:graphicData uri="http://schemas.openxmlformats.org/presentationml/2006/ole">
            <mc:AlternateContent xmlns:mc="http://schemas.openxmlformats.org/markup-compatibility/2006">
              <mc:Choice xmlns:v="urn:schemas-microsoft-com:vml" Requires="v">
                <p:oleObj spid="_x0000_s4104" name="Bitmap Image" r:id="rId5" imgW="3419952" imgH="2505425" progId="Paint.Picture">
                  <p:embed/>
                </p:oleObj>
              </mc:Choice>
              <mc:Fallback>
                <p:oleObj name="Bitmap Image" r:id="rId5" imgW="3419952" imgH="250542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176463"/>
                        <a:ext cx="34194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06566" name="Group 6"/>
          <p:cNvGrpSpPr>
            <a:grpSpLocks/>
          </p:cNvGrpSpPr>
          <p:nvPr/>
        </p:nvGrpSpPr>
        <p:grpSpPr bwMode="auto">
          <a:xfrm>
            <a:off x="4076700" y="2176463"/>
            <a:ext cx="4371975" cy="2505075"/>
            <a:chOff x="2568" y="1371"/>
            <a:chExt cx="2754" cy="1578"/>
          </a:xfrm>
        </p:grpSpPr>
        <p:sp>
          <p:nvSpPr>
            <p:cNvPr id="706567" name="Line 7"/>
            <p:cNvSpPr>
              <a:spLocks noChangeShapeType="1"/>
            </p:cNvSpPr>
            <p:nvPr/>
          </p:nvSpPr>
          <p:spPr bwMode="auto">
            <a:xfrm>
              <a:off x="2568" y="2168"/>
              <a:ext cx="624"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06568" name="Object 8"/>
            <p:cNvGraphicFramePr>
              <a:graphicFrameLocks noChangeAspect="1"/>
            </p:cNvGraphicFramePr>
            <p:nvPr/>
          </p:nvGraphicFramePr>
          <p:xfrm>
            <a:off x="3168" y="1371"/>
            <a:ext cx="2154" cy="1578"/>
          </p:xfrm>
          <a:graphic>
            <a:graphicData uri="http://schemas.openxmlformats.org/presentationml/2006/ole">
              <mc:AlternateContent xmlns:mc="http://schemas.openxmlformats.org/markup-compatibility/2006">
                <mc:Choice xmlns:v="urn:schemas-microsoft-com:vml" Requires="v">
                  <p:oleObj spid="_x0000_s4105" name="Bitmap Image" r:id="rId7" imgW="3419952" imgH="2505425" progId="Paint.Picture">
                    <p:embed/>
                  </p:oleObj>
                </mc:Choice>
                <mc:Fallback>
                  <p:oleObj name="Bitmap Image" r:id="rId7" imgW="3419952" imgH="2505425"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 y="1371"/>
                          <a:ext cx="2154" cy="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06570" name="Rectangle 10"/>
          <p:cNvSpPr>
            <a:spLocks noChangeArrowheads="1"/>
          </p:cNvSpPr>
          <p:nvPr/>
        </p:nvSpPr>
        <p:spPr bwMode="auto">
          <a:xfrm>
            <a:off x="3924300" y="4941888"/>
            <a:ext cx="4822825" cy="1079500"/>
          </a:xfrm>
          <a:prstGeom prst="rect">
            <a:avLst/>
          </a:prstGeom>
          <a:solidFill>
            <a:srgbClr val="E7C85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CH" sz="2800"/>
              <a:t>here only 50% of the LSBs are used</a:t>
            </a:r>
            <a:endParaRPr lang="en-US" sz="2800"/>
          </a:p>
        </p:txBody>
      </p:sp>
      <p:sp>
        <p:nvSpPr>
          <p:cNvPr id="706572" name="AutoShape 12"/>
          <p:cNvSpPr>
            <a:spLocks noChangeArrowheads="1"/>
          </p:cNvSpPr>
          <p:nvPr/>
        </p:nvSpPr>
        <p:spPr bwMode="auto">
          <a:xfrm>
            <a:off x="1763713" y="1052513"/>
            <a:ext cx="2303462" cy="720725"/>
          </a:xfrm>
          <a:prstGeom prst="wedgeRoundRectCallout">
            <a:avLst>
              <a:gd name="adj1" fmla="val -69093"/>
              <a:gd name="adj2" fmla="val -107931"/>
              <a:gd name="adj3" fmla="val 16667"/>
            </a:avLst>
          </a:prstGeom>
          <a:solidFill>
            <a:schemeClr val="tx2"/>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CH" sz="2000"/>
              <a:t>now detection is more difficult</a:t>
            </a:r>
            <a:endParaRPr lang="en-US" sz="2000"/>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2136418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06566"/>
                                        </p:tgtEl>
                                        <p:attrNameLst>
                                          <p:attrName>style.visibility</p:attrName>
                                        </p:attrNameLst>
                                      </p:cBhvr>
                                      <p:to>
                                        <p:strVal val="visible"/>
                                      </p:to>
                                    </p:set>
                                    <p:animEffect transition="in" filter="wipe(left)">
                                      <p:cBhvr>
                                        <p:cTn id="7" dur="500"/>
                                        <p:tgtEl>
                                          <p:spTgt spid="706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06570"/>
                                        </p:tgtEl>
                                        <p:attrNameLst>
                                          <p:attrName>style.visibility</p:attrName>
                                        </p:attrNameLst>
                                      </p:cBhvr>
                                      <p:to>
                                        <p:strVal val="visible"/>
                                      </p:to>
                                    </p:set>
                                    <p:anim calcmode="lin" valueType="num">
                                      <p:cBhvr>
                                        <p:cTn id="12" dur="2000" fill="hold"/>
                                        <p:tgtEl>
                                          <p:spTgt spid="706570"/>
                                        </p:tgtEl>
                                        <p:attrNameLst>
                                          <p:attrName>ppt_w</p:attrName>
                                        </p:attrNameLst>
                                      </p:cBhvr>
                                      <p:tavLst>
                                        <p:tav tm="0">
                                          <p:val>
                                            <p:fltVal val="0"/>
                                          </p:val>
                                        </p:tav>
                                        <p:tav tm="100000">
                                          <p:val>
                                            <p:strVal val="#ppt_w"/>
                                          </p:val>
                                        </p:tav>
                                      </p:tavLst>
                                    </p:anim>
                                    <p:anim calcmode="lin" valueType="num">
                                      <p:cBhvr>
                                        <p:cTn id="13" dur="2000" fill="hold"/>
                                        <p:tgtEl>
                                          <p:spTgt spid="70657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06572"/>
                                        </p:tgtEl>
                                        <p:attrNameLst>
                                          <p:attrName>style.visibility</p:attrName>
                                        </p:attrNameLst>
                                      </p:cBhvr>
                                      <p:to>
                                        <p:strVal val="visible"/>
                                      </p:to>
                                    </p:set>
                                    <p:animEffect transition="in" filter="wipe(left)">
                                      <p:cBhvr>
                                        <p:cTn id="18" dur="2000"/>
                                        <p:tgtEl>
                                          <p:spTgt spid="70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0" grpId="0" animBg="1"/>
      <p:bldP spid="7065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Date Placeholder 2"/>
          <p:cNvSpPr>
            <a:spLocks noGrp="1"/>
          </p:cNvSpPr>
          <p:nvPr>
            <p:ph type="dt" sz="half" idx="10"/>
          </p:nvPr>
        </p:nvSpPr>
        <p:spPr/>
        <p:txBody>
          <a:bodyPr/>
          <a:lstStyle/>
          <a:p>
            <a:r>
              <a:rPr lang="en-US" smtClean="0"/>
              <a:t>14 avril  2011</a:t>
            </a:r>
            <a:endParaRPr lang="en-US"/>
          </a:p>
        </p:txBody>
      </p:sp>
      <p:sp>
        <p:nvSpPr>
          <p:cNvPr id="163"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08610" name="Rectangle 2"/>
          <p:cNvSpPr>
            <a:spLocks noGrp="1" noChangeArrowheads="1"/>
          </p:cNvSpPr>
          <p:nvPr>
            <p:ph type="title"/>
          </p:nvPr>
        </p:nvSpPr>
        <p:spPr/>
        <p:txBody>
          <a:bodyPr/>
          <a:lstStyle/>
          <a:p>
            <a:r>
              <a:rPr lang="fr-LU"/>
              <a:t>hiding a bit in a domain</a:t>
            </a:r>
            <a:endParaRPr lang="en-GB"/>
          </a:p>
        </p:txBody>
      </p:sp>
      <p:grpSp>
        <p:nvGrpSpPr>
          <p:cNvPr id="708611" name="Group 3"/>
          <p:cNvGrpSpPr>
            <a:grpSpLocks/>
          </p:cNvGrpSpPr>
          <p:nvPr/>
        </p:nvGrpSpPr>
        <p:grpSpPr bwMode="auto">
          <a:xfrm>
            <a:off x="5105400" y="1066800"/>
            <a:ext cx="3048000" cy="5029200"/>
            <a:chOff x="3216" y="672"/>
            <a:chExt cx="1920" cy="3168"/>
          </a:xfrm>
        </p:grpSpPr>
        <p:grpSp>
          <p:nvGrpSpPr>
            <p:cNvPr id="708612" name="Group 4"/>
            <p:cNvGrpSpPr>
              <a:grpSpLocks/>
            </p:cNvGrpSpPr>
            <p:nvPr/>
          </p:nvGrpSpPr>
          <p:grpSpPr bwMode="auto">
            <a:xfrm>
              <a:off x="3216" y="960"/>
              <a:ext cx="1920" cy="2880"/>
              <a:chOff x="3120" y="1008"/>
              <a:chExt cx="1920" cy="2880"/>
            </a:xfrm>
          </p:grpSpPr>
          <p:grpSp>
            <p:nvGrpSpPr>
              <p:cNvPr id="708613" name="Group 5"/>
              <p:cNvGrpSpPr>
                <a:grpSpLocks/>
              </p:cNvGrpSpPr>
              <p:nvPr/>
            </p:nvGrpSpPr>
            <p:grpSpPr bwMode="auto">
              <a:xfrm>
                <a:off x="3120" y="1008"/>
                <a:ext cx="1920" cy="720"/>
                <a:chOff x="2688" y="672"/>
                <a:chExt cx="1920" cy="720"/>
              </a:xfrm>
            </p:grpSpPr>
            <p:sp>
              <p:nvSpPr>
                <p:cNvPr id="708614" name="Rectangle 6"/>
                <p:cNvSpPr>
                  <a:spLocks noChangeArrowheads="1"/>
                </p:cNvSpPr>
                <p:nvPr/>
              </p:nvSpPr>
              <p:spPr bwMode="auto">
                <a:xfrm>
                  <a:off x="412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15" name="Rectangle 7"/>
                <p:cNvSpPr>
                  <a:spLocks noChangeArrowheads="1"/>
                </p:cNvSpPr>
                <p:nvPr/>
              </p:nvSpPr>
              <p:spPr bwMode="auto">
                <a:xfrm>
                  <a:off x="364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16" name="Rectangle 8"/>
                <p:cNvSpPr>
                  <a:spLocks noChangeArrowheads="1"/>
                </p:cNvSpPr>
                <p:nvPr/>
              </p:nvSpPr>
              <p:spPr bwMode="auto">
                <a:xfrm>
                  <a:off x="316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17" name="Rectangle 9"/>
                <p:cNvSpPr>
                  <a:spLocks noChangeArrowheads="1"/>
                </p:cNvSpPr>
                <p:nvPr/>
              </p:nvSpPr>
              <p:spPr bwMode="auto">
                <a:xfrm>
                  <a:off x="268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18" name="Rectangle 10"/>
                <p:cNvSpPr>
                  <a:spLocks noChangeArrowheads="1"/>
                </p:cNvSpPr>
                <p:nvPr/>
              </p:nvSpPr>
              <p:spPr bwMode="auto">
                <a:xfrm>
                  <a:off x="292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19" name="Rectangle 11"/>
                <p:cNvSpPr>
                  <a:spLocks noChangeArrowheads="1"/>
                </p:cNvSpPr>
                <p:nvPr/>
              </p:nvSpPr>
              <p:spPr bwMode="auto">
                <a:xfrm>
                  <a:off x="316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20" name="Rectangle 12"/>
                <p:cNvSpPr>
                  <a:spLocks noChangeArrowheads="1"/>
                </p:cNvSpPr>
                <p:nvPr/>
              </p:nvSpPr>
              <p:spPr bwMode="auto">
                <a:xfrm>
                  <a:off x="340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21" name="Rectangle 13"/>
                <p:cNvSpPr>
                  <a:spLocks noChangeArrowheads="1"/>
                </p:cNvSpPr>
                <p:nvPr/>
              </p:nvSpPr>
              <p:spPr bwMode="auto">
                <a:xfrm>
                  <a:off x="292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22" name="Rectangle 14"/>
                <p:cNvSpPr>
                  <a:spLocks noChangeArrowheads="1"/>
                </p:cNvSpPr>
                <p:nvPr/>
              </p:nvSpPr>
              <p:spPr bwMode="auto">
                <a:xfrm>
                  <a:off x="364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23" name="Rectangle 15"/>
                <p:cNvSpPr>
                  <a:spLocks noChangeArrowheads="1"/>
                </p:cNvSpPr>
                <p:nvPr/>
              </p:nvSpPr>
              <p:spPr bwMode="auto">
                <a:xfrm>
                  <a:off x="268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24" name="Rectangle 16"/>
                <p:cNvSpPr>
                  <a:spLocks noChangeArrowheads="1"/>
                </p:cNvSpPr>
                <p:nvPr/>
              </p:nvSpPr>
              <p:spPr bwMode="auto">
                <a:xfrm>
                  <a:off x="340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25" name="Rectangle 17"/>
                <p:cNvSpPr>
                  <a:spLocks noChangeArrowheads="1"/>
                </p:cNvSpPr>
                <p:nvPr/>
              </p:nvSpPr>
              <p:spPr bwMode="auto">
                <a:xfrm>
                  <a:off x="412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26" name="Rectangle 18"/>
                <p:cNvSpPr>
                  <a:spLocks noChangeArrowheads="1"/>
                </p:cNvSpPr>
                <p:nvPr/>
              </p:nvSpPr>
              <p:spPr bwMode="auto">
                <a:xfrm>
                  <a:off x="268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27" name="Rectangle 19"/>
                <p:cNvSpPr>
                  <a:spLocks noChangeArrowheads="1"/>
                </p:cNvSpPr>
                <p:nvPr/>
              </p:nvSpPr>
              <p:spPr bwMode="auto">
                <a:xfrm>
                  <a:off x="388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28" name="Rectangle 20"/>
                <p:cNvSpPr>
                  <a:spLocks noChangeArrowheads="1"/>
                </p:cNvSpPr>
                <p:nvPr/>
              </p:nvSpPr>
              <p:spPr bwMode="auto">
                <a:xfrm>
                  <a:off x="292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29" name="Rectangle 21"/>
                <p:cNvSpPr>
                  <a:spLocks noChangeArrowheads="1"/>
                </p:cNvSpPr>
                <p:nvPr/>
              </p:nvSpPr>
              <p:spPr bwMode="auto">
                <a:xfrm>
                  <a:off x="316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30" name="Rectangle 22"/>
                <p:cNvSpPr>
                  <a:spLocks noChangeArrowheads="1"/>
                </p:cNvSpPr>
                <p:nvPr/>
              </p:nvSpPr>
              <p:spPr bwMode="auto">
                <a:xfrm>
                  <a:off x="364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31" name="Rectangle 23"/>
                <p:cNvSpPr>
                  <a:spLocks noChangeArrowheads="1"/>
                </p:cNvSpPr>
                <p:nvPr/>
              </p:nvSpPr>
              <p:spPr bwMode="auto">
                <a:xfrm>
                  <a:off x="436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32" name="Rectangle 24"/>
                <p:cNvSpPr>
                  <a:spLocks noChangeArrowheads="1"/>
                </p:cNvSpPr>
                <p:nvPr/>
              </p:nvSpPr>
              <p:spPr bwMode="auto">
                <a:xfrm>
                  <a:off x="388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33" name="Rectangle 25"/>
                <p:cNvSpPr>
                  <a:spLocks noChangeArrowheads="1"/>
                </p:cNvSpPr>
                <p:nvPr/>
              </p:nvSpPr>
              <p:spPr bwMode="auto">
                <a:xfrm>
                  <a:off x="340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34" name="Rectangle 26"/>
                <p:cNvSpPr>
                  <a:spLocks noChangeArrowheads="1"/>
                </p:cNvSpPr>
                <p:nvPr/>
              </p:nvSpPr>
              <p:spPr bwMode="auto">
                <a:xfrm>
                  <a:off x="436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35" name="Rectangle 27"/>
                <p:cNvSpPr>
                  <a:spLocks noChangeArrowheads="1"/>
                </p:cNvSpPr>
                <p:nvPr/>
              </p:nvSpPr>
              <p:spPr bwMode="auto">
                <a:xfrm>
                  <a:off x="388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36" name="Rectangle 28"/>
                <p:cNvSpPr>
                  <a:spLocks noChangeArrowheads="1"/>
                </p:cNvSpPr>
                <p:nvPr/>
              </p:nvSpPr>
              <p:spPr bwMode="auto">
                <a:xfrm>
                  <a:off x="436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37" name="Rectangle 29"/>
                <p:cNvSpPr>
                  <a:spLocks noChangeArrowheads="1"/>
                </p:cNvSpPr>
                <p:nvPr/>
              </p:nvSpPr>
              <p:spPr bwMode="auto">
                <a:xfrm>
                  <a:off x="412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grpSp>
          <p:grpSp>
            <p:nvGrpSpPr>
              <p:cNvPr id="708638" name="Group 30"/>
              <p:cNvGrpSpPr>
                <a:grpSpLocks/>
              </p:cNvGrpSpPr>
              <p:nvPr/>
            </p:nvGrpSpPr>
            <p:grpSpPr bwMode="auto">
              <a:xfrm>
                <a:off x="3120" y="1728"/>
                <a:ext cx="1920" cy="720"/>
                <a:chOff x="2688" y="1392"/>
                <a:chExt cx="1920" cy="720"/>
              </a:xfrm>
            </p:grpSpPr>
            <p:sp>
              <p:nvSpPr>
                <p:cNvPr id="708639" name="Rectangle 31"/>
                <p:cNvSpPr>
                  <a:spLocks noChangeArrowheads="1"/>
                </p:cNvSpPr>
                <p:nvPr/>
              </p:nvSpPr>
              <p:spPr bwMode="auto">
                <a:xfrm>
                  <a:off x="364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0" name="Rectangle 32"/>
                <p:cNvSpPr>
                  <a:spLocks noChangeArrowheads="1"/>
                </p:cNvSpPr>
                <p:nvPr/>
              </p:nvSpPr>
              <p:spPr bwMode="auto">
                <a:xfrm>
                  <a:off x="316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41" name="Rectangle 33"/>
                <p:cNvSpPr>
                  <a:spLocks noChangeArrowheads="1"/>
                </p:cNvSpPr>
                <p:nvPr/>
              </p:nvSpPr>
              <p:spPr bwMode="auto">
                <a:xfrm>
                  <a:off x="268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2" name="Rectangle 34"/>
                <p:cNvSpPr>
                  <a:spLocks noChangeArrowheads="1"/>
                </p:cNvSpPr>
                <p:nvPr/>
              </p:nvSpPr>
              <p:spPr bwMode="auto">
                <a:xfrm>
                  <a:off x="292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3" name="Rectangle 35"/>
                <p:cNvSpPr>
                  <a:spLocks noChangeArrowheads="1"/>
                </p:cNvSpPr>
                <p:nvPr/>
              </p:nvSpPr>
              <p:spPr bwMode="auto">
                <a:xfrm>
                  <a:off x="316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44" name="Rectangle 36"/>
                <p:cNvSpPr>
                  <a:spLocks noChangeArrowheads="1"/>
                </p:cNvSpPr>
                <p:nvPr/>
              </p:nvSpPr>
              <p:spPr bwMode="auto">
                <a:xfrm>
                  <a:off x="340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5" name="Rectangle 37"/>
                <p:cNvSpPr>
                  <a:spLocks noChangeArrowheads="1"/>
                </p:cNvSpPr>
                <p:nvPr/>
              </p:nvSpPr>
              <p:spPr bwMode="auto">
                <a:xfrm>
                  <a:off x="388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6" name="Rectangle 38"/>
                <p:cNvSpPr>
                  <a:spLocks noChangeArrowheads="1"/>
                </p:cNvSpPr>
                <p:nvPr/>
              </p:nvSpPr>
              <p:spPr bwMode="auto">
                <a:xfrm>
                  <a:off x="292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7" name="Rectangle 39"/>
                <p:cNvSpPr>
                  <a:spLocks noChangeArrowheads="1"/>
                </p:cNvSpPr>
                <p:nvPr/>
              </p:nvSpPr>
              <p:spPr bwMode="auto">
                <a:xfrm>
                  <a:off x="364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8" name="Rectangle 40"/>
                <p:cNvSpPr>
                  <a:spLocks noChangeArrowheads="1"/>
                </p:cNvSpPr>
                <p:nvPr/>
              </p:nvSpPr>
              <p:spPr bwMode="auto">
                <a:xfrm>
                  <a:off x="268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49" name="Rectangle 41"/>
                <p:cNvSpPr>
                  <a:spLocks noChangeArrowheads="1"/>
                </p:cNvSpPr>
                <p:nvPr/>
              </p:nvSpPr>
              <p:spPr bwMode="auto">
                <a:xfrm>
                  <a:off x="340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50" name="Rectangle 42"/>
                <p:cNvSpPr>
                  <a:spLocks noChangeArrowheads="1"/>
                </p:cNvSpPr>
                <p:nvPr/>
              </p:nvSpPr>
              <p:spPr bwMode="auto">
                <a:xfrm>
                  <a:off x="412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1" name="Rectangle 43"/>
                <p:cNvSpPr>
                  <a:spLocks noChangeArrowheads="1"/>
                </p:cNvSpPr>
                <p:nvPr/>
              </p:nvSpPr>
              <p:spPr bwMode="auto">
                <a:xfrm>
                  <a:off x="268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2" name="Rectangle 44"/>
                <p:cNvSpPr>
                  <a:spLocks noChangeArrowheads="1"/>
                </p:cNvSpPr>
                <p:nvPr/>
              </p:nvSpPr>
              <p:spPr bwMode="auto">
                <a:xfrm>
                  <a:off x="388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3" name="Rectangle 45"/>
                <p:cNvSpPr>
                  <a:spLocks noChangeArrowheads="1"/>
                </p:cNvSpPr>
                <p:nvPr/>
              </p:nvSpPr>
              <p:spPr bwMode="auto">
                <a:xfrm>
                  <a:off x="436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4" name="Rectangle 46"/>
                <p:cNvSpPr>
                  <a:spLocks noChangeArrowheads="1"/>
                </p:cNvSpPr>
                <p:nvPr/>
              </p:nvSpPr>
              <p:spPr bwMode="auto">
                <a:xfrm>
                  <a:off x="292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5" name="Rectangle 47"/>
                <p:cNvSpPr>
                  <a:spLocks noChangeArrowheads="1"/>
                </p:cNvSpPr>
                <p:nvPr/>
              </p:nvSpPr>
              <p:spPr bwMode="auto">
                <a:xfrm>
                  <a:off x="316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6" name="Rectangle 48"/>
                <p:cNvSpPr>
                  <a:spLocks noChangeArrowheads="1"/>
                </p:cNvSpPr>
                <p:nvPr/>
              </p:nvSpPr>
              <p:spPr bwMode="auto">
                <a:xfrm>
                  <a:off x="412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57" name="Rectangle 49"/>
                <p:cNvSpPr>
                  <a:spLocks noChangeArrowheads="1"/>
                </p:cNvSpPr>
                <p:nvPr/>
              </p:nvSpPr>
              <p:spPr bwMode="auto">
                <a:xfrm>
                  <a:off x="364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58" name="Rectangle 50"/>
                <p:cNvSpPr>
                  <a:spLocks noChangeArrowheads="1"/>
                </p:cNvSpPr>
                <p:nvPr/>
              </p:nvSpPr>
              <p:spPr bwMode="auto">
                <a:xfrm>
                  <a:off x="340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59" name="Rectangle 51"/>
                <p:cNvSpPr>
                  <a:spLocks noChangeArrowheads="1"/>
                </p:cNvSpPr>
                <p:nvPr/>
              </p:nvSpPr>
              <p:spPr bwMode="auto">
                <a:xfrm>
                  <a:off x="388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60" name="Rectangle 52"/>
                <p:cNvSpPr>
                  <a:spLocks noChangeArrowheads="1"/>
                </p:cNvSpPr>
                <p:nvPr/>
              </p:nvSpPr>
              <p:spPr bwMode="auto">
                <a:xfrm>
                  <a:off x="436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61" name="Rectangle 53"/>
                <p:cNvSpPr>
                  <a:spLocks noChangeArrowheads="1"/>
                </p:cNvSpPr>
                <p:nvPr/>
              </p:nvSpPr>
              <p:spPr bwMode="auto">
                <a:xfrm>
                  <a:off x="436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62" name="Rectangle 54"/>
                <p:cNvSpPr>
                  <a:spLocks noChangeArrowheads="1"/>
                </p:cNvSpPr>
                <p:nvPr/>
              </p:nvSpPr>
              <p:spPr bwMode="auto">
                <a:xfrm>
                  <a:off x="412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grpSp>
          <p:grpSp>
            <p:nvGrpSpPr>
              <p:cNvPr id="708663" name="Group 55"/>
              <p:cNvGrpSpPr>
                <a:grpSpLocks/>
              </p:cNvGrpSpPr>
              <p:nvPr/>
            </p:nvGrpSpPr>
            <p:grpSpPr bwMode="auto">
              <a:xfrm>
                <a:off x="3120" y="2448"/>
                <a:ext cx="1920" cy="720"/>
                <a:chOff x="2688" y="672"/>
                <a:chExt cx="1920" cy="720"/>
              </a:xfrm>
            </p:grpSpPr>
            <p:sp>
              <p:nvSpPr>
                <p:cNvPr id="708664" name="Rectangle 56"/>
                <p:cNvSpPr>
                  <a:spLocks noChangeArrowheads="1"/>
                </p:cNvSpPr>
                <p:nvPr/>
              </p:nvSpPr>
              <p:spPr bwMode="auto">
                <a:xfrm>
                  <a:off x="412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65" name="Rectangle 57"/>
                <p:cNvSpPr>
                  <a:spLocks noChangeArrowheads="1"/>
                </p:cNvSpPr>
                <p:nvPr/>
              </p:nvSpPr>
              <p:spPr bwMode="auto">
                <a:xfrm>
                  <a:off x="364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66" name="Rectangle 58"/>
                <p:cNvSpPr>
                  <a:spLocks noChangeArrowheads="1"/>
                </p:cNvSpPr>
                <p:nvPr/>
              </p:nvSpPr>
              <p:spPr bwMode="auto">
                <a:xfrm>
                  <a:off x="316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67" name="Rectangle 59"/>
                <p:cNvSpPr>
                  <a:spLocks noChangeArrowheads="1"/>
                </p:cNvSpPr>
                <p:nvPr/>
              </p:nvSpPr>
              <p:spPr bwMode="auto">
                <a:xfrm>
                  <a:off x="268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68" name="Rectangle 60"/>
                <p:cNvSpPr>
                  <a:spLocks noChangeArrowheads="1"/>
                </p:cNvSpPr>
                <p:nvPr/>
              </p:nvSpPr>
              <p:spPr bwMode="auto">
                <a:xfrm>
                  <a:off x="292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69" name="Rectangle 61"/>
                <p:cNvSpPr>
                  <a:spLocks noChangeArrowheads="1"/>
                </p:cNvSpPr>
                <p:nvPr/>
              </p:nvSpPr>
              <p:spPr bwMode="auto">
                <a:xfrm>
                  <a:off x="316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70" name="Rectangle 62"/>
                <p:cNvSpPr>
                  <a:spLocks noChangeArrowheads="1"/>
                </p:cNvSpPr>
                <p:nvPr/>
              </p:nvSpPr>
              <p:spPr bwMode="auto">
                <a:xfrm>
                  <a:off x="340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71" name="Rectangle 63"/>
                <p:cNvSpPr>
                  <a:spLocks noChangeArrowheads="1"/>
                </p:cNvSpPr>
                <p:nvPr/>
              </p:nvSpPr>
              <p:spPr bwMode="auto">
                <a:xfrm>
                  <a:off x="292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72" name="Rectangle 64"/>
                <p:cNvSpPr>
                  <a:spLocks noChangeArrowheads="1"/>
                </p:cNvSpPr>
                <p:nvPr/>
              </p:nvSpPr>
              <p:spPr bwMode="auto">
                <a:xfrm>
                  <a:off x="364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73" name="Rectangle 65"/>
                <p:cNvSpPr>
                  <a:spLocks noChangeArrowheads="1"/>
                </p:cNvSpPr>
                <p:nvPr/>
              </p:nvSpPr>
              <p:spPr bwMode="auto">
                <a:xfrm>
                  <a:off x="268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74" name="Rectangle 66"/>
                <p:cNvSpPr>
                  <a:spLocks noChangeArrowheads="1"/>
                </p:cNvSpPr>
                <p:nvPr/>
              </p:nvSpPr>
              <p:spPr bwMode="auto">
                <a:xfrm>
                  <a:off x="340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75" name="Rectangle 67"/>
                <p:cNvSpPr>
                  <a:spLocks noChangeArrowheads="1"/>
                </p:cNvSpPr>
                <p:nvPr/>
              </p:nvSpPr>
              <p:spPr bwMode="auto">
                <a:xfrm>
                  <a:off x="412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76" name="Rectangle 68"/>
                <p:cNvSpPr>
                  <a:spLocks noChangeArrowheads="1"/>
                </p:cNvSpPr>
                <p:nvPr/>
              </p:nvSpPr>
              <p:spPr bwMode="auto">
                <a:xfrm>
                  <a:off x="268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77" name="Rectangle 69"/>
                <p:cNvSpPr>
                  <a:spLocks noChangeArrowheads="1"/>
                </p:cNvSpPr>
                <p:nvPr/>
              </p:nvSpPr>
              <p:spPr bwMode="auto">
                <a:xfrm>
                  <a:off x="388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78" name="Rectangle 70"/>
                <p:cNvSpPr>
                  <a:spLocks noChangeArrowheads="1"/>
                </p:cNvSpPr>
                <p:nvPr/>
              </p:nvSpPr>
              <p:spPr bwMode="auto">
                <a:xfrm>
                  <a:off x="292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79" name="Rectangle 71"/>
                <p:cNvSpPr>
                  <a:spLocks noChangeArrowheads="1"/>
                </p:cNvSpPr>
                <p:nvPr/>
              </p:nvSpPr>
              <p:spPr bwMode="auto">
                <a:xfrm>
                  <a:off x="316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80" name="Rectangle 72"/>
                <p:cNvSpPr>
                  <a:spLocks noChangeArrowheads="1"/>
                </p:cNvSpPr>
                <p:nvPr/>
              </p:nvSpPr>
              <p:spPr bwMode="auto">
                <a:xfrm>
                  <a:off x="364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81" name="Rectangle 73"/>
                <p:cNvSpPr>
                  <a:spLocks noChangeArrowheads="1"/>
                </p:cNvSpPr>
                <p:nvPr/>
              </p:nvSpPr>
              <p:spPr bwMode="auto">
                <a:xfrm>
                  <a:off x="436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82" name="Rectangle 74"/>
                <p:cNvSpPr>
                  <a:spLocks noChangeArrowheads="1"/>
                </p:cNvSpPr>
                <p:nvPr/>
              </p:nvSpPr>
              <p:spPr bwMode="auto">
                <a:xfrm>
                  <a:off x="3888" y="115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83" name="Rectangle 75"/>
                <p:cNvSpPr>
                  <a:spLocks noChangeArrowheads="1"/>
                </p:cNvSpPr>
                <p:nvPr/>
              </p:nvSpPr>
              <p:spPr bwMode="auto">
                <a:xfrm>
                  <a:off x="340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84" name="Rectangle 76"/>
                <p:cNvSpPr>
                  <a:spLocks noChangeArrowheads="1"/>
                </p:cNvSpPr>
                <p:nvPr/>
              </p:nvSpPr>
              <p:spPr bwMode="auto">
                <a:xfrm>
                  <a:off x="436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85" name="Rectangle 77"/>
                <p:cNvSpPr>
                  <a:spLocks noChangeArrowheads="1"/>
                </p:cNvSpPr>
                <p:nvPr/>
              </p:nvSpPr>
              <p:spPr bwMode="auto">
                <a:xfrm>
                  <a:off x="3888" y="6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86" name="Rectangle 78"/>
                <p:cNvSpPr>
                  <a:spLocks noChangeArrowheads="1"/>
                </p:cNvSpPr>
                <p:nvPr/>
              </p:nvSpPr>
              <p:spPr bwMode="auto">
                <a:xfrm>
                  <a:off x="436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87" name="Rectangle 79"/>
                <p:cNvSpPr>
                  <a:spLocks noChangeArrowheads="1"/>
                </p:cNvSpPr>
                <p:nvPr/>
              </p:nvSpPr>
              <p:spPr bwMode="auto">
                <a:xfrm>
                  <a:off x="4128" y="91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grpSp>
          <p:grpSp>
            <p:nvGrpSpPr>
              <p:cNvPr id="708688" name="Group 80"/>
              <p:cNvGrpSpPr>
                <a:grpSpLocks/>
              </p:cNvGrpSpPr>
              <p:nvPr/>
            </p:nvGrpSpPr>
            <p:grpSpPr bwMode="auto">
              <a:xfrm>
                <a:off x="3120" y="3168"/>
                <a:ext cx="1920" cy="720"/>
                <a:chOff x="2688" y="1392"/>
                <a:chExt cx="1920" cy="720"/>
              </a:xfrm>
            </p:grpSpPr>
            <p:sp>
              <p:nvSpPr>
                <p:cNvPr id="708689" name="Rectangle 81"/>
                <p:cNvSpPr>
                  <a:spLocks noChangeArrowheads="1"/>
                </p:cNvSpPr>
                <p:nvPr/>
              </p:nvSpPr>
              <p:spPr bwMode="auto">
                <a:xfrm>
                  <a:off x="364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0" name="Rectangle 82"/>
                <p:cNvSpPr>
                  <a:spLocks noChangeArrowheads="1"/>
                </p:cNvSpPr>
                <p:nvPr/>
              </p:nvSpPr>
              <p:spPr bwMode="auto">
                <a:xfrm>
                  <a:off x="316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91" name="Rectangle 83"/>
                <p:cNvSpPr>
                  <a:spLocks noChangeArrowheads="1"/>
                </p:cNvSpPr>
                <p:nvPr/>
              </p:nvSpPr>
              <p:spPr bwMode="auto">
                <a:xfrm>
                  <a:off x="268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2" name="Rectangle 84"/>
                <p:cNvSpPr>
                  <a:spLocks noChangeArrowheads="1"/>
                </p:cNvSpPr>
                <p:nvPr/>
              </p:nvSpPr>
              <p:spPr bwMode="auto">
                <a:xfrm>
                  <a:off x="292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3" name="Rectangle 85"/>
                <p:cNvSpPr>
                  <a:spLocks noChangeArrowheads="1"/>
                </p:cNvSpPr>
                <p:nvPr/>
              </p:nvSpPr>
              <p:spPr bwMode="auto">
                <a:xfrm>
                  <a:off x="316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694" name="Rectangle 86"/>
                <p:cNvSpPr>
                  <a:spLocks noChangeArrowheads="1"/>
                </p:cNvSpPr>
                <p:nvPr/>
              </p:nvSpPr>
              <p:spPr bwMode="auto">
                <a:xfrm>
                  <a:off x="340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5" name="Rectangle 87"/>
                <p:cNvSpPr>
                  <a:spLocks noChangeArrowheads="1"/>
                </p:cNvSpPr>
                <p:nvPr/>
              </p:nvSpPr>
              <p:spPr bwMode="auto">
                <a:xfrm>
                  <a:off x="388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6" name="Rectangle 88"/>
                <p:cNvSpPr>
                  <a:spLocks noChangeArrowheads="1"/>
                </p:cNvSpPr>
                <p:nvPr/>
              </p:nvSpPr>
              <p:spPr bwMode="auto">
                <a:xfrm>
                  <a:off x="292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7" name="Rectangle 89"/>
                <p:cNvSpPr>
                  <a:spLocks noChangeArrowheads="1"/>
                </p:cNvSpPr>
                <p:nvPr/>
              </p:nvSpPr>
              <p:spPr bwMode="auto">
                <a:xfrm>
                  <a:off x="364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8" name="Rectangle 90"/>
                <p:cNvSpPr>
                  <a:spLocks noChangeArrowheads="1"/>
                </p:cNvSpPr>
                <p:nvPr/>
              </p:nvSpPr>
              <p:spPr bwMode="auto">
                <a:xfrm>
                  <a:off x="268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699" name="Rectangle 91"/>
                <p:cNvSpPr>
                  <a:spLocks noChangeArrowheads="1"/>
                </p:cNvSpPr>
                <p:nvPr/>
              </p:nvSpPr>
              <p:spPr bwMode="auto">
                <a:xfrm>
                  <a:off x="340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00" name="Rectangle 92"/>
                <p:cNvSpPr>
                  <a:spLocks noChangeArrowheads="1"/>
                </p:cNvSpPr>
                <p:nvPr/>
              </p:nvSpPr>
              <p:spPr bwMode="auto">
                <a:xfrm>
                  <a:off x="412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1" name="Rectangle 93"/>
                <p:cNvSpPr>
                  <a:spLocks noChangeArrowheads="1"/>
                </p:cNvSpPr>
                <p:nvPr/>
              </p:nvSpPr>
              <p:spPr bwMode="auto">
                <a:xfrm>
                  <a:off x="268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2" name="Rectangle 94"/>
                <p:cNvSpPr>
                  <a:spLocks noChangeArrowheads="1"/>
                </p:cNvSpPr>
                <p:nvPr/>
              </p:nvSpPr>
              <p:spPr bwMode="auto">
                <a:xfrm>
                  <a:off x="388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3" name="Rectangle 95"/>
                <p:cNvSpPr>
                  <a:spLocks noChangeArrowheads="1"/>
                </p:cNvSpPr>
                <p:nvPr/>
              </p:nvSpPr>
              <p:spPr bwMode="auto">
                <a:xfrm>
                  <a:off x="436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4" name="Rectangle 96"/>
                <p:cNvSpPr>
                  <a:spLocks noChangeArrowheads="1"/>
                </p:cNvSpPr>
                <p:nvPr/>
              </p:nvSpPr>
              <p:spPr bwMode="auto">
                <a:xfrm>
                  <a:off x="292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5" name="Rectangle 97"/>
                <p:cNvSpPr>
                  <a:spLocks noChangeArrowheads="1"/>
                </p:cNvSpPr>
                <p:nvPr/>
              </p:nvSpPr>
              <p:spPr bwMode="auto">
                <a:xfrm>
                  <a:off x="316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6" name="Rectangle 98"/>
                <p:cNvSpPr>
                  <a:spLocks noChangeArrowheads="1"/>
                </p:cNvSpPr>
                <p:nvPr/>
              </p:nvSpPr>
              <p:spPr bwMode="auto">
                <a:xfrm>
                  <a:off x="412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07" name="Rectangle 99"/>
                <p:cNvSpPr>
                  <a:spLocks noChangeArrowheads="1"/>
                </p:cNvSpPr>
                <p:nvPr/>
              </p:nvSpPr>
              <p:spPr bwMode="auto">
                <a:xfrm>
                  <a:off x="364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08" name="Rectangle 100"/>
                <p:cNvSpPr>
                  <a:spLocks noChangeArrowheads="1"/>
                </p:cNvSpPr>
                <p:nvPr/>
              </p:nvSpPr>
              <p:spPr bwMode="auto">
                <a:xfrm>
                  <a:off x="340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09" name="Rectangle 101"/>
                <p:cNvSpPr>
                  <a:spLocks noChangeArrowheads="1"/>
                </p:cNvSpPr>
                <p:nvPr/>
              </p:nvSpPr>
              <p:spPr bwMode="auto">
                <a:xfrm>
                  <a:off x="388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10" name="Rectangle 102"/>
                <p:cNvSpPr>
                  <a:spLocks noChangeArrowheads="1"/>
                </p:cNvSpPr>
                <p:nvPr/>
              </p:nvSpPr>
              <p:spPr bwMode="auto">
                <a:xfrm>
                  <a:off x="4368" y="139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11" name="Rectangle 103"/>
                <p:cNvSpPr>
                  <a:spLocks noChangeArrowheads="1"/>
                </p:cNvSpPr>
                <p:nvPr/>
              </p:nvSpPr>
              <p:spPr bwMode="auto">
                <a:xfrm>
                  <a:off x="4368" y="187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12" name="Rectangle 104"/>
                <p:cNvSpPr>
                  <a:spLocks noChangeArrowheads="1"/>
                </p:cNvSpPr>
                <p:nvPr/>
              </p:nvSpPr>
              <p:spPr bwMode="auto">
                <a:xfrm>
                  <a:off x="4128" y="1632"/>
                  <a:ext cx="240" cy="240"/>
                </a:xfrm>
                <a:prstGeom prst="rect">
                  <a:avLst/>
                </a:prstGeom>
                <a:solidFill>
                  <a:srgbClr val="FFFF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grpSp>
        </p:grpSp>
        <p:sp>
          <p:nvSpPr>
            <p:cNvPr id="708713" name="Text Box 105"/>
            <p:cNvSpPr txBox="1">
              <a:spLocks noChangeArrowheads="1"/>
            </p:cNvSpPr>
            <p:nvPr/>
          </p:nvSpPr>
          <p:spPr bwMode="auto">
            <a:xfrm>
              <a:off x="3216" y="672"/>
              <a:ext cx="19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chemeClr val="tx2"/>
                  </a:solidFill>
                  <a:latin typeface="Times New Roman" pitchFamily="18" charset="0"/>
                </a:rPr>
                <a:t>cover</a:t>
              </a:r>
              <a:endParaRPr lang="en-GB" sz="2000">
                <a:solidFill>
                  <a:schemeClr val="tx2"/>
                </a:solidFill>
                <a:latin typeface="Times New Roman" pitchFamily="18" charset="0"/>
              </a:endParaRPr>
            </a:p>
          </p:txBody>
        </p:sp>
      </p:grpSp>
      <p:grpSp>
        <p:nvGrpSpPr>
          <p:cNvPr id="708714" name="Group 106"/>
          <p:cNvGrpSpPr>
            <a:grpSpLocks/>
          </p:cNvGrpSpPr>
          <p:nvPr/>
        </p:nvGrpSpPr>
        <p:grpSpPr bwMode="auto">
          <a:xfrm>
            <a:off x="0" y="4724400"/>
            <a:ext cx="2590800" cy="914400"/>
            <a:chOff x="240" y="1920"/>
            <a:chExt cx="1632" cy="576"/>
          </a:xfrm>
        </p:grpSpPr>
        <p:sp>
          <p:nvSpPr>
            <p:cNvPr id="708715" name="Rectangle 107"/>
            <p:cNvSpPr>
              <a:spLocks noChangeArrowheads="1"/>
            </p:cNvSpPr>
            <p:nvPr/>
          </p:nvSpPr>
          <p:spPr bwMode="auto">
            <a:xfrm>
              <a:off x="1536" y="22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16" name="Rectangle 108"/>
            <p:cNvSpPr>
              <a:spLocks noChangeArrowheads="1"/>
            </p:cNvSpPr>
            <p:nvPr/>
          </p:nvSpPr>
          <p:spPr bwMode="auto">
            <a:xfrm>
              <a:off x="1296" y="22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17" name="Rectangle 109"/>
            <p:cNvSpPr>
              <a:spLocks noChangeArrowheads="1"/>
            </p:cNvSpPr>
            <p:nvPr/>
          </p:nvSpPr>
          <p:spPr bwMode="auto">
            <a:xfrm>
              <a:off x="816" y="22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18" name="Rectangle 110"/>
            <p:cNvSpPr>
              <a:spLocks noChangeArrowheads="1"/>
            </p:cNvSpPr>
            <p:nvPr/>
          </p:nvSpPr>
          <p:spPr bwMode="auto">
            <a:xfrm>
              <a:off x="576" y="22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19" name="Rectangle 111"/>
            <p:cNvSpPr>
              <a:spLocks noChangeArrowheads="1"/>
            </p:cNvSpPr>
            <p:nvPr/>
          </p:nvSpPr>
          <p:spPr bwMode="auto">
            <a:xfrm>
              <a:off x="1056" y="22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20" name="Rectangle 112"/>
            <p:cNvSpPr>
              <a:spLocks noChangeArrowheads="1"/>
            </p:cNvSpPr>
            <p:nvPr/>
          </p:nvSpPr>
          <p:spPr bwMode="auto">
            <a:xfrm>
              <a:off x="336" y="2256"/>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21" name="Text Box 113"/>
            <p:cNvSpPr txBox="1">
              <a:spLocks noChangeArrowheads="1"/>
            </p:cNvSpPr>
            <p:nvPr/>
          </p:nvSpPr>
          <p:spPr bwMode="auto">
            <a:xfrm>
              <a:off x="240" y="1920"/>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latin typeface="Times New Roman" pitchFamily="18" charset="0"/>
                </a:rPr>
                <a:t>secret message </a:t>
              </a:r>
              <a:endParaRPr lang="en-GB" sz="2400">
                <a:latin typeface="Times New Roman" pitchFamily="18" charset="0"/>
              </a:endParaRPr>
            </a:p>
          </p:txBody>
        </p:sp>
      </p:grpSp>
      <p:grpSp>
        <p:nvGrpSpPr>
          <p:cNvPr id="708722" name="Group 114"/>
          <p:cNvGrpSpPr>
            <a:grpSpLocks/>
          </p:cNvGrpSpPr>
          <p:nvPr/>
        </p:nvGrpSpPr>
        <p:grpSpPr bwMode="auto">
          <a:xfrm>
            <a:off x="4495800" y="1524000"/>
            <a:ext cx="3810000" cy="762000"/>
            <a:chOff x="2832" y="960"/>
            <a:chExt cx="2400" cy="480"/>
          </a:xfrm>
        </p:grpSpPr>
        <p:sp>
          <p:nvSpPr>
            <p:cNvPr id="708723" name="Rectangle 115"/>
            <p:cNvSpPr>
              <a:spLocks noChangeArrowheads="1"/>
            </p:cNvSpPr>
            <p:nvPr/>
          </p:nvSpPr>
          <p:spPr bwMode="auto">
            <a:xfrm>
              <a:off x="3120" y="960"/>
              <a:ext cx="2112" cy="48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724" name="Text Box 116"/>
            <p:cNvSpPr txBox="1">
              <a:spLocks noChangeArrowheads="1"/>
            </p:cNvSpPr>
            <p:nvPr/>
          </p:nvSpPr>
          <p:spPr bwMode="auto">
            <a:xfrm>
              <a:off x="2832" y="105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solidFill>
                    <a:srgbClr val="CC0000"/>
                  </a:solidFill>
                  <a:latin typeface="Times New Roman" pitchFamily="18" charset="0"/>
                </a:rPr>
                <a:t>I</a:t>
              </a:r>
              <a:r>
                <a:rPr lang="fr-LU" sz="2400" baseline="-25000">
                  <a:solidFill>
                    <a:srgbClr val="CC0000"/>
                  </a:solidFill>
                  <a:latin typeface="Times New Roman" pitchFamily="18" charset="0"/>
                </a:rPr>
                <a:t>1</a:t>
              </a:r>
              <a:endParaRPr lang="en-GB" sz="2400" baseline="-25000">
                <a:solidFill>
                  <a:srgbClr val="CC0000"/>
                </a:solidFill>
                <a:latin typeface="Times New Roman" pitchFamily="18" charset="0"/>
              </a:endParaRPr>
            </a:p>
          </p:txBody>
        </p:sp>
      </p:grpSp>
      <p:grpSp>
        <p:nvGrpSpPr>
          <p:cNvPr id="708725" name="Group 117"/>
          <p:cNvGrpSpPr>
            <a:grpSpLocks/>
          </p:cNvGrpSpPr>
          <p:nvPr/>
        </p:nvGrpSpPr>
        <p:grpSpPr bwMode="auto">
          <a:xfrm>
            <a:off x="4495800" y="2286000"/>
            <a:ext cx="3810000" cy="1143000"/>
            <a:chOff x="2832" y="1440"/>
            <a:chExt cx="2400" cy="720"/>
          </a:xfrm>
        </p:grpSpPr>
        <p:sp>
          <p:nvSpPr>
            <p:cNvPr id="708726" name="Rectangle 118"/>
            <p:cNvSpPr>
              <a:spLocks noChangeArrowheads="1"/>
            </p:cNvSpPr>
            <p:nvPr/>
          </p:nvSpPr>
          <p:spPr bwMode="auto">
            <a:xfrm>
              <a:off x="3120" y="1440"/>
              <a:ext cx="2112" cy="72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727" name="Text Box 119"/>
            <p:cNvSpPr txBox="1">
              <a:spLocks noChangeArrowheads="1"/>
            </p:cNvSpPr>
            <p:nvPr/>
          </p:nvSpPr>
          <p:spPr bwMode="auto">
            <a:xfrm>
              <a:off x="2832" y="163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solidFill>
                    <a:srgbClr val="CC0000"/>
                  </a:solidFill>
                  <a:latin typeface="Times New Roman" pitchFamily="18" charset="0"/>
                </a:rPr>
                <a:t>I</a:t>
              </a:r>
              <a:r>
                <a:rPr lang="fr-LU" sz="2400" baseline="-25000">
                  <a:solidFill>
                    <a:srgbClr val="CC0000"/>
                  </a:solidFill>
                  <a:latin typeface="Times New Roman" pitchFamily="18" charset="0"/>
                </a:rPr>
                <a:t>2</a:t>
              </a:r>
              <a:endParaRPr lang="en-GB" sz="2400" baseline="-25000">
                <a:solidFill>
                  <a:srgbClr val="CC0000"/>
                </a:solidFill>
                <a:latin typeface="Times New Roman" pitchFamily="18" charset="0"/>
              </a:endParaRPr>
            </a:p>
          </p:txBody>
        </p:sp>
      </p:grpSp>
      <p:grpSp>
        <p:nvGrpSpPr>
          <p:cNvPr id="708728" name="Group 120"/>
          <p:cNvGrpSpPr>
            <a:grpSpLocks/>
          </p:cNvGrpSpPr>
          <p:nvPr/>
        </p:nvGrpSpPr>
        <p:grpSpPr bwMode="auto">
          <a:xfrm>
            <a:off x="4495800" y="3429000"/>
            <a:ext cx="3810000" cy="762000"/>
            <a:chOff x="2832" y="2160"/>
            <a:chExt cx="2400" cy="480"/>
          </a:xfrm>
        </p:grpSpPr>
        <p:sp>
          <p:nvSpPr>
            <p:cNvPr id="708729" name="Rectangle 121"/>
            <p:cNvSpPr>
              <a:spLocks noChangeArrowheads="1"/>
            </p:cNvSpPr>
            <p:nvPr/>
          </p:nvSpPr>
          <p:spPr bwMode="auto">
            <a:xfrm>
              <a:off x="3120" y="2160"/>
              <a:ext cx="2112" cy="48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730" name="Text Box 122"/>
            <p:cNvSpPr txBox="1">
              <a:spLocks noChangeArrowheads="1"/>
            </p:cNvSpPr>
            <p:nvPr/>
          </p:nvSpPr>
          <p:spPr bwMode="auto">
            <a:xfrm>
              <a:off x="2832" y="220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solidFill>
                    <a:srgbClr val="CC0000"/>
                  </a:solidFill>
                  <a:latin typeface="Times New Roman" pitchFamily="18" charset="0"/>
                </a:rPr>
                <a:t>I</a:t>
              </a:r>
              <a:r>
                <a:rPr lang="fr-LU" sz="2400" baseline="-25000">
                  <a:solidFill>
                    <a:srgbClr val="CC0000"/>
                  </a:solidFill>
                  <a:latin typeface="Times New Roman" pitchFamily="18" charset="0"/>
                </a:rPr>
                <a:t>3</a:t>
              </a:r>
              <a:endParaRPr lang="en-GB" sz="2400" baseline="-25000">
                <a:solidFill>
                  <a:srgbClr val="CC0000"/>
                </a:solidFill>
                <a:latin typeface="Times New Roman" pitchFamily="18" charset="0"/>
              </a:endParaRPr>
            </a:p>
          </p:txBody>
        </p:sp>
      </p:grpSp>
      <p:grpSp>
        <p:nvGrpSpPr>
          <p:cNvPr id="708731" name="Group 123"/>
          <p:cNvGrpSpPr>
            <a:grpSpLocks/>
          </p:cNvGrpSpPr>
          <p:nvPr/>
        </p:nvGrpSpPr>
        <p:grpSpPr bwMode="auto">
          <a:xfrm>
            <a:off x="4495800" y="4114800"/>
            <a:ext cx="3810000" cy="457200"/>
            <a:chOff x="2832" y="2592"/>
            <a:chExt cx="2400" cy="288"/>
          </a:xfrm>
        </p:grpSpPr>
        <p:sp>
          <p:nvSpPr>
            <p:cNvPr id="708732" name="Rectangle 124"/>
            <p:cNvSpPr>
              <a:spLocks noChangeArrowheads="1"/>
            </p:cNvSpPr>
            <p:nvPr/>
          </p:nvSpPr>
          <p:spPr bwMode="auto">
            <a:xfrm>
              <a:off x="3120" y="2640"/>
              <a:ext cx="2112" cy="24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733" name="Text Box 125"/>
            <p:cNvSpPr txBox="1">
              <a:spLocks noChangeArrowheads="1"/>
            </p:cNvSpPr>
            <p:nvPr/>
          </p:nvSpPr>
          <p:spPr bwMode="auto">
            <a:xfrm>
              <a:off x="2832" y="259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solidFill>
                    <a:srgbClr val="CC0000"/>
                  </a:solidFill>
                  <a:latin typeface="Times New Roman" pitchFamily="18" charset="0"/>
                </a:rPr>
                <a:t>I</a:t>
              </a:r>
              <a:r>
                <a:rPr lang="fr-LU" sz="2400" baseline="-25000">
                  <a:solidFill>
                    <a:srgbClr val="CC0000"/>
                  </a:solidFill>
                  <a:latin typeface="Times New Roman" pitchFamily="18" charset="0"/>
                </a:rPr>
                <a:t>4</a:t>
              </a:r>
              <a:endParaRPr lang="en-GB" sz="2400" baseline="-25000">
                <a:solidFill>
                  <a:srgbClr val="CC0000"/>
                </a:solidFill>
                <a:latin typeface="Times New Roman" pitchFamily="18" charset="0"/>
              </a:endParaRPr>
            </a:p>
          </p:txBody>
        </p:sp>
      </p:grpSp>
      <p:grpSp>
        <p:nvGrpSpPr>
          <p:cNvPr id="708734" name="Group 126"/>
          <p:cNvGrpSpPr>
            <a:grpSpLocks/>
          </p:cNvGrpSpPr>
          <p:nvPr/>
        </p:nvGrpSpPr>
        <p:grpSpPr bwMode="auto">
          <a:xfrm>
            <a:off x="4495800" y="4572000"/>
            <a:ext cx="3810000" cy="762000"/>
            <a:chOff x="2832" y="2880"/>
            <a:chExt cx="2400" cy="480"/>
          </a:xfrm>
        </p:grpSpPr>
        <p:sp>
          <p:nvSpPr>
            <p:cNvPr id="708735" name="Rectangle 127"/>
            <p:cNvSpPr>
              <a:spLocks noChangeArrowheads="1"/>
            </p:cNvSpPr>
            <p:nvPr/>
          </p:nvSpPr>
          <p:spPr bwMode="auto">
            <a:xfrm>
              <a:off x="3120" y="2880"/>
              <a:ext cx="2112" cy="48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736" name="Text Box 128"/>
            <p:cNvSpPr txBox="1">
              <a:spLocks noChangeArrowheads="1"/>
            </p:cNvSpPr>
            <p:nvPr/>
          </p:nvSpPr>
          <p:spPr bwMode="auto">
            <a:xfrm>
              <a:off x="2832" y="29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solidFill>
                    <a:srgbClr val="CC0000"/>
                  </a:solidFill>
                  <a:latin typeface="Times New Roman" pitchFamily="18" charset="0"/>
                </a:rPr>
                <a:t>I</a:t>
              </a:r>
              <a:r>
                <a:rPr lang="fr-LU" sz="2400" baseline="-25000">
                  <a:solidFill>
                    <a:srgbClr val="CC0000"/>
                  </a:solidFill>
                  <a:latin typeface="Times New Roman" pitchFamily="18" charset="0"/>
                </a:rPr>
                <a:t>5</a:t>
              </a:r>
              <a:endParaRPr lang="en-GB" sz="2400" baseline="-25000">
                <a:solidFill>
                  <a:srgbClr val="CC0000"/>
                </a:solidFill>
                <a:latin typeface="Times New Roman" pitchFamily="18" charset="0"/>
              </a:endParaRPr>
            </a:p>
          </p:txBody>
        </p:sp>
      </p:grpSp>
      <p:grpSp>
        <p:nvGrpSpPr>
          <p:cNvPr id="708737" name="Group 129"/>
          <p:cNvGrpSpPr>
            <a:grpSpLocks/>
          </p:cNvGrpSpPr>
          <p:nvPr/>
        </p:nvGrpSpPr>
        <p:grpSpPr bwMode="auto">
          <a:xfrm>
            <a:off x="4495800" y="5334000"/>
            <a:ext cx="3810000" cy="762000"/>
            <a:chOff x="2832" y="3360"/>
            <a:chExt cx="2400" cy="480"/>
          </a:xfrm>
        </p:grpSpPr>
        <p:sp>
          <p:nvSpPr>
            <p:cNvPr id="708738" name="Rectangle 130"/>
            <p:cNvSpPr>
              <a:spLocks noChangeArrowheads="1"/>
            </p:cNvSpPr>
            <p:nvPr/>
          </p:nvSpPr>
          <p:spPr bwMode="auto">
            <a:xfrm>
              <a:off x="3120" y="3360"/>
              <a:ext cx="2112" cy="48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739" name="Text Box 131"/>
            <p:cNvSpPr txBox="1">
              <a:spLocks noChangeArrowheads="1"/>
            </p:cNvSpPr>
            <p:nvPr/>
          </p:nvSpPr>
          <p:spPr bwMode="auto">
            <a:xfrm>
              <a:off x="2832" y="340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solidFill>
                    <a:srgbClr val="CC0000"/>
                  </a:solidFill>
                  <a:latin typeface="Times New Roman" pitchFamily="18" charset="0"/>
                </a:rPr>
                <a:t>I</a:t>
              </a:r>
              <a:r>
                <a:rPr lang="fr-LU" sz="2400" baseline="-25000">
                  <a:solidFill>
                    <a:srgbClr val="CC0000"/>
                  </a:solidFill>
                  <a:latin typeface="Times New Roman" pitchFamily="18" charset="0"/>
                </a:rPr>
                <a:t>6</a:t>
              </a:r>
              <a:endParaRPr lang="en-GB" sz="2400" baseline="-25000">
                <a:solidFill>
                  <a:srgbClr val="CC0000"/>
                </a:solidFill>
                <a:latin typeface="Times New Roman" pitchFamily="18" charset="0"/>
              </a:endParaRPr>
            </a:p>
          </p:txBody>
        </p:sp>
      </p:grpSp>
      <p:grpSp>
        <p:nvGrpSpPr>
          <p:cNvPr id="708740" name="Group 132"/>
          <p:cNvGrpSpPr>
            <a:grpSpLocks/>
          </p:cNvGrpSpPr>
          <p:nvPr/>
        </p:nvGrpSpPr>
        <p:grpSpPr bwMode="auto">
          <a:xfrm>
            <a:off x="2987675" y="692150"/>
            <a:ext cx="3124200" cy="762000"/>
            <a:chOff x="144" y="1680"/>
            <a:chExt cx="1968" cy="480"/>
          </a:xfrm>
        </p:grpSpPr>
        <p:sp>
          <p:nvSpPr>
            <p:cNvPr id="708741" name="Rectangle 133"/>
            <p:cNvSpPr>
              <a:spLocks noChangeArrowheads="1"/>
            </p:cNvSpPr>
            <p:nvPr/>
          </p:nvSpPr>
          <p:spPr bwMode="auto">
            <a:xfrm>
              <a:off x="144" y="1680"/>
              <a:ext cx="1968" cy="48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4D4D4D"/>
                </a:solidFill>
                <a:latin typeface="Times New Roman" pitchFamily="18" charset="0"/>
              </a:endParaRPr>
            </a:p>
          </p:txBody>
        </p:sp>
        <p:graphicFrame>
          <p:nvGraphicFramePr>
            <p:cNvPr id="708742" name="Object 134"/>
            <p:cNvGraphicFramePr>
              <a:graphicFrameLocks noChangeAspect="1"/>
            </p:cNvGraphicFramePr>
            <p:nvPr/>
          </p:nvGraphicFramePr>
          <p:xfrm>
            <a:off x="192" y="1776"/>
            <a:ext cx="1864" cy="352"/>
          </p:xfrm>
          <a:graphic>
            <a:graphicData uri="http://schemas.openxmlformats.org/presentationml/2006/ole">
              <mc:AlternateContent xmlns:mc="http://schemas.openxmlformats.org/markup-compatibility/2006">
                <mc:Choice xmlns:v="urn:schemas-microsoft-com:vml" Requires="v">
                  <p:oleObj spid="_x0000_s5125" name="Equation" r:id="rId4" imgW="2958840" imgH="558720" progId="Equation.DSMT4">
                    <p:embed/>
                  </p:oleObj>
                </mc:Choice>
                <mc:Fallback>
                  <p:oleObj name="Equation" r:id="rId4" imgW="2958840" imgH="55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776"/>
                          <a:ext cx="1864"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08743" name="Text Box 135"/>
          <p:cNvSpPr txBox="1">
            <a:spLocks noChangeArrowheads="1"/>
          </p:cNvSpPr>
          <p:nvPr/>
        </p:nvSpPr>
        <p:spPr bwMode="auto">
          <a:xfrm>
            <a:off x="2895600" y="5334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p(</a:t>
            </a:r>
            <a:r>
              <a:rPr lang="fr-LU" sz="2400">
                <a:solidFill>
                  <a:srgbClr val="CC0000"/>
                </a:solidFill>
                <a:latin typeface="Times New Roman" pitchFamily="18" charset="0"/>
              </a:rPr>
              <a:t>I</a:t>
            </a:r>
            <a:r>
              <a:rPr lang="fr-LU" sz="2400" baseline="-25000">
                <a:solidFill>
                  <a:srgbClr val="CC0000"/>
                </a:solidFill>
                <a:latin typeface="Times New Roman" pitchFamily="18" charset="0"/>
              </a:rPr>
              <a:t>6</a:t>
            </a:r>
            <a:r>
              <a:rPr lang="fr-LU" sz="2400">
                <a:solidFill>
                  <a:srgbClr val="CC0000"/>
                </a:solidFill>
                <a:latin typeface="Times New Roman" pitchFamily="18" charset="0"/>
              </a:rPr>
              <a:t>) = 0</a:t>
            </a:r>
            <a:endParaRPr lang="en-GB" sz="2400" baseline="-25000">
              <a:solidFill>
                <a:srgbClr val="CC0000"/>
              </a:solidFill>
              <a:latin typeface="Times New Roman" pitchFamily="18" charset="0"/>
            </a:endParaRPr>
          </a:p>
        </p:txBody>
      </p:sp>
      <p:sp>
        <p:nvSpPr>
          <p:cNvPr id="708744" name="Text Box 136"/>
          <p:cNvSpPr txBox="1">
            <a:spLocks noChangeArrowheads="1"/>
          </p:cNvSpPr>
          <p:nvPr/>
        </p:nvSpPr>
        <p:spPr bwMode="auto">
          <a:xfrm>
            <a:off x="2895600" y="4724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p(</a:t>
            </a:r>
            <a:r>
              <a:rPr lang="fr-LU" sz="2400">
                <a:solidFill>
                  <a:srgbClr val="CC0000"/>
                </a:solidFill>
                <a:latin typeface="Times New Roman" pitchFamily="18" charset="0"/>
              </a:rPr>
              <a:t>I</a:t>
            </a:r>
            <a:r>
              <a:rPr lang="fr-LU" sz="2400" baseline="-25000">
                <a:solidFill>
                  <a:srgbClr val="CC0000"/>
                </a:solidFill>
                <a:latin typeface="Times New Roman" pitchFamily="18" charset="0"/>
              </a:rPr>
              <a:t>5</a:t>
            </a:r>
            <a:r>
              <a:rPr lang="fr-LU" sz="2400">
                <a:solidFill>
                  <a:srgbClr val="CC0000"/>
                </a:solidFill>
                <a:latin typeface="Times New Roman" pitchFamily="18" charset="0"/>
              </a:rPr>
              <a:t>) = 1</a:t>
            </a:r>
            <a:endParaRPr lang="en-GB" sz="2400" baseline="-25000">
              <a:solidFill>
                <a:srgbClr val="CC0000"/>
              </a:solidFill>
              <a:latin typeface="Times New Roman" pitchFamily="18" charset="0"/>
            </a:endParaRPr>
          </a:p>
        </p:txBody>
      </p:sp>
      <p:sp>
        <p:nvSpPr>
          <p:cNvPr id="708745" name="Text Box 137"/>
          <p:cNvSpPr txBox="1">
            <a:spLocks noChangeArrowheads="1"/>
          </p:cNvSpPr>
          <p:nvPr/>
        </p:nvSpPr>
        <p:spPr bwMode="auto">
          <a:xfrm>
            <a:off x="28956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p(</a:t>
            </a:r>
            <a:r>
              <a:rPr lang="fr-LU" sz="2400">
                <a:solidFill>
                  <a:srgbClr val="CC0000"/>
                </a:solidFill>
                <a:latin typeface="Times New Roman" pitchFamily="18" charset="0"/>
              </a:rPr>
              <a:t>I</a:t>
            </a:r>
            <a:r>
              <a:rPr lang="fr-LU" sz="2400" baseline="-25000">
                <a:solidFill>
                  <a:srgbClr val="CC0000"/>
                </a:solidFill>
                <a:latin typeface="Times New Roman" pitchFamily="18" charset="0"/>
              </a:rPr>
              <a:t>4</a:t>
            </a:r>
            <a:r>
              <a:rPr lang="fr-LU" sz="2400">
                <a:solidFill>
                  <a:srgbClr val="CC0000"/>
                </a:solidFill>
                <a:latin typeface="Times New Roman" pitchFamily="18" charset="0"/>
              </a:rPr>
              <a:t>) = 1</a:t>
            </a:r>
            <a:endParaRPr lang="en-GB" sz="2400" baseline="-25000">
              <a:solidFill>
                <a:srgbClr val="CC0000"/>
              </a:solidFill>
              <a:latin typeface="Times New Roman" pitchFamily="18" charset="0"/>
            </a:endParaRPr>
          </a:p>
        </p:txBody>
      </p:sp>
      <p:sp>
        <p:nvSpPr>
          <p:cNvPr id="708746" name="Text Box 138"/>
          <p:cNvSpPr txBox="1">
            <a:spLocks noChangeArrowheads="1"/>
          </p:cNvSpPr>
          <p:nvPr/>
        </p:nvSpPr>
        <p:spPr bwMode="auto">
          <a:xfrm>
            <a:off x="2895600" y="3505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p(</a:t>
            </a:r>
            <a:r>
              <a:rPr lang="fr-LU" sz="2400">
                <a:solidFill>
                  <a:srgbClr val="CC0000"/>
                </a:solidFill>
                <a:latin typeface="Times New Roman" pitchFamily="18" charset="0"/>
              </a:rPr>
              <a:t>I</a:t>
            </a:r>
            <a:r>
              <a:rPr lang="fr-LU" sz="2400" baseline="-25000">
                <a:solidFill>
                  <a:srgbClr val="CC0000"/>
                </a:solidFill>
                <a:latin typeface="Times New Roman" pitchFamily="18" charset="0"/>
              </a:rPr>
              <a:t>3</a:t>
            </a:r>
            <a:r>
              <a:rPr lang="fr-LU" sz="2400">
                <a:solidFill>
                  <a:srgbClr val="CC0000"/>
                </a:solidFill>
                <a:latin typeface="Times New Roman" pitchFamily="18" charset="0"/>
              </a:rPr>
              <a:t>) = 0</a:t>
            </a:r>
            <a:endParaRPr lang="en-GB" sz="2400" baseline="-25000">
              <a:solidFill>
                <a:srgbClr val="CC0000"/>
              </a:solidFill>
              <a:latin typeface="Times New Roman" pitchFamily="18" charset="0"/>
            </a:endParaRPr>
          </a:p>
        </p:txBody>
      </p:sp>
      <p:sp>
        <p:nvSpPr>
          <p:cNvPr id="708747" name="Text Box 139"/>
          <p:cNvSpPr txBox="1">
            <a:spLocks noChangeArrowheads="1"/>
          </p:cNvSpPr>
          <p:nvPr/>
        </p:nvSpPr>
        <p:spPr bwMode="auto">
          <a:xfrm>
            <a:off x="2895600" y="2590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p(</a:t>
            </a:r>
            <a:r>
              <a:rPr lang="fr-LU" sz="2400">
                <a:solidFill>
                  <a:srgbClr val="CC0000"/>
                </a:solidFill>
                <a:latin typeface="Times New Roman" pitchFamily="18" charset="0"/>
              </a:rPr>
              <a:t>I</a:t>
            </a:r>
            <a:r>
              <a:rPr lang="fr-LU" sz="2400" baseline="-25000">
                <a:solidFill>
                  <a:srgbClr val="CC0000"/>
                </a:solidFill>
                <a:latin typeface="Times New Roman" pitchFamily="18" charset="0"/>
              </a:rPr>
              <a:t>2</a:t>
            </a:r>
            <a:r>
              <a:rPr lang="fr-LU" sz="2400">
                <a:solidFill>
                  <a:srgbClr val="CC0000"/>
                </a:solidFill>
                <a:latin typeface="Times New Roman" pitchFamily="18" charset="0"/>
              </a:rPr>
              <a:t>) = 1</a:t>
            </a:r>
            <a:endParaRPr lang="en-GB" sz="2400" baseline="-25000">
              <a:solidFill>
                <a:srgbClr val="CC0000"/>
              </a:solidFill>
              <a:latin typeface="Times New Roman" pitchFamily="18" charset="0"/>
            </a:endParaRPr>
          </a:p>
        </p:txBody>
      </p:sp>
      <p:sp>
        <p:nvSpPr>
          <p:cNvPr id="708748" name="Text Box 140"/>
          <p:cNvSpPr txBox="1">
            <a:spLocks noChangeArrowheads="1"/>
          </p:cNvSpPr>
          <p:nvPr/>
        </p:nvSpPr>
        <p:spPr bwMode="auto">
          <a:xfrm>
            <a:off x="2895600" y="1676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p(</a:t>
            </a:r>
            <a:r>
              <a:rPr lang="fr-LU" sz="2400">
                <a:solidFill>
                  <a:srgbClr val="CC0000"/>
                </a:solidFill>
                <a:latin typeface="Times New Roman" pitchFamily="18" charset="0"/>
              </a:rPr>
              <a:t>I</a:t>
            </a:r>
            <a:r>
              <a:rPr lang="fr-LU" sz="2400" baseline="-25000">
                <a:solidFill>
                  <a:srgbClr val="CC0000"/>
                </a:solidFill>
                <a:latin typeface="Times New Roman" pitchFamily="18" charset="0"/>
              </a:rPr>
              <a:t>1</a:t>
            </a:r>
            <a:r>
              <a:rPr lang="fr-LU" sz="2400">
                <a:solidFill>
                  <a:srgbClr val="CC0000"/>
                </a:solidFill>
                <a:latin typeface="Times New Roman" pitchFamily="18" charset="0"/>
              </a:rPr>
              <a:t>) = 1</a:t>
            </a:r>
            <a:endParaRPr lang="en-GB" sz="2400" baseline="-25000">
              <a:solidFill>
                <a:srgbClr val="CC0000"/>
              </a:solidFill>
              <a:latin typeface="Times New Roman" pitchFamily="18" charset="0"/>
            </a:endParaRPr>
          </a:p>
        </p:txBody>
      </p:sp>
      <p:sp>
        <p:nvSpPr>
          <p:cNvPr id="708749" name="Rectangle 141"/>
          <p:cNvSpPr>
            <a:spLocks noChangeArrowheads="1"/>
          </p:cNvSpPr>
          <p:nvPr/>
        </p:nvSpPr>
        <p:spPr bwMode="auto">
          <a:xfrm>
            <a:off x="7772400" y="19050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50" name="Rectangle 142"/>
          <p:cNvSpPr>
            <a:spLocks noChangeArrowheads="1"/>
          </p:cNvSpPr>
          <p:nvPr/>
        </p:nvSpPr>
        <p:spPr bwMode="auto">
          <a:xfrm>
            <a:off x="7772400" y="34290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51" name="Rectangle 143"/>
          <p:cNvSpPr>
            <a:spLocks noChangeArrowheads="1"/>
          </p:cNvSpPr>
          <p:nvPr/>
        </p:nvSpPr>
        <p:spPr bwMode="auto">
          <a:xfrm>
            <a:off x="7772400" y="4191000"/>
            <a:ext cx="381000" cy="38100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grpSp>
        <p:nvGrpSpPr>
          <p:cNvPr id="708752" name="Group 144"/>
          <p:cNvGrpSpPr>
            <a:grpSpLocks/>
          </p:cNvGrpSpPr>
          <p:nvPr/>
        </p:nvGrpSpPr>
        <p:grpSpPr bwMode="auto">
          <a:xfrm>
            <a:off x="533400" y="1676400"/>
            <a:ext cx="2286000" cy="533400"/>
            <a:chOff x="336" y="1056"/>
            <a:chExt cx="1440" cy="336"/>
          </a:xfrm>
        </p:grpSpPr>
        <p:sp>
          <p:nvSpPr>
            <p:cNvPr id="708753" name="Text Box 145"/>
            <p:cNvSpPr txBox="1">
              <a:spLocks noChangeArrowheads="1"/>
            </p:cNvSpPr>
            <p:nvPr/>
          </p:nvSpPr>
          <p:spPr bwMode="auto">
            <a:xfrm>
              <a:off x="336" y="1056"/>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996600"/>
                  </a:solidFill>
                  <a:latin typeface="Times New Roman" pitchFamily="18" charset="0"/>
                </a:rPr>
                <a:t>p(</a:t>
              </a:r>
              <a:r>
                <a:rPr lang="fr-LU" sz="2400">
                  <a:solidFill>
                    <a:srgbClr val="996600"/>
                  </a:solidFill>
                  <a:latin typeface="Times New Roman" pitchFamily="18" charset="0"/>
                </a:rPr>
                <a:t>I</a:t>
              </a:r>
              <a:r>
                <a:rPr lang="fr-LU" sz="2400" baseline="-25000">
                  <a:solidFill>
                    <a:srgbClr val="996600"/>
                  </a:solidFill>
                  <a:latin typeface="Times New Roman" pitchFamily="18" charset="0"/>
                </a:rPr>
                <a:t>1</a:t>
              </a:r>
              <a:r>
                <a:rPr lang="fr-LU" sz="2400">
                  <a:solidFill>
                    <a:srgbClr val="996600"/>
                  </a:solidFill>
                  <a:latin typeface="Times New Roman" pitchFamily="18" charset="0"/>
                </a:rPr>
                <a:t>) = 0</a:t>
              </a:r>
              <a:endParaRPr lang="en-GB" sz="2400" baseline="-25000">
                <a:solidFill>
                  <a:srgbClr val="996600"/>
                </a:solidFill>
                <a:latin typeface="Times New Roman" pitchFamily="18" charset="0"/>
              </a:endParaRPr>
            </a:p>
          </p:txBody>
        </p:sp>
        <p:sp>
          <p:nvSpPr>
            <p:cNvPr id="708754" name="AutoShape 146"/>
            <p:cNvSpPr>
              <a:spLocks noChangeArrowheads="1"/>
            </p:cNvSpPr>
            <p:nvPr/>
          </p:nvSpPr>
          <p:spPr bwMode="auto">
            <a:xfrm rot="-10800000">
              <a:off x="1296" y="1056"/>
              <a:ext cx="480" cy="336"/>
            </a:xfrm>
            <a:prstGeom prst="rightArrow">
              <a:avLst>
                <a:gd name="adj1" fmla="val 50000"/>
                <a:gd name="adj2" fmla="val 42811"/>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defTabSz="762000"/>
              <a:endParaRPr lang="fr-FR" sz="1800">
                <a:solidFill>
                  <a:srgbClr val="4D4D4D"/>
                </a:solidFill>
                <a:latin typeface="Times New Roman" pitchFamily="18" charset="0"/>
              </a:endParaRPr>
            </a:p>
          </p:txBody>
        </p:sp>
      </p:grpSp>
      <p:grpSp>
        <p:nvGrpSpPr>
          <p:cNvPr id="708755" name="Group 147"/>
          <p:cNvGrpSpPr>
            <a:grpSpLocks/>
          </p:cNvGrpSpPr>
          <p:nvPr/>
        </p:nvGrpSpPr>
        <p:grpSpPr bwMode="auto">
          <a:xfrm>
            <a:off x="609600" y="3505200"/>
            <a:ext cx="2209800" cy="533400"/>
            <a:chOff x="384" y="2208"/>
            <a:chExt cx="1392" cy="336"/>
          </a:xfrm>
        </p:grpSpPr>
        <p:sp>
          <p:nvSpPr>
            <p:cNvPr id="708756" name="AutoShape 148"/>
            <p:cNvSpPr>
              <a:spLocks noChangeArrowheads="1"/>
            </p:cNvSpPr>
            <p:nvPr/>
          </p:nvSpPr>
          <p:spPr bwMode="auto">
            <a:xfrm rot="-10800000">
              <a:off x="1296" y="2208"/>
              <a:ext cx="480" cy="336"/>
            </a:xfrm>
            <a:prstGeom prst="rightArrow">
              <a:avLst>
                <a:gd name="adj1" fmla="val 50000"/>
                <a:gd name="adj2" fmla="val 42811"/>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defTabSz="762000"/>
              <a:endParaRPr lang="fr-FR" sz="1800">
                <a:solidFill>
                  <a:srgbClr val="4D4D4D"/>
                </a:solidFill>
                <a:latin typeface="Times New Roman" pitchFamily="18" charset="0"/>
              </a:endParaRPr>
            </a:p>
          </p:txBody>
        </p:sp>
        <p:sp>
          <p:nvSpPr>
            <p:cNvPr id="708757" name="Text Box 149"/>
            <p:cNvSpPr txBox="1">
              <a:spLocks noChangeArrowheads="1"/>
            </p:cNvSpPr>
            <p:nvPr/>
          </p:nvSpPr>
          <p:spPr bwMode="auto">
            <a:xfrm>
              <a:off x="384" y="2208"/>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996600"/>
                  </a:solidFill>
                  <a:latin typeface="Times New Roman" pitchFamily="18" charset="0"/>
                </a:rPr>
                <a:t>p(</a:t>
              </a:r>
              <a:r>
                <a:rPr lang="fr-LU" sz="2400">
                  <a:solidFill>
                    <a:srgbClr val="996600"/>
                  </a:solidFill>
                  <a:latin typeface="Times New Roman" pitchFamily="18" charset="0"/>
                </a:rPr>
                <a:t>I</a:t>
              </a:r>
              <a:r>
                <a:rPr lang="fr-LU" sz="2400" baseline="-25000">
                  <a:solidFill>
                    <a:srgbClr val="996600"/>
                  </a:solidFill>
                  <a:latin typeface="Times New Roman" pitchFamily="18" charset="0"/>
                </a:rPr>
                <a:t>3</a:t>
              </a:r>
              <a:r>
                <a:rPr lang="fr-LU" sz="2400">
                  <a:solidFill>
                    <a:srgbClr val="996600"/>
                  </a:solidFill>
                  <a:latin typeface="Times New Roman" pitchFamily="18" charset="0"/>
                </a:rPr>
                <a:t>) = 1</a:t>
              </a:r>
              <a:endParaRPr lang="en-GB" sz="2400" baseline="-25000">
                <a:solidFill>
                  <a:srgbClr val="996600"/>
                </a:solidFill>
                <a:latin typeface="Times New Roman" pitchFamily="18" charset="0"/>
              </a:endParaRPr>
            </a:p>
          </p:txBody>
        </p:sp>
      </p:grpSp>
      <p:grpSp>
        <p:nvGrpSpPr>
          <p:cNvPr id="708758" name="Group 150"/>
          <p:cNvGrpSpPr>
            <a:grpSpLocks/>
          </p:cNvGrpSpPr>
          <p:nvPr/>
        </p:nvGrpSpPr>
        <p:grpSpPr bwMode="auto">
          <a:xfrm>
            <a:off x="609600" y="4114800"/>
            <a:ext cx="2209800" cy="533400"/>
            <a:chOff x="384" y="2592"/>
            <a:chExt cx="1392" cy="336"/>
          </a:xfrm>
        </p:grpSpPr>
        <p:sp>
          <p:nvSpPr>
            <p:cNvPr id="708759" name="AutoShape 151"/>
            <p:cNvSpPr>
              <a:spLocks noChangeArrowheads="1"/>
            </p:cNvSpPr>
            <p:nvPr/>
          </p:nvSpPr>
          <p:spPr bwMode="auto">
            <a:xfrm rot="-10800000">
              <a:off x="1296" y="2592"/>
              <a:ext cx="480" cy="336"/>
            </a:xfrm>
            <a:prstGeom prst="rightArrow">
              <a:avLst>
                <a:gd name="adj1" fmla="val 50000"/>
                <a:gd name="adj2" fmla="val 42811"/>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defTabSz="762000"/>
              <a:endParaRPr lang="fr-FR" sz="1800">
                <a:solidFill>
                  <a:srgbClr val="4D4D4D"/>
                </a:solidFill>
                <a:latin typeface="Times New Roman" pitchFamily="18" charset="0"/>
              </a:endParaRPr>
            </a:p>
          </p:txBody>
        </p:sp>
        <p:sp>
          <p:nvSpPr>
            <p:cNvPr id="708760" name="Text Box 152"/>
            <p:cNvSpPr txBox="1">
              <a:spLocks noChangeArrowheads="1"/>
            </p:cNvSpPr>
            <p:nvPr/>
          </p:nvSpPr>
          <p:spPr bwMode="auto">
            <a:xfrm>
              <a:off x="384" y="2640"/>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996600"/>
                  </a:solidFill>
                  <a:latin typeface="Times New Roman" pitchFamily="18" charset="0"/>
                </a:rPr>
                <a:t>p(</a:t>
              </a:r>
              <a:r>
                <a:rPr lang="fr-LU" sz="2400">
                  <a:solidFill>
                    <a:srgbClr val="996600"/>
                  </a:solidFill>
                  <a:latin typeface="Times New Roman" pitchFamily="18" charset="0"/>
                </a:rPr>
                <a:t>I</a:t>
              </a:r>
              <a:r>
                <a:rPr lang="fr-LU" sz="2400" baseline="-25000">
                  <a:solidFill>
                    <a:srgbClr val="996600"/>
                  </a:solidFill>
                  <a:latin typeface="Times New Roman" pitchFamily="18" charset="0"/>
                </a:rPr>
                <a:t>4</a:t>
              </a:r>
              <a:r>
                <a:rPr lang="fr-LU" sz="2400">
                  <a:solidFill>
                    <a:srgbClr val="996600"/>
                  </a:solidFill>
                  <a:latin typeface="Times New Roman" pitchFamily="18" charset="0"/>
                </a:rPr>
                <a:t>) = 0</a:t>
              </a:r>
              <a:endParaRPr lang="en-GB" sz="2400" baseline="-25000">
                <a:solidFill>
                  <a:srgbClr val="996600"/>
                </a:solidFill>
                <a:latin typeface="Times New Roman" pitchFamily="18" charset="0"/>
              </a:endParaRPr>
            </a:p>
          </p:txBody>
        </p:sp>
      </p:grpSp>
      <p:sp>
        <p:nvSpPr>
          <p:cNvPr id="708761" name="Rectangle 153"/>
          <p:cNvSpPr>
            <a:spLocks noChangeArrowheads="1"/>
          </p:cNvSpPr>
          <p:nvPr/>
        </p:nvSpPr>
        <p:spPr bwMode="auto">
          <a:xfrm>
            <a:off x="2057400" y="5257800"/>
            <a:ext cx="381000" cy="381000"/>
          </a:xfrm>
          <a:prstGeom prst="rect">
            <a:avLst/>
          </a:prstGeom>
          <a:solidFill>
            <a:srgbClr val="FFFF00"/>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62" name="Rectangle 154"/>
          <p:cNvSpPr>
            <a:spLocks noChangeArrowheads="1"/>
          </p:cNvSpPr>
          <p:nvPr/>
        </p:nvSpPr>
        <p:spPr bwMode="auto">
          <a:xfrm>
            <a:off x="914400" y="5257800"/>
            <a:ext cx="381000" cy="381000"/>
          </a:xfrm>
          <a:prstGeom prst="rect">
            <a:avLst/>
          </a:prstGeom>
          <a:solidFill>
            <a:srgbClr val="FFFF00"/>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63" name="Rectangle 155"/>
          <p:cNvSpPr>
            <a:spLocks noChangeArrowheads="1"/>
          </p:cNvSpPr>
          <p:nvPr/>
        </p:nvSpPr>
        <p:spPr bwMode="auto">
          <a:xfrm>
            <a:off x="533400" y="5257800"/>
            <a:ext cx="381000" cy="381000"/>
          </a:xfrm>
          <a:prstGeom prst="rect">
            <a:avLst/>
          </a:prstGeom>
          <a:solidFill>
            <a:srgbClr val="FFFF00"/>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64" name="Rectangle 156"/>
          <p:cNvSpPr>
            <a:spLocks noChangeArrowheads="1"/>
          </p:cNvSpPr>
          <p:nvPr/>
        </p:nvSpPr>
        <p:spPr bwMode="auto">
          <a:xfrm>
            <a:off x="1676400" y="5257800"/>
            <a:ext cx="381000" cy="381000"/>
          </a:xfrm>
          <a:prstGeom prst="rect">
            <a:avLst/>
          </a:prstGeom>
          <a:solidFill>
            <a:srgbClr val="FFFF00"/>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08765" name="Rectangle 157"/>
          <p:cNvSpPr>
            <a:spLocks noChangeArrowheads="1"/>
          </p:cNvSpPr>
          <p:nvPr/>
        </p:nvSpPr>
        <p:spPr bwMode="auto">
          <a:xfrm>
            <a:off x="1295400" y="5257800"/>
            <a:ext cx="381000" cy="381000"/>
          </a:xfrm>
          <a:prstGeom prst="rect">
            <a:avLst/>
          </a:prstGeom>
          <a:solidFill>
            <a:srgbClr val="FFFF00"/>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66" name="Rectangle 158"/>
          <p:cNvSpPr>
            <a:spLocks noChangeArrowheads="1"/>
          </p:cNvSpPr>
          <p:nvPr/>
        </p:nvSpPr>
        <p:spPr bwMode="auto">
          <a:xfrm>
            <a:off x="152400" y="5257800"/>
            <a:ext cx="381000" cy="381000"/>
          </a:xfrm>
          <a:prstGeom prst="rect">
            <a:avLst/>
          </a:prstGeom>
          <a:solidFill>
            <a:srgbClr val="FFFF00"/>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sp>
        <p:nvSpPr>
          <p:cNvPr id="708768" name="AutoShape 160"/>
          <p:cNvSpPr>
            <a:spLocks noChangeArrowheads="1"/>
          </p:cNvSpPr>
          <p:nvPr/>
        </p:nvSpPr>
        <p:spPr bwMode="auto">
          <a:xfrm>
            <a:off x="323850" y="765175"/>
            <a:ext cx="1981200" cy="649288"/>
          </a:xfrm>
          <a:prstGeom prst="wedgeRoundRectCallout">
            <a:avLst>
              <a:gd name="adj1" fmla="val 87019"/>
              <a:gd name="adj2" fmla="val -8435"/>
              <a:gd name="adj3" fmla="val 16667"/>
            </a:avLst>
          </a:prstGeom>
          <a:solidFill>
            <a:schemeClr val="tx2"/>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CH" sz="1800"/>
              <a:t>parity of LSBs of the domain</a:t>
            </a:r>
            <a:endParaRPr lang="en-US" sz="1800"/>
          </a:p>
        </p:txBody>
      </p:sp>
      <p:sp>
        <p:nvSpPr>
          <p:cNvPr id="708769" name="Rectangle 161"/>
          <p:cNvSpPr>
            <a:spLocks noChangeArrowheads="1"/>
          </p:cNvSpPr>
          <p:nvPr/>
        </p:nvSpPr>
        <p:spPr bwMode="auto">
          <a:xfrm>
            <a:off x="539750" y="5734050"/>
            <a:ext cx="3887788" cy="790575"/>
          </a:xfrm>
          <a:prstGeom prst="rect">
            <a:avLst/>
          </a:prstGeom>
          <a:solidFill>
            <a:srgbClr val="E7C85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CH" sz="2400"/>
              <a:t>adapt domain parity to message bits</a:t>
            </a:r>
            <a:endParaRPr lang="en-US" sz="2400"/>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380589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08611"/>
                                        </p:tgtEl>
                                        <p:attrNameLst>
                                          <p:attrName>style.visibility</p:attrName>
                                        </p:attrNameLst>
                                      </p:cBhvr>
                                      <p:to>
                                        <p:strVal val="visible"/>
                                      </p:to>
                                    </p:set>
                                    <p:anim calcmode="lin" valueType="num">
                                      <p:cBhvr additive="base">
                                        <p:cTn id="7" dur="2000" fill="hold"/>
                                        <p:tgtEl>
                                          <p:spTgt spid="708611"/>
                                        </p:tgtEl>
                                        <p:attrNameLst>
                                          <p:attrName>ppt_x</p:attrName>
                                        </p:attrNameLst>
                                      </p:cBhvr>
                                      <p:tavLst>
                                        <p:tav tm="0">
                                          <p:val>
                                            <p:strVal val="0-#ppt_w/2"/>
                                          </p:val>
                                        </p:tav>
                                        <p:tav tm="100000">
                                          <p:val>
                                            <p:strVal val="#ppt_x"/>
                                          </p:val>
                                        </p:tav>
                                      </p:tavLst>
                                    </p:anim>
                                    <p:anim calcmode="lin" valueType="num">
                                      <p:cBhvr additive="base">
                                        <p:cTn id="8" dur="2000" fill="hold"/>
                                        <p:tgtEl>
                                          <p:spTgt spid="7086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8714"/>
                                        </p:tgtEl>
                                        <p:attrNameLst>
                                          <p:attrName>style.visibility</p:attrName>
                                        </p:attrNameLst>
                                      </p:cBhvr>
                                      <p:to>
                                        <p:strVal val="visible"/>
                                      </p:to>
                                    </p:set>
                                    <p:anim calcmode="lin" valueType="num">
                                      <p:cBhvr additive="base">
                                        <p:cTn id="13" dur="1000" fill="hold"/>
                                        <p:tgtEl>
                                          <p:spTgt spid="708714"/>
                                        </p:tgtEl>
                                        <p:attrNameLst>
                                          <p:attrName>ppt_x</p:attrName>
                                        </p:attrNameLst>
                                      </p:cBhvr>
                                      <p:tavLst>
                                        <p:tav tm="0">
                                          <p:val>
                                            <p:strVal val="#ppt_x"/>
                                          </p:val>
                                        </p:tav>
                                        <p:tav tm="100000">
                                          <p:val>
                                            <p:strVal val="#ppt_x"/>
                                          </p:val>
                                        </p:tav>
                                      </p:tavLst>
                                    </p:anim>
                                    <p:anim calcmode="lin" valueType="num">
                                      <p:cBhvr additive="base">
                                        <p:cTn id="14" dur="1000" fill="hold"/>
                                        <p:tgtEl>
                                          <p:spTgt spid="7087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08722"/>
                                        </p:tgtEl>
                                        <p:attrNameLst>
                                          <p:attrName>style.visibility</p:attrName>
                                        </p:attrNameLst>
                                      </p:cBhvr>
                                      <p:to>
                                        <p:strVal val="visible"/>
                                      </p:to>
                                    </p:set>
                                    <p:anim calcmode="lin" valueType="num">
                                      <p:cBhvr>
                                        <p:cTn id="19" dur="1000" fill="hold"/>
                                        <p:tgtEl>
                                          <p:spTgt spid="708722"/>
                                        </p:tgtEl>
                                        <p:attrNameLst>
                                          <p:attrName>ppt_w</p:attrName>
                                        </p:attrNameLst>
                                      </p:cBhvr>
                                      <p:tavLst>
                                        <p:tav tm="0">
                                          <p:val>
                                            <p:fltVal val="0"/>
                                          </p:val>
                                        </p:tav>
                                        <p:tav tm="100000">
                                          <p:val>
                                            <p:strVal val="#ppt_w"/>
                                          </p:val>
                                        </p:tav>
                                      </p:tavLst>
                                    </p:anim>
                                    <p:anim calcmode="lin" valueType="num">
                                      <p:cBhvr>
                                        <p:cTn id="20" dur="1000" fill="hold"/>
                                        <p:tgtEl>
                                          <p:spTgt spid="70872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08725"/>
                                        </p:tgtEl>
                                        <p:attrNameLst>
                                          <p:attrName>style.visibility</p:attrName>
                                        </p:attrNameLst>
                                      </p:cBhvr>
                                      <p:to>
                                        <p:strVal val="visible"/>
                                      </p:to>
                                    </p:set>
                                    <p:anim calcmode="lin" valueType="num">
                                      <p:cBhvr>
                                        <p:cTn id="25" dur="1000" fill="hold"/>
                                        <p:tgtEl>
                                          <p:spTgt spid="708725"/>
                                        </p:tgtEl>
                                        <p:attrNameLst>
                                          <p:attrName>ppt_w</p:attrName>
                                        </p:attrNameLst>
                                      </p:cBhvr>
                                      <p:tavLst>
                                        <p:tav tm="0">
                                          <p:val>
                                            <p:fltVal val="0"/>
                                          </p:val>
                                        </p:tav>
                                        <p:tav tm="100000">
                                          <p:val>
                                            <p:strVal val="#ppt_w"/>
                                          </p:val>
                                        </p:tav>
                                      </p:tavLst>
                                    </p:anim>
                                    <p:anim calcmode="lin" valueType="num">
                                      <p:cBhvr>
                                        <p:cTn id="26" dur="1000" fill="hold"/>
                                        <p:tgtEl>
                                          <p:spTgt spid="70872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708728"/>
                                        </p:tgtEl>
                                        <p:attrNameLst>
                                          <p:attrName>style.visibility</p:attrName>
                                        </p:attrNameLst>
                                      </p:cBhvr>
                                      <p:to>
                                        <p:strVal val="visible"/>
                                      </p:to>
                                    </p:set>
                                    <p:anim calcmode="lin" valueType="num">
                                      <p:cBhvr>
                                        <p:cTn id="31" dur="1000" fill="hold"/>
                                        <p:tgtEl>
                                          <p:spTgt spid="708728"/>
                                        </p:tgtEl>
                                        <p:attrNameLst>
                                          <p:attrName>ppt_w</p:attrName>
                                        </p:attrNameLst>
                                      </p:cBhvr>
                                      <p:tavLst>
                                        <p:tav tm="0">
                                          <p:val>
                                            <p:fltVal val="0"/>
                                          </p:val>
                                        </p:tav>
                                        <p:tav tm="100000">
                                          <p:val>
                                            <p:strVal val="#ppt_w"/>
                                          </p:val>
                                        </p:tav>
                                      </p:tavLst>
                                    </p:anim>
                                    <p:anim calcmode="lin" valueType="num">
                                      <p:cBhvr>
                                        <p:cTn id="32" dur="1000" fill="hold"/>
                                        <p:tgtEl>
                                          <p:spTgt spid="70872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708731"/>
                                        </p:tgtEl>
                                        <p:attrNameLst>
                                          <p:attrName>style.visibility</p:attrName>
                                        </p:attrNameLst>
                                      </p:cBhvr>
                                      <p:to>
                                        <p:strVal val="visible"/>
                                      </p:to>
                                    </p:set>
                                    <p:anim calcmode="lin" valueType="num">
                                      <p:cBhvr>
                                        <p:cTn id="37" dur="1000" fill="hold"/>
                                        <p:tgtEl>
                                          <p:spTgt spid="708731"/>
                                        </p:tgtEl>
                                        <p:attrNameLst>
                                          <p:attrName>ppt_w</p:attrName>
                                        </p:attrNameLst>
                                      </p:cBhvr>
                                      <p:tavLst>
                                        <p:tav tm="0">
                                          <p:val>
                                            <p:fltVal val="0"/>
                                          </p:val>
                                        </p:tav>
                                        <p:tav tm="100000">
                                          <p:val>
                                            <p:strVal val="#ppt_w"/>
                                          </p:val>
                                        </p:tav>
                                      </p:tavLst>
                                    </p:anim>
                                    <p:anim calcmode="lin" valueType="num">
                                      <p:cBhvr>
                                        <p:cTn id="38" dur="1000" fill="hold"/>
                                        <p:tgtEl>
                                          <p:spTgt spid="70873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708734"/>
                                        </p:tgtEl>
                                        <p:attrNameLst>
                                          <p:attrName>style.visibility</p:attrName>
                                        </p:attrNameLst>
                                      </p:cBhvr>
                                      <p:to>
                                        <p:strVal val="visible"/>
                                      </p:to>
                                    </p:set>
                                    <p:anim calcmode="lin" valueType="num">
                                      <p:cBhvr>
                                        <p:cTn id="43" dur="1000" fill="hold"/>
                                        <p:tgtEl>
                                          <p:spTgt spid="708734"/>
                                        </p:tgtEl>
                                        <p:attrNameLst>
                                          <p:attrName>ppt_w</p:attrName>
                                        </p:attrNameLst>
                                      </p:cBhvr>
                                      <p:tavLst>
                                        <p:tav tm="0">
                                          <p:val>
                                            <p:fltVal val="0"/>
                                          </p:val>
                                        </p:tav>
                                        <p:tav tm="100000">
                                          <p:val>
                                            <p:strVal val="#ppt_w"/>
                                          </p:val>
                                        </p:tav>
                                      </p:tavLst>
                                    </p:anim>
                                    <p:anim calcmode="lin" valueType="num">
                                      <p:cBhvr>
                                        <p:cTn id="44" dur="1000" fill="hold"/>
                                        <p:tgtEl>
                                          <p:spTgt spid="708734"/>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708737"/>
                                        </p:tgtEl>
                                        <p:attrNameLst>
                                          <p:attrName>style.visibility</p:attrName>
                                        </p:attrNameLst>
                                      </p:cBhvr>
                                      <p:to>
                                        <p:strVal val="visible"/>
                                      </p:to>
                                    </p:set>
                                    <p:anim calcmode="lin" valueType="num">
                                      <p:cBhvr>
                                        <p:cTn id="49" dur="1000" fill="hold"/>
                                        <p:tgtEl>
                                          <p:spTgt spid="708737"/>
                                        </p:tgtEl>
                                        <p:attrNameLst>
                                          <p:attrName>ppt_w</p:attrName>
                                        </p:attrNameLst>
                                      </p:cBhvr>
                                      <p:tavLst>
                                        <p:tav tm="0">
                                          <p:val>
                                            <p:fltVal val="0"/>
                                          </p:val>
                                        </p:tav>
                                        <p:tav tm="100000">
                                          <p:val>
                                            <p:strVal val="#ppt_w"/>
                                          </p:val>
                                        </p:tav>
                                      </p:tavLst>
                                    </p:anim>
                                    <p:anim calcmode="lin" valueType="num">
                                      <p:cBhvr>
                                        <p:cTn id="50" dur="1000" fill="hold"/>
                                        <p:tgtEl>
                                          <p:spTgt spid="708737"/>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708740"/>
                                        </p:tgtEl>
                                        <p:attrNameLst>
                                          <p:attrName>style.visibility</p:attrName>
                                        </p:attrNameLst>
                                      </p:cBhvr>
                                      <p:to>
                                        <p:strVal val="visible"/>
                                      </p:to>
                                    </p:set>
                                    <p:anim calcmode="lin" valueType="num">
                                      <p:cBhvr>
                                        <p:cTn id="55" dur="1000" fill="hold"/>
                                        <p:tgtEl>
                                          <p:spTgt spid="708740"/>
                                        </p:tgtEl>
                                        <p:attrNameLst>
                                          <p:attrName>ppt_w</p:attrName>
                                        </p:attrNameLst>
                                      </p:cBhvr>
                                      <p:tavLst>
                                        <p:tav tm="0">
                                          <p:val>
                                            <p:fltVal val="0"/>
                                          </p:val>
                                        </p:tav>
                                        <p:tav tm="100000">
                                          <p:val>
                                            <p:strVal val="#ppt_w"/>
                                          </p:val>
                                        </p:tav>
                                      </p:tavLst>
                                    </p:anim>
                                    <p:anim calcmode="lin" valueType="num">
                                      <p:cBhvr>
                                        <p:cTn id="56" dur="1000" fill="hold"/>
                                        <p:tgtEl>
                                          <p:spTgt spid="708740"/>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08768"/>
                                        </p:tgtEl>
                                        <p:attrNameLst>
                                          <p:attrName>style.visibility</p:attrName>
                                        </p:attrNameLst>
                                      </p:cBhvr>
                                      <p:to>
                                        <p:strVal val="visible"/>
                                      </p:to>
                                    </p:set>
                                    <p:animEffect transition="in" filter="wipe(right)">
                                      <p:cBhvr>
                                        <p:cTn id="61" dur="2000"/>
                                        <p:tgtEl>
                                          <p:spTgt spid="70876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708748"/>
                                        </p:tgtEl>
                                        <p:attrNameLst>
                                          <p:attrName>style.visibility</p:attrName>
                                        </p:attrNameLst>
                                      </p:cBhvr>
                                      <p:to>
                                        <p:strVal val="visible"/>
                                      </p:to>
                                    </p:set>
                                    <p:anim calcmode="lin" valueType="num">
                                      <p:cBhvr>
                                        <p:cTn id="66" dur="1000" fill="hold"/>
                                        <p:tgtEl>
                                          <p:spTgt spid="708748"/>
                                        </p:tgtEl>
                                        <p:attrNameLst>
                                          <p:attrName>ppt_w</p:attrName>
                                        </p:attrNameLst>
                                      </p:cBhvr>
                                      <p:tavLst>
                                        <p:tav tm="0">
                                          <p:val>
                                            <p:fltVal val="0"/>
                                          </p:val>
                                        </p:tav>
                                        <p:tav tm="100000">
                                          <p:val>
                                            <p:strVal val="#ppt_w"/>
                                          </p:val>
                                        </p:tav>
                                      </p:tavLst>
                                    </p:anim>
                                    <p:anim calcmode="lin" valueType="num">
                                      <p:cBhvr>
                                        <p:cTn id="67" dur="1000" fill="hold"/>
                                        <p:tgtEl>
                                          <p:spTgt spid="708748"/>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708747"/>
                                        </p:tgtEl>
                                        <p:attrNameLst>
                                          <p:attrName>style.visibility</p:attrName>
                                        </p:attrNameLst>
                                      </p:cBhvr>
                                      <p:to>
                                        <p:strVal val="visible"/>
                                      </p:to>
                                    </p:set>
                                    <p:anim calcmode="lin" valueType="num">
                                      <p:cBhvr>
                                        <p:cTn id="72" dur="1000" fill="hold"/>
                                        <p:tgtEl>
                                          <p:spTgt spid="708747"/>
                                        </p:tgtEl>
                                        <p:attrNameLst>
                                          <p:attrName>ppt_w</p:attrName>
                                        </p:attrNameLst>
                                      </p:cBhvr>
                                      <p:tavLst>
                                        <p:tav tm="0">
                                          <p:val>
                                            <p:fltVal val="0"/>
                                          </p:val>
                                        </p:tav>
                                        <p:tav tm="100000">
                                          <p:val>
                                            <p:strVal val="#ppt_w"/>
                                          </p:val>
                                        </p:tav>
                                      </p:tavLst>
                                    </p:anim>
                                    <p:anim calcmode="lin" valueType="num">
                                      <p:cBhvr>
                                        <p:cTn id="73" dur="1000" fill="hold"/>
                                        <p:tgtEl>
                                          <p:spTgt spid="708747"/>
                                        </p:tgtEl>
                                        <p:attrNameLst>
                                          <p:attrName>ppt_h</p:attrName>
                                        </p:attrNameLst>
                                      </p:cBhvr>
                                      <p:tavLst>
                                        <p:tav tm="0">
                                          <p:val>
                                            <p:fltVal val="0"/>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708746"/>
                                        </p:tgtEl>
                                        <p:attrNameLst>
                                          <p:attrName>style.visibility</p:attrName>
                                        </p:attrNameLst>
                                      </p:cBhvr>
                                      <p:to>
                                        <p:strVal val="visible"/>
                                      </p:to>
                                    </p:set>
                                    <p:anim calcmode="lin" valueType="num">
                                      <p:cBhvr>
                                        <p:cTn id="78" dur="1000" fill="hold"/>
                                        <p:tgtEl>
                                          <p:spTgt spid="708746"/>
                                        </p:tgtEl>
                                        <p:attrNameLst>
                                          <p:attrName>ppt_w</p:attrName>
                                        </p:attrNameLst>
                                      </p:cBhvr>
                                      <p:tavLst>
                                        <p:tav tm="0">
                                          <p:val>
                                            <p:fltVal val="0"/>
                                          </p:val>
                                        </p:tav>
                                        <p:tav tm="100000">
                                          <p:val>
                                            <p:strVal val="#ppt_w"/>
                                          </p:val>
                                        </p:tav>
                                      </p:tavLst>
                                    </p:anim>
                                    <p:anim calcmode="lin" valueType="num">
                                      <p:cBhvr>
                                        <p:cTn id="79" dur="1000" fill="hold"/>
                                        <p:tgtEl>
                                          <p:spTgt spid="708746"/>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708745"/>
                                        </p:tgtEl>
                                        <p:attrNameLst>
                                          <p:attrName>style.visibility</p:attrName>
                                        </p:attrNameLst>
                                      </p:cBhvr>
                                      <p:to>
                                        <p:strVal val="visible"/>
                                      </p:to>
                                    </p:set>
                                    <p:anim calcmode="lin" valueType="num">
                                      <p:cBhvr>
                                        <p:cTn id="84" dur="1000" fill="hold"/>
                                        <p:tgtEl>
                                          <p:spTgt spid="708745"/>
                                        </p:tgtEl>
                                        <p:attrNameLst>
                                          <p:attrName>ppt_w</p:attrName>
                                        </p:attrNameLst>
                                      </p:cBhvr>
                                      <p:tavLst>
                                        <p:tav tm="0">
                                          <p:val>
                                            <p:fltVal val="0"/>
                                          </p:val>
                                        </p:tav>
                                        <p:tav tm="100000">
                                          <p:val>
                                            <p:strVal val="#ppt_w"/>
                                          </p:val>
                                        </p:tav>
                                      </p:tavLst>
                                    </p:anim>
                                    <p:anim calcmode="lin" valueType="num">
                                      <p:cBhvr>
                                        <p:cTn id="85" dur="1000" fill="hold"/>
                                        <p:tgtEl>
                                          <p:spTgt spid="708745"/>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708744"/>
                                        </p:tgtEl>
                                        <p:attrNameLst>
                                          <p:attrName>style.visibility</p:attrName>
                                        </p:attrNameLst>
                                      </p:cBhvr>
                                      <p:to>
                                        <p:strVal val="visible"/>
                                      </p:to>
                                    </p:set>
                                    <p:anim calcmode="lin" valueType="num">
                                      <p:cBhvr>
                                        <p:cTn id="90" dur="1000" fill="hold"/>
                                        <p:tgtEl>
                                          <p:spTgt spid="708744"/>
                                        </p:tgtEl>
                                        <p:attrNameLst>
                                          <p:attrName>ppt_w</p:attrName>
                                        </p:attrNameLst>
                                      </p:cBhvr>
                                      <p:tavLst>
                                        <p:tav tm="0">
                                          <p:val>
                                            <p:fltVal val="0"/>
                                          </p:val>
                                        </p:tav>
                                        <p:tav tm="100000">
                                          <p:val>
                                            <p:strVal val="#ppt_w"/>
                                          </p:val>
                                        </p:tav>
                                      </p:tavLst>
                                    </p:anim>
                                    <p:anim calcmode="lin" valueType="num">
                                      <p:cBhvr>
                                        <p:cTn id="91" dur="1000" fill="hold"/>
                                        <p:tgtEl>
                                          <p:spTgt spid="708744"/>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708743"/>
                                        </p:tgtEl>
                                        <p:attrNameLst>
                                          <p:attrName>style.visibility</p:attrName>
                                        </p:attrNameLst>
                                      </p:cBhvr>
                                      <p:to>
                                        <p:strVal val="visible"/>
                                      </p:to>
                                    </p:set>
                                    <p:anim calcmode="lin" valueType="num">
                                      <p:cBhvr>
                                        <p:cTn id="96" dur="1000" fill="hold"/>
                                        <p:tgtEl>
                                          <p:spTgt spid="708743"/>
                                        </p:tgtEl>
                                        <p:attrNameLst>
                                          <p:attrName>ppt_w</p:attrName>
                                        </p:attrNameLst>
                                      </p:cBhvr>
                                      <p:tavLst>
                                        <p:tav tm="0">
                                          <p:val>
                                            <p:fltVal val="0"/>
                                          </p:val>
                                        </p:tav>
                                        <p:tav tm="100000">
                                          <p:val>
                                            <p:strVal val="#ppt_w"/>
                                          </p:val>
                                        </p:tav>
                                      </p:tavLst>
                                    </p:anim>
                                    <p:anim calcmode="lin" valueType="num">
                                      <p:cBhvr>
                                        <p:cTn id="97" dur="1000" fill="hold"/>
                                        <p:tgtEl>
                                          <p:spTgt spid="708743"/>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708766"/>
                                        </p:tgtEl>
                                        <p:attrNameLst>
                                          <p:attrName>style.visibility</p:attrName>
                                        </p:attrNameLst>
                                      </p:cBhvr>
                                      <p:to>
                                        <p:strVal val="visible"/>
                                      </p:to>
                                    </p:set>
                                    <p:anim calcmode="lin" valueType="num">
                                      <p:cBhvr>
                                        <p:cTn id="102" dur="1000" fill="hold"/>
                                        <p:tgtEl>
                                          <p:spTgt spid="708766"/>
                                        </p:tgtEl>
                                        <p:attrNameLst>
                                          <p:attrName>ppt_w</p:attrName>
                                        </p:attrNameLst>
                                      </p:cBhvr>
                                      <p:tavLst>
                                        <p:tav tm="0">
                                          <p:val>
                                            <p:fltVal val="0"/>
                                          </p:val>
                                        </p:tav>
                                        <p:tav tm="100000">
                                          <p:val>
                                            <p:strVal val="#ppt_w"/>
                                          </p:val>
                                        </p:tav>
                                      </p:tavLst>
                                    </p:anim>
                                    <p:anim calcmode="lin" valueType="num">
                                      <p:cBhvr>
                                        <p:cTn id="103" dur="1000" fill="hold"/>
                                        <p:tgtEl>
                                          <p:spTgt spid="708766"/>
                                        </p:tgtEl>
                                        <p:attrNameLst>
                                          <p:attrName>ppt_h</p:attrName>
                                        </p:attrNameLst>
                                      </p:cBhvr>
                                      <p:tavLst>
                                        <p:tav tm="0">
                                          <p:val>
                                            <p:fltVal val="0"/>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nodeType="clickEffect">
                                  <p:stCondLst>
                                    <p:cond delay="0"/>
                                  </p:stCondLst>
                                  <p:childTnLst>
                                    <p:set>
                                      <p:cBhvr>
                                        <p:cTn id="107" dur="1" fill="hold">
                                          <p:stCondLst>
                                            <p:cond delay="0"/>
                                          </p:stCondLst>
                                        </p:cTn>
                                        <p:tgtEl>
                                          <p:spTgt spid="708752"/>
                                        </p:tgtEl>
                                        <p:attrNameLst>
                                          <p:attrName>style.visibility</p:attrName>
                                        </p:attrNameLst>
                                      </p:cBhvr>
                                      <p:to>
                                        <p:strVal val="visible"/>
                                      </p:to>
                                    </p:set>
                                    <p:animEffect transition="in" filter="wipe(right)">
                                      <p:cBhvr>
                                        <p:cTn id="108" dur="2000"/>
                                        <p:tgtEl>
                                          <p:spTgt spid="70875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708749"/>
                                        </p:tgtEl>
                                        <p:attrNameLst>
                                          <p:attrName>style.visibility</p:attrName>
                                        </p:attrNameLst>
                                      </p:cBhvr>
                                      <p:to>
                                        <p:strVal val="visible"/>
                                      </p:to>
                                    </p:set>
                                    <p:anim calcmode="lin" valueType="num">
                                      <p:cBhvr>
                                        <p:cTn id="113" dur="1000" fill="hold"/>
                                        <p:tgtEl>
                                          <p:spTgt spid="708749"/>
                                        </p:tgtEl>
                                        <p:attrNameLst>
                                          <p:attrName>ppt_w</p:attrName>
                                        </p:attrNameLst>
                                      </p:cBhvr>
                                      <p:tavLst>
                                        <p:tav tm="0">
                                          <p:val>
                                            <p:fltVal val="0"/>
                                          </p:val>
                                        </p:tav>
                                        <p:tav tm="100000">
                                          <p:val>
                                            <p:strVal val="#ppt_w"/>
                                          </p:val>
                                        </p:tav>
                                      </p:tavLst>
                                    </p:anim>
                                    <p:anim calcmode="lin" valueType="num">
                                      <p:cBhvr>
                                        <p:cTn id="114" dur="1000" fill="hold"/>
                                        <p:tgtEl>
                                          <p:spTgt spid="708749"/>
                                        </p:tgtEl>
                                        <p:attrNameLst>
                                          <p:attrName>ppt_h</p:attrName>
                                        </p:attrNameLst>
                                      </p:cBhvr>
                                      <p:tavLst>
                                        <p:tav tm="0">
                                          <p:val>
                                            <p:fltVal val="0"/>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708763"/>
                                        </p:tgtEl>
                                        <p:attrNameLst>
                                          <p:attrName>style.visibility</p:attrName>
                                        </p:attrNameLst>
                                      </p:cBhvr>
                                      <p:to>
                                        <p:strVal val="visible"/>
                                      </p:to>
                                    </p:set>
                                    <p:anim calcmode="lin" valueType="num">
                                      <p:cBhvr>
                                        <p:cTn id="119" dur="1000" fill="hold"/>
                                        <p:tgtEl>
                                          <p:spTgt spid="708763"/>
                                        </p:tgtEl>
                                        <p:attrNameLst>
                                          <p:attrName>ppt_w</p:attrName>
                                        </p:attrNameLst>
                                      </p:cBhvr>
                                      <p:tavLst>
                                        <p:tav tm="0">
                                          <p:val>
                                            <p:fltVal val="0"/>
                                          </p:val>
                                        </p:tav>
                                        <p:tav tm="100000">
                                          <p:val>
                                            <p:strVal val="#ppt_w"/>
                                          </p:val>
                                        </p:tav>
                                      </p:tavLst>
                                    </p:anim>
                                    <p:anim calcmode="lin" valueType="num">
                                      <p:cBhvr>
                                        <p:cTn id="120" dur="1000" fill="hold"/>
                                        <p:tgtEl>
                                          <p:spTgt spid="708763"/>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fill="hold" grpId="0" nodeType="clickEffect">
                                  <p:stCondLst>
                                    <p:cond delay="0"/>
                                  </p:stCondLst>
                                  <p:childTnLst>
                                    <p:set>
                                      <p:cBhvr>
                                        <p:cTn id="124" dur="1" fill="hold">
                                          <p:stCondLst>
                                            <p:cond delay="0"/>
                                          </p:stCondLst>
                                        </p:cTn>
                                        <p:tgtEl>
                                          <p:spTgt spid="708762"/>
                                        </p:tgtEl>
                                        <p:attrNameLst>
                                          <p:attrName>style.visibility</p:attrName>
                                        </p:attrNameLst>
                                      </p:cBhvr>
                                      <p:to>
                                        <p:strVal val="visible"/>
                                      </p:to>
                                    </p:set>
                                    <p:anim calcmode="lin" valueType="num">
                                      <p:cBhvr>
                                        <p:cTn id="125" dur="1000" fill="hold"/>
                                        <p:tgtEl>
                                          <p:spTgt spid="708762"/>
                                        </p:tgtEl>
                                        <p:attrNameLst>
                                          <p:attrName>ppt_w</p:attrName>
                                        </p:attrNameLst>
                                      </p:cBhvr>
                                      <p:tavLst>
                                        <p:tav tm="0">
                                          <p:val>
                                            <p:fltVal val="0"/>
                                          </p:val>
                                        </p:tav>
                                        <p:tav tm="100000">
                                          <p:val>
                                            <p:strVal val="#ppt_w"/>
                                          </p:val>
                                        </p:tav>
                                      </p:tavLst>
                                    </p:anim>
                                    <p:anim calcmode="lin" valueType="num">
                                      <p:cBhvr>
                                        <p:cTn id="126" dur="1000" fill="hold"/>
                                        <p:tgtEl>
                                          <p:spTgt spid="708762"/>
                                        </p:tgtEl>
                                        <p:attrNameLst>
                                          <p:attrName>ppt_h</p:attrName>
                                        </p:attrNameLst>
                                      </p:cBhvr>
                                      <p:tavLst>
                                        <p:tav tm="0">
                                          <p:val>
                                            <p:fltVal val="0"/>
                                          </p:val>
                                        </p:tav>
                                        <p:tav tm="100000">
                                          <p:val>
                                            <p:strVal val="#ppt_h"/>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2" fill="hold" nodeType="clickEffect">
                                  <p:stCondLst>
                                    <p:cond delay="0"/>
                                  </p:stCondLst>
                                  <p:childTnLst>
                                    <p:set>
                                      <p:cBhvr>
                                        <p:cTn id="130" dur="1" fill="hold">
                                          <p:stCondLst>
                                            <p:cond delay="0"/>
                                          </p:stCondLst>
                                        </p:cTn>
                                        <p:tgtEl>
                                          <p:spTgt spid="708755"/>
                                        </p:tgtEl>
                                        <p:attrNameLst>
                                          <p:attrName>style.visibility</p:attrName>
                                        </p:attrNameLst>
                                      </p:cBhvr>
                                      <p:to>
                                        <p:strVal val="visible"/>
                                      </p:to>
                                    </p:set>
                                    <p:animEffect transition="in" filter="wipe(right)">
                                      <p:cBhvr>
                                        <p:cTn id="131" dur="2000"/>
                                        <p:tgtEl>
                                          <p:spTgt spid="70875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3" presetClass="entr" presetSubtype="16" fill="hold" grpId="0" nodeType="clickEffect">
                                  <p:stCondLst>
                                    <p:cond delay="0"/>
                                  </p:stCondLst>
                                  <p:childTnLst>
                                    <p:set>
                                      <p:cBhvr>
                                        <p:cTn id="135" dur="1" fill="hold">
                                          <p:stCondLst>
                                            <p:cond delay="0"/>
                                          </p:stCondLst>
                                        </p:cTn>
                                        <p:tgtEl>
                                          <p:spTgt spid="708750"/>
                                        </p:tgtEl>
                                        <p:attrNameLst>
                                          <p:attrName>style.visibility</p:attrName>
                                        </p:attrNameLst>
                                      </p:cBhvr>
                                      <p:to>
                                        <p:strVal val="visible"/>
                                      </p:to>
                                    </p:set>
                                    <p:anim calcmode="lin" valueType="num">
                                      <p:cBhvr>
                                        <p:cTn id="136" dur="1000" fill="hold"/>
                                        <p:tgtEl>
                                          <p:spTgt spid="708750"/>
                                        </p:tgtEl>
                                        <p:attrNameLst>
                                          <p:attrName>ppt_w</p:attrName>
                                        </p:attrNameLst>
                                      </p:cBhvr>
                                      <p:tavLst>
                                        <p:tav tm="0">
                                          <p:val>
                                            <p:fltVal val="0"/>
                                          </p:val>
                                        </p:tav>
                                        <p:tav tm="100000">
                                          <p:val>
                                            <p:strVal val="#ppt_w"/>
                                          </p:val>
                                        </p:tav>
                                      </p:tavLst>
                                    </p:anim>
                                    <p:anim calcmode="lin" valueType="num">
                                      <p:cBhvr>
                                        <p:cTn id="137" dur="1000" fill="hold"/>
                                        <p:tgtEl>
                                          <p:spTgt spid="708750"/>
                                        </p:tgtEl>
                                        <p:attrNameLst>
                                          <p:attrName>ppt_h</p:attrName>
                                        </p:attrNameLst>
                                      </p:cBhvr>
                                      <p:tavLst>
                                        <p:tav tm="0">
                                          <p:val>
                                            <p:fltVal val="0"/>
                                          </p:val>
                                        </p:tav>
                                        <p:tav tm="100000">
                                          <p:val>
                                            <p:strVal val="#ppt_h"/>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708765"/>
                                        </p:tgtEl>
                                        <p:attrNameLst>
                                          <p:attrName>style.visibility</p:attrName>
                                        </p:attrNameLst>
                                      </p:cBhvr>
                                      <p:to>
                                        <p:strVal val="visible"/>
                                      </p:to>
                                    </p:set>
                                    <p:anim calcmode="lin" valueType="num">
                                      <p:cBhvr>
                                        <p:cTn id="142" dur="1000" fill="hold"/>
                                        <p:tgtEl>
                                          <p:spTgt spid="708765"/>
                                        </p:tgtEl>
                                        <p:attrNameLst>
                                          <p:attrName>ppt_w</p:attrName>
                                        </p:attrNameLst>
                                      </p:cBhvr>
                                      <p:tavLst>
                                        <p:tav tm="0">
                                          <p:val>
                                            <p:fltVal val="0"/>
                                          </p:val>
                                        </p:tav>
                                        <p:tav tm="100000">
                                          <p:val>
                                            <p:strVal val="#ppt_w"/>
                                          </p:val>
                                        </p:tav>
                                      </p:tavLst>
                                    </p:anim>
                                    <p:anim calcmode="lin" valueType="num">
                                      <p:cBhvr>
                                        <p:cTn id="143" dur="1000" fill="hold"/>
                                        <p:tgtEl>
                                          <p:spTgt spid="708765"/>
                                        </p:tgtEl>
                                        <p:attrNameLst>
                                          <p:attrName>ppt_h</p:attrName>
                                        </p:attrNameLst>
                                      </p:cBhvr>
                                      <p:tavLst>
                                        <p:tav tm="0">
                                          <p:val>
                                            <p:fltVal val="0"/>
                                          </p:val>
                                        </p:tav>
                                        <p:tav tm="100000">
                                          <p:val>
                                            <p:strVal val="#ppt_h"/>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2" fill="hold" nodeType="clickEffect">
                                  <p:stCondLst>
                                    <p:cond delay="0"/>
                                  </p:stCondLst>
                                  <p:childTnLst>
                                    <p:set>
                                      <p:cBhvr>
                                        <p:cTn id="147" dur="1" fill="hold">
                                          <p:stCondLst>
                                            <p:cond delay="0"/>
                                          </p:stCondLst>
                                        </p:cTn>
                                        <p:tgtEl>
                                          <p:spTgt spid="708758"/>
                                        </p:tgtEl>
                                        <p:attrNameLst>
                                          <p:attrName>style.visibility</p:attrName>
                                        </p:attrNameLst>
                                      </p:cBhvr>
                                      <p:to>
                                        <p:strVal val="visible"/>
                                      </p:to>
                                    </p:set>
                                    <p:animEffect transition="in" filter="wipe(right)">
                                      <p:cBhvr>
                                        <p:cTn id="148" dur="2000"/>
                                        <p:tgtEl>
                                          <p:spTgt spid="70875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3" presetClass="entr" presetSubtype="16" fill="hold" grpId="0" nodeType="clickEffect">
                                  <p:stCondLst>
                                    <p:cond delay="0"/>
                                  </p:stCondLst>
                                  <p:childTnLst>
                                    <p:set>
                                      <p:cBhvr>
                                        <p:cTn id="152" dur="1" fill="hold">
                                          <p:stCondLst>
                                            <p:cond delay="0"/>
                                          </p:stCondLst>
                                        </p:cTn>
                                        <p:tgtEl>
                                          <p:spTgt spid="708751"/>
                                        </p:tgtEl>
                                        <p:attrNameLst>
                                          <p:attrName>style.visibility</p:attrName>
                                        </p:attrNameLst>
                                      </p:cBhvr>
                                      <p:to>
                                        <p:strVal val="visible"/>
                                      </p:to>
                                    </p:set>
                                    <p:anim calcmode="lin" valueType="num">
                                      <p:cBhvr>
                                        <p:cTn id="153" dur="1000" fill="hold"/>
                                        <p:tgtEl>
                                          <p:spTgt spid="708751"/>
                                        </p:tgtEl>
                                        <p:attrNameLst>
                                          <p:attrName>ppt_w</p:attrName>
                                        </p:attrNameLst>
                                      </p:cBhvr>
                                      <p:tavLst>
                                        <p:tav tm="0">
                                          <p:val>
                                            <p:fltVal val="0"/>
                                          </p:val>
                                        </p:tav>
                                        <p:tav tm="100000">
                                          <p:val>
                                            <p:strVal val="#ppt_w"/>
                                          </p:val>
                                        </p:tav>
                                      </p:tavLst>
                                    </p:anim>
                                    <p:anim calcmode="lin" valueType="num">
                                      <p:cBhvr>
                                        <p:cTn id="154" dur="1000" fill="hold"/>
                                        <p:tgtEl>
                                          <p:spTgt spid="708751"/>
                                        </p:tgtEl>
                                        <p:attrNameLst>
                                          <p:attrName>ppt_h</p:attrName>
                                        </p:attrNameLst>
                                      </p:cBhvr>
                                      <p:tavLst>
                                        <p:tav tm="0">
                                          <p:val>
                                            <p:fltVal val="0"/>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708764"/>
                                        </p:tgtEl>
                                        <p:attrNameLst>
                                          <p:attrName>style.visibility</p:attrName>
                                        </p:attrNameLst>
                                      </p:cBhvr>
                                      <p:to>
                                        <p:strVal val="visible"/>
                                      </p:to>
                                    </p:set>
                                    <p:anim calcmode="lin" valueType="num">
                                      <p:cBhvr>
                                        <p:cTn id="159" dur="1000" fill="hold"/>
                                        <p:tgtEl>
                                          <p:spTgt spid="708764"/>
                                        </p:tgtEl>
                                        <p:attrNameLst>
                                          <p:attrName>ppt_w</p:attrName>
                                        </p:attrNameLst>
                                      </p:cBhvr>
                                      <p:tavLst>
                                        <p:tav tm="0">
                                          <p:val>
                                            <p:fltVal val="0"/>
                                          </p:val>
                                        </p:tav>
                                        <p:tav tm="100000">
                                          <p:val>
                                            <p:strVal val="#ppt_w"/>
                                          </p:val>
                                        </p:tav>
                                      </p:tavLst>
                                    </p:anim>
                                    <p:anim calcmode="lin" valueType="num">
                                      <p:cBhvr>
                                        <p:cTn id="160" dur="1000" fill="hold"/>
                                        <p:tgtEl>
                                          <p:spTgt spid="708764"/>
                                        </p:tgtEl>
                                        <p:attrNameLst>
                                          <p:attrName>ppt_h</p:attrName>
                                        </p:attrNameLst>
                                      </p:cBhvr>
                                      <p:tavLst>
                                        <p:tav tm="0">
                                          <p:val>
                                            <p:fltVal val="0"/>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3" presetClass="entr" presetSubtype="16" fill="hold" grpId="0" nodeType="clickEffect">
                                  <p:stCondLst>
                                    <p:cond delay="0"/>
                                  </p:stCondLst>
                                  <p:childTnLst>
                                    <p:set>
                                      <p:cBhvr>
                                        <p:cTn id="164" dur="1" fill="hold">
                                          <p:stCondLst>
                                            <p:cond delay="0"/>
                                          </p:stCondLst>
                                        </p:cTn>
                                        <p:tgtEl>
                                          <p:spTgt spid="708761"/>
                                        </p:tgtEl>
                                        <p:attrNameLst>
                                          <p:attrName>style.visibility</p:attrName>
                                        </p:attrNameLst>
                                      </p:cBhvr>
                                      <p:to>
                                        <p:strVal val="visible"/>
                                      </p:to>
                                    </p:set>
                                    <p:anim calcmode="lin" valueType="num">
                                      <p:cBhvr>
                                        <p:cTn id="165" dur="1000" fill="hold"/>
                                        <p:tgtEl>
                                          <p:spTgt spid="708761"/>
                                        </p:tgtEl>
                                        <p:attrNameLst>
                                          <p:attrName>ppt_w</p:attrName>
                                        </p:attrNameLst>
                                      </p:cBhvr>
                                      <p:tavLst>
                                        <p:tav tm="0">
                                          <p:val>
                                            <p:fltVal val="0"/>
                                          </p:val>
                                        </p:tav>
                                        <p:tav tm="100000">
                                          <p:val>
                                            <p:strVal val="#ppt_w"/>
                                          </p:val>
                                        </p:tav>
                                      </p:tavLst>
                                    </p:anim>
                                    <p:anim calcmode="lin" valueType="num">
                                      <p:cBhvr>
                                        <p:cTn id="166" dur="1000" fill="hold"/>
                                        <p:tgtEl>
                                          <p:spTgt spid="708761"/>
                                        </p:tgtEl>
                                        <p:attrNameLst>
                                          <p:attrName>ppt_h</p:attrName>
                                        </p:attrNameLst>
                                      </p:cBhvr>
                                      <p:tavLst>
                                        <p:tav tm="0">
                                          <p:val>
                                            <p:fltVal val="0"/>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3" presetClass="entr" presetSubtype="16" fill="hold" grpId="0" nodeType="clickEffect">
                                  <p:stCondLst>
                                    <p:cond delay="0"/>
                                  </p:stCondLst>
                                  <p:childTnLst>
                                    <p:set>
                                      <p:cBhvr>
                                        <p:cTn id="170" dur="1" fill="hold">
                                          <p:stCondLst>
                                            <p:cond delay="0"/>
                                          </p:stCondLst>
                                        </p:cTn>
                                        <p:tgtEl>
                                          <p:spTgt spid="708769"/>
                                        </p:tgtEl>
                                        <p:attrNameLst>
                                          <p:attrName>style.visibility</p:attrName>
                                        </p:attrNameLst>
                                      </p:cBhvr>
                                      <p:to>
                                        <p:strVal val="visible"/>
                                      </p:to>
                                    </p:set>
                                    <p:anim calcmode="lin" valueType="num">
                                      <p:cBhvr>
                                        <p:cTn id="171" dur="2000" fill="hold"/>
                                        <p:tgtEl>
                                          <p:spTgt spid="708769"/>
                                        </p:tgtEl>
                                        <p:attrNameLst>
                                          <p:attrName>ppt_w</p:attrName>
                                        </p:attrNameLst>
                                      </p:cBhvr>
                                      <p:tavLst>
                                        <p:tav tm="0">
                                          <p:val>
                                            <p:fltVal val="0"/>
                                          </p:val>
                                        </p:tav>
                                        <p:tav tm="100000">
                                          <p:val>
                                            <p:strVal val="#ppt_w"/>
                                          </p:val>
                                        </p:tav>
                                      </p:tavLst>
                                    </p:anim>
                                    <p:anim calcmode="lin" valueType="num">
                                      <p:cBhvr>
                                        <p:cTn id="172" dur="2000" fill="hold"/>
                                        <p:tgtEl>
                                          <p:spTgt spid="7087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743" grpId="0" autoUpdateAnimBg="0"/>
      <p:bldP spid="708744" grpId="0" autoUpdateAnimBg="0"/>
      <p:bldP spid="708745" grpId="0" autoUpdateAnimBg="0"/>
      <p:bldP spid="708746" grpId="0" autoUpdateAnimBg="0"/>
      <p:bldP spid="708747" grpId="0" autoUpdateAnimBg="0"/>
      <p:bldP spid="708748" grpId="0" autoUpdateAnimBg="0"/>
      <p:bldP spid="708749" grpId="0" animBg="1" autoUpdateAnimBg="0"/>
      <p:bldP spid="708750" grpId="0" animBg="1" autoUpdateAnimBg="0"/>
      <p:bldP spid="708751" grpId="0" animBg="1" autoUpdateAnimBg="0"/>
      <p:bldP spid="708761" grpId="0" animBg="1" autoUpdateAnimBg="0"/>
      <p:bldP spid="708762" grpId="0" animBg="1" autoUpdateAnimBg="0"/>
      <p:bldP spid="708763" grpId="0" animBg="1" autoUpdateAnimBg="0"/>
      <p:bldP spid="708764" grpId="0" animBg="1" autoUpdateAnimBg="0"/>
      <p:bldP spid="708765" grpId="0" animBg="1" autoUpdateAnimBg="0"/>
      <p:bldP spid="708766" grpId="0" animBg="1" autoUpdateAnimBg="0"/>
      <p:bldP spid="708768" grpId="0" animBg="1"/>
      <p:bldP spid="7087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Date Placeholder 2"/>
          <p:cNvSpPr>
            <a:spLocks noGrp="1"/>
          </p:cNvSpPr>
          <p:nvPr>
            <p:ph type="dt" sz="half" idx="10"/>
          </p:nvPr>
        </p:nvSpPr>
        <p:spPr/>
        <p:txBody>
          <a:bodyPr/>
          <a:lstStyle/>
          <a:p>
            <a:r>
              <a:rPr lang="en-US" smtClean="0"/>
              <a:t>14 avril  2011</a:t>
            </a:r>
            <a:endParaRPr lang="en-US"/>
          </a:p>
        </p:txBody>
      </p:sp>
      <p:sp>
        <p:nvSpPr>
          <p:cNvPr id="85"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10658" name="Rectangle 2"/>
          <p:cNvSpPr>
            <a:spLocks noGrp="1" noChangeArrowheads="1"/>
          </p:cNvSpPr>
          <p:nvPr>
            <p:ph type="title"/>
          </p:nvPr>
        </p:nvSpPr>
        <p:spPr/>
        <p:txBody>
          <a:bodyPr/>
          <a:lstStyle/>
          <a:p>
            <a:r>
              <a:rPr lang="fr-FR"/>
              <a:t>color palettes</a:t>
            </a:r>
          </a:p>
        </p:txBody>
      </p:sp>
      <p:grpSp>
        <p:nvGrpSpPr>
          <p:cNvPr id="710659" name="Group 3"/>
          <p:cNvGrpSpPr>
            <a:grpSpLocks/>
          </p:cNvGrpSpPr>
          <p:nvPr/>
        </p:nvGrpSpPr>
        <p:grpSpPr bwMode="auto">
          <a:xfrm>
            <a:off x="211138" y="1524000"/>
            <a:ext cx="3419475" cy="2776538"/>
            <a:chOff x="144" y="960"/>
            <a:chExt cx="2334" cy="1749"/>
          </a:xfrm>
        </p:grpSpPr>
        <p:sp>
          <p:nvSpPr>
            <p:cNvPr id="710660" name="Freeform 4"/>
            <p:cNvSpPr>
              <a:spLocks/>
            </p:cNvSpPr>
            <p:nvPr/>
          </p:nvSpPr>
          <p:spPr bwMode="auto">
            <a:xfrm>
              <a:off x="144" y="960"/>
              <a:ext cx="2334" cy="1749"/>
            </a:xfrm>
            <a:custGeom>
              <a:avLst/>
              <a:gdLst>
                <a:gd name="T0" fmla="*/ 366 w 3865"/>
                <a:gd name="T1" fmla="*/ 2263 h 2528"/>
                <a:gd name="T2" fmla="*/ 257 w 3865"/>
                <a:gd name="T3" fmla="*/ 2154 h 2528"/>
                <a:gd name="T4" fmla="*/ 195 w 3865"/>
                <a:gd name="T5" fmla="*/ 2100 h 2528"/>
                <a:gd name="T6" fmla="*/ 78 w 3865"/>
                <a:gd name="T7" fmla="*/ 1975 h 2528"/>
                <a:gd name="T8" fmla="*/ 47 w 3865"/>
                <a:gd name="T9" fmla="*/ 1819 h 2528"/>
                <a:gd name="T10" fmla="*/ 0 w 3865"/>
                <a:gd name="T11" fmla="*/ 1414 h 2528"/>
                <a:gd name="T12" fmla="*/ 8 w 3865"/>
                <a:gd name="T13" fmla="*/ 1188 h 2528"/>
                <a:gd name="T14" fmla="*/ 397 w 3865"/>
                <a:gd name="T15" fmla="*/ 564 h 2528"/>
                <a:gd name="T16" fmla="*/ 709 w 3865"/>
                <a:gd name="T17" fmla="*/ 323 h 2528"/>
                <a:gd name="T18" fmla="*/ 958 w 3865"/>
                <a:gd name="T19" fmla="*/ 253 h 2528"/>
                <a:gd name="T20" fmla="*/ 1333 w 3865"/>
                <a:gd name="T21" fmla="*/ 198 h 2528"/>
                <a:gd name="T22" fmla="*/ 1971 w 3865"/>
                <a:gd name="T23" fmla="*/ 128 h 2528"/>
                <a:gd name="T24" fmla="*/ 2704 w 3865"/>
                <a:gd name="T25" fmla="*/ 34 h 2528"/>
                <a:gd name="T26" fmla="*/ 2860 w 3865"/>
                <a:gd name="T27" fmla="*/ 11 h 2528"/>
                <a:gd name="T28" fmla="*/ 3359 w 3865"/>
                <a:gd name="T29" fmla="*/ 42 h 2528"/>
                <a:gd name="T30" fmla="*/ 3468 w 3865"/>
                <a:gd name="T31" fmla="*/ 89 h 2528"/>
                <a:gd name="T32" fmla="*/ 3639 w 3865"/>
                <a:gd name="T33" fmla="*/ 198 h 2528"/>
                <a:gd name="T34" fmla="*/ 3811 w 3865"/>
                <a:gd name="T35" fmla="*/ 494 h 2528"/>
                <a:gd name="T36" fmla="*/ 3850 w 3865"/>
                <a:gd name="T37" fmla="*/ 627 h 2528"/>
                <a:gd name="T38" fmla="*/ 3865 w 3865"/>
                <a:gd name="T39" fmla="*/ 712 h 2528"/>
                <a:gd name="T40" fmla="*/ 3857 w 3865"/>
                <a:gd name="T41" fmla="*/ 1328 h 2528"/>
                <a:gd name="T42" fmla="*/ 3834 w 3865"/>
                <a:gd name="T43" fmla="*/ 1492 h 2528"/>
                <a:gd name="T44" fmla="*/ 3569 w 3865"/>
                <a:gd name="T45" fmla="*/ 1725 h 2528"/>
                <a:gd name="T46" fmla="*/ 3062 w 3865"/>
                <a:gd name="T47" fmla="*/ 1850 h 2528"/>
                <a:gd name="T48" fmla="*/ 2556 w 3865"/>
                <a:gd name="T49" fmla="*/ 1850 h 2528"/>
                <a:gd name="T50" fmla="*/ 2431 w 3865"/>
                <a:gd name="T51" fmla="*/ 1827 h 2528"/>
                <a:gd name="T52" fmla="*/ 2299 w 3865"/>
                <a:gd name="T53" fmla="*/ 1803 h 2528"/>
                <a:gd name="T54" fmla="*/ 1870 w 3865"/>
                <a:gd name="T55" fmla="*/ 1897 h 2528"/>
                <a:gd name="T56" fmla="*/ 1808 w 3865"/>
                <a:gd name="T57" fmla="*/ 2022 h 2528"/>
                <a:gd name="T58" fmla="*/ 1691 w 3865"/>
                <a:gd name="T59" fmla="*/ 2279 h 2528"/>
                <a:gd name="T60" fmla="*/ 1652 w 3865"/>
                <a:gd name="T61" fmla="*/ 2357 h 2528"/>
                <a:gd name="T62" fmla="*/ 1473 w 3865"/>
                <a:gd name="T63" fmla="*/ 2505 h 2528"/>
                <a:gd name="T64" fmla="*/ 1371 w 3865"/>
                <a:gd name="T65" fmla="*/ 2528 h 2528"/>
                <a:gd name="T66" fmla="*/ 904 w 3865"/>
                <a:gd name="T67" fmla="*/ 2520 h 2528"/>
                <a:gd name="T68" fmla="*/ 600 w 3865"/>
                <a:gd name="T69" fmla="*/ 2435 h 2528"/>
                <a:gd name="T70" fmla="*/ 499 w 3865"/>
                <a:gd name="T71" fmla="*/ 2318 h 2528"/>
                <a:gd name="T72" fmla="*/ 366 w 3865"/>
                <a:gd name="T73" fmla="*/ 2263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5" h="2528">
                  <a:moveTo>
                    <a:pt x="366" y="2263"/>
                  </a:moveTo>
                  <a:cubicBezTo>
                    <a:pt x="296" y="2210"/>
                    <a:pt x="306" y="2217"/>
                    <a:pt x="257" y="2154"/>
                  </a:cubicBezTo>
                  <a:cubicBezTo>
                    <a:pt x="226" y="2114"/>
                    <a:pt x="230" y="2131"/>
                    <a:pt x="195" y="2100"/>
                  </a:cubicBezTo>
                  <a:cubicBezTo>
                    <a:pt x="152" y="2061"/>
                    <a:pt x="119" y="2016"/>
                    <a:pt x="78" y="1975"/>
                  </a:cubicBezTo>
                  <a:cubicBezTo>
                    <a:pt x="65" y="1924"/>
                    <a:pt x="64" y="1869"/>
                    <a:pt x="47" y="1819"/>
                  </a:cubicBezTo>
                  <a:cubicBezTo>
                    <a:pt x="32" y="1684"/>
                    <a:pt x="13" y="1549"/>
                    <a:pt x="0" y="1414"/>
                  </a:cubicBezTo>
                  <a:cubicBezTo>
                    <a:pt x="3" y="1339"/>
                    <a:pt x="3" y="1263"/>
                    <a:pt x="8" y="1188"/>
                  </a:cubicBezTo>
                  <a:cubicBezTo>
                    <a:pt x="25" y="920"/>
                    <a:pt x="209" y="733"/>
                    <a:pt x="397" y="564"/>
                  </a:cubicBezTo>
                  <a:cubicBezTo>
                    <a:pt x="497" y="474"/>
                    <a:pt x="580" y="373"/>
                    <a:pt x="709" y="323"/>
                  </a:cubicBezTo>
                  <a:cubicBezTo>
                    <a:pt x="786" y="263"/>
                    <a:pt x="866" y="267"/>
                    <a:pt x="958" y="253"/>
                  </a:cubicBezTo>
                  <a:cubicBezTo>
                    <a:pt x="1083" y="235"/>
                    <a:pt x="1208" y="216"/>
                    <a:pt x="1333" y="198"/>
                  </a:cubicBezTo>
                  <a:cubicBezTo>
                    <a:pt x="1501" y="140"/>
                    <a:pt x="1784" y="140"/>
                    <a:pt x="1971" y="128"/>
                  </a:cubicBezTo>
                  <a:cubicBezTo>
                    <a:pt x="2217" y="89"/>
                    <a:pt x="2456" y="52"/>
                    <a:pt x="2704" y="34"/>
                  </a:cubicBezTo>
                  <a:cubicBezTo>
                    <a:pt x="2756" y="26"/>
                    <a:pt x="2807" y="17"/>
                    <a:pt x="2860" y="11"/>
                  </a:cubicBezTo>
                  <a:cubicBezTo>
                    <a:pt x="3058" y="15"/>
                    <a:pt x="3189" y="0"/>
                    <a:pt x="3359" y="42"/>
                  </a:cubicBezTo>
                  <a:cubicBezTo>
                    <a:pt x="3396" y="65"/>
                    <a:pt x="3431" y="68"/>
                    <a:pt x="3468" y="89"/>
                  </a:cubicBezTo>
                  <a:cubicBezTo>
                    <a:pt x="3527" y="122"/>
                    <a:pt x="3580" y="163"/>
                    <a:pt x="3639" y="198"/>
                  </a:cubicBezTo>
                  <a:cubicBezTo>
                    <a:pt x="3705" y="293"/>
                    <a:pt x="3758" y="391"/>
                    <a:pt x="3811" y="494"/>
                  </a:cubicBezTo>
                  <a:cubicBezTo>
                    <a:pt x="3819" y="540"/>
                    <a:pt x="3841" y="581"/>
                    <a:pt x="3850" y="627"/>
                  </a:cubicBezTo>
                  <a:cubicBezTo>
                    <a:pt x="3856" y="655"/>
                    <a:pt x="3865" y="712"/>
                    <a:pt x="3865" y="712"/>
                  </a:cubicBezTo>
                  <a:cubicBezTo>
                    <a:pt x="3862" y="917"/>
                    <a:pt x="3861" y="1123"/>
                    <a:pt x="3857" y="1328"/>
                  </a:cubicBezTo>
                  <a:cubicBezTo>
                    <a:pt x="3856" y="1374"/>
                    <a:pt x="3852" y="1447"/>
                    <a:pt x="3834" y="1492"/>
                  </a:cubicBezTo>
                  <a:cubicBezTo>
                    <a:pt x="3781" y="1628"/>
                    <a:pt x="3685" y="1661"/>
                    <a:pt x="3569" y="1725"/>
                  </a:cubicBezTo>
                  <a:cubicBezTo>
                    <a:pt x="3408" y="1813"/>
                    <a:pt x="3245" y="1837"/>
                    <a:pt x="3062" y="1850"/>
                  </a:cubicBezTo>
                  <a:cubicBezTo>
                    <a:pt x="2904" y="1915"/>
                    <a:pt x="2723" y="1869"/>
                    <a:pt x="2556" y="1850"/>
                  </a:cubicBezTo>
                  <a:cubicBezTo>
                    <a:pt x="2512" y="1839"/>
                    <a:pt x="2479" y="1832"/>
                    <a:pt x="2431" y="1827"/>
                  </a:cubicBezTo>
                  <a:cubicBezTo>
                    <a:pt x="2388" y="1816"/>
                    <a:pt x="2343" y="1811"/>
                    <a:pt x="2299" y="1803"/>
                  </a:cubicBezTo>
                  <a:cubicBezTo>
                    <a:pt x="2083" y="1808"/>
                    <a:pt x="1983" y="1750"/>
                    <a:pt x="1870" y="1897"/>
                  </a:cubicBezTo>
                  <a:cubicBezTo>
                    <a:pt x="1855" y="1941"/>
                    <a:pt x="1824" y="1977"/>
                    <a:pt x="1808" y="2022"/>
                  </a:cubicBezTo>
                  <a:cubicBezTo>
                    <a:pt x="1775" y="2113"/>
                    <a:pt x="1745" y="2197"/>
                    <a:pt x="1691" y="2279"/>
                  </a:cubicBezTo>
                  <a:cubicBezTo>
                    <a:pt x="1675" y="2303"/>
                    <a:pt x="1673" y="2334"/>
                    <a:pt x="1652" y="2357"/>
                  </a:cubicBezTo>
                  <a:cubicBezTo>
                    <a:pt x="1602" y="2413"/>
                    <a:pt x="1538" y="2467"/>
                    <a:pt x="1473" y="2505"/>
                  </a:cubicBezTo>
                  <a:cubicBezTo>
                    <a:pt x="1446" y="2521"/>
                    <a:pt x="1400" y="2523"/>
                    <a:pt x="1371" y="2528"/>
                  </a:cubicBezTo>
                  <a:cubicBezTo>
                    <a:pt x="1215" y="2525"/>
                    <a:pt x="1060" y="2524"/>
                    <a:pt x="904" y="2520"/>
                  </a:cubicBezTo>
                  <a:cubicBezTo>
                    <a:pt x="830" y="2518"/>
                    <a:pt x="661" y="2487"/>
                    <a:pt x="600" y="2435"/>
                  </a:cubicBezTo>
                  <a:cubicBezTo>
                    <a:pt x="562" y="2402"/>
                    <a:pt x="536" y="2350"/>
                    <a:pt x="499" y="2318"/>
                  </a:cubicBezTo>
                  <a:cubicBezTo>
                    <a:pt x="462" y="2287"/>
                    <a:pt x="400" y="2297"/>
                    <a:pt x="366" y="2263"/>
                  </a:cubicBezTo>
                  <a:close/>
                </a:path>
              </a:pathLst>
            </a:custGeom>
            <a:solidFill>
              <a:srgbClr val="CC9900"/>
            </a:solidFill>
            <a:ln w="12700" cap="flat" cmpd="sng">
              <a:prstDash val="solid"/>
              <a:round/>
              <a:headEnd/>
              <a:tailEnd/>
            </a:ln>
            <a:effectLst/>
            <a:scene3d>
              <a:camera prst="legacyObliqueTopRight"/>
              <a:lightRig rig="legacyFlat3" dir="b"/>
            </a:scene3d>
            <a:sp3d extrusionH="227000" prstMaterial="legacyMatte">
              <a:bevelT w="13500" h="13500" prst="angle"/>
              <a:bevelB w="13500" h="13500" prst="angle"/>
              <a:extrusionClr>
                <a:srgbClr val="CC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10661" name="Oval 5"/>
            <p:cNvSpPr>
              <a:spLocks noChangeArrowheads="1"/>
            </p:cNvSpPr>
            <p:nvPr/>
          </p:nvSpPr>
          <p:spPr bwMode="auto">
            <a:xfrm rot="-9855954">
              <a:off x="721" y="1962"/>
              <a:ext cx="383" cy="544"/>
            </a:xfrm>
            <a:prstGeom prst="ellipse">
              <a:avLst/>
            </a:prstGeom>
            <a:solidFill>
              <a:schemeClr val="bg1"/>
            </a:solidFill>
            <a:ln w="12700">
              <a:round/>
              <a:headEnd/>
              <a:tailEnd/>
            </a:ln>
            <a:effectLst/>
            <a:scene3d>
              <a:camera prst="legacyPerspectiveBottomRight">
                <a:rot lat="1800000" lon="20099999" rev="0"/>
              </a:camera>
              <a:lightRig rig="legacyFlat2" dir="b"/>
            </a:scene3d>
            <a:sp3d extrusionH="2905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10662" name="Oval 6">
              <a:hlinkClick r:id="rId3" action="ppaction://hlinksldjump"/>
            </p:cNvPr>
            <p:cNvSpPr>
              <a:spLocks noChangeArrowheads="1"/>
            </p:cNvSpPr>
            <p:nvPr/>
          </p:nvSpPr>
          <p:spPr bwMode="auto">
            <a:xfrm rot="-2235345">
              <a:off x="145" y="2037"/>
              <a:ext cx="341" cy="265"/>
            </a:xfrm>
            <a:prstGeom prst="ellipse">
              <a:avLst/>
            </a:prstGeom>
            <a:solidFill>
              <a:srgbClr val="FFFF00"/>
            </a:solidFill>
            <a:ln>
              <a:noFill/>
            </a:ln>
            <a:effectLst/>
            <a:scene3d>
              <a:camera prst="legacyObliqueTopRight"/>
              <a:lightRig rig="legacyFlat3" dir="b"/>
            </a:scene3d>
            <a:sp3d extrusionH="100000" prstMaterial="legacyMatte">
              <a:bevelT w="13500" h="13500" prst="angle"/>
              <a:bevelB w="13500" h="13500" prst="angle"/>
              <a:extrusionClr>
                <a:srgbClr val="FFFF00"/>
              </a:extrusionClr>
            </a:sp3d>
            <a:extLst>
              <a:ext uri="{91240B29-F687-4F45-9708-019B960494DF}">
                <a14:hiddenLine xmlns:a14="http://schemas.microsoft.com/office/drawing/2010/main" w="12700">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2400">
                <a:solidFill>
                  <a:schemeClr val="bg2"/>
                </a:solidFill>
                <a:latin typeface="Times New Roman" pitchFamily="18" charset="0"/>
              </a:endParaRPr>
            </a:p>
          </p:txBody>
        </p:sp>
        <p:sp>
          <p:nvSpPr>
            <p:cNvPr id="710663" name="Oval 7">
              <a:hlinkClick r:id="rId4" action="ppaction://hlinksldjump"/>
            </p:cNvPr>
            <p:cNvSpPr>
              <a:spLocks noChangeArrowheads="1"/>
            </p:cNvSpPr>
            <p:nvPr/>
          </p:nvSpPr>
          <p:spPr bwMode="auto">
            <a:xfrm rot="-1278960">
              <a:off x="348" y="1449"/>
              <a:ext cx="476" cy="266"/>
            </a:xfrm>
            <a:prstGeom prst="ellipse">
              <a:avLst/>
            </a:prstGeom>
            <a:solidFill>
              <a:srgbClr val="00FF00"/>
            </a:solidFill>
            <a:ln>
              <a:noFill/>
            </a:ln>
            <a:effectLst/>
            <a:scene3d>
              <a:camera prst="legacyObliqueTopRight"/>
              <a:lightRig rig="legacyFlat3" dir="b"/>
            </a:scene3d>
            <a:sp3d extrusionH="100000" prstMaterial="legacyMatte">
              <a:bevelT w="13500" h="13500" prst="angle"/>
              <a:bevelB w="13500" h="13500" prst="angle"/>
              <a:extrusionClr>
                <a:srgbClr val="00FF00"/>
              </a:extrusionClr>
            </a:sp3d>
            <a:extLst>
              <a:ext uri="{91240B29-F687-4F45-9708-019B960494DF}">
                <a14:hiddenLine xmlns:a14="http://schemas.microsoft.com/office/drawing/2010/main" w="12700">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2400">
                <a:solidFill>
                  <a:schemeClr val="bg2"/>
                </a:solidFill>
                <a:latin typeface="Times New Roman" pitchFamily="18" charset="0"/>
              </a:endParaRPr>
            </a:p>
          </p:txBody>
        </p:sp>
        <p:sp>
          <p:nvSpPr>
            <p:cNvPr id="710664" name="Oval 8">
              <a:hlinkClick r:id="rId5" action="ppaction://hlinksldjump"/>
            </p:cNvPr>
            <p:cNvSpPr>
              <a:spLocks noChangeArrowheads="1"/>
            </p:cNvSpPr>
            <p:nvPr/>
          </p:nvSpPr>
          <p:spPr bwMode="auto">
            <a:xfrm rot="51888">
              <a:off x="949" y="1589"/>
              <a:ext cx="431" cy="266"/>
            </a:xfrm>
            <a:prstGeom prst="ellipse">
              <a:avLst/>
            </a:prstGeom>
            <a:solidFill>
              <a:srgbClr val="FF3300"/>
            </a:solidFill>
            <a:ln>
              <a:noFill/>
            </a:ln>
            <a:effectLst/>
            <a:scene3d>
              <a:camera prst="legacyObliqueTopRight"/>
              <a:lightRig rig="legacyFlat3" dir="b"/>
            </a:scene3d>
            <a:sp3d extrusionH="100000" prstMaterial="legacyMatte">
              <a:bevelT w="13500" h="13500" prst="angle"/>
              <a:bevelB w="13500" h="13500" prst="angle"/>
              <a:extrusionClr>
                <a:srgbClr val="FF3300"/>
              </a:extrusionClr>
            </a:sp3d>
            <a:extLst>
              <a:ext uri="{91240B29-F687-4F45-9708-019B960494DF}">
                <a14:hiddenLine xmlns:a14="http://schemas.microsoft.com/office/drawing/2010/main" w="12700">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2400">
                <a:solidFill>
                  <a:schemeClr val="bg2"/>
                </a:solidFill>
                <a:latin typeface="Times New Roman" pitchFamily="18" charset="0"/>
              </a:endParaRPr>
            </a:p>
          </p:txBody>
        </p:sp>
        <p:sp>
          <p:nvSpPr>
            <p:cNvPr id="710665" name="Oval 9">
              <a:hlinkClick r:id="rId6" action="ppaction://hlinksldjump"/>
            </p:cNvPr>
            <p:cNvSpPr>
              <a:spLocks noChangeArrowheads="1"/>
            </p:cNvSpPr>
            <p:nvPr/>
          </p:nvSpPr>
          <p:spPr bwMode="auto">
            <a:xfrm rot="589478">
              <a:off x="1927" y="1276"/>
              <a:ext cx="415" cy="266"/>
            </a:xfrm>
            <a:prstGeom prst="ellipse">
              <a:avLst/>
            </a:prstGeom>
            <a:solidFill>
              <a:srgbClr val="FF0066"/>
            </a:solidFill>
            <a:ln>
              <a:noFill/>
            </a:ln>
            <a:effectLst/>
            <a:scene3d>
              <a:camera prst="legacyObliqueTopRight"/>
              <a:lightRig rig="legacyFlat3" dir="b"/>
            </a:scene3d>
            <a:sp3d extrusionH="100000" prstMaterial="legacyMatte">
              <a:bevelT w="13500" h="13500" prst="angle"/>
              <a:bevelB w="13500" h="13500" prst="angle"/>
              <a:extrusionClr>
                <a:srgbClr val="FF0066"/>
              </a:extrusionClr>
            </a:sp3d>
            <a:extLst>
              <a:ext uri="{91240B29-F687-4F45-9708-019B960494DF}">
                <a14:hiddenLine xmlns:a14="http://schemas.microsoft.com/office/drawing/2010/main" w="12700">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2400">
                <a:solidFill>
                  <a:schemeClr val="bg2"/>
                </a:solidFill>
                <a:latin typeface="Times New Roman" pitchFamily="18" charset="0"/>
              </a:endParaRPr>
            </a:p>
          </p:txBody>
        </p:sp>
        <p:sp>
          <p:nvSpPr>
            <p:cNvPr id="710666" name="Oval 10">
              <a:hlinkClick r:id="rId5" action="ppaction://hlinksldjump"/>
            </p:cNvPr>
            <p:cNvSpPr>
              <a:spLocks noChangeArrowheads="1"/>
            </p:cNvSpPr>
            <p:nvPr/>
          </p:nvSpPr>
          <p:spPr bwMode="auto">
            <a:xfrm rot="51888">
              <a:off x="1375" y="1215"/>
              <a:ext cx="379" cy="266"/>
            </a:xfrm>
            <a:prstGeom prst="ellipse">
              <a:avLst/>
            </a:prstGeom>
            <a:solidFill>
              <a:srgbClr val="8DDCFF"/>
            </a:solidFill>
            <a:ln>
              <a:noFill/>
            </a:ln>
            <a:effectLst/>
            <a:scene3d>
              <a:camera prst="legacyObliqueTopRight"/>
              <a:lightRig rig="legacyFlat3" dir="b"/>
            </a:scene3d>
            <a:sp3d extrusionH="100000" prstMaterial="legacyMatte">
              <a:bevelT w="13500" h="13500" prst="angle"/>
              <a:bevelB w="13500" h="13500" prst="angle"/>
              <a:extrusionClr>
                <a:srgbClr val="8DDCFF"/>
              </a:extrusionClr>
            </a:sp3d>
            <a:extLst>
              <a:ext uri="{91240B29-F687-4F45-9708-019B960494DF}">
                <a14:hiddenLine xmlns:a14="http://schemas.microsoft.com/office/drawing/2010/main" w="12700">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2400">
                <a:solidFill>
                  <a:schemeClr val="bg2"/>
                </a:solidFill>
                <a:latin typeface="Times New Roman" pitchFamily="18" charset="0"/>
              </a:endParaRPr>
            </a:p>
          </p:txBody>
        </p:sp>
        <p:sp>
          <p:nvSpPr>
            <p:cNvPr id="710667" name="Oval 11"/>
            <p:cNvSpPr>
              <a:spLocks noChangeArrowheads="1"/>
            </p:cNvSpPr>
            <p:nvPr/>
          </p:nvSpPr>
          <p:spPr bwMode="auto">
            <a:xfrm>
              <a:off x="1364" y="2043"/>
              <a:ext cx="133" cy="100"/>
            </a:xfrm>
            <a:prstGeom prst="ellipse">
              <a:avLst/>
            </a:prstGeom>
            <a:solidFill>
              <a:schemeClr val="accent1"/>
            </a:solidFill>
            <a:ln w="12700">
              <a:round/>
              <a:headEnd/>
              <a:tailEnd/>
            </a:ln>
            <a:effectLst/>
            <a:scene3d>
              <a:camera prst="legacyObliqueBottomRight"/>
              <a:lightRig rig="legacyFlat3" dir="b"/>
            </a:scene3d>
            <a:sp3d extrusionH="50530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10668" name="Rectangle 12" descr="Dark downward diagonal"/>
            <p:cNvSpPr>
              <a:spLocks noChangeArrowheads="1"/>
            </p:cNvSpPr>
            <p:nvPr/>
          </p:nvSpPr>
          <p:spPr bwMode="auto">
            <a:xfrm rot="2878094">
              <a:off x="1215" y="1983"/>
              <a:ext cx="266" cy="100"/>
            </a:xfrm>
            <a:prstGeom prst="rect">
              <a:avLst/>
            </a:prstGeom>
            <a:pattFill prst="dkDnDiag">
              <a:fgClr>
                <a:srgbClr val="DDDDDD"/>
              </a:fgClr>
              <a:bgClr>
                <a:srgbClr val="666666"/>
              </a:bgClr>
            </a:pattFill>
            <a:ln w="12700">
              <a:miter lim="800000"/>
              <a:headEnd/>
              <a:tailEnd/>
            </a:ln>
            <a:effectLst/>
            <a:scene3d>
              <a:camera prst="legacyObliqueTopRight"/>
              <a:lightRig rig="legacyFlat3" dir="b"/>
            </a:scene3d>
            <a:sp3d extrusionH="100000" prstMaterial="legacyMatte">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710669" name="Group 13"/>
          <p:cNvGrpSpPr>
            <a:grpSpLocks/>
          </p:cNvGrpSpPr>
          <p:nvPr/>
        </p:nvGrpSpPr>
        <p:grpSpPr bwMode="auto">
          <a:xfrm>
            <a:off x="4852988" y="1828800"/>
            <a:ext cx="2814637" cy="304800"/>
            <a:chOff x="3312" y="1152"/>
            <a:chExt cx="1920" cy="192"/>
          </a:xfrm>
        </p:grpSpPr>
        <p:sp>
          <p:nvSpPr>
            <p:cNvPr id="710670" name="Rectangle 14"/>
            <p:cNvSpPr>
              <a:spLocks noChangeArrowheads="1"/>
            </p:cNvSpPr>
            <p:nvPr/>
          </p:nvSpPr>
          <p:spPr bwMode="auto">
            <a:xfrm>
              <a:off x="4080" y="1152"/>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671" name="Rectangle 15"/>
            <p:cNvSpPr>
              <a:spLocks noChangeArrowheads="1"/>
            </p:cNvSpPr>
            <p:nvPr/>
          </p:nvSpPr>
          <p:spPr bwMode="auto">
            <a:xfrm>
              <a:off x="4464" y="1152"/>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153</a:t>
              </a:r>
            </a:p>
          </p:txBody>
        </p:sp>
        <p:sp>
          <p:nvSpPr>
            <p:cNvPr id="710672" name="Rectangle 16"/>
            <p:cNvSpPr>
              <a:spLocks noChangeArrowheads="1"/>
            </p:cNvSpPr>
            <p:nvPr/>
          </p:nvSpPr>
          <p:spPr bwMode="auto">
            <a:xfrm>
              <a:off x="4848" y="1152"/>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673" name="Rectangle 17"/>
            <p:cNvSpPr>
              <a:spLocks noChangeArrowheads="1"/>
            </p:cNvSpPr>
            <p:nvPr/>
          </p:nvSpPr>
          <p:spPr bwMode="auto">
            <a:xfrm>
              <a:off x="3696" y="1152"/>
              <a:ext cx="38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0</a:t>
              </a:r>
            </a:p>
          </p:txBody>
        </p:sp>
        <p:sp>
          <p:nvSpPr>
            <p:cNvPr id="710674" name="Rectangle 18"/>
            <p:cNvSpPr>
              <a:spLocks noChangeArrowheads="1"/>
            </p:cNvSpPr>
            <p:nvPr/>
          </p:nvSpPr>
          <p:spPr bwMode="auto">
            <a:xfrm>
              <a:off x="3312" y="1152"/>
              <a:ext cx="384" cy="192"/>
            </a:xfrm>
            <a:prstGeom prst="rect">
              <a:avLst/>
            </a:prstGeom>
            <a:solidFill>
              <a:srgbClr val="FF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endParaRPr lang="fr-FR" sz="1800">
                <a:latin typeface="Times New Roman" pitchFamily="18" charset="0"/>
              </a:endParaRPr>
            </a:p>
          </p:txBody>
        </p:sp>
      </p:grpSp>
      <p:grpSp>
        <p:nvGrpSpPr>
          <p:cNvPr id="710675" name="Group 19"/>
          <p:cNvGrpSpPr>
            <a:grpSpLocks/>
          </p:cNvGrpSpPr>
          <p:nvPr/>
        </p:nvGrpSpPr>
        <p:grpSpPr bwMode="auto">
          <a:xfrm>
            <a:off x="4852988" y="2133600"/>
            <a:ext cx="2814637" cy="304800"/>
            <a:chOff x="3312" y="1344"/>
            <a:chExt cx="1920" cy="192"/>
          </a:xfrm>
        </p:grpSpPr>
        <p:sp>
          <p:nvSpPr>
            <p:cNvPr id="710676" name="Rectangle 20"/>
            <p:cNvSpPr>
              <a:spLocks noChangeArrowheads="1"/>
            </p:cNvSpPr>
            <p:nvPr/>
          </p:nvSpPr>
          <p:spPr bwMode="auto">
            <a:xfrm>
              <a:off x="4080" y="1344"/>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102</a:t>
              </a:r>
            </a:p>
          </p:txBody>
        </p:sp>
        <p:sp>
          <p:nvSpPr>
            <p:cNvPr id="710677" name="Rectangle 21"/>
            <p:cNvSpPr>
              <a:spLocks noChangeArrowheads="1"/>
            </p:cNvSpPr>
            <p:nvPr/>
          </p:nvSpPr>
          <p:spPr bwMode="auto">
            <a:xfrm>
              <a:off x="4464" y="1344"/>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153</a:t>
              </a:r>
            </a:p>
          </p:txBody>
        </p:sp>
        <p:sp>
          <p:nvSpPr>
            <p:cNvPr id="710678" name="Rectangle 22"/>
            <p:cNvSpPr>
              <a:spLocks noChangeArrowheads="1"/>
            </p:cNvSpPr>
            <p:nvPr/>
          </p:nvSpPr>
          <p:spPr bwMode="auto">
            <a:xfrm>
              <a:off x="4848" y="1344"/>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679" name="Rectangle 23"/>
            <p:cNvSpPr>
              <a:spLocks noChangeArrowheads="1"/>
            </p:cNvSpPr>
            <p:nvPr/>
          </p:nvSpPr>
          <p:spPr bwMode="auto">
            <a:xfrm>
              <a:off x="3696" y="1344"/>
              <a:ext cx="38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1</a:t>
              </a:r>
            </a:p>
          </p:txBody>
        </p:sp>
        <p:sp>
          <p:nvSpPr>
            <p:cNvPr id="710680" name="Rectangle 24"/>
            <p:cNvSpPr>
              <a:spLocks noChangeArrowheads="1"/>
            </p:cNvSpPr>
            <p:nvPr/>
          </p:nvSpPr>
          <p:spPr bwMode="auto">
            <a:xfrm>
              <a:off x="3312" y="1344"/>
              <a:ext cx="384" cy="192"/>
            </a:xfrm>
            <a:prstGeom prst="rect">
              <a:avLst/>
            </a:prstGeom>
            <a:solidFill>
              <a:srgbClr val="66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endParaRPr lang="fr-FR" sz="1800">
                <a:latin typeface="Times New Roman" pitchFamily="18" charset="0"/>
              </a:endParaRPr>
            </a:p>
          </p:txBody>
        </p:sp>
      </p:grpSp>
      <p:grpSp>
        <p:nvGrpSpPr>
          <p:cNvPr id="710681" name="Group 25"/>
          <p:cNvGrpSpPr>
            <a:grpSpLocks/>
          </p:cNvGrpSpPr>
          <p:nvPr/>
        </p:nvGrpSpPr>
        <p:grpSpPr bwMode="auto">
          <a:xfrm>
            <a:off x="4852988" y="2438400"/>
            <a:ext cx="2814637" cy="304800"/>
            <a:chOff x="3312" y="1536"/>
            <a:chExt cx="1920" cy="192"/>
          </a:xfrm>
        </p:grpSpPr>
        <p:sp>
          <p:nvSpPr>
            <p:cNvPr id="710682" name="Rectangle 26"/>
            <p:cNvSpPr>
              <a:spLocks noChangeArrowheads="1"/>
            </p:cNvSpPr>
            <p:nvPr/>
          </p:nvSpPr>
          <p:spPr bwMode="auto">
            <a:xfrm>
              <a:off x="4080" y="1536"/>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0</a:t>
              </a:r>
            </a:p>
          </p:txBody>
        </p:sp>
        <p:sp>
          <p:nvSpPr>
            <p:cNvPr id="710683" name="Rectangle 27"/>
            <p:cNvSpPr>
              <a:spLocks noChangeArrowheads="1"/>
            </p:cNvSpPr>
            <p:nvPr/>
          </p:nvSpPr>
          <p:spPr bwMode="auto">
            <a:xfrm>
              <a:off x="4464" y="1536"/>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684" name="Rectangle 28"/>
            <p:cNvSpPr>
              <a:spLocks noChangeArrowheads="1"/>
            </p:cNvSpPr>
            <p:nvPr/>
          </p:nvSpPr>
          <p:spPr bwMode="auto">
            <a:xfrm>
              <a:off x="4848" y="1536"/>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153</a:t>
              </a:r>
            </a:p>
          </p:txBody>
        </p:sp>
        <p:sp>
          <p:nvSpPr>
            <p:cNvPr id="710685" name="Rectangle 29"/>
            <p:cNvSpPr>
              <a:spLocks noChangeArrowheads="1"/>
            </p:cNvSpPr>
            <p:nvPr/>
          </p:nvSpPr>
          <p:spPr bwMode="auto">
            <a:xfrm>
              <a:off x="3696" y="1536"/>
              <a:ext cx="38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2</a:t>
              </a:r>
            </a:p>
          </p:txBody>
        </p:sp>
        <p:sp>
          <p:nvSpPr>
            <p:cNvPr id="710686" name="Rectangle 30"/>
            <p:cNvSpPr>
              <a:spLocks noChangeArrowheads="1"/>
            </p:cNvSpPr>
            <p:nvPr/>
          </p:nvSpPr>
          <p:spPr bwMode="auto">
            <a:xfrm>
              <a:off x="3312" y="1536"/>
              <a:ext cx="384" cy="192"/>
            </a:xfrm>
            <a:prstGeom prst="rect">
              <a:avLst/>
            </a:prstGeom>
            <a:solidFill>
              <a:srgbClr val="00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endParaRPr lang="fr-FR" sz="1800">
                <a:latin typeface="Times New Roman" pitchFamily="18" charset="0"/>
              </a:endParaRPr>
            </a:p>
          </p:txBody>
        </p:sp>
      </p:grpSp>
      <p:grpSp>
        <p:nvGrpSpPr>
          <p:cNvPr id="710687" name="Group 31"/>
          <p:cNvGrpSpPr>
            <a:grpSpLocks/>
          </p:cNvGrpSpPr>
          <p:nvPr/>
        </p:nvGrpSpPr>
        <p:grpSpPr bwMode="auto">
          <a:xfrm>
            <a:off x="4852988" y="2743200"/>
            <a:ext cx="2814637" cy="304800"/>
            <a:chOff x="3312" y="1728"/>
            <a:chExt cx="1920" cy="192"/>
          </a:xfrm>
        </p:grpSpPr>
        <p:sp>
          <p:nvSpPr>
            <p:cNvPr id="710688" name="Rectangle 32"/>
            <p:cNvSpPr>
              <a:spLocks noChangeArrowheads="1"/>
            </p:cNvSpPr>
            <p:nvPr/>
          </p:nvSpPr>
          <p:spPr bwMode="auto">
            <a:xfrm>
              <a:off x="4080" y="1728"/>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204</a:t>
              </a:r>
            </a:p>
          </p:txBody>
        </p:sp>
        <p:sp>
          <p:nvSpPr>
            <p:cNvPr id="710689" name="Rectangle 33"/>
            <p:cNvSpPr>
              <a:spLocks noChangeArrowheads="1"/>
            </p:cNvSpPr>
            <p:nvPr/>
          </p:nvSpPr>
          <p:spPr bwMode="auto">
            <a:xfrm>
              <a:off x="4464" y="1728"/>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204</a:t>
              </a:r>
            </a:p>
          </p:txBody>
        </p:sp>
        <p:sp>
          <p:nvSpPr>
            <p:cNvPr id="710690" name="Rectangle 34"/>
            <p:cNvSpPr>
              <a:spLocks noChangeArrowheads="1"/>
            </p:cNvSpPr>
            <p:nvPr/>
          </p:nvSpPr>
          <p:spPr bwMode="auto">
            <a:xfrm>
              <a:off x="4848" y="1728"/>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0</a:t>
              </a:r>
            </a:p>
          </p:txBody>
        </p:sp>
        <p:sp>
          <p:nvSpPr>
            <p:cNvPr id="710691" name="Rectangle 35"/>
            <p:cNvSpPr>
              <a:spLocks noChangeArrowheads="1"/>
            </p:cNvSpPr>
            <p:nvPr/>
          </p:nvSpPr>
          <p:spPr bwMode="auto">
            <a:xfrm>
              <a:off x="3696" y="1728"/>
              <a:ext cx="38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3</a:t>
              </a:r>
            </a:p>
          </p:txBody>
        </p:sp>
        <p:sp>
          <p:nvSpPr>
            <p:cNvPr id="710692" name="Rectangle 36"/>
            <p:cNvSpPr>
              <a:spLocks noChangeArrowheads="1"/>
            </p:cNvSpPr>
            <p:nvPr/>
          </p:nvSpPr>
          <p:spPr bwMode="auto">
            <a:xfrm>
              <a:off x="3312" y="1728"/>
              <a:ext cx="384" cy="192"/>
            </a:xfrm>
            <a:prstGeom prst="rect">
              <a:avLst/>
            </a:prstGeom>
            <a:solidFill>
              <a:srgbClr val="CC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endParaRPr lang="fr-FR" sz="1800">
                <a:latin typeface="Times New Roman" pitchFamily="18" charset="0"/>
              </a:endParaRPr>
            </a:p>
          </p:txBody>
        </p:sp>
      </p:grpSp>
      <p:grpSp>
        <p:nvGrpSpPr>
          <p:cNvPr id="710693" name="Group 37"/>
          <p:cNvGrpSpPr>
            <a:grpSpLocks/>
          </p:cNvGrpSpPr>
          <p:nvPr/>
        </p:nvGrpSpPr>
        <p:grpSpPr bwMode="auto">
          <a:xfrm>
            <a:off x="4852988" y="3048000"/>
            <a:ext cx="2814637" cy="304800"/>
            <a:chOff x="3312" y="1920"/>
            <a:chExt cx="1920" cy="192"/>
          </a:xfrm>
        </p:grpSpPr>
        <p:sp>
          <p:nvSpPr>
            <p:cNvPr id="710694" name="Rectangle 38"/>
            <p:cNvSpPr>
              <a:spLocks noChangeArrowheads="1"/>
            </p:cNvSpPr>
            <p:nvPr/>
          </p:nvSpPr>
          <p:spPr bwMode="auto">
            <a:xfrm>
              <a:off x="4080" y="1920"/>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695" name="Rectangle 39"/>
            <p:cNvSpPr>
              <a:spLocks noChangeArrowheads="1"/>
            </p:cNvSpPr>
            <p:nvPr/>
          </p:nvSpPr>
          <p:spPr bwMode="auto">
            <a:xfrm>
              <a:off x="4464" y="1920"/>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153</a:t>
              </a:r>
            </a:p>
          </p:txBody>
        </p:sp>
        <p:sp>
          <p:nvSpPr>
            <p:cNvPr id="710696" name="Rectangle 40"/>
            <p:cNvSpPr>
              <a:spLocks noChangeArrowheads="1"/>
            </p:cNvSpPr>
            <p:nvPr/>
          </p:nvSpPr>
          <p:spPr bwMode="auto">
            <a:xfrm>
              <a:off x="4848" y="1920"/>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0</a:t>
              </a:r>
            </a:p>
          </p:txBody>
        </p:sp>
        <p:sp>
          <p:nvSpPr>
            <p:cNvPr id="710697" name="Rectangle 41"/>
            <p:cNvSpPr>
              <a:spLocks noChangeArrowheads="1"/>
            </p:cNvSpPr>
            <p:nvPr/>
          </p:nvSpPr>
          <p:spPr bwMode="auto">
            <a:xfrm>
              <a:off x="3696" y="1920"/>
              <a:ext cx="38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4</a:t>
              </a:r>
            </a:p>
          </p:txBody>
        </p:sp>
        <p:sp>
          <p:nvSpPr>
            <p:cNvPr id="710698" name="Rectangle 42"/>
            <p:cNvSpPr>
              <a:spLocks noChangeArrowheads="1"/>
            </p:cNvSpPr>
            <p:nvPr/>
          </p:nvSpPr>
          <p:spPr bwMode="auto">
            <a:xfrm>
              <a:off x="3312" y="1920"/>
              <a:ext cx="384" cy="192"/>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endParaRPr lang="fr-FR" sz="1800">
                <a:latin typeface="Times New Roman" pitchFamily="18" charset="0"/>
              </a:endParaRPr>
            </a:p>
          </p:txBody>
        </p:sp>
      </p:grpSp>
      <p:grpSp>
        <p:nvGrpSpPr>
          <p:cNvPr id="710699" name="Group 43"/>
          <p:cNvGrpSpPr>
            <a:grpSpLocks/>
          </p:cNvGrpSpPr>
          <p:nvPr/>
        </p:nvGrpSpPr>
        <p:grpSpPr bwMode="auto">
          <a:xfrm>
            <a:off x="4852988" y="5105400"/>
            <a:ext cx="2814637" cy="304800"/>
            <a:chOff x="3312" y="3216"/>
            <a:chExt cx="1920" cy="192"/>
          </a:xfrm>
        </p:grpSpPr>
        <p:sp>
          <p:nvSpPr>
            <p:cNvPr id="710700" name="Rectangle 44"/>
            <p:cNvSpPr>
              <a:spLocks noChangeArrowheads="1"/>
            </p:cNvSpPr>
            <p:nvPr/>
          </p:nvSpPr>
          <p:spPr bwMode="auto">
            <a:xfrm>
              <a:off x="4080" y="3216"/>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102</a:t>
              </a:r>
            </a:p>
          </p:txBody>
        </p:sp>
        <p:sp>
          <p:nvSpPr>
            <p:cNvPr id="710701" name="Rectangle 45"/>
            <p:cNvSpPr>
              <a:spLocks noChangeArrowheads="1"/>
            </p:cNvSpPr>
            <p:nvPr/>
          </p:nvSpPr>
          <p:spPr bwMode="auto">
            <a:xfrm>
              <a:off x="4464" y="3216"/>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0</a:t>
              </a:r>
            </a:p>
          </p:txBody>
        </p:sp>
        <p:sp>
          <p:nvSpPr>
            <p:cNvPr id="710702" name="Rectangle 46"/>
            <p:cNvSpPr>
              <a:spLocks noChangeArrowheads="1"/>
            </p:cNvSpPr>
            <p:nvPr/>
          </p:nvSpPr>
          <p:spPr bwMode="auto">
            <a:xfrm>
              <a:off x="4848" y="3216"/>
              <a:ext cx="384" cy="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703" name="Rectangle 47"/>
            <p:cNvSpPr>
              <a:spLocks noChangeArrowheads="1"/>
            </p:cNvSpPr>
            <p:nvPr/>
          </p:nvSpPr>
          <p:spPr bwMode="auto">
            <a:xfrm>
              <a:off x="3696" y="3216"/>
              <a:ext cx="38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255</a:t>
              </a:r>
            </a:p>
          </p:txBody>
        </p:sp>
        <p:sp>
          <p:nvSpPr>
            <p:cNvPr id="710704" name="Rectangle 48"/>
            <p:cNvSpPr>
              <a:spLocks noChangeArrowheads="1"/>
            </p:cNvSpPr>
            <p:nvPr/>
          </p:nvSpPr>
          <p:spPr bwMode="auto">
            <a:xfrm>
              <a:off x="3312" y="3216"/>
              <a:ext cx="384" cy="192"/>
            </a:xfrm>
            <a:prstGeom prst="rect">
              <a:avLst/>
            </a:prstGeom>
            <a:solidFill>
              <a:srgbClr val="6600FF"/>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endParaRPr lang="fr-FR" sz="1800">
                <a:latin typeface="Times New Roman" pitchFamily="18" charset="0"/>
              </a:endParaRPr>
            </a:p>
          </p:txBody>
        </p:sp>
      </p:grpSp>
      <p:grpSp>
        <p:nvGrpSpPr>
          <p:cNvPr id="710705" name="Group 49"/>
          <p:cNvGrpSpPr>
            <a:grpSpLocks/>
          </p:cNvGrpSpPr>
          <p:nvPr/>
        </p:nvGrpSpPr>
        <p:grpSpPr bwMode="auto">
          <a:xfrm>
            <a:off x="5416550" y="1524000"/>
            <a:ext cx="2251075" cy="304800"/>
            <a:chOff x="3412" y="960"/>
            <a:chExt cx="1418" cy="192"/>
          </a:xfrm>
        </p:grpSpPr>
        <p:sp>
          <p:nvSpPr>
            <p:cNvPr id="710706" name="Rectangle 50"/>
            <p:cNvSpPr>
              <a:spLocks noChangeArrowheads="1"/>
            </p:cNvSpPr>
            <p:nvPr/>
          </p:nvSpPr>
          <p:spPr bwMode="auto">
            <a:xfrm>
              <a:off x="3766" y="960"/>
              <a:ext cx="355" cy="192"/>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R</a:t>
              </a:r>
            </a:p>
          </p:txBody>
        </p:sp>
        <p:sp>
          <p:nvSpPr>
            <p:cNvPr id="710707" name="Rectangle 51"/>
            <p:cNvSpPr>
              <a:spLocks noChangeArrowheads="1"/>
            </p:cNvSpPr>
            <p:nvPr/>
          </p:nvSpPr>
          <p:spPr bwMode="auto">
            <a:xfrm>
              <a:off x="4121" y="960"/>
              <a:ext cx="354" cy="192"/>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G</a:t>
              </a:r>
            </a:p>
          </p:txBody>
        </p:sp>
        <p:sp>
          <p:nvSpPr>
            <p:cNvPr id="710708" name="Rectangle 52"/>
            <p:cNvSpPr>
              <a:spLocks noChangeArrowheads="1"/>
            </p:cNvSpPr>
            <p:nvPr/>
          </p:nvSpPr>
          <p:spPr bwMode="auto">
            <a:xfrm>
              <a:off x="4475" y="960"/>
              <a:ext cx="355" cy="192"/>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defTabSz="762000"/>
              <a:r>
                <a:rPr lang="fr-FR" sz="1800">
                  <a:latin typeface="Times New Roman" pitchFamily="18" charset="0"/>
                </a:rPr>
                <a:t>B</a:t>
              </a:r>
            </a:p>
          </p:txBody>
        </p:sp>
        <p:sp>
          <p:nvSpPr>
            <p:cNvPr id="710709" name="Rectangle 53"/>
            <p:cNvSpPr>
              <a:spLocks noChangeArrowheads="1"/>
            </p:cNvSpPr>
            <p:nvPr/>
          </p:nvSpPr>
          <p:spPr bwMode="auto">
            <a:xfrm>
              <a:off x="3412" y="960"/>
              <a:ext cx="354" cy="192"/>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1800">
                  <a:latin typeface="Times New Roman" pitchFamily="18" charset="0"/>
                </a:rPr>
                <a:t>n°</a:t>
              </a:r>
            </a:p>
          </p:txBody>
        </p:sp>
      </p:grpSp>
      <p:sp>
        <p:nvSpPr>
          <p:cNvPr id="710710" name="Text Box 54"/>
          <p:cNvSpPr txBox="1">
            <a:spLocks noChangeArrowheads="1"/>
          </p:cNvSpPr>
          <p:nvPr/>
        </p:nvSpPr>
        <p:spPr bwMode="auto">
          <a:xfrm>
            <a:off x="4219575" y="5791200"/>
            <a:ext cx="4832350" cy="519113"/>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b="1">
                <a:solidFill>
                  <a:srgbClr val="FF0000"/>
                </a:solidFill>
              </a:rPr>
              <a:t>CLUT = Color Look-Up Table</a:t>
            </a:r>
          </a:p>
        </p:txBody>
      </p:sp>
      <p:grpSp>
        <p:nvGrpSpPr>
          <p:cNvPr id="710711" name="Group 55"/>
          <p:cNvGrpSpPr>
            <a:grpSpLocks/>
          </p:cNvGrpSpPr>
          <p:nvPr/>
        </p:nvGrpSpPr>
        <p:grpSpPr bwMode="auto">
          <a:xfrm>
            <a:off x="4852988" y="3352800"/>
            <a:ext cx="2814637" cy="1752600"/>
            <a:chOff x="3312" y="2112"/>
            <a:chExt cx="1920" cy="1104"/>
          </a:xfrm>
        </p:grpSpPr>
        <p:sp>
          <p:nvSpPr>
            <p:cNvPr id="710712" name="Line 56"/>
            <p:cNvSpPr>
              <a:spLocks noChangeShapeType="1"/>
            </p:cNvSpPr>
            <p:nvPr/>
          </p:nvSpPr>
          <p:spPr bwMode="auto">
            <a:xfrm>
              <a:off x="3696" y="2112"/>
              <a:ext cx="0" cy="1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13" name="Line 57"/>
            <p:cNvSpPr>
              <a:spLocks noChangeShapeType="1"/>
            </p:cNvSpPr>
            <p:nvPr/>
          </p:nvSpPr>
          <p:spPr bwMode="auto">
            <a:xfrm>
              <a:off x="4080" y="2112"/>
              <a:ext cx="0" cy="110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14" name="Line 58"/>
            <p:cNvSpPr>
              <a:spLocks noChangeShapeType="1"/>
            </p:cNvSpPr>
            <p:nvPr/>
          </p:nvSpPr>
          <p:spPr bwMode="auto">
            <a:xfrm>
              <a:off x="4464" y="2112"/>
              <a:ext cx="0" cy="110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15" name="Line 59"/>
            <p:cNvSpPr>
              <a:spLocks noChangeShapeType="1"/>
            </p:cNvSpPr>
            <p:nvPr/>
          </p:nvSpPr>
          <p:spPr bwMode="auto">
            <a:xfrm>
              <a:off x="4848" y="2112"/>
              <a:ext cx="0" cy="110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710716" name="Line 60"/>
            <p:cNvSpPr>
              <a:spLocks noChangeShapeType="1"/>
            </p:cNvSpPr>
            <p:nvPr/>
          </p:nvSpPr>
          <p:spPr bwMode="auto">
            <a:xfrm>
              <a:off x="5232" y="2112"/>
              <a:ext cx="0" cy="1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710717" name="Line 61"/>
            <p:cNvSpPr>
              <a:spLocks noChangeShapeType="1"/>
            </p:cNvSpPr>
            <p:nvPr/>
          </p:nvSpPr>
          <p:spPr bwMode="auto">
            <a:xfrm>
              <a:off x="3312" y="2112"/>
              <a:ext cx="0" cy="1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0718" name="Group 62"/>
            <p:cNvGrpSpPr>
              <a:grpSpLocks/>
            </p:cNvGrpSpPr>
            <p:nvPr/>
          </p:nvGrpSpPr>
          <p:grpSpPr bwMode="auto">
            <a:xfrm>
              <a:off x="3456" y="2352"/>
              <a:ext cx="1632" cy="240"/>
              <a:chOff x="3456" y="2352"/>
              <a:chExt cx="1632" cy="240"/>
            </a:xfrm>
          </p:grpSpPr>
          <p:grpSp>
            <p:nvGrpSpPr>
              <p:cNvPr id="710719" name="Group 63"/>
              <p:cNvGrpSpPr>
                <a:grpSpLocks/>
              </p:cNvGrpSpPr>
              <p:nvPr/>
            </p:nvGrpSpPr>
            <p:grpSpPr bwMode="auto">
              <a:xfrm>
                <a:off x="3456" y="2352"/>
                <a:ext cx="48" cy="240"/>
                <a:chOff x="3456" y="2352"/>
                <a:chExt cx="48" cy="240"/>
              </a:xfrm>
            </p:grpSpPr>
            <p:sp>
              <p:nvSpPr>
                <p:cNvPr id="710720" name="Oval 64"/>
                <p:cNvSpPr>
                  <a:spLocks noChangeArrowheads="1"/>
                </p:cNvSpPr>
                <p:nvPr/>
              </p:nvSpPr>
              <p:spPr bwMode="auto">
                <a:xfrm>
                  <a:off x="3456" y="2352"/>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21" name="Oval 65"/>
                <p:cNvSpPr>
                  <a:spLocks noChangeArrowheads="1"/>
                </p:cNvSpPr>
                <p:nvPr/>
              </p:nvSpPr>
              <p:spPr bwMode="auto">
                <a:xfrm>
                  <a:off x="3456" y="2448"/>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22" name="Oval 66"/>
                <p:cNvSpPr>
                  <a:spLocks noChangeArrowheads="1"/>
                </p:cNvSpPr>
                <p:nvPr/>
              </p:nvSpPr>
              <p:spPr bwMode="auto">
                <a:xfrm>
                  <a:off x="3456" y="2544"/>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0723" name="Group 67"/>
              <p:cNvGrpSpPr>
                <a:grpSpLocks/>
              </p:cNvGrpSpPr>
              <p:nvPr/>
            </p:nvGrpSpPr>
            <p:grpSpPr bwMode="auto">
              <a:xfrm>
                <a:off x="3888" y="2352"/>
                <a:ext cx="48" cy="240"/>
                <a:chOff x="3456" y="2352"/>
                <a:chExt cx="48" cy="240"/>
              </a:xfrm>
            </p:grpSpPr>
            <p:sp>
              <p:nvSpPr>
                <p:cNvPr id="710724" name="Oval 68"/>
                <p:cNvSpPr>
                  <a:spLocks noChangeArrowheads="1"/>
                </p:cNvSpPr>
                <p:nvPr/>
              </p:nvSpPr>
              <p:spPr bwMode="auto">
                <a:xfrm>
                  <a:off x="3456" y="2352"/>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25" name="Oval 69"/>
                <p:cNvSpPr>
                  <a:spLocks noChangeArrowheads="1"/>
                </p:cNvSpPr>
                <p:nvPr/>
              </p:nvSpPr>
              <p:spPr bwMode="auto">
                <a:xfrm>
                  <a:off x="3456" y="2448"/>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26" name="Oval 70"/>
                <p:cNvSpPr>
                  <a:spLocks noChangeArrowheads="1"/>
                </p:cNvSpPr>
                <p:nvPr/>
              </p:nvSpPr>
              <p:spPr bwMode="auto">
                <a:xfrm>
                  <a:off x="3456" y="2544"/>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0727" name="Group 71"/>
              <p:cNvGrpSpPr>
                <a:grpSpLocks/>
              </p:cNvGrpSpPr>
              <p:nvPr/>
            </p:nvGrpSpPr>
            <p:grpSpPr bwMode="auto">
              <a:xfrm>
                <a:off x="4272" y="2352"/>
                <a:ext cx="48" cy="240"/>
                <a:chOff x="3456" y="2352"/>
                <a:chExt cx="48" cy="240"/>
              </a:xfrm>
            </p:grpSpPr>
            <p:sp>
              <p:nvSpPr>
                <p:cNvPr id="710728" name="Oval 72"/>
                <p:cNvSpPr>
                  <a:spLocks noChangeArrowheads="1"/>
                </p:cNvSpPr>
                <p:nvPr/>
              </p:nvSpPr>
              <p:spPr bwMode="auto">
                <a:xfrm>
                  <a:off x="3456" y="2352"/>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29" name="Oval 73"/>
                <p:cNvSpPr>
                  <a:spLocks noChangeArrowheads="1"/>
                </p:cNvSpPr>
                <p:nvPr/>
              </p:nvSpPr>
              <p:spPr bwMode="auto">
                <a:xfrm>
                  <a:off x="3456" y="2448"/>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30" name="Oval 74"/>
                <p:cNvSpPr>
                  <a:spLocks noChangeArrowheads="1"/>
                </p:cNvSpPr>
                <p:nvPr/>
              </p:nvSpPr>
              <p:spPr bwMode="auto">
                <a:xfrm>
                  <a:off x="3456" y="2544"/>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0731" name="Group 75"/>
              <p:cNvGrpSpPr>
                <a:grpSpLocks/>
              </p:cNvGrpSpPr>
              <p:nvPr/>
            </p:nvGrpSpPr>
            <p:grpSpPr bwMode="auto">
              <a:xfrm>
                <a:off x="4656" y="2352"/>
                <a:ext cx="48" cy="240"/>
                <a:chOff x="3456" y="2352"/>
                <a:chExt cx="48" cy="240"/>
              </a:xfrm>
            </p:grpSpPr>
            <p:sp>
              <p:nvSpPr>
                <p:cNvPr id="710732" name="Oval 76"/>
                <p:cNvSpPr>
                  <a:spLocks noChangeArrowheads="1"/>
                </p:cNvSpPr>
                <p:nvPr/>
              </p:nvSpPr>
              <p:spPr bwMode="auto">
                <a:xfrm>
                  <a:off x="3456" y="2352"/>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33" name="Oval 77"/>
                <p:cNvSpPr>
                  <a:spLocks noChangeArrowheads="1"/>
                </p:cNvSpPr>
                <p:nvPr/>
              </p:nvSpPr>
              <p:spPr bwMode="auto">
                <a:xfrm>
                  <a:off x="3456" y="2448"/>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34" name="Oval 78"/>
                <p:cNvSpPr>
                  <a:spLocks noChangeArrowheads="1"/>
                </p:cNvSpPr>
                <p:nvPr/>
              </p:nvSpPr>
              <p:spPr bwMode="auto">
                <a:xfrm>
                  <a:off x="3456" y="2544"/>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0735" name="Group 79"/>
              <p:cNvGrpSpPr>
                <a:grpSpLocks/>
              </p:cNvGrpSpPr>
              <p:nvPr/>
            </p:nvGrpSpPr>
            <p:grpSpPr bwMode="auto">
              <a:xfrm>
                <a:off x="5040" y="2352"/>
                <a:ext cx="48" cy="240"/>
                <a:chOff x="3456" y="2352"/>
                <a:chExt cx="48" cy="240"/>
              </a:xfrm>
            </p:grpSpPr>
            <p:sp>
              <p:nvSpPr>
                <p:cNvPr id="710736" name="Oval 80"/>
                <p:cNvSpPr>
                  <a:spLocks noChangeArrowheads="1"/>
                </p:cNvSpPr>
                <p:nvPr/>
              </p:nvSpPr>
              <p:spPr bwMode="auto">
                <a:xfrm>
                  <a:off x="3456" y="2352"/>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37" name="Oval 81"/>
                <p:cNvSpPr>
                  <a:spLocks noChangeArrowheads="1"/>
                </p:cNvSpPr>
                <p:nvPr/>
              </p:nvSpPr>
              <p:spPr bwMode="auto">
                <a:xfrm>
                  <a:off x="3456" y="2448"/>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738" name="Oval 82"/>
                <p:cNvSpPr>
                  <a:spLocks noChangeArrowheads="1"/>
                </p:cNvSpPr>
                <p:nvPr/>
              </p:nvSpPr>
              <p:spPr bwMode="auto">
                <a:xfrm>
                  <a:off x="3456" y="2544"/>
                  <a:ext cx="48" cy="48"/>
                </a:xfrm>
                <a:prstGeom prst="ellipse">
                  <a:avLst/>
                </a:prstGeom>
                <a:solidFill>
                  <a:schemeClr va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710739" name="Rectangle 83"/>
          <p:cNvSpPr>
            <a:spLocks noChangeArrowheads="1"/>
          </p:cNvSpPr>
          <p:nvPr/>
        </p:nvSpPr>
        <p:spPr bwMode="auto">
          <a:xfrm>
            <a:off x="228600" y="5257800"/>
            <a:ext cx="3352800" cy="8382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GIF : 256 color palette </a:t>
            </a:r>
          </a:p>
          <a:p>
            <a:r>
              <a:rPr lang="fr-LU" sz="2000">
                <a:solidFill>
                  <a:srgbClr val="4D4D4D"/>
                </a:solidFill>
                <a:latin typeface="Times New Roman" pitchFamily="18" charset="0"/>
              </a:rPr>
              <a:t>BMP : 2</a:t>
            </a:r>
            <a:r>
              <a:rPr lang="fr-LU" sz="2000" baseline="30000">
                <a:solidFill>
                  <a:srgbClr val="4D4D4D"/>
                </a:solidFill>
                <a:latin typeface="Times New Roman" pitchFamily="18" charset="0"/>
              </a:rPr>
              <a:t>n</a:t>
            </a:r>
            <a:r>
              <a:rPr lang="fr-LU" sz="2000">
                <a:solidFill>
                  <a:srgbClr val="4D4D4D"/>
                </a:solidFill>
                <a:latin typeface="Times New Roman" pitchFamily="18" charset="0"/>
              </a:rPr>
              <a:t> color palette </a:t>
            </a:r>
            <a:endParaRPr lang="en-GB" sz="2000">
              <a:solidFill>
                <a:srgbClr val="4D4D4D"/>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3310500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710659"/>
                                        </p:tgtEl>
                                        <p:attrNameLst>
                                          <p:attrName>style.visibility</p:attrName>
                                        </p:attrNameLst>
                                      </p:cBhvr>
                                      <p:to>
                                        <p:strVal val="visible"/>
                                      </p:to>
                                    </p:set>
                                    <p:anim calcmode="lin" valueType="num">
                                      <p:cBhvr additive="base">
                                        <p:cTn id="7" dur="1000" fill="hold"/>
                                        <p:tgtEl>
                                          <p:spTgt spid="710659"/>
                                        </p:tgtEl>
                                        <p:attrNameLst>
                                          <p:attrName>ppt_x</p:attrName>
                                        </p:attrNameLst>
                                      </p:cBhvr>
                                      <p:tavLst>
                                        <p:tav tm="0">
                                          <p:val>
                                            <p:strVal val="1+#ppt_w/2"/>
                                          </p:val>
                                        </p:tav>
                                        <p:tav tm="100000">
                                          <p:val>
                                            <p:strVal val="#ppt_x"/>
                                          </p:val>
                                        </p:tav>
                                      </p:tavLst>
                                    </p:anim>
                                    <p:anim calcmode="lin" valueType="num">
                                      <p:cBhvr additive="base">
                                        <p:cTn id="8" dur="1000" fill="hold"/>
                                        <p:tgtEl>
                                          <p:spTgt spid="7106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10705"/>
                                        </p:tgtEl>
                                        <p:attrNameLst>
                                          <p:attrName>style.visibility</p:attrName>
                                        </p:attrNameLst>
                                      </p:cBhvr>
                                      <p:to>
                                        <p:strVal val="visible"/>
                                      </p:to>
                                    </p:set>
                                    <p:anim calcmode="lin" valueType="num">
                                      <p:cBhvr>
                                        <p:cTn id="13" dur="1000" fill="hold"/>
                                        <p:tgtEl>
                                          <p:spTgt spid="710705"/>
                                        </p:tgtEl>
                                        <p:attrNameLst>
                                          <p:attrName>ppt_w</p:attrName>
                                        </p:attrNameLst>
                                      </p:cBhvr>
                                      <p:tavLst>
                                        <p:tav tm="0">
                                          <p:val>
                                            <p:fltVal val="0"/>
                                          </p:val>
                                        </p:tav>
                                        <p:tav tm="100000">
                                          <p:val>
                                            <p:strVal val="#ppt_w"/>
                                          </p:val>
                                        </p:tav>
                                      </p:tavLst>
                                    </p:anim>
                                    <p:anim calcmode="lin" valueType="num">
                                      <p:cBhvr>
                                        <p:cTn id="14" dur="1000" fill="hold"/>
                                        <p:tgtEl>
                                          <p:spTgt spid="71070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710669"/>
                                        </p:tgtEl>
                                        <p:attrNameLst>
                                          <p:attrName>style.visibility</p:attrName>
                                        </p:attrNameLst>
                                      </p:cBhvr>
                                      <p:to>
                                        <p:strVal val="visible"/>
                                      </p:to>
                                    </p:set>
                                    <p:animEffect transition="in" filter="wipe(left)">
                                      <p:cBhvr>
                                        <p:cTn id="18" dur="2000"/>
                                        <p:tgtEl>
                                          <p:spTgt spid="710669"/>
                                        </p:tgtEl>
                                      </p:cBhvr>
                                    </p:animEffect>
                                  </p:childTnLst>
                                </p:cTn>
                              </p:par>
                            </p:childTnLst>
                          </p:cTn>
                        </p:par>
                        <p:par>
                          <p:cTn id="19" fill="hold" nodeType="afterGroup">
                            <p:stCondLst>
                              <p:cond delay="3000"/>
                            </p:stCondLst>
                            <p:childTnLst>
                              <p:par>
                                <p:cTn id="20" presetID="22" presetClass="entr" presetSubtype="8" fill="hold" nodeType="afterEffect">
                                  <p:stCondLst>
                                    <p:cond delay="0"/>
                                  </p:stCondLst>
                                  <p:childTnLst>
                                    <p:set>
                                      <p:cBhvr>
                                        <p:cTn id="21" dur="1" fill="hold">
                                          <p:stCondLst>
                                            <p:cond delay="0"/>
                                          </p:stCondLst>
                                        </p:cTn>
                                        <p:tgtEl>
                                          <p:spTgt spid="710675"/>
                                        </p:tgtEl>
                                        <p:attrNameLst>
                                          <p:attrName>style.visibility</p:attrName>
                                        </p:attrNameLst>
                                      </p:cBhvr>
                                      <p:to>
                                        <p:strVal val="visible"/>
                                      </p:to>
                                    </p:set>
                                    <p:animEffect transition="in" filter="wipe(left)">
                                      <p:cBhvr>
                                        <p:cTn id="22" dur="2000"/>
                                        <p:tgtEl>
                                          <p:spTgt spid="710675"/>
                                        </p:tgtEl>
                                      </p:cBhvr>
                                    </p:animEffect>
                                  </p:childTnLst>
                                </p:cTn>
                              </p:par>
                            </p:childTnLst>
                          </p:cTn>
                        </p:par>
                        <p:par>
                          <p:cTn id="23" fill="hold" nodeType="afterGroup">
                            <p:stCondLst>
                              <p:cond delay="5000"/>
                            </p:stCondLst>
                            <p:childTnLst>
                              <p:par>
                                <p:cTn id="24" presetID="22" presetClass="entr" presetSubtype="8" fill="hold" nodeType="afterEffect">
                                  <p:stCondLst>
                                    <p:cond delay="0"/>
                                  </p:stCondLst>
                                  <p:childTnLst>
                                    <p:set>
                                      <p:cBhvr>
                                        <p:cTn id="25" dur="1" fill="hold">
                                          <p:stCondLst>
                                            <p:cond delay="0"/>
                                          </p:stCondLst>
                                        </p:cTn>
                                        <p:tgtEl>
                                          <p:spTgt spid="710681"/>
                                        </p:tgtEl>
                                        <p:attrNameLst>
                                          <p:attrName>style.visibility</p:attrName>
                                        </p:attrNameLst>
                                      </p:cBhvr>
                                      <p:to>
                                        <p:strVal val="visible"/>
                                      </p:to>
                                    </p:set>
                                    <p:animEffect transition="in" filter="wipe(left)">
                                      <p:cBhvr>
                                        <p:cTn id="26" dur="2000"/>
                                        <p:tgtEl>
                                          <p:spTgt spid="710681"/>
                                        </p:tgtEl>
                                      </p:cBhvr>
                                    </p:animEffect>
                                  </p:childTnLst>
                                </p:cTn>
                              </p:par>
                            </p:childTnLst>
                          </p:cTn>
                        </p:par>
                        <p:par>
                          <p:cTn id="27" fill="hold" nodeType="afterGroup">
                            <p:stCondLst>
                              <p:cond delay="7000"/>
                            </p:stCondLst>
                            <p:childTnLst>
                              <p:par>
                                <p:cTn id="28" presetID="22" presetClass="entr" presetSubtype="8" fill="hold" nodeType="afterEffect">
                                  <p:stCondLst>
                                    <p:cond delay="0"/>
                                  </p:stCondLst>
                                  <p:childTnLst>
                                    <p:set>
                                      <p:cBhvr>
                                        <p:cTn id="29" dur="1" fill="hold">
                                          <p:stCondLst>
                                            <p:cond delay="0"/>
                                          </p:stCondLst>
                                        </p:cTn>
                                        <p:tgtEl>
                                          <p:spTgt spid="710687"/>
                                        </p:tgtEl>
                                        <p:attrNameLst>
                                          <p:attrName>style.visibility</p:attrName>
                                        </p:attrNameLst>
                                      </p:cBhvr>
                                      <p:to>
                                        <p:strVal val="visible"/>
                                      </p:to>
                                    </p:set>
                                    <p:animEffect transition="in" filter="wipe(left)">
                                      <p:cBhvr>
                                        <p:cTn id="30" dur="2000"/>
                                        <p:tgtEl>
                                          <p:spTgt spid="710687"/>
                                        </p:tgtEl>
                                      </p:cBhvr>
                                    </p:animEffect>
                                  </p:childTnLst>
                                </p:cTn>
                              </p:par>
                            </p:childTnLst>
                          </p:cTn>
                        </p:par>
                        <p:par>
                          <p:cTn id="31" fill="hold" nodeType="afterGroup">
                            <p:stCondLst>
                              <p:cond delay="9000"/>
                            </p:stCondLst>
                            <p:childTnLst>
                              <p:par>
                                <p:cTn id="32" presetID="22" presetClass="entr" presetSubtype="8" fill="hold" nodeType="afterEffect">
                                  <p:stCondLst>
                                    <p:cond delay="0"/>
                                  </p:stCondLst>
                                  <p:childTnLst>
                                    <p:set>
                                      <p:cBhvr>
                                        <p:cTn id="33" dur="1" fill="hold">
                                          <p:stCondLst>
                                            <p:cond delay="0"/>
                                          </p:stCondLst>
                                        </p:cTn>
                                        <p:tgtEl>
                                          <p:spTgt spid="710693"/>
                                        </p:tgtEl>
                                        <p:attrNameLst>
                                          <p:attrName>style.visibility</p:attrName>
                                        </p:attrNameLst>
                                      </p:cBhvr>
                                      <p:to>
                                        <p:strVal val="visible"/>
                                      </p:to>
                                    </p:set>
                                    <p:animEffect transition="in" filter="wipe(left)">
                                      <p:cBhvr>
                                        <p:cTn id="34" dur="2000"/>
                                        <p:tgtEl>
                                          <p:spTgt spid="710693"/>
                                        </p:tgtEl>
                                      </p:cBhvr>
                                    </p:animEffect>
                                  </p:childTnLst>
                                </p:cTn>
                              </p:par>
                            </p:childTnLst>
                          </p:cTn>
                        </p:par>
                        <p:par>
                          <p:cTn id="35" fill="hold" nodeType="afterGroup">
                            <p:stCondLst>
                              <p:cond delay="11000"/>
                            </p:stCondLst>
                            <p:childTnLst>
                              <p:par>
                                <p:cTn id="36" presetID="12" presetClass="entr" presetSubtype="1" fill="hold" nodeType="afterEffect">
                                  <p:stCondLst>
                                    <p:cond delay="0"/>
                                  </p:stCondLst>
                                  <p:childTnLst>
                                    <p:set>
                                      <p:cBhvr>
                                        <p:cTn id="37" dur="1" fill="hold">
                                          <p:stCondLst>
                                            <p:cond delay="0"/>
                                          </p:stCondLst>
                                        </p:cTn>
                                        <p:tgtEl>
                                          <p:spTgt spid="710711"/>
                                        </p:tgtEl>
                                        <p:attrNameLst>
                                          <p:attrName>style.visibility</p:attrName>
                                        </p:attrNameLst>
                                      </p:cBhvr>
                                      <p:to>
                                        <p:strVal val="visible"/>
                                      </p:to>
                                    </p:set>
                                    <p:animEffect transition="in" filter="slide(fromTop)">
                                      <p:cBhvr>
                                        <p:cTn id="38" dur="2000"/>
                                        <p:tgtEl>
                                          <p:spTgt spid="710711"/>
                                        </p:tgtEl>
                                      </p:cBhvr>
                                    </p:animEffect>
                                  </p:childTnLst>
                                </p:cTn>
                              </p:par>
                            </p:childTnLst>
                          </p:cTn>
                        </p:par>
                        <p:par>
                          <p:cTn id="39" fill="hold" nodeType="afterGroup">
                            <p:stCondLst>
                              <p:cond delay="13000"/>
                            </p:stCondLst>
                            <p:childTnLst>
                              <p:par>
                                <p:cTn id="40" presetID="22" presetClass="entr" presetSubtype="8" fill="hold" nodeType="afterEffect">
                                  <p:stCondLst>
                                    <p:cond delay="0"/>
                                  </p:stCondLst>
                                  <p:childTnLst>
                                    <p:set>
                                      <p:cBhvr>
                                        <p:cTn id="41" dur="1" fill="hold">
                                          <p:stCondLst>
                                            <p:cond delay="0"/>
                                          </p:stCondLst>
                                        </p:cTn>
                                        <p:tgtEl>
                                          <p:spTgt spid="710699"/>
                                        </p:tgtEl>
                                        <p:attrNameLst>
                                          <p:attrName>style.visibility</p:attrName>
                                        </p:attrNameLst>
                                      </p:cBhvr>
                                      <p:to>
                                        <p:strVal val="visible"/>
                                      </p:to>
                                    </p:set>
                                    <p:animEffect transition="in" filter="wipe(left)">
                                      <p:cBhvr>
                                        <p:cTn id="42" dur="2000"/>
                                        <p:tgtEl>
                                          <p:spTgt spid="7106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710710"/>
                                        </p:tgtEl>
                                        <p:attrNameLst>
                                          <p:attrName>style.visibility</p:attrName>
                                        </p:attrNameLst>
                                      </p:cBhvr>
                                      <p:to>
                                        <p:strVal val="visible"/>
                                      </p:to>
                                    </p:set>
                                    <p:anim calcmode="lin" valueType="num">
                                      <p:cBhvr>
                                        <p:cTn id="47" dur="1000" fill="hold"/>
                                        <p:tgtEl>
                                          <p:spTgt spid="710710"/>
                                        </p:tgtEl>
                                        <p:attrNameLst>
                                          <p:attrName>ppt_w</p:attrName>
                                        </p:attrNameLst>
                                      </p:cBhvr>
                                      <p:tavLst>
                                        <p:tav tm="0">
                                          <p:val>
                                            <p:fltVal val="0"/>
                                          </p:val>
                                        </p:tav>
                                        <p:tav tm="100000">
                                          <p:val>
                                            <p:strVal val="#ppt_w"/>
                                          </p:val>
                                        </p:tav>
                                      </p:tavLst>
                                    </p:anim>
                                    <p:anim calcmode="lin" valueType="num">
                                      <p:cBhvr>
                                        <p:cTn id="48" dur="1000" fill="hold"/>
                                        <p:tgtEl>
                                          <p:spTgt spid="710710"/>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10739"/>
                                        </p:tgtEl>
                                        <p:attrNameLst>
                                          <p:attrName>style.visibility</p:attrName>
                                        </p:attrNameLst>
                                      </p:cBhvr>
                                      <p:to>
                                        <p:strVal val="visible"/>
                                      </p:to>
                                    </p:set>
                                    <p:anim calcmode="lin" valueType="num">
                                      <p:cBhvr>
                                        <p:cTn id="53" dur="1000" fill="hold"/>
                                        <p:tgtEl>
                                          <p:spTgt spid="710739"/>
                                        </p:tgtEl>
                                        <p:attrNameLst>
                                          <p:attrName>ppt_w</p:attrName>
                                        </p:attrNameLst>
                                      </p:cBhvr>
                                      <p:tavLst>
                                        <p:tav tm="0">
                                          <p:val>
                                            <p:fltVal val="0"/>
                                          </p:val>
                                        </p:tav>
                                        <p:tav tm="100000">
                                          <p:val>
                                            <p:strVal val="#ppt_w"/>
                                          </p:val>
                                        </p:tav>
                                      </p:tavLst>
                                    </p:anim>
                                    <p:anim calcmode="lin" valueType="num">
                                      <p:cBhvr>
                                        <p:cTn id="54" dur="1000" fill="hold"/>
                                        <p:tgtEl>
                                          <p:spTgt spid="7107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10" grpId="0" animBg="1" autoUpdateAnimBg="0"/>
      <p:bldP spid="710739"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smtClean="0"/>
              <a:t>14 avril  2011</a:t>
            </a:r>
            <a:endParaRPr lang="en-US"/>
          </a:p>
        </p:txBody>
      </p:sp>
      <p:sp>
        <p:nvSpPr>
          <p:cNvPr id="16"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12706" name="Rectangle 2"/>
          <p:cNvSpPr>
            <a:spLocks noGrp="1" noChangeArrowheads="1"/>
          </p:cNvSpPr>
          <p:nvPr>
            <p:ph type="title"/>
          </p:nvPr>
        </p:nvSpPr>
        <p:spPr/>
        <p:txBody>
          <a:bodyPr/>
          <a:lstStyle/>
          <a:p>
            <a:r>
              <a:rPr lang="en-GB"/>
              <a:t>structure of a .bmp file</a:t>
            </a:r>
          </a:p>
        </p:txBody>
      </p:sp>
      <p:sp>
        <p:nvSpPr>
          <p:cNvPr id="712707" name="AutoShape 3"/>
          <p:cNvSpPr>
            <a:spLocks noChangeArrowheads="1"/>
          </p:cNvSpPr>
          <p:nvPr/>
        </p:nvSpPr>
        <p:spPr bwMode="auto">
          <a:xfrm>
            <a:off x="568325" y="1225550"/>
            <a:ext cx="4068763" cy="596900"/>
          </a:xfrm>
          <a:prstGeom prst="roundRect">
            <a:avLst>
              <a:gd name="adj" fmla="val 12495"/>
            </a:avLst>
          </a:prstGeom>
          <a:solidFill>
            <a:schemeClr val="folHlink"/>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2400" b="1">
                <a:latin typeface="Times New Roman" pitchFamily="18" charset="0"/>
              </a:rPr>
              <a:t>file header</a:t>
            </a:r>
          </a:p>
        </p:txBody>
      </p:sp>
      <p:sp>
        <p:nvSpPr>
          <p:cNvPr id="712708" name="AutoShape 4"/>
          <p:cNvSpPr>
            <a:spLocks noChangeArrowheads="1"/>
          </p:cNvSpPr>
          <p:nvPr/>
        </p:nvSpPr>
        <p:spPr bwMode="auto">
          <a:xfrm>
            <a:off x="638175" y="4273550"/>
            <a:ext cx="4068763" cy="2349500"/>
          </a:xfrm>
          <a:prstGeom prst="roundRect">
            <a:avLst>
              <a:gd name="adj" fmla="val 12495"/>
            </a:avLst>
          </a:prstGeom>
          <a:solidFill>
            <a:srgbClr val="E7C855"/>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2400" b="1">
                <a:latin typeface="Times New Roman" pitchFamily="18" charset="0"/>
              </a:rPr>
              <a:t>pixel color references</a:t>
            </a:r>
          </a:p>
        </p:txBody>
      </p:sp>
      <p:sp>
        <p:nvSpPr>
          <p:cNvPr id="712709" name="AutoShape 5"/>
          <p:cNvSpPr>
            <a:spLocks noChangeArrowheads="1"/>
          </p:cNvSpPr>
          <p:nvPr/>
        </p:nvSpPr>
        <p:spPr bwMode="auto">
          <a:xfrm>
            <a:off x="568325" y="2901950"/>
            <a:ext cx="4068763" cy="1130300"/>
          </a:xfrm>
          <a:prstGeom prst="roundRect">
            <a:avLst>
              <a:gd name="adj" fmla="val 12495"/>
            </a:avLst>
          </a:prstGeom>
          <a:solidFill>
            <a:srgbClr val="66CCFF"/>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2400" b="1">
                <a:latin typeface="Times New Roman" pitchFamily="18" charset="0"/>
              </a:rPr>
              <a:t>CLUT</a:t>
            </a:r>
          </a:p>
        </p:txBody>
      </p:sp>
      <p:sp>
        <p:nvSpPr>
          <p:cNvPr id="712710" name="Freeform 6"/>
          <p:cNvSpPr>
            <a:spLocks/>
          </p:cNvSpPr>
          <p:nvPr/>
        </p:nvSpPr>
        <p:spPr bwMode="auto">
          <a:xfrm>
            <a:off x="4149725" y="3886200"/>
            <a:ext cx="704850" cy="1373188"/>
          </a:xfrm>
          <a:custGeom>
            <a:avLst/>
            <a:gdLst>
              <a:gd name="T0" fmla="*/ 240 w 481"/>
              <a:gd name="T1" fmla="*/ 864 h 865"/>
              <a:gd name="T2" fmla="*/ 480 w 481"/>
              <a:gd name="T3" fmla="*/ 864 h 865"/>
              <a:gd name="T4" fmla="*/ 480 w 481"/>
              <a:gd name="T5" fmla="*/ 0 h 865"/>
              <a:gd name="T6" fmla="*/ 0 w 481"/>
              <a:gd name="T7" fmla="*/ 0 h 865"/>
            </a:gdLst>
            <a:ahLst/>
            <a:cxnLst>
              <a:cxn ang="0">
                <a:pos x="T0" y="T1"/>
              </a:cxn>
              <a:cxn ang="0">
                <a:pos x="T2" y="T3"/>
              </a:cxn>
              <a:cxn ang="0">
                <a:pos x="T4" y="T5"/>
              </a:cxn>
              <a:cxn ang="0">
                <a:pos x="T6" y="T7"/>
              </a:cxn>
            </a:cxnLst>
            <a:rect l="0" t="0" r="r" b="b"/>
            <a:pathLst>
              <a:path w="481" h="865">
                <a:moveTo>
                  <a:pt x="240" y="864"/>
                </a:moveTo>
                <a:lnTo>
                  <a:pt x="480" y="864"/>
                </a:lnTo>
                <a:lnTo>
                  <a:pt x="480" y="0"/>
                </a:lnTo>
                <a:lnTo>
                  <a:pt x="0" y="0"/>
                </a:lnTo>
              </a:path>
            </a:pathLst>
          </a:custGeom>
          <a:noFill/>
          <a:ln w="381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711" name="Freeform 7"/>
          <p:cNvSpPr>
            <a:spLocks/>
          </p:cNvSpPr>
          <p:nvPr/>
        </p:nvSpPr>
        <p:spPr bwMode="auto">
          <a:xfrm>
            <a:off x="4149725" y="3505200"/>
            <a:ext cx="985838" cy="2363788"/>
          </a:xfrm>
          <a:custGeom>
            <a:avLst/>
            <a:gdLst>
              <a:gd name="T0" fmla="*/ 240 w 673"/>
              <a:gd name="T1" fmla="*/ 1488 h 1489"/>
              <a:gd name="T2" fmla="*/ 672 w 673"/>
              <a:gd name="T3" fmla="*/ 1488 h 1489"/>
              <a:gd name="T4" fmla="*/ 672 w 673"/>
              <a:gd name="T5" fmla="*/ 0 h 1489"/>
              <a:gd name="T6" fmla="*/ 0 w 673"/>
              <a:gd name="T7" fmla="*/ 0 h 1489"/>
            </a:gdLst>
            <a:ahLst/>
            <a:cxnLst>
              <a:cxn ang="0">
                <a:pos x="T0" y="T1"/>
              </a:cxn>
              <a:cxn ang="0">
                <a:pos x="T2" y="T3"/>
              </a:cxn>
              <a:cxn ang="0">
                <a:pos x="T4" y="T5"/>
              </a:cxn>
              <a:cxn ang="0">
                <a:pos x="T6" y="T7"/>
              </a:cxn>
            </a:cxnLst>
            <a:rect l="0" t="0" r="r" b="b"/>
            <a:pathLst>
              <a:path w="673" h="1489">
                <a:moveTo>
                  <a:pt x="240" y="1488"/>
                </a:moveTo>
                <a:lnTo>
                  <a:pt x="672" y="1488"/>
                </a:lnTo>
                <a:lnTo>
                  <a:pt x="672" y="0"/>
                </a:lnTo>
                <a:lnTo>
                  <a:pt x="0" y="0"/>
                </a:lnTo>
              </a:path>
            </a:pathLst>
          </a:custGeom>
          <a:noFill/>
          <a:ln w="381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712" name="Freeform 8"/>
          <p:cNvSpPr>
            <a:spLocks/>
          </p:cNvSpPr>
          <p:nvPr/>
        </p:nvSpPr>
        <p:spPr bwMode="auto">
          <a:xfrm>
            <a:off x="4149725" y="3124200"/>
            <a:ext cx="1338263" cy="3354388"/>
          </a:xfrm>
          <a:custGeom>
            <a:avLst/>
            <a:gdLst>
              <a:gd name="T0" fmla="*/ 240 w 913"/>
              <a:gd name="T1" fmla="*/ 2112 h 2113"/>
              <a:gd name="T2" fmla="*/ 912 w 913"/>
              <a:gd name="T3" fmla="*/ 2112 h 2113"/>
              <a:gd name="T4" fmla="*/ 912 w 913"/>
              <a:gd name="T5" fmla="*/ 0 h 2113"/>
              <a:gd name="T6" fmla="*/ 0 w 913"/>
              <a:gd name="T7" fmla="*/ 0 h 2113"/>
            </a:gdLst>
            <a:ahLst/>
            <a:cxnLst>
              <a:cxn ang="0">
                <a:pos x="T0" y="T1"/>
              </a:cxn>
              <a:cxn ang="0">
                <a:pos x="T2" y="T3"/>
              </a:cxn>
              <a:cxn ang="0">
                <a:pos x="T4" y="T5"/>
              </a:cxn>
              <a:cxn ang="0">
                <a:pos x="T6" y="T7"/>
              </a:cxn>
            </a:cxnLst>
            <a:rect l="0" t="0" r="r" b="b"/>
            <a:pathLst>
              <a:path w="913" h="2113">
                <a:moveTo>
                  <a:pt x="240" y="2112"/>
                </a:moveTo>
                <a:lnTo>
                  <a:pt x="912" y="2112"/>
                </a:lnTo>
                <a:lnTo>
                  <a:pt x="912" y="0"/>
                </a:lnTo>
                <a:lnTo>
                  <a:pt x="0" y="0"/>
                </a:lnTo>
              </a:path>
            </a:pathLst>
          </a:custGeom>
          <a:noFill/>
          <a:ln w="381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713" name="Freeform 9"/>
          <p:cNvSpPr>
            <a:spLocks/>
          </p:cNvSpPr>
          <p:nvPr/>
        </p:nvSpPr>
        <p:spPr bwMode="auto">
          <a:xfrm>
            <a:off x="422275" y="1676400"/>
            <a:ext cx="282575" cy="2668588"/>
          </a:xfrm>
          <a:custGeom>
            <a:avLst/>
            <a:gdLst>
              <a:gd name="T0" fmla="*/ 96 w 193"/>
              <a:gd name="T1" fmla="*/ 0 h 1681"/>
              <a:gd name="T2" fmla="*/ 0 w 193"/>
              <a:gd name="T3" fmla="*/ 0 h 1681"/>
              <a:gd name="T4" fmla="*/ 0 w 193"/>
              <a:gd name="T5" fmla="*/ 1680 h 1681"/>
              <a:gd name="T6" fmla="*/ 192 w 193"/>
              <a:gd name="T7" fmla="*/ 1680 h 1681"/>
            </a:gdLst>
            <a:ahLst/>
            <a:cxnLst>
              <a:cxn ang="0">
                <a:pos x="T0" y="T1"/>
              </a:cxn>
              <a:cxn ang="0">
                <a:pos x="T2" y="T3"/>
              </a:cxn>
              <a:cxn ang="0">
                <a:pos x="T4" y="T5"/>
              </a:cxn>
              <a:cxn ang="0">
                <a:pos x="T6" y="T7"/>
              </a:cxn>
            </a:cxnLst>
            <a:rect l="0" t="0" r="r" b="b"/>
            <a:pathLst>
              <a:path w="193" h="1681">
                <a:moveTo>
                  <a:pt x="96" y="0"/>
                </a:moveTo>
                <a:lnTo>
                  <a:pt x="0" y="0"/>
                </a:lnTo>
                <a:lnTo>
                  <a:pt x="0" y="1680"/>
                </a:lnTo>
                <a:lnTo>
                  <a:pt x="192" y="1680"/>
                </a:lnTo>
              </a:path>
            </a:pathLst>
          </a:custGeom>
          <a:noFill/>
          <a:ln w="3810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714" name="Oval 10"/>
          <p:cNvSpPr>
            <a:spLocks noChangeArrowheads="1"/>
          </p:cNvSpPr>
          <p:nvPr/>
        </p:nvSpPr>
        <p:spPr bwMode="auto">
          <a:xfrm>
            <a:off x="7034213" y="990600"/>
            <a:ext cx="773112" cy="8382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GB" b="1">
                <a:latin typeface="Times New Roman" pitchFamily="18" charset="0"/>
              </a:rPr>
              <a:t>1</a:t>
            </a:r>
          </a:p>
        </p:txBody>
      </p:sp>
      <p:sp>
        <p:nvSpPr>
          <p:cNvPr id="712715" name="Oval 11"/>
          <p:cNvSpPr>
            <a:spLocks noChangeArrowheads="1"/>
          </p:cNvSpPr>
          <p:nvPr/>
        </p:nvSpPr>
        <p:spPr bwMode="auto">
          <a:xfrm>
            <a:off x="7034213" y="1981200"/>
            <a:ext cx="773112" cy="8382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GB" b="1">
                <a:latin typeface="Times New Roman" pitchFamily="18" charset="0"/>
              </a:rPr>
              <a:t>2</a:t>
            </a:r>
          </a:p>
        </p:txBody>
      </p:sp>
      <p:sp>
        <p:nvSpPr>
          <p:cNvPr id="712716" name="Oval 12"/>
          <p:cNvSpPr>
            <a:spLocks noChangeArrowheads="1"/>
          </p:cNvSpPr>
          <p:nvPr/>
        </p:nvSpPr>
        <p:spPr bwMode="auto">
          <a:xfrm>
            <a:off x="7034213" y="3048000"/>
            <a:ext cx="773112" cy="8382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GB" b="1">
                <a:latin typeface="Times New Roman" pitchFamily="18" charset="0"/>
              </a:rPr>
              <a:t>3</a:t>
            </a:r>
          </a:p>
        </p:txBody>
      </p:sp>
      <p:sp>
        <p:nvSpPr>
          <p:cNvPr id="712717" name="AutoShape 13"/>
          <p:cNvSpPr>
            <a:spLocks noChangeArrowheads="1"/>
          </p:cNvSpPr>
          <p:nvPr/>
        </p:nvSpPr>
        <p:spPr bwMode="auto">
          <a:xfrm>
            <a:off x="568325" y="2063750"/>
            <a:ext cx="4068763" cy="596900"/>
          </a:xfrm>
          <a:prstGeom prst="roundRect">
            <a:avLst>
              <a:gd name="adj" fmla="val 12495"/>
            </a:avLst>
          </a:prstGeom>
          <a:solidFill>
            <a:schemeClr val="folHlink"/>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2400" b="1">
                <a:latin typeface="Times New Roman" pitchFamily="18" charset="0"/>
              </a:rPr>
              <a:t>picture parameters</a:t>
            </a:r>
          </a:p>
        </p:txBody>
      </p:sp>
      <p:sp>
        <p:nvSpPr>
          <p:cNvPr id="712718" name="Oval 14"/>
          <p:cNvSpPr>
            <a:spLocks noChangeArrowheads="1"/>
          </p:cNvSpPr>
          <p:nvPr/>
        </p:nvSpPr>
        <p:spPr bwMode="auto">
          <a:xfrm>
            <a:off x="7034213" y="4648200"/>
            <a:ext cx="773112" cy="8382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GB" b="1">
                <a:latin typeface="Times New Roman" pitchFamily="18" charset="0"/>
              </a:rPr>
              <a:t>4</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3978379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2707"/>
                                        </p:tgtEl>
                                        <p:attrNameLst>
                                          <p:attrName>style.visibility</p:attrName>
                                        </p:attrNameLst>
                                      </p:cBhvr>
                                      <p:to>
                                        <p:strVal val="visible"/>
                                      </p:to>
                                    </p:set>
                                    <p:anim calcmode="lin" valueType="num">
                                      <p:cBhvr additive="base">
                                        <p:cTn id="7" dur="1000" fill="hold"/>
                                        <p:tgtEl>
                                          <p:spTgt spid="712707"/>
                                        </p:tgtEl>
                                        <p:attrNameLst>
                                          <p:attrName>ppt_x</p:attrName>
                                        </p:attrNameLst>
                                      </p:cBhvr>
                                      <p:tavLst>
                                        <p:tav tm="0">
                                          <p:val>
                                            <p:strVal val="#ppt_x"/>
                                          </p:val>
                                        </p:tav>
                                        <p:tav tm="100000">
                                          <p:val>
                                            <p:strVal val="#ppt_x"/>
                                          </p:val>
                                        </p:tav>
                                      </p:tavLst>
                                    </p:anim>
                                    <p:anim calcmode="lin" valueType="num">
                                      <p:cBhvr additive="base">
                                        <p:cTn id="8" dur="1000" fill="hold"/>
                                        <p:tgtEl>
                                          <p:spTgt spid="7127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2717"/>
                                        </p:tgtEl>
                                        <p:attrNameLst>
                                          <p:attrName>style.visibility</p:attrName>
                                        </p:attrNameLst>
                                      </p:cBhvr>
                                      <p:to>
                                        <p:strVal val="visible"/>
                                      </p:to>
                                    </p:set>
                                    <p:anim calcmode="lin" valueType="num">
                                      <p:cBhvr additive="base">
                                        <p:cTn id="13" dur="1000" fill="hold"/>
                                        <p:tgtEl>
                                          <p:spTgt spid="712717"/>
                                        </p:tgtEl>
                                        <p:attrNameLst>
                                          <p:attrName>ppt_x</p:attrName>
                                        </p:attrNameLst>
                                      </p:cBhvr>
                                      <p:tavLst>
                                        <p:tav tm="0">
                                          <p:val>
                                            <p:strVal val="#ppt_x"/>
                                          </p:val>
                                        </p:tav>
                                        <p:tav tm="100000">
                                          <p:val>
                                            <p:strVal val="#ppt_x"/>
                                          </p:val>
                                        </p:tav>
                                      </p:tavLst>
                                    </p:anim>
                                    <p:anim calcmode="lin" valueType="num">
                                      <p:cBhvr additive="base">
                                        <p:cTn id="14" dur="1000" fill="hold"/>
                                        <p:tgtEl>
                                          <p:spTgt spid="7127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2709"/>
                                        </p:tgtEl>
                                        <p:attrNameLst>
                                          <p:attrName>style.visibility</p:attrName>
                                        </p:attrNameLst>
                                      </p:cBhvr>
                                      <p:to>
                                        <p:strVal val="visible"/>
                                      </p:to>
                                    </p:set>
                                    <p:anim calcmode="lin" valueType="num">
                                      <p:cBhvr additive="base">
                                        <p:cTn id="19" dur="1000" fill="hold"/>
                                        <p:tgtEl>
                                          <p:spTgt spid="712709"/>
                                        </p:tgtEl>
                                        <p:attrNameLst>
                                          <p:attrName>ppt_x</p:attrName>
                                        </p:attrNameLst>
                                      </p:cBhvr>
                                      <p:tavLst>
                                        <p:tav tm="0">
                                          <p:val>
                                            <p:strVal val="#ppt_x"/>
                                          </p:val>
                                        </p:tav>
                                        <p:tav tm="100000">
                                          <p:val>
                                            <p:strVal val="#ppt_x"/>
                                          </p:val>
                                        </p:tav>
                                      </p:tavLst>
                                    </p:anim>
                                    <p:anim calcmode="lin" valueType="num">
                                      <p:cBhvr additive="base">
                                        <p:cTn id="20" dur="1000" fill="hold"/>
                                        <p:tgtEl>
                                          <p:spTgt spid="7127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2708"/>
                                        </p:tgtEl>
                                        <p:attrNameLst>
                                          <p:attrName>style.visibility</p:attrName>
                                        </p:attrNameLst>
                                      </p:cBhvr>
                                      <p:to>
                                        <p:strVal val="visible"/>
                                      </p:to>
                                    </p:set>
                                    <p:anim calcmode="lin" valueType="num">
                                      <p:cBhvr additive="base">
                                        <p:cTn id="25" dur="1000" fill="hold"/>
                                        <p:tgtEl>
                                          <p:spTgt spid="712708"/>
                                        </p:tgtEl>
                                        <p:attrNameLst>
                                          <p:attrName>ppt_x</p:attrName>
                                        </p:attrNameLst>
                                      </p:cBhvr>
                                      <p:tavLst>
                                        <p:tav tm="0">
                                          <p:val>
                                            <p:strVal val="#ppt_x"/>
                                          </p:val>
                                        </p:tav>
                                        <p:tav tm="100000">
                                          <p:val>
                                            <p:strVal val="#ppt_x"/>
                                          </p:val>
                                        </p:tav>
                                      </p:tavLst>
                                    </p:anim>
                                    <p:anim calcmode="lin" valueType="num">
                                      <p:cBhvr additive="base">
                                        <p:cTn id="26" dur="1000" fill="hold"/>
                                        <p:tgtEl>
                                          <p:spTgt spid="71270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712713"/>
                                        </p:tgtEl>
                                        <p:attrNameLst>
                                          <p:attrName>style.visibility</p:attrName>
                                        </p:attrNameLst>
                                      </p:cBhvr>
                                      <p:to>
                                        <p:strVal val="visible"/>
                                      </p:to>
                                    </p:set>
                                    <p:anim calcmode="lin" valueType="num">
                                      <p:cBhvr>
                                        <p:cTn id="31" dur="1000" fill="hold"/>
                                        <p:tgtEl>
                                          <p:spTgt spid="712713"/>
                                        </p:tgtEl>
                                        <p:attrNameLst>
                                          <p:attrName>ppt_x</p:attrName>
                                        </p:attrNameLst>
                                      </p:cBhvr>
                                      <p:tavLst>
                                        <p:tav tm="0">
                                          <p:val>
                                            <p:strVal val="#ppt_x"/>
                                          </p:val>
                                        </p:tav>
                                        <p:tav tm="100000">
                                          <p:val>
                                            <p:strVal val="#ppt_x"/>
                                          </p:val>
                                        </p:tav>
                                      </p:tavLst>
                                    </p:anim>
                                    <p:anim calcmode="lin" valueType="num">
                                      <p:cBhvr>
                                        <p:cTn id="32" dur="1000" fill="hold"/>
                                        <p:tgtEl>
                                          <p:spTgt spid="712713"/>
                                        </p:tgtEl>
                                        <p:attrNameLst>
                                          <p:attrName>ppt_y</p:attrName>
                                        </p:attrNameLst>
                                      </p:cBhvr>
                                      <p:tavLst>
                                        <p:tav tm="0">
                                          <p:val>
                                            <p:strVal val="#ppt_y-#ppt_h/2"/>
                                          </p:val>
                                        </p:tav>
                                        <p:tav tm="100000">
                                          <p:val>
                                            <p:strVal val="#ppt_y"/>
                                          </p:val>
                                        </p:tav>
                                      </p:tavLst>
                                    </p:anim>
                                    <p:anim calcmode="lin" valueType="num">
                                      <p:cBhvr>
                                        <p:cTn id="33" dur="1000" fill="hold"/>
                                        <p:tgtEl>
                                          <p:spTgt spid="712713"/>
                                        </p:tgtEl>
                                        <p:attrNameLst>
                                          <p:attrName>ppt_w</p:attrName>
                                        </p:attrNameLst>
                                      </p:cBhvr>
                                      <p:tavLst>
                                        <p:tav tm="0">
                                          <p:val>
                                            <p:strVal val="#ppt_w"/>
                                          </p:val>
                                        </p:tav>
                                        <p:tav tm="100000">
                                          <p:val>
                                            <p:strVal val="#ppt_w"/>
                                          </p:val>
                                        </p:tav>
                                      </p:tavLst>
                                    </p:anim>
                                    <p:anim calcmode="lin" valueType="num">
                                      <p:cBhvr>
                                        <p:cTn id="34" dur="1000" fill="hold"/>
                                        <p:tgtEl>
                                          <p:spTgt spid="712713"/>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000"/>
                            </p:stCondLst>
                            <p:childTnLst>
                              <p:par>
                                <p:cTn id="36" presetID="17" presetClass="entr" presetSubtype="4" fill="hold" grpId="0" nodeType="afterEffect">
                                  <p:stCondLst>
                                    <p:cond delay="0"/>
                                  </p:stCondLst>
                                  <p:childTnLst>
                                    <p:set>
                                      <p:cBhvr>
                                        <p:cTn id="37" dur="1" fill="hold">
                                          <p:stCondLst>
                                            <p:cond delay="0"/>
                                          </p:stCondLst>
                                        </p:cTn>
                                        <p:tgtEl>
                                          <p:spTgt spid="712712"/>
                                        </p:tgtEl>
                                        <p:attrNameLst>
                                          <p:attrName>style.visibility</p:attrName>
                                        </p:attrNameLst>
                                      </p:cBhvr>
                                      <p:to>
                                        <p:strVal val="visible"/>
                                      </p:to>
                                    </p:set>
                                    <p:anim calcmode="lin" valueType="num">
                                      <p:cBhvr>
                                        <p:cTn id="38" dur="1000" fill="hold"/>
                                        <p:tgtEl>
                                          <p:spTgt spid="712712"/>
                                        </p:tgtEl>
                                        <p:attrNameLst>
                                          <p:attrName>ppt_x</p:attrName>
                                        </p:attrNameLst>
                                      </p:cBhvr>
                                      <p:tavLst>
                                        <p:tav tm="0">
                                          <p:val>
                                            <p:strVal val="#ppt_x"/>
                                          </p:val>
                                        </p:tav>
                                        <p:tav tm="100000">
                                          <p:val>
                                            <p:strVal val="#ppt_x"/>
                                          </p:val>
                                        </p:tav>
                                      </p:tavLst>
                                    </p:anim>
                                    <p:anim calcmode="lin" valueType="num">
                                      <p:cBhvr>
                                        <p:cTn id="39" dur="1000" fill="hold"/>
                                        <p:tgtEl>
                                          <p:spTgt spid="712712"/>
                                        </p:tgtEl>
                                        <p:attrNameLst>
                                          <p:attrName>ppt_y</p:attrName>
                                        </p:attrNameLst>
                                      </p:cBhvr>
                                      <p:tavLst>
                                        <p:tav tm="0">
                                          <p:val>
                                            <p:strVal val="#ppt_y+#ppt_h/2"/>
                                          </p:val>
                                        </p:tav>
                                        <p:tav tm="100000">
                                          <p:val>
                                            <p:strVal val="#ppt_y"/>
                                          </p:val>
                                        </p:tav>
                                      </p:tavLst>
                                    </p:anim>
                                    <p:anim calcmode="lin" valueType="num">
                                      <p:cBhvr>
                                        <p:cTn id="40" dur="1000" fill="hold"/>
                                        <p:tgtEl>
                                          <p:spTgt spid="712712"/>
                                        </p:tgtEl>
                                        <p:attrNameLst>
                                          <p:attrName>ppt_w</p:attrName>
                                        </p:attrNameLst>
                                      </p:cBhvr>
                                      <p:tavLst>
                                        <p:tav tm="0">
                                          <p:val>
                                            <p:strVal val="#ppt_w"/>
                                          </p:val>
                                        </p:tav>
                                        <p:tav tm="100000">
                                          <p:val>
                                            <p:strVal val="#ppt_w"/>
                                          </p:val>
                                        </p:tav>
                                      </p:tavLst>
                                    </p:anim>
                                    <p:anim calcmode="lin" valueType="num">
                                      <p:cBhvr>
                                        <p:cTn id="41" dur="1000" fill="hold"/>
                                        <p:tgtEl>
                                          <p:spTgt spid="712712"/>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000"/>
                            </p:stCondLst>
                            <p:childTnLst>
                              <p:par>
                                <p:cTn id="43" presetID="17" presetClass="entr" presetSubtype="4" fill="hold" grpId="0" nodeType="afterEffect">
                                  <p:stCondLst>
                                    <p:cond delay="0"/>
                                  </p:stCondLst>
                                  <p:childTnLst>
                                    <p:set>
                                      <p:cBhvr>
                                        <p:cTn id="44" dur="1" fill="hold">
                                          <p:stCondLst>
                                            <p:cond delay="0"/>
                                          </p:stCondLst>
                                        </p:cTn>
                                        <p:tgtEl>
                                          <p:spTgt spid="712711"/>
                                        </p:tgtEl>
                                        <p:attrNameLst>
                                          <p:attrName>style.visibility</p:attrName>
                                        </p:attrNameLst>
                                      </p:cBhvr>
                                      <p:to>
                                        <p:strVal val="visible"/>
                                      </p:to>
                                    </p:set>
                                    <p:anim calcmode="lin" valueType="num">
                                      <p:cBhvr>
                                        <p:cTn id="45" dur="1000" fill="hold"/>
                                        <p:tgtEl>
                                          <p:spTgt spid="712711"/>
                                        </p:tgtEl>
                                        <p:attrNameLst>
                                          <p:attrName>ppt_x</p:attrName>
                                        </p:attrNameLst>
                                      </p:cBhvr>
                                      <p:tavLst>
                                        <p:tav tm="0">
                                          <p:val>
                                            <p:strVal val="#ppt_x"/>
                                          </p:val>
                                        </p:tav>
                                        <p:tav tm="100000">
                                          <p:val>
                                            <p:strVal val="#ppt_x"/>
                                          </p:val>
                                        </p:tav>
                                      </p:tavLst>
                                    </p:anim>
                                    <p:anim calcmode="lin" valueType="num">
                                      <p:cBhvr>
                                        <p:cTn id="46" dur="1000" fill="hold"/>
                                        <p:tgtEl>
                                          <p:spTgt spid="712711"/>
                                        </p:tgtEl>
                                        <p:attrNameLst>
                                          <p:attrName>ppt_y</p:attrName>
                                        </p:attrNameLst>
                                      </p:cBhvr>
                                      <p:tavLst>
                                        <p:tav tm="0">
                                          <p:val>
                                            <p:strVal val="#ppt_y+#ppt_h/2"/>
                                          </p:val>
                                        </p:tav>
                                        <p:tav tm="100000">
                                          <p:val>
                                            <p:strVal val="#ppt_y"/>
                                          </p:val>
                                        </p:tav>
                                      </p:tavLst>
                                    </p:anim>
                                    <p:anim calcmode="lin" valueType="num">
                                      <p:cBhvr>
                                        <p:cTn id="47" dur="1000" fill="hold"/>
                                        <p:tgtEl>
                                          <p:spTgt spid="712711"/>
                                        </p:tgtEl>
                                        <p:attrNameLst>
                                          <p:attrName>ppt_w</p:attrName>
                                        </p:attrNameLst>
                                      </p:cBhvr>
                                      <p:tavLst>
                                        <p:tav tm="0">
                                          <p:val>
                                            <p:strVal val="#ppt_w"/>
                                          </p:val>
                                        </p:tav>
                                        <p:tav tm="100000">
                                          <p:val>
                                            <p:strVal val="#ppt_w"/>
                                          </p:val>
                                        </p:tav>
                                      </p:tavLst>
                                    </p:anim>
                                    <p:anim calcmode="lin" valueType="num">
                                      <p:cBhvr>
                                        <p:cTn id="48" dur="1000" fill="hold"/>
                                        <p:tgtEl>
                                          <p:spTgt spid="712711"/>
                                        </p:tgtEl>
                                        <p:attrNameLst>
                                          <p:attrName>ppt_h</p:attrName>
                                        </p:attrNameLst>
                                      </p:cBhvr>
                                      <p:tavLst>
                                        <p:tav tm="0">
                                          <p:val>
                                            <p:fltVal val="0"/>
                                          </p:val>
                                        </p:tav>
                                        <p:tav tm="100000">
                                          <p:val>
                                            <p:strVal val="#ppt_h"/>
                                          </p:val>
                                        </p:tav>
                                      </p:tavLst>
                                    </p:anim>
                                  </p:childTnLst>
                                </p:cTn>
                              </p:par>
                            </p:childTnLst>
                          </p:cTn>
                        </p:par>
                        <p:par>
                          <p:cTn id="49" fill="hold" nodeType="afterGroup">
                            <p:stCondLst>
                              <p:cond delay="3000"/>
                            </p:stCondLst>
                            <p:childTnLst>
                              <p:par>
                                <p:cTn id="50" presetID="17" presetClass="entr" presetSubtype="4" fill="hold" grpId="0" nodeType="afterEffect">
                                  <p:stCondLst>
                                    <p:cond delay="0"/>
                                  </p:stCondLst>
                                  <p:childTnLst>
                                    <p:set>
                                      <p:cBhvr>
                                        <p:cTn id="51" dur="1" fill="hold">
                                          <p:stCondLst>
                                            <p:cond delay="0"/>
                                          </p:stCondLst>
                                        </p:cTn>
                                        <p:tgtEl>
                                          <p:spTgt spid="712710"/>
                                        </p:tgtEl>
                                        <p:attrNameLst>
                                          <p:attrName>style.visibility</p:attrName>
                                        </p:attrNameLst>
                                      </p:cBhvr>
                                      <p:to>
                                        <p:strVal val="visible"/>
                                      </p:to>
                                    </p:set>
                                    <p:anim calcmode="lin" valueType="num">
                                      <p:cBhvr>
                                        <p:cTn id="52" dur="1000" fill="hold"/>
                                        <p:tgtEl>
                                          <p:spTgt spid="712710"/>
                                        </p:tgtEl>
                                        <p:attrNameLst>
                                          <p:attrName>ppt_x</p:attrName>
                                        </p:attrNameLst>
                                      </p:cBhvr>
                                      <p:tavLst>
                                        <p:tav tm="0">
                                          <p:val>
                                            <p:strVal val="#ppt_x"/>
                                          </p:val>
                                        </p:tav>
                                        <p:tav tm="100000">
                                          <p:val>
                                            <p:strVal val="#ppt_x"/>
                                          </p:val>
                                        </p:tav>
                                      </p:tavLst>
                                    </p:anim>
                                    <p:anim calcmode="lin" valueType="num">
                                      <p:cBhvr>
                                        <p:cTn id="53" dur="1000" fill="hold"/>
                                        <p:tgtEl>
                                          <p:spTgt spid="712710"/>
                                        </p:tgtEl>
                                        <p:attrNameLst>
                                          <p:attrName>ppt_y</p:attrName>
                                        </p:attrNameLst>
                                      </p:cBhvr>
                                      <p:tavLst>
                                        <p:tav tm="0">
                                          <p:val>
                                            <p:strVal val="#ppt_y+#ppt_h/2"/>
                                          </p:val>
                                        </p:tav>
                                        <p:tav tm="100000">
                                          <p:val>
                                            <p:strVal val="#ppt_y"/>
                                          </p:val>
                                        </p:tav>
                                      </p:tavLst>
                                    </p:anim>
                                    <p:anim calcmode="lin" valueType="num">
                                      <p:cBhvr>
                                        <p:cTn id="54" dur="1000" fill="hold"/>
                                        <p:tgtEl>
                                          <p:spTgt spid="712710"/>
                                        </p:tgtEl>
                                        <p:attrNameLst>
                                          <p:attrName>ppt_w</p:attrName>
                                        </p:attrNameLst>
                                      </p:cBhvr>
                                      <p:tavLst>
                                        <p:tav tm="0">
                                          <p:val>
                                            <p:strVal val="#ppt_w"/>
                                          </p:val>
                                        </p:tav>
                                        <p:tav tm="100000">
                                          <p:val>
                                            <p:strVal val="#ppt_w"/>
                                          </p:val>
                                        </p:tav>
                                      </p:tavLst>
                                    </p:anim>
                                    <p:anim calcmode="lin" valueType="num">
                                      <p:cBhvr>
                                        <p:cTn id="55" dur="1000" fill="hold"/>
                                        <p:tgtEl>
                                          <p:spTgt spid="7127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animBg="1" autoUpdateAnimBg="0"/>
      <p:bldP spid="712708" grpId="0" animBg="1" autoUpdateAnimBg="0"/>
      <p:bldP spid="712709" grpId="0" animBg="1" autoUpdateAnimBg="0"/>
      <p:bldP spid="712710" grpId="0" animBg="1"/>
      <p:bldP spid="712711" grpId="0" animBg="1"/>
      <p:bldP spid="712712" grpId="0" animBg="1"/>
      <p:bldP spid="712713" grpId="0" animBg="1"/>
      <p:bldP spid="712717"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2"/>
          <p:cNvSpPr>
            <a:spLocks noGrp="1"/>
          </p:cNvSpPr>
          <p:nvPr>
            <p:ph type="dt" sz="half" idx="10"/>
          </p:nvPr>
        </p:nvSpPr>
        <p:spPr/>
        <p:txBody>
          <a:bodyPr/>
          <a:lstStyle/>
          <a:p>
            <a:r>
              <a:rPr lang="en-US" smtClean="0"/>
              <a:t>14 avril  2011</a:t>
            </a:r>
            <a:endParaRPr lang="en-US"/>
          </a:p>
        </p:txBody>
      </p:sp>
      <p:sp>
        <p:nvSpPr>
          <p:cNvPr id="2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14754" name="Rectangle 2"/>
          <p:cNvSpPr>
            <a:spLocks noGrp="1" noChangeArrowheads="1"/>
          </p:cNvSpPr>
          <p:nvPr>
            <p:ph type="title"/>
          </p:nvPr>
        </p:nvSpPr>
        <p:spPr/>
        <p:txBody>
          <a:bodyPr/>
          <a:lstStyle/>
          <a:p>
            <a:r>
              <a:rPr lang="fr-LU"/>
              <a:t>hiding a message in the palette </a:t>
            </a:r>
            <a:endParaRPr lang="en-GB"/>
          </a:p>
        </p:txBody>
      </p:sp>
      <p:graphicFrame>
        <p:nvGraphicFramePr>
          <p:cNvPr id="714755" name="Object 3"/>
          <p:cNvGraphicFramePr>
            <a:graphicFrameLocks noChangeAspect="1"/>
          </p:cNvGraphicFramePr>
          <p:nvPr/>
        </p:nvGraphicFramePr>
        <p:xfrm>
          <a:off x="304800" y="1524000"/>
          <a:ext cx="3224213" cy="577850"/>
        </p:xfrm>
        <a:graphic>
          <a:graphicData uri="http://schemas.openxmlformats.org/presentationml/2006/ole">
            <mc:AlternateContent xmlns:mc="http://schemas.openxmlformats.org/markup-compatibility/2006">
              <mc:Choice xmlns:v="urn:schemas-microsoft-com:vml" Requires="v">
                <p:oleObj spid="_x0000_s6150" name="Bitmap Image" r:id="rId4" imgW="2180952" imgH="390580" progId="Paint.Picture">
                  <p:embed/>
                </p:oleObj>
              </mc:Choice>
              <mc:Fallback>
                <p:oleObj name="Bitmap Image" r:id="rId4" imgW="2180952" imgH="39058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32242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4756" name="Rectangle 4"/>
          <p:cNvSpPr>
            <a:spLocks noChangeArrowheads="1"/>
          </p:cNvSpPr>
          <p:nvPr/>
        </p:nvSpPr>
        <p:spPr bwMode="auto">
          <a:xfrm>
            <a:off x="3657600" y="1219200"/>
            <a:ext cx="3276600" cy="14478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2 neighbouring CLUT entries</a:t>
            </a:r>
          </a:p>
          <a:p>
            <a:r>
              <a:rPr lang="fr-LU" sz="2000">
                <a:solidFill>
                  <a:srgbClr val="4D4D4D"/>
                </a:solidFill>
                <a:latin typeface="Times New Roman" pitchFamily="18" charset="0"/>
              </a:rPr>
              <a:t>do not necessarily correspond </a:t>
            </a:r>
          </a:p>
          <a:p>
            <a:r>
              <a:rPr lang="fr-LU" sz="2000">
                <a:solidFill>
                  <a:srgbClr val="4D4D4D"/>
                </a:solidFill>
                <a:latin typeface="Times New Roman" pitchFamily="18" charset="0"/>
              </a:rPr>
              <a:t>to comparable colors</a:t>
            </a:r>
            <a:endParaRPr lang="en-GB" sz="2000">
              <a:solidFill>
                <a:srgbClr val="4D4D4D"/>
              </a:solidFill>
              <a:latin typeface="Times New Roman" pitchFamily="18" charset="0"/>
            </a:endParaRPr>
          </a:p>
        </p:txBody>
      </p:sp>
      <p:grpSp>
        <p:nvGrpSpPr>
          <p:cNvPr id="714757" name="Group 5"/>
          <p:cNvGrpSpPr>
            <a:grpSpLocks/>
          </p:cNvGrpSpPr>
          <p:nvPr/>
        </p:nvGrpSpPr>
        <p:grpSpPr bwMode="auto">
          <a:xfrm>
            <a:off x="381000" y="1219200"/>
            <a:ext cx="3048000" cy="304800"/>
            <a:chOff x="240" y="768"/>
            <a:chExt cx="1920" cy="192"/>
          </a:xfrm>
        </p:grpSpPr>
        <p:sp>
          <p:nvSpPr>
            <p:cNvPr id="714758" name="Rectangle 6"/>
            <p:cNvSpPr>
              <a:spLocks noChangeArrowheads="1"/>
            </p:cNvSpPr>
            <p:nvPr/>
          </p:nvSpPr>
          <p:spPr bwMode="auto">
            <a:xfrm>
              <a:off x="240"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1</a:t>
              </a:r>
              <a:endParaRPr lang="en-GB" sz="2000">
                <a:solidFill>
                  <a:srgbClr val="4D4D4D"/>
                </a:solidFill>
                <a:latin typeface="Times New Roman" pitchFamily="18" charset="0"/>
              </a:endParaRPr>
            </a:p>
          </p:txBody>
        </p:sp>
        <p:sp>
          <p:nvSpPr>
            <p:cNvPr id="714759" name="Rectangle 7"/>
            <p:cNvSpPr>
              <a:spLocks noChangeArrowheads="1"/>
            </p:cNvSpPr>
            <p:nvPr/>
          </p:nvSpPr>
          <p:spPr bwMode="auto">
            <a:xfrm>
              <a:off x="384"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2</a:t>
              </a:r>
              <a:endParaRPr lang="en-GB" sz="2000">
                <a:solidFill>
                  <a:srgbClr val="4D4D4D"/>
                </a:solidFill>
                <a:latin typeface="Times New Roman" pitchFamily="18" charset="0"/>
              </a:endParaRPr>
            </a:p>
          </p:txBody>
        </p:sp>
        <p:sp>
          <p:nvSpPr>
            <p:cNvPr id="714760" name="Rectangle 8"/>
            <p:cNvSpPr>
              <a:spLocks noChangeArrowheads="1"/>
            </p:cNvSpPr>
            <p:nvPr/>
          </p:nvSpPr>
          <p:spPr bwMode="auto">
            <a:xfrm>
              <a:off x="528"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3</a:t>
              </a:r>
              <a:endParaRPr lang="en-GB" sz="2000">
                <a:solidFill>
                  <a:srgbClr val="4D4D4D"/>
                </a:solidFill>
                <a:latin typeface="Times New Roman" pitchFamily="18" charset="0"/>
              </a:endParaRPr>
            </a:p>
          </p:txBody>
        </p:sp>
        <p:sp>
          <p:nvSpPr>
            <p:cNvPr id="714761" name="Rectangle 9"/>
            <p:cNvSpPr>
              <a:spLocks noChangeArrowheads="1"/>
            </p:cNvSpPr>
            <p:nvPr/>
          </p:nvSpPr>
          <p:spPr bwMode="auto">
            <a:xfrm>
              <a:off x="672"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4</a:t>
              </a:r>
              <a:endParaRPr lang="en-GB" sz="2000">
                <a:solidFill>
                  <a:srgbClr val="4D4D4D"/>
                </a:solidFill>
                <a:latin typeface="Times New Roman" pitchFamily="18" charset="0"/>
              </a:endParaRPr>
            </a:p>
          </p:txBody>
        </p:sp>
        <p:sp>
          <p:nvSpPr>
            <p:cNvPr id="714762" name="Rectangle 10"/>
            <p:cNvSpPr>
              <a:spLocks noChangeArrowheads="1"/>
            </p:cNvSpPr>
            <p:nvPr/>
          </p:nvSpPr>
          <p:spPr bwMode="auto">
            <a:xfrm>
              <a:off x="816"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5</a:t>
              </a:r>
              <a:endParaRPr lang="en-GB" sz="2000">
                <a:solidFill>
                  <a:srgbClr val="4D4D4D"/>
                </a:solidFill>
                <a:latin typeface="Times New Roman" pitchFamily="18" charset="0"/>
              </a:endParaRPr>
            </a:p>
          </p:txBody>
        </p:sp>
        <p:sp>
          <p:nvSpPr>
            <p:cNvPr id="714763" name="Rectangle 11"/>
            <p:cNvSpPr>
              <a:spLocks noChangeArrowheads="1"/>
            </p:cNvSpPr>
            <p:nvPr/>
          </p:nvSpPr>
          <p:spPr bwMode="auto">
            <a:xfrm>
              <a:off x="912"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6</a:t>
              </a:r>
              <a:endParaRPr lang="en-GB" sz="2000">
                <a:solidFill>
                  <a:srgbClr val="4D4D4D"/>
                </a:solidFill>
                <a:latin typeface="Times New Roman" pitchFamily="18" charset="0"/>
              </a:endParaRPr>
            </a:p>
          </p:txBody>
        </p:sp>
        <p:sp>
          <p:nvSpPr>
            <p:cNvPr id="714764" name="Rectangle 12"/>
            <p:cNvSpPr>
              <a:spLocks noChangeArrowheads="1"/>
            </p:cNvSpPr>
            <p:nvPr/>
          </p:nvSpPr>
          <p:spPr bwMode="auto">
            <a:xfrm>
              <a:off x="1056"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7</a:t>
              </a:r>
              <a:endParaRPr lang="en-GB" sz="2000">
                <a:solidFill>
                  <a:srgbClr val="4D4D4D"/>
                </a:solidFill>
                <a:latin typeface="Times New Roman" pitchFamily="18" charset="0"/>
              </a:endParaRPr>
            </a:p>
          </p:txBody>
        </p:sp>
        <p:sp>
          <p:nvSpPr>
            <p:cNvPr id="714765" name="Rectangle 13"/>
            <p:cNvSpPr>
              <a:spLocks noChangeArrowheads="1"/>
            </p:cNvSpPr>
            <p:nvPr/>
          </p:nvSpPr>
          <p:spPr bwMode="auto">
            <a:xfrm>
              <a:off x="1200"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8</a:t>
              </a:r>
              <a:endParaRPr lang="en-GB" sz="2000">
                <a:solidFill>
                  <a:srgbClr val="4D4D4D"/>
                </a:solidFill>
                <a:latin typeface="Times New Roman" pitchFamily="18" charset="0"/>
              </a:endParaRPr>
            </a:p>
          </p:txBody>
        </p:sp>
        <p:sp>
          <p:nvSpPr>
            <p:cNvPr id="714766" name="Rectangle 14"/>
            <p:cNvSpPr>
              <a:spLocks noChangeArrowheads="1"/>
            </p:cNvSpPr>
            <p:nvPr/>
          </p:nvSpPr>
          <p:spPr bwMode="auto">
            <a:xfrm>
              <a:off x="1344"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9</a:t>
              </a:r>
              <a:endParaRPr lang="en-GB" sz="2000">
                <a:solidFill>
                  <a:srgbClr val="4D4D4D"/>
                </a:solidFill>
                <a:latin typeface="Times New Roman" pitchFamily="18" charset="0"/>
              </a:endParaRPr>
            </a:p>
          </p:txBody>
        </p:sp>
        <p:sp>
          <p:nvSpPr>
            <p:cNvPr id="714767" name="Rectangle 15"/>
            <p:cNvSpPr>
              <a:spLocks noChangeArrowheads="1"/>
            </p:cNvSpPr>
            <p:nvPr/>
          </p:nvSpPr>
          <p:spPr bwMode="auto">
            <a:xfrm>
              <a:off x="1488"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10</a:t>
              </a:r>
              <a:endParaRPr lang="en-GB" sz="2000">
                <a:solidFill>
                  <a:srgbClr val="4D4D4D"/>
                </a:solidFill>
                <a:latin typeface="Times New Roman" pitchFamily="18" charset="0"/>
              </a:endParaRPr>
            </a:p>
          </p:txBody>
        </p:sp>
        <p:sp>
          <p:nvSpPr>
            <p:cNvPr id="714768" name="Rectangle 16"/>
            <p:cNvSpPr>
              <a:spLocks noChangeArrowheads="1"/>
            </p:cNvSpPr>
            <p:nvPr/>
          </p:nvSpPr>
          <p:spPr bwMode="auto">
            <a:xfrm>
              <a:off x="1632"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11</a:t>
              </a:r>
              <a:endParaRPr lang="en-GB" sz="2000">
                <a:solidFill>
                  <a:srgbClr val="4D4D4D"/>
                </a:solidFill>
                <a:latin typeface="Times New Roman" pitchFamily="18" charset="0"/>
              </a:endParaRPr>
            </a:p>
          </p:txBody>
        </p:sp>
        <p:sp>
          <p:nvSpPr>
            <p:cNvPr id="714769" name="Rectangle 17"/>
            <p:cNvSpPr>
              <a:spLocks noChangeArrowheads="1"/>
            </p:cNvSpPr>
            <p:nvPr/>
          </p:nvSpPr>
          <p:spPr bwMode="auto">
            <a:xfrm>
              <a:off x="1776"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12</a:t>
              </a:r>
              <a:endParaRPr lang="en-GB" sz="2000">
                <a:solidFill>
                  <a:srgbClr val="4D4D4D"/>
                </a:solidFill>
                <a:latin typeface="Times New Roman" pitchFamily="18" charset="0"/>
              </a:endParaRPr>
            </a:p>
          </p:txBody>
        </p:sp>
        <p:sp>
          <p:nvSpPr>
            <p:cNvPr id="714770" name="Rectangle 18"/>
            <p:cNvSpPr>
              <a:spLocks noChangeArrowheads="1"/>
            </p:cNvSpPr>
            <p:nvPr/>
          </p:nvSpPr>
          <p:spPr bwMode="auto">
            <a:xfrm>
              <a:off x="1920" y="768"/>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13</a:t>
              </a:r>
              <a:endParaRPr lang="en-GB" sz="2000">
                <a:solidFill>
                  <a:srgbClr val="4D4D4D"/>
                </a:solidFill>
                <a:latin typeface="Times New Roman" pitchFamily="18" charset="0"/>
              </a:endParaRPr>
            </a:p>
          </p:txBody>
        </p:sp>
        <p:sp>
          <p:nvSpPr>
            <p:cNvPr id="714771" name="Rectangle 19"/>
            <p:cNvSpPr>
              <a:spLocks noChangeArrowheads="1"/>
            </p:cNvSpPr>
            <p:nvPr/>
          </p:nvSpPr>
          <p:spPr bwMode="auto">
            <a:xfrm>
              <a:off x="2064" y="816"/>
              <a:ext cx="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14</a:t>
              </a:r>
              <a:endParaRPr lang="en-GB" sz="2000">
                <a:solidFill>
                  <a:srgbClr val="4D4D4D"/>
                </a:solidFill>
                <a:latin typeface="Times New Roman" pitchFamily="18" charset="0"/>
              </a:endParaRPr>
            </a:p>
          </p:txBody>
        </p:sp>
      </p:grpSp>
      <p:sp>
        <p:nvSpPr>
          <p:cNvPr id="714772" name="Rectangle 20"/>
          <p:cNvSpPr>
            <a:spLocks noChangeArrowheads="1"/>
          </p:cNvSpPr>
          <p:nvPr/>
        </p:nvSpPr>
        <p:spPr bwMode="auto">
          <a:xfrm>
            <a:off x="7162800" y="1295400"/>
            <a:ext cx="1828800" cy="12954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LSB substitution</a:t>
            </a:r>
          </a:p>
          <a:p>
            <a:r>
              <a:rPr lang="fr-LU" sz="2000">
                <a:solidFill>
                  <a:srgbClr val="FF0000"/>
                </a:solidFill>
                <a:latin typeface="Times New Roman" pitchFamily="18" charset="0"/>
              </a:rPr>
              <a:t>must be adapted </a:t>
            </a:r>
            <a:endParaRPr lang="en-GB" sz="2000">
              <a:solidFill>
                <a:srgbClr val="FF0000"/>
              </a:solidFill>
              <a:latin typeface="Times New Roman" pitchFamily="18" charset="0"/>
            </a:endParaRPr>
          </a:p>
        </p:txBody>
      </p:sp>
      <p:sp>
        <p:nvSpPr>
          <p:cNvPr id="714773" name="Rectangle 21"/>
          <p:cNvSpPr>
            <a:spLocks noChangeArrowheads="1"/>
          </p:cNvSpPr>
          <p:nvPr/>
        </p:nvSpPr>
        <p:spPr bwMode="auto">
          <a:xfrm>
            <a:off x="457200" y="2819400"/>
            <a:ext cx="3276600" cy="14478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design an initial palette of</a:t>
            </a:r>
          </a:p>
          <a:p>
            <a:r>
              <a:rPr lang="fr-LU" sz="2000">
                <a:solidFill>
                  <a:srgbClr val="4D4D4D"/>
                </a:solidFill>
                <a:latin typeface="Times New Roman" pitchFamily="18" charset="0"/>
              </a:rPr>
              <a:t>only 128 instead of 256 colors</a:t>
            </a:r>
          </a:p>
          <a:p>
            <a:r>
              <a:rPr lang="fr-LU" sz="2000">
                <a:solidFill>
                  <a:srgbClr val="4D4D4D"/>
                </a:solidFill>
                <a:latin typeface="Times New Roman" pitchFamily="18" charset="0"/>
              </a:rPr>
              <a:t>using only even CLUT entries </a:t>
            </a:r>
            <a:endParaRPr lang="en-GB" sz="2000">
              <a:solidFill>
                <a:srgbClr val="4D4D4D"/>
              </a:solidFill>
              <a:latin typeface="Times New Roman" pitchFamily="18" charset="0"/>
            </a:endParaRPr>
          </a:p>
        </p:txBody>
      </p:sp>
      <p:sp>
        <p:nvSpPr>
          <p:cNvPr id="714774" name="Rectangle 22"/>
          <p:cNvSpPr>
            <a:spLocks noChangeArrowheads="1"/>
          </p:cNvSpPr>
          <p:nvPr/>
        </p:nvSpPr>
        <p:spPr bwMode="auto">
          <a:xfrm>
            <a:off x="457200" y="4419600"/>
            <a:ext cx="3276600" cy="8382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for each color add a very near </a:t>
            </a:r>
          </a:p>
          <a:p>
            <a:r>
              <a:rPr lang="fr-LU" sz="2000">
                <a:solidFill>
                  <a:srgbClr val="4D4D4D"/>
                </a:solidFill>
                <a:latin typeface="Times New Roman" pitchFamily="18" charset="0"/>
              </a:rPr>
              <a:t>color in the odd CLUT entries </a:t>
            </a:r>
            <a:endParaRPr lang="en-GB" sz="2000">
              <a:solidFill>
                <a:srgbClr val="4D4D4D"/>
              </a:solidFill>
              <a:latin typeface="Times New Roman" pitchFamily="18" charset="0"/>
            </a:endParaRPr>
          </a:p>
        </p:txBody>
      </p:sp>
      <p:sp>
        <p:nvSpPr>
          <p:cNvPr id="714775" name="Rectangle 23"/>
          <p:cNvSpPr>
            <a:spLocks noChangeArrowheads="1"/>
          </p:cNvSpPr>
          <p:nvPr/>
        </p:nvSpPr>
        <p:spPr bwMode="auto">
          <a:xfrm>
            <a:off x="457200" y="5410200"/>
            <a:ext cx="3276600" cy="8382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use classical LSB methods </a:t>
            </a:r>
            <a:endParaRPr lang="en-GB" sz="2000">
              <a:solidFill>
                <a:srgbClr val="4D4D4D"/>
              </a:solidFill>
              <a:latin typeface="Times New Roman" pitchFamily="18" charset="0"/>
            </a:endParaRPr>
          </a:p>
        </p:txBody>
      </p:sp>
      <p:sp>
        <p:nvSpPr>
          <p:cNvPr id="714776" name="Rectangle 24"/>
          <p:cNvSpPr>
            <a:spLocks noChangeArrowheads="1"/>
          </p:cNvSpPr>
          <p:nvPr/>
        </p:nvSpPr>
        <p:spPr bwMode="auto">
          <a:xfrm>
            <a:off x="5486400" y="2971800"/>
            <a:ext cx="3200400" cy="1447800"/>
          </a:xfrm>
          <a:prstGeom prst="rect">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reorder CLUT in order to have </a:t>
            </a:r>
          </a:p>
          <a:p>
            <a:r>
              <a:rPr lang="fr-LU" sz="2000">
                <a:solidFill>
                  <a:srgbClr val="4D4D4D"/>
                </a:solidFill>
                <a:latin typeface="Times New Roman" pitchFamily="18" charset="0"/>
              </a:rPr>
              <a:t>an ordered sequence </a:t>
            </a:r>
          </a:p>
          <a:p>
            <a:r>
              <a:rPr lang="fr-LU" sz="2000">
                <a:solidFill>
                  <a:srgbClr val="4D4D4D"/>
                </a:solidFill>
                <a:latin typeface="Times New Roman" pitchFamily="18" charset="0"/>
              </a:rPr>
              <a:t>of comparable colors</a:t>
            </a:r>
            <a:endParaRPr lang="en-GB" sz="2000">
              <a:solidFill>
                <a:srgbClr val="4D4D4D"/>
              </a:solidFill>
              <a:latin typeface="Times New Roman" pitchFamily="18" charset="0"/>
            </a:endParaRPr>
          </a:p>
        </p:txBody>
      </p:sp>
      <p:sp>
        <p:nvSpPr>
          <p:cNvPr id="714777" name="Text Box 25"/>
          <p:cNvSpPr txBox="1">
            <a:spLocks noChangeArrowheads="1"/>
          </p:cNvSpPr>
          <p:nvPr/>
        </p:nvSpPr>
        <p:spPr bwMode="auto">
          <a:xfrm>
            <a:off x="4038600" y="403860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fr-LU" sz="2000">
                <a:latin typeface="Times New Roman" pitchFamily="18" charset="0"/>
              </a:rPr>
              <a:t>or</a:t>
            </a:r>
            <a:endParaRPr lang="en-GB" sz="2000">
              <a:latin typeface="Times New Roman" pitchFamily="18" charset="0"/>
            </a:endParaRPr>
          </a:p>
        </p:txBody>
      </p:sp>
      <p:sp>
        <p:nvSpPr>
          <p:cNvPr id="714778" name="Rectangle 26"/>
          <p:cNvSpPr>
            <a:spLocks noChangeArrowheads="1"/>
          </p:cNvSpPr>
          <p:nvPr/>
        </p:nvSpPr>
        <p:spPr bwMode="auto">
          <a:xfrm>
            <a:off x="5486400" y="4572000"/>
            <a:ext cx="3200400" cy="1066800"/>
          </a:xfrm>
          <a:prstGeom prst="rect">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use classical LSB methods</a:t>
            </a:r>
            <a:endParaRPr lang="en-GB" sz="2000">
              <a:solidFill>
                <a:srgbClr val="4D4D4D"/>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654323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4755"/>
                                        </p:tgtEl>
                                        <p:attrNameLst>
                                          <p:attrName>style.visibility</p:attrName>
                                        </p:attrNameLst>
                                      </p:cBhvr>
                                      <p:to>
                                        <p:strVal val="visible"/>
                                      </p:to>
                                    </p:set>
                                    <p:anim calcmode="lin" valueType="num">
                                      <p:cBhvr additive="base">
                                        <p:cTn id="7" dur="1000" fill="hold"/>
                                        <p:tgtEl>
                                          <p:spTgt spid="714755"/>
                                        </p:tgtEl>
                                        <p:attrNameLst>
                                          <p:attrName>ppt_x</p:attrName>
                                        </p:attrNameLst>
                                      </p:cBhvr>
                                      <p:tavLst>
                                        <p:tav tm="0">
                                          <p:val>
                                            <p:strVal val="#ppt_x"/>
                                          </p:val>
                                        </p:tav>
                                        <p:tav tm="100000">
                                          <p:val>
                                            <p:strVal val="#ppt_x"/>
                                          </p:val>
                                        </p:tav>
                                      </p:tavLst>
                                    </p:anim>
                                    <p:anim calcmode="lin" valueType="num">
                                      <p:cBhvr additive="base">
                                        <p:cTn id="8" dur="1000" fill="hold"/>
                                        <p:tgtEl>
                                          <p:spTgt spid="7147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71475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14756"/>
                                        </p:tgtEl>
                                        <p:attrNameLst>
                                          <p:attrName>style.visibility</p:attrName>
                                        </p:attrNameLst>
                                      </p:cBhvr>
                                      <p:to>
                                        <p:strVal val="visible"/>
                                      </p:to>
                                    </p:set>
                                    <p:anim calcmode="lin" valueType="num">
                                      <p:cBhvr>
                                        <p:cTn id="17" dur="1000" fill="hold"/>
                                        <p:tgtEl>
                                          <p:spTgt spid="714756"/>
                                        </p:tgtEl>
                                        <p:attrNameLst>
                                          <p:attrName>ppt_w</p:attrName>
                                        </p:attrNameLst>
                                      </p:cBhvr>
                                      <p:tavLst>
                                        <p:tav tm="0">
                                          <p:val>
                                            <p:fltVal val="0"/>
                                          </p:val>
                                        </p:tav>
                                        <p:tav tm="100000">
                                          <p:val>
                                            <p:strVal val="#ppt_w"/>
                                          </p:val>
                                        </p:tav>
                                      </p:tavLst>
                                    </p:anim>
                                    <p:anim calcmode="lin" valueType="num">
                                      <p:cBhvr>
                                        <p:cTn id="18" dur="1000" fill="hold"/>
                                        <p:tgtEl>
                                          <p:spTgt spid="71475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14772"/>
                                        </p:tgtEl>
                                        <p:attrNameLst>
                                          <p:attrName>style.visibility</p:attrName>
                                        </p:attrNameLst>
                                      </p:cBhvr>
                                      <p:to>
                                        <p:strVal val="visible"/>
                                      </p:to>
                                    </p:set>
                                    <p:animEffect transition="in" filter="wipe(up)">
                                      <p:cBhvr>
                                        <p:cTn id="23" dur="2000"/>
                                        <p:tgtEl>
                                          <p:spTgt spid="7147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14773"/>
                                        </p:tgtEl>
                                        <p:attrNameLst>
                                          <p:attrName>style.visibility</p:attrName>
                                        </p:attrNameLst>
                                      </p:cBhvr>
                                      <p:to>
                                        <p:strVal val="visible"/>
                                      </p:to>
                                    </p:set>
                                    <p:anim calcmode="lin" valueType="num">
                                      <p:cBhvr>
                                        <p:cTn id="28" dur="1000" fill="hold"/>
                                        <p:tgtEl>
                                          <p:spTgt spid="714773"/>
                                        </p:tgtEl>
                                        <p:attrNameLst>
                                          <p:attrName>ppt_w</p:attrName>
                                        </p:attrNameLst>
                                      </p:cBhvr>
                                      <p:tavLst>
                                        <p:tav tm="0">
                                          <p:val>
                                            <p:fltVal val="0"/>
                                          </p:val>
                                        </p:tav>
                                        <p:tav tm="100000">
                                          <p:val>
                                            <p:strVal val="#ppt_w"/>
                                          </p:val>
                                        </p:tav>
                                      </p:tavLst>
                                    </p:anim>
                                    <p:anim calcmode="lin" valueType="num">
                                      <p:cBhvr>
                                        <p:cTn id="29" dur="1000" fill="hold"/>
                                        <p:tgtEl>
                                          <p:spTgt spid="714773"/>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14774"/>
                                        </p:tgtEl>
                                        <p:attrNameLst>
                                          <p:attrName>style.visibility</p:attrName>
                                        </p:attrNameLst>
                                      </p:cBhvr>
                                      <p:to>
                                        <p:strVal val="visible"/>
                                      </p:to>
                                    </p:set>
                                    <p:anim calcmode="lin" valueType="num">
                                      <p:cBhvr>
                                        <p:cTn id="34" dur="1000" fill="hold"/>
                                        <p:tgtEl>
                                          <p:spTgt spid="714774"/>
                                        </p:tgtEl>
                                        <p:attrNameLst>
                                          <p:attrName>ppt_w</p:attrName>
                                        </p:attrNameLst>
                                      </p:cBhvr>
                                      <p:tavLst>
                                        <p:tav tm="0">
                                          <p:val>
                                            <p:fltVal val="0"/>
                                          </p:val>
                                        </p:tav>
                                        <p:tav tm="100000">
                                          <p:val>
                                            <p:strVal val="#ppt_w"/>
                                          </p:val>
                                        </p:tav>
                                      </p:tavLst>
                                    </p:anim>
                                    <p:anim calcmode="lin" valueType="num">
                                      <p:cBhvr>
                                        <p:cTn id="35" dur="1000" fill="hold"/>
                                        <p:tgtEl>
                                          <p:spTgt spid="714774"/>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714775"/>
                                        </p:tgtEl>
                                        <p:attrNameLst>
                                          <p:attrName>style.visibility</p:attrName>
                                        </p:attrNameLst>
                                      </p:cBhvr>
                                      <p:to>
                                        <p:strVal val="visible"/>
                                      </p:to>
                                    </p:set>
                                    <p:anim calcmode="lin" valueType="num">
                                      <p:cBhvr>
                                        <p:cTn id="40" dur="1000" fill="hold"/>
                                        <p:tgtEl>
                                          <p:spTgt spid="714775"/>
                                        </p:tgtEl>
                                        <p:attrNameLst>
                                          <p:attrName>ppt_w</p:attrName>
                                        </p:attrNameLst>
                                      </p:cBhvr>
                                      <p:tavLst>
                                        <p:tav tm="0">
                                          <p:val>
                                            <p:fltVal val="0"/>
                                          </p:val>
                                        </p:tav>
                                        <p:tav tm="100000">
                                          <p:val>
                                            <p:strVal val="#ppt_w"/>
                                          </p:val>
                                        </p:tav>
                                      </p:tavLst>
                                    </p:anim>
                                    <p:anim calcmode="lin" valueType="num">
                                      <p:cBhvr>
                                        <p:cTn id="41" dur="1000" fill="hold"/>
                                        <p:tgtEl>
                                          <p:spTgt spid="714775"/>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71477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714776"/>
                                        </p:tgtEl>
                                        <p:attrNameLst>
                                          <p:attrName>style.visibility</p:attrName>
                                        </p:attrNameLst>
                                      </p:cBhvr>
                                      <p:to>
                                        <p:strVal val="visible"/>
                                      </p:to>
                                    </p:set>
                                    <p:anim calcmode="lin" valueType="num">
                                      <p:cBhvr>
                                        <p:cTn id="50" dur="1000" fill="hold"/>
                                        <p:tgtEl>
                                          <p:spTgt spid="714776"/>
                                        </p:tgtEl>
                                        <p:attrNameLst>
                                          <p:attrName>ppt_w</p:attrName>
                                        </p:attrNameLst>
                                      </p:cBhvr>
                                      <p:tavLst>
                                        <p:tav tm="0">
                                          <p:val>
                                            <p:fltVal val="0"/>
                                          </p:val>
                                        </p:tav>
                                        <p:tav tm="100000">
                                          <p:val>
                                            <p:strVal val="#ppt_w"/>
                                          </p:val>
                                        </p:tav>
                                      </p:tavLst>
                                    </p:anim>
                                    <p:anim calcmode="lin" valueType="num">
                                      <p:cBhvr>
                                        <p:cTn id="51" dur="1000" fill="hold"/>
                                        <p:tgtEl>
                                          <p:spTgt spid="714776"/>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714778"/>
                                        </p:tgtEl>
                                        <p:attrNameLst>
                                          <p:attrName>style.visibility</p:attrName>
                                        </p:attrNameLst>
                                      </p:cBhvr>
                                      <p:to>
                                        <p:strVal val="visible"/>
                                      </p:to>
                                    </p:set>
                                    <p:anim calcmode="lin" valueType="num">
                                      <p:cBhvr>
                                        <p:cTn id="56" dur="1000" fill="hold"/>
                                        <p:tgtEl>
                                          <p:spTgt spid="714778"/>
                                        </p:tgtEl>
                                        <p:attrNameLst>
                                          <p:attrName>ppt_w</p:attrName>
                                        </p:attrNameLst>
                                      </p:cBhvr>
                                      <p:tavLst>
                                        <p:tav tm="0">
                                          <p:val>
                                            <p:fltVal val="0"/>
                                          </p:val>
                                        </p:tav>
                                        <p:tav tm="100000">
                                          <p:val>
                                            <p:strVal val="#ppt_w"/>
                                          </p:val>
                                        </p:tav>
                                      </p:tavLst>
                                    </p:anim>
                                    <p:anim calcmode="lin" valueType="num">
                                      <p:cBhvr>
                                        <p:cTn id="57" dur="1000" fill="hold"/>
                                        <p:tgtEl>
                                          <p:spTgt spid="7147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6" grpId="0" animBg="1" autoUpdateAnimBg="0"/>
      <p:bldP spid="714772" grpId="0" animBg="1" autoUpdateAnimBg="0"/>
      <p:bldP spid="714773" grpId="0" animBg="1" autoUpdateAnimBg="0"/>
      <p:bldP spid="714774" grpId="0" animBg="1" autoUpdateAnimBg="0"/>
      <p:bldP spid="714775" grpId="0" animBg="1" autoUpdateAnimBg="0"/>
      <p:bldP spid="714776" grpId="0" animBg="1" autoUpdateAnimBg="0"/>
      <p:bldP spid="714777" grpId="0" autoUpdateAnimBg="0"/>
      <p:bldP spid="71477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r>
              <a:rPr lang="en-US" smtClean="0"/>
              <a:t>14 avril  2011</a:t>
            </a:r>
            <a:endParaRPr lang="en-US"/>
          </a:p>
        </p:txBody>
      </p:sp>
      <p:sp>
        <p:nvSpPr>
          <p:cNvPr id="1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16802" name="Rectangle 2"/>
          <p:cNvSpPr>
            <a:spLocks noGrp="1" noChangeArrowheads="1"/>
          </p:cNvSpPr>
          <p:nvPr>
            <p:ph type="title"/>
          </p:nvPr>
        </p:nvSpPr>
        <p:spPr/>
        <p:txBody>
          <a:bodyPr/>
          <a:lstStyle/>
          <a:p>
            <a:r>
              <a:rPr lang="fr-LU"/>
              <a:t>JPEG format </a:t>
            </a:r>
            <a:endParaRPr lang="en-GB"/>
          </a:p>
        </p:txBody>
      </p:sp>
      <p:sp>
        <p:nvSpPr>
          <p:cNvPr id="716803" name="Text Box 3"/>
          <p:cNvSpPr txBox="1">
            <a:spLocks noChangeArrowheads="1"/>
          </p:cNvSpPr>
          <p:nvPr/>
        </p:nvSpPr>
        <p:spPr bwMode="auto">
          <a:xfrm>
            <a:off x="76200" y="1739900"/>
            <a:ext cx="1676400" cy="1544638"/>
          </a:xfrm>
          <a:prstGeom prst="rect">
            <a:avLst/>
          </a:prstGeom>
          <a:solidFill>
            <a:srgbClr val="FFFFCC"/>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endParaRPr lang="fr-LU" sz="2400">
              <a:latin typeface="Times New Roman" pitchFamily="18" charset="0"/>
            </a:endParaRPr>
          </a:p>
          <a:p>
            <a:pPr>
              <a:lnSpc>
                <a:spcPct val="60000"/>
              </a:lnSpc>
              <a:spcBef>
                <a:spcPct val="50000"/>
              </a:spcBef>
            </a:pPr>
            <a:r>
              <a:rPr lang="fr-LU" sz="2400">
                <a:solidFill>
                  <a:srgbClr val="4D4D4D"/>
                </a:solidFill>
                <a:latin typeface="Times New Roman" pitchFamily="18" charset="0"/>
              </a:rPr>
              <a:t>8x8 pixel</a:t>
            </a:r>
          </a:p>
          <a:p>
            <a:pPr>
              <a:lnSpc>
                <a:spcPct val="60000"/>
              </a:lnSpc>
              <a:spcBef>
                <a:spcPct val="50000"/>
              </a:spcBef>
            </a:pPr>
            <a:r>
              <a:rPr lang="fr-LU" sz="2400">
                <a:solidFill>
                  <a:srgbClr val="4D4D4D"/>
                </a:solidFill>
                <a:latin typeface="Times New Roman" pitchFamily="18" charset="0"/>
              </a:rPr>
              <a:t>blocks</a:t>
            </a:r>
          </a:p>
          <a:p>
            <a:pPr>
              <a:lnSpc>
                <a:spcPct val="60000"/>
              </a:lnSpc>
              <a:spcBef>
                <a:spcPct val="50000"/>
              </a:spcBef>
            </a:pPr>
            <a:endParaRPr lang="en-GB" sz="2400">
              <a:solidFill>
                <a:srgbClr val="4D4D4D"/>
              </a:solidFill>
              <a:latin typeface="Times New Roman" pitchFamily="18" charset="0"/>
            </a:endParaRPr>
          </a:p>
        </p:txBody>
      </p:sp>
      <p:grpSp>
        <p:nvGrpSpPr>
          <p:cNvPr id="716804" name="Group 4"/>
          <p:cNvGrpSpPr>
            <a:grpSpLocks/>
          </p:cNvGrpSpPr>
          <p:nvPr/>
        </p:nvGrpSpPr>
        <p:grpSpPr bwMode="auto">
          <a:xfrm>
            <a:off x="6705600" y="1655763"/>
            <a:ext cx="2362200" cy="1544637"/>
            <a:chOff x="4224" y="1043"/>
            <a:chExt cx="1488" cy="973"/>
          </a:xfrm>
        </p:grpSpPr>
        <p:sp>
          <p:nvSpPr>
            <p:cNvPr id="716805" name="Text Box 5"/>
            <p:cNvSpPr txBox="1">
              <a:spLocks noChangeArrowheads="1"/>
            </p:cNvSpPr>
            <p:nvPr/>
          </p:nvSpPr>
          <p:spPr bwMode="auto">
            <a:xfrm>
              <a:off x="4512" y="1043"/>
              <a:ext cx="1200" cy="973"/>
            </a:xfrm>
            <a:prstGeom prst="rect">
              <a:avLst/>
            </a:prstGeom>
            <a:solidFill>
              <a:srgbClr val="FFFFCC"/>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endParaRPr lang="fr-LU" sz="2400">
                <a:latin typeface="Times New Roman" pitchFamily="18" charset="0"/>
              </a:endParaRPr>
            </a:p>
            <a:p>
              <a:pPr>
                <a:lnSpc>
                  <a:spcPct val="60000"/>
                </a:lnSpc>
                <a:spcBef>
                  <a:spcPct val="50000"/>
                </a:spcBef>
              </a:pPr>
              <a:r>
                <a:rPr lang="fr-LU" sz="2400">
                  <a:solidFill>
                    <a:srgbClr val="4D4D4D"/>
                  </a:solidFill>
                  <a:latin typeface="Times New Roman" pitchFamily="18" charset="0"/>
                </a:rPr>
                <a:t>lossless</a:t>
              </a:r>
            </a:p>
            <a:p>
              <a:pPr>
                <a:lnSpc>
                  <a:spcPct val="60000"/>
                </a:lnSpc>
                <a:spcBef>
                  <a:spcPct val="50000"/>
                </a:spcBef>
              </a:pPr>
              <a:r>
                <a:rPr lang="fr-LU" sz="2400">
                  <a:solidFill>
                    <a:srgbClr val="4D4D4D"/>
                  </a:solidFill>
                  <a:latin typeface="Times New Roman" pitchFamily="18" charset="0"/>
                </a:rPr>
                <a:t>compression</a:t>
              </a:r>
            </a:p>
            <a:p>
              <a:pPr>
                <a:lnSpc>
                  <a:spcPct val="60000"/>
                </a:lnSpc>
                <a:spcBef>
                  <a:spcPct val="50000"/>
                </a:spcBef>
              </a:pPr>
              <a:endParaRPr lang="en-GB" sz="2400">
                <a:latin typeface="Times New Roman" pitchFamily="18" charset="0"/>
              </a:endParaRPr>
            </a:p>
          </p:txBody>
        </p:sp>
        <p:sp>
          <p:nvSpPr>
            <p:cNvPr id="716806" name="AutoShape 6"/>
            <p:cNvSpPr>
              <a:spLocks noChangeArrowheads="1"/>
            </p:cNvSpPr>
            <p:nvPr/>
          </p:nvSpPr>
          <p:spPr bwMode="auto">
            <a:xfrm>
              <a:off x="4224" y="1200"/>
              <a:ext cx="240" cy="624"/>
            </a:xfrm>
            <a:prstGeom prst="rightArrow">
              <a:avLst>
                <a:gd name="adj1" fmla="val 50000"/>
                <a:gd name="adj2" fmla="val 25000"/>
              </a:avLst>
            </a:prstGeom>
            <a:solidFill>
              <a:srgbClr val="FF9966"/>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accent2"/>
                </a:solidFill>
                <a:latin typeface="Times New Roman" pitchFamily="18" charset="0"/>
              </a:endParaRPr>
            </a:p>
          </p:txBody>
        </p:sp>
      </p:grpSp>
      <p:grpSp>
        <p:nvGrpSpPr>
          <p:cNvPr id="716807" name="Group 7"/>
          <p:cNvGrpSpPr>
            <a:grpSpLocks/>
          </p:cNvGrpSpPr>
          <p:nvPr/>
        </p:nvGrpSpPr>
        <p:grpSpPr bwMode="auto">
          <a:xfrm>
            <a:off x="4343400" y="1828800"/>
            <a:ext cx="2362200" cy="1143000"/>
            <a:chOff x="2736" y="1152"/>
            <a:chExt cx="1488" cy="720"/>
          </a:xfrm>
        </p:grpSpPr>
        <p:sp>
          <p:nvSpPr>
            <p:cNvPr id="716808" name="Text Box 8"/>
            <p:cNvSpPr txBox="1">
              <a:spLocks noChangeArrowheads="1"/>
            </p:cNvSpPr>
            <p:nvPr/>
          </p:nvSpPr>
          <p:spPr bwMode="auto">
            <a:xfrm>
              <a:off x="2976" y="1152"/>
              <a:ext cx="1248" cy="720"/>
            </a:xfrm>
            <a:prstGeom prst="rect">
              <a:avLst/>
            </a:prstGeom>
            <a:solidFill>
              <a:srgbClr val="FFFFCC"/>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endParaRPr lang="fr-LU" sz="2400">
                <a:latin typeface="Times New Roman" pitchFamily="18" charset="0"/>
              </a:endParaRPr>
            </a:p>
            <a:p>
              <a:pPr>
                <a:lnSpc>
                  <a:spcPct val="60000"/>
                </a:lnSpc>
                <a:spcBef>
                  <a:spcPct val="50000"/>
                </a:spcBef>
              </a:pPr>
              <a:r>
                <a:rPr lang="fr-LU" sz="2400">
                  <a:solidFill>
                    <a:srgbClr val="4D4D4D"/>
                  </a:solidFill>
                  <a:latin typeface="Times New Roman" pitchFamily="18" charset="0"/>
                </a:rPr>
                <a:t>quantization</a:t>
              </a:r>
            </a:p>
            <a:p>
              <a:pPr>
                <a:lnSpc>
                  <a:spcPct val="60000"/>
                </a:lnSpc>
                <a:spcBef>
                  <a:spcPct val="50000"/>
                </a:spcBef>
              </a:pPr>
              <a:endParaRPr lang="en-GB" sz="2400">
                <a:latin typeface="Times New Roman" pitchFamily="18" charset="0"/>
              </a:endParaRPr>
            </a:p>
          </p:txBody>
        </p:sp>
        <p:sp>
          <p:nvSpPr>
            <p:cNvPr id="716809" name="AutoShape 9"/>
            <p:cNvSpPr>
              <a:spLocks noChangeArrowheads="1"/>
            </p:cNvSpPr>
            <p:nvPr/>
          </p:nvSpPr>
          <p:spPr bwMode="auto">
            <a:xfrm>
              <a:off x="2736" y="1200"/>
              <a:ext cx="240" cy="624"/>
            </a:xfrm>
            <a:prstGeom prst="rightArrow">
              <a:avLst>
                <a:gd name="adj1" fmla="val 50000"/>
                <a:gd name="adj2" fmla="val 25000"/>
              </a:avLst>
            </a:prstGeom>
            <a:solidFill>
              <a:srgbClr val="FF9966"/>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accent2"/>
                </a:solidFill>
                <a:latin typeface="Times New Roman" pitchFamily="18" charset="0"/>
              </a:endParaRPr>
            </a:p>
          </p:txBody>
        </p:sp>
      </p:grpSp>
      <p:grpSp>
        <p:nvGrpSpPr>
          <p:cNvPr id="716810" name="Group 10"/>
          <p:cNvGrpSpPr>
            <a:grpSpLocks/>
          </p:cNvGrpSpPr>
          <p:nvPr/>
        </p:nvGrpSpPr>
        <p:grpSpPr bwMode="auto">
          <a:xfrm>
            <a:off x="1828800" y="1778000"/>
            <a:ext cx="2514600" cy="1544638"/>
            <a:chOff x="1152" y="1056"/>
            <a:chExt cx="1584" cy="973"/>
          </a:xfrm>
        </p:grpSpPr>
        <p:sp>
          <p:nvSpPr>
            <p:cNvPr id="716811" name="Text Box 11"/>
            <p:cNvSpPr txBox="1">
              <a:spLocks noChangeArrowheads="1"/>
            </p:cNvSpPr>
            <p:nvPr/>
          </p:nvSpPr>
          <p:spPr bwMode="auto">
            <a:xfrm>
              <a:off x="1392" y="1056"/>
              <a:ext cx="1344" cy="973"/>
            </a:xfrm>
            <a:prstGeom prst="rect">
              <a:avLst/>
            </a:prstGeom>
            <a:solidFill>
              <a:srgbClr val="FFFFCC"/>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endParaRPr lang="fr-LU" sz="2400">
                <a:latin typeface="Times New Roman" pitchFamily="18" charset="0"/>
              </a:endParaRPr>
            </a:p>
            <a:p>
              <a:pPr>
                <a:lnSpc>
                  <a:spcPct val="60000"/>
                </a:lnSpc>
                <a:spcBef>
                  <a:spcPct val="50000"/>
                </a:spcBef>
              </a:pPr>
              <a:r>
                <a:rPr lang="fr-LU" sz="2400">
                  <a:solidFill>
                    <a:srgbClr val="4D4D4D"/>
                  </a:solidFill>
                  <a:latin typeface="Times New Roman" pitchFamily="18" charset="0"/>
                </a:rPr>
                <a:t>DCT</a:t>
              </a:r>
            </a:p>
            <a:p>
              <a:pPr>
                <a:lnSpc>
                  <a:spcPct val="60000"/>
                </a:lnSpc>
                <a:spcBef>
                  <a:spcPct val="50000"/>
                </a:spcBef>
              </a:pPr>
              <a:r>
                <a:rPr lang="fr-LU" sz="2400">
                  <a:solidFill>
                    <a:srgbClr val="4D4D4D"/>
                  </a:solidFill>
                  <a:latin typeface="Times New Roman" pitchFamily="18" charset="0"/>
                </a:rPr>
                <a:t> transformation</a:t>
              </a:r>
            </a:p>
            <a:p>
              <a:pPr>
                <a:lnSpc>
                  <a:spcPct val="60000"/>
                </a:lnSpc>
                <a:spcBef>
                  <a:spcPct val="50000"/>
                </a:spcBef>
              </a:pPr>
              <a:r>
                <a:rPr lang="fr-LU" sz="2400">
                  <a:solidFill>
                    <a:srgbClr val="4D4D4D"/>
                  </a:solidFill>
                  <a:latin typeface="Times New Roman" pitchFamily="18" charset="0"/>
                </a:rPr>
                <a:t> </a:t>
              </a:r>
              <a:endParaRPr lang="en-GB" sz="2400">
                <a:solidFill>
                  <a:srgbClr val="4D4D4D"/>
                </a:solidFill>
                <a:latin typeface="Times New Roman" pitchFamily="18" charset="0"/>
              </a:endParaRPr>
            </a:p>
          </p:txBody>
        </p:sp>
        <p:sp>
          <p:nvSpPr>
            <p:cNvPr id="716812" name="AutoShape 12"/>
            <p:cNvSpPr>
              <a:spLocks noChangeArrowheads="1"/>
            </p:cNvSpPr>
            <p:nvPr/>
          </p:nvSpPr>
          <p:spPr bwMode="auto">
            <a:xfrm>
              <a:off x="1152" y="1200"/>
              <a:ext cx="240" cy="624"/>
            </a:xfrm>
            <a:prstGeom prst="rightArrow">
              <a:avLst>
                <a:gd name="adj1" fmla="val 50000"/>
                <a:gd name="adj2" fmla="val 25000"/>
              </a:avLst>
            </a:prstGeom>
            <a:solidFill>
              <a:srgbClr val="FF9966"/>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accent2"/>
                </a:solidFill>
                <a:latin typeface="Times New Roman" pitchFamily="18" charset="0"/>
              </a:endParaRPr>
            </a:p>
          </p:txBody>
        </p:sp>
      </p:grpSp>
      <p:grpSp>
        <p:nvGrpSpPr>
          <p:cNvPr id="716813" name="Group 13"/>
          <p:cNvGrpSpPr>
            <a:grpSpLocks/>
          </p:cNvGrpSpPr>
          <p:nvPr/>
        </p:nvGrpSpPr>
        <p:grpSpPr bwMode="auto">
          <a:xfrm>
            <a:off x="4876800" y="3048000"/>
            <a:ext cx="1752600" cy="2667000"/>
            <a:chOff x="3072" y="1920"/>
            <a:chExt cx="1104" cy="1680"/>
          </a:xfrm>
        </p:grpSpPr>
        <p:sp>
          <p:nvSpPr>
            <p:cNvPr id="716814" name="Text Box 14"/>
            <p:cNvSpPr txBox="1">
              <a:spLocks noChangeArrowheads="1"/>
            </p:cNvSpPr>
            <p:nvPr/>
          </p:nvSpPr>
          <p:spPr bwMode="auto">
            <a:xfrm>
              <a:off x="3072" y="2880"/>
              <a:ext cx="1104" cy="720"/>
            </a:xfrm>
            <a:prstGeom prst="rect">
              <a:avLst/>
            </a:prstGeom>
            <a:solidFill>
              <a:srgbClr val="FFFFCC"/>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endParaRPr lang="fr-LU" sz="2400">
                <a:latin typeface="Times New Roman" pitchFamily="18" charset="0"/>
              </a:endParaRPr>
            </a:p>
            <a:p>
              <a:pPr>
                <a:lnSpc>
                  <a:spcPct val="60000"/>
                </a:lnSpc>
                <a:spcBef>
                  <a:spcPct val="50000"/>
                </a:spcBef>
              </a:pPr>
              <a:r>
                <a:rPr lang="fr-LU" sz="2400">
                  <a:solidFill>
                    <a:srgbClr val="4D4D4D"/>
                  </a:solidFill>
                  <a:latin typeface="Times New Roman" pitchFamily="18" charset="0"/>
                </a:rPr>
                <a:t>table</a:t>
              </a:r>
            </a:p>
            <a:p>
              <a:pPr>
                <a:lnSpc>
                  <a:spcPct val="60000"/>
                </a:lnSpc>
                <a:spcBef>
                  <a:spcPct val="50000"/>
                </a:spcBef>
              </a:pPr>
              <a:endParaRPr lang="en-GB" sz="2400">
                <a:latin typeface="Times New Roman" pitchFamily="18" charset="0"/>
              </a:endParaRPr>
            </a:p>
          </p:txBody>
        </p:sp>
        <p:sp>
          <p:nvSpPr>
            <p:cNvPr id="716815" name="AutoShape 15"/>
            <p:cNvSpPr>
              <a:spLocks noChangeArrowheads="1"/>
            </p:cNvSpPr>
            <p:nvPr/>
          </p:nvSpPr>
          <p:spPr bwMode="auto">
            <a:xfrm flipV="1">
              <a:off x="3408" y="1920"/>
              <a:ext cx="432" cy="864"/>
            </a:xfrm>
            <a:prstGeom prst="downArrow">
              <a:avLst>
                <a:gd name="adj1" fmla="val 71370"/>
                <a:gd name="adj2" fmla="val 76037"/>
              </a:avLst>
            </a:prstGeom>
            <a:solidFill>
              <a:srgbClr val="FF9966"/>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defTabSz="762000"/>
              <a:endParaRPr lang="fr-FR" sz="2000">
                <a:latin typeface="Times New Roman" pitchFamily="18" charset="0"/>
              </a:endParaRPr>
            </a:p>
          </p:txBody>
        </p:sp>
      </p:grpSp>
      <p:sp>
        <p:nvSpPr>
          <p:cNvPr id="716816" name="Text Box 16"/>
          <p:cNvSpPr txBox="1">
            <a:spLocks noChangeArrowheads="1"/>
          </p:cNvSpPr>
          <p:nvPr/>
        </p:nvSpPr>
        <p:spPr bwMode="auto">
          <a:xfrm>
            <a:off x="909638" y="3357563"/>
            <a:ext cx="348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latin typeface="Times New Roman" pitchFamily="18" charset="0"/>
              </a:rPr>
              <a:t>Discrete Cosine Transform</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3176326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803"/>
                                        </p:tgtEl>
                                        <p:attrNameLst>
                                          <p:attrName>style.visibility</p:attrName>
                                        </p:attrNameLst>
                                      </p:cBhvr>
                                      <p:to>
                                        <p:strVal val="visible"/>
                                      </p:to>
                                    </p:set>
                                    <p:anim calcmode="lin" valueType="num">
                                      <p:cBhvr>
                                        <p:cTn id="7" dur="1000" fill="hold"/>
                                        <p:tgtEl>
                                          <p:spTgt spid="716803"/>
                                        </p:tgtEl>
                                        <p:attrNameLst>
                                          <p:attrName>ppt_w</p:attrName>
                                        </p:attrNameLst>
                                      </p:cBhvr>
                                      <p:tavLst>
                                        <p:tav tm="0">
                                          <p:val>
                                            <p:fltVal val="0"/>
                                          </p:val>
                                        </p:tav>
                                        <p:tav tm="100000">
                                          <p:val>
                                            <p:strVal val="#ppt_w"/>
                                          </p:val>
                                        </p:tav>
                                      </p:tavLst>
                                    </p:anim>
                                    <p:anim calcmode="lin" valueType="num">
                                      <p:cBhvr>
                                        <p:cTn id="8" dur="1000" fill="hold"/>
                                        <p:tgtEl>
                                          <p:spTgt spid="71680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16810"/>
                                        </p:tgtEl>
                                        <p:attrNameLst>
                                          <p:attrName>style.visibility</p:attrName>
                                        </p:attrNameLst>
                                      </p:cBhvr>
                                      <p:to>
                                        <p:strVal val="visible"/>
                                      </p:to>
                                    </p:set>
                                    <p:animEffect transition="in" filter="wipe(left)">
                                      <p:cBhvr>
                                        <p:cTn id="13" dur="2000"/>
                                        <p:tgtEl>
                                          <p:spTgt spid="7168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16816"/>
                                        </p:tgtEl>
                                        <p:attrNameLst>
                                          <p:attrName>style.visibility</p:attrName>
                                        </p:attrNameLst>
                                      </p:cBhvr>
                                      <p:to>
                                        <p:strVal val="visible"/>
                                      </p:to>
                                    </p:set>
                                    <p:anim calcmode="lin" valueType="num">
                                      <p:cBhvr>
                                        <p:cTn id="18" dur="1000" fill="hold"/>
                                        <p:tgtEl>
                                          <p:spTgt spid="716816"/>
                                        </p:tgtEl>
                                        <p:attrNameLst>
                                          <p:attrName>ppt_w</p:attrName>
                                        </p:attrNameLst>
                                      </p:cBhvr>
                                      <p:tavLst>
                                        <p:tav tm="0">
                                          <p:val>
                                            <p:fltVal val="0"/>
                                          </p:val>
                                        </p:tav>
                                        <p:tav tm="100000">
                                          <p:val>
                                            <p:strVal val="#ppt_w"/>
                                          </p:val>
                                        </p:tav>
                                      </p:tavLst>
                                    </p:anim>
                                    <p:anim calcmode="lin" valueType="num">
                                      <p:cBhvr>
                                        <p:cTn id="19" dur="1000" fill="hold"/>
                                        <p:tgtEl>
                                          <p:spTgt spid="716816"/>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16807"/>
                                        </p:tgtEl>
                                        <p:attrNameLst>
                                          <p:attrName>style.visibility</p:attrName>
                                        </p:attrNameLst>
                                      </p:cBhvr>
                                      <p:to>
                                        <p:strVal val="visible"/>
                                      </p:to>
                                    </p:set>
                                    <p:animEffect transition="in" filter="wipe(left)">
                                      <p:cBhvr>
                                        <p:cTn id="24" dur="2000"/>
                                        <p:tgtEl>
                                          <p:spTgt spid="71680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716813"/>
                                        </p:tgtEl>
                                        <p:attrNameLst>
                                          <p:attrName>style.visibility</p:attrName>
                                        </p:attrNameLst>
                                      </p:cBhvr>
                                      <p:to>
                                        <p:strVal val="visible"/>
                                      </p:to>
                                    </p:set>
                                    <p:animEffect transition="in" filter="wipe(down)">
                                      <p:cBhvr>
                                        <p:cTn id="29" dur="2000"/>
                                        <p:tgtEl>
                                          <p:spTgt spid="7168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16804"/>
                                        </p:tgtEl>
                                        <p:attrNameLst>
                                          <p:attrName>style.visibility</p:attrName>
                                        </p:attrNameLst>
                                      </p:cBhvr>
                                      <p:to>
                                        <p:strVal val="visible"/>
                                      </p:to>
                                    </p:set>
                                    <p:animEffect transition="in" filter="wipe(left)">
                                      <p:cBhvr>
                                        <p:cTn id="34" dur="2000"/>
                                        <p:tgtEl>
                                          <p:spTgt spid="71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animBg="1" autoUpdateAnimBg="0"/>
      <p:bldP spid="7168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smtClean="0"/>
              <a:t>14 avril  2011</a:t>
            </a:r>
            <a:endParaRPr lang="en-US"/>
          </a:p>
        </p:txBody>
      </p:sp>
      <p:sp>
        <p:nvSpPr>
          <p:cNvPr id="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18850" name="Rectangle 2"/>
          <p:cNvSpPr>
            <a:spLocks noGrp="1" noChangeArrowheads="1"/>
          </p:cNvSpPr>
          <p:nvPr>
            <p:ph type="title"/>
          </p:nvPr>
        </p:nvSpPr>
        <p:spPr/>
        <p:txBody>
          <a:bodyPr/>
          <a:lstStyle/>
          <a:p>
            <a:r>
              <a:rPr lang="fr-LU"/>
              <a:t>LSB substitution</a:t>
            </a:r>
            <a:endParaRPr lang="en-GB"/>
          </a:p>
        </p:txBody>
      </p:sp>
      <p:sp>
        <p:nvSpPr>
          <p:cNvPr id="718851" name="Rectangle 3"/>
          <p:cNvSpPr>
            <a:spLocks noChangeArrowheads="1"/>
          </p:cNvSpPr>
          <p:nvPr/>
        </p:nvSpPr>
        <p:spPr bwMode="auto">
          <a:xfrm>
            <a:off x="5943600" y="1143000"/>
            <a:ext cx="1828800" cy="129540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LSB substitution </a:t>
            </a:r>
          </a:p>
          <a:p>
            <a:r>
              <a:rPr lang="fr-LU" sz="2000">
                <a:solidFill>
                  <a:srgbClr val="FF0000"/>
                </a:solidFill>
                <a:latin typeface="Times New Roman" pitchFamily="18" charset="0"/>
              </a:rPr>
              <a:t>has to be adapted</a:t>
            </a:r>
            <a:endParaRPr lang="en-GB" sz="2000">
              <a:solidFill>
                <a:srgbClr val="FF0000"/>
              </a:solidFill>
              <a:latin typeface="Times New Roman" pitchFamily="18" charset="0"/>
            </a:endParaRPr>
          </a:p>
        </p:txBody>
      </p:sp>
      <p:sp>
        <p:nvSpPr>
          <p:cNvPr id="718852" name="Rectangle 4"/>
          <p:cNvSpPr>
            <a:spLocks noChangeArrowheads="1"/>
          </p:cNvSpPr>
          <p:nvPr/>
        </p:nvSpPr>
        <p:spPr bwMode="auto">
          <a:xfrm>
            <a:off x="1447800" y="1066800"/>
            <a:ext cx="3276600" cy="14478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JPEG compression </a:t>
            </a:r>
          </a:p>
          <a:p>
            <a:r>
              <a:rPr lang="fr-LU" sz="2000">
                <a:solidFill>
                  <a:srgbClr val="4D4D4D"/>
                </a:solidFill>
                <a:latin typeface="Times New Roman" pitchFamily="18" charset="0"/>
              </a:rPr>
              <a:t>modifies LSBs of the </a:t>
            </a:r>
          </a:p>
          <a:p>
            <a:r>
              <a:rPr lang="fr-LU" sz="2000">
                <a:solidFill>
                  <a:srgbClr val="4D4D4D"/>
                </a:solidFill>
                <a:latin typeface="Times New Roman" pitchFamily="18" charset="0"/>
              </a:rPr>
              <a:t>non compressed picture</a:t>
            </a:r>
            <a:endParaRPr lang="en-GB" sz="2000">
              <a:solidFill>
                <a:srgbClr val="4D4D4D"/>
              </a:solidFill>
              <a:latin typeface="Times New Roman" pitchFamily="18" charset="0"/>
            </a:endParaRPr>
          </a:p>
        </p:txBody>
      </p:sp>
      <p:sp>
        <p:nvSpPr>
          <p:cNvPr id="718853" name="Rectangle 5"/>
          <p:cNvSpPr>
            <a:spLocks noChangeArrowheads="1"/>
          </p:cNvSpPr>
          <p:nvPr/>
        </p:nvSpPr>
        <p:spPr bwMode="auto">
          <a:xfrm>
            <a:off x="1371600" y="3352800"/>
            <a:ext cx="3276600" cy="14478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use LSBs of </a:t>
            </a:r>
          </a:p>
          <a:p>
            <a:r>
              <a:rPr lang="fr-LU" sz="2000">
                <a:solidFill>
                  <a:srgbClr val="4D4D4D"/>
                </a:solidFill>
                <a:latin typeface="Times New Roman" pitchFamily="18" charset="0"/>
              </a:rPr>
              <a:t>quantified DCT coefficients</a:t>
            </a:r>
            <a:endParaRPr lang="en-GB" sz="2000">
              <a:solidFill>
                <a:srgbClr val="4D4D4D"/>
              </a:solidFill>
              <a:latin typeface="Times New Roman" pitchFamily="18" charset="0"/>
            </a:endParaRPr>
          </a:p>
        </p:txBody>
      </p:sp>
      <p:sp>
        <p:nvSpPr>
          <p:cNvPr id="718854" name="Oval 6"/>
          <p:cNvSpPr>
            <a:spLocks noChangeArrowheads="1"/>
          </p:cNvSpPr>
          <p:nvPr/>
        </p:nvSpPr>
        <p:spPr bwMode="auto">
          <a:xfrm>
            <a:off x="5257800" y="4267200"/>
            <a:ext cx="2895600" cy="1676400"/>
          </a:xfrm>
          <a:prstGeom prst="ellipse">
            <a:avLst/>
          </a:prstGeom>
          <a:solidFill>
            <a:srgbClr val="CCECFF"/>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pay attention :</a:t>
            </a:r>
          </a:p>
          <a:p>
            <a:r>
              <a:rPr lang="fr-LU" sz="2000">
                <a:solidFill>
                  <a:srgbClr val="FF0000"/>
                </a:solidFill>
                <a:latin typeface="Times New Roman" pitchFamily="18" charset="0"/>
              </a:rPr>
              <a:t>don't change </a:t>
            </a:r>
          </a:p>
          <a:p>
            <a:r>
              <a:rPr lang="fr-LU" sz="2000">
                <a:solidFill>
                  <a:srgbClr val="FF0000"/>
                </a:solidFill>
                <a:latin typeface="Times New Roman" pitchFamily="18" charset="0"/>
              </a:rPr>
              <a:t>value zero coefficients !</a:t>
            </a:r>
            <a:endParaRPr lang="en-GB" sz="2000">
              <a:solidFill>
                <a:srgbClr val="FF0000"/>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113923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8852"/>
                                        </p:tgtEl>
                                        <p:attrNameLst>
                                          <p:attrName>style.visibility</p:attrName>
                                        </p:attrNameLst>
                                      </p:cBhvr>
                                      <p:to>
                                        <p:strVal val="visible"/>
                                      </p:to>
                                    </p:set>
                                    <p:anim calcmode="lin" valueType="num">
                                      <p:cBhvr>
                                        <p:cTn id="7" dur="1000" fill="hold"/>
                                        <p:tgtEl>
                                          <p:spTgt spid="718852"/>
                                        </p:tgtEl>
                                        <p:attrNameLst>
                                          <p:attrName>ppt_w</p:attrName>
                                        </p:attrNameLst>
                                      </p:cBhvr>
                                      <p:tavLst>
                                        <p:tav tm="0">
                                          <p:val>
                                            <p:fltVal val="0"/>
                                          </p:val>
                                        </p:tav>
                                        <p:tav tm="100000">
                                          <p:val>
                                            <p:strVal val="#ppt_w"/>
                                          </p:val>
                                        </p:tav>
                                      </p:tavLst>
                                    </p:anim>
                                    <p:anim calcmode="lin" valueType="num">
                                      <p:cBhvr>
                                        <p:cTn id="8" dur="1000" fill="hold"/>
                                        <p:tgtEl>
                                          <p:spTgt spid="7188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8851"/>
                                        </p:tgtEl>
                                        <p:attrNameLst>
                                          <p:attrName>style.visibility</p:attrName>
                                        </p:attrNameLst>
                                      </p:cBhvr>
                                      <p:to>
                                        <p:strVal val="visible"/>
                                      </p:to>
                                    </p:set>
                                    <p:anim calcmode="lin" valueType="num">
                                      <p:cBhvr>
                                        <p:cTn id="13" dur="1000" fill="hold"/>
                                        <p:tgtEl>
                                          <p:spTgt spid="718851"/>
                                        </p:tgtEl>
                                        <p:attrNameLst>
                                          <p:attrName>ppt_w</p:attrName>
                                        </p:attrNameLst>
                                      </p:cBhvr>
                                      <p:tavLst>
                                        <p:tav tm="0">
                                          <p:val>
                                            <p:fltVal val="0"/>
                                          </p:val>
                                        </p:tav>
                                        <p:tav tm="100000">
                                          <p:val>
                                            <p:strVal val="#ppt_w"/>
                                          </p:val>
                                        </p:tav>
                                      </p:tavLst>
                                    </p:anim>
                                    <p:anim calcmode="lin" valueType="num">
                                      <p:cBhvr>
                                        <p:cTn id="14" dur="1000" fill="hold"/>
                                        <p:tgtEl>
                                          <p:spTgt spid="71885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18853"/>
                                        </p:tgtEl>
                                        <p:attrNameLst>
                                          <p:attrName>style.visibility</p:attrName>
                                        </p:attrNameLst>
                                      </p:cBhvr>
                                      <p:to>
                                        <p:strVal val="visible"/>
                                      </p:to>
                                    </p:set>
                                    <p:animEffect transition="in" filter="wipe(up)">
                                      <p:cBhvr>
                                        <p:cTn id="19" dur="2000"/>
                                        <p:tgtEl>
                                          <p:spTgt spid="7188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18854"/>
                                        </p:tgtEl>
                                        <p:attrNameLst>
                                          <p:attrName>style.visibility</p:attrName>
                                        </p:attrNameLst>
                                      </p:cBhvr>
                                      <p:to>
                                        <p:strVal val="visible"/>
                                      </p:to>
                                    </p:set>
                                    <p:anim calcmode="lin" valueType="num">
                                      <p:cBhvr>
                                        <p:cTn id="24" dur="1000" fill="hold"/>
                                        <p:tgtEl>
                                          <p:spTgt spid="718854"/>
                                        </p:tgtEl>
                                        <p:attrNameLst>
                                          <p:attrName>ppt_w</p:attrName>
                                        </p:attrNameLst>
                                      </p:cBhvr>
                                      <p:tavLst>
                                        <p:tav tm="0">
                                          <p:val>
                                            <p:fltVal val="0"/>
                                          </p:val>
                                        </p:tav>
                                        <p:tav tm="100000">
                                          <p:val>
                                            <p:strVal val="#ppt_w"/>
                                          </p:val>
                                        </p:tav>
                                      </p:tavLst>
                                    </p:anim>
                                    <p:anim calcmode="lin" valueType="num">
                                      <p:cBhvr>
                                        <p:cTn id="25" dur="1000" fill="hold"/>
                                        <p:tgtEl>
                                          <p:spTgt spid="7188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1" grpId="0" animBg="1" autoUpdateAnimBg="0"/>
      <p:bldP spid="718852" grpId="0" animBg="1" autoUpdateAnimBg="0"/>
      <p:bldP spid="718853" grpId="0" animBg="1" autoUpdateAnimBg="0"/>
      <p:bldP spid="718854"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14 avril  2011</a:t>
            </a:r>
            <a:endParaRPr lang="en-US"/>
          </a:p>
        </p:txBody>
      </p:sp>
      <p:sp>
        <p:nvSpPr>
          <p:cNvPr id="1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20898" name="Rectangle 2"/>
          <p:cNvSpPr>
            <a:spLocks noGrp="1" noChangeArrowheads="1"/>
          </p:cNvSpPr>
          <p:nvPr>
            <p:ph type="title"/>
          </p:nvPr>
        </p:nvSpPr>
        <p:spPr/>
        <p:txBody>
          <a:bodyPr/>
          <a:lstStyle/>
          <a:p>
            <a:r>
              <a:rPr lang="en-GB"/>
              <a:t>JPEG border effect</a:t>
            </a:r>
          </a:p>
        </p:txBody>
      </p:sp>
      <p:pic>
        <p:nvPicPr>
          <p:cNvPr id="720899" name="Picture 3" descr="owl-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758825"/>
          </a:xfrm>
          <a:prstGeom prst="rect">
            <a:avLst/>
          </a:prstGeom>
          <a:noFill/>
          <a:extLst>
            <a:ext uri="{909E8E84-426E-40DD-AFC4-6F175D3DCCD1}">
              <a14:hiddenFill xmlns:a14="http://schemas.microsoft.com/office/drawing/2010/main">
                <a:solidFill>
                  <a:srgbClr val="FFFFFF"/>
                </a:solidFill>
              </a14:hiddenFill>
            </a:ext>
          </a:extLst>
        </p:spPr>
      </p:pic>
      <p:grpSp>
        <p:nvGrpSpPr>
          <p:cNvPr id="720900" name="Group 4"/>
          <p:cNvGrpSpPr>
            <a:grpSpLocks/>
          </p:cNvGrpSpPr>
          <p:nvPr/>
        </p:nvGrpSpPr>
        <p:grpSpPr bwMode="auto">
          <a:xfrm>
            <a:off x="609600" y="1295400"/>
            <a:ext cx="3667125" cy="2438400"/>
            <a:chOff x="384" y="816"/>
            <a:chExt cx="2310" cy="1536"/>
          </a:xfrm>
        </p:grpSpPr>
        <p:graphicFrame>
          <p:nvGraphicFramePr>
            <p:cNvPr id="720901" name="Object 5"/>
            <p:cNvGraphicFramePr>
              <a:graphicFrameLocks noChangeAspect="1"/>
            </p:cNvGraphicFramePr>
            <p:nvPr/>
          </p:nvGraphicFramePr>
          <p:xfrm>
            <a:off x="384" y="816"/>
            <a:ext cx="774" cy="768"/>
          </p:xfrm>
          <a:graphic>
            <a:graphicData uri="http://schemas.openxmlformats.org/presentationml/2006/ole">
              <mc:AlternateContent xmlns:mc="http://schemas.openxmlformats.org/markup-compatibility/2006">
                <mc:Choice xmlns:v="urn:schemas-microsoft-com:vml" Requires="v">
                  <p:oleObj spid="_x0000_s7194" name="Bitmap Image" r:id="rId5" imgW="1228571" imgH="1219370" progId="Paint.Picture">
                    <p:embed/>
                  </p:oleObj>
                </mc:Choice>
                <mc:Fallback>
                  <p:oleObj name="Bitmap Image" r:id="rId5"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816"/>
                          <a:ext cx="774" cy="76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902" name="Object 6"/>
            <p:cNvGraphicFramePr>
              <a:graphicFrameLocks noChangeAspect="1"/>
            </p:cNvGraphicFramePr>
            <p:nvPr/>
          </p:nvGraphicFramePr>
          <p:xfrm>
            <a:off x="1152" y="816"/>
            <a:ext cx="774" cy="768"/>
          </p:xfrm>
          <a:graphic>
            <a:graphicData uri="http://schemas.openxmlformats.org/presentationml/2006/ole">
              <mc:AlternateContent xmlns:mc="http://schemas.openxmlformats.org/markup-compatibility/2006">
                <mc:Choice xmlns:v="urn:schemas-microsoft-com:vml" Requires="v">
                  <p:oleObj spid="_x0000_s7195" name="Bitmap Image" r:id="rId7" imgW="1228571" imgH="1219370" progId="Paint.Picture">
                    <p:embed/>
                  </p:oleObj>
                </mc:Choice>
                <mc:Fallback>
                  <p:oleObj name="Bitmap Image" r:id="rId7"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816"/>
                          <a:ext cx="774" cy="76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903" name="Object 7"/>
            <p:cNvGraphicFramePr>
              <a:graphicFrameLocks noChangeAspect="1"/>
            </p:cNvGraphicFramePr>
            <p:nvPr/>
          </p:nvGraphicFramePr>
          <p:xfrm>
            <a:off x="1920" y="816"/>
            <a:ext cx="774" cy="768"/>
          </p:xfrm>
          <a:graphic>
            <a:graphicData uri="http://schemas.openxmlformats.org/presentationml/2006/ole">
              <mc:AlternateContent xmlns:mc="http://schemas.openxmlformats.org/markup-compatibility/2006">
                <mc:Choice xmlns:v="urn:schemas-microsoft-com:vml" Requires="v">
                  <p:oleObj spid="_x0000_s7196" name="Bitmap Image" r:id="rId8" imgW="1228571" imgH="1219370" progId="Paint.Picture">
                    <p:embed/>
                  </p:oleObj>
                </mc:Choice>
                <mc:Fallback>
                  <p:oleObj name="Bitmap Image" r:id="rId8"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816"/>
                          <a:ext cx="774" cy="76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904" name="Object 8"/>
            <p:cNvGraphicFramePr>
              <a:graphicFrameLocks noChangeAspect="1"/>
            </p:cNvGraphicFramePr>
            <p:nvPr/>
          </p:nvGraphicFramePr>
          <p:xfrm>
            <a:off x="384" y="1584"/>
            <a:ext cx="774" cy="768"/>
          </p:xfrm>
          <a:graphic>
            <a:graphicData uri="http://schemas.openxmlformats.org/presentationml/2006/ole">
              <mc:AlternateContent xmlns:mc="http://schemas.openxmlformats.org/markup-compatibility/2006">
                <mc:Choice xmlns:v="urn:schemas-microsoft-com:vml" Requires="v">
                  <p:oleObj spid="_x0000_s7197" name="Bitmap Image" r:id="rId9" imgW="1228571" imgH="1219370" progId="Paint.Picture">
                    <p:embed/>
                  </p:oleObj>
                </mc:Choice>
                <mc:Fallback>
                  <p:oleObj name="Bitmap Image" r:id="rId9"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584"/>
                          <a:ext cx="774" cy="76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905" name="Object 9"/>
            <p:cNvGraphicFramePr>
              <a:graphicFrameLocks noChangeAspect="1"/>
            </p:cNvGraphicFramePr>
            <p:nvPr/>
          </p:nvGraphicFramePr>
          <p:xfrm>
            <a:off x="1152" y="1584"/>
            <a:ext cx="774" cy="768"/>
          </p:xfrm>
          <a:graphic>
            <a:graphicData uri="http://schemas.openxmlformats.org/presentationml/2006/ole">
              <mc:AlternateContent xmlns:mc="http://schemas.openxmlformats.org/markup-compatibility/2006">
                <mc:Choice xmlns:v="urn:schemas-microsoft-com:vml" Requires="v">
                  <p:oleObj spid="_x0000_s7198" name="Bitmap Image" r:id="rId10" imgW="1228571" imgH="1219370" progId="Paint.Picture">
                    <p:embed/>
                  </p:oleObj>
                </mc:Choice>
                <mc:Fallback>
                  <p:oleObj name="Bitmap Image" r:id="rId10"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1584"/>
                          <a:ext cx="774" cy="76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906" name="Object 10"/>
            <p:cNvGraphicFramePr>
              <a:graphicFrameLocks noChangeAspect="1"/>
            </p:cNvGraphicFramePr>
            <p:nvPr/>
          </p:nvGraphicFramePr>
          <p:xfrm>
            <a:off x="1920" y="1584"/>
            <a:ext cx="774" cy="768"/>
          </p:xfrm>
          <a:graphic>
            <a:graphicData uri="http://schemas.openxmlformats.org/presentationml/2006/ole">
              <mc:AlternateContent xmlns:mc="http://schemas.openxmlformats.org/markup-compatibility/2006">
                <mc:Choice xmlns:v="urn:schemas-microsoft-com:vml" Requires="v">
                  <p:oleObj spid="_x0000_s7199" name="Bitmap Image" r:id="rId11" imgW="1228571" imgH="1219370" progId="Paint.Picture">
                    <p:embed/>
                  </p:oleObj>
                </mc:Choice>
                <mc:Fallback>
                  <p:oleObj name="Bitmap Image" r:id="rId11"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1584"/>
                          <a:ext cx="774" cy="76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20907" name="Group 11"/>
          <p:cNvGrpSpPr>
            <a:grpSpLocks/>
          </p:cNvGrpSpPr>
          <p:nvPr/>
        </p:nvGrpSpPr>
        <p:grpSpPr bwMode="auto">
          <a:xfrm>
            <a:off x="3048000" y="1219200"/>
            <a:ext cx="5029200" cy="1447800"/>
            <a:chOff x="1920" y="768"/>
            <a:chExt cx="3168" cy="912"/>
          </a:xfrm>
        </p:grpSpPr>
        <p:sp>
          <p:nvSpPr>
            <p:cNvPr id="720908" name="Rectangle 12"/>
            <p:cNvSpPr>
              <a:spLocks noChangeArrowheads="1"/>
            </p:cNvSpPr>
            <p:nvPr/>
          </p:nvSpPr>
          <p:spPr bwMode="auto">
            <a:xfrm>
              <a:off x="1920" y="816"/>
              <a:ext cx="768" cy="76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09" name="Line 13"/>
            <p:cNvSpPr>
              <a:spLocks noChangeShapeType="1"/>
            </p:cNvSpPr>
            <p:nvPr/>
          </p:nvSpPr>
          <p:spPr bwMode="auto">
            <a:xfrm>
              <a:off x="2688" y="1200"/>
              <a:ext cx="33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10" name="Rectangle 14"/>
            <p:cNvSpPr>
              <a:spLocks noChangeArrowheads="1"/>
            </p:cNvSpPr>
            <p:nvPr/>
          </p:nvSpPr>
          <p:spPr bwMode="auto">
            <a:xfrm>
              <a:off x="3024" y="768"/>
              <a:ext cx="2064" cy="912"/>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Each DCT coefficient</a:t>
              </a:r>
            </a:p>
            <a:p>
              <a:r>
                <a:rPr lang="fr-LU" sz="2000">
                  <a:solidFill>
                    <a:srgbClr val="4D4D4D"/>
                  </a:solidFill>
                  <a:latin typeface="Times New Roman" pitchFamily="18" charset="0"/>
                </a:rPr>
                <a:t>contributes to the aspect of </a:t>
              </a:r>
            </a:p>
            <a:p>
              <a:r>
                <a:rPr lang="fr-LU" sz="2000">
                  <a:solidFill>
                    <a:srgbClr val="4D4D4D"/>
                  </a:solidFill>
                  <a:latin typeface="Times New Roman" pitchFamily="18" charset="0"/>
                </a:rPr>
                <a:t>all pixels of the block.</a:t>
              </a:r>
              <a:endParaRPr lang="en-GB" sz="2000">
                <a:solidFill>
                  <a:srgbClr val="4D4D4D"/>
                </a:solidFill>
                <a:latin typeface="Times New Roman" pitchFamily="18" charset="0"/>
              </a:endParaRPr>
            </a:p>
          </p:txBody>
        </p:sp>
      </p:grpSp>
      <p:sp>
        <p:nvSpPr>
          <p:cNvPr id="720911" name="Rectangle 15"/>
          <p:cNvSpPr>
            <a:spLocks noChangeArrowheads="1"/>
          </p:cNvSpPr>
          <p:nvPr/>
        </p:nvSpPr>
        <p:spPr bwMode="auto">
          <a:xfrm>
            <a:off x="2171700" y="4267200"/>
            <a:ext cx="4800600" cy="18288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Modifications of  DCT coefficients</a:t>
            </a:r>
          </a:p>
          <a:p>
            <a:r>
              <a:rPr lang="fr-LU" sz="2000">
                <a:solidFill>
                  <a:srgbClr val="4D4D4D"/>
                </a:solidFill>
                <a:latin typeface="Times New Roman" pitchFamily="18" charset="0"/>
              </a:rPr>
              <a:t>become perceptible at the border with the</a:t>
            </a:r>
          </a:p>
          <a:p>
            <a:r>
              <a:rPr lang="fr-LU" sz="2000">
                <a:solidFill>
                  <a:srgbClr val="4D4D4D"/>
                </a:solidFill>
                <a:latin typeface="Times New Roman" pitchFamily="18" charset="0"/>
              </a:rPr>
              <a:t>neighbouring blocks !</a:t>
            </a:r>
            <a:endParaRPr lang="en-GB" sz="2000">
              <a:solidFill>
                <a:srgbClr val="4D4D4D"/>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185523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20900"/>
                                        </p:tgtEl>
                                        <p:attrNameLst>
                                          <p:attrName>style.visibility</p:attrName>
                                        </p:attrNameLst>
                                      </p:cBhvr>
                                      <p:to>
                                        <p:strVal val="visible"/>
                                      </p:to>
                                    </p:set>
                                    <p:animEffect transition="in" filter="box(out)">
                                      <p:cBhvr>
                                        <p:cTn id="7" dur="1000"/>
                                        <p:tgtEl>
                                          <p:spTgt spid="72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20907"/>
                                        </p:tgtEl>
                                        <p:attrNameLst>
                                          <p:attrName>style.visibility</p:attrName>
                                        </p:attrNameLst>
                                      </p:cBhvr>
                                      <p:to>
                                        <p:strVal val="visible"/>
                                      </p:to>
                                    </p:set>
                                    <p:animEffect transition="in" filter="wipe(left)">
                                      <p:cBhvr>
                                        <p:cTn id="12" dur="2000"/>
                                        <p:tgtEl>
                                          <p:spTgt spid="7209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20911"/>
                                        </p:tgtEl>
                                        <p:attrNameLst>
                                          <p:attrName>style.visibility</p:attrName>
                                        </p:attrNameLst>
                                      </p:cBhvr>
                                      <p:to>
                                        <p:strVal val="visible"/>
                                      </p:to>
                                    </p:set>
                                    <p:animEffect transition="in" filter="box(out)">
                                      <p:cBhvr>
                                        <p:cTn id="17" dur="1000"/>
                                        <p:tgtEl>
                                          <p:spTgt spid="720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11"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sz="half" idx="10"/>
          </p:nvPr>
        </p:nvSpPr>
        <p:spPr/>
        <p:txBody>
          <a:bodyPr/>
          <a:lstStyle/>
          <a:p>
            <a:r>
              <a:rPr lang="en-US" smtClean="0"/>
              <a:t>14 avril  2011</a:t>
            </a:r>
            <a:endParaRPr lang="en-US"/>
          </a:p>
        </p:txBody>
      </p:sp>
      <p:sp>
        <p:nvSpPr>
          <p:cNvPr id="3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22946" name="Rectangle 2"/>
          <p:cNvSpPr>
            <a:spLocks noGrp="1" noChangeArrowheads="1"/>
          </p:cNvSpPr>
          <p:nvPr>
            <p:ph type="title"/>
          </p:nvPr>
        </p:nvSpPr>
        <p:spPr/>
        <p:txBody>
          <a:bodyPr/>
          <a:lstStyle/>
          <a:p>
            <a:r>
              <a:rPr lang="en-GB"/>
              <a:t>             detection of border discontinuities</a:t>
            </a:r>
          </a:p>
        </p:txBody>
      </p:sp>
      <p:pic>
        <p:nvPicPr>
          <p:cNvPr id="722947" name="Picture 3" descr="owl-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758825"/>
          </a:xfrm>
          <a:prstGeom prst="rect">
            <a:avLst/>
          </a:prstGeom>
          <a:noFill/>
          <a:extLst>
            <a:ext uri="{909E8E84-426E-40DD-AFC4-6F175D3DCCD1}">
              <a14:hiddenFill xmlns:a14="http://schemas.microsoft.com/office/drawing/2010/main">
                <a:solidFill>
                  <a:srgbClr val="FFFFFF"/>
                </a:solidFill>
              </a14:hiddenFill>
            </a:ext>
          </a:extLst>
        </p:spPr>
      </p:pic>
      <p:sp>
        <p:nvSpPr>
          <p:cNvPr id="722948" name="Oval 4"/>
          <p:cNvSpPr>
            <a:spLocks noChangeArrowheads="1"/>
          </p:cNvSpPr>
          <p:nvPr/>
        </p:nvSpPr>
        <p:spPr bwMode="auto">
          <a:xfrm>
            <a:off x="228600" y="1752600"/>
            <a:ext cx="1828800" cy="914400"/>
          </a:xfrm>
          <a:prstGeom prst="ellipse">
            <a:avLst/>
          </a:prstGeom>
          <a:solidFill>
            <a:srgbClr val="CC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3200" b="1" i="1">
                <a:solidFill>
                  <a:srgbClr val="FFFF66"/>
                </a:solidFill>
                <a:latin typeface="Times New Roman" pitchFamily="18" charset="0"/>
              </a:rPr>
              <a:t>detection</a:t>
            </a:r>
          </a:p>
        </p:txBody>
      </p:sp>
      <p:grpSp>
        <p:nvGrpSpPr>
          <p:cNvPr id="722949" name="Group 5"/>
          <p:cNvGrpSpPr>
            <a:grpSpLocks/>
          </p:cNvGrpSpPr>
          <p:nvPr/>
        </p:nvGrpSpPr>
        <p:grpSpPr bwMode="auto">
          <a:xfrm>
            <a:off x="2819400" y="1690688"/>
            <a:ext cx="3505200" cy="3476625"/>
            <a:chOff x="1776" y="1065"/>
            <a:chExt cx="2208" cy="2190"/>
          </a:xfrm>
        </p:grpSpPr>
        <p:graphicFrame>
          <p:nvGraphicFramePr>
            <p:cNvPr id="722950" name="Object 6"/>
            <p:cNvGraphicFramePr>
              <a:graphicFrameLocks noChangeAspect="1"/>
            </p:cNvGraphicFramePr>
            <p:nvPr/>
          </p:nvGraphicFramePr>
          <p:xfrm>
            <a:off x="1776" y="1065"/>
            <a:ext cx="1104" cy="1095"/>
          </p:xfrm>
          <a:graphic>
            <a:graphicData uri="http://schemas.openxmlformats.org/presentationml/2006/ole">
              <mc:AlternateContent xmlns:mc="http://schemas.openxmlformats.org/markup-compatibility/2006">
                <mc:Choice xmlns:v="urn:schemas-microsoft-com:vml" Requires="v">
                  <p:oleObj spid="_x0000_s8210" name="Bitmap Image" r:id="rId5" imgW="1228571" imgH="1219370" progId="Paint.Picture">
                    <p:embed/>
                  </p:oleObj>
                </mc:Choice>
                <mc:Fallback>
                  <p:oleObj name="Bitmap Image" r:id="rId5"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1065"/>
                          <a:ext cx="1104" cy="109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2951" name="Object 7"/>
            <p:cNvGraphicFramePr>
              <a:graphicFrameLocks noChangeAspect="1"/>
            </p:cNvGraphicFramePr>
            <p:nvPr/>
          </p:nvGraphicFramePr>
          <p:xfrm>
            <a:off x="2880" y="1065"/>
            <a:ext cx="1104" cy="1095"/>
          </p:xfrm>
          <a:graphic>
            <a:graphicData uri="http://schemas.openxmlformats.org/presentationml/2006/ole">
              <mc:AlternateContent xmlns:mc="http://schemas.openxmlformats.org/markup-compatibility/2006">
                <mc:Choice xmlns:v="urn:schemas-microsoft-com:vml" Requires="v">
                  <p:oleObj spid="_x0000_s8211" name="Bitmap Image" r:id="rId7" imgW="1228571" imgH="1219370" progId="Paint.Picture">
                    <p:embed/>
                  </p:oleObj>
                </mc:Choice>
                <mc:Fallback>
                  <p:oleObj name="Bitmap Image" r:id="rId7"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065"/>
                          <a:ext cx="1104" cy="109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2952" name="Object 8"/>
            <p:cNvGraphicFramePr>
              <a:graphicFrameLocks noChangeAspect="1"/>
            </p:cNvGraphicFramePr>
            <p:nvPr/>
          </p:nvGraphicFramePr>
          <p:xfrm>
            <a:off x="1776" y="2160"/>
            <a:ext cx="1104" cy="1095"/>
          </p:xfrm>
          <a:graphic>
            <a:graphicData uri="http://schemas.openxmlformats.org/presentationml/2006/ole">
              <mc:AlternateContent xmlns:mc="http://schemas.openxmlformats.org/markup-compatibility/2006">
                <mc:Choice xmlns:v="urn:schemas-microsoft-com:vml" Requires="v">
                  <p:oleObj spid="_x0000_s8212" name="Bitmap Image" r:id="rId8" imgW="1228571" imgH="1219370" progId="Paint.Picture">
                    <p:embed/>
                  </p:oleObj>
                </mc:Choice>
                <mc:Fallback>
                  <p:oleObj name="Bitmap Image" r:id="rId8"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2160"/>
                          <a:ext cx="1104" cy="109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2953" name="Object 9"/>
            <p:cNvGraphicFramePr>
              <a:graphicFrameLocks noChangeAspect="1"/>
            </p:cNvGraphicFramePr>
            <p:nvPr/>
          </p:nvGraphicFramePr>
          <p:xfrm>
            <a:off x="2880" y="2160"/>
            <a:ext cx="1104" cy="1095"/>
          </p:xfrm>
          <a:graphic>
            <a:graphicData uri="http://schemas.openxmlformats.org/presentationml/2006/ole">
              <mc:AlternateContent xmlns:mc="http://schemas.openxmlformats.org/markup-compatibility/2006">
                <mc:Choice xmlns:v="urn:schemas-microsoft-com:vml" Requires="v">
                  <p:oleObj spid="_x0000_s8213" name="Bitmap Image" r:id="rId9" imgW="1228571" imgH="1219370" progId="Paint.Picture">
                    <p:embed/>
                  </p:oleObj>
                </mc:Choice>
                <mc:Fallback>
                  <p:oleObj name="Bitmap Image" r:id="rId9" imgW="1228571" imgH="121937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160"/>
                          <a:ext cx="1104" cy="109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22954" name="Group 10"/>
          <p:cNvGrpSpPr>
            <a:grpSpLocks/>
          </p:cNvGrpSpPr>
          <p:nvPr/>
        </p:nvGrpSpPr>
        <p:grpSpPr bwMode="auto">
          <a:xfrm>
            <a:off x="4343400" y="1676400"/>
            <a:ext cx="457200" cy="228600"/>
            <a:chOff x="2736" y="1056"/>
            <a:chExt cx="288" cy="144"/>
          </a:xfrm>
        </p:grpSpPr>
        <p:sp>
          <p:nvSpPr>
            <p:cNvPr id="722955" name="Rectangle 11"/>
            <p:cNvSpPr>
              <a:spLocks noChangeArrowheads="1"/>
            </p:cNvSpPr>
            <p:nvPr/>
          </p:nvSpPr>
          <p:spPr bwMode="auto">
            <a:xfrm>
              <a:off x="2736" y="1056"/>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56" name="Rectangle 12"/>
            <p:cNvSpPr>
              <a:spLocks noChangeArrowheads="1"/>
            </p:cNvSpPr>
            <p:nvPr/>
          </p:nvSpPr>
          <p:spPr bwMode="auto">
            <a:xfrm>
              <a:off x="2880" y="1056"/>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2957" name="Group 13"/>
          <p:cNvGrpSpPr>
            <a:grpSpLocks/>
          </p:cNvGrpSpPr>
          <p:nvPr/>
        </p:nvGrpSpPr>
        <p:grpSpPr bwMode="auto">
          <a:xfrm>
            <a:off x="4343400" y="1905000"/>
            <a:ext cx="457200" cy="228600"/>
            <a:chOff x="2736" y="1200"/>
            <a:chExt cx="288" cy="144"/>
          </a:xfrm>
        </p:grpSpPr>
        <p:sp>
          <p:nvSpPr>
            <p:cNvPr id="722958" name="Rectangle 14"/>
            <p:cNvSpPr>
              <a:spLocks noChangeArrowheads="1"/>
            </p:cNvSpPr>
            <p:nvPr/>
          </p:nvSpPr>
          <p:spPr bwMode="auto">
            <a:xfrm>
              <a:off x="2736" y="1200"/>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59" name="Rectangle 15"/>
            <p:cNvSpPr>
              <a:spLocks noChangeArrowheads="1"/>
            </p:cNvSpPr>
            <p:nvPr/>
          </p:nvSpPr>
          <p:spPr bwMode="auto">
            <a:xfrm>
              <a:off x="2880" y="1200"/>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2960" name="Group 16"/>
          <p:cNvGrpSpPr>
            <a:grpSpLocks/>
          </p:cNvGrpSpPr>
          <p:nvPr/>
        </p:nvGrpSpPr>
        <p:grpSpPr bwMode="auto">
          <a:xfrm>
            <a:off x="4343400" y="2133600"/>
            <a:ext cx="457200" cy="228600"/>
            <a:chOff x="2736" y="1344"/>
            <a:chExt cx="288" cy="144"/>
          </a:xfrm>
        </p:grpSpPr>
        <p:sp>
          <p:nvSpPr>
            <p:cNvPr id="722961" name="Rectangle 17"/>
            <p:cNvSpPr>
              <a:spLocks noChangeArrowheads="1"/>
            </p:cNvSpPr>
            <p:nvPr/>
          </p:nvSpPr>
          <p:spPr bwMode="auto">
            <a:xfrm>
              <a:off x="2736" y="1344"/>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62" name="Rectangle 18"/>
            <p:cNvSpPr>
              <a:spLocks noChangeArrowheads="1"/>
            </p:cNvSpPr>
            <p:nvPr/>
          </p:nvSpPr>
          <p:spPr bwMode="auto">
            <a:xfrm>
              <a:off x="2880" y="1344"/>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2963" name="Text Box 19"/>
          <p:cNvSpPr txBox="1">
            <a:spLocks noChangeArrowheads="1"/>
          </p:cNvSpPr>
          <p:nvPr/>
        </p:nvSpPr>
        <p:spPr bwMode="auto">
          <a:xfrm>
            <a:off x="4308475" y="2209800"/>
            <a:ext cx="52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solidFill>
                  <a:srgbClr val="FF0000"/>
                </a:solidFill>
                <a:latin typeface="Times New Roman" pitchFamily="18" charset="0"/>
              </a:rPr>
              <a:t>...</a:t>
            </a:r>
          </a:p>
        </p:txBody>
      </p:sp>
      <p:grpSp>
        <p:nvGrpSpPr>
          <p:cNvPr id="722964" name="Group 20"/>
          <p:cNvGrpSpPr>
            <a:grpSpLocks/>
          </p:cNvGrpSpPr>
          <p:nvPr/>
        </p:nvGrpSpPr>
        <p:grpSpPr bwMode="auto">
          <a:xfrm>
            <a:off x="2819400" y="3200400"/>
            <a:ext cx="228600" cy="457200"/>
            <a:chOff x="1776" y="2016"/>
            <a:chExt cx="144" cy="288"/>
          </a:xfrm>
        </p:grpSpPr>
        <p:sp>
          <p:nvSpPr>
            <p:cNvPr id="722965" name="Rectangle 21"/>
            <p:cNvSpPr>
              <a:spLocks noChangeArrowheads="1"/>
            </p:cNvSpPr>
            <p:nvPr/>
          </p:nvSpPr>
          <p:spPr bwMode="auto">
            <a:xfrm>
              <a:off x="1776" y="2016"/>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66" name="Rectangle 22"/>
            <p:cNvSpPr>
              <a:spLocks noChangeArrowheads="1"/>
            </p:cNvSpPr>
            <p:nvPr/>
          </p:nvSpPr>
          <p:spPr bwMode="auto">
            <a:xfrm>
              <a:off x="1776" y="2160"/>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2967" name="Group 23"/>
          <p:cNvGrpSpPr>
            <a:grpSpLocks/>
          </p:cNvGrpSpPr>
          <p:nvPr/>
        </p:nvGrpSpPr>
        <p:grpSpPr bwMode="auto">
          <a:xfrm>
            <a:off x="3048000" y="3200400"/>
            <a:ext cx="228600" cy="457200"/>
            <a:chOff x="1920" y="2016"/>
            <a:chExt cx="144" cy="288"/>
          </a:xfrm>
        </p:grpSpPr>
        <p:sp>
          <p:nvSpPr>
            <p:cNvPr id="722968" name="Rectangle 24"/>
            <p:cNvSpPr>
              <a:spLocks noChangeArrowheads="1"/>
            </p:cNvSpPr>
            <p:nvPr/>
          </p:nvSpPr>
          <p:spPr bwMode="auto">
            <a:xfrm>
              <a:off x="1920" y="2016"/>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69" name="Rectangle 25"/>
            <p:cNvSpPr>
              <a:spLocks noChangeArrowheads="1"/>
            </p:cNvSpPr>
            <p:nvPr/>
          </p:nvSpPr>
          <p:spPr bwMode="auto">
            <a:xfrm>
              <a:off x="1920" y="2160"/>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2970" name="Group 26"/>
          <p:cNvGrpSpPr>
            <a:grpSpLocks/>
          </p:cNvGrpSpPr>
          <p:nvPr/>
        </p:nvGrpSpPr>
        <p:grpSpPr bwMode="auto">
          <a:xfrm>
            <a:off x="3276600" y="3200400"/>
            <a:ext cx="228600" cy="457200"/>
            <a:chOff x="2064" y="2016"/>
            <a:chExt cx="144" cy="288"/>
          </a:xfrm>
        </p:grpSpPr>
        <p:sp>
          <p:nvSpPr>
            <p:cNvPr id="722971" name="Rectangle 27"/>
            <p:cNvSpPr>
              <a:spLocks noChangeArrowheads="1"/>
            </p:cNvSpPr>
            <p:nvPr/>
          </p:nvSpPr>
          <p:spPr bwMode="auto">
            <a:xfrm>
              <a:off x="2064" y="2016"/>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72" name="Rectangle 28"/>
            <p:cNvSpPr>
              <a:spLocks noChangeArrowheads="1"/>
            </p:cNvSpPr>
            <p:nvPr/>
          </p:nvSpPr>
          <p:spPr bwMode="auto">
            <a:xfrm>
              <a:off x="2064" y="2160"/>
              <a:ext cx="144" cy="1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2973" name="Text Box 29"/>
          <p:cNvSpPr txBox="1">
            <a:spLocks noChangeArrowheads="1"/>
          </p:cNvSpPr>
          <p:nvPr/>
        </p:nvSpPr>
        <p:spPr bwMode="auto">
          <a:xfrm>
            <a:off x="3581400" y="3108325"/>
            <a:ext cx="52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solidFill>
                  <a:srgbClr val="FF0000"/>
                </a:solidFill>
                <a:latin typeface="Times New Roman" pitchFamily="18" charset="0"/>
              </a:rPr>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79198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22949"/>
                                        </p:tgtEl>
                                        <p:attrNameLst>
                                          <p:attrName>style.visibility</p:attrName>
                                        </p:attrNameLst>
                                      </p:cBhvr>
                                      <p:to>
                                        <p:strVal val="visible"/>
                                      </p:to>
                                    </p:set>
                                    <p:animEffect transition="in" filter="box(out)">
                                      <p:cBhvr>
                                        <p:cTn id="7" dur="1000"/>
                                        <p:tgtEl>
                                          <p:spTgt spid="722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22954"/>
                                        </p:tgtEl>
                                        <p:attrNameLst>
                                          <p:attrName>style.visibility</p:attrName>
                                        </p:attrNameLst>
                                      </p:cBhvr>
                                      <p:to>
                                        <p:strVal val="visible"/>
                                      </p:to>
                                    </p:set>
                                    <p:animEffect transition="in" filter="box(out)">
                                      <p:cBhvr>
                                        <p:cTn id="12" dur="1000"/>
                                        <p:tgtEl>
                                          <p:spTgt spid="722954"/>
                                        </p:tgtEl>
                                      </p:cBhvr>
                                    </p:animEffect>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722957"/>
                                        </p:tgtEl>
                                        <p:attrNameLst>
                                          <p:attrName>style.visibility</p:attrName>
                                        </p:attrNameLst>
                                      </p:cBhvr>
                                      <p:to>
                                        <p:strVal val="visible"/>
                                      </p:to>
                                    </p:set>
                                    <p:animEffect transition="in" filter="box(out)">
                                      <p:cBhvr>
                                        <p:cTn id="16" dur="1000"/>
                                        <p:tgtEl>
                                          <p:spTgt spid="722957"/>
                                        </p:tgtEl>
                                      </p:cBhvr>
                                    </p:animEffect>
                                  </p:childTnLst>
                                </p:cTn>
                              </p:par>
                            </p:childTnLst>
                          </p:cTn>
                        </p:par>
                        <p:par>
                          <p:cTn id="17" fill="hold" nodeType="afterGroup">
                            <p:stCondLst>
                              <p:cond delay="2000"/>
                            </p:stCondLst>
                            <p:childTnLst>
                              <p:par>
                                <p:cTn id="18" presetID="4" presetClass="entr" presetSubtype="32" fill="hold" nodeType="afterEffect">
                                  <p:stCondLst>
                                    <p:cond delay="0"/>
                                  </p:stCondLst>
                                  <p:childTnLst>
                                    <p:set>
                                      <p:cBhvr>
                                        <p:cTn id="19" dur="1" fill="hold">
                                          <p:stCondLst>
                                            <p:cond delay="0"/>
                                          </p:stCondLst>
                                        </p:cTn>
                                        <p:tgtEl>
                                          <p:spTgt spid="722960"/>
                                        </p:tgtEl>
                                        <p:attrNameLst>
                                          <p:attrName>style.visibility</p:attrName>
                                        </p:attrNameLst>
                                      </p:cBhvr>
                                      <p:to>
                                        <p:strVal val="visible"/>
                                      </p:to>
                                    </p:set>
                                    <p:animEffect transition="in" filter="box(out)">
                                      <p:cBhvr>
                                        <p:cTn id="20" dur="1000"/>
                                        <p:tgtEl>
                                          <p:spTgt spid="722960"/>
                                        </p:tgtEl>
                                      </p:cBhvr>
                                    </p:animEffect>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722963"/>
                                        </p:tgtEl>
                                        <p:attrNameLst>
                                          <p:attrName>style.visibility</p:attrName>
                                        </p:attrNameLst>
                                      </p:cBhvr>
                                      <p:to>
                                        <p:strVal val="visible"/>
                                      </p:to>
                                    </p:set>
                                    <p:animEffect transition="in" filter="wipe(left)">
                                      <p:cBhvr>
                                        <p:cTn id="24" dur="2000"/>
                                        <p:tgtEl>
                                          <p:spTgt spid="7229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722964"/>
                                        </p:tgtEl>
                                        <p:attrNameLst>
                                          <p:attrName>style.visibility</p:attrName>
                                        </p:attrNameLst>
                                      </p:cBhvr>
                                      <p:to>
                                        <p:strVal val="visible"/>
                                      </p:to>
                                    </p:set>
                                    <p:animEffect transition="in" filter="box(out)">
                                      <p:cBhvr>
                                        <p:cTn id="29" dur="1000"/>
                                        <p:tgtEl>
                                          <p:spTgt spid="722964"/>
                                        </p:tgtEl>
                                      </p:cBhvr>
                                    </p:animEffect>
                                  </p:childTnLst>
                                </p:cTn>
                              </p:par>
                            </p:childTnLst>
                          </p:cTn>
                        </p:par>
                        <p:par>
                          <p:cTn id="30" fill="hold" nodeType="afterGroup">
                            <p:stCondLst>
                              <p:cond delay="1000"/>
                            </p:stCondLst>
                            <p:childTnLst>
                              <p:par>
                                <p:cTn id="31" presetID="4" presetClass="entr" presetSubtype="32" fill="hold" nodeType="afterEffect">
                                  <p:stCondLst>
                                    <p:cond delay="0"/>
                                  </p:stCondLst>
                                  <p:childTnLst>
                                    <p:set>
                                      <p:cBhvr>
                                        <p:cTn id="32" dur="1" fill="hold">
                                          <p:stCondLst>
                                            <p:cond delay="0"/>
                                          </p:stCondLst>
                                        </p:cTn>
                                        <p:tgtEl>
                                          <p:spTgt spid="722967"/>
                                        </p:tgtEl>
                                        <p:attrNameLst>
                                          <p:attrName>style.visibility</p:attrName>
                                        </p:attrNameLst>
                                      </p:cBhvr>
                                      <p:to>
                                        <p:strVal val="visible"/>
                                      </p:to>
                                    </p:set>
                                    <p:animEffect transition="in" filter="box(out)">
                                      <p:cBhvr>
                                        <p:cTn id="33" dur="1000"/>
                                        <p:tgtEl>
                                          <p:spTgt spid="722967"/>
                                        </p:tgtEl>
                                      </p:cBhvr>
                                    </p:animEffect>
                                  </p:childTnLst>
                                </p:cTn>
                              </p:par>
                            </p:childTnLst>
                          </p:cTn>
                        </p:par>
                        <p:par>
                          <p:cTn id="34" fill="hold" nodeType="afterGroup">
                            <p:stCondLst>
                              <p:cond delay="2000"/>
                            </p:stCondLst>
                            <p:childTnLst>
                              <p:par>
                                <p:cTn id="35" presetID="4" presetClass="entr" presetSubtype="32" fill="hold" nodeType="afterEffect">
                                  <p:stCondLst>
                                    <p:cond delay="0"/>
                                  </p:stCondLst>
                                  <p:childTnLst>
                                    <p:set>
                                      <p:cBhvr>
                                        <p:cTn id="36" dur="1" fill="hold">
                                          <p:stCondLst>
                                            <p:cond delay="0"/>
                                          </p:stCondLst>
                                        </p:cTn>
                                        <p:tgtEl>
                                          <p:spTgt spid="722970"/>
                                        </p:tgtEl>
                                        <p:attrNameLst>
                                          <p:attrName>style.visibility</p:attrName>
                                        </p:attrNameLst>
                                      </p:cBhvr>
                                      <p:to>
                                        <p:strVal val="visible"/>
                                      </p:to>
                                    </p:set>
                                    <p:animEffect transition="in" filter="box(out)">
                                      <p:cBhvr>
                                        <p:cTn id="37" dur="1000"/>
                                        <p:tgtEl>
                                          <p:spTgt spid="722970"/>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722973"/>
                                        </p:tgtEl>
                                        <p:attrNameLst>
                                          <p:attrName>style.visibility</p:attrName>
                                        </p:attrNameLst>
                                      </p:cBhvr>
                                      <p:to>
                                        <p:strVal val="visible"/>
                                      </p:to>
                                    </p:set>
                                    <p:animEffect transition="in" filter="wipe(left)">
                                      <p:cBhvr>
                                        <p:cTn id="41" dur="2000"/>
                                        <p:tgtEl>
                                          <p:spTgt spid="72297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722948"/>
                                        </p:tgtEl>
                                        <p:attrNameLst>
                                          <p:attrName>style.visibility</p:attrName>
                                        </p:attrNameLst>
                                      </p:cBhvr>
                                      <p:to>
                                        <p:strVal val="visible"/>
                                      </p:to>
                                    </p:set>
                                    <p:anim calcmode="lin" valueType="num">
                                      <p:cBhvr>
                                        <p:cTn id="46" dur="5000" fill="hold"/>
                                        <p:tgtEl>
                                          <p:spTgt spid="722948"/>
                                        </p:tgtEl>
                                        <p:attrNameLst>
                                          <p:attrName>ppt_w</p:attrName>
                                        </p:attrNameLst>
                                      </p:cBhvr>
                                      <p:tavLst>
                                        <p:tav tm="0" fmla="#ppt_w*sin(2.5*pi*$)">
                                          <p:val>
                                            <p:fltVal val="0"/>
                                          </p:val>
                                        </p:tav>
                                        <p:tav tm="100000">
                                          <p:val>
                                            <p:fltVal val="1"/>
                                          </p:val>
                                        </p:tav>
                                      </p:tavLst>
                                    </p:anim>
                                    <p:anim calcmode="lin" valueType="num">
                                      <p:cBhvr>
                                        <p:cTn id="47" dur="5000" fill="hold"/>
                                        <p:tgtEl>
                                          <p:spTgt spid="722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8" grpId="0" animBg="1" autoUpdateAnimBg="0"/>
      <p:bldP spid="722963" grpId="0" autoUpdateAnimBg="0"/>
      <p:bldP spid="72297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2"/>
          <p:cNvSpPr>
            <a:spLocks noGrp="1"/>
          </p:cNvSpPr>
          <p:nvPr>
            <p:ph type="dt" sz="half" idx="10"/>
          </p:nvPr>
        </p:nvSpPr>
        <p:spPr/>
        <p:txBody>
          <a:bodyPr/>
          <a:lstStyle/>
          <a:p>
            <a:r>
              <a:rPr lang="en-US" sz="1050" smtClean="0"/>
              <a:t>14 avril  2011</a:t>
            </a:r>
            <a:endParaRPr lang="en-US" sz="1050"/>
          </a:p>
        </p:txBody>
      </p:sp>
      <p:sp>
        <p:nvSpPr>
          <p:cNvPr id="38" name="Footer Placeholder 3"/>
          <p:cNvSpPr>
            <a:spLocks noGrp="1"/>
          </p:cNvSpPr>
          <p:nvPr>
            <p:ph type="ftr" sz="quarter" idx="11"/>
          </p:nvPr>
        </p:nvSpPr>
        <p:spPr/>
        <p:txBody>
          <a:bodyPr/>
          <a:lstStyle/>
          <a:p>
            <a:r>
              <a:rPr lang="fr-FR" sz="1050" smtClean="0"/>
              <a:t>L'Art du Secret:  3. Communiquer de façon discrète</a:t>
            </a:r>
            <a:endParaRPr lang="en-US" sz="1050"/>
          </a:p>
        </p:txBody>
      </p:sp>
      <p:sp>
        <p:nvSpPr>
          <p:cNvPr id="316418" name="Rectangle 2"/>
          <p:cNvSpPr>
            <a:spLocks noGrp="1" noChangeArrowheads="1"/>
          </p:cNvSpPr>
          <p:nvPr>
            <p:ph type="title"/>
          </p:nvPr>
        </p:nvSpPr>
        <p:spPr/>
        <p:txBody>
          <a:bodyPr/>
          <a:lstStyle/>
          <a:p>
            <a:r>
              <a:rPr lang="en-GB" dirty="0" err="1"/>
              <a:t>h</a:t>
            </a:r>
            <a:r>
              <a:rPr lang="en-GB" dirty="0" err="1" smtClean="0"/>
              <a:t>istorique</a:t>
            </a:r>
            <a:endParaRPr lang="en-GB" dirty="0"/>
          </a:p>
        </p:txBody>
      </p:sp>
      <p:grpSp>
        <p:nvGrpSpPr>
          <p:cNvPr id="316455" name="Group 39"/>
          <p:cNvGrpSpPr>
            <a:grpSpLocks/>
          </p:cNvGrpSpPr>
          <p:nvPr/>
        </p:nvGrpSpPr>
        <p:grpSpPr bwMode="auto">
          <a:xfrm>
            <a:off x="1676400" y="4724400"/>
            <a:ext cx="228600" cy="1066800"/>
            <a:chOff x="1056" y="3168"/>
            <a:chExt cx="144" cy="672"/>
          </a:xfrm>
          <a:solidFill>
            <a:schemeClr val="accent3">
              <a:lumMod val="20000"/>
              <a:lumOff val="80000"/>
            </a:schemeClr>
          </a:solidFill>
        </p:grpSpPr>
        <p:sp>
          <p:nvSpPr>
            <p:cNvPr id="316436" name="Line 20"/>
            <p:cNvSpPr>
              <a:spLocks noChangeShapeType="1"/>
            </p:cNvSpPr>
            <p:nvPr/>
          </p:nvSpPr>
          <p:spPr bwMode="auto">
            <a:xfrm>
              <a:off x="1056" y="3168"/>
              <a:ext cx="0" cy="672"/>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37" name="Line 21"/>
            <p:cNvSpPr>
              <a:spLocks noChangeShapeType="1"/>
            </p:cNvSpPr>
            <p:nvPr/>
          </p:nvSpPr>
          <p:spPr bwMode="auto">
            <a:xfrm>
              <a:off x="1056" y="3456"/>
              <a:ext cx="144"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38" name="Line 22"/>
            <p:cNvSpPr>
              <a:spLocks noChangeShapeType="1"/>
            </p:cNvSpPr>
            <p:nvPr/>
          </p:nvSpPr>
          <p:spPr bwMode="auto">
            <a:xfrm>
              <a:off x="1056" y="3840"/>
              <a:ext cx="144"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grpSp>
      <p:grpSp>
        <p:nvGrpSpPr>
          <p:cNvPr id="316452" name="Group 36"/>
          <p:cNvGrpSpPr>
            <a:grpSpLocks/>
          </p:cNvGrpSpPr>
          <p:nvPr/>
        </p:nvGrpSpPr>
        <p:grpSpPr bwMode="auto">
          <a:xfrm>
            <a:off x="6019800" y="4724400"/>
            <a:ext cx="228600" cy="1066800"/>
            <a:chOff x="3792" y="3168"/>
            <a:chExt cx="144" cy="672"/>
          </a:xfrm>
          <a:solidFill>
            <a:schemeClr val="accent3">
              <a:lumMod val="20000"/>
              <a:lumOff val="80000"/>
            </a:schemeClr>
          </a:solidFill>
        </p:grpSpPr>
        <p:sp>
          <p:nvSpPr>
            <p:cNvPr id="316439" name="Line 23"/>
            <p:cNvSpPr>
              <a:spLocks noChangeShapeType="1"/>
            </p:cNvSpPr>
            <p:nvPr/>
          </p:nvSpPr>
          <p:spPr bwMode="auto">
            <a:xfrm>
              <a:off x="3792" y="3168"/>
              <a:ext cx="0" cy="672"/>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40" name="Line 24"/>
            <p:cNvSpPr>
              <a:spLocks noChangeShapeType="1"/>
            </p:cNvSpPr>
            <p:nvPr/>
          </p:nvSpPr>
          <p:spPr bwMode="auto">
            <a:xfrm>
              <a:off x="3792" y="3456"/>
              <a:ext cx="144"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41" name="Line 25"/>
            <p:cNvSpPr>
              <a:spLocks noChangeShapeType="1"/>
            </p:cNvSpPr>
            <p:nvPr/>
          </p:nvSpPr>
          <p:spPr bwMode="auto">
            <a:xfrm>
              <a:off x="3792" y="3840"/>
              <a:ext cx="144"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grpSp>
      <p:sp>
        <p:nvSpPr>
          <p:cNvPr id="316420" name="Rectangle 4"/>
          <p:cNvSpPr>
            <a:spLocks noChangeArrowheads="1"/>
          </p:cNvSpPr>
          <p:nvPr/>
        </p:nvSpPr>
        <p:spPr bwMode="auto">
          <a:xfrm>
            <a:off x="3200400" y="2667000"/>
            <a:ext cx="2438400" cy="914400"/>
          </a:xfrm>
          <a:prstGeom prst="rect">
            <a:avLst/>
          </a:prstGeom>
          <a:solidFill>
            <a:schemeClr val="bg2"/>
          </a:solidFill>
          <a:ln w="28575">
            <a:solidFill>
              <a:schemeClr val="tx1"/>
            </a:solidFill>
            <a:miter lim="800000"/>
            <a:headEnd/>
            <a:tailEnd/>
          </a:ln>
          <a:effectLst/>
        </p:spPr>
        <p:txBody>
          <a:bodyPr wrap="none" anchor="ctr"/>
          <a:lstStyle/>
          <a:p>
            <a:pPr algn="ctr"/>
            <a:r>
              <a:rPr lang="en-GB" sz="3200">
                <a:solidFill>
                  <a:schemeClr val="tx1"/>
                </a:solidFill>
              </a:rPr>
              <a:t>couvertures</a:t>
            </a:r>
          </a:p>
        </p:txBody>
      </p:sp>
      <p:grpSp>
        <p:nvGrpSpPr>
          <p:cNvPr id="316451" name="Group 35"/>
          <p:cNvGrpSpPr>
            <a:grpSpLocks/>
          </p:cNvGrpSpPr>
          <p:nvPr/>
        </p:nvGrpSpPr>
        <p:grpSpPr bwMode="auto">
          <a:xfrm>
            <a:off x="4876800" y="3581400"/>
            <a:ext cx="2286000" cy="1143000"/>
            <a:chOff x="3072" y="2448"/>
            <a:chExt cx="1440" cy="720"/>
          </a:xfrm>
          <a:solidFill>
            <a:schemeClr val="accent3">
              <a:lumMod val="20000"/>
              <a:lumOff val="80000"/>
            </a:schemeClr>
          </a:solidFill>
        </p:grpSpPr>
        <p:sp>
          <p:nvSpPr>
            <p:cNvPr id="316442" name="Line 26"/>
            <p:cNvSpPr>
              <a:spLocks noChangeShapeType="1"/>
            </p:cNvSpPr>
            <p:nvPr/>
          </p:nvSpPr>
          <p:spPr bwMode="auto">
            <a:xfrm>
              <a:off x="3168" y="2448"/>
              <a:ext cx="288" cy="288"/>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21" name="Oval 5"/>
            <p:cNvSpPr>
              <a:spLocks noChangeArrowheads="1"/>
            </p:cNvSpPr>
            <p:nvPr/>
          </p:nvSpPr>
          <p:spPr bwMode="auto">
            <a:xfrm>
              <a:off x="3072" y="2688"/>
              <a:ext cx="1440" cy="48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chemeClr val="tx1"/>
                  </a:solidFill>
                </a:rPr>
                <a:t>encres </a:t>
              </a:r>
            </a:p>
            <a:p>
              <a:pPr algn="ctr"/>
              <a:r>
                <a:rPr lang="en-GB" sz="2000">
                  <a:solidFill>
                    <a:schemeClr val="tx1"/>
                  </a:solidFill>
                </a:rPr>
                <a:t>invisibles</a:t>
              </a:r>
            </a:p>
          </p:txBody>
        </p:sp>
      </p:grpSp>
      <p:sp>
        <p:nvSpPr>
          <p:cNvPr id="316422" name="Rectangle 6"/>
          <p:cNvSpPr>
            <a:spLocks noChangeArrowheads="1"/>
          </p:cNvSpPr>
          <p:nvPr/>
        </p:nvSpPr>
        <p:spPr bwMode="auto">
          <a:xfrm>
            <a:off x="6248400" y="5029200"/>
            <a:ext cx="15240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pPr algn="ctr"/>
            <a:r>
              <a:rPr lang="en-GB" sz="2000">
                <a:solidFill>
                  <a:schemeClr val="tx1"/>
                </a:solidFill>
              </a:rPr>
              <a:t>sur papier</a:t>
            </a:r>
          </a:p>
        </p:txBody>
      </p:sp>
      <p:sp>
        <p:nvSpPr>
          <p:cNvPr id="316423" name="Rectangle 7"/>
          <p:cNvSpPr>
            <a:spLocks noChangeArrowheads="1"/>
          </p:cNvSpPr>
          <p:nvPr/>
        </p:nvSpPr>
        <p:spPr bwMode="auto">
          <a:xfrm>
            <a:off x="6248400" y="5638800"/>
            <a:ext cx="15240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pPr algn="ctr"/>
            <a:r>
              <a:rPr lang="en-GB" sz="2000">
                <a:solidFill>
                  <a:schemeClr val="tx1"/>
                </a:solidFill>
              </a:rPr>
              <a:t>sur oeuf</a:t>
            </a:r>
          </a:p>
        </p:txBody>
      </p:sp>
      <p:grpSp>
        <p:nvGrpSpPr>
          <p:cNvPr id="316448" name="Group 32"/>
          <p:cNvGrpSpPr>
            <a:grpSpLocks/>
          </p:cNvGrpSpPr>
          <p:nvPr/>
        </p:nvGrpSpPr>
        <p:grpSpPr bwMode="auto">
          <a:xfrm>
            <a:off x="914400" y="1066800"/>
            <a:ext cx="2514600" cy="1600200"/>
            <a:chOff x="576" y="864"/>
            <a:chExt cx="1584" cy="1008"/>
          </a:xfrm>
          <a:solidFill>
            <a:schemeClr val="accent3">
              <a:lumMod val="20000"/>
              <a:lumOff val="80000"/>
            </a:schemeClr>
          </a:solidFill>
        </p:grpSpPr>
        <p:sp>
          <p:nvSpPr>
            <p:cNvPr id="316431" name="Line 15"/>
            <p:cNvSpPr>
              <a:spLocks noChangeShapeType="1"/>
            </p:cNvSpPr>
            <p:nvPr/>
          </p:nvSpPr>
          <p:spPr bwMode="auto">
            <a:xfrm flipH="1" flipV="1">
              <a:off x="1440" y="1248"/>
              <a:ext cx="720" cy="624"/>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24" name="Oval 8"/>
            <p:cNvSpPr>
              <a:spLocks noChangeArrowheads="1"/>
            </p:cNvSpPr>
            <p:nvPr/>
          </p:nvSpPr>
          <p:spPr bwMode="auto">
            <a:xfrm>
              <a:off x="576" y="864"/>
              <a:ext cx="1344" cy="432"/>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chemeClr val="tx1"/>
                  </a:solidFill>
                </a:rPr>
                <a:t>chevelure</a:t>
              </a:r>
            </a:p>
          </p:txBody>
        </p:sp>
      </p:grpSp>
      <p:grpSp>
        <p:nvGrpSpPr>
          <p:cNvPr id="316453" name="Group 37"/>
          <p:cNvGrpSpPr>
            <a:grpSpLocks/>
          </p:cNvGrpSpPr>
          <p:nvPr/>
        </p:nvGrpSpPr>
        <p:grpSpPr bwMode="auto">
          <a:xfrm>
            <a:off x="533400" y="2438400"/>
            <a:ext cx="2667000" cy="685800"/>
            <a:chOff x="336" y="1728"/>
            <a:chExt cx="1680" cy="432"/>
          </a:xfrm>
          <a:solidFill>
            <a:schemeClr val="accent3">
              <a:lumMod val="20000"/>
              <a:lumOff val="80000"/>
            </a:schemeClr>
          </a:solidFill>
        </p:grpSpPr>
        <p:sp>
          <p:nvSpPr>
            <p:cNvPr id="316434" name="Line 18"/>
            <p:cNvSpPr>
              <a:spLocks noChangeShapeType="1"/>
            </p:cNvSpPr>
            <p:nvPr/>
          </p:nvSpPr>
          <p:spPr bwMode="auto">
            <a:xfrm flipH="1" flipV="1">
              <a:off x="1440" y="1968"/>
              <a:ext cx="576" cy="48"/>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26" name="Oval 10"/>
            <p:cNvSpPr>
              <a:spLocks noChangeArrowheads="1"/>
            </p:cNvSpPr>
            <p:nvPr/>
          </p:nvSpPr>
          <p:spPr bwMode="auto">
            <a:xfrm>
              <a:off x="336" y="1728"/>
              <a:ext cx="1344" cy="432"/>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chemeClr val="tx1"/>
                  </a:solidFill>
                </a:rPr>
                <a:t>vocabulaire</a:t>
              </a:r>
            </a:p>
            <a:p>
              <a:pPr algn="ctr"/>
              <a:r>
                <a:rPr lang="en-GB" sz="2000">
                  <a:solidFill>
                    <a:schemeClr val="tx1"/>
                  </a:solidFill>
                </a:rPr>
                <a:t>codé</a:t>
              </a:r>
            </a:p>
          </p:txBody>
        </p:sp>
      </p:grpSp>
      <p:grpSp>
        <p:nvGrpSpPr>
          <p:cNvPr id="316449" name="Group 33"/>
          <p:cNvGrpSpPr>
            <a:grpSpLocks/>
          </p:cNvGrpSpPr>
          <p:nvPr/>
        </p:nvGrpSpPr>
        <p:grpSpPr bwMode="auto">
          <a:xfrm>
            <a:off x="5486400" y="1143000"/>
            <a:ext cx="2362200" cy="1524000"/>
            <a:chOff x="3456" y="912"/>
            <a:chExt cx="1488" cy="960"/>
          </a:xfrm>
          <a:solidFill>
            <a:schemeClr val="accent3">
              <a:lumMod val="20000"/>
              <a:lumOff val="80000"/>
            </a:schemeClr>
          </a:solidFill>
        </p:grpSpPr>
        <p:sp>
          <p:nvSpPr>
            <p:cNvPr id="316433" name="Line 17"/>
            <p:cNvSpPr>
              <a:spLocks noChangeShapeType="1"/>
            </p:cNvSpPr>
            <p:nvPr/>
          </p:nvSpPr>
          <p:spPr bwMode="auto">
            <a:xfrm flipV="1">
              <a:off x="3456" y="1344"/>
              <a:ext cx="576" cy="528"/>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27" name="Oval 11"/>
            <p:cNvSpPr>
              <a:spLocks noChangeArrowheads="1"/>
            </p:cNvSpPr>
            <p:nvPr/>
          </p:nvSpPr>
          <p:spPr bwMode="auto">
            <a:xfrm>
              <a:off x="3600" y="912"/>
              <a:ext cx="1344" cy="624"/>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chemeClr val="tx1"/>
                  </a:solidFill>
                </a:rPr>
                <a:t>caches dans </a:t>
              </a:r>
            </a:p>
            <a:p>
              <a:pPr algn="ctr"/>
              <a:r>
                <a:rPr lang="en-GB" sz="2000">
                  <a:solidFill>
                    <a:schemeClr val="tx1"/>
                  </a:solidFill>
                </a:rPr>
                <a:t>objets</a:t>
              </a:r>
            </a:p>
          </p:txBody>
        </p:sp>
      </p:grpSp>
      <p:grpSp>
        <p:nvGrpSpPr>
          <p:cNvPr id="316454" name="Group 38"/>
          <p:cNvGrpSpPr>
            <a:grpSpLocks/>
          </p:cNvGrpSpPr>
          <p:nvPr/>
        </p:nvGrpSpPr>
        <p:grpSpPr bwMode="auto">
          <a:xfrm>
            <a:off x="990600" y="3429000"/>
            <a:ext cx="2209800" cy="1295400"/>
            <a:chOff x="624" y="2352"/>
            <a:chExt cx="1392" cy="816"/>
          </a:xfrm>
          <a:solidFill>
            <a:schemeClr val="accent3">
              <a:lumMod val="20000"/>
              <a:lumOff val="80000"/>
            </a:schemeClr>
          </a:solidFill>
        </p:grpSpPr>
        <p:sp>
          <p:nvSpPr>
            <p:cNvPr id="316435" name="Line 19"/>
            <p:cNvSpPr>
              <a:spLocks noChangeShapeType="1"/>
            </p:cNvSpPr>
            <p:nvPr/>
          </p:nvSpPr>
          <p:spPr bwMode="auto">
            <a:xfrm flipH="1">
              <a:off x="1536" y="2352"/>
              <a:ext cx="480" cy="432"/>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28" name="Oval 12"/>
            <p:cNvSpPr>
              <a:spLocks noChangeArrowheads="1"/>
            </p:cNvSpPr>
            <p:nvPr/>
          </p:nvSpPr>
          <p:spPr bwMode="auto">
            <a:xfrm>
              <a:off x="624" y="2688"/>
              <a:ext cx="1344" cy="48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chemeClr val="tx1"/>
                  </a:solidFill>
                </a:rPr>
                <a:t>textes de </a:t>
              </a:r>
            </a:p>
            <a:p>
              <a:pPr algn="ctr"/>
              <a:r>
                <a:rPr lang="en-GB" sz="2000">
                  <a:solidFill>
                    <a:schemeClr val="tx1"/>
                  </a:solidFill>
                </a:rPr>
                <a:t>journaux</a:t>
              </a:r>
            </a:p>
          </p:txBody>
        </p:sp>
      </p:grpSp>
      <p:sp>
        <p:nvSpPr>
          <p:cNvPr id="316429" name="Rectangle 13"/>
          <p:cNvSpPr>
            <a:spLocks noChangeArrowheads="1"/>
          </p:cNvSpPr>
          <p:nvPr/>
        </p:nvSpPr>
        <p:spPr bwMode="auto">
          <a:xfrm>
            <a:off x="1905000" y="5029200"/>
            <a:ext cx="25146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pPr algn="ctr"/>
            <a:r>
              <a:rPr lang="en-GB" sz="2000">
                <a:solidFill>
                  <a:schemeClr val="tx1"/>
                </a:solidFill>
              </a:rPr>
              <a:t>marquage de lettres</a:t>
            </a:r>
          </a:p>
        </p:txBody>
      </p:sp>
      <p:sp>
        <p:nvSpPr>
          <p:cNvPr id="316430" name="Rectangle 14"/>
          <p:cNvSpPr>
            <a:spLocks noChangeArrowheads="1"/>
          </p:cNvSpPr>
          <p:nvPr/>
        </p:nvSpPr>
        <p:spPr bwMode="auto">
          <a:xfrm>
            <a:off x="1905000" y="5638800"/>
            <a:ext cx="25146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pPr algn="ctr"/>
            <a:r>
              <a:rPr lang="en-GB" sz="2000">
                <a:solidFill>
                  <a:schemeClr val="tx1"/>
                </a:solidFill>
              </a:rPr>
              <a:t>parties d’échec</a:t>
            </a:r>
          </a:p>
        </p:txBody>
      </p:sp>
      <p:grpSp>
        <p:nvGrpSpPr>
          <p:cNvPr id="316450" name="Group 34"/>
          <p:cNvGrpSpPr>
            <a:grpSpLocks/>
          </p:cNvGrpSpPr>
          <p:nvPr/>
        </p:nvGrpSpPr>
        <p:grpSpPr bwMode="auto">
          <a:xfrm>
            <a:off x="6781800" y="2133600"/>
            <a:ext cx="228600" cy="1066800"/>
            <a:chOff x="4272" y="1536"/>
            <a:chExt cx="144" cy="672"/>
          </a:xfrm>
          <a:solidFill>
            <a:schemeClr val="accent3">
              <a:lumMod val="20000"/>
              <a:lumOff val="80000"/>
            </a:schemeClr>
          </a:solidFill>
        </p:grpSpPr>
        <p:sp>
          <p:nvSpPr>
            <p:cNvPr id="316443" name="Line 27"/>
            <p:cNvSpPr>
              <a:spLocks noChangeShapeType="1"/>
            </p:cNvSpPr>
            <p:nvPr/>
          </p:nvSpPr>
          <p:spPr bwMode="auto">
            <a:xfrm>
              <a:off x="4272" y="1536"/>
              <a:ext cx="0" cy="672"/>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44" name="Line 28"/>
            <p:cNvSpPr>
              <a:spLocks noChangeShapeType="1"/>
            </p:cNvSpPr>
            <p:nvPr/>
          </p:nvSpPr>
          <p:spPr bwMode="auto">
            <a:xfrm>
              <a:off x="4272" y="1824"/>
              <a:ext cx="144"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316445" name="Line 29"/>
            <p:cNvSpPr>
              <a:spLocks noChangeShapeType="1"/>
            </p:cNvSpPr>
            <p:nvPr/>
          </p:nvSpPr>
          <p:spPr bwMode="auto">
            <a:xfrm>
              <a:off x="4272" y="2208"/>
              <a:ext cx="144"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grpSp>
      <p:sp>
        <p:nvSpPr>
          <p:cNvPr id="316446" name="Rectangle 30"/>
          <p:cNvSpPr>
            <a:spLocks noChangeArrowheads="1"/>
          </p:cNvSpPr>
          <p:nvPr/>
        </p:nvSpPr>
        <p:spPr bwMode="auto">
          <a:xfrm>
            <a:off x="7010400" y="2438400"/>
            <a:ext cx="19812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pPr algn="ctr"/>
            <a:r>
              <a:rPr lang="en-GB" sz="2000">
                <a:solidFill>
                  <a:schemeClr val="tx1"/>
                </a:solidFill>
              </a:rPr>
              <a:t>tablettes de cire</a:t>
            </a:r>
          </a:p>
        </p:txBody>
      </p:sp>
      <p:sp>
        <p:nvSpPr>
          <p:cNvPr id="316447" name="Rectangle 31"/>
          <p:cNvSpPr>
            <a:spLocks noChangeArrowheads="1"/>
          </p:cNvSpPr>
          <p:nvPr/>
        </p:nvSpPr>
        <p:spPr bwMode="auto">
          <a:xfrm>
            <a:off x="7010400" y="3048000"/>
            <a:ext cx="1524000" cy="381000"/>
          </a:xfrm>
          <a:prstGeom prst="rect">
            <a:avLst/>
          </a:prstGeom>
          <a:solidFill>
            <a:schemeClr val="accent3">
              <a:lumMod val="20000"/>
              <a:lumOff val="80000"/>
            </a:schemeClr>
          </a:solidFill>
          <a:ln w="28575">
            <a:solidFill>
              <a:schemeClr val="tx1"/>
            </a:solidFill>
            <a:miter lim="800000"/>
            <a:headEnd/>
            <a:tailEnd/>
          </a:ln>
          <a:effectLst/>
          <a:extLst/>
        </p:spPr>
        <p:txBody>
          <a:bodyPr wrap="none" anchor="ctr"/>
          <a:lstStyle/>
          <a:p>
            <a:pPr algn="ctr"/>
            <a:r>
              <a:rPr lang="en-GB" sz="2000">
                <a:solidFill>
                  <a:schemeClr val="tx1"/>
                </a:solidFill>
              </a:rPr>
              <a:t>clous creux</a:t>
            </a:r>
          </a:p>
        </p:txBody>
      </p:sp>
      <p:sp>
        <p:nvSpPr>
          <p:cNvPr id="2" name="Slide Number Placeholder 1"/>
          <p:cNvSpPr>
            <a:spLocks noGrp="1"/>
          </p:cNvSpPr>
          <p:nvPr>
            <p:ph type="sldNum" sz="quarter" idx="12"/>
          </p:nvPr>
        </p:nvSpPr>
        <p:spPr/>
        <p:txBody>
          <a:bodyPr/>
          <a:lstStyle/>
          <a:p>
            <a:fld id="{B6F15528-21DE-4FAA-801E-634DDDAF4B2B}" type="slidenum">
              <a:rPr lang="en-US" sz="1100" smtClean="0"/>
              <a:pPr/>
              <a:t>5</a:t>
            </a:fld>
            <a:endParaRPr lang="en-US" sz="1100" dirty="0"/>
          </a:p>
        </p:txBody>
      </p:sp>
    </p:spTree>
    <p:extLst>
      <p:ext uri="{BB962C8B-B14F-4D97-AF65-F5344CB8AC3E}">
        <p14:creationId xmlns:p14="http://schemas.microsoft.com/office/powerpoint/2010/main" val="323945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316448"/>
                                        </p:tgtEl>
                                        <p:attrNameLst>
                                          <p:attrName>style.visibility</p:attrName>
                                        </p:attrNameLst>
                                      </p:cBhvr>
                                      <p:to>
                                        <p:strVal val="visible"/>
                                      </p:to>
                                    </p:set>
                                    <p:animEffect transition="in" filter="strips(upLeft)">
                                      <p:cBhvr>
                                        <p:cTn id="7" dur="1000"/>
                                        <p:tgtEl>
                                          <p:spTgt spid="316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316449"/>
                                        </p:tgtEl>
                                        <p:attrNameLst>
                                          <p:attrName>style.visibility</p:attrName>
                                        </p:attrNameLst>
                                      </p:cBhvr>
                                      <p:to>
                                        <p:strVal val="visible"/>
                                      </p:to>
                                    </p:set>
                                    <p:animEffect transition="in" filter="strips(upRight)">
                                      <p:cBhvr>
                                        <p:cTn id="12" dur="1000"/>
                                        <p:tgtEl>
                                          <p:spTgt spid="3164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316450"/>
                                        </p:tgtEl>
                                        <p:attrNameLst>
                                          <p:attrName>style.visibility</p:attrName>
                                        </p:attrNameLst>
                                      </p:cBhvr>
                                      <p:to>
                                        <p:strVal val="visible"/>
                                      </p:to>
                                    </p:set>
                                    <p:anim calcmode="lin" valueType="num">
                                      <p:cBhvr additive="base">
                                        <p:cTn id="17" dur="1000"/>
                                        <p:tgtEl>
                                          <p:spTgt spid="316450"/>
                                        </p:tgtEl>
                                        <p:attrNameLst>
                                          <p:attrName>ppt_y</p:attrName>
                                        </p:attrNameLst>
                                      </p:cBhvr>
                                      <p:tavLst>
                                        <p:tav tm="0">
                                          <p:val>
                                            <p:strVal val="#ppt_y-#ppt_h*1.125000"/>
                                          </p:val>
                                        </p:tav>
                                        <p:tav tm="100000">
                                          <p:val>
                                            <p:strVal val="#ppt_y"/>
                                          </p:val>
                                        </p:tav>
                                      </p:tavLst>
                                    </p:anim>
                                    <p:animEffect transition="in" filter="wipe(down)">
                                      <p:cBhvr>
                                        <p:cTn id="18" dur="1000"/>
                                        <p:tgtEl>
                                          <p:spTgt spid="3164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6446"/>
                                        </p:tgtEl>
                                        <p:attrNameLst>
                                          <p:attrName>style.visibility</p:attrName>
                                        </p:attrNameLst>
                                      </p:cBhvr>
                                      <p:to>
                                        <p:strVal val="visible"/>
                                      </p:to>
                                    </p:set>
                                    <p:animEffect transition="in" filter="wipe(left)">
                                      <p:cBhvr>
                                        <p:cTn id="23" dur="1000"/>
                                        <p:tgtEl>
                                          <p:spTgt spid="3164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16447"/>
                                        </p:tgtEl>
                                        <p:attrNameLst>
                                          <p:attrName>style.visibility</p:attrName>
                                        </p:attrNameLst>
                                      </p:cBhvr>
                                      <p:to>
                                        <p:strVal val="visible"/>
                                      </p:to>
                                    </p:set>
                                    <p:animEffect transition="in" filter="wipe(left)">
                                      <p:cBhvr>
                                        <p:cTn id="28" dur="1000"/>
                                        <p:tgtEl>
                                          <p:spTgt spid="3164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316451"/>
                                        </p:tgtEl>
                                        <p:attrNameLst>
                                          <p:attrName>style.visibility</p:attrName>
                                        </p:attrNameLst>
                                      </p:cBhvr>
                                      <p:to>
                                        <p:strVal val="visible"/>
                                      </p:to>
                                    </p:set>
                                    <p:animEffect transition="in" filter="strips(downRight)">
                                      <p:cBhvr>
                                        <p:cTn id="33" dur="1000"/>
                                        <p:tgtEl>
                                          <p:spTgt spid="3164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nodeType="clickEffect">
                                  <p:stCondLst>
                                    <p:cond delay="0"/>
                                  </p:stCondLst>
                                  <p:childTnLst>
                                    <p:set>
                                      <p:cBhvr>
                                        <p:cTn id="37" dur="1" fill="hold">
                                          <p:stCondLst>
                                            <p:cond delay="0"/>
                                          </p:stCondLst>
                                        </p:cTn>
                                        <p:tgtEl>
                                          <p:spTgt spid="316452"/>
                                        </p:tgtEl>
                                        <p:attrNameLst>
                                          <p:attrName>style.visibility</p:attrName>
                                        </p:attrNameLst>
                                      </p:cBhvr>
                                      <p:to>
                                        <p:strVal val="visible"/>
                                      </p:to>
                                    </p:set>
                                    <p:anim calcmode="lin" valueType="num">
                                      <p:cBhvr additive="base">
                                        <p:cTn id="38" dur="1000"/>
                                        <p:tgtEl>
                                          <p:spTgt spid="316452"/>
                                        </p:tgtEl>
                                        <p:attrNameLst>
                                          <p:attrName>ppt_y</p:attrName>
                                        </p:attrNameLst>
                                      </p:cBhvr>
                                      <p:tavLst>
                                        <p:tav tm="0">
                                          <p:val>
                                            <p:strVal val="#ppt_y-#ppt_h*1.125000"/>
                                          </p:val>
                                        </p:tav>
                                        <p:tav tm="100000">
                                          <p:val>
                                            <p:strVal val="#ppt_y"/>
                                          </p:val>
                                        </p:tav>
                                      </p:tavLst>
                                    </p:anim>
                                    <p:animEffect transition="in" filter="wipe(down)">
                                      <p:cBhvr>
                                        <p:cTn id="39" dur="1000"/>
                                        <p:tgtEl>
                                          <p:spTgt spid="31645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6422"/>
                                        </p:tgtEl>
                                        <p:attrNameLst>
                                          <p:attrName>style.visibility</p:attrName>
                                        </p:attrNameLst>
                                      </p:cBhvr>
                                      <p:to>
                                        <p:strVal val="visible"/>
                                      </p:to>
                                    </p:set>
                                    <p:animEffect transition="in" filter="wipe(left)">
                                      <p:cBhvr>
                                        <p:cTn id="44" dur="1000"/>
                                        <p:tgtEl>
                                          <p:spTgt spid="3164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16423"/>
                                        </p:tgtEl>
                                        <p:attrNameLst>
                                          <p:attrName>style.visibility</p:attrName>
                                        </p:attrNameLst>
                                      </p:cBhvr>
                                      <p:to>
                                        <p:strVal val="visible"/>
                                      </p:to>
                                    </p:set>
                                    <p:animEffect transition="in" filter="wipe(left)">
                                      <p:cBhvr>
                                        <p:cTn id="49" dur="1000"/>
                                        <p:tgtEl>
                                          <p:spTgt spid="3164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nodeType="clickEffect">
                                  <p:stCondLst>
                                    <p:cond delay="0"/>
                                  </p:stCondLst>
                                  <p:childTnLst>
                                    <p:set>
                                      <p:cBhvr>
                                        <p:cTn id="53" dur="1" fill="hold">
                                          <p:stCondLst>
                                            <p:cond delay="0"/>
                                          </p:stCondLst>
                                        </p:cTn>
                                        <p:tgtEl>
                                          <p:spTgt spid="316453"/>
                                        </p:tgtEl>
                                        <p:attrNameLst>
                                          <p:attrName>style.visibility</p:attrName>
                                        </p:attrNameLst>
                                      </p:cBhvr>
                                      <p:to>
                                        <p:strVal val="visible"/>
                                      </p:to>
                                    </p:set>
                                    <p:animEffect transition="in" filter="wipe(right)">
                                      <p:cBhvr>
                                        <p:cTn id="54" dur="1000"/>
                                        <p:tgtEl>
                                          <p:spTgt spid="31645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nodeType="clickEffect">
                                  <p:stCondLst>
                                    <p:cond delay="0"/>
                                  </p:stCondLst>
                                  <p:childTnLst>
                                    <p:set>
                                      <p:cBhvr>
                                        <p:cTn id="58" dur="1" fill="hold">
                                          <p:stCondLst>
                                            <p:cond delay="0"/>
                                          </p:stCondLst>
                                        </p:cTn>
                                        <p:tgtEl>
                                          <p:spTgt spid="316454"/>
                                        </p:tgtEl>
                                        <p:attrNameLst>
                                          <p:attrName>style.visibility</p:attrName>
                                        </p:attrNameLst>
                                      </p:cBhvr>
                                      <p:to>
                                        <p:strVal val="visible"/>
                                      </p:to>
                                    </p:set>
                                    <p:animEffect transition="in" filter="strips(downLeft)">
                                      <p:cBhvr>
                                        <p:cTn id="59" dur="1000"/>
                                        <p:tgtEl>
                                          <p:spTgt spid="31645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1" fill="hold" nodeType="clickEffect">
                                  <p:stCondLst>
                                    <p:cond delay="0"/>
                                  </p:stCondLst>
                                  <p:childTnLst>
                                    <p:set>
                                      <p:cBhvr>
                                        <p:cTn id="63" dur="1" fill="hold">
                                          <p:stCondLst>
                                            <p:cond delay="0"/>
                                          </p:stCondLst>
                                        </p:cTn>
                                        <p:tgtEl>
                                          <p:spTgt spid="316455"/>
                                        </p:tgtEl>
                                        <p:attrNameLst>
                                          <p:attrName>style.visibility</p:attrName>
                                        </p:attrNameLst>
                                      </p:cBhvr>
                                      <p:to>
                                        <p:strVal val="visible"/>
                                      </p:to>
                                    </p:set>
                                    <p:anim calcmode="lin" valueType="num">
                                      <p:cBhvr additive="base">
                                        <p:cTn id="64" dur="1000"/>
                                        <p:tgtEl>
                                          <p:spTgt spid="316455"/>
                                        </p:tgtEl>
                                        <p:attrNameLst>
                                          <p:attrName>ppt_y</p:attrName>
                                        </p:attrNameLst>
                                      </p:cBhvr>
                                      <p:tavLst>
                                        <p:tav tm="0">
                                          <p:val>
                                            <p:strVal val="#ppt_y-#ppt_h*1.125000"/>
                                          </p:val>
                                        </p:tav>
                                        <p:tav tm="100000">
                                          <p:val>
                                            <p:strVal val="#ppt_y"/>
                                          </p:val>
                                        </p:tav>
                                      </p:tavLst>
                                    </p:anim>
                                    <p:animEffect transition="in" filter="wipe(down)">
                                      <p:cBhvr>
                                        <p:cTn id="65" dur="1000"/>
                                        <p:tgtEl>
                                          <p:spTgt spid="31645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16429"/>
                                        </p:tgtEl>
                                        <p:attrNameLst>
                                          <p:attrName>style.visibility</p:attrName>
                                        </p:attrNameLst>
                                      </p:cBhvr>
                                      <p:to>
                                        <p:strVal val="visible"/>
                                      </p:to>
                                    </p:set>
                                    <p:animEffect transition="in" filter="wipe(left)">
                                      <p:cBhvr>
                                        <p:cTn id="70" dur="1000"/>
                                        <p:tgtEl>
                                          <p:spTgt spid="3164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16430"/>
                                        </p:tgtEl>
                                        <p:attrNameLst>
                                          <p:attrName>style.visibility</p:attrName>
                                        </p:attrNameLst>
                                      </p:cBhvr>
                                      <p:to>
                                        <p:strVal val="visible"/>
                                      </p:to>
                                    </p:set>
                                    <p:animEffect transition="in" filter="wipe(left)">
                                      <p:cBhvr>
                                        <p:cTn id="75" dur="1000"/>
                                        <p:tgtEl>
                                          <p:spTgt spid="316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2" grpId="0" animBg="1" autoUpdateAnimBg="0"/>
      <p:bldP spid="316423" grpId="0" animBg="1" autoUpdateAnimBg="0"/>
      <p:bldP spid="316429" grpId="0" animBg="1" autoUpdateAnimBg="0"/>
      <p:bldP spid="316430" grpId="0" animBg="1" autoUpdateAnimBg="0"/>
      <p:bldP spid="316446" grpId="0" animBg="1" autoUpdateAnimBg="0"/>
      <p:bldP spid="316447"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14 avril  2011</a:t>
            </a:r>
            <a:endParaRPr lang="en-US"/>
          </a:p>
        </p:txBody>
      </p:sp>
      <p:sp>
        <p:nvSpPr>
          <p:cNvPr id="14"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24994" name="Rectangle 2"/>
          <p:cNvSpPr>
            <a:spLocks noGrp="1" noChangeArrowheads="1"/>
          </p:cNvSpPr>
          <p:nvPr>
            <p:ph type="title"/>
          </p:nvPr>
        </p:nvSpPr>
        <p:spPr/>
        <p:txBody>
          <a:bodyPr/>
          <a:lstStyle/>
          <a:p>
            <a:r>
              <a:rPr lang="fr-LU" sz="3400"/>
              <a:t>examples of programs </a:t>
            </a:r>
            <a:endParaRPr lang="en-GB" sz="3400"/>
          </a:p>
        </p:txBody>
      </p:sp>
      <p:sp>
        <p:nvSpPr>
          <p:cNvPr id="724995" name="Rectangle 3"/>
          <p:cNvSpPr>
            <a:spLocks noChangeArrowheads="1"/>
          </p:cNvSpPr>
          <p:nvPr/>
        </p:nvSpPr>
        <p:spPr bwMode="auto">
          <a:xfrm>
            <a:off x="3505200" y="3276600"/>
            <a:ext cx="2362200" cy="9144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runs under </a:t>
            </a:r>
          </a:p>
          <a:p>
            <a:r>
              <a:rPr lang="fr-LU" sz="2000">
                <a:solidFill>
                  <a:srgbClr val="4D4D4D"/>
                </a:solidFill>
                <a:latin typeface="Times New Roman" pitchFamily="18" charset="0"/>
              </a:rPr>
              <a:t>Windows</a:t>
            </a:r>
            <a:endParaRPr lang="en-GB" sz="2000">
              <a:solidFill>
                <a:srgbClr val="4D4D4D"/>
              </a:solidFill>
              <a:latin typeface="Times New Roman" pitchFamily="18" charset="0"/>
            </a:endParaRPr>
          </a:p>
        </p:txBody>
      </p:sp>
      <p:sp>
        <p:nvSpPr>
          <p:cNvPr id="724996" name="Oval 4"/>
          <p:cNvSpPr>
            <a:spLocks noChangeArrowheads="1"/>
          </p:cNvSpPr>
          <p:nvPr/>
        </p:nvSpPr>
        <p:spPr bwMode="auto">
          <a:xfrm>
            <a:off x="327025" y="1524000"/>
            <a:ext cx="2438400" cy="1295400"/>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400">
                <a:solidFill>
                  <a:srgbClr val="4D4D4D"/>
                </a:solidFill>
                <a:latin typeface="Times New Roman" pitchFamily="18" charset="0"/>
              </a:rPr>
              <a:t>Hide and Seek</a:t>
            </a:r>
            <a:endParaRPr lang="en-GB" sz="2400">
              <a:solidFill>
                <a:srgbClr val="4D4D4D"/>
              </a:solidFill>
              <a:latin typeface="Times New Roman" pitchFamily="18" charset="0"/>
            </a:endParaRPr>
          </a:p>
        </p:txBody>
      </p:sp>
      <p:sp>
        <p:nvSpPr>
          <p:cNvPr id="724997" name="Rectangle 5"/>
          <p:cNvSpPr>
            <a:spLocks noChangeArrowheads="1"/>
          </p:cNvSpPr>
          <p:nvPr/>
        </p:nvSpPr>
        <p:spPr bwMode="auto">
          <a:xfrm>
            <a:off x="250825" y="3429000"/>
            <a:ext cx="2667000" cy="9144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runs under DOS </a:t>
            </a:r>
            <a:endParaRPr lang="en-GB" sz="2000">
              <a:solidFill>
                <a:srgbClr val="4D4D4D"/>
              </a:solidFill>
              <a:latin typeface="Times New Roman" pitchFamily="18" charset="0"/>
            </a:endParaRPr>
          </a:p>
        </p:txBody>
      </p:sp>
      <p:sp>
        <p:nvSpPr>
          <p:cNvPr id="724998" name="Rectangle 6"/>
          <p:cNvSpPr>
            <a:spLocks noChangeArrowheads="1"/>
          </p:cNvSpPr>
          <p:nvPr/>
        </p:nvSpPr>
        <p:spPr bwMode="auto">
          <a:xfrm>
            <a:off x="261938" y="4868863"/>
            <a:ext cx="2663825" cy="1074737"/>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file is hidden under a</a:t>
            </a:r>
          </a:p>
          <a:p>
            <a:r>
              <a:rPr lang="fr-LU" sz="2000">
                <a:solidFill>
                  <a:srgbClr val="4D4D4D"/>
                </a:solidFill>
                <a:latin typeface="Times New Roman" pitchFamily="18" charset="0"/>
              </a:rPr>
              <a:t> GIF or BMP cover</a:t>
            </a:r>
            <a:endParaRPr lang="en-GB" sz="2000">
              <a:solidFill>
                <a:srgbClr val="4D4D4D"/>
              </a:solidFill>
              <a:latin typeface="Times New Roman" pitchFamily="18" charset="0"/>
            </a:endParaRPr>
          </a:p>
        </p:txBody>
      </p:sp>
      <p:sp>
        <p:nvSpPr>
          <p:cNvPr id="724999" name="Oval 7"/>
          <p:cNvSpPr>
            <a:spLocks noChangeArrowheads="1"/>
          </p:cNvSpPr>
          <p:nvPr/>
        </p:nvSpPr>
        <p:spPr bwMode="auto">
          <a:xfrm>
            <a:off x="6423025" y="1524000"/>
            <a:ext cx="2438400" cy="1295400"/>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400">
                <a:solidFill>
                  <a:srgbClr val="4D4D4D"/>
                </a:solidFill>
                <a:latin typeface="Times New Roman" pitchFamily="18" charset="0"/>
              </a:rPr>
              <a:t>S-Tools</a:t>
            </a:r>
          </a:p>
          <a:p>
            <a:r>
              <a:rPr lang="fr-LU" sz="2400">
                <a:solidFill>
                  <a:srgbClr val="4D4D4D"/>
                </a:solidFill>
                <a:latin typeface="Times New Roman" pitchFamily="18" charset="0"/>
              </a:rPr>
              <a:t>JpHide</a:t>
            </a:r>
            <a:endParaRPr lang="en-GB" sz="2400">
              <a:solidFill>
                <a:srgbClr val="4D4D4D"/>
              </a:solidFill>
              <a:latin typeface="Times New Roman" pitchFamily="18" charset="0"/>
            </a:endParaRPr>
          </a:p>
        </p:txBody>
      </p:sp>
      <p:sp>
        <p:nvSpPr>
          <p:cNvPr id="725000" name="Rectangle 8"/>
          <p:cNvSpPr>
            <a:spLocks noChangeArrowheads="1"/>
          </p:cNvSpPr>
          <p:nvPr/>
        </p:nvSpPr>
        <p:spPr bwMode="auto">
          <a:xfrm>
            <a:off x="3429000" y="4797425"/>
            <a:ext cx="2590800" cy="1152525"/>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file is hidden under a</a:t>
            </a:r>
          </a:p>
          <a:p>
            <a:r>
              <a:rPr lang="fr-LU" sz="2000">
                <a:solidFill>
                  <a:srgbClr val="4D4D4D"/>
                </a:solidFill>
                <a:latin typeface="Times New Roman" pitchFamily="18" charset="0"/>
              </a:rPr>
              <a:t>GIF or BMP cover</a:t>
            </a:r>
            <a:endParaRPr lang="en-GB" sz="2000">
              <a:solidFill>
                <a:srgbClr val="4D4D4D"/>
              </a:solidFill>
              <a:latin typeface="Times New Roman" pitchFamily="18" charset="0"/>
            </a:endParaRPr>
          </a:p>
        </p:txBody>
      </p:sp>
      <p:sp>
        <p:nvSpPr>
          <p:cNvPr id="725001" name="Oval 9"/>
          <p:cNvSpPr>
            <a:spLocks noChangeArrowheads="1"/>
          </p:cNvSpPr>
          <p:nvPr/>
        </p:nvSpPr>
        <p:spPr bwMode="auto">
          <a:xfrm>
            <a:off x="3429000" y="1524000"/>
            <a:ext cx="2438400" cy="1295400"/>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400">
                <a:solidFill>
                  <a:srgbClr val="4D4D4D"/>
                </a:solidFill>
                <a:latin typeface="Times New Roman" pitchFamily="18" charset="0"/>
              </a:rPr>
              <a:t>WbStego4</a:t>
            </a:r>
          </a:p>
        </p:txBody>
      </p:sp>
      <p:sp>
        <p:nvSpPr>
          <p:cNvPr id="725002" name="Rectangle 10"/>
          <p:cNvSpPr>
            <a:spLocks noChangeArrowheads="1"/>
          </p:cNvSpPr>
          <p:nvPr/>
        </p:nvSpPr>
        <p:spPr bwMode="auto">
          <a:xfrm>
            <a:off x="6597650" y="4797425"/>
            <a:ext cx="2286000" cy="1152525"/>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file is hidden under a</a:t>
            </a:r>
          </a:p>
          <a:p>
            <a:r>
              <a:rPr lang="fr-LU" sz="2000">
                <a:solidFill>
                  <a:srgbClr val="4D4D4D"/>
                </a:solidFill>
                <a:latin typeface="Times New Roman" pitchFamily="18" charset="0"/>
              </a:rPr>
              <a:t>JPEG cover</a:t>
            </a:r>
            <a:endParaRPr lang="en-GB" sz="2000">
              <a:solidFill>
                <a:srgbClr val="4D4D4D"/>
              </a:solidFill>
              <a:latin typeface="Times New Roman" pitchFamily="18" charset="0"/>
            </a:endParaRPr>
          </a:p>
        </p:txBody>
      </p:sp>
      <p:sp>
        <p:nvSpPr>
          <p:cNvPr id="725003" name="Rectangle 11"/>
          <p:cNvSpPr>
            <a:spLocks noChangeArrowheads="1"/>
          </p:cNvSpPr>
          <p:nvPr/>
        </p:nvSpPr>
        <p:spPr bwMode="auto">
          <a:xfrm>
            <a:off x="6499225" y="3276600"/>
            <a:ext cx="2362200" cy="91440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run under </a:t>
            </a:r>
          </a:p>
          <a:p>
            <a:r>
              <a:rPr lang="fr-LU" sz="2000">
                <a:solidFill>
                  <a:srgbClr val="4D4D4D"/>
                </a:solidFill>
                <a:latin typeface="Times New Roman" pitchFamily="18" charset="0"/>
              </a:rPr>
              <a:t>Windows</a:t>
            </a:r>
            <a:endParaRPr lang="en-GB" sz="2000">
              <a:solidFill>
                <a:srgbClr val="4D4D4D"/>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1672675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4996"/>
                                        </p:tgtEl>
                                        <p:attrNameLst>
                                          <p:attrName>style.visibility</p:attrName>
                                        </p:attrNameLst>
                                      </p:cBhvr>
                                      <p:to>
                                        <p:strVal val="visible"/>
                                      </p:to>
                                    </p:set>
                                    <p:anim calcmode="lin" valueType="num">
                                      <p:cBhvr>
                                        <p:cTn id="7" dur="1000" fill="hold"/>
                                        <p:tgtEl>
                                          <p:spTgt spid="724996"/>
                                        </p:tgtEl>
                                        <p:attrNameLst>
                                          <p:attrName>ppt_w</p:attrName>
                                        </p:attrNameLst>
                                      </p:cBhvr>
                                      <p:tavLst>
                                        <p:tav tm="0">
                                          <p:val>
                                            <p:fltVal val="0"/>
                                          </p:val>
                                        </p:tav>
                                        <p:tav tm="100000">
                                          <p:val>
                                            <p:strVal val="#ppt_w"/>
                                          </p:val>
                                        </p:tav>
                                      </p:tavLst>
                                    </p:anim>
                                    <p:anim calcmode="lin" valueType="num">
                                      <p:cBhvr>
                                        <p:cTn id="8" dur="1000" fill="hold"/>
                                        <p:tgtEl>
                                          <p:spTgt spid="7249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4997"/>
                                        </p:tgtEl>
                                        <p:attrNameLst>
                                          <p:attrName>style.visibility</p:attrName>
                                        </p:attrNameLst>
                                      </p:cBhvr>
                                      <p:to>
                                        <p:strVal val="visible"/>
                                      </p:to>
                                    </p:set>
                                    <p:anim calcmode="lin" valueType="num">
                                      <p:cBhvr additive="base">
                                        <p:cTn id="13" dur="1000" fill="hold"/>
                                        <p:tgtEl>
                                          <p:spTgt spid="724997"/>
                                        </p:tgtEl>
                                        <p:attrNameLst>
                                          <p:attrName>ppt_x</p:attrName>
                                        </p:attrNameLst>
                                      </p:cBhvr>
                                      <p:tavLst>
                                        <p:tav tm="0">
                                          <p:val>
                                            <p:strVal val="0-#ppt_w/2"/>
                                          </p:val>
                                        </p:tav>
                                        <p:tav tm="100000">
                                          <p:val>
                                            <p:strVal val="#ppt_x"/>
                                          </p:val>
                                        </p:tav>
                                      </p:tavLst>
                                    </p:anim>
                                    <p:anim calcmode="lin" valueType="num">
                                      <p:cBhvr additive="base">
                                        <p:cTn id="14" dur="1000" fill="hold"/>
                                        <p:tgtEl>
                                          <p:spTgt spid="72499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4998"/>
                                        </p:tgtEl>
                                        <p:attrNameLst>
                                          <p:attrName>style.visibility</p:attrName>
                                        </p:attrNameLst>
                                      </p:cBhvr>
                                      <p:to>
                                        <p:strVal val="visible"/>
                                      </p:to>
                                    </p:set>
                                    <p:anim calcmode="lin" valueType="num">
                                      <p:cBhvr additive="base">
                                        <p:cTn id="19" dur="1000" fill="hold"/>
                                        <p:tgtEl>
                                          <p:spTgt spid="724998"/>
                                        </p:tgtEl>
                                        <p:attrNameLst>
                                          <p:attrName>ppt_x</p:attrName>
                                        </p:attrNameLst>
                                      </p:cBhvr>
                                      <p:tavLst>
                                        <p:tav tm="0">
                                          <p:val>
                                            <p:strVal val="#ppt_x"/>
                                          </p:val>
                                        </p:tav>
                                        <p:tav tm="100000">
                                          <p:val>
                                            <p:strVal val="#ppt_x"/>
                                          </p:val>
                                        </p:tav>
                                      </p:tavLst>
                                    </p:anim>
                                    <p:anim calcmode="lin" valueType="num">
                                      <p:cBhvr additive="base">
                                        <p:cTn id="20" dur="1000" fill="hold"/>
                                        <p:tgtEl>
                                          <p:spTgt spid="7249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25001"/>
                                        </p:tgtEl>
                                        <p:attrNameLst>
                                          <p:attrName>style.visibility</p:attrName>
                                        </p:attrNameLst>
                                      </p:cBhvr>
                                      <p:to>
                                        <p:strVal val="visible"/>
                                      </p:to>
                                    </p:set>
                                    <p:anim calcmode="lin" valueType="num">
                                      <p:cBhvr>
                                        <p:cTn id="25" dur="1000" fill="hold"/>
                                        <p:tgtEl>
                                          <p:spTgt spid="725001"/>
                                        </p:tgtEl>
                                        <p:attrNameLst>
                                          <p:attrName>ppt_w</p:attrName>
                                        </p:attrNameLst>
                                      </p:cBhvr>
                                      <p:tavLst>
                                        <p:tav tm="0">
                                          <p:val>
                                            <p:fltVal val="0"/>
                                          </p:val>
                                        </p:tav>
                                        <p:tav tm="100000">
                                          <p:val>
                                            <p:strVal val="#ppt_w"/>
                                          </p:val>
                                        </p:tav>
                                      </p:tavLst>
                                    </p:anim>
                                    <p:anim calcmode="lin" valueType="num">
                                      <p:cBhvr>
                                        <p:cTn id="26" dur="1000" fill="hold"/>
                                        <p:tgtEl>
                                          <p:spTgt spid="72500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4995"/>
                                        </p:tgtEl>
                                        <p:attrNameLst>
                                          <p:attrName>style.visibility</p:attrName>
                                        </p:attrNameLst>
                                      </p:cBhvr>
                                      <p:to>
                                        <p:strVal val="visible"/>
                                      </p:to>
                                    </p:set>
                                    <p:anim calcmode="lin" valueType="num">
                                      <p:cBhvr additive="base">
                                        <p:cTn id="31" dur="1000" fill="hold"/>
                                        <p:tgtEl>
                                          <p:spTgt spid="724995"/>
                                        </p:tgtEl>
                                        <p:attrNameLst>
                                          <p:attrName>ppt_x</p:attrName>
                                        </p:attrNameLst>
                                      </p:cBhvr>
                                      <p:tavLst>
                                        <p:tav tm="0">
                                          <p:val>
                                            <p:strVal val="#ppt_x"/>
                                          </p:val>
                                        </p:tav>
                                        <p:tav tm="100000">
                                          <p:val>
                                            <p:strVal val="#ppt_x"/>
                                          </p:val>
                                        </p:tav>
                                      </p:tavLst>
                                    </p:anim>
                                    <p:anim calcmode="lin" valueType="num">
                                      <p:cBhvr additive="base">
                                        <p:cTn id="32" dur="1000" fill="hold"/>
                                        <p:tgtEl>
                                          <p:spTgt spid="72499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25000"/>
                                        </p:tgtEl>
                                        <p:attrNameLst>
                                          <p:attrName>style.visibility</p:attrName>
                                        </p:attrNameLst>
                                      </p:cBhvr>
                                      <p:to>
                                        <p:strVal val="visible"/>
                                      </p:to>
                                    </p:set>
                                    <p:anim calcmode="lin" valueType="num">
                                      <p:cBhvr additive="base">
                                        <p:cTn id="37" dur="1000" fill="hold"/>
                                        <p:tgtEl>
                                          <p:spTgt spid="725000"/>
                                        </p:tgtEl>
                                        <p:attrNameLst>
                                          <p:attrName>ppt_x</p:attrName>
                                        </p:attrNameLst>
                                      </p:cBhvr>
                                      <p:tavLst>
                                        <p:tav tm="0">
                                          <p:val>
                                            <p:strVal val="#ppt_x"/>
                                          </p:val>
                                        </p:tav>
                                        <p:tav tm="100000">
                                          <p:val>
                                            <p:strVal val="#ppt_x"/>
                                          </p:val>
                                        </p:tav>
                                      </p:tavLst>
                                    </p:anim>
                                    <p:anim calcmode="lin" valueType="num">
                                      <p:cBhvr additive="base">
                                        <p:cTn id="38" dur="1000" fill="hold"/>
                                        <p:tgtEl>
                                          <p:spTgt spid="72500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24999"/>
                                        </p:tgtEl>
                                        <p:attrNameLst>
                                          <p:attrName>style.visibility</p:attrName>
                                        </p:attrNameLst>
                                      </p:cBhvr>
                                      <p:to>
                                        <p:strVal val="visible"/>
                                      </p:to>
                                    </p:set>
                                    <p:anim calcmode="lin" valueType="num">
                                      <p:cBhvr>
                                        <p:cTn id="43" dur="1000" fill="hold"/>
                                        <p:tgtEl>
                                          <p:spTgt spid="724999"/>
                                        </p:tgtEl>
                                        <p:attrNameLst>
                                          <p:attrName>ppt_w</p:attrName>
                                        </p:attrNameLst>
                                      </p:cBhvr>
                                      <p:tavLst>
                                        <p:tav tm="0">
                                          <p:val>
                                            <p:fltVal val="0"/>
                                          </p:val>
                                        </p:tav>
                                        <p:tav tm="100000">
                                          <p:val>
                                            <p:strVal val="#ppt_w"/>
                                          </p:val>
                                        </p:tav>
                                      </p:tavLst>
                                    </p:anim>
                                    <p:anim calcmode="lin" valueType="num">
                                      <p:cBhvr>
                                        <p:cTn id="44" dur="1000" fill="hold"/>
                                        <p:tgtEl>
                                          <p:spTgt spid="72499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25003"/>
                                        </p:tgtEl>
                                        <p:attrNameLst>
                                          <p:attrName>style.visibility</p:attrName>
                                        </p:attrNameLst>
                                      </p:cBhvr>
                                      <p:to>
                                        <p:strVal val="visible"/>
                                      </p:to>
                                    </p:set>
                                    <p:anim calcmode="lin" valueType="num">
                                      <p:cBhvr additive="base">
                                        <p:cTn id="49" dur="1000" fill="hold"/>
                                        <p:tgtEl>
                                          <p:spTgt spid="725003"/>
                                        </p:tgtEl>
                                        <p:attrNameLst>
                                          <p:attrName>ppt_x</p:attrName>
                                        </p:attrNameLst>
                                      </p:cBhvr>
                                      <p:tavLst>
                                        <p:tav tm="0">
                                          <p:val>
                                            <p:strVal val="1+#ppt_w/2"/>
                                          </p:val>
                                        </p:tav>
                                        <p:tav tm="100000">
                                          <p:val>
                                            <p:strVal val="#ppt_x"/>
                                          </p:val>
                                        </p:tav>
                                      </p:tavLst>
                                    </p:anim>
                                    <p:anim calcmode="lin" valueType="num">
                                      <p:cBhvr additive="base">
                                        <p:cTn id="50" dur="1000" fill="hold"/>
                                        <p:tgtEl>
                                          <p:spTgt spid="72500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25002"/>
                                        </p:tgtEl>
                                        <p:attrNameLst>
                                          <p:attrName>style.visibility</p:attrName>
                                        </p:attrNameLst>
                                      </p:cBhvr>
                                      <p:to>
                                        <p:strVal val="visible"/>
                                      </p:to>
                                    </p:set>
                                    <p:anim calcmode="lin" valueType="num">
                                      <p:cBhvr additive="base">
                                        <p:cTn id="55" dur="1000" fill="hold"/>
                                        <p:tgtEl>
                                          <p:spTgt spid="725002"/>
                                        </p:tgtEl>
                                        <p:attrNameLst>
                                          <p:attrName>ppt_x</p:attrName>
                                        </p:attrNameLst>
                                      </p:cBhvr>
                                      <p:tavLst>
                                        <p:tav tm="0">
                                          <p:val>
                                            <p:strVal val="#ppt_x"/>
                                          </p:val>
                                        </p:tav>
                                        <p:tav tm="100000">
                                          <p:val>
                                            <p:strVal val="#ppt_x"/>
                                          </p:val>
                                        </p:tav>
                                      </p:tavLst>
                                    </p:anim>
                                    <p:anim calcmode="lin" valueType="num">
                                      <p:cBhvr additive="base">
                                        <p:cTn id="56" dur="1000" fill="hold"/>
                                        <p:tgtEl>
                                          <p:spTgt spid="725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5" grpId="0" animBg="1" autoUpdateAnimBg="0"/>
      <p:bldP spid="724996" grpId="0" animBg="1" autoUpdateAnimBg="0"/>
      <p:bldP spid="724997" grpId="0" animBg="1" autoUpdateAnimBg="0"/>
      <p:bldP spid="724998" grpId="0" animBg="1" autoUpdateAnimBg="0"/>
      <p:bldP spid="724999" grpId="0" animBg="1" autoUpdateAnimBg="0"/>
      <p:bldP spid="725000" grpId="0" animBg="1" autoUpdateAnimBg="0"/>
      <p:bldP spid="725001" grpId="0" animBg="1" autoUpdateAnimBg="0"/>
      <p:bldP spid="725002" grpId="0" animBg="1" autoUpdateAnimBg="0"/>
      <p:bldP spid="72500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14 avril  2011</a:t>
            </a:r>
            <a:endParaRPr lang="en-US"/>
          </a:p>
        </p:txBody>
      </p:sp>
      <p:sp>
        <p:nvSpPr>
          <p:cNvPr id="15"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27042" name="Rectangle 2"/>
          <p:cNvSpPr>
            <a:spLocks noGrp="1" noChangeArrowheads="1"/>
          </p:cNvSpPr>
          <p:nvPr>
            <p:ph type="title"/>
          </p:nvPr>
        </p:nvSpPr>
        <p:spPr/>
        <p:txBody>
          <a:bodyPr/>
          <a:lstStyle/>
          <a:p>
            <a:r>
              <a:rPr lang="fr-LU" sz="3800"/>
              <a:t>how to avoid statistical steganalysis ?</a:t>
            </a:r>
            <a:endParaRPr lang="en-GB" sz="3800"/>
          </a:p>
        </p:txBody>
      </p:sp>
      <p:sp>
        <p:nvSpPr>
          <p:cNvPr id="727043" name="Rectangle 3"/>
          <p:cNvSpPr>
            <a:spLocks noChangeArrowheads="1"/>
          </p:cNvSpPr>
          <p:nvPr/>
        </p:nvSpPr>
        <p:spPr bwMode="auto">
          <a:xfrm>
            <a:off x="2362200" y="1066800"/>
            <a:ext cx="4191000" cy="533400"/>
          </a:xfrm>
          <a:prstGeom prst="rect">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proceed in 3 steps</a:t>
            </a:r>
            <a:endParaRPr lang="en-GB" sz="2000">
              <a:solidFill>
                <a:srgbClr val="4D4D4D"/>
              </a:solidFill>
              <a:latin typeface="Times New Roman" pitchFamily="18" charset="0"/>
            </a:endParaRPr>
          </a:p>
        </p:txBody>
      </p:sp>
      <p:sp>
        <p:nvSpPr>
          <p:cNvPr id="727044" name="Rectangle 4"/>
          <p:cNvSpPr>
            <a:spLocks noChangeArrowheads="1"/>
          </p:cNvSpPr>
          <p:nvPr/>
        </p:nvSpPr>
        <p:spPr bwMode="auto">
          <a:xfrm>
            <a:off x="609600" y="2057400"/>
            <a:ext cx="3886200" cy="9906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buFontTx/>
              <a:buAutoNum type="arabicPeriod"/>
            </a:pPr>
            <a:r>
              <a:rPr lang="fr-LU" sz="2000">
                <a:solidFill>
                  <a:srgbClr val="4D4D4D"/>
                </a:solidFill>
                <a:latin typeface="Times New Roman" pitchFamily="18" charset="0"/>
              </a:rPr>
              <a:t>Analyse cover and find </a:t>
            </a:r>
          </a:p>
          <a:p>
            <a:pPr marL="457200" indent="-457200"/>
            <a:r>
              <a:rPr lang="fr-LU" sz="2000">
                <a:solidFill>
                  <a:srgbClr val="4D4D4D"/>
                </a:solidFill>
                <a:latin typeface="Times New Roman" pitchFamily="18" charset="0"/>
              </a:rPr>
              <a:t>bits that could be changed without </a:t>
            </a:r>
          </a:p>
          <a:p>
            <a:pPr marL="457200" indent="-457200"/>
            <a:r>
              <a:rPr lang="fr-LU" sz="2000">
                <a:solidFill>
                  <a:srgbClr val="4D4D4D"/>
                </a:solidFill>
                <a:latin typeface="Times New Roman" pitchFamily="18" charset="0"/>
              </a:rPr>
              <a:t>modification of the appearance</a:t>
            </a:r>
            <a:endParaRPr lang="en-GB" sz="2000">
              <a:solidFill>
                <a:srgbClr val="4D4D4D"/>
              </a:solidFill>
              <a:latin typeface="Times New Roman" pitchFamily="18" charset="0"/>
            </a:endParaRPr>
          </a:p>
        </p:txBody>
      </p:sp>
      <p:sp>
        <p:nvSpPr>
          <p:cNvPr id="727045" name="Oval 5"/>
          <p:cNvSpPr>
            <a:spLocks noChangeArrowheads="1"/>
          </p:cNvSpPr>
          <p:nvPr/>
        </p:nvSpPr>
        <p:spPr bwMode="auto">
          <a:xfrm>
            <a:off x="4724400" y="1905000"/>
            <a:ext cx="1600200" cy="1219200"/>
          </a:xfrm>
          <a:prstGeom prst="ellipse">
            <a:avLst/>
          </a:prstGeom>
          <a:solidFill>
            <a:srgbClr val="FFCC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depends on</a:t>
            </a:r>
          </a:p>
          <a:p>
            <a:r>
              <a:rPr lang="fr-LU" sz="2000">
                <a:solidFill>
                  <a:srgbClr val="FF0000"/>
                </a:solidFill>
                <a:latin typeface="Times New Roman" pitchFamily="18" charset="0"/>
              </a:rPr>
              <a:t>cover format</a:t>
            </a:r>
            <a:endParaRPr lang="en-GB" sz="2000">
              <a:solidFill>
                <a:srgbClr val="FF0000"/>
              </a:solidFill>
              <a:latin typeface="Times New Roman" pitchFamily="18" charset="0"/>
            </a:endParaRPr>
          </a:p>
        </p:txBody>
      </p:sp>
      <p:sp>
        <p:nvSpPr>
          <p:cNvPr id="727046" name="Rectangle 6"/>
          <p:cNvSpPr>
            <a:spLocks noChangeArrowheads="1"/>
          </p:cNvSpPr>
          <p:nvPr/>
        </p:nvSpPr>
        <p:spPr bwMode="auto">
          <a:xfrm>
            <a:off x="609600" y="3352800"/>
            <a:ext cx="3886200" cy="14478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r>
              <a:rPr lang="fr-LU" sz="2000">
                <a:solidFill>
                  <a:srgbClr val="4D4D4D"/>
                </a:solidFill>
                <a:latin typeface="Times New Roman" pitchFamily="18" charset="0"/>
              </a:rPr>
              <a:t>2. Select a subset of those bits</a:t>
            </a:r>
          </a:p>
          <a:p>
            <a:pPr marL="457200" indent="-457200"/>
            <a:r>
              <a:rPr lang="fr-LU" sz="2000">
                <a:solidFill>
                  <a:srgbClr val="4D4D4D"/>
                </a:solidFill>
                <a:latin typeface="Times New Roman" pitchFamily="18" charset="0"/>
              </a:rPr>
              <a:t> with a PRNG,</a:t>
            </a:r>
          </a:p>
          <a:p>
            <a:pPr marL="457200" indent="-457200"/>
            <a:r>
              <a:rPr lang="fr-LU" sz="2000">
                <a:solidFill>
                  <a:srgbClr val="4D4D4D"/>
                </a:solidFill>
                <a:latin typeface="Times New Roman" pitchFamily="18" charset="0"/>
              </a:rPr>
              <a:t>in order to hide the message</a:t>
            </a:r>
            <a:endParaRPr lang="en-GB" sz="2000">
              <a:solidFill>
                <a:srgbClr val="4D4D4D"/>
              </a:solidFill>
              <a:latin typeface="Times New Roman" pitchFamily="18" charset="0"/>
            </a:endParaRPr>
          </a:p>
        </p:txBody>
      </p:sp>
      <p:sp>
        <p:nvSpPr>
          <p:cNvPr id="727047" name="Oval 7"/>
          <p:cNvSpPr>
            <a:spLocks noChangeArrowheads="1"/>
          </p:cNvSpPr>
          <p:nvPr/>
        </p:nvSpPr>
        <p:spPr bwMode="auto">
          <a:xfrm>
            <a:off x="4648200" y="3429000"/>
            <a:ext cx="1828800" cy="1295400"/>
          </a:xfrm>
          <a:prstGeom prst="ellipse">
            <a:avLst/>
          </a:prstGeom>
          <a:solidFill>
            <a:srgbClr val="FFCC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independent </a:t>
            </a:r>
          </a:p>
          <a:p>
            <a:r>
              <a:rPr lang="fr-LU" sz="2000">
                <a:solidFill>
                  <a:srgbClr val="FF0000"/>
                </a:solidFill>
                <a:latin typeface="Times New Roman" pitchFamily="18" charset="0"/>
              </a:rPr>
              <a:t>from cover</a:t>
            </a:r>
          </a:p>
          <a:p>
            <a:r>
              <a:rPr lang="fr-LU" sz="2000">
                <a:solidFill>
                  <a:srgbClr val="FF0000"/>
                </a:solidFill>
                <a:latin typeface="Times New Roman" pitchFamily="18" charset="0"/>
              </a:rPr>
              <a:t>format</a:t>
            </a:r>
            <a:endParaRPr lang="en-GB" sz="2000">
              <a:solidFill>
                <a:srgbClr val="FF0000"/>
              </a:solidFill>
              <a:latin typeface="Times New Roman" pitchFamily="18" charset="0"/>
            </a:endParaRPr>
          </a:p>
        </p:txBody>
      </p:sp>
      <p:sp>
        <p:nvSpPr>
          <p:cNvPr id="727048" name="Rectangle 8"/>
          <p:cNvSpPr>
            <a:spLocks noChangeArrowheads="1"/>
          </p:cNvSpPr>
          <p:nvPr/>
        </p:nvSpPr>
        <p:spPr bwMode="auto">
          <a:xfrm>
            <a:off x="6705600" y="3429000"/>
            <a:ext cx="1905000" cy="13716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chemeClr val="accent2"/>
                </a:solidFill>
                <a:latin typeface="Times New Roman" pitchFamily="18" charset="0"/>
              </a:rPr>
              <a:t>mofidies </a:t>
            </a:r>
          </a:p>
          <a:p>
            <a:r>
              <a:rPr lang="fr-LU" sz="2000">
                <a:solidFill>
                  <a:schemeClr val="accent2"/>
                </a:solidFill>
                <a:latin typeface="Times New Roman" pitchFamily="18" charset="0"/>
              </a:rPr>
              <a:t>statistical</a:t>
            </a:r>
          </a:p>
          <a:p>
            <a:r>
              <a:rPr lang="fr-LU" sz="2000">
                <a:solidFill>
                  <a:schemeClr val="accent2"/>
                </a:solidFill>
                <a:latin typeface="Times New Roman" pitchFamily="18" charset="0"/>
              </a:rPr>
              <a:t>properties </a:t>
            </a:r>
          </a:p>
          <a:p>
            <a:r>
              <a:rPr lang="fr-LU" sz="2000">
                <a:solidFill>
                  <a:schemeClr val="accent2"/>
                </a:solidFill>
                <a:latin typeface="Times New Roman" pitchFamily="18" charset="0"/>
              </a:rPr>
              <a:t>of the cover</a:t>
            </a:r>
            <a:endParaRPr lang="en-GB" sz="2000">
              <a:solidFill>
                <a:schemeClr val="accent2"/>
              </a:solidFill>
              <a:latin typeface="Times New Roman" pitchFamily="18" charset="0"/>
            </a:endParaRPr>
          </a:p>
        </p:txBody>
      </p:sp>
      <p:sp>
        <p:nvSpPr>
          <p:cNvPr id="727049" name="Rectangle 9"/>
          <p:cNvSpPr>
            <a:spLocks noChangeArrowheads="1"/>
          </p:cNvSpPr>
          <p:nvPr/>
        </p:nvSpPr>
        <p:spPr bwMode="auto">
          <a:xfrm>
            <a:off x="609600" y="5029200"/>
            <a:ext cx="3886200" cy="9906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r>
              <a:rPr lang="fr-LU" sz="2000">
                <a:solidFill>
                  <a:srgbClr val="4D4D4D"/>
                </a:solidFill>
                <a:latin typeface="Times New Roman" pitchFamily="18" charset="0"/>
              </a:rPr>
              <a:t>3. Apply a correcting transformation</a:t>
            </a:r>
          </a:p>
          <a:p>
            <a:pPr marL="457200" indent="-457200"/>
            <a:r>
              <a:rPr lang="fr-LU" sz="2000">
                <a:solidFill>
                  <a:srgbClr val="4D4D4D"/>
                </a:solidFill>
                <a:latin typeface="Times New Roman" pitchFamily="18" charset="0"/>
              </a:rPr>
              <a:t>in order to conserve the initial</a:t>
            </a:r>
          </a:p>
          <a:p>
            <a:pPr marL="457200" indent="-457200"/>
            <a:r>
              <a:rPr lang="fr-LU" sz="2000">
                <a:solidFill>
                  <a:srgbClr val="4D4D4D"/>
                </a:solidFill>
                <a:latin typeface="Times New Roman" pitchFamily="18" charset="0"/>
              </a:rPr>
              <a:t>statistical properties </a:t>
            </a:r>
            <a:endParaRPr lang="en-GB" sz="2000">
              <a:solidFill>
                <a:srgbClr val="4D4D4D"/>
              </a:solidFill>
              <a:latin typeface="Times New Roman" pitchFamily="18" charset="0"/>
            </a:endParaRPr>
          </a:p>
        </p:txBody>
      </p:sp>
      <p:sp>
        <p:nvSpPr>
          <p:cNvPr id="727050" name="Oval 10"/>
          <p:cNvSpPr>
            <a:spLocks noChangeArrowheads="1"/>
          </p:cNvSpPr>
          <p:nvPr/>
        </p:nvSpPr>
        <p:spPr bwMode="auto">
          <a:xfrm>
            <a:off x="4800600" y="4953000"/>
            <a:ext cx="1600200" cy="1219200"/>
          </a:xfrm>
          <a:prstGeom prst="ellipse">
            <a:avLst/>
          </a:prstGeom>
          <a:solidFill>
            <a:srgbClr val="FFCC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FF0000"/>
                </a:solidFill>
                <a:latin typeface="Times New Roman" pitchFamily="18" charset="0"/>
              </a:rPr>
              <a:t>depends on </a:t>
            </a:r>
          </a:p>
          <a:p>
            <a:r>
              <a:rPr lang="fr-LU" sz="2000">
                <a:solidFill>
                  <a:srgbClr val="FF0000"/>
                </a:solidFill>
                <a:latin typeface="Times New Roman" pitchFamily="18" charset="0"/>
              </a:rPr>
              <a:t>cover format</a:t>
            </a:r>
            <a:endParaRPr lang="en-GB" sz="2000">
              <a:solidFill>
                <a:srgbClr val="FF0000"/>
              </a:solidFill>
              <a:latin typeface="Times New Roman" pitchFamily="18" charset="0"/>
            </a:endParaRPr>
          </a:p>
        </p:txBody>
      </p:sp>
      <p:sp>
        <p:nvSpPr>
          <p:cNvPr id="727051" name="Rectangle 11"/>
          <p:cNvSpPr>
            <a:spLocks noChangeArrowheads="1"/>
          </p:cNvSpPr>
          <p:nvPr/>
        </p:nvSpPr>
        <p:spPr bwMode="auto">
          <a:xfrm>
            <a:off x="6705600" y="5105400"/>
            <a:ext cx="1905000" cy="11430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chemeClr val="accent2"/>
                </a:solidFill>
                <a:latin typeface="Times New Roman" pitchFamily="18" charset="0"/>
              </a:rPr>
              <a:t>act on </a:t>
            </a:r>
          </a:p>
          <a:p>
            <a:r>
              <a:rPr lang="fr-LU" sz="2000">
                <a:solidFill>
                  <a:schemeClr val="accent2"/>
                </a:solidFill>
                <a:latin typeface="Times New Roman" pitchFamily="18" charset="0"/>
              </a:rPr>
              <a:t>unused bits </a:t>
            </a:r>
          </a:p>
          <a:p>
            <a:r>
              <a:rPr lang="fr-LU" sz="2000">
                <a:solidFill>
                  <a:schemeClr val="accent2"/>
                </a:solidFill>
                <a:latin typeface="Times New Roman" pitchFamily="18" charset="0"/>
              </a:rPr>
              <a:t>of step 1</a:t>
            </a:r>
            <a:endParaRPr lang="en-GB" sz="2000">
              <a:solidFill>
                <a:schemeClr val="accent2"/>
              </a:solidFill>
              <a:latin typeface="Times New Roman" pitchFamily="18" charset="0"/>
            </a:endParaRPr>
          </a:p>
        </p:txBody>
      </p:sp>
      <p:sp>
        <p:nvSpPr>
          <p:cNvPr id="727053" name="AutoShape 13"/>
          <p:cNvSpPr>
            <a:spLocks noChangeArrowheads="1"/>
          </p:cNvSpPr>
          <p:nvPr/>
        </p:nvSpPr>
        <p:spPr bwMode="auto">
          <a:xfrm>
            <a:off x="6659563" y="2060575"/>
            <a:ext cx="2305050" cy="1152525"/>
          </a:xfrm>
          <a:prstGeom prst="wedgeRoundRectCallout">
            <a:avLst>
              <a:gd name="adj1" fmla="val -186981"/>
              <a:gd name="adj2" fmla="val 121764"/>
              <a:gd name="adj3" fmla="val 16667"/>
            </a:avLst>
          </a:prstGeom>
          <a:solidFill>
            <a:schemeClr val="accent2"/>
          </a:solidFill>
          <a:ln w="28575" algn="ctr">
            <a:solidFill>
              <a:schemeClr val="tx1"/>
            </a:solidFill>
            <a:miter lim="800000"/>
            <a:headEnd/>
            <a:tailEnd/>
          </a:ln>
          <a:effectLst/>
        </p:spPr>
        <p:txBody>
          <a:bodyPr anchor="ctr"/>
          <a:lstStyle/>
          <a:p>
            <a:r>
              <a:rPr lang="fr-CH" sz="1800"/>
              <a:t>PSEUDO-RANDOM NUMBER GENERATOR</a:t>
            </a:r>
            <a:endParaRPr lang="en-US" sz="1800"/>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2814924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43"/>
                                        </p:tgtEl>
                                        <p:attrNameLst>
                                          <p:attrName>style.visibility</p:attrName>
                                        </p:attrNameLst>
                                      </p:cBhvr>
                                      <p:to>
                                        <p:strVal val="visible"/>
                                      </p:to>
                                    </p:set>
                                    <p:anim calcmode="lin" valueType="num">
                                      <p:cBhvr additive="base">
                                        <p:cTn id="7" dur="1000" fill="hold"/>
                                        <p:tgtEl>
                                          <p:spTgt spid="727043"/>
                                        </p:tgtEl>
                                        <p:attrNameLst>
                                          <p:attrName>ppt_x</p:attrName>
                                        </p:attrNameLst>
                                      </p:cBhvr>
                                      <p:tavLst>
                                        <p:tav tm="0">
                                          <p:val>
                                            <p:strVal val="#ppt_x"/>
                                          </p:val>
                                        </p:tav>
                                        <p:tav tm="100000">
                                          <p:val>
                                            <p:strVal val="#ppt_x"/>
                                          </p:val>
                                        </p:tav>
                                      </p:tavLst>
                                    </p:anim>
                                    <p:anim calcmode="lin" valueType="num">
                                      <p:cBhvr additive="base">
                                        <p:cTn id="8" dur="1000" fill="hold"/>
                                        <p:tgtEl>
                                          <p:spTgt spid="7270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044"/>
                                        </p:tgtEl>
                                        <p:attrNameLst>
                                          <p:attrName>style.visibility</p:attrName>
                                        </p:attrNameLst>
                                      </p:cBhvr>
                                      <p:to>
                                        <p:strVal val="visible"/>
                                      </p:to>
                                    </p:set>
                                    <p:anim calcmode="lin" valueType="num">
                                      <p:cBhvr>
                                        <p:cTn id="13" dur="1000" fill="hold"/>
                                        <p:tgtEl>
                                          <p:spTgt spid="727044"/>
                                        </p:tgtEl>
                                        <p:attrNameLst>
                                          <p:attrName>ppt_w</p:attrName>
                                        </p:attrNameLst>
                                      </p:cBhvr>
                                      <p:tavLst>
                                        <p:tav tm="0">
                                          <p:val>
                                            <p:fltVal val="0"/>
                                          </p:val>
                                        </p:tav>
                                        <p:tav tm="100000">
                                          <p:val>
                                            <p:strVal val="#ppt_w"/>
                                          </p:val>
                                        </p:tav>
                                      </p:tavLst>
                                    </p:anim>
                                    <p:anim calcmode="lin" valueType="num">
                                      <p:cBhvr>
                                        <p:cTn id="14" dur="1000" fill="hold"/>
                                        <p:tgtEl>
                                          <p:spTgt spid="72704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27045"/>
                                        </p:tgtEl>
                                        <p:attrNameLst>
                                          <p:attrName>style.visibility</p:attrName>
                                        </p:attrNameLst>
                                      </p:cBhvr>
                                      <p:to>
                                        <p:strVal val="visible"/>
                                      </p:to>
                                    </p:set>
                                    <p:animEffect transition="in" filter="wipe(up)">
                                      <p:cBhvr>
                                        <p:cTn id="19" dur="1000"/>
                                        <p:tgtEl>
                                          <p:spTgt spid="7270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27046"/>
                                        </p:tgtEl>
                                        <p:attrNameLst>
                                          <p:attrName>style.visibility</p:attrName>
                                        </p:attrNameLst>
                                      </p:cBhvr>
                                      <p:to>
                                        <p:strVal val="visible"/>
                                      </p:to>
                                    </p:set>
                                    <p:anim calcmode="lin" valueType="num">
                                      <p:cBhvr>
                                        <p:cTn id="24" dur="1000" fill="hold"/>
                                        <p:tgtEl>
                                          <p:spTgt spid="727046"/>
                                        </p:tgtEl>
                                        <p:attrNameLst>
                                          <p:attrName>ppt_w</p:attrName>
                                        </p:attrNameLst>
                                      </p:cBhvr>
                                      <p:tavLst>
                                        <p:tav tm="0">
                                          <p:val>
                                            <p:fltVal val="0"/>
                                          </p:val>
                                        </p:tav>
                                        <p:tav tm="100000">
                                          <p:val>
                                            <p:strVal val="#ppt_w"/>
                                          </p:val>
                                        </p:tav>
                                      </p:tavLst>
                                    </p:anim>
                                    <p:anim calcmode="lin" valueType="num">
                                      <p:cBhvr>
                                        <p:cTn id="25" dur="1000" fill="hold"/>
                                        <p:tgtEl>
                                          <p:spTgt spid="72704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27053"/>
                                        </p:tgtEl>
                                        <p:attrNameLst>
                                          <p:attrName>style.visibility</p:attrName>
                                        </p:attrNameLst>
                                      </p:cBhvr>
                                      <p:to>
                                        <p:strVal val="visible"/>
                                      </p:to>
                                    </p:set>
                                    <p:animEffect transition="in" filter="wipe(left)">
                                      <p:cBhvr>
                                        <p:cTn id="30" dur="2000"/>
                                        <p:tgtEl>
                                          <p:spTgt spid="7270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27047"/>
                                        </p:tgtEl>
                                        <p:attrNameLst>
                                          <p:attrName>style.visibility</p:attrName>
                                        </p:attrNameLst>
                                      </p:cBhvr>
                                      <p:to>
                                        <p:strVal val="visible"/>
                                      </p:to>
                                    </p:set>
                                    <p:animEffect transition="in" filter="wipe(up)">
                                      <p:cBhvr>
                                        <p:cTn id="35" dur="1000"/>
                                        <p:tgtEl>
                                          <p:spTgt spid="72704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727048"/>
                                        </p:tgtEl>
                                        <p:attrNameLst>
                                          <p:attrName>style.visibility</p:attrName>
                                        </p:attrNameLst>
                                      </p:cBhvr>
                                      <p:to>
                                        <p:strVal val="visible"/>
                                      </p:to>
                                    </p:set>
                                    <p:anim calcmode="lin" valueType="num">
                                      <p:cBhvr>
                                        <p:cTn id="40" dur="1000" fill="hold"/>
                                        <p:tgtEl>
                                          <p:spTgt spid="727048"/>
                                        </p:tgtEl>
                                        <p:attrNameLst>
                                          <p:attrName>ppt_w</p:attrName>
                                        </p:attrNameLst>
                                      </p:cBhvr>
                                      <p:tavLst>
                                        <p:tav tm="0">
                                          <p:val>
                                            <p:fltVal val="0"/>
                                          </p:val>
                                        </p:tav>
                                        <p:tav tm="100000">
                                          <p:val>
                                            <p:strVal val="#ppt_w"/>
                                          </p:val>
                                        </p:tav>
                                      </p:tavLst>
                                    </p:anim>
                                    <p:anim calcmode="lin" valueType="num">
                                      <p:cBhvr>
                                        <p:cTn id="41" dur="1000" fill="hold"/>
                                        <p:tgtEl>
                                          <p:spTgt spid="727048"/>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727049"/>
                                        </p:tgtEl>
                                        <p:attrNameLst>
                                          <p:attrName>style.visibility</p:attrName>
                                        </p:attrNameLst>
                                      </p:cBhvr>
                                      <p:to>
                                        <p:strVal val="visible"/>
                                      </p:to>
                                    </p:set>
                                    <p:anim calcmode="lin" valueType="num">
                                      <p:cBhvr>
                                        <p:cTn id="46" dur="1000" fill="hold"/>
                                        <p:tgtEl>
                                          <p:spTgt spid="727049"/>
                                        </p:tgtEl>
                                        <p:attrNameLst>
                                          <p:attrName>ppt_w</p:attrName>
                                        </p:attrNameLst>
                                      </p:cBhvr>
                                      <p:tavLst>
                                        <p:tav tm="0">
                                          <p:val>
                                            <p:fltVal val="0"/>
                                          </p:val>
                                        </p:tav>
                                        <p:tav tm="100000">
                                          <p:val>
                                            <p:strVal val="#ppt_w"/>
                                          </p:val>
                                        </p:tav>
                                      </p:tavLst>
                                    </p:anim>
                                    <p:anim calcmode="lin" valueType="num">
                                      <p:cBhvr>
                                        <p:cTn id="47" dur="1000" fill="hold"/>
                                        <p:tgtEl>
                                          <p:spTgt spid="727049"/>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27050"/>
                                        </p:tgtEl>
                                        <p:attrNameLst>
                                          <p:attrName>style.visibility</p:attrName>
                                        </p:attrNameLst>
                                      </p:cBhvr>
                                      <p:to>
                                        <p:strVal val="visible"/>
                                      </p:to>
                                    </p:set>
                                    <p:animEffect transition="in" filter="wipe(up)">
                                      <p:cBhvr>
                                        <p:cTn id="52" dur="1000"/>
                                        <p:tgtEl>
                                          <p:spTgt spid="7270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727051"/>
                                        </p:tgtEl>
                                        <p:attrNameLst>
                                          <p:attrName>style.visibility</p:attrName>
                                        </p:attrNameLst>
                                      </p:cBhvr>
                                      <p:to>
                                        <p:strVal val="visible"/>
                                      </p:to>
                                    </p:set>
                                    <p:anim calcmode="lin" valueType="num">
                                      <p:cBhvr>
                                        <p:cTn id="57" dur="1000" fill="hold"/>
                                        <p:tgtEl>
                                          <p:spTgt spid="727051"/>
                                        </p:tgtEl>
                                        <p:attrNameLst>
                                          <p:attrName>ppt_w</p:attrName>
                                        </p:attrNameLst>
                                      </p:cBhvr>
                                      <p:tavLst>
                                        <p:tav tm="0">
                                          <p:val>
                                            <p:fltVal val="0"/>
                                          </p:val>
                                        </p:tav>
                                        <p:tav tm="100000">
                                          <p:val>
                                            <p:strVal val="#ppt_w"/>
                                          </p:val>
                                        </p:tav>
                                      </p:tavLst>
                                    </p:anim>
                                    <p:anim calcmode="lin" valueType="num">
                                      <p:cBhvr>
                                        <p:cTn id="58" dur="1000" fill="hold"/>
                                        <p:tgtEl>
                                          <p:spTgt spid="7270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animBg="1" autoUpdateAnimBg="0"/>
      <p:bldP spid="727044" grpId="0" animBg="1" autoUpdateAnimBg="0"/>
      <p:bldP spid="727045" grpId="0" animBg="1" autoUpdateAnimBg="0"/>
      <p:bldP spid="727046" grpId="0" animBg="1" autoUpdateAnimBg="0"/>
      <p:bldP spid="727047" grpId="0" animBg="1" autoUpdateAnimBg="0"/>
      <p:bldP spid="727048" grpId="0" animBg="1" autoUpdateAnimBg="0"/>
      <p:bldP spid="727049" grpId="0" animBg="1" autoUpdateAnimBg="0"/>
      <p:bldP spid="727050" grpId="0" animBg="1" autoUpdateAnimBg="0"/>
      <p:bldP spid="727051" grpId="0" animBg="1" autoUpdateAnimBg="0"/>
      <p:bldP spid="72705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Date Placeholder 2"/>
          <p:cNvSpPr>
            <a:spLocks noGrp="1"/>
          </p:cNvSpPr>
          <p:nvPr>
            <p:ph type="dt" sz="half" idx="10"/>
          </p:nvPr>
        </p:nvSpPr>
        <p:spPr/>
        <p:txBody>
          <a:bodyPr/>
          <a:lstStyle/>
          <a:p>
            <a:r>
              <a:rPr lang="en-US" smtClean="0"/>
              <a:t>14 avril  2011</a:t>
            </a:r>
            <a:endParaRPr lang="en-US"/>
          </a:p>
        </p:txBody>
      </p:sp>
      <p:sp>
        <p:nvSpPr>
          <p:cNvPr id="425" name="Footer Placeholder 3"/>
          <p:cNvSpPr>
            <a:spLocks noGrp="1"/>
          </p:cNvSpPr>
          <p:nvPr>
            <p:ph type="ftr" sz="quarter" idx="11"/>
          </p:nvPr>
        </p:nvSpPr>
        <p:spPr/>
        <p:txBody>
          <a:bodyPr/>
          <a:lstStyle/>
          <a:p>
            <a:r>
              <a:rPr lang="fr-FR" smtClean="0"/>
              <a:t>L'Art du Secret:  3. Communiquer de façon discrète</a:t>
            </a:r>
            <a:endParaRPr lang="en-US"/>
          </a:p>
        </p:txBody>
      </p:sp>
      <p:grpSp>
        <p:nvGrpSpPr>
          <p:cNvPr id="729090" name="Group 2"/>
          <p:cNvGrpSpPr>
            <a:grpSpLocks/>
          </p:cNvGrpSpPr>
          <p:nvPr/>
        </p:nvGrpSpPr>
        <p:grpSpPr bwMode="auto">
          <a:xfrm>
            <a:off x="5219700" y="2057400"/>
            <a:ext cx="3657600" cy="4191000"/>
            <a:chOff x="3360" y="1296"/>
            <a:chExt cx="2304" cy="2640"/>
          </a:xfrm>
        </p:grpSpPr>
        <p:grpSp>
          <p:nvGrpSpPr>
            <p:cNvPr id="729091" name="Group 3"/>
            <p:cNvGrpSpPr>
              <a:grpSpLocks/>
            </p:cNvGrpSpPr>
            <p:nvPr/>
          </p:nvGrpSpPr>
          <p:grpSpPr bwMode="auto">
            <a:xfrm>
              <a:off x="3360" y="1296"/>
              <a:ext cx="2304" cy="2112"/>
              <a:chOff x="3360" y="1296"/>
              <a:chExt cx="2304" cy="2112"/>
            </a:xfrm>
          </p:grpSpPr>
          <p:grpSp>
            <p:nvGrpSpPr>
              <p:cNvPr id="729092" name="Group 4"/>
              <p:cNvGrpSpPr>
                <a:grpSpLocks/>
              </p:cNvGrpSpPr>
              <p:nvPr/>
            </p:nvGrpSpPr>
            <p:grpSpPr bwMode="auto">
              <a:xfrm>
                <a:off x="3360" y="1296"/>
                <a:ext cx="2304" cy="1056"/>
                <a:chOff x="3360" y="1296"/>
                <a:chExt cx="2304" cy="1056"/>
              </a:xfrm>
            </p:grpSpPr>
            <p:grpSp>
              <p:nvGrpSpPr>
                <p:cNvPr id="729093" name="Group 5"/>
                <p:cNvGrpSpPr>
                  <a:grpSpLocks/>
                </p:cNvGrpSpPr>
                <p:nvPr/>
              </p:nvGrpSpPr>
              <p:grpSpPr bwMode="auto">
                <a:xfrm>
                  <a:off x="3360" y="1296"/>
                  <a:ext cx="2304" cy="528"/>
                  <a:chOff x="3360" y="1296"/>
                  <a:chExt cx="2304" cy="528"/>
                </a:xfrm>
              </p:grpSpPr>
              <p:grpSp>
                <p:nvGrpSpPr>
                  <p:cNvPr id="729094" name="Group 6"/>
                  <p:cNvGrpSpPr>
                    <a:grpSpLocks/>
                  </p:cNvGrpSpPr>
                  <p:nvPr/>
                </p:nvGrpSpPr>
                <p:grpSpPr bwMode="auto">
                  <a:xfrm>
                    <a:off x="3360" y="1296"/>
                    <a:ext cx="2304" cy="268"/>
                    <a:chOff x="3360" y="1296"/>
                    <a:chExt cx="2304" cy="268"/>
                  </a:xfrm>
                </p:grpSpPr>
                <p:grpSp>
                  <p:nvGrpSpPr>
                    <p:cNvPr id="729095" name="Group 7"/>
                    <p:cNvGrpSpPr>
                      <a:grpSpLocks/>
                    </p:cNvGrpSpPr>
                    <p:nvPr/>
                  </p:nvGrpSpPr>
                  <p:grpSpPr bwMode="auto">
                    <a:xfrm>
                      <a:off x="3360" y="1296"/>
                      <a:ext cx="1152" cy="268"/>
                      <a:chOff x="3024" y="1008"/>
                      <a:chExt cx="1152" cy="268"/>
                    </a:xfrm>
                  </p:grpSpPr>
                  <p:sp>
                    <p:nvSpPr>
                      <p:cNvPr id="729096" name="Text Box 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153</a:t>
                        </a:r>
                        <a:endParaRPr lang="en-GB" sz="2000">
                          <a:solidFill>
                            <a:srgbClr val="CC0000"/>
                          </a:solidFill>
                          <a:latin typeface="Times New Roman" pitchFamily="18" charset="0"/>
                        </a:endParaRPr>
                      </a:p>
                    </p:txBody>
                  </p:sp>
                  <p:sp>
                    <p:nvSpPr>
                      <p:cNvPr id="729097" name="Text Box 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53</a:t>
                        </a:r>
                        <a:endParaRPr lang="en-GB" sz="2000">
                          <a:solidFill>
                            <a:srgbClr val="CC0000"/>
                          </a:solidFill>
                          <a:latin typeface="Times New Roman" pitchFamily="18" charset="0"/>
                        </a:endParaRPr>
                      </a:p>
                    </p:txBody>
                  </p:sp>
                  <p:sp>
                    <p:nvSpPr>
                      <p:cNvPr id="729098" name="Text Box 1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nvGrpSpPr>
                    <p:cNvPr id="729099" name="Group 11"/>
                    <p:cNvGrpSpPr>
                      <a:grpSpLocks/>
                    </p:cNvGrpSpPr>
                    <p:nvPr/>
                  </p:nvGrpSpPr>
                  <p:grpSpPr bwMode="auto">
                    <a:xfrm>
                      <a:off x="4512" y="1296"/>
                      <a:ext cx="1152" cy="268"/>
                      <a:chOff x="3024" y="1008"/>
                      <a:chExt cx="1152" cy="268"/>
                    </a:xfrm>
                  </p:grpSpPr>
                  <p:sp>
                    <p:nvSpPr>
                      <p:cNvPr id="729100" name="Text Box 12"/>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101" name="Text Box 13"/>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102" name="Text Box 14"/>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62</a:t>
                        </a:r>
                        <a:endParaRPr lang="en-GB" sz="2000">
                          <a:solidFill>
                            <a:srgbClr val="CC0000"/>
                          </a:solidFill>
                          <a:latin typeface="Times New Roman" pitchFamily="18" charset="0"/>
                        </a:endParaRPr>
                      </a:p>
                    </p:txBody>
                  </p:sp>
                </p:grpSp>
              </p:grpSp>
              <p:grpSp>
                <p:nvGrpSpPr>
                  <p:cNvPr id="729103" name="Group 15"/>
                  <p:cNvGrpSpPr>
                    <a:grpSpLocks/>
                  </p:cNvGrpSpPr>
                  <p:nvPr/>
                </p:nvGrpSpPr>
                <p:grpSpPr bwMode="auto">
                  <a:xfrm>
                    <a:off x="3360" y="1556"/>
                    <a:ext cx="2304" cy="268"/>
                    <a:chOff x="3360" y="1296"/>
                    <a:chExt cx="2304" cy="268"/>
                  </a:xfrm>
                </p:grpSpPr>
                <p:grpSp>
                  <p:nvGrpSpPr>
                    <p:cNvPr id="729104" name="Group 16"/>
                    <p:cNvGrpSpPr>
                      <a:grpSpLocks/>
                    </p:cNvGrpSpPr>
                    <p:nvPr/>
                  </p:nvGrpSpPr>
                  <p:grpSpPr bwMode="auto">
                    <a:xfrm>
                      <a:off x="3360" y="1296"/>
                      <a:ext cx="1152" cy="268"/>
                      <a:chOff x="3024" y="1008"/>
                      <a:chExt cx="1152" cy="268"/>
                    </a:xfrm>
                  </p:grpSpPr>
                  <p:sp>
                    <p:nvSpPr>
                      <p:cNvPr id="729105" name="Text Box 1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27</a:t>
                        </a:r>
                        <a:endParaRPr lang="en-GB" sz="2000">
                          <a:solidFill>
                            <a:srgbClr val="CC0000"/>
                          </a:solidFill>
                          <a:latin typeface="Times New Roman" pitchFamily="18" charset="0"/>
                        </a:endParaRPr>
                      </a:p>
                    </p:txBody>
                  </p:sp>
                  <p:sp>
                    <p:nvSpPr>
                      <p:cNvPr id="729106" name="Text Box 1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78</a:t>
                        </a:r>
                        <a:endParaRPr lang="en-GB" sz="2000">
                          <a:solidFill>
                            <a:srgbClr val="CC0000"/>
                          </a:solidFill>
                          <a:latin typeface="Times New Roman" pitchFamily="18" charset="0"/>
                        </a:endParaRPr>
                      </a:p>
                    </p:txBody>
                  </p:sp>
                  <p:sp>
                    <p:nvSpPr>
                      <p:cNvPr id="729107" name="Text Box 1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82</a:t>
                        </a:r>
                        <a:endParaRPr lang="en-GB" sz="2000">
                          <a:solidFill>
                            <a:srgbClr val="CC0000"/>
                          </a:solidFill>
                          <a:latin typeface="Times New Roman" pitchFamily="18" charset="0"/>
                        </a:endParaRPr>
                      </a:p>
                    </p:txBody>
                  </p:sp>
                </p:grpSp>
                <p:grpSp>
                  <p:nvGrpSpPr>
                    <p:cNvPr id="729108" name="Group 20"/>
                    <p:cNvGrpSpPr>
                      <a:grpSpLocks/>
                    </p:cNvGrpSpPr>
                    <p:nvPr/>
                  </p:nvGrpSpPr>
                  <p:grpSpPr bwMode="auto">
                    <a:xfrm>
                      <a:off x="4512" y="1296"/>
                      <a:ext cx="1152" cy="268"/>
                      <a:chOff x="3024" y="1008"/>
                      <a:chExt cx="1152" cy="268"/>
                    </a:xfrm>
                  </p:grpSpPr>
                  <p:sp>
                    <p:nvSpPr>
                      <p:cNvPr id="729109" name="Text Box 21"/>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234</a:t>
                        </a:r>
                        <a:endParaRPr lang="en-GB" sz="2000">
                          <a:solidFill>
                            <a:srgbClr val="CC0000"/>
                          </a:solidFill>
                          <a:latin typeface="Times New Roman" pitchFamily="18" charset="0"/>
                        </a:endParaRPr>
                      </a:p>
                    </p:txBody>
                  </p:sp>
                  <p:sp>
                    <p:nvSpPr>
                      <p:cNvPr id="729110" name="Text Box 22"/>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111" name="Text Box 23"/>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a:t>
                        </a:r>
                        <a:endParaRPr lang="en-GB" sz="2000">
                          <a:solidFill>
                            <a:srgbClr val="CC0000"/>
                          </a:solidFill>
                          <a:latin typeface="Times New Roman" pitchFamily="18" charset="0"/>
                        </a:endParaRPr>
                      </a:p>
                    </p:txBody>
                  </p:sp>
                </p:grpSp>
              </p:grpSp>
            </p:grpSp>
            <p:grpSp>
              <p:nvGrpSpPr>
                <p:cNvPr id="729112" name="Group 24"/>
                <p:cNvGrpSpPr>
                  <a:grpSpLocks/>
                </p:cNvGrpSpPr>
                <p:nvPr/>
              </p:nvGrpSpPr>
              <p:grpSpPr bwMode="auto">
                <a:xfrm>
                  <a:off x="3360" y="1824"/>
                  <a:ext cx="2304" cy="528"/>
                  <a:chOff x="3360" y="1296"/>
                  <a:chExt cx="2304" cy="528"/>
                </a:xfrm>
              </p:grpSpPr>
              <p:grpSp>
                <p:nvGrpSpPr>
                  <p:cNvPr id="729113" name="Group 25"/>
                  <p:cNvGrpSpPr>
                    <a:grpSpLocks/>
                  </p:cNvGrpSpPr>
                  <p:nvPr/>
                </p:nvGrpSpPr>
                <p:grpSpPr bwMode="auto">
                  <a:xfrm>
                    <a:off x="3360" y="1296"/>
                    <a:ext cx="2304" cy="268"/>
                    <a:chOff x="3360" y="1296"/>
                    <a:chExt cx="2304" cy="268"/>
                  </a:xfrm>
                </p:grpSpPr>
                <p:grpSp>
                  <p:nvGrpSpPr>
                    <p:cNvPr id="729114" name="Group 26"/>
                    <p:cNvGrpSpPr>
                      <a:grpSpLocks/>
                    </p:cNvGrpSpPr>
                    <p:nvPr/>
                  </p:nvGrpSpPr>
                  <p:grpSpPr bwMode="auto">
                    <a:xfrm>
                      <a:off x="3360" y="1296"/>
                      <a:ext cx="1152" cy="268"/>
                      <a:chOff x="3024" y="1008"/>
                      <a:chExt cx="1152" cy="268"/>
                    </a:xfrm>
                  </p:grpSpPr>
                  <p:sp>
                    <p:nvSpPr>
                      <p:cNvPr id="729115" name="Text Box 2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63</a:t>
                        </a:r>
                        <a:endParaRPr lang="en-GB" sz="2000">
                          <a:solidFill>
                            <a:srgbClr val="CC0000"/>
                          </a:solidFill>
                          <a:latin typeface="Times New Roman" pitchFamily="18" charset="0"/>
                        </a:endParaRPr>
                      </a:p>
                    </p:txBody>
                  </p:sp>
                  <p:sp>
                    <p:nvSpPr>
                      <p:cNvPr id="729116" name="Text Box 2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61</a:t>
                        </a:r>
                        <a:endParaRPr lang="en-GB" sz="2000">
                          <a:solidFill>
                            <a:srgbClr val="CC0000"/>
                          </a:solidFill>
                          <a:latin typeface="Times New Roman" pitchFamily="18" charset="0"/>
                        </a:endParaRPr>
                      </a:p>
                    </p:txBody>
                  </p:sp>
                  <p:sp>
                    <p:nvSpPr>
                      <p:cNvPr id="729117" name="Text Box 2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212</a:t>
                        </a:r>
                        <a:endParaRPr lang="en-GB" sz="2000">
                          <a:solidFill>
                            <a:srgbClr val="CC0000"/>
                          </a:solidFill>
                          <a:latin typeface="Times New Roman" pitchFamily="18" charset="0"/>
                        </a:endParaRPr>
                      </a:p>
                    </p:txBody>
                  </p:sp>
                </p:grpSp>
                <p:grpSp>
                  <p:nvGrpSpPr>
                    <p:cNvPr id="729118" name="Group 30"/>
                    <p:cNvGrpSpPr>
                      <a:grpSpLocks/>
                    </p:cNvGrpSpPr>
                    <p:nvPr/>
                  </p:nvGrpSpPr>
                  <p:grpSpPr bwMode="auto">
                    <a:xfrm>
                      <a:off x="4512" y="1296"/>
                      <a:ext cx="1152" cy="268"/>
                      <a:chOff x="3024" y="1008"/>
                      <a:chExt cx="1152" cy="268"/>
                    </a:xfrm>
                  </p:grpSpPr>
                  <p:sp>
                    <p:nvSpPr>
                      <p:cNvPr id="729119" name="Text Box 31"/>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120" name="Text Box 32"/>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121" name="Text Box 33"/>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39</a:t>
                        </a:r>
                        <a:endParaRPr lang="en-GB" sz="2000">
                          <a:solidFill>
                            <a:srgbClr val="CC0000"/>
                          </a:solidFill>
                          <a:latin typeface="Times New Roman" pitchFamily="18" charset="0"/>
                        </a:endParaRPr>
                      </a:p>
                    </p:txBody>
                  </p:sp>
                </p:grpSp>
              </p:grpSp>
              <p:grpSp>
                <p:nvGrpSpPr>
                  <p:cNvPr id="729122" name="Group 34"/>
                  <p:cNvGrpSpPr>
                    <a:grpSpLocks/>
                  </p:cNvGrpSpPr>
                  <p:nvPr/>
                </p:nvGrpSpPr>
                <p:grpSpPr bwMode="auto">
                  <a:xfrm>
                    <a:off x="3360" y="1556"/>
                    <a:ext cx="2304" cy="268"/>
                    <a:chOff x="3360" y="1296"/>
                    <a:chExt cx="2304" cy="268"/>
                  </a:xfrm>
                </p:grpSpPr>
                <p:grpSp>
                  <p:nvGrpSpPr>
                    <p:cNvPr id="729123" name="Group 35"/>
                    <p:cNvGrpSpPr>
                      <a:grpSpLocks/>
                    </p:cNvGrpSpPr>
                    <p:nvPr/>
                  </p:nvGrpSpPr>
                  <p:grpSpPr bwMode="auto">
                    <a:xfrm>
                      <a:off x="3360" y="1296"/>
                      <a:ext cx="1152" cy="268"/>
                      <a:chOff x="3024" y="1008"/>
                      <a:chExt cx="1152" cy="268"/>
                    </a:xfrm>
                  </p:grpSpPr>
                  <p:sp>
                    <p:nvSpPr>
                      <p:cNvPr id="729124" name="Text Box 3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254</a:t>
                        </a:r>
                        <a:endParaRPr lang="en-GB" sz="2000">
                          <a:solidFill>
                            <a:srgbClr val="CC0000"/>
                          </a:solidFill>
                          <a:latin typeface="Times New Roman" pitchFamily="18" charset="0"/>
                        </a:endParaRPr>
                      </a:p>
                    </p:txBody>
                  </p:sp>
                  <p:sp>
                    <p:nvSpPr>
                      <p:cNvPr id="729125" name="Text Box 3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a:t>
                        </a:r>
                        <a:endParaRPr lang="en-GB" sz="2000">
                          <a:solidFill>
                            <a:srgbClr val="CC0000"/>
                          </a:solidFill>
                          <a:latin typeface="Times New Roman" pitchFamily="18" charset="0"/>
                        </a:endParaRPr>
                      </a:p>
                    </p:txBody>
                  </p:sp>
                  <p:sp>
                    <p:nvSpPr>
                      <p:cNvPr id="729126" name="Text Box 3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107</a:t>
                        </a:r>
                        <a:endParaRPr lang="en-GB" sz="2000">
                          <a:solidFill>
                            <a:srgbClr val="CC0000"/>
                          </a:solidFill>
                          <a:latin typeface="Times New Roman" pitchFamily="18" charset="0"/>
                        </a:endParaRPr>
                      </a:p>
                    </p:txBody>
                  </p:sp>
                </p:grpSp>
                <p:grpSp>
                  <p:nvGrpSpPr>
                    <p:cNvPr id="729127" name="Group 39"/>
                    <p:cNvGrpSpPr>
                      <a:grpSpLocks/>
                    </p:cNvGrpSpPr>
                    <p:nvPr/>
                  </p:nvGrpSpPr>
                  <p:grpSpPr bwMode="auto">
                    <a:xfrm>
                      <a:off x="4512" y="1296"/>
                      <a:ext cx="1152" cy="268"/>
                      <a:chOff x="3024" y="1008"/>
                      <a:chExt cx="1152" cy="268"/>
                    </a:xfrm>
                  </p:grpSpPr>
                  <p:sp>
                    <p:nvSpPr>
                      <p:cNvPr id="729128" name="Text Box 4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148</a:t>
                        </a:r>
                        <a:endParaRPr lang="en-GB" sz="2000">
                          <a:solidFill>
                            <a:srgbClr val="CC0000"/>
                          </a:solidFill>
                          <a:latin typeface="Times New Roman" pitchFamily="18" charset="0"/>
                        </a:endParaRPr>
                      </a:p>
                    </p:txBody>
                  </p:sp>
                  <p:sp>
                    <p:nvSpPr>
                      <p:cNvPr id="729129" name="Text Box 4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130" name="Text Box 4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56</a:t>
                        </a:r>
                        <a:endParaRPr lang="en-GB" sz="2000">
                          <a:solidFill>
                            <a:srgbClr val="CC0000"/>
                          </a:solidFill>
                          <a:latin typeface="Times New Roman" pitchFamily="18" charset="0"/>
                        </a:endParaRPr>
                      </a:p>
                    </p:txBody>
                  </p:sp>
                </p:grpSp>
              </p:grpSp>
            </p:grpSp>
          </p:grpSp>
          <p:grpSp>
            <p:nvGrpSpPr>
              <p:cNvPr id="729131" name="Group 43"/>
              <p:cNvGrpSpPr>
                <a:grpSpLocks/>
              </p:cNvGrpSpPr>
              <p:nvPr/>
            </p:nvGrpSpPr>
            <p:grpSpPr bwMode="auto">
              <a:xfrm>
                <a:off x="3360" y="2352"/>
                <a:ext cx="2304" cy="1056"/>
                <a:chOff x="3360" y="1296"/>
                <a:chExt cx="2304" cy="1056"/>
              </a:xfrm>
            </p:grpSpPr>
            <p:grpSp>
              <p:nvGrpSpPr>
                <p:cNvPr id="729132" name="Group 44"/>
                <p:cNvGrpSpPr>
                  <a:grpSpLocks/>
                </p:cNvGrpSpPr>
                <p:nvPr/>
              </p:nvGrpSpPr>
              <p:grpSpPr bwMode="auto">
                <a:xfrm>
                  <a:off x="3360" y="1296"/>
                  <a:ext cx="2304" cy="528"/>
                  <a:chOff x="3360" y="1296"/>
                  <a:chExt cx="2304" cy="528"/>
                </a:xfrm>
              </p:grpSpPr>
              <p:grpSp>
                <p:nvGrpSpPr>
                  <p:cNvPr id="729133" name="Group 45"/>
                  <p:cNvGrpSpPr>
                    <a:grpSpLocks/>
                  </p:cNvGrpSpPr>
                  <p:nvPr/>
                </p:nvGrpSpPr>
                <p:grpSpPr bwMode="auto">
                  <a:xfrm>
                    <a:off x="3360" y="1296"/>
                    <a:ext cx="2304" cy="268"/>
                    <a:chOff x="3360" y="1296"/>
                    <a:chExt cx="2304" cy="268"/>
                  </a:xfrm>
                </p:grpSpPr>
                <p:grpSp>
                  <p:nvGrpSpPr>
                    <p:cNvPr id="729134" name="Group 46"/>
                    <p:cNvGrpSpPr>
                      <a:grpSpLocks/>
                    </p:cNvGrpSpPr>
                    <p:nvPr/>
                  </p:nvGrpSpPr>
                  <p:grpSpPr bwMode="auto">
                    <a:xfrm>
                      <a:off x="3360" y="1296"/>
                      <a:ext cx="1152" cy="268"/>
                      <a:chOff x="3024" y="1008"/>
                      <a:chExt cx="1152" cy="268"/>
                    </a:xfrm>
                  </p:grpSpPr>
                  <p:sp>
                    <p:nvSpPr>
                      <p:cNvPr id="729135" name="Text Box 4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a:t>
                        </a:r>
                        <a:endParaRPr lang="en-GB" sz="2000">
                          <a:solidFill>
                            <a:srgbClr val="CC0000"/>
                          </a:solidFill>
                          <a:latin typeface="Times New Roman" pitchFamily="18" charset="0"/>
                        </a:endParaRPr>
                      </a:p>
                    </p:txBody>
                  </p:sp>
                  <p:sp>
                    <p:nvSpPr>
                      <p:cNvPr id="729136" name="Text Box 4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137" name="Text Box 4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65</a:t>
                        </a:r>
                        <a:endParaRPr lang="en-GB" sz="2000">
                          <a:solidFill>
                            <a:srgbClr val="CC0000"/>
                          </a:solidFill>
                          <a:latin typeface="Times New Roman" pitchFamily="18" charset="0"/>
                        </a:endParaRPr>
                      </a:p>
                    </p:txBody>
                  </p:sp>
                </p:grpSp>
                <p:grpSp>
                  <p:nvGrpSpPr>
                    <p:cNvPr id="729138" name="Group 50"/>
                    <p:cNvGrpSpPr>
                      <a:grpSpLocks/>
                    </p:cNvGrpSpPr>
                    <p:nvPr/>
                  </p:nvGrpSpPr>
                  <p:grpSpPr bwMode="auto">
                    <a:xfrm>
                      <a:off x="4512" y="1296"/>
                      <a:ext cx="1152" cy="268"/>
                      <a:chOff x="3024" y="1008"/>
                      <a:chExt cx="1152" cy="268"/>
                    </a:xfrm>
                  </p:grpSpPr>
                  <p:sp>
                    <p:nvSpPr>
                      <p:cNvPr id="729139" name="Text Box 51"/>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126</a:t>
                        </a:r>
                        <a:endParaRPr lang="en-GB" sz="2000">
                          <a:solidFill>
                            <a:srgbClr val="CC0000"/>
                          </a:solidFill>
                          <a:latin typeface="Times New Roman" pitchFamily="18" charset="0"/>
                        </a:endParaRPr>
                      </a:p>
                    </p:txBody>
                  </p:sp>
                  <p:sp>
                    <p:nvSpPr>
                      <p:cNvPr id="729140" name="Text Box 52"/>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253</a:t>
                        </a:r>
                        <a:endParaRPr lang="en-GB" sz="2000">
                          <a:solidFill>
                            <a:srgbClr val="CC0000"/>
                          </a:solidFill>
                          <a:latin typeface="Times New Roman" pitchFamily="18" charset="0"/>
                        </a:endParaRPr>
                      </a:p>
                    </p:txBody>
                  </p:sp>
                  <p:sp>
                    <p:nvSpPr>
                      <p:cNvPr id="729141" name="Text Box 53"/>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grpSp>
              </p:grpSp>
              <p:grpSp>
                <p:nvGrpSpPr>
                  <p:cNvPr id="729142" name="Group 54"/>
                  <p:cNvGrpSpPr>
                    <a:grpSpLocks/>
                  </p:cNvGrpSpPr>
                  <p:nvPr/>
                </p:nvGrpSpPr>
                <p:grpSpPr bwMode="auto">
                  <a:xfrm>
                    <a:off x="3360" y="1556"/>
                    <a:ext cx="2304" cy="268"/>
                    <a:chOff x="3360" y="1296"/>
                    <a:chExt cx="2304" cy="268"/>
                  </a:xfrm>
                </p:grpSpPr>
                <p:grpSp>
                  <p:nvGrpSpPr>
                    <p:cNvPr id="729143" name="Group 55"/>
                    <p:cNvGrpSpPr>
                      <a:grpSpLocks/>
                    </p:cNvGrpSpPr>
                    <p:nvPr/>
                  </p:nvGrpSpPr>
                  <p:grpSpPr bwMode="auto">
                    <a:xfrm>
                      <a:off x="3360" y="1296"/>
                      <a:ext cx="1152" cy="268"/>
                      <a:chOff x="3024" y="1008"/>
                      <a:chExt cx="1152" cy="268"/>
                    </a:xfrm>
                  </p:grpSpPr>
                  <p:sp>
                    <p:nvSpPr>
                      <p:cNvPr id="729144" name="Text Box 5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145" name="Text Box 5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163</a:t>
                        </a:r>
                        <a:endParaRPr lang="en-GB" sz="2000">
                          <a:solidFill>
                            <a:srgbClr val="CC0000"/>
                          </a:solidFill>
                          <a:latin typeface="Times New Roman" pitchFamily="18" charset="0"/>
                        </a:endParaRPr>
                      </a:p>
                    </p:txBody>
                  </p:sp>
                  <p:sp>
                    <p:nvSpPr>
                      <p:cNvPr id="729146" name="Text Box 5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41</a:t>
                        </a:r>
                        <a:endParaRPr lang="en-GB" sz="2000">
                          <a:solidFill>
                            <a:srgbClr val="CC0000"/>
                          </a:solidFill>
                          <a:latin typeface="Times New Roman" pitchFamily="18" charset="0"/>
                        </a:endParaRPr>
                      </a:p>
                    </p:txBody>
                  </p:sp>
                </p:grpSp>
                <p:grpSp>
                  <p:nvGrpSpPr>
                    <p:cNvPr id="729147" name="Group 59"/>
                    <p:cNvGrpSpPr>
                      <a:grpSpLocks/>
                    </p:cNvGrpSpPr>
                    <p:nvPr/>
                  </p:nvGrpSpPr>
                  <p:grpSpPr bwMode="auto">
                    <a:xfrm>
                      <a:off x="4512" y="1296"/>
                      <a:ext cx="1152" cy="268"/>
                      <a:chOff x="3024" y="1008"/>
                      <a:chExt cx="1152" cy="268"/>
                    </a:xfrm>
                  </p:grpSpPr>
                  <p:sp>
                    <p:nvSpPr>
                      <p:cNvPr id="729148" name="Text Box 6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77</a:t>
                        </a:r>
                        <a:endParaRPr lang="en-GB" sz="2000">
                          <a:solidFill>
                            <a:srgbClr val="CC0000"/>
                          </a:solidFill>
                          <a:latin typeface="Times New Roman" pitchFamily="18" charset="0"/>
                        </a:endParaRPr>
                      </a:p>
                    </p:txBody>
                  </p:sp>
                  <p:sp>
                    <p:nvSpPr>
                      <p:cNvPr id="729149" name="Text Box 6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150" name="Text Box 6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grpSp>
              </p:grpSp>
            </p:grpSp>
            <p:grpSp>
              <p:nvGrpSpPr>
                <p:cNvPr id="729151" name="Group 63"/>
                <p:cNvGrpSpPr>
                  <a:grpSpLocks/>
                </p:cNvGrpSpPr>
                <p:nvPr/>
              </p:nvGrpSpPr>
              <p:grpSpPr bwMode="auto">
                <a:xfrm>
                  <a:off x="3360" y="1824"/>
                  <a:ext cx="2304" cy="528"/>
                  <a:chOff x="3360" y="1296"/>
                  <a:chExt cx="2304" cy="528"/>
                </a:xfrm>
              </p:grpSpPr>
              <p:grpSp>
                <p:nvGrpSpPr>
                  <p:cNvPr id="729152" name="Group 64"/>
                  <p:cNvGrpSpPr>
                    <a:grpSpLocks/>
                  </p:cNvGrpSpPr>
                  <p:nvPr/>
                </p:nvGrpSpPr>
                <p:grpSpPr bwMode="auto">
                  <a:xfrm>
                    <a:off x="3360" y="1296"/>
                    <a:ext cx="2304" cy="268"/>
                    <a:chOff x="3360" y="1296"/>
                    <a:chExt cx="2304" cy="268"/>
                  </a:xfrm>
                </p:grpSpPr>
                <p:grpSp>
                  <p:nvGrpSpPr>
                    <p:cNvPr id="729153" name="Group 65"/>
                    <p:cNvGrpSpPr>
                      <a:grpSpLocks/>
                    </p:cNvGrpSpPr>
                    <p:nvPr/>
                  </p:nvGrpSpPr>
                  <p:grpSpPr bwMode="auto">
                    <a:xfrm>
                      <a:off x="3360" y="1296"/>
                      <a:ext cx="1152" cy="268"/>
                      <a:chOff x="3024" y="1008"/>
                      <a:chExt cx="1152" cy="268"/>
                    </a:xfrm>
                  </p:grpSpPr>
                  <p:sp>
                    <p:nvSpPr>
                      <p:cNvPr id="729154" name="Text Box 6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52</a:t>
                        </a:r>
                        <a:endParaRPr lang="en-GB" sz="2000">
                          <a:solidFill>
                            <a:srgbClr val="CC0000"/>
                          </a:solidFill>
                          <a:latin typeface="Times New Roman" pitchFamily="18" charset="0"/>
                        </a:endParaRPr>
                      </a:p>
                    </p:txBody>
                  </p:sp>
                  <p:sp>
                    <p:nvSpPr>
                      <p:cNvPr id="729155" name="Text Box 6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28</a:t>
                        </a:r>
                        <a:endParaRPr lang="en-GB" sz="2000">
                          <a:solidFill>
                            <a:srgbClr val="CC0000"/>
                          </a:solidFill>
                          <a:latin typeface="Times New Roman" pitchFamily="18" charset="0"/>
                        </a:endParaRPr>
                      </a:p>
                    </p:txBody>
                  </p:sp>
                  <p:sp>
                    <p:nvSpPr>
                      <p:cNvPr id="729156" name="Text Box 6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nvGrpSpPr>
                    <p:cNvPr id="729157" name="Group 69"/>
                    <p:cNvGrpSpPr>
                      <a:grpSpLocks/>
                    </p:cNvGrpSpPr>
                    <p:nvPr/>
                  </p:nvGrpSpPr>
                  <p:grpSpPr bwMode="auto">
                    <a:xfrm>
                      <a:off x="4512" y="1296"/>
                      <a:ext cx="1152" cy="268"/>
                      <a:chOff x="3024" y="1008"/>
                      <a:chExt cx="1152" cy="268"/>
                    </a:xfrm>
                  </p:grpSpPr>
                  <p:sp>
                    <p:nvSpPr>
                      <p:cNvPr id="729158" name="Text Box 7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sp>
                    <p:nvSpPr>
                      <p:cNvPr id="729159" name="Text Box 7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75</a:t>
                        </a:r>
                        <a:endParaRPr lang="en-GB" sz="2000">
                          <a:solidFill>
                            <a:srgbClr val="CC0000"/>
                          </a:solidFill>
                          <a:latin typeface="Times New Roman" pitchFamily="18" charset="0"/>
                        </a:endParaRPr>
                      </a:p>
                    </p:txBody>
                  </p:sp>
                  <p:sp>
                    <p:nvSpPr>
                      <p:cNvPr id="729160" name="Text Box 7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26</a:t>
                        </a:r>
                        <a:endParaRPr lang="en-GB" sz="2000">
                          <a:solidFill>
                            <a:srgbClr val="CC0000"/>
                          </a:solidFill>
                          <a:latin typeface="Times New Roman" pitchFamily="18" charset="0"/>
                        </a:endParaRPr>
                      </a:p>
                    </p:txBody>
                  </p:sp>
                </p:grpSp>
              </p:grpSp>
              <p:grpSp>
                <p:nvGrpSpPr>
                  <p:cNvPr id="729161" name="Group 73"/>
                  <p:cNvGrpSpPr>
                    <a:grpSpLocks/>
                  </p:cNvGrpSpPr>
                  <p:nvPr/>
                </p:nvGrpSpPr>
                <p:grpSpPr bwMode="auto">
                  <a:xfrm>
                    <a:off x="3360" y="1556"/>
                    <a:ext cx="2304" cy="268"/>
                    <a:chOff x="3360" y="1296"/>
                    <a:chExt cx="2304" cy="268"/>
                  </a:xfrm>
                </p:grpSpPr>
                <p:grpSp>
                  <p:nvGrpSpPr>
                    <p:cNvPr id="729162" name="Group 74"/>
                    <p:cNvGrpSpPr>
                      <a:grpSpLocks/>
                    </p:cNvGrpSpPr>
                    <p:nvPr/>
                  </p:nvGrpSpPr>
                  <p:grpSpPr bwMode="auto">
                    <a:xfrm>
                      <a:off x="3360" y="1296"/>
                      <a:ext cx="1152" cy="268"/>
                      <a:chOff x="3024" y="1008"/>
                      <a:chExt cx="1152" cy="268"/>
                    </a:xfrm>
                  </p:grpSpPr>
                  <p:sp>
                    <p:nvSpPr>
                      <p:cNvPr id="729163" name="Text Box 7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76</a:t>
                        </a:r>
                        <a:endParaRPr lang="en-GB" sz="2000">
                          <a:solidFill>
                            <a:srgbClr val="CC0000"/>
                          </a:solidFill>
                          <a:latin typeface="Times New Roman" pitchFamily="18" charset="0"/>
                        </a:endParaRPr>
                      </a:p>
                    </p:txBody>
                  </p:sp>
                  <p:sp>
                    <p:nvSpPr>
                      <p:cNvPr id="729164" name="Text Box 7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99</a:t>
                        </a:r>
                        <a:endParaRPr lang="en-GB" sz="2000">
                          <a:solidFill>
                            <a:srgbClr val="CC0000"/>
                          </a:solidFill>
                          <a:latin typeface="Times New Roman" pitchFamily="18" charset="0"/>
                        </a:endParaRPr>
                      </a:p>
                    </p:txBody>
                  </p:sp>
                  <p:sp>
                    <p:nvSpPr>
                      <p:cNvPr id="729165" name="Text Box 7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grpSp>
                <p:grpSp>
                  <p:nvGrpSpPr>
                    <p:cNvPr id="729166" name="Group 78"/>
                    <p:cNvGrpSpPr>
                      <a:grpSpLocks/>
                    </p:cNvGrpSpPr>
                    <p:nvPr/>
                  </p:nvGrpSpPr>
                  <p:grpSpPr bwMode="auto">
                    <a:xfrm>
                      <a:off x="4512" y="1296"/>
                      <a:ext cx="1152" cy="268"/>
                      <a:chOff x="3024" y="1008"/>
                      <a:chExt cx="1152" cy="268"/>
                    </a:xfrm>
                  </p:grpSpPr>
                  <p:sp>
                    <p:nvSpPr>
                      <p:cNvPr id="729167" name="Text Box 7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33</a:t>
                        </a:r>
                        <a:endParaRPr lang="en-GB" sz="2000">
                          <a:solidFill>
                            <a:srgbClr val="CC0000"/>
                          </a:solidFill>
                          <a:latin typeface="Times New Roman" pitchFamily="18" charset="0"/>
                        </a:endParaRPr>
                      </a:p>
                    </p:txBody>
                  </p:sp>
                  <p:sp>
                    <p:nvSpPr>
                      <p:cNvPr id="729168" name="Text Box 8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169" name="Text Box 8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grpSp>
          </p:grpSp>
        </p:grpSp>
        <p:grpSp>
          <p:nvGrpSpPr>
            <p:cNvPr id="729170" name="Group 82"/>
            <p:cNvGrpSpPr>
              <a:grpSpLocks/>
            </p:cNvGrpSpPr>
            <p:nvPr/>
          </p:nvGrpSpPr>
          <p:grpSpPr bwMode="auto">
            <a:xfrm>
              <a:off x="3360" y="3408"/>
              <a:ext cx="2304" cy="528"/>
              <a:chOff x="576" y="2688"/>
              <a:chExt cx="2304" cy="528"/>
            </a:xfrm>
          </p:grpSpPr>
          <p:grpSp>
            <p:nvGrpSpPr>
              <p:cNvPr id="729171" name="Group 83"/>
              <p:cNvGrpSpPr>
                <a:grpSpLocks/>
              </p:cNvGrpSpPr>
              <p:nvPr/>
            </p:nvGrpSpPr>
            <p:grpSpPr bwMode="auto">
              <a:xfrm>
                <a:off x="576" y="2688"/>
                <a:ext cx="2304" cy="268"/>
                <a:chOff x="576" y="2688"/>
                <a:chExt cx="2304" cy="268"/>
              </a:xfrm>
            </p:grpSpPr>
            <p:grpSp>
              <p:nvGrpSpPr>
                <p:cNvPr id="729172" name="Group 84"/>
                <p:cNvGrpSpPr>
                  <a:grpSpLocks/>
                </p:cNvGrpSpPr>
                <p:nvPr/>
              </p:nvGrpSpPr>
              <p:grpSpPr bwMode="auto">
                <a:xfrm>
                  <a:off x="576" y="2688"/>
                  <a:ext cx="1152" cy="268"/>
                  <a:chOff x="4176" y="1008"/>
                  <a:chExt cx="1152" cy="268"/>
                </a:xfrm>
              </p:grpSpPr>
              <p:sp>
                <p:nvSpPr>
                  <p:cNvPr id="729173" name="Text Box 85"/>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45</a:t>
                    </a:r>
                    <a:endParaRPr lang="en-GB" sz="2000">
                      <a:solidFill>
                        <a:srgbClr val="CC0000"/>
                      </a:solidFill>
                      <a:latin typeface="Times New Roman" pitchFamily="18" charset="0"/>
                    </a:endParaRPr>
                  </a:p>
                </p:txBody>
              </p:sp>
              <p:sp>
                <p:nvSpPr>
                  <p:cNvPr id="729174" name="Text Box 86"/>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102</a:t>
                    </a:r>
                    <a:endParaRPr lang="en-GB" sz="2000">
                      <a:solidFill>
                        <a:srgbClr val="CC0000"/>
                      </a:solidFill>
                      <a:latin typeface="Times New Roman" pitchFamily="18" charset="0"/>
                    </a:endParaRPr>
                  </a:p>
                </p:txBody>
              </p:sp>
              <p:sp>
                <p:nvSpPr>
                  <p:cNvPr id="729175" name="Text Box 87"/>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79</a:t>
                    </a:r>
                    <a:endParaRPr lang="en-GB" sz="2000">
                      <a:solidFill>
                        <a:srgbClr val="CC0000"/>
                      </a:solidFill>
                      <a:latin typeface="Times New Roman" pitchFamily="18" charset="0"/>
                    </a:endParaRPr>
                  </a:p>
                </p:txBody>
              </p:sp>
            </p:grpSp>
            <p:grpSp>
              <p:nvGrpSpPr>
                <p:cNvPr id="729176" name="Group 88"/>
                <p:cNvGrpSpPr>
                  <a:grpSpLocks/>
                </p:cNvGrpSpPr>
                <p:nvPr/>
              </p:nvGrpSpPr>
              <p:grpSpPr bwMode="auto">
                <a:xfrm>
                  <a:off x="1728" y="2688"/>
                  <a:ext cx="1152" cy="268"/>
                  <a:chOff x="4176" y="1008"/>
                  <a:chExt cx="1152" cy="268"/>
                </a:xfrm>
              </p:grpSpPr>
              <p:sp>
                <p:nvSpPr>
                  <p:cNvPr id="729177" name="Text Box 89"/>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a:t>
                    </a:r>
                    <a:endParaRPr lang="en-GB" sz="2000">
                      <a:solidFill>
                        <a:srgbClr val="CC0000"/>
                      </a:solidFill>
                      <a:latin typeface="Times New Roman" pitchFamily="18" charset="0"/>
                    </a:endParaRPr>
                  </a:p>
                </p:txBody>
              </p:sp>
              <p:sp>
                <p:nvSpPr>
                  <p:cNvPr id="729178" name="Text Box 90"/>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156</a:t>
                    </a:r>
                    <a:endParaRPr lang="en-GB" sz="2000">
                      <a:solidFill>
                        <a:srgbClr val="CC0000"/>
                      </a:solidFill>
                      <a:latin typeface="Times New Roman" pitchFamily="18" charset="0"/>
                    </a:endParaRPr>
                  </a:p>
                </p:txBody>
              </p:sp>
              <p:sp>
                <p:nvSpPr>
                  <p:cNvPr id="729179" name="Text Box 91"/>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grpSp>
            <p:nvGrpSpPr>
              <p:cNvPr id="729180" name="Group 92"/>
              <p:cNvGrpSpPr>
                <a:grpSpLocks/>
              </p:cNvGrpSpPr>
              <p:nvPr/>
            </p:nvGrpSpPr>
            <p:grpSpPr bwMode="auto">
              <a:xfrm>
                <a:off x="576" y="2948"/>
                <a:ext cx="2304" cy="268"/>
                <a:chOff x="576" y="2688"/>
                <a:chExt cx="2304" cy="268"/>
              </a:xfrm>
            </p:grpSpPr>
            <p:grpSp>
              <p:nvGrpSpPr>
                <p:cNvPr id="729181" name="Group 93"/>
                <p:cNvGrpSpPr>
                  <a:grpSpLocks/>
                </p:cNvGrpSpPr>
                <p:nvPr/>
              </p:nvGrpSpPr>
              <p:grpSpPr bwMode="auto">
                <a:xfrm>
                  <a:off x="576" y="2688"/>
                  <a:ext cx="1152" cy="268"/>
                  <a:chOff x="4176" y="1008"/>
                  <a:chExt cx="1152" cy="268"/>
                </a:xfrm>
              </p:grpSpPr>
              <p:sp>
                <p:nvSpPr>
                  <p:cNvPr id="729182" name="Text Box 94"/>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a:t>
                    </a:r>
                    <a:endParaRPr lang="en-GB" sz="2000">
                      <a:solidFill>
                        <a:srgbClr val="CC0000"/>
                      </a:solidFill>
                      <a:latin typeface="Times New Roman" pitchFamily="18" charset="0"/>
                    </a:endParaRPr>
                  </a:p>
                </p:txBody>
              </p:sp>
              <p:sp>
                <p:nvSpPr>
                  <p:cNvPr id="729183" name="Text Box 95"/>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178</a:t>
                    </a:r>
                    <a:endParaRPr lang="en-GB" sz="2000">
                      <a:solidFill>
                        <a:srgbClr val="CC0000"/>
                      </a:solidFill>
                      <a:latin typeface="Times New Roman" pitchFamily="18" charset="0"/>
                    </a:endParaRPr>
                  </a:p>
                </p:txBody>
              </p:sp>
              <p:sp>
                <p:nvSpPr>
                  <p:cNvPr id="729184" name="Text Box 96"/>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a:t>
                    </a:r>
                    <a:endParaRPr lang="en-GB" sz="2000">
                      <a:solidFill>
                        <a:srgbClr val="CC0000"/>
                      </a:solidFill>
                      <a:latin typeface="Times New Roman" pitchFamily="18" charset="0"/>
                    </a:endParaRPr>
                  </a:p>
                </p:txBody>
              </p:sp>
            </p:grpSp>
            <p:grpSp>
              <p:nvGrpSpPr>
                <p:cNvPr id="729185" name="Group 97"/>
                <p:cNvGrpSpPr>
                  <a:grpSpLocks/>
                </p:cNvGrpSpPr>
                <p:nvPr/>
              </p:nvGrpSpPr>
              <p:grpSpPr bwMode="auto">
                <a:xfrm>
                  <a:off x="1728" y="2688"/>
                  <a:ext cx="1152" cy="268"/>
                  <a:chOff x="4176" y="1008"/>
                  <a:chExt cx="1152" cy="268"/>
                </a:xfrm>
              </p:grpSpPr>
              <p:sp>
                <p:nvSpPr>
                  <p:cNvPr id="729186" name="Text Box 98"/>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187" name="Text Box 99"/>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182</a:t>
                    </a:r>
                    <a:endParaRPr lang="en-GB" sz="2000">
                      <a:solidFill>
                        <a:srgbClr val="CC0000"/>
                      </a:solidFill>
                      <a:latin typeface="Times New Roman" pitchFamily="18" charset="0"/>
                    </a:endParaRPr>
                  </a:p>
                </p:txBody>
              </p:sp>
              <p:sp>
                <p:nvSpPr>
                  <p:cNvPr id="729188" name="Text Box 100"/>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a:t>
                    </a:r>
                    <a:endParaRPr lang="en-GB" sz="2000">
                      <a:solidFill>
                        <a:srgbClr val="CC0000"/>
                      </a:solidFill>
                      <a:latin typeface="Times New Roman" pitchFamily="18" charset="0"/>
                    </a:endParaRPr>
                  </a:p>
                </p:txBody>
              </p:sp>
            </p:grpSp>
          </p:grpSp>
        </p:grpSp>
      </p:grpSp>
      <p:sp>
        <p:nvSpPr>
          <p:cNvPr id="729189" name="Rectangle 101"/>
          <p:cNvSpPr>
            <a:spLocks noGrp="1" noChangeArrowheads="1"/>
          </p:cNvSpPr>
          <p:nvPr>
            <p:ph type="title"/>
          </p:nvPr>
        </p:nvSpPr>
        <p:spPr/>
        <p:txBody>
          <a:bodyPr/>
          <a:lstStyle/>
          <a:p>
            <a:r>
              <a:rPr lang="fr-LU"/>
              <a:t>random pixel permutations</a:t>
            </a:r>
            <a:endParaRPr lang="en-GB"/>
          </a:p>
        </p:txBody>
      </p:sp>
      <p:sp>
        <p:nvSpPr>
          <p:cNvPr id="729190" name="AutoShape 102"/>
          <p:cNvSpPr>
            <a:spLocks noChangeArrowheads="1"/>
          </p:cNvSpPr>
          <p:nvPr/>
        </p:nvSpPr>
        <p:spPr bwMode="auto">
          <a:xfrm>
            <a:off x="304800" y="1066800"/>
            <a:ext cx="1473200" cy="1149350"/>
          </a:xfrm>
          <a:prstGeom prst="roundRect">
            <a:avLst>
              <a:gd name="adj" fmla="val 16667"/>
            </a:avLst>
          </a:prstGeom>
          <a:solidFill>
            <a:srgbClr val="FFFFFF"/>
          </a:solidFill>
          <a:ln w="12700">
            <a:round/>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defTabSz="762000"/>
            <a:r>
              <a:rPr lang="en-GB" sz="2400">
                <a:solidFill>
                  <a:srgbClr val="4D4D4D"/>
                </a:solidFill>
                <a:latin typeface="Times New Roman" pitchFamily="18" charset="0"/>
              </a:rPr>
              <a:t>PNRG</a:t>
            </a:r>
          </a:p>
        </p:txBody>
      </p:sp>
      <p:grpSp>
        <p:nvGrpSpPr>
          <p:cNvPr id="729191" name="Group 103"/>
          <p:cNvGrpSpPr>
            <a:grpSpLocks/>
          </p:cNvGrpSpPr>
          <p:nvPr/>
        </p:nvGrpSpPr>
        <p:grpSpPr bwMode="auto">
          <a:xfrm>
            <a:off x="1981200" y="1066800"/>
            <a:ext cx="6324600" cy="762000"/>
            <a:chOff x="1248" y="672"/>
            <a:chExt cx="3984" cy="480"/>
          </a:xfrm>
        </p:grpSpPr>
        <p:sp>
          <p:nvSpPr>
            <p:cNvPr id="729192" name="Rectangle 104"/>
            <p:cNvSpPr>
              <a:spLocks noChangeArrowheads="1"/>
            </p:cNvSpPr>
            <p:nvPr/>
          </p:nvSpPr>
          <p:spPr bwMode="auto">
            <a:xfrm>
              <a:off x="1872" y="768"/>
              <a:ext cx="3360" cy="288"/>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400">
                  <a:solidFill>
                    <a:srgbClr val="FF3300"/>
                  </a:solidFill>
                  <a:latin typeface="Times New Roman" pitchFamily="18" charset="0"/>
                </a:rPr>
                <a:t>(8, 20) (1,4) (5, 16) (56, 59) (587, 122) …</a:t>
              </a:r>
              <a:endParaRPr lang="en-GB" sz="2400">
                <a:solidFill>
                  <a:srgbClr val="FF3300"/>
                </a:solidFill>
                <a:latin typeface="Times New Roman" pitchFamily="18" charset="0"/>
              </a:endParaRPr>
            </a:p>
          </p:txBody>
        </p:sp>
        <p:sp>
          <p:nvSpPr>
            <p:cNvPr id="729193" name="AutoShape 105"/>
            <p:cNvSpPr>
              <a:spLocks noChangeArrowheads="1"/>
            </p:cNvSpPr>
            <p:nvPr/>
          </p:nvSpPr>
          <p:spPr bwMode="auto">
            <a:xfrm>
              <a:off x="1248" y="672"/>
              <a:ext cx="528" cy="480"/>
            </a:xfrm>
            <a:prstGeom prst="rightArrow">
              <a:avLst>
                <a:gd name="adj1" fmla="val 50000"/>
                <a:gd name="adj2" fmla="val 27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accent2"/>
                </a:solidFill>
                <a:latin typeface="Times New Roman" pitchFamily="18" charset="0"/>
              </a:endParaRPr>
            </a:p>
          </p:txBody>
        </p:sp>
      </p:grpSp>
      <p:sp>
        <p:nvSpPr>
          <p:cNvPr id="729194" name="Rectangle 106"/>
          <p:cNvSpPr>
            <a:spLocks noChangeArrowheads="1"/>
          </p:cNvSpPr>
          <p:nvPr/>
        </p:nvSpPr>
        <p:spPr bwMode="auto">
          <a:xfrm>
            <a:off x="228600" y="2438400"/>
            <a:ext cx="2438400" cy="1143000"/>
          </a:xfrm>
          <a:prstGeom prst="rect">
            <a:avLst/>
          </a:prstGeom>
          <a:solidFill>
            <a:srgbClr val="FFCC99"/>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sead of generator</a:t>
            </a:r>
          </a:p>
          <a:p>
            <a:r>
              <a:rPr lang="fr-LU" sz="2000">
                <a:solidFill>
                  <a:srgbClr val="4D4D4D"/>
                </a:solidFill>
                <a:latin typeface="Times New Roman" pitchFamily="18" charset="0"/>
              </a:rPr>
              <a:t>=</a:t>
            </a:r>
          </a:p>
          <a:p>
            <a:r>
              <a:rPr lang="fr-LU" sz="2000">
                <a:solidFill>
                  <a:srgbClr val="4D4D4D"/>
                </a:solidFill>
                <a:latin typeface="Times New Roman" pitchFamily="18" charset="0"/>
              </a:rPr>
              <a:t>cover key</a:t>
            </a:r>
            <a:endParaRPr lang="en-GB" sz="2000">
              <a:solidFill>
                <a:srgbClr val="4D4D4D"/>
              </a:solidFill>
              <a:latin typeface="Times New Roman" pitchFamily="18" charset="0"/>
            </a:endParaRPr>
          </a:p>
        </p:txBody>
      </p:sp>
      <p:sp>
        <p:nvSpPr>
          <p:cNvPr id="729195" name="Rectangle 107"/>
          <p:cNvSpPr>
            <a:spLocks noChangeArrowheads="1"/>
          </p:cNvSpPr>
          <p:nvPr/>
        </p:nvSpPr>
        <p:spPr bwMode="auto">
          <a:xfrm>
            <a:off x="5829300" y="24384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78</a:t>
            </a:r>
            <a:endParaRPr lang="en-GB" sz="2000">
              <a:solidFill>
                <a:srgbClr val="CC0000"/>
              </a:solidFill>
              <a:latin typeface="Times New Roman" pitchFamily="18" charset="0"/>
            </a:endParaRPr>
          </a:p>
        </p:txBody>
      </p:sp>
      <p:sp>
        <p:nvSpPr>
          <p:cNvPr id="729196" name="Rectangle 108"/>
          <p:cNvSpPr>
            <a:spLocks noChangeArrowheads="1"/>
          </p:cNvSpPr>
          <p:nvPr/>
        </p:nvSpPr>
        <p:spPr bwMode="auto">
          <a:xfrm>
            <a:off x="5829300" y="32766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12</a:t>
            </a:r>
            <a:endParaRPr lang="en-GB" sz="2000">
              <a:solidFill>
                <a:srgbClr val="CC0000"/>
              </a:solidFill>
              <a:latin typeface="Times New Roman" pitchFamily="18" charset="0"/>
            </a:endParaRPr>
          </a:p>
        </p:txBody>
      </p:sp>
      <p:sp>
        <p:nvSpPr>
          <p:cNvPr id="729197" name="Text Box 109"/>
          <p:cNvSpPr txBox="1">
            <a:spLocks noChangeArrowheads="1"/>
          </p:cNvSpPr>
          <p:nvPr/>
        </p:nvSpPr>
        <p:spPr bwMode="auto">
          <a:xfrm>
            <a:off x="179388" y="3752850"/>
            <a:ext cx="4572000" cy="396875"/>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LU" sz="2000">
                <a:solidFill>
                  <a:schemeClr val="tx2"/>
                </a:solidFill>
                <a:latin typeface="Times New Roman" pitchFamily="18" charset="0"/>
              </a:rPr>
              <a:t>1. generate random couples of numbers </a:t>
            </a:r>
            <a:endParaRPr lang="en-GB" sz="2000">
              <a:solidFill>
                <a:schemeClr val="tx2"/>
              </a:solidFill>
              <a:latin typeface="Times New Roman" pitchFamily="18" charset="0"/>
            </a:endParaRPr>
          </a:p>
        </p:txBody>
      </p:sp>
      <p:sp>
        <p:nvSpPr>
          <p:cNvPr id="729198" name="Text Box 110"/>
          <p:cNvSpPr txBox="1">
            <a:spLocks noChangeArrowheads="1"/>
          </p:cNvSpPr>
          <p:nvPr/>
        </p:nvSpPr>
        <p:spPr bwMode="auto">
          <a:xfrm>
            <a:off x="179388" y="4308475"/>
            <a:ext cx="5040312" cy="48895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r>
              <a:rPr lang="fr-LU" sz="2000">
                <a:solidFill>
                  <a:schemeClr val="tx2"/>
                </a:solidFill>
                <a:latin typeface="Times New Roman" pitchFamily="18" charset="0"/>
              </a:rPr>
              <a:t>2. conserve couples of comparable, </a:t>
            </a:r>
          </a:p>
          <a:p>
            <a:pPr algn="l">
              <a:lnSpc>
                <a:spcPct val="40000"/>
              </a:lnSpc>
              <a:spcBef>
                <a:spcPct val="50000"/>
              </a:spcBef>
            </a:pPr>
            <a:r>
              <a:rPr lang="fr-LU" sz="2000">
                <a:solidFill>
                  <a:schemeClr val="tx2"/>
                </a:solidFill>
                <a:latin typeface="Times New Roman" pitchFamily="18" charset="0"/>
              </a:rPr>
              <a:t>    but different color value</a:t>
            </a:r>
            <a:endParaRPr lang="en-GB" sz="2000">
              <a:solidFill>
                <a:schemeClr val="tx2"/>
              </a:solidFill>
              <a:latin typeface="Times New Roman" pitchFamily="18" charset="0"/>
            </a:endParaRPr>
          </a:p>
        </p:txBody>
      </p:sp>
      <p:sp>
        <p:nvSpPr>
          <p:cNvPr id="729199" name="Text Box 111"/>
          <p:cNvSpPr txBox="1">
            <a:spLocks noChangeArrowheads="1"/>
          </p:cNvSpPr>
          <p:nvPr/>
        </p:nvSpPr>
        <p:spPr bwMode="auto">
          <a:xfrm>
            <a:off x="179388" y="4892675"/>
            <a:ext cx="5029200" cy="33655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fr-LU" sz="2000">
                <a:solidFill>
                  <a:schemeClr val="tx2"/>
                </a:solidFill>
                <a:latin typeface="Times New Roman" pitchFamily="18" charset="0"/>
              </a:rPr>
              <a:t>3. code 0 by ascending order of color values</a:t>
            </a:r>
            <a:endParaRPr lang="en-GB" sz="2000">
              <a:solidFill>
                <a:schemeClr val="tx2"/>
              </a:solidFill>
              <a:latin typeface="Times New Roman" pitchFamily="18" charset="0"/>
            </a:endParaRPr>
          </a:p>
        </p:txBody>
      </p:sp>
      <p:sp>
        <p:nvSpPr>
          <p:cNvPr id="729200" name="Text Box 112"/>
          <p:cNvSpPr txBox="1">
            <a:spLocks noChangeArrowheads="1"/>
          </p:cNvSpPr>
          <p:nvPr/>
        </p:nvSpPr>
        <p:spPr bwMode="auto">
          <a:xfrm>
            <a:off x="179388" y="5499100"/>
            <a:ext cx="5029200" cy="33655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fr-LU" sz="2000">
                <a:solidFill>
                  <a:schemeClr val="tx2"/>
                </a:solidFill>
                <a:latin typeface="Times New Roman" pitchFamily="18" charset="0"/>
              </a:rPr>
              <a:t>4. code 1 by descending order of color values</a:t>
            </a:r>
            <a:endParaRPr lang="en-GB" sz="2000">
              <a:solidFill>
                <a:schemeClr val="tx2"/>
              </a:solidFill>
              <a:latin typeface="Times New Roman" pitchFamily="18" charset="0"/>
            </a:endParaRPr>
          </a:p>
        </p:txBody>
      </p:sp>
      <p:grpSp>
        <p:nvGrpSpPr>
          <p:cNvPr id="729201" name="Group 113"/>
          <p:cNvGrpSpPr>
            <a:grpSpLocks/>
          </p:cNvGrpSpPr>
          <p:nvPr/>
        </p:nvGrpSpPr>
        <p:grpSpPr bwMode="auto">
          <a:xfrm>
            <a:off x="2743200" y="2057400"/>
            <a:ext cx="2590800" cy="990600"/>
            <a:chOff x="1680" y="1200"/>
            <a:chExt cx="1632" cy="624"/>
          </a:xfrm>
        </p:grpSpPr>
        <p:grpSp>
          <p:nvGrpSpPr>
            <p:cNvPr id="729202" name="Group 114"/>
            <p:cNvGrpSpPr>
              <a:grpSpLocks/>
            </p:cNvGrpSpPr>
            <p:nvPr/>
          </p:nvGrpSpPr>
          <p:grpSpPr bwMode="auto">
            <a:xfrm>
              <a:off x="2112" y="1584"/>
              <a:ext cx="720" cy="240"/>
              <a:chOff x="1776" y="1632"/>
              <a:chExt cx="720" cy="240"/>
            </a:xfrm>
          </p:grpSpPr>
          <p:sp>
            <p:nvSpPr>
              <p:cNvPr id="729203" name="Rectangle 115"/>
              <p:cNvSpPr>
                <a:spLocks noChangeArrowheads="1"/>
              </p:cNvSpPr>
              <p:nvPr/>
            </p:nvSpPr>
            <p:spPr bwMode="auto">
              <a:xfrm>
                <a:off x="2256" y="1632"/>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a:t>
                </a:r>
                <a:endParaRPr lang="en-GB" sz="2000">
                  <a:latin typeface="Times New Roman" pitchFamily="18" charset="0"/>
                </a:endParaRPr>
              </a:p>
            </p:txBody>
          </p:sp>
          <p:sp>
            <p:nvSpPr>
              <p:cNvPr id="729204" name="Rectangle 116"/>
              <p:cNvSpPr>
                <a:spLocks noChangeArrowheads="1"/>
              </p:cNvSpPr>
              <p:nvPr/>
            </p:nvSpPr>
            <p:spPr bwMode="auto">
              <a:xfrm>
                <a:off x="2016" y="1632"/>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1</a:t>
                </a:r>
                <a:endParaRPr lang="en-GB" sz="2000">
                  <a:latin typeface="Times New Roman" pitchFamily="18" charset="0"/>
                </a:endParaRPr>
              </a:p>
            </p:txBody>
          </p:sp>
          <p:sp>
            <p:nvSpPr>
              <p:cNvPr id="729205" name="Rectangle 117"/>
              <p:cNvSpPr>
                <a:spLocks noChangeArrowheads="1"/>
              </p:cNvSpPr>
              <p:nvPr/>
            </p:nvSpPr>
            <p:spPr bwMode="auto">
              <a:xfrm>
                <a:off x="1776" y="1632"/>
                <a:ext cx="240" cy="240"/>
              </a:xfrm>
              <a:prstGeom prst="rect">
                <a:avLst/>
              </a:prstGeom>
              <a:solidFill>
                <a:srgbClr val="FFCCCC"/>
              </a:solidFill>
              <a:ln w="2857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latin typeface="Times New Roman" pitchFamily="18" charset="0"/>
                  </a:rPr>
                  <a:t>0</a:t>
                </a:r>
                <a:endParaRPr lang="en-GB" sz="2000">
                  <a:latin typeface="Times New Roman" pitchFamily="18" charset="0"/>
                </a:endParaRPr>
              </a:p>
            </p:txBody>
          </p:sp>
        </p:grpSp>
        <p:sp>
          <p:nvSpPr>
            <p:cNvPr id="729206" name="Text Box 118"/>
            <p:cNvSpPr txBox="1">
              <a:spLocks noChangeArrowheads="1"/>
            </p:cNvSpPr>
            <p:nvPr/>
          </p:nvSpPr>
          <p:spPr bwMode="auto">
            <a:xfrm>
              <a:off x="1680" y="1200"/>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400">
                  <a:latin typeface="Times New Roman" pitchFamily="18" charset="0"/>
                </a:rPr>
                <a:t>secret message </a:t>
              </a:r>
              <a:endParaRPr lang="en-GB" sz="2400">
                <a:latin typeface="Times New Roman" pitchFamily="18" charset="0"/>
              </a:endParaRPr>
            </a:p>
          </p:txBody>
        </p:sp>
      </p:grpSp>
      <p:grpSp>
        <p:nvGrpSpPr>
          <p:cNvPr id="729207" name="Group 119"/>
          <p:cNvGrpSpPr>
            <a:grpSpLocks/>
          </p:cNvGrpSpPr>
          <p:nvPr/>
        </p:nvGrpSpPr>
        <p:grpSpPr bwMode="auto">
          <a:xfrm>
            <a:off x="5219700" y="2057400"/>
            <a:ext cx="3657600" cy="4191000"/>
            <a:chOff x="3360" y="1296"/>
            <a:chExt cx="2304" cy="2640"/>
          </a:xfrm>
        </p:grpSpPr>
        <p:grpSp>
          <p:nvGrpSpPr>
            <p:cNvPr id="729208" name="Group 120"/>
            <p:cNvGrpSpPr>
              <a:grpSpLocks/>
            </p:cNvGrpSpPr>
            <p:nvPr/>
          </p:nvGrpSpPr>
          <p:grpSpPr bwMode="auto">
            <a:xfrm>
              <a:off x="3360" y="1296"/>
              <a:ext cx="2304" cy="2112"/>
              <a:chOff x="3360" y="1296"/>
              <a:chExt cx="2304" cy="2112"/>
            </a:xfrm>
          </p:grpSpPr>
          <p:grpSp>
            <p:nvGrpSpPr>
              <p:cNvPr id="729209" name="Group 121"/>
              <p:cNvGrpSpPr>
                <a:grpSpLocks/>
              </p:cNvGrpSpPr>
              <p:nvPr/>
            </p:nvGrpSpPr>
            <p:grpSpPr bwMode="auto">
              <a:xfrm>
                <a:off x="3360" y="1296"/>
                <a:ext cx="2304" cy="1056"/>
                <a:chOff x="3360" y="1296"/>
                <a:chExt cx="2304" cy="1056"/>
              </a:xfrm>
            </p:grpSpPr>
            <p:grpSp>
              <p:nvGrpSpPr>
                <p:cNvPr id="729210" name="Group 122"/>
                <p:cNvGrpSpPr>
                  <a:grpSpLocks/>
                </p:cNvGrpSpPr>
                <p:nvPr/>
              </p:nvGrpSpPr>
              <p:grpSpPr bwMode="auto">
                <a:xfrm>
                  <a:off x="3360" y="1296"/>
                  <a:ext cx="2304" cy="528"/>
                  <a:chOff x="3360" y="1296"/>
                  <a:chExt cx="2304" cy="528"/>
                </a:xfrm>
              </p:grpSpPr>
              <p:grpSp>
                <p:nvGrpSpPr>
                  <p:cNvPr id="729211" name="Group 123"/>
                  <p:cNvGrpSpPr>
                    <a:grpSpLocks/>
                  </p:cNvGrpSpPr>
                  <p:nvPr/>
                </p:nvGrpSpPr>
                <p:grpSpPr bwMode="auto">
                  <a:xfrm>
                    <a:off x="3360" y="1296"/>
                    <a:ext cx="2304" cy="268"/>
                    <a:chOff x="3360" y="1296"/>
                    <a:chExt cx="2304" cy="268"/>
                  </a:xfrm>
                </p:grpSpPr>
                <p:grpSp>
                  <p:nvGrpSpPr>
                    <p:cNvPr id="729212" name="Group 124"/>
                    <p:cNvGrpSpPr>
                      <a:grpSpLocks/>
                    </p:cNvGrpSpPr>
                    <p:nvPr/>
                  </p:nvGrpSpPr>
                  <p:grpSpPr bwMode="auto">
                    <a:xfrm>
                      <a:off x="3360" y="1296"/>
                      <a:ext cx="1152" cy="268"/>
                      <a:chOff x="3024" y="1008"/>
                      <a:chExt cx="1152" cy="268"/>
                    </a:xfrm>
                  </p:grpSpPr>
                  <p:sp>
                    <p:nvSpPr>
                      <p:cNvPr id="729213" name="Text Box 12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153</a:t>
                        </a:r>
                        <a:endParaRPr lang="en-GB" sz="2000">
                          <a:solidFill>
                            <a:srgbClr val="CC0000"/>
                          </a:solidFill>
                          <a:latin typeface="Times New Roman" pitchFamily="18" charset="0"/>
                        </a:endParaRPr>
                      </a:p>
                    </p:txBody>
                  </p:sp>
                  <p:sp>
                    <p:nvSpPr>
                      <p:cNvPr id="729214" name="Text Box 12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53</a:t>
                        </a:r>
                        <a:endParaRPr lang="en-GB" sz="2000">
                          <a:solidFill>
                            <a:srgbClr val="CC0000"/>
                          </a:solidFill>
                          <a:latin typeface="Times New Roman" pitchFamily="18" charset="0"/>
                        </a:endParaRPr>
                      </a:p>
                    </p:txBody>
                  </p:sp>
                  <p:sp>
                    <p:nvSpPr>
                      <p:cNvPr id="729215" name="Text Box 12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nvGrpSpPr>
                    <p:cNvPr id="729216" name="Group 128"/>
                    <p:cNvGrpSpPr>
                      <a:grpSpLocks/>
                    </p:cNvGrpSpPr>
                    <p:nvPr/>
                  </p:nvGrpSpPr>
                  <p:grpSpPr bwMode="auto">
                    <a:xfrm>
                      <a:off x="4512" y="1296"/>
                      <a:ext cx="1152" cy="268"/>
                      <a:chOff x="3024" y="1008"/>
                      <a:chExt cx="1152" cy="268"/>
                    </a:xfrm>
                  </p:grpSpPr>
                  <p:sp>
                    <p:nvSpPr>
                      <p:cNvPr id="729217" name="Text Box 12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218" name="Text Box 13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219" name="Text Box 13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62</a:t>
                        </a:r>
                        <a:endParaRPr lang="en-GB" sz="2000">
                          <a:solidFill>
                            <a:srgbClr val="CC0000"/>
                          </a:solidFill>
                          <a:latin typeface="Times New Roman" pitchFamily="18" charset="0"/>
                        </a:endParaRPr>
                      </a:p>
                    </p:txBody>
                  </p:sp>
                </p:grpSp>
              </p:grpSp>
              <p:grpSp>
                <p:nvGrpSpPr>
                  <p:cNvPr id="729220" name="Group 132"/>
                  <p:cNvGrpSpPr>
                    <a:grpSpLocks/>
                  </p:cNvGrpSpPr>
                  <p:nvPr/>
                </p:nvGrpSpPr>
                <p:grpSpPr bwMode="auto">
                  <a:xfrm>
                    <a:off x="3360" y="1556"/>
                    <a:ext cx="2304" cy="268"/>
                    <a:chOff x="3360" y="1296"/>
                    <a:chExt cx="2304" cy="268"/>
                  </a:xfrm>
                </p:grpSpPr>
                <p:grpSp>
                  <p:nvGrpSpPr>
                    <p:cNvPr id="729221" name="Group 133"/>
                    <p:cNvGrpSpPr>
                      <a:grpSpLocks/>
                    </p:cNvGrpSpPr>
                    <p:nvPr/>
                  </p:nvGrpSpPr>
                  <p:grpSpPr bwMode="auto">
                    <a:xfrm>
                      <a:off x="3360" y="1296"/>
                      <a:ext cx="1152" cy="268"/>
                      <a:chOff x="3024" y="1008"/>
                      <a:chExt cx="1152" cy="268"/>
                    </a:xfrm>
                  </p:grpSpPr>
                  <p:sp>
                    <p:nvSpPr>
                      <p:cNvPr id="729222" name="Text Box 13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27</a:t>
                        </a:r>
                        <a:endParaRPr lang="en-GB" sz="2000">
                          <a:solidFill>
                            <a:srgbClr val="CC0000"/>
                          </a:solidFill>
                          <a:latin typeface="Times New Roman" pitchFamily="18" charset="0"/>
                        </a:endParaRPr>
                      </a:p>
                    </p:txBody>
                  </p:sp>
                  <p:sp>
                    <p:nvSpPr>
                      <p:cNvPr id="729223" name="Text Box 13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78</a:t>
                        </a:r>
                        <a:endParaRPr lang="en-GB" sz="2000">
                          <a:solidFill>
                            <a:srgbClr val="CC0000"/>
                          </a:solidFill>
                          <a:latin typeface="Times New Roman" pitchFamily="18" charset="0"/>
                        </a:endParaRPr>
                      </a:p>
                    </p:txBody>
                  </p:sp>
                  <p:sp>
                    <p:nvSpPr>
                      <p:cNvPr id="729224" name="Text Box 13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82</a:t>
                        </a:r>
                        <a:endParaRPr lang="en-GB" sz="2000">
                          <a:solidFill>
                            <a:srgbClr val="CC0000"/>
                          </a:solidFill>
                          <a:latin typeface="Times New Roman" pitchFamily="18" charset="0"/>
                        </a:endParaRPr>
                      </a:p>
                    </p:txBody>
                  </p:sp>
                </p:grpSp>
                <p:grpSp>
                  <p:nvGrpSpPr>
                    <p:cNvPr id="729225" name="Group 137"/>
                    <p:cNvGrpSpPr>
                      <a:grpSpLocks/>
                    </p:cNvGrpSpPr>
                    <p:nvPr/>
                  </p:nvGrpSpPr>
                  <p:grpSpPr bwMode="auto">
                    <a:xfrm>
                      <a:off x="4512" y="1296"/>
                      <a:ext cx="1152" cy="268"/>
                      <a:chOff x="3024" y="1008"/>
                      <a:chExt cx="1152" cy="268"/>
                    </a:xfrm>
                  </p:grpSpPr>
                  <p:sp>
                    <p:nvSpPr>
                      <p:cNvPr id="729226" name="Text Box 13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234</a:t>
                        </a:r>
                        <a:endParaRPr lang="en-GB" sz="2000">
                          <a:solidFill>
                            <a:srgbClr val="CC0000"/>
                          </a:solidFill>
                          <a:latin typeface="Times New Roman" pitchFamily="18" charset="0"/>
                        </a:endParaRPr>
                      </a:p>
                    </p:txBody>
                  </p:sp>
                  <p:sp>
                    <p:nvSpPr>
                      <p:cNvPr id="729227" name="Text Box 13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228" name="Text Box 14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a:t>
                        </a:r>
                        <a:endParaRPr lang="en-GB" sz="2000">
                          <a:solidFill>
                            <a:srgbClr val="CC0000"/>
                          </a:solidFill>
                          <a:latin typeface="Times New Roman" pitchFamily="18" charset="0"/>
                        </a:endParaRPr>
                      </a:p>
                    </p:txBody>
                  </p:sp>
                </p:grpSp>
              </p:grpSp>
            </p:grpSp>
            <p:grpSp>
              <p:nvGrpSpPr>
                <p:cNvPr id="729229" name="Group 141"/>
                <p:cNvGrpSpPr>
                  <a:grpSpLocks/>
                </p:cNvGrpSpPr>
                <p:nvPr/>
              </p:nvGrpSpPr>
              <p:grpSpPr bwMode="auto">
                <a:xfrm>
                  <a:off x="3360" y="1824"/>
                  <a:ext cx="2304" cy="528"/>
                  <a:chOff x="3360" y="1296"/>
                  <a:chExt cx="2304" cy="528"/>
                </a:xfrm>
              </p:grpSpPr>
              <p:grpSp>
                <p:nvGrpSpPr>
                  <p:cNvPr id="729230" name="Group 142"/>
                  <p:cNvGrpSpPr>
                    <a:grpSpLocks/>
                  </p:cNvGrpSpPr>
                  <p:nvPr/>
                </p:nvGrpSpPr>
                <p:grpSpPr bwMode="auto">
                  <a:xfrm>
                    <a:off x="3360" y="1296"/>
                    <a:ext cx="2304" cy="268"/>
                    <a:chOff x="3360" y="1296"/>
                    <a:chExt cx="2304" cy="268"/>
                  </a:xfrm>
                </p:grpSpPr>
                <p:grpSp>
                  <p:nvGrpSpPr>
                    <p:cNvPr id="729231" name="Group 143"/>
                    <p:cNvGrpSpPr>
                      <a:grpSpLocks/>
                    </p:cNvGrpSpPr>
                    <p:nvPr/>
                  </p:nvGrpSpPr>
                  <p:grpSpPr bwMode="auto">
                    <a:xfrm>
                      <a:off x="3360" y="1296"/>
                      <a:ext cx="1152" cy="268"/>
                      <a:chOff x="3024" y="1008"/>
                      <a:chExt cx="1152" cy="268"/>
                    </a:xfrm>
                  </p:grpSpPr>
                  <p:sp>
                    <p:nvSpPr>
                      <p:cNvPr id="729232" name="Text Box 14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63</a:t>
                        </a:r>
                        <a:endParaRPr lang="en-GB" sz="2000">
                          <a:solidFill>
                            <a:srgbClr val="CC0000"/>
                          </a:solidFill>
                          <a:latin typeface="Times New Roman" pitchFamily="18" charset="0"/>
                        </a:endParaRPr>
                      </a:p>
                    </p:txBody>
                  </p:sp>
                  <p:sp>
                    <p:nvSpPr>
                      <p:cNvPr id="729233" name="Text Box 14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61</a:t>
                        </a:r>
                        <a:endParaRPr lang="en-GB" sz="2000">
                          <a:solidFill>
                            <a:srgbClr val="CC0000"/>
                          </a:solidFill>
                          <a:latin typeface="Times New Roman" pitchFamily="18" charset="0"/>
                        </a:endParaRPr>
                      </a:p>
                    </p:txBody>
                  </p:sp>
                  <p:sp>
                    <p:nvSpPr>
                      <p:cNvPr id="729234" name="Text Box 14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212</a:t>
                        </a:r>
                        <a:endParaRPr lang="en-GB" sz="2000">
                          <a:solidFill>
                            <a:srgbClr val="CC0000"/>
                          </a:solidFill>
                          <a:latin typeface="Times New Roman" pitchFamily="18" charset="0"/>
                        </a:endParaRPr>
                      </a:p>
                    </p:txBody>
                  </p:sp>
                </p:grpSp>
                <p:grpSp>
                  <p:nvGrpSpPr>
                    <p:cNvPr id="729235" name="Group 147"/>
                    <p:cNvGrpSpPr>
                      <a:grpSpLocks/>
                    </p:cNvGrpSpPr>
                    <p:nvPr/>
                  </p:nvGrpSpPr>
                  <p:grpSpPr bwMode="auto">
                    <a:xfrm>
                      <a:off x="4512" y="1296"/>
                      <a:ext cx="1152" cy="268"/>
                      <a:chOff x="3024" y="1008"/>
                      <a:chExt cx="1152" cy="268"/>
                    </a:xfrm>
                  </p:grpSpPr>
                  <p:sp>
                    <p:nvSpPr>
                      <p:cNvPr id="729236" name="Text Box 14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237" name="Text Box 14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238" name="Text Box 15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39</a:t>
                        </a:r>
                        <a:endParaRPr lang="en-GB" sz="2000">
                          <a:solidFill>
                            <a:srgbClr val="CC0000"/>
                          </a:solidFill>
                          <a:latin typeface="Times New Roman" pitchFamily="18" charset="0"/>
                        </a:endParaRPr>
                      </a:p>
                    </p:txBody>
                  </p:sp>
                </p:grpSp>
              </p:grpSp>
              <p:grpSp>
                <p:nvGrpSpPr>
                  <p:cNvPr id="729239" name="Group 151"/>
                  <p:cNvGrpSpPr>
                    <a:grpSpLocks/>
                  </p:cNvGrpSpPr>
                  <p:nvPr/>
                </p:nvGrpSpPr>
                <p:grpSpPr bwMode="auto">
                  <a:xfrm>
                    <a:off x="3360" y="1556"/>
                    <a:ext cx="2304" cy="268"/>
                    <a:chOff x="3360" y="1296"/>
                    <a:chExt cx="2304" cy="268"/>
                  </a:xfrm>
                </p:grpSpPr>
                <p:grpSp>
                  <p:nvGrpSpPr>
                    <p:cNvPr id="729240" name="Group 152"/>
                    <p:cNvGrpSpPr>
                      <a:grpSpLocks/>
                    </p:cNvGrpSpPr>
                    <p:nvPr/>
                  </p:nvGrpSpPr>
                  <p:grpSpPr bwMode="auto">
                    <a:xfrm>
                      <a:off x="3360" y="1296"/>
                      <a:ext cx="1152" cy="268"/>
                      <a:chOff x="3024" y="1008"/>
                      <a:chExt cx="1152" cy="268"/>
                    </a:xfrm>
                  </p:grpSpPr>
                  <p:sp>
                    <p:nvSpPr>
                      <p:cNvPr id="729241" name="Text Box 153"/>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254</a:t>
                        </a:r>
                        <a:endParaRPr lang="en-GB" sz="2000">
                          <a:solidFill>
                            <a:srgbClr val="CC0000"/>
                          </a:solidFill>
                          <a:latin typeface="Times New Roman" pitchFamily="18" charset="0"/>
                        </a:endParaRPr>
                      </a:p>
                    </p:txBody>
                  </p:sp>
                  <p:sp>
                    <p:nvSpPr>
                      <p:cNvPr id="729242" name="Text Box 154"/>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a:t>
                        </a:r>
                        <a:endParaRPr lang="en-GB" sz="2000">
                          <a:solidFill>
                            <a:srgbClr val="CC0000"/>
                          </a:solidFill>
                          <a:latin typeface="Times New Roman" pitchFamily="18" charset="0"/>
                        </a:endParaRPr>
                      </a:p>
                    </p:txBody>
                  </p:sp>
                  <p:sp>
                    <p:nvSpPr>
                      <p:cNvPr id="729243" name="Text Box 155"/>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107</a:t>
                        </a:r>
                        <a:endParaRPr lang="en-GB" sz="2000">
                          <a:solidFill>
                            <a:srgbClr val="CC0000"/>
                          </a:solidFill>
                          <a:latin typeface="Times New Roman" pitchFamily="18" charset="0"/>
                        </a:endParaRPr>
                      </a:p>
                    </p:txBody>
                  </p:sp>
                </p:grpSp>
                <p:grpSp>
                  <p:nvGrpSpPr>
                    <p:cNvPr id="729244" name="Group 156"/>
                    <p:cNvGrpSpPr>
                      <a:grpSpLocks/>
                    </p:cNvGrpSpPr>
                    <p:nvPr/>
                  </p:nvGrpSpPr>
                  <p:grpSpPr bwMode="auto">
                    <a:xfrm>
                      <a:off x="4512" y="1296"/>
                      <a:ext cx="1152" cy="268"/>
                      <a:chOff x="3024" y="1008"/>
                      <a:chExt cx="1152" cy="268"/>
                    </a:xfrm>
                  </p:grpSpPr>
                  <p:sp>
                    <p:nvSpPr>
                      <p:cNvPr id="729245" name="Text Box 15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148</a:t>
                        </a:r>
                        <a:endParaRPr lang="en-GB" sz="2000">
                          <a:solidFill>
                            <a:srgbClr val="CC0000"/>
                          </a:solidFill>
                          <a:latin typeface="Times New Roman" pitchFamily="18" charset="0"/>
                        </a:endParaRPr>
                      </a:p>
                    </p:txBody>
                  </p:sp>
                  <p:sp>
                    <p:nvSpPr>
                      <p:cNvPr id="729246" name="Text Box 15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247" name="Text Box 15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56</a:t>
                        </a:r>
                        <a:endParaRPr lang="en-GB" sz="2000">
                          <a:solidFill>
                            <a:srgbClr val="CC0000"/>
                          </a:solidFill>
                          <a:latin typeface="Times New Roman" pitchFamily="18" charset="0"/>
                        </a:endParaRPr>
                      </a:p>
                    </p:txBody>
                  </p:sp>
                </p:grpSp>
              </p:grpSp>
            </p:grpSp>
          </p:grpSp>
          <p:grpSp>
            <p:nvGrpSpPr>
              <p:cNvPr id="729248" name="Group 160"/>
              <p:cNvGrpSpPr>
                <a:grpSpLocks/>
              </p:cNvGrpSpPr>
              <p:nvPr/>
            </p:nvGrpSpPr>
            <p:grpSpPr bwMode="auto">
              <a:xfrm>
                <a:off x="3360" y="2352"/>
                <a:ext cx="2304" cy="1056"/>
                <a:chOff x="3360" y="1296"/>
                <a:chExt cx="2304" cy="1056"/>
              </a:xfrm>
            </p:grpSpPr>
            <p:grpSp>
              <p:nvGrpSpPr>
                <p:cNvPr id="729249" name="Group 161"/>
                <p:cNvGrpSpPr>
                  <a:grpSpLocks/>
                </p:cNvGrpSpPr>
                <p:nvPr/>
              </p:nvGrpSpPr>
              <p:grpSpPr bwMode="auto">
                <a:xfrm>
                  <a:off x="3360" y="1296"/>
                  <a:ext cx="2304" cy="528"/>
                  <a:chOff x="3360" y="1296"/>
                  <a:chExt cx="2304" cy="528"/>
                </a:xfrm>
              </p:grpSpPr>
              <p:grpSp>
                <p:nvGrpSpPr>
                  <p:cNvPr id="729250" name="Group 162"/>
                  <p:cNvGrpSpPr>
                    <a:grpSpLocks/>
                  </p:cNvGrpSpPr>
                  <p:nvPr/>
                </p:nvGrpSpPr>
                <p:grpSpPr bwMode="auto">
                  <a:xfrm>
                    <a:off x="3360" y="1296"/>
                    <a:ext cx="2304" cy="268"/>
                    <a:chOff x="3360" y="1296"/>
                    <a:chExt cx="2304" cy="268"/>
                  </a:xfrm>
                </p:grpSpPr>
                <p:grpSp>
                  <p:nvGrpSpPr>
                    <p:cNvPr id="729251" name="Group 163"/>
                    <p:cNvGrpSpPr>
                      <a:grpSpLocks/>
                    </p:cNvGrpSpPr>
                    <p:nvPr/>
                  </p:nvGrpSpPr>
                  <p:grpSpPr bwMode="auto">
                    <a:xfrm>
                      <a:off x="3360" y="1296"/>
                      <a:ext cx="1152" cy="268"/>
                      <a:chOff x="3024" y="1008"/>
                      <a:chExt cx="1152" cy="268"/>
                    </a:xfrm>
                  </p:grpSpPr>
                  <p:sp>
                    <p:nvSpPr>
                      <p:cNvPr id="729252" name="Text Box 16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a:t>
                        </a:r>
                        <a:endParaRPr lang="en-GB" sz="2000">
                          <a:solidFill>
                            <a:srgbClr val="CC0000"/>
                          </a:solidFill>
                          <a:latin typeface="Times New Roman" pitchFamily="18" charset="0"/>
                        </a:endParaRPr>
                      </a:p>
                    </p:txBody>
                  </p:sp>
                  <p:sp>
                    <p:nvSpPr>
                      <p:cNvPr id="729253" name="Text Box 16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254" name="Text Box 16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65</a:t>
                        </a:r>
                        <a:endParaRPr lang="en-GB" sz="2000">
                          <a:solidFill>
                            <a:srgbClr val="CC0000"/>
                          </a:solidFill>
                          <a:latin typeface="Times New Roman" pitchFamily="18" charset="0"/>
                        </a:endParaRPr>
                      </a:p>
                    </p:txBody>
                  </p:sp>
                </p:grpSp>
                <p:grpSp>
                  <p:nvGrpSpPr>
                    <p:cNvPr id="729255" name="Group 167"/>
                    <p:cNvGrpSpPr>
                      <a:grpSpLocks/>
                    </p:cNvGrpSpPr>
                    <p:nvPr/>
                  </p:nvGrpSpPr>
                  <p:grpSpPr bwMode="auto">
                    <a:xfrm>
                      <a:off x="4512" y="1296"/>
                      <a:ext cx="1152" cy="268"/>
                      <a:chOff x="3024" y="1008"/>
                      <a:chExt cx="1152" cy="268"/>
                    </a:xfrm>
                  </p:grpSpPr>
                  <p:sp>
                    <p:nvSpPr>
                      <p:cNvPr id="729256" name="Text Box 16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126</a:t>
                        </a:r>
                        <a:endParaRPr lang="en-GB" sz="2000">
                          <a:solidFill>
                            <a:srgbClr val="CC0000"/>
                          </a:solidFill>
                          <a:latin typeface="Times New Roman" pitchFamily="18" charset="0"/>
                        </a:endParaRPr>
                      </a:p>
                    </p:txBody>
                  </p:sp>
                  <p:sp>
                    <p:nvSpPr>
                      <p:cNvPr id="729257" name="Text Box 16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253</a:t>
                        </a:r>
                        <a:endParaRPr lang="en-GB" sz="2000">
                          <a:solidFill>
                            <a:srgbClr val="CC0000"/>
                          </a:solidFill>
                          <a:latin typeface="Times New Roman" pitchFamily="18" charset="0"/>
                        </a:endParaRPr>
                      </a:p>
                    </p:txBody>
                  </p:sp>
                  <p:sp>
                    <p:nvSpPr>
                      <p:cNvPr id="729258" name="Text Box 17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grpSp>
              </p:grpSp>
              <p:grpSp>
                <p:nvGrpSpPr>
                  <p:cNvPr id="729259" name="Group 171"/>
                  <p:cNvGrpSpPr>
                    <a:grpSpLocks/>
                  </p:cNvGrpSpPr>
                  <p:nvPr/>
                </p:nvGrpSpPr>
                <p:grpSpPr bwMode="auto">
                  <a:xfrm>
                    <a:off x="3360" y="1556"/>
                    <a:ext cx="2304" cy="268"/>
                    <a:chOff x="3360" y="1296"/>
                    <a:chExt cx="2304" cy="268"/>
                  </a:xfrm>
                </p:grpSpPr>
                <p:grpSp>
                  <p:nvGrpSpPr>
                    <p:cNvPr id="729260" name="Group 172"/>
                    <p:cNvGrpSpPr>
                      <a:grpSpLocks/>
                    </p:cNvGrpSpPr>
                    <p:nvPr/>
                  </p:nvGrpSpPr>
                  <p:grpSpPr bwMode="auto">
                    <a:xfrm>
                      <a:off x="3360" y="1296"/>
                      <a:ext cx="1152" cy="268"/>
                      <a:chOff x="3024" y="1008"/>
                      <a:chExt cx="1152" cy="268"/>
                    </a:xfrm>
                  </p:grpSpPr>
                  <p:sp>
                    <p:nvSpPr>
                      <p:cNvPr id="729261" name="Text Box 173"/>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262" name="Text Box 174"/>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163</a:t>
                        </a:r>
                        <a:endParaRPr lang="en-GB" sz="2000">
                          <a:solidFill>
                            <a:srgbClr val="CC0000"/>
                          </a:solidFill>
                          <a:latin typeface="Times New Roman" pitchFamily="18" charset="0"/>
                        </a:endParaRPr>
                      </a:p>
                    </p:txBody>
                  </p:sp>
                  <p:sp>
                    <p:nvSpPr>
                      <p:cNvPr id="729263" name="Text Box 175"/>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41</a:t>
                        </a:r>
                        <a:endParaRPr lang="en-GB" sz="2000">
                          <a:solidFill>
                            <a:srgbClr val="CC0000"/>
                          </a:solidFill>
                          <a:latin typeface="Times New Roman" pitchFamily="18" charset="0"/>
                        </a:endParaRPr>
                      </a:p>
                    </p:txBody>
                  </p:sp>
                </p:grpSp>
                <p:grpSp>
                  <p:nvGrpSpPr>
                    <p:cNvPr id="729264" name="Group 176"/>
                    <p:cNvGrpSpPr>
                      <a:grpSpLocks/>
                    </p:cNvGrpSpPr>
                    <p:nvPr/>
                  </p:nvGrpSpPr>
                  <p:grpSpPr bwMode="auto">
                    <a:xfrm>
                      <a:off x="4512" y="1296"/>
                      <a:ext cx="1152" cy="268"/>
                      <a:chOff x="3024" y="1008"/>
                      <a:chExt cx="1152" cy="268"/>
                    </a:xfrm>
                  </p:grpSpPr>
                  <p:sp>
                    <p:nvSpPr>
                      <p:cNvPr id="729265" name="Text Box 17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77</a:t>
                        </a:r>
                        <a:endParaRPr lang="en-GB" sz="2000">
                          <a:solidFill>
                            <a:srgbClr val="CC0000"/>
                          </a:solidFill>
                          <a:latin typeface="Times New Roman" pitchFamily="18" charset="0"/>
                        </a:endParaRPr>
                      </a:p>
                    </p:txBody>
                  </p:sp>
                  <p:sp>
                    <p:nvSpPr>
                      <p:cNvPr id="729266" name="Text Box 17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267" name="Text Box 17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grpSp>
              </p:grpSp>
            </p:grpSp>
            <p:grpSp>
              <p:nvGrpSpPr>
                <p:cNvPr id="729268" name="Group 180"/>
                <p:cNvGrpSpPr>
                  <a:grpSpLocks/>
                </p:cNvGrpSpPr>
                <p:nvPr/>
              </p:nvGrpSpPr>
              <p:grpSpPr bwMode="auto">
                <a:xfrm>
                  <a:off x="3360" y="1824"/>
                  <a:ext cx="2304" cy="528"/>
                  <a:chOff x="3360" y="1296"/>
                  <a:chExt cx="2304" cy="528"/>
                </a:xfrm>
              </p:grpSpPr>
              <p:grpSp>
                <p:nvGrpSpPr>
                  <p:cNvPr id="729269" name="Group 181"/>
                  <p:cNvGrpSpPr>
                    <a:grpSpLocks/>
                  </p:cNvGrpSpPr>
                  <p:nvPr/>
                </p:nvGrpSpPr>
                <p:grpSpPr bwMode="auto">
                  <a:xfrm>
                    <a:off x="3360" y="1296"/>
                    <a:ext cx="2304" cy="268"/>
                    <a:chOff x="3360" y="1296"/>
                    <a:chExt cx="2304" cy="268"/>
                  </a:xfrm>
                </p:grpSpPr>
                <p:grpSp>
                  <p:nvGrpSpPr>
                    <p:cNvPr id="729270" name="Group 182"/>
                    <p:cNvGrpSpPr>
                      <a:grpSpLocks/>
                    </p:cNvGrpSpPr>
                    <p:nvPr/>
                  </p:nvGrpSpPr>
                  <p:grpSpPr bwMode="auto">
                    <a:xfrm>
                      <a:off x="3360" y="1296"/>
                      <a:ext cx="1152" cy="268"/>
                      <a:chOff x="3024" y="1008"/>
                      <a:chExt cx="1152" cy="268"/>
                    </a:xfrm>
                  </p:grpSpPr>
                  <p:sp>
                    <p:nvSpPr>
                      <p:cNvPr id="729271" name="Text Box 183"/>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52</a:t>
                        </a:r>
                        <a:endParaRPr lang="en-GB" sz="2000">
                          <a:solidFill>
                            <a:srgbClr val="CC0000"/>
                          </a:solidFill>
                          <a:latin typeface="Times New Roman" pitchFamily="18" charset="0"/>
                        </a:endParaRPr>
                      </a:p>
                    </p:txBody>
                  </p:sp>
                  <p:sp>
                    <p:nvSpPr>
                      <p:cNvPr id="729272" name="Text Box 184"/>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28</a:t>
                        </a:r>
                        <a:endParaRPr lang="en-GB" sz="2000">
                          <a:solidFill>
                            <a:srgbClr val="CC0000"/>
                          </a:solidFill>
                          <a:latin typeface="Times New Roman" pitchFamily="18" charset="0"/>
                        </a:endParaRPr>
                      </a:p>
                    </p:txBody>
                  </p:sp>
                  <p:sp>
                    <p:nvSpPr>
                      <p:cNvPr id="729273" name="Text Box 185"/>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nvGrpSpPr>
                    <p:cNvPr id="729274" name="Group 186"/>
                    <p:cNvGrpSpPr>
                      <a:grpSpLocks/>
                    </p:cNvGrpSpPr>
                    <p:nvPr/>
                  </p:nvGrpSpPr>
                  <p:grpSpPr bwMode="auto">
                    <a:xfrm>
                      <a:off x="4512" y="1296"/>
                      <a:ext cx="1152" cy="268"/>
                      <a:chOff x="3024" y="1008"/>
                      <a:chExt cx="1152" cy="268"/>
                    </a:xfrm>
                  </p:grpSpPr>
                  <p:sp>
                    <p:nvSpPr>
                      <p:cNvPr id="729275" name="Text Box 18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sp>
                    <p:nvSpPr>
                      <p:cNvPr id="729276" name="Text Box 18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75</a:t>
                        </a:r>
                        <a:endParaRPr lang="en-GB" sz="2000">
                          <a:solidFill>
                            <a:srgbClr val="CC0000"/>
                          </a:solidFill>
                          <a:latin typeface="Times New Roman" pitchFamily="18" charset="0"/>
                        </a:endParaRPr>
                      </a:p>
                    </p:txBody>
                  </p:sp>
                  <p:sp>
                    <p:nvSpPr>
                      <p:cNvPr id="729277" name="Text Box 18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26</a:t>
                        </a:r>
                        <a:endParaRPr lang="en-GB" sz="2000">
                          <a:solidFill>
                            <a:srgbClr val="CC0000"/>
                          </a:solidFill>
                          <a:latin typeface="Times New Roman" pitchFamily="18" charset="0"/>
                        </a:endParaRPr>
                      </a:p>
                    </p:txBody>
                  </p:sp>
                </p:grpSp>
              </p:grpSp>
              <p:grpSp>
                <p:nvGrpSpPr>
                  <p:cNvPr id="729278" name="Group 190"/>
                  <p:cNvGrpSpPr>
                    <a:grpSpLocks/>
                  </p:cNvGrpSpPr>
                  <p:nvPr/>
                </p:nvGrpSpPr>
                <p:grpSpPr bwMode="auto">
                  <a:xfrm>
                    <a:off x="3360" y="1556"/>
                    <a:ext cx="2304" cy="268"/>
                    <a:chOff x="3360" y="1296"/>
                    <a:chExt cx="2304" cy="268"/>
                  </a:xfrm>
                </p:grpSpPr>
                <p:grpSp>
                  <p:nvGrpSpPr>
                    <p:cNvPr id="729279" name="Group 191"/>
                    <p:cNvGrpSpPr>
                      <a:grpSpLocks/>
                    </p:cNvGrpSpPr>
                    <p:nvPr/>
                  </p:nvGrpSpPr>
                  <p:grpSpPr bwMode="auto">
                    <a:xfrm>
                      <a:off x="3360" y="1296"/>
                      <a:ext cx="1152" cy="268"/>
                      <a:chOff x="3024" y="1008"/>
                      <a:chExt cx="1152" cy="268"/>
                    </a:xfrm>
                  </p:grpSpPr>
                  <p:sp>
                    <p:nvSpPr>
                      <p:cNvPr id="729280" name="Text Box 192"/>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76</a:t>
                        </a:r>
                        <a:endParaRPr lang="en-GB" sz="2000">
                          <a:solidFill>
                            <a:srgbClr val="CC0000"/>
                          </a:solidFill>
                          <a:latin typeface="Times New Roman" pitchFamily="18" charset="0"/>
                        </a:endParaRPr>
                      </a:p>
                    </p:txBody>
                  </p:sp>
                  <p:sp>
                    <p:nvSpPr>
                      <p:cNvPr id="729281" name="Text Box 193"/>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99</a:t>
                        </a:r>
                        <a:endParaRPr lang="en-GB" sz="2000">
                          <a:solidFill>
                            <a:srgbClr val="CC0000"/>
                          </a:solidFill>
                          <a:latin typeface="Times New Roman" pitchFamily="18" charset="0"/>
                        </a:endParaRPr>
                      </a:p>
                    </p:txBody>
                  </p:sp>
                  <p:sp>
                    <p:nvSpPr>
                      <p:cNvPr id="729282" name="Text Box 194"/>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grpSp>
                <p:grpSp>
                  <p:nvGrpSpPr>
                    <p:cNvPr id="729283" name="Group 195"/>
                    <p:cNvGrpSpPr>
                      <a:grpSpLocks/>
                    </p:cNvGrpSpPr>
                    <p:nvPr/>
                  </p:nvGrpSpPr>
                  <p:grpSpPr bwMode="auto">
                    <a:xfrm>
                      <a:off x="4512" y="1296"/>
                      <a:ext cx="1152" cy="268"/>
                      <a:chOff x="3024" y="1008"/>
                      <a:chExt cx="1152" cy="268"/>
                    </a:xfrm>
                  </p:grpSpPr>
                  <p:sp>
                    <p:nvSpPr>
                      <p:cNvPr id="729284" name="Text Box 19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33</a:t>
                        </a:r>
                        <a:endParaRPr lang="en-GB" sz="2000">
                          <a:solidFill>
                            <a:srgbClr val="CC0000"/>
                          </a:solidFill>
                          <a:latin typeface="Times New Roman" pitchFamily="18" charset="0"/>
                        </a:endParaRPr>
                      </a:p>
                    </p:txBody>
                  </p:sp>
                  <p:sp>
                    <p:nvSpPr>
                      <p:cNvPr id="729285" name="Text Box 19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286" name="Text Box 19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grpSp>
          </p:grpSp>
        </p:grpSp>
        <p:grpSp>
          <p:nvGrpSpPr>
            <p:cNvPr id="729287" name="Group 199"/>
            <p:cNvGrpSpPr>
              <a:grpSpLocks/>
            </p:cNvGrpSpPr>
            <p:nvPr/>
          </p:nvGrpSpPr>
          <p:grpSpPr bwMode="auto">
            <a:xfrm>
              <a:off x="3360" y="3408"/>
              <a:ext cx="2304" cy="528"/>
              <a:chOff x="576" y="2688"/>
              <a:chExt cx="2304" cy="528"/>
            </a:xfrm>
          </p:grpSpPr>
          <p:grpSp>
            <p:nvGrpSpPr>
              <p:cNvPr id="729288" name="Group 200"/>
              <p:cNvGrpSpPr>
                <a:grpSpLocks/>
              </p:cNvGrpSpPr>
              <p:nvPr/>
            </p:nvGrpSpPr>
            <p:grpSpPr bwMode="auto">
              <a:xfrm>
                <a:off x="576" y="2688"/>
                <a:ext cx="2304" cy="268"/>
                <a:chOff x="576" y="2688"/>
                <a:chExt cx="2304" cy="268"/>
              </a:xfrm>
            </p:grpSpPr>
            <p:grpSp>
              <p:nvGrpSpPr>
                <p:cNvPr id="729289" name="Group 201"/>
                <p:cNvGrpSpPr>
                  <a:grpSpLocks/>
                </p:cNvGrpSpPr>
                <p:nvPr/>
              </p:nvGrpSpPr>
              <p:grpSpPr bwMode="auto">
                <a:xfrm>
                  <a:off x="576" y="2688"/>
                  <a:ext cx="1152" cy="268"/>
                  <a:chOff x="4176" y="1008"/>
                  <a:chExt cx="1152" cy="268"/>
                </a:xfrm>
              </p:grpSpPr>
              <p:sp>
                <p:nvSpPr>
                  <p:cNvPr id="729290" name="Text Box 202"/>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45</a:t>
                    </a:r>
                    <a:endParaRPr lang="en-GB" sz="2000">
                      <a:solidFill>
                        <a:srgbClr val="CC0000"/>
                      </a:solidFill>
                      <a:latin typeface="Times New Roman" pitchFamily="18" charset="0"/>
                    </a:endParaRPr>
                  </a:p>
                </p:txBody>
              </p:sp>
              <p:sp>
                <p:nvSpPr>
                  <p:cNvPr id="729291" name="Text Box 203"/>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102</a:t>
                    </a:r>
                    <a:endParaRPr lang="en-GB" sz="2000">
                      <a:solidFill>
                        <a:srgbClr val="CC0000"/>
                      </a:solidFill>
                      <a:latin typeface="Times New Roman" pitchFamily="18" charset="0"/>
                    </a:endParaRPr>
                  </a:p>
                </p:txBody>
              </p:sp>
              <p:sp>
                <p:nvSpPr>
                  <p:cNvPr id="729292" name="Text Box 204"/>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79</a:t>
                    </a:r>
                    <a:endParaRPr lang="en-GB" sz="2000">
                      <a:solidFill>
                        <a:srgbClr val="CC0000"/>
                      </a:solidFill>
                      <a:latin typeface="Times New Roman" pitchFamily="18" charset="0"/>
                    </a:endParaRPr>
                  </a:p>
                </p:txBody>
              </p:sp>
            </p:grpSp>
            <p:grpSp>
              <p:nvGrpSpPr>
                <p:cNvPr id="729293" name="Group 205"/>
                <p:cNvGrpSpPr>
                  <a:grpSpLocks/>
                </p:cNvGrpSpPr>
                <p:nvPr/>
              </p:nvGrpSpPr>
              <p:grpSpPr bwMode="auto">
                <a:xfrm>
                  <a:off x="1728" y="2688"/>
                  <a:ext cx="1152" cy="268"/>
                  <a:chOff x="4176" y="1008"/>
                  <a:chExt cx="1152" cy="268"/>
                </a:xfrm>
              </p:grpSpPr>
              <p:sp>
                <p:nvSpPr>
                  <p:cNvPr id="729294" name="Text Box 206"/>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a:t>
                    </a:r>
                    <a:endParaRPr lang="en-GB" sz="2000">
                      <a:solidFill>
                        <a:srgbClr val="CC0000"/>
                      </a:solidFill>
                      <a:latin typeface="Times New Roman" pitchFamily="18" charset="0"/>
                    </a:endParaRPr>
                  </a:p>
                </p:txBody>
              </p:sp>
              <p:sp>
                <p:nvSpPr>
                  <p:cNvPr id="729295" name="Text Box 207"/>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156</a:t>
                    </a:r>
                    <a:endParaRPr lang="en-GB" sz="2000">
                      <a:solidFill>
                        <a:srgbClr val="CC0000"/>
                      </a:solidFill>
                      <a:latin typeface="Times New Roman" pitchFamily="18" charset="0"/>
                    </a:endParaRPr>
                  </a:p>
                </p:txBody>
              </p:sp>
              <p:sp>
                <p:nvSpPr>
                  <p:cNvPr id="729296" name="Text Box 208"/>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grpSp>
            <p:nvGrpSpPr>
              <p:cNvPr id="729297" name="Group 209"/>
              <p:cNvGrpSpPr>
                <a:grpSpLocks/>
              </p:cNvGrpSpPr>
              <p:nvPr/>
            </p:nvGrpSpPr>
            <p:grpSpPr bwMode="auto">
              <a:xfrm>
                <a:off x="576" y="2948"/>
                <a:ext cx="2304" cy="268"/>
                <a:chOff x="576" y="2688"/>
                <a:chExt cx="2304" cy="268"/>
              </a:xfrm>
            </p:grpSpPr>
            <p:grpSp>
              <p:nvGrpSpPr>
                <p:cNvPr id="729298" name="Group 210"/>
                <p:cNvGrpSpPr>
                  <a:grpSpLocks/>
                </p:cNvGrpSpPr>
                <p:nvPr/>
              </p:nvGrpSpPr>
              <p:grpSpPr bwMode="auto">
                <a:xfrm>
                  <a:off x="576" y="2688"/>
                  <a:ext cx="1152" cy="268"/>
                  <a:chOff x="4176" y="1008"/>
                  <a:chExt cx="1152" cy="268"/>
                </a:xfrm>
              </p:grpSpPr>
              <p:sp>
                <p:nvSpPr>
                  <p:cNvPr id="729299" name="Text Box 211"/>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a:t>
                    </a:r>
                    <a:endParaRPr lang="en-GB" sz="2000">
                      <a:solidFill>
                        <a:srgbClr val="CC0000"/>
                      </a:solidFill>
                      <a:latin typeface="Times New Roman" pitchFamily="18" charset="0"/>
                    </a:endParaRPr>
                  </a:p>
                </p:txBody>
              </p:sp>
              <p:sp>
                <p:nvSpPr>
                  <p:cNvPr id="729300" name="Text Box 212"/>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178</a:t>
                    </a:r>
                    <a:endParaRPr lang="en-GB" sz="2000">
                      <a:solidFill>
                        <a:srgbClr val="CC0000"/>
                      </a:solidFill>
                      <a:latin typeface="Times New Roman" pitchFamily="18" charset="0"/>
                    </a:endParaRPr>
                  </a:p>
                </p:txBody>
              </p:sp>
              <p:sp>
                <p:nvSpPr>
                  <p:cNvPr id="729301" name="Text Box 213"/>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a:t>
                    </a:r>
                    <a:endParaRPr lang="en-GB" sz="2000">
                      <a:solidFill>
                        <a:srgbClr val="CC0000"/>
                      </a:solidFill>
                      <a:latin typeface="Times New Roman" pitchFamily="18" charset="0"/>
                    </a:endParaRPr>
                  </a:p>
                </p:txBody>
              </p:sp>
            </p:grpSp>
            <p:grpSp>
              <p:nvGrpSpPr>
                <p:cNvPr id="729302" name="Group 214"/>
                <p:cNvGrpSpPr>
                  <a:grpSpLocks/>
                </p:cNvGrpSpPr>
                <p:nvPr/>
              </p:nvGrpSpPr>
              <p:grpSpPr bwMode="auto">
                <a:xfrm>
                  <a:off x="1728" y="2688"/>
                  <a:ext cx="1152" cy="268"/>
                  <a:chOff x="4176" y="1008"/>
                  <a:chExt cx="1152" cy="268"/>
                </a:xfrm>
              </p:grpSpPr>
              <p:sp>
                <p:nvSpPr>
                  <p:cNvPr id="729303" name="Text Box 215"/>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304" name="Text Box 216"/>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182</a:t>
                    </a:r>
                    <a:endParaRPr lang="en-GB" sz="2000">
                      <a:solidFill>
                        <a:srgbClr val="CC0000"/>
                      </a:solidFill>
                      <a:latin typeface="Times New Roman" pitchFamily="18" charset="0"/>
                    </a:endParaRPr>
                  </a:p>
                </p:txBody>
              </p:sp>
              <p:sp>
                <p:nvSpPr>
                  <p:cNvPr id="729305" name="Text Box 217"/>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a:t>
                    </a:r>
                    <a:endParaRPr lang="en-GB" sz="2000">
                      <a:solidFill>
                        <a:srgbClr val="CC0000"/>
                      </a:solidFill>
                      <a:latin typeface="Times New Roman" pitchFamily="18" charset="0"/>
                    </a:endParaRPr>
                  </a:p>
                </p:txBody>
              </p:sp>
            </p:grpSp>
          </p:grpSp>
        </p:grpSp>
      </p:grpSp>
      <p:sp>
        <p:nvSpPr>
          <p:cNvPr id="729306" name="Rectangle 218"/>
          <p:cNvSpPr>
            <a:spLocks noChangeArrowheads="1"/>
          </p:cNvSpPr>
          <p:nvPr/>
        </p:nvSpPr>
        <p:spPr bwMode="auto">
          <a:xfrm>
            <a:off x="5219700" y="20574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153</a:t>
            </a:r>
            <a:endParaRPr lang="en-GB" sz="2000">
              <a:solidFill>
                <a:srgbClr val="CC0000"/>
              </a:solidFill>
              <a:latin typeface="Times New Roman" pitchFamily="18" charset="0"/>
            </a:endParaRPr>
          </a:p>
        </p:txBody>
      </p:sp>
      <p:sp>
        <p:nvSpPr>
          <p:cNvPr id="729307" name="Rectangle 219"/>
          <p:cNvSpPr>
            <a:spLocks noChangeArrowheads="1"/>
          </p:cNvSpPr>
          <p:nvPr/>
        </p:nvSpPr>
        <p:spPr bwMode="auto">
          <a:xfrm>
            <a:off x="7048500" y="20574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grpSp>
        <p:nvGrpSpPr>
          <p:cNvPr id="729308" name="Group 220"/>
          <p:cNvGrpSpPr>
            <a:grpSpLocks/>
          </p:cNvGrpSpPr>
          <p:nvPr/>
        </p:nvGrpSpPr>
        <p:grpSpPr bwMode="auto">
          <a:xfrm>
            <a:off x="5219700" y="2057400"/>
            <a:ext cx="3657600" cy="4191000"/>
            <a:chOff x="3360" y="1296"/>
            <a:chExt cx="2304" cy="2640"/>
          </a:xfrm>
        </p:grpSpPr>
        <p:grpSp>
          <p:nvGrpSpPr>
            <p:cNvPr id="729309" name="Group 221"/>
            <p:cNvGrpSpPr>
              <a:grpSpLocks/>
            </p:cNvGrpSpPr>
            <p:nvPr/>
          </p:nvGrpSpPr>
          <p:grpSpPr bwMode="auto">
            <a:xfrm>
              <a:off x="3360" y="1296"/>
              <a:ext cx="2304" cy="2112"/>
              <a:chOff x="3360" y="1296"/>
              <a:chExt cx="2304" cy="2112"/>
            </a:xfrm>
          </p:grpSpPr>
          <p:grpSp>
            <p:nvGrpSpPr>
              <p:cNvPr id="729310" name="Group 222"/>
              <p:cNvGrpSpPr>
                <a:grpSpLocks/>
              </p:cNvGrpSpPr>
              <p:nvPr/>
            </p:nvGrpSpPr>
            <p:grpSpPr bwMode="auto">
              <a:xfrm>
                <a:off x="3360" y="1296"/>
                <a:ext cx="2304" cy="1056"/>
                <a:chOff x="3360" y="1296"/>
                <a:chExt cx="2304" cy="1056"/>
              </a:xfrm>
            </p:grpSpPr>
            <p:grpSp>
              <p:nvGrpSpPr>
                <p:cNvPr id="729311" name="Group 223"/>
                <p:cNvGrpSpPr>
                  <a:grpSpLocks/>
                </p:cNvGrpSpPr>
                <p:nvPr/>
              </p:nvGrpSpPr>
              <p:grpSpPr bwMode="auto">
                <a:xfrm>
                  <a:off x="3360" y="1296"/>
                  <a:ext cx="2304" cy="528"/>
                  <a:chOff x="3360" y="1296"/>
                  <a:chExt cx="2304" cy="528"/>
                </a:xfrm>
              </p:grpSpPr>
              <p:grpSp>
                <p:nvGrpSpPr>
                  <p:cNvPr id="729312" name="Group 224"/>
                  <p:cNvGrpSpPr>
                    <a:grpSpLocks/>
                  </p:cNvGrpSpPr>
                  <p:nvPr/>
                </p:nvGrpSpPr>
                <p:grpSpPr bwMode="auto">
                  <a:xfrm>
                    <a:off x="3360" y="1296"/>
                    <a:ext cx="2304" cy="268"/>
                    <a:chOff x="3360" y="1296"/>
                    <a:chExt cx="2304" cy="268"/>
                  </a:xfrm>
                </p:grpSpPr>
                <p:grpSp>
                  <p:nvGrpSpPr>
                    <p:cNvPr id="729313" name="Group 225"/>
                    <p:cNvGrpSpPr>
                      <a:grpSpLocks/>
                    </p:cNvGrpSpPr>
                    <p:nvPr/>
                  </p:nvGrpSpPr>
                  <p:grpSpPr bwMode="auto">
                    <a:xfrm>
                      <a:off x="3360" y="1296"/>
                      <a:ext cx="1152" cy="268"/>
                      <a:chOff x="3024" y="1008"/>
                      <a:chExt cx="1152" cy="268"/>
                    </a:xfrm>
                  </p:grpSpPr>
                  <p:sp>
                    <p:nvSpPr>
                      <p:cNvPr id="729314" name="Text Box 22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153</a:t>
                        </a:r>
                        <a:endParaRPr lang="en-GB" sz="2000">
                          <a:solidFill>
                            <a:srgbClr val="CC0000"/>
                          </a:solidFill>
                          <a:latin typeface="Times New Roman" pitchFamily="18" charset="0"/>
                        </a:endParaRPr>
                      </a:p>
                    </p:txBody>
                  </p:sp>
                  <p:sp>
                    <p:nvSpPr>
                      <p:cNvPr id="729315" name="Text Box 22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53</a:t>
                        </a:r>
                        <a:endParaRPr lang="en-GB" sz="2000">
                          <a:solidFill>
                            <a:srgbClr val="CC0000"/>
                          </a:solidFill>
                          <a:latin typeface="Times New Roman" pitchFamily="18" charset="0"/>
                        </a:endParaRPr>
                      </a:p>
                    </p:txBody>
                  </p:sp>
                  <p:sp>
                    <p:nvSpPr>
                      <p:cNvPr id="729316" name="Text Box 22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nvGrpSpPr>
                    <p:cNvPr id="729317" name="Group 229"/>
                    <p:cNvGrpSpPr>
                      <a:grpSpLocks/>
                    </p:cNvGrpSpPr>
                    <p:nvPr/>
                  </p:nvGrpSpPr>
                  <p:grpSpPr bwMode="auto">
                    <a:xfrm>
                      <a:off x="4512" y="1296"/>
                      <a:ext cx="1152" cy="268"/>
                      <a:chOff x="3024" y="1008"/>
                      <a:chExt cx="1152" cy="268"/>
                    </a:xfrm>
                  </p:grpSpPr>
                  <p:sp>
                    <p:nvSpPr>
                      <p:cNvPr id="729318" name="Text Box 23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319" name="Text Box 23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320" name="Text Box 23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62</a:t>
                        </a:r>
                        <a:endParaRPr lang="en-GB" sz="2000">
                          <a:solidFill>
                            <a:srgbClr val="CC0000"/>
                          </a:solidFill>
                          <a:latin typeface="Times New Roman" pitchFamily="18" charset="0"/>
                        </a:endParaRPr>
                      </a:p>
                    </p:txBody>
                  </p:sp>
                </p:grpSp>
              </p:grpSp>
              <p:grpSp>
                <p:nvGrpSpPr>
                  <p:cNvPr id="729321" name="Group 233"/>
                  <p:cNvGrpSpPr>
                    <a:grpSpLocks/>
                  </p:cNvGrpSpPr>
                  <p:nvPr/>
                </p:nvGrpSpPr>
                <p:grpSpPr bwMode="auto">
                  <a:xfrm>
                    <a:off x="3360" y="1556"/>
                    <a:ext cx="2304" cy="268"/>
                    <a:chOff x="3360" y="1296"/>
                    <a:chExt cx="2304" cy="268"/>
                  </a:xfrm>
                </p:grpSpPr>
                <p:grpSp>
                  <p:nvGrpSpPr>
                    <p:cNvPr id="729322" name="Group 234"/>
                    <p:cNvGrpSpPr>
                      <a:grpSpLocks/>
                    </p:cNvGrpSpPr>
                    <p:nvPr/>
                  </p:nvGrpSpPr>
                  <p:grpSpPr bwMode="auto">
                    <a:xfrm>
                      <a:off x="3360" y="1296"/>
                      <a:ext cx="1152" cy="268"/>
                      <a:chOff x="3024" y="1008"/>
                      <a:chExt cx="1152" cy="268"/>
                    </a:xfrm>
                  </p:grpSpPr>
                  <p:sp>
                    <p:nvSpPr>
                      <p:cNvPr id="729323" name="Text Box 23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27</a:t>
                        </a:r>
                        <a:endParaRPr lang="en-GB" sz="2000">
                          <a:solidFill>
                            <a:srgbClr val="CC0000"/>
                          </a:solidFill>
                          <a:latin typeface="Times New Roman" pitchFamily="18" charset="0"/>
                        </a:endParaRPr>
                      </a:p>
                    </p:txBody>
                  </p:sp>
                  <p:sp>
                    <p:nvSpPr>
                      <p:cNvPr id="729324" name="Text Box 23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78</a:t>
                        </a:r>
                        <a:endParaRPr lang="en-GB" sz="2000">
                          <a:solidFill>
                            <a:srgbClr val="CC0000"/>
                          </a:solidFill>
                          <a:latin typeface="Times New Roman" pitchFamily="18" charset="0"/>
                        </a:endParaRPr>
                      </a:p>
                    </p:txBody>
                  </p:sp>
                  <p:sp>
                    <p:nvSpPr>
                      <p:cNvPr id="729325" name="Text Box 23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82</a:t>
                        </a:r>
                        <a:endParaRPr lang="en-GB" sz="2000">
                          <a:solidFill>
                            <a:srgbClr val="CC0000"/>
                          </a:solidFill>
                          <a:latin typeface="Times New Roman" pitchFamily="18" charset="0"/>
                        </a:endParaRPr>
                      </a:p>
                    </p:txBody>
                  </p:sp>
                </p:grpSp>
                <p:grpSp>
                  <p:nvGrpSpPr>
                    <p:cNvPr id="729326" name="Group 238"/>
                    <p:cNvGrpSpPr>
                      <a:grpSpLocks/>
                    </p:cNvGrpSpPr>
                    <p:nvPr/>
                  </p:nvGrpSpPr>
                  <p:grpSpPr bwMode="auto">
                    <a:xfrm>
                      <a:off x="4512" y="1296"/>
                      <a:ext cx="1152" cy="268"/>
                      <a:chOff x="3024" y="1008"/>
                      <a:chExt cx="1152" cy="268"/>
                    </a:xfrm>
                  </p:grpSpPr>
                  <p:sp>
                    <p:nvSpPr>
                      <p:cNvPr id="729327" name="Text Box 23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234</a:t>
                        </a:r>
                        <a:endParaRPr lang="en-GB" sz="2000">
                          <a:solidFill>
                            <a:srgbClr val="CC0000"/>
                          </a:solidFill>
                          <a:latin typeface="Times New Roman" pitchFamily="18" charset="0"/>
                        </a:endParaRPr>
                      </a:p>
                    </p:txBody>
                  </p:sp>
                  <p:sp>
                    <p:nvSpPr>
                      <p:cNvPr id="729328" name="Text Box 24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329" name="Text Box 24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a:t>
                        </a:r>
                        <a:endParaRPr lang="en-GB" sz="2000">
                          <a:solidFill>
                            <a:srgbClr val="CC0000"/>
                          </a:solidFill>
                          <a:latin typeface="Times New Roman" pitchFamily="18" charset="0"/>
                        </a:endParaRPr>
                      </a:p>
                    </p:txBody>
                  </p:sp>
                </p:grpSp>
              </p:grpSp>
            </p:grpSp>
            <p:grpSp>
              <p:nvGrpSpPr>
                <p:cNvPr id="729330" name="Group 242"/>
                <p:cNvGrpSpPr>
                  <a:grpSpLocks/>
                </p:cNvGrpSpPr>
                <p:nvPr/>
              </p:nvGrpSpPr>
              <p:grpSpPr bwMode="auto">
                <a:xfrm>
                  <a:off x="3360" y="1824"/>
                  <a:ext cx="2304" cy="528"/>
                  <a:chOff x="3360" y="1296"/>
                  <a:chExt cx="2304" cy="528"/>
                </a:xfrm>
              </p:grpSpPr>
              <p:grpSp>
                <p:nvGrpSpPr>
                  <p:cNvPr id="729331" name="Group 243"/>
                  <p:cNvGrpSpPr>
                    <a:grpSpLocks/>
                  </p:cNvGrpSpPr>
                  <p:nvPr/>
                </p:nvGrpSpPr>
                <p:grpSpPr bwMode="auto">
                  <a:xfrm>
                    <a:off x="3360" y="1296"/>
                    <a:ext cx="2304" cy="268"/>
                    <a:chOff x="3360" y="1296"/>
                    <a:chExt cx="2304" cy="268"/>
                  </a:xfrm>
                </p:grpSpPr>
                <p:grpSp>
                  <p:nvGrpSpPr>
                    <p:cNvPr id="729332" name="Group 244"/>
                    <p:cNvGrpSpPr>
                      <a:grpSpLocks/>
                    </p:cNvGrpSpPr>
                    <p:nvPr/>
                  </p:nvGrpSpPr>
                  <p:grpSpPr bwMode="auto">
                    <a:xfrm>
                      <a:off x="3360" y="1296"/>
                      <a:ext cx="1152" cy="268"/>
                      <a:chOff x="3024" y="1008"/>
                      <a:chExt cx="1152" cy="268"/>
                    </a:xfrm>
                  </p:grpSpPr>
                  <p:sp>
                    <p:nvSpPr>
                      <p:cNvPr id="729333" name="Text Box 24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63</a:t>
                        </a:r>
                        <a:endParaRPr lang="en-GB" sz="2000">
                          <a:solidFill>
                            <a:srgbClr val="CC0000"/>
                          </a:solidFill>
                          <a:latin typeface="Times New Roman" pitchFamily="18" charset="0"/>
                        </a:endParaRPr>
                      </a:p>
                    </p:txBody>
                  </p:sp>
                  <p:sp>
                    <p:nvSpPr>
                      <p:cNvPr id="729334" name="Text Box 24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61</a:t>
                        </a:r>
                        <a:endParaRPr lang="en-GB" sz="2000">
                          <a:solidFill>
                            <a:srgbClr val="CC0000"/>
                          </a:solidFill>
                          <a:latin typeface="Times New Roman" pitchFamily="18" charset="0"/>
                        </a:endParaRPr>
                      </a:p>
                    </p:txBody>
                  </p:sp>
                  <p:sp>
                    <p:nvSpPr>
                      <p:cNvPr id="729335" name="Text Box 24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212</a:t>
                        </a:r>
                        <a:endParaRPr lang="en-GB" sz="2000">
                          <a:solidFill>
                            <a:srgbClr val="CC0000"/>
                          </a:solidFill>
                          <a:latin typeface="Times New Roman" pitchFamily="18" charset="0"/>
                        </a:endParaRPr>
                      </a:p>
                    </p:txBody>
                  </p:sp>
                </p:grpSp>
                <p:grpSp>
                  <p:nvGrpSpPr>
                    <p:cNvPr id="729336" name="Group 248"/>
                    <p:cNvGrpSpPr>
                      <a:grpSpLocks/>
                    </p:cNvGrpSpPr>
                    <p:nvPr/>
                  </p:nvGrpSpPr>
                  <p:grpSpPr bwMode="auto">
                    <a:xfrm>
                      <a:off x="4512" y="1296"/>
                      <a:ext cx="1152" cy="268"/>
                      <a:chOff x="3024" y="1008"/>
                      <a:chExt cx="1152" cy="268"/>
                    </a:xfrm>
                  </p:grpSpPr>
                  <p:sp>
                    <p:nvSpPr>
                      <p:cNvPr id="729337" name="Text Box 24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338" name="Text Box 25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339" name="Text Box 25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39</a:t>
                        </a:r>
                        <a:endParaRPr lang="en-GB" sz="2000">
                          <a:solidFill>
                            <a:srgbClr val="CC0000"/>
                          </a:solidFill>
                          <a:latin typeface="Times New Roman" pitchFamily="18" charset="0"/>
                        </a:endParaRPr>
                      </a:p>
                    </p:txBody>
                  </p:sp>
                </p:grpSp>
              </p:grpSp>
              <p:grpSp>
                <p:nvGrpSpPr>
                  <p:cNvPr id="729340" name="Group 252"/>
                  <p:cNvGrpSpPr>
                    <a:grpSpLocks/>
                  </p:cNvGrpSpPr>
                  <p:nvPr/>
                </p:nvGrpSpPr>
                <p:grpSpPr bwMode="auto">
                  <a:xfrm>
                    <a:off x="3360" y="1556"/>
                    <a:ext cx="2304" cy="268"/>
                    <a:chOff x="3360" y="1296"/>
                    <a:chExt cx="2304" cy="268"/>
                  </a:xfrm>
                </p:grpSpPr>
                <p:grpSp>
                  <p:nvGrpSpPr>
                    <p:cNvPr id="729341" name="Group 253"/>
                    <p:cNvGrpSpPr>
                      <a:grpSpLocks/>
                    </p:cNvGrpSpPr>
                    <p:nvPr/>
                  </p:nvGrpSpPr>
                  <p:grpSpPr bwMode="auto">
                    <a:xfrm>
                      <a:off x="3360" y="1296"/>
                      <a:ext cx="1152" cy="268"/>
                      <a:chOff x="3024" y="1008"/>
                      <a:chExt cx="1152" cy="268"/>
                    </a:xfrm>
                  </p:grpSpPr>
                  <p:sp>
                    <p:nvSpPr>
                      <p:cNvPr id="729342" name="Text Box 25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254</a:t>
                        </a:r>
                        <a:endParaRPr lang="en-GB" sz="2000">
                          <a:solidFill>
                            <a:srgbClr val="CC0000"/>
                          </a:solidFill>
                          <a:latin typeface="Times New Roman" pitchFamily="18" charset="0"/>
                        </a:endParaRPr>
                      </a:p>
                    </p:txBody>
                  </p:sp>
                  <p:sp>
                    <p:nvSpPr>
                      <p:cNvPr id="729343" name="Text Box 25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a:t>
                        </a:r>
                        <a:endParaRPr lang="en-GB" sz="2000">
                          <a:solidFill>
                            <a:srgbClr val="CC0000"/>
                          </a:solidFill>
                          <a:latin typeface="Times New Roman" pitchFamily="18" charset="0"/>
                        </a:endParaRPr>
                      </a:p>
                    </p:txBody>
                  </p:sp>
                  <p:sp>
                    <p:nvSpPr>
                      <p:cNvPr id="729344" name="Text Box 25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107</a:t>
                        </a:r>
                        <a:endParaRPr lang="en-GB" sz="2000">
                          <a:solidFill>
                            <a:srgbClr val="CC0000"/>
                          </a:solidFill>
                          <a:latin typeface="Times New Roman" pitchFamily="18" charset="0"/>
                        </a:endParaRPr>
                      </a:p>
                    </p:txBody>
                  </p:sp>
                </p:grpSp>
                <p:grpSp>
                  <p:nvGrpSpPr>
                    <p:cNvPr id="729345" name="Group 257"/>
                    <p:cNvGrpSpPr>
                      <a:grpSpLocks/>
                    </p:cNvGrpSpPr>
                    <p:nvPr/>
                  </p:nvGrpSpPr>
                  <p:grpSpPr bwMode="auto">
                    <a:xfrm>
                      <a:off x="4512" y="1296"/>
                      <a:ext cx="1152" cy="268"/>
                      <a:chOff x="3024" y="1008"/>
                      <a:chExt cx="1152" cy="268"/>
                    </a:xfrm>
                  </p:grpSpPr>
                  <p:sp>
                    <p:nvSpPr>
                      <p:cNvPr id="729346" name="Text Box 25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148</a:t>
                        </a:r>
                        <a:endParaRPr lang="en-GB" sz="2000">
                          <a:solidFill>
                            <a:srgbClr val="CC0000"/>
                          </a:solidFill>
                          <a:latin typeface="Times New Roman" pitchFamily="18" charset="0"/>
                        </a:endParaRPr>
                      </a:p>
                    </p:txBody>
                  </p:sp>
                  <p:sp>
                    <p:nvSpPr>
                      <p:cNvPr id="729347" name="Text Box 25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348" name="Text Box 26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56</a:t>
                        </a:r>
                        <a:endParaRPr lang="en-GB" sz="2000">
                          <a:solidFill>
                            <a:srgbClr val="CC0000"/>
                          </a:solidFill>
                          <a:latin typeface="Times New Roman" pitchFamily="18" charset="0"/>
                        </a:endParaRPr>
                      </a:p>
                    </p:txBody>
                  </p:sp>
                </p:grpSp>
              </p:grpSp>
            </p:grpSp>
          </p:grpSp>
          <p:grpSp>
            <p:nvGrpSpPr>
              <p:cNvPr id="729349" name="Group 261"/>
              <p:cNvGrpSpPr>
                <a:grpSpLocks/>
              </p:cNvGrpSpPr>
              <p:nvPr/>
            </p:nvGrpSpPr>
            <p:grpSpPr bwMode="auto">
              <a:xfrm>
                <a:off x="3360" y="2352"/>
                <a:ext cx="2304" cy="1056"/>
                <a:chOff x="3360" y="1296"/>
                <a:chExt cx="2304" cy="1056"/>
              </a:xfrm>
            </p:grpSpPr>
            <p:grpSp>
              <p:nvGrpSpPr>
                <p:cNvPr id="729350" name="Group 262"/>
                <p:cNvGrpSpPr>
                  <a:grpSpLocks/>
                </p:cNvGrpSpPr>
                <p:nvPr/>
              </p:nvGrpSpPr>
              <p:grpSpPr bwMode="auto">
                <a:xfrm>
                  <a:off x="3360" y="1296"/>
                  <a:ext cx="2304" cy="528"/>
                  <a:chOff x="3360" y="1296"/>
                  <a:chExt cx="2304" cy="528"/>
                </a:xfrm>
              </p:grpSpPr>
              <p:grpSp>
                <p:nvGrpSpPr>
                  <p:cNvPr id="729351" name="Group 263"/>
                  <p:cNvGrpSpPr>
                    <a:grpSpLocks/>
                  </p:cNvGrpSpPr>
                  <p:nvPr/>
                </p:nvGrpSpPr>
                <p:grpSpPr bwMode="auto">
                  <a:xfrm>
                    <a:off x="3360" y="1296"/>
                    <a:ext cx="2304" cy="268"/>
                    <a:chOff x="3360" y="1296"/>
                    <a:chExt cx="2304" cy="268"/>
                  </a:xfrm>
                </p:grpSpPr>
                <p:grpSp>
                  <p:nvGrpSpPr>
                    <p:cNvPr id="729352" name="Group 264"/>
                    <p:cNvGrpSpPr>
                      <a:grpSpLocks/>
                    </p:cNvGrpSpPr>
                    <p:nvPr/>
                  </p:nvGrpSpPr>
                  <p:grpSpPr bwMode="auto">
                    <a:xfrm>
                      <a:off x="3360" y="1296"/>
                      <a:ext cx="1152" cy="268"/>
                      <a:chOff x="3024" y="1008"/>
                      <a:chExt cx="1152" cy="268"/>
                    </a:xfrm>
                  </p:grpSpPr>
                  <p:sp>
                    <p:nvSpPr>
                      <p:cNvPr id="729353" name="Text Box 26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a:t>
                        </a:r>
                        <a:endParaRPr lang="en-GB" sz="2000">
                          <a:solidFill>
                            <a:srgbClr val="CC0000"/>
                          </a:solidFill>
                          <a:latin typeface="Times New Roman" pitchFamily="18" charset="0"/>
                        </a:endParaRPr>
                      </a:p>
                    </p:txBody>
                  </p:sp>
                  <p:sp>
                    <p:nvSpPr>
                      <p:cNvPr id="729354" name="Text Box 26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355" name="Text Box 26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65</a:t>
                        </a:r>
                        <a:endParaRPr lang="en-GB" sz="2000">
                          <a:solidFill>
                            <a:srgbClr val="CC0000"/>
                          </a:solidFill>
                          <a:latin typeface="Times New Roman" pitchFamily="18" charset="0"/>
                        </a:endParaRPr>
                      </a:p>
                    </p:txBody>
                  </p:sp>
                </p:grpSp>
                <p:grpSp>
                  <p:nvGrpSpPr>
                    <p:cNvPr id="729356" name="Group 268"/>
                    <p:cNvGrpSpPr>
                      <a:grpSpLocks/>
                    </p:cNvGrpSpPr>
                    <p:nvPr/>
                  </p:nvGrpSpPr>
                  <p:grpSpPr bwMode="auto">
                    <a:xfrm>
                      <a:off x="4512" y="1296"/>
                      <a:ext cx="1152" cy="268"/>
                      <a:chOff x="3024" y="1008"/>
                      <a:chExt cx="1152" cy="268"/>
                    </a:xfrm>
                  </p:grpSpPr>
                  <p:sp>
                    <p:nvSpPr>
                      <p:cNvPr id="729357" name="Text Box 26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126</a:t>
                        </a:r>
                        <a:endParaRPr lang="en-GB" sz="2000">
                          <a:solidFill>
                            <a:srgbClr val="CC0000"/>
                          </a:solidFill>
                          <a:latin typeface="Times New Roman" pitchFamily="18" charset="0"/>
                        </a:endParaRPr>
                      </a:p>
                    </p:txBody>
                  </p:sp>
                  <p:sp>
                    <p:nvSpPr>
                      <p:cNvPr id="729358" name="Text Box 27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253</a:t>
                        </a:r>
                        <a:endParaRPr lang="en-GB" sz="2000">
                          <a:solidFill>
                            <a:srgbClr val="CC0000"/>
                          </a:solidFill>
                          <a:latin typeface="Times New Roman" pitchFamily="18" charset="0"/>
                        </a:endParaRPr>
                      </a:p>
                    </p:txBody>
                  </p:sp>
                  <p:sp>
                    <p:nvSpPr>
                      <p:cNvPr id="729359" name="Text Box 27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grpSp>
              </p:grpSp>
              <p:grpSp>
                <p:nvGrpSpPr>
                  <p:cNvPr id="729360" name="Group 272"/>
                  <p:cNvGrpSpPr>
                    <a:grpSpLocks/>
                  </p:cNvGrpSpPr>
                  <p:nvPr/>
                </p:nvGrpSpPr>
                <p:grpSpPr bwMode="auto">
                  <a:xfrm>
                    <a:off x="3360" y="1556"/>
                    <a:ext cx="2304" cy="268"/>
                    <a:chOff x="3360" y="1296"/>
                    <a:chExt cx="2304" cy="268"/>
                  </a:xfrm>
                </p:grpSpPr>
                <p:grpSp>
                  <p:nvGrpSpPr>
                    <p:cNvPr id="729361" name="Group 273"/>
                    <p:cNvGrpSpPr>
                      <a:grpSpLocks/>
                    </p:cNvGrpSpPr>
                    <p:nvPr/>
                  </p:nvGrpSpPr>
                  <p:grpSpPr bwMode="auto">
                    <a:xfrm>
                      <a:off x="3360" y="1296"/>
                      <a:ext cx="1152" cy="268"/>
                      <a:chOff x="3024" y="1008"/>
                      <a:chExt cx="1152" cy="268"/>
                    </a:xfrm>
                  </p:grpSpPr>
                  <p:sp>
                    <p:nvSpPr>
                      <p:cNvPr id="729362" name="Text Box 27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363" name="Text Box 27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163</a:t>
                        </a:r>
                        <a:endParaRPr lang="en-GB" sz="2000">
                          <a:solidFill>
                            <a:srgbClr val="CC0000"/>
                          </a:solidFill>
                          <a:latin typeface="Times New Roman" pitchFamily="18" charset="0"/>
                        </a:endParaRPr>
                      </a:p>
                    </p:txBody>
                  </p:sp>
                  <p:sp>
                    <p:nvSpPr>
                      <p:cNvPr id="729364" name="Text Box 27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41</a:t>
                        </a:r>
                        <a:endParaRPr lang="en-GB" sz="2000">
                          <a:solidFill>
                            <a:srgbClr val="CC0000"/>
                          </a:solidFill>
                          <a:latin typeface="Times New Roman" pitchFamily="18" charset="0"/>
                        </a:endParaRPr>
                      </a:p>
                    </p:txBody>
                  </p:sp>
                </p:grpSp>
                <p:grpSp>
                  <p:nvGrpSpPr>
                    <p:cNvPr id="729365" name="Group 277"/>
                    <p:cNvGrpSpPr>
                      <a:grpSpLocks/>
                    </p:cNvGrpSpPr>
                    <p:nvPr/>
                  </p:nvGrpSpPr>
                  <p:grpSpPr bwMode="auto">
                    <a:xfrm>
                      <a:off x="4512" y="1296"/>
                      <a:ext cx="1152" cy="268"/>
                      <a:chOff x="3024" y="1008"/>
                      <a:chExt cx="1152" cy="268"/>
                    </a:xfrm>
                  </p:grpSpPr>
                  <p:sp>
                    <p:nvSpPr>
                      <p:cNvPr id="729366" name="Text Box 27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77</a:t>
                        </a:r>
                        <a:endParaRPr lang="en-GB" sz="2000">
                          <a:solidFill>
                            <a:srgbClr val="CC0000"/>
                          </a:solidFill>
                          <a:latin typeface="Times New Roman" pitchFamily="18" charset="0"/>
                        </a:endParaRPr>
                      </a:p>
                    </p:txBody>
                  </p:sp>
                  <p:sp>
                    <p:nvSpPr>
                      <p:cNvPr id="729367" name="Text Box 27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368" name="Text Box 28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grpSp>
              </p:grpSp>
            </p:grpSp>
            <p:grpSp>
              <p:nvGrpSpPr>
                <p:cNvPr id="729369" name="Group 281"/>
                <p:cNvGrpSpPr>
                  <a:grpSpLocks/>
                </p:cNvGrpSpPr>
                <p:nvPr/>
              </p:nvGrpSpPr>
              <p:grpSpPr bwMode="auto">
                <a:xfrm>
                  <a:off x="3360" y="1824"/>
                  <a:ext cx="2304" cy="528"/>
                  <a:chOff x="3360" y="1296"/>
                  <a:chExt cx="2304" cy="528"/>
                </a:xfrm>
              </p:grpSpPr>
              <p:grpSp>
                <p:nvGrpSpPr>
                  <p:cNvPr id="729370" name="Group 282"/>
                  <p:cNvGrpSpPr>
                    <a:grpSpLocks/>
                  </p:cNvGrpSpPr>
                  <p:nvPr/>
                </p:nvGrpSpPr>
                <p:grpSpPr bwMode="auto">
                  <a:xfrm>
                    <a:off x="3360" y="1296"/>
                    <a:ext cx="2304" cy="268"/>
                    <a:chOff x="3360" y="1296"/>
                    <a:chExt cx="2304" cy="268"/>
                  </a:xfrm>
                </p:grpSpPr>
                <p:grpSp>
                  <p:nvGrpSpPr>
                    <p:cNvPr id="729371" name="Group 283"/>
                    <p:cNvGrpSpPr>
                      <a:grpSpLocks/>
                    </p:cNvGrpSpPr>
                    <p:nvPr/>
                  </p:nvGrpSpPr>
                  <p:grpSpPr bwMode="auto">
                    <a:xfrm>
                      <a:off x="3360" y="1296"/>
                      <a:ext cx="1152" cy="268"/>
                      <a:chOff x="3024" y="1008"/>
                      <a:chExt cx="1152" cy="268"/>
                    </a:xfrm>
                  </p:grpSpPr>
                  <p:sp>
                    <p:nvSpPr>
                      <p:cNvPr id="729372" name="Text Box 28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52</a:t>
                        </a:r>
                        <a:endParaRPr lang="en-GB" sz="2000">
                          <a:solidFill>
                            <a:srgbClr val="CC0000"/>
                          </a:solidFill>
                          <a:latin typeface="Times New Roman" pitchFamily="18" charset="0"/>
                        </a:endParaRPr>
                      </a:p>
                    </p:txBody>
                  </p:sp>
                  <p:sp>
                    <p:nvSpPr>
                      <p:cNvPr id="729373" name="Text Box 28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28</a:t>
                        </a:r>
                        <a:endParaRPr lang="en-GB" sz="2000">
                          <a:solidFill>
                            <a:srgbClr val="CC0000"/>
                          </a:solidFill>
                          <a:latin typeface="Times New Roman" pitchFamily="18" charset="0"/>
                        </a:endParaRPr>
                      </a:p>
                    </p:txBody>
                  </p:sp>
                  <p:sp>
                    <p:nvSpPr>
                      <p:cNvPr id="729374" name="Text Box 28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nvGrpSpPr>
                    <p:cNvPr id="729375" name="Group 287"/>
                    <p:cNvGrpSpPr>
                      <a:grpSpLocks/>
                    </p:cNvGrpSpPr>
                    <p:nvPr/>
                  </p:nvGrpSpPr>
                  <p:grpSpPr bwMode="auto">
                    <a:xfrm>
                      <a:off x="4512" y="1296"/>
                      <a:ext cx="1152" cy="268"/>
                      <a:chOff x="3024" y="1008"/>
                      <a:chExt cx="1152" cy="268"/>
                    </a:xfrm>
                  </p:grpSpPr>
                  <p:sp>
                    <p:nvSpPr>
                      <p:cNvPr id="729376" name="Text Box 28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sp>
                    <p:nvSpPr>
                      <p:cNvPr id="729377" name="Text Box 28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75</a:t>
                        </a:r>
                        <a:endParaRPr lang="en-GB" sz="2000">
                          <a:solidFill>
                            <a:srgbClr val="CC0000"/>
                          </a:solidFill>
                          <a:latin typeface="Times New Roman" pitchFamily="18" charset="0"/>
                        </a:endParaRPr>
                      </a:p>
                    </p:txBody>
                  </p:sp>
                  <p:sp>
                    <p:nvSpPr>
                      <p:cNvPr id="729378" name="Text Box 29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26</a:t>
                        </a:r>
                        <a:endParaRPr lang="en-GB" sz="2000">
                          <a:solidFill>
                            <a:srgbClr val="CC0000"/>
                          </a:solidFill>
                          <a:latin typeface="Times New Roman" pitchFamily="18" charset="0"/>
                        </a:endParaRPr>
                      </a:p>
                    </p:txBody>
                  </p:sp>
                </p:grpSp>
              </p:grpSp>
              <p:grpSp>
                <p:nvGrpSpPr>
                  <p:cNvPr id="729379" name="Group 291"/>
                  <p:cNvGrpSpPr>
                    <a:grpSpLocks/>
                  </p:cNvGrpSpPr>
                  <p:nvPr/>
                </p:nvGrpSpPr>
                <p:grpSpPr bwMode="auto">
                  <a:xfrm>
                    <a:off x="3360" y="1556"/>
                    <a:ext cx="2304" cy="268"/>
                    <a:chOff x="3360" y="1296"/>
                    <a:chExt cx="2304" cy="268"/>
                  </a:xfrm>
                </p:grpSpPr>
                <p:grpSp>
                  <p:nvGrpSpPr>
                    <p:cNvPr id="729380" name="Group 292"/>
                    <p:cNvGrpSpPr>
                      <a:grpSpLocks/>
                    </p:cNvGrpSpPr>
                    <p:nvPr/>
                  </p:nvGrpSpPr>
                  <p:grpSpPr bwMode="auto">
                    <a:xfrm>
                      <a:off x="3360" y="1296"/>
                      <a:ext cx="1152" cy="268"/>
                      <a:chOff x="3024" y="1008"/>
                      <a:chExt cx="1152" cy="268"/>
                    </a:xfrm>
                  </p:grpSpPr>
                  <p:sp>
                    <p:nvSpPr>
                      <p:cNvPr id="729381" name="Text Box 293"/>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76</a:t>
                        </a:r>
                        <a:endParaRPr lang="en-GB" sz="2000">
                          <a:solidFill>
                            <a:srgbClr val="CC0000"/>
                          </a:solidFill>
                          <a:latin typeface="Times New Roman" pitchFamily="18" charset="0"/>
                        </a:endParaRPr>
                      </a:p>
                    </p:txBody>
                  </p:sp>
                  <p:sp>
                    <p:nvSpPr>
                      <p:cNvPr id="729382" name="Text Box 294"/>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99</a:t>
                        </a:r>
                        <a:endParaRPr lang="en-GB" sz="2000">
                          <a:solidFill>
                            <a:srgbClr val="CC0000"/>
                          </a:solidFill>
                          <a:latin typeface="Times New Roman" pitchFamily="18" charset="0"/>
                        </a:endParaRPr>
                      </a:p>
                    </p:txBody>
                  </p:sp>
                  <p:sp>
                    <p:nvSpPr>
                      <p:cNvPr id="729383" name="Text Box 295"/>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grpSp>
                <p:grpSp>
                  <p:nvGrpSpPr>
                    <p:cNvPr id="729384" name="Group 296"/>
                    <p:cNvGrpSpPr>
                      <a:grpSpLocks/>
                    </p:cNvGrpSpPr>
                    <p:nvPr/>
                  </p:nvGrpSpPr>
                  <p:grpSpPr bwMode="auto">
                    <a:xfrm>
                      <a:off x="4512" y="1296"/>
                      <a:ext cx="1152" cy="268"/>
                      <a:chOff x="3024" y="1008"/>
                      <a:chExt cx="1152" cy="268"/>
                    </a:xfrm>
                  </p:grpSpPr>
                  <p:sp>
                    <p:nvSpPr>
                      <p:cNvPr id="729385" name="Text Box 29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33</a:t>
                        </a:r>
                        <a:endParaRPr lang="en-GB" sz="2000">
                          <a:solidFill>
                            <a:srgbClr val="CC0000"/>
                          </a:solidFill>
                          <a:latin typeface="Times New Roman" pitchFamily="18" charset="0"/>
                        </a:endParaRPr>
                      </a:p>
                    </p:txBody>
                  </p:sp>
                  <p:sp>
                    <p:nvSpPr>
                      <p:cNvPr id="729386" name="Text Box 29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387" name="Text Box 29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grpSp>
          </p:grpSp>
        </p:grpSp>
        <p:grpSp>
          <p:nvGrpSpPr>
            <p:cNvPr id="729388" name="Group 300"/>
            <p:cNvGrpSpPr>
              <a:grpSpLocks/>
            </p:cNvGrpSpPr>
            <p:nvPr/>
          </p:nvGrpSpPr>
          <p:grpSpPr bwMode="auto">
            <a:xfrm>
              <a:off x="3360" y="3408"/>
              <a:ext cx="2304" cy="528"/>
              <a:chOff x="576" y="2688"/>
              <a:chExt cx="2304" cy="528"/>
            </a:xfrm>
          </p:grpSpPr>
          <p:grpSp>
            <p:nvGrpSpPr>
              <p:cNvPr id="729389" name="Group 301"/>
              <p:cNvGrpSpPr>
                <a:grpSpLocks/>
              </p:cNvGrpSpPr>
              <p:nvPr/>
            </p:nvGrpSpPr>
            <p:grpSpPr bwMode="auto">
              <a:xfrm>
                <a:off x="576" y="2688"/>
                <a:ext cx="2304" cy="268"/>
                <a:chOff x="576" y="2688"/>
                <a:chExt cx="2304" cy="268"/>
              </a:xfrm>
            </p:grpSpPr>
            <p:grpSp>
              <p:nvGrpSpPr>
                <p:cNvPr id="729390" name="Group 302"/>
                <p:cNvGrpSpPr>
                  <a:grpSpLocks/>
                </p:cNvGrpSpPr>
                <p:nvPr/>
              </p:nvGrpSpPr>
              <p:grpSpPr bwMode="auto">
                <a:xfrm>
                  <a:off x="576" y="2688"/>
                  <a:ext cx="1152" cy="268"/>
                  <a:chOff x="4176" y="1008"/>
                  <a:chExt cx="1152" cy="268"/>
                </a:xfrm>
              </p:grpSpPr>
              <p:sp>
                <p:nvSpPr>
                  <p:cNvPr id="729391" name="Text Box 303"/>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45</a:t>
                    </a:r>
                    <a:endParaRPr lang="en-GB" sz="2000">
                      <a:solidFill>
                        <a:srgbClr val="CC0000"/>
                      </a:solidFill>
                      <a:latin typeface="Times New Roman" pitchFamily="18" charset="0"/>
                    </a:endParaRPr>
                  </a:p>
                </p:txBody>
              </p:sp>
              <p:sp>
                <p:nvSpPr>
                  <p:cNvPr id="729392" name="Text Box 304"/>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102</a:t>
                    </a:r>
                    <a:endParaRPr lang="en-GB" sz="2000">
                      <a:solidFill>
                        <a:srgbClr val="CC0000"/>
                      </a:solidFill>
                      <a:latin typeface="Times New Roman" pitchFamily="18" charset="0"/>
                    </a:endParaRPr>
                  </a:p>
                </p:txBody>
              </p:sp>
              <p:sp>
                <p:nvSpPr>
                  <p:cNvPr id="729393" name="Text Box 305"/>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79</a:t>
                    </a:r>
                    <a:endParaRPr lang="en-GB" sz="2000">
                      <a:solidFill>
                        <a:srgbClr val="CC0000"/>
                      </a:solidFill>
                      <a:latin typeface="Times New Roman" pitchFamily="18" charset="0"/>
                    </a:endParaRPr>
                  </a:p>
                </p:txBody>
              </p:sp>
            </p:grpSp>
            <p:grpSp>
              <p:nvGrpSpPr>
                <p:cNvPr id="729394" name="Group 306"/>
                <p:cNvGrpSpPr>
                  <a:grpSpLocks/>
                </p:cNvGrpSpPr>
                <p:nvPr/>
              </p:nvGrpSpPr>
              <p:grpSpPr bwMode="auto">
                <a:xfrm>
                  <a:off x="1728" y="2688"/>
                  <a:ext cx="1152" cy="268"/>
                  <a:chOff x="4176" y="1008"/>
                  <a:chExt cx="1152" cy="268"/>
                </a:xfrm>
              </p:grpSpPr>
              <p:sp>
                <p:nvSpPr>
                  <p:cNvPr id="729395" name="Text Box 307"/>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a:t>
                    </a:r>
                    <a:endParaRPr lang="en-GB" sz="2000">
                      <a:solidFill>
                        <a:srgbClr val="CC0000"/>
                      </a:solidFill>
                      <a:latin typeface="Times New Roman" pitchFamily="18" charset="0"/>
                    </a:endParaRPr>
                  </a:p>
                </p:txBody>
              </p:sp>
              <p:sp>
                <p:nvSpPr>
                  <p:cNvPr id="729396" name="Text Box 308"/>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156</a:t>
                    </a:r>
                    <a:endParaRPr lang="en-GB" sz="2000">
                      <a:solidFill>
                        <a:srgbClr val="CC0000"/>
                      </a:solidFill>
                      <a:latin typeface="Times New Roman" pitchFamily="18" charset="0"/>
                    </a:endParaRPr>
                  </a:p>
                </p:txBody>
              </p:sp>
              <p:sp>
                <p:nvSpPr>
                  <p:cNvPr id="729397" name="Text Box 309"/>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grpSp>
            <p:nvGrpSpPr>
              <p:cNvPr id="729398" name="Group 310"/>
              <p:cNvGrpSpPr>
                <a:grpSpLocks/>
              </p:cNvGrpSpPr>
              <p:nvPr/>
            </p:nvGrpSpPr>
            <p:grpSpPr bwMode="auto">
              <a:xfrm>
                <a:off x="576" y="2948"/>
                <a:ext cx="2304" cy="268"/>
                <a:chOff x="576" y="2688"/>
                <a:chExt cx="2304" cy="268"/>
              </a:xfrm>
            </p:grpSpPr>
            <p:grpSp>
              <p:nvGrpSpPr>
                <p:cNvPr id="729399" name="Group 311"/>
                <p:cNvGrpSpPr>
                  <a:grpSpLocks/>
                </p:cNvGrpSpPr>
                <p:nvPr/>
              </p:nvGrpSpPr>
              <p:grpSpPr bwMode="auto">
                <a:xfrm>
                  <a:off x="576" y="2688"/>
                  <a:ext cx="1152" cy="268"/>
                  <a:chOff x="4176" y="1008"/>
                  <a:chExt cx="1152" cy="268"/>
                </a:xfrm>
              </p:grpSpPr>
              <p:sp>
                <p:nvSpPr>
                  <p:cNvPr id="729400" name="Text Box 312"/>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a:t>
                    </a:r>
                    <a:endParaRPr lang="en-GB" sz="2000">
                      <a:solidFill>
                        <a:srgbClr val="CC0000"/>
                      </a:solidFill>
                      <a:latin typeface="Times New Roman" pitchFamily="18" charset="0"/>
                    </a:endParaRPr>
                  </a:p>
                </p:txBody>
              </p:sp>
              <p:sp>
                <p:nvSpPr>
                  <p:cNvPr id="729401" name="Text Box 313"/>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178</a:t>
                    </a:r>
                    <a:endParaRPr lang="en-GB" sz="2000">
                      <a:solidFill>
                        <a:srgbClr val="CC0000"/>
                      </a:solidFill>
                      <a:latin typeface="Times New Roman" pitchFamily="18" charset="0"/>
                    </a:endParaRPr>
                  </a:p>
                </p:txBody>
              </p:sp>
              <p:sp>
                <p:nvSpPr>
                  <p:cNvPr id="729402" name="Text Box 314"/>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a:t>
                    </a:r>
                    <a:endParaRPr lang="en-GB" sz="2000">
                      <a:solidFill>
                        <a:srgbClr val="CC0000"/>
                      </a:solidFill>
                      <a:latin typeface="Times New Roman" pitchFamily="18" charset="0"/>
                    </a:endParaRPr>
                  </a:p>
                </p:txBody>
              </p:sp>
            </p:grpSp>
            <p:grpSp>
              <p:nvGrpSpPr>
                <p:cNvPr id="729403" name="Group 315"/>
                <p:cNvGrpSpPr>
                  <a:grpSpLocks/>
                </p:cNvGrpSpPr>
                <p:nvPr/>
              </p:nvGrpSpPr>
              <p:grpSpPr bwMode="auto">
                <a:xfrm>
                  <a:off x="1728" y="2688"/>
                  <a:ext cx="1152" cy="268"/>
                  <a:chOff x="4176" y="1008"/>
                  <a:chExt cx="1152" cy="268"/>
                </a:xfrm>
              </p:grpSpPr>
              <p:sp>
                <p:nvSpPr>
                  <p:cNvPr id="729404" name="Text Box 316"/>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405" name="Text Box 317"/>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182</a:t>
                    </a:r>
                    <a:endParaRPr lang="en-GB" sz="2000">
                      <a:solidFill>
                        <a:srgbClr val="CC0000"/>
                      </a:solidFill>
                      <a:latin typeface="Times New Roman" pitchFamily="18" charset="0"/>
                    </a:endParaRPr>
                  </a:p>
                </p:txBody>
              </p:sp>
              <p:sp>
                <p:nvSpPr>
                  <p:cNvPr id="729406" name="Text Box 318"/>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a:t>
                    </a:r>
                    <a:endParaRPr lang="en-GB" sz="2000">
                      <a:solidFill>
                        <a:srgbClr val="CC0000"/>
                      </a:solidFill>
                      <a:latin typeface="Times New Roman" pitchFamily="18" charset="0"/>
                    </a:endParaRPr>
                  </a:p>
                </p:txBody>
              </p:sp>
            </p:grpSp>
          </p:grpSp>
        </p:grpSp>
      </p:grpSp>
      <p:sp>
        <p:nvSpPr>
          <p:cNvPr id="729407" name="Rectangle 319"/>
          <p:cNvSpPr>
            <a:spLocks noChangeArrowheads="1"/>
          </p:cNvSpPr>
          <p:nvPr/>
        </p:nvSpPr>
        <p:spPr bwMode="auto">
          <a:xfrm>
            <a:off x="7658100" y="20574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408" name="Rectangle 320"/>
          <p:cNvSpPr>
            <a:spLocks noChangeArrowheads="1"/>
          </p:cNvSpPr>
          <p:nvPr/>
        </p:nvSpPr>
        <p:spPr bwMode="auto">
          <a:xfrm>
            <a:off x="7048500" y="28956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grpSp>
        <p:nvGrpSpPr>
          <p:cNvPr id="729409" name="Group 321"/>
          <p:cNvGrpSpPr>
            <a:grpSpLocks/>
          </p:cNvGrpSpPr>
          <p:nvPr/>
        </p:nvGrpSpPr>
        <p:grpSpPr bwMode="auto">
          <a:xfrm>
            <a:off x="5219700" y="2057400"/>
            <a:ext cx="3657600" cy="4191000"/>
            <a:chOff x="3360" y="1296"/>
            <a:chExt cx="2304" cy="2640"/>
          </a:xfrm>
        </p:grpSpPr>
        <p:grpSp>
          <p:nvGrpSpPr>
            <p:cNvPr id="729410" name="Group 322"/>
            <p:cNvGrpSpPr>
              <a:grpSpLocks/>
            </p:cNvGrpSpPr>
            <p:nvPr/>
          </p:nvGrpSpPr>
          <p:grpSpPr bwMode="auto">
            <a:xfrm>
              <a:off x="3360" y="1296"/>
              <a:ext cx="2304" cy="2112"/>
              <a:chOff x="3360" y="1296"/>
              <a:chExt cx="2304" cy="2112"/>
            </a:xfrm>
          </p:grpSpPr>
          <p:grpSp>
            <p:nvGrpSpPr>
              <p:cNvPr id="729411" name="Group 323"/>
              <p:cNvGrpSpPr>
                <a:grpSpLocks/>
              </p:cNvGrpSpPr>
              <p:nvPr/>
            </p:nvGrpSpPr>
            <p:grpSpPr bwMode="auto">
              <a:xfrm>
                <a:off x="3360" y="1296"/>
                <a:ext cx="2304" cy="1056"/>
                <a:chOff x="3360" y="1296"/>
                <a:chExt cx="2304" cy="1056"/>
              </a:xfrm>
            </p:grpSpPr>
            <p:grpSp>
              <p:nvGrpSpPr>
                <p:cNvPr id="729412" name="Group 324"/>
                <p:cNvGrpSpPr>
                  <a:grpSpLocks/>
                </p:cNvGrpSpPr>
                <p:nvPr/>
              </p:nvGrpSpPr>
              <p:grpSpPr bwMode="auto">
                <a:xfrm>
                  <a:off x="3360" y="1296"/>
                  <a:ext cx="2304" cy="528"/>
                  <a:chOff x="3360" y="1296"/>
                  <a:chExt cx="2304" cy="528"/>
                </a:xfrm>
              </p:grpSpPr>
              <p:grpSp>
                <p:nvGrpSpPr>
                  <p:cNvPr id="729413" name="Group 325"/>
                  <p:cNvGrpSpPr>
                    <a:grpSpLocks/>
                  </p:cNvGrpSpPr>
                  <p:nvPr/>
                </p:nvGrpSpPr>
                <p:grpSpPr bwMode="auto">
                  <a:xfrm>
                    <a:off x="3360" y="1296"/>
                    <a:ext cx="2304" cy="268"/>
                    <a:chOff x="3360" y="1296"/>
                    <a:chExt cx="2304" cy="268"/>
                  </a:xfrm>
                </p:grpSpPr>
                <p:grpSp>
                  <p:nvGrpSpPr>
                    <p:cNvPr id="729414" name="Group 326"/>
                    <p:cNvGrpSpPr>
                      <a:grpSpLocks/>
                    </p:cNvGrpSpPr>
                    <p:nvPr/>
                  </p:nvGrpSpPr>
                  <p:grpSpPr bwMode="auto">
                    <a:xfrm>
                      <a:off x="3360" y="1296"/>
                      <a:ext cx="1152" cy="268"/>
                      <a:chOff x="3024" y="1008"/>
                      <a:chExt cx="1152" cy="268"/>
                    </a:xfrm>
                  </p:grpSpPr>
                  <p:sp>
                    <p:nvSpPr>
                      <p:cNvPr id="729415" name="Text Box 327"/>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153</a:t>
                        </a:r>
                        <a:endParaRPr lang="en-GB" sz="2000">
                          <a:solidFill>
                            <a:srgbClr val="CC0000"/>
                          </a:solidFill>
                          <a:latin typeface="Times New Roman" pitchFamily="18" charset="0"/>
                        </a:endParaRPr>
                      </a:p>
                    </p:txBody>
                  </p:sp>
                  <p:sp>
                    <p:nvSpPr>
                      <p:cNvPr id="729416" name="Text Box 328"/>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53</a:t>
                        </a:r>
                        <a:endParaRPr lang="en-GB" sz="2000">
                          <a:solidFill>
                            <a:srgbClr val="CC0000"/>
                          </a:solidFill>
                          <a:latin typeface="Times New Roman" pitchFamily="18" charset="0"/>
                        </a:endParaRPr>
                      </a:p>
                    </p:txBody>
                  </p:sp>
                  <p:sp>
                    <p:nvSpPr>
                      <p:cNvPr id="729417" name="Text Box 329"/>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nvGrpSpPr>
                    <p:cNvPr id="729418" name="Group 330"/>
                    <p:cNvGrpSpPr>
                      <a:grpSpLocks/>
                    </p:cNvGrpSpPr>
                    <p:nvPr/>
                  </p:nvGrpSpPr>
                  <p:grpSpPr bwMode="auto">
                    <a:xfrm>
                      <a:off x="4512" y="1296"/>
                      <a:ext cx="1152" cy="268"/>
                      <a:chOff x="3024" y="1008"/>
                      <a:chExt cx="1152" cy="268"/>
                    </a:xfrm>
                  </p:grpSpPr>
                  <p:sp>
                    <p:nvSpPr>
                      <p:cNvPr id="729419" name="Text Box 331"/>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420" name="Text Box 332"/>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421" name="Text Box 333"/>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62</a:t>
                        </a:r>
                        <a:endParaRPr lang="en-GB" sz="2000">
                          <a:solidFill>
                            <a:srgbClr val="CC0000"/>
                          </a:solidFill>
                          <a:latin typeface="Times New Roman" pitchFamily="18" charset="0"/>
                        </a:endParaRPr>
                      </a:p>
                    </p:txBody>
                  </p:sp>
                </p:grpSp>
              </p:grpSp>
              <p:grpSp>
                <p:nvGrpSpPr>
                  <p:cNvPr id="729422" name="Group 334"/>
                  <p:cNvGrpSpPr>
                    <a:grpSpLocks/>
                  </p:cNvGrpSpPr>
                  <p:nvPr/>
                </p:nvGrpSpPr>
                <p:grpSpPr bwMode="auto">
                  <a:xfrm>
                    <a:off x="3360" y="1556"/>
                    <a:ext cx="2304" cy="268"/>
                    <a:chOff x="3360" y="1296"/>
                    <a:chExt cx="2304" cy="268"/>
                  </a:xfrm>
                </p:grpSpPr>
                <p:grpSp>
                  <p:nvGrpSpPr>
                    <p:cNvPr id="729423" name="Group 335"/>
                    <p:cNvGrpSpPr>
                      <a:grpSpLocks/>
                    </p:cNvGrpSpPr>
                    <p:nvPr/>
                  </p:nvGrpSpPr>
                  <p:grpSpPr bwMode="auto">
                    <a:xfrm>
                      <a:off x="3360" y="1296"/>
                      <a:ext cx="1152" cy="268"/>
                      <a:chOff x="3024" y="1008"/>
                      <a:chExt cx="1152" cy="268"/>
                    </a:xfrm>
                  </p:grpSpPr>
                  <p:sp>
                    <p:nvSpPr>
                      <p:cNvPr id="729424" name="Text Box 33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27</a:t>
                        </a:r>
                        <a:endParaRPr lang="en-GB" sz="2000">
                          <a:solidFill>
                            <a:srgbClr val="CC0000"/>
                          </a:solidFill>
                          <a:latin typeface="Times New Roman" pitchFamily="18" charset="0"/>
                        </a:endParaRPr>
                      </a:p>
                    </p:txBody>
                  </p:sp>
                  <p:sp>
                    <p:nvSpPr>
                      <p:cNvPr id="729425" name="Text Box 33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78</a:t>
                        </a:r>
                        <a:endParaRPr lang="en-GB" sz="2000">
                          <a:solidFill>
                            <a:srgbClr val="CC0000"/>
                          </a:solidFill>
                          <a:latin typeface="Times New Roman" pitchFamily="18" charset="0"/>
                        </a:endParaRPr>
                      </a:p>
                    </p:txBody>
                  </p:sp>
                  <p:sp>
                    <p:nvSpPr>
                      <p:cNvPr id="729426" name="Text Box 33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82</a:t>
                        </a:r>
                        <a:endParaRPr lang="en-GB" sz="2000">
                          <a:solidFill>
                            <a:srgbClr val="CC0000"/>
                          </a:solidFill>
                          <a:latin typeface="Times New Roman" pitchFamily="18" charset="0"/>
                        </a:endParaRPr>
                      </a:p>
                    </p:txBody>
                  </p:sp>
                </p:grpSp>
                <p:grpSp>
                  <p:nvGrpSpPr>
                    <p:cNvPr id="729427" name="Group 339"/>
                    <p:cNvGrpSpPr>
                      <a:grpSpLocks/>
                    </p:cNvGrpSpPr>
                    <p:nvPr/>
                  </p:nvGrpSpPr>
                  <p:grpSpPr bwMode="auto">
                    <a:xfrm>
                      <a:off x="4512" y="1296"/>
                      <a:ext cx="1152" cy="268"/>
                      <a:chOff x="3024" y="1008"/>
                      <a:chExt cx="1152" cy="268"/>
                    </a:xfrm>
                  </p:grpSpPr>
                  <p:sp>
                    <p:nvSpPr>
                      <p:cNvPr id="729428" name="Text Box 34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234</a:t>
                        </a:r>
                        <a:endParaRPr lang="en-GB" sz="2000">
                          <a:solidFill>
                            <a:srgbClr val="CC0000"/>
                          </a:solidFill>
                          <a:latin typeface="Times New Roman" pitchFamily="18" charset="0"/>
                        </a:endParaRPr>
                      </a:p>
                    </p:txBody>
                  </p:sp>
                  <p:sp>
                    <p:nvSpPr>
                      <p:cNvPr id="729429" name="Text Box 34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430" name="Text Box 34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a:t>
                        </a:r>
                        <a:endParaRPr lang="en-GB" sz="2000">
                          <a:solidFill>
                            <a:srgbClr val="CC0000"/>
                          </a:solidFill>
                          <a:latin typeface="Times New Roman" pitchFamily="18" charset="0"/>
                        </a:endParaRPr>
                      </a:p>
                    </p:txBody>
                  </p:sp>
                </p:grpSp>
              </p:grpSp>
            </p:grpSp>
            <p:grpSp>
              <p:nvGrpSpPr>
                <p:cNvPr id="729431" name="Group 343"/>
                <p:cNvGrpSpPr>
                  <a:grpSpLocks/>
                </p:cNvGrpSpPr>
                <p:nvPr/>
              </p:nvGrpSpPr>
              <p:grpSpPr bwMode="auto">
                <a:xfrm>
                  <a:off x="3360" y="1824"/>
                  <a:ext cx="2304" cy="528"/>
                  <a:chOff x="3360" y="1296"/>
                  <a:chExt cx="2304" cy="528"/>
                </a:xfrm>
              </p:grpSpPr>
              <p:grpSp>
                <p:nvGrpSpPr>
                  <p:cNvPr id="729432" name="Group 344"/>
                  <p:cNvGrpSpPr>
                    <a:grpSpLocks/>
                  </p:cNvGrpSpPr>
                  <p:nvPr/>
                </p:nvGrpSpPr>
                <p:grpSpPr bwMode="auto">
                  <a:xfrm>
                    <a:off x="3360" y="1296"/>
                    <a:ext cx="2304" cy="268"/>
                    <a:chOff x="3360" y="1296"/>
                    <a:chExt cx="2304" cy="268"/>
                  </a:xfrm>
                </p:grpSpPr>
                <p:grpSp>
                  <p:nvGrpSpPr>
                    <p:cNvPr id="729433" name="Group 345"/>
                    <p:cNvGrpSpPr>
                      <a:grpSpLocks/>
                    </p:cNvGrpSpPr>
                    <p:nvPr/>
                  </p:nvGrpSpPr>
                  <p:grpSpPr bwMode="auto">
                    <a:xfrm>
                      <a:off x="3360" y="1296"/>
                      <a:ext cx="1152" cy="268"/>
                      <a:chOff x="3024" y="1008"/>
                      <a:chExt cx="1152" cy="268"/>
                    </a:xfrm>
                  </p:grpSpPr>
                  <p:sp>
                    <p:nvSpPr>
                      <p:cNvPr id="729434" name="Text Box 34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63</a:t>
                        </a:r>
                        <a:endParaRPr lang="en-GB" sz="2000">
                          <a:solidFill>
                            <a:srgbClr val="CC0000"/>
                          </a:solidFill>
                          <a:latin typeface="Times New Roman" pitchFamily="18" charset="0"/>
                        </a:endParaRPr>
                      </a:p>
                    </p:txBody>
                  </p:sp>
                  <p:sp>
                    <p:nvSpPr>
                      <p:cNvPr id="729435" name="Text Box 34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61</a:t>
                        </a:r>
                        <a:endParaRPr lang="en-GB" sz="2000">
                          <a:solidFill>
                            <a:srgbClr val="CC0000"/>
                          </a:solidFill>
                          <a:latin typeface="Times New Roman" pitchFamily="18" charset="0"/>
                        </a:endParaRPr>
                      </a:p>
                    </p:txBody>
                  </p:sp>
                  <p:sp>
                    <p:nvSpPr>
                      <p:cNvPr id="729436" name="Text Box 34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212</a:t>
                        </a:r>
                        <a:endParaRPr lang="en-GB" sz="2000">
                          <a:solidFill>
                            <a:srgbClr val="CC0000"/>
                          </a:solidFill>
                          <a:latin typeface="Times New Roman" pitchFamily="18" charset="0"/>
                        </a:endParaRPr>
                      </a:p>
                    </p:txBody>
                  </p:sp>
                </p:grpSp>
                <p:grpSp>
                  <p:nvGrpSpPr>
                    <p:cNvPr id="729437" name="Group 349"/>
                    <p:cNvGrpSpPr>
                      <a:grpSpLocks/>
                    </p:cNvGrpSpPr>
                    <p:nvPr/>
                  </p:nvGrpSpPr>
                  <p:grpSpPr bwMode="auto">
                    <a:xfrm>
                      <a:off x="4512" y="1296"/>
                      <a:ext cx="1152" cy="268"/>
                      <a:chOff x="3024" y="1008"/>
                      <a:chExt cx="1152" cy="268"/>
                    </a:xfrm>
                  </p:grpSpPr>
                  <p:sp>
                    <p:nvSpPr>
                      <p:cNvPr id="729438" name="Text Box 35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439" name="Text Box 35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440" name="Text Box 35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39</a:t>
                        </a:r>
                        <a:endParaRPr lang="en-GB" sz="2000">
                          <a:solidFill>
                            <a:srgbClr val="CC0000"/>
                          </a:solidFill>
                          <a:latin typeface="Times New Roman" pitchFamily="18" charset="0"/>
                        </a:endParaRPr>
                      </a:p>
                    </p:txBody>
                  </p:sp>
                </p:grpSp>
              </p:grpSp>
              <p:grpSp>
                <p:nvGrpSpPr>
                  <p:cNvPr id="729441" name="Group 353"/>
                  <p:cNvGrpSpPr>
                    <a:grpSpLocks/>
                  </p:cNvGrpSpPr>
                  <p:nvPr/>
                </p:nvGrpSpPr>
                <p:grpSpPr bwMode="auto">
                  <a:xfrm>
                    <a:off x="3360" y="1556"/>
                    <a:ext cx="2304" cy="268"/>
                    <a:chOff x="3360" y="1296"/>
                    <a:chExt cx="2304" cy="268"/>
                  </a:xfrm>
                </p:grpSpPr>
                <p:grpSp>
                  <p:nvGrpSpPr>
                    <p:cNvPr id="729442" name="Group 354"/>
                    <p:cNvGrpSpPr>
                      <a:grpSpLocks/>
                    </p:cNvGrpSpPr>
                    <p:nvPr/>
                  </p:nvGrpSpPr>
                  <p:grpSpPr bwMode="auto">
                    <a:xfrm>
                      <a:off x="3360" y="1296"/>
                      <a:ext cx="1152" cy="268"/>
                      <a:chOff x="3024" y="1008"/>
                      <a:chExt cx="1152" cy="268"/>
                    </a:xfrm>
                  </p:grpSpPr>
                  <p:sp>
                    <p:nvSpPr>
                      <p:cNvPr id="729443" name="Text Box 35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254</a:t>
                        </a:r>
                        <a:endParaRPr lang="en-GB" sz="2000">
                          <a:solidFill>
                            <a:srgbClr val="CC0000"/>
                          </a:solidFill>
                          <a:latin typeface="Times New Roman" pitchFamily="18" charset="0"/>
                        </a:endParaRPr>
                      </a:p>
                    </p:txBody>
                  </p:sp>
                  <p:sp>
                    <p:nvSpPr>
                      <p:cNvPr id="729444" name="Text Box 35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a:t>
                        </a:r>
                        <a:endParaRPr lang="en-GB" sz="2000">
                          <a:solidFill>
                            <a:srgbClr val="CC0000"/>
                          </a:solidFill>
                          <a:latin typeface="Times New Roman" pitchFamily="18" charset="0"/>
                        </a:endParaRPr>
                      </a:p>
                    </p:txBody>
                  </p:sp>
                  <p:sp>
                    <p:nvSpPr>
                      <p:cNvPr id="729445" name="Text Box 35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107</a:t>
                        </a:r>
                        <a:endParaRPr lang="en-GB" sz="2000">
                          <a:solidFill>
                            <a:srgbClr val="CC0000"/>
                          </a:solidFill>
                          <a:latin typeface="Times New Roman" pitchFamily="18" charset="0"/>
                        </a:endParaRPr>
                      </a:p>
                    </p:txBody>
                  </p:sp>
                </p:grpSp>
                <p:grpSp>
                  <p:nvGrpSpPr>
                    <p:cNvPr id="729446" name="Group 358"/>
                    <p:cNvGrpSpPr>
                      <a:grpSpLocks/>
                    </p:cNvGrpSpPr>
                    <p:nvPr/>
                  </p:nvGrpSpPr>
                  <p:grpSpPr bwMode="auto">
                    <a:xfrm>
                      <a:off x="4512" y="1296"/>
                      <a:ext cx="1152" cy="268"/>
                      <a:chOff x="3024" y="1008"/>
                      <a:chExt cx="1152" cy="268"/>
                    </a:xfrm>
                  </p:grpSpPr>
                  <p:sp>
                    <p:nvSpPr>
                      <p:cNvPr id="729447" name="Text Box 35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148</a:t>
                        </a:r>
                        <a:endParaRPr lang="en-GB" sz="2000">
                          <a:solidFill>
                            <a:srgbClr val="CC0000"/>
                          </a:solidFill>
                          <a:latin typeface="Times New Roman" pitchFamily="18" charset="0"/>
                        </a:endParaRPr>
                      </a:p>
                    </p:txBody>
                  </p:sp>
                  <p:sp>
                    <p:nvSpPr>
                      <p:cNvPr id="729448" name="Text Box 36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449" name="Text Box 36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56</a:t>
                        </a:r>
                        <a:endParaRPr lang="en-GB" sz="2000">
                          <a:solidFill>
                            <a:srgbClr val="CC0000"/>
                          </a:solidFill>
                          <a:latin typeface="Times New Roman" pitchFamily="18" charset="0"/>
                        </a:endParaRPr>
                      </a:p>
                    </p:txBody>
                  </p:sp>
                </p:grpSp>
              </p:grpSp>
            </p:grpSp>
          </p:grpSp>
          <p:grpSp>
            <p:nvGrpSpPr>
              <p:cNvPr id="729450" name="Group 362"/>
              <p:cNvGrpSpPr>
                <a:grpSpLocks/>
              </p:cNvGrpSpPr>
              <p:nvPr/>
            </p:nvGrpSpPr>
            <p:grpSpPr bwMode="auto">
              <a:xfrm>
                <a:off x="3360" y="2352"/>
                <a:ext cx="2304" cy="1056"/>
                <a:chOff x="3360" y="1296"/>
                <a:chExt cx="2304" cy="1056"/>
              </a:xfrm>
            </p:grpSpPr>
            <p:grpSp>
              <p:nvGrpSpPr>
                <p:cNvPr id="729451" name="Group 363"/>
                <p:cNvGrpSpPr>
                  <a:grpSpLocks/>
                </p:cNvGrpSpPr>
                <p:nvPr/>
              </p:nvGrpSpPr>
              <p:grpSpPr bwMode="auto">
                <a:xfrm>
                  <a:off x="3360" y="1296"/>
                  <a:ext cx="2304" cy="528"/>
                  <a:chOff x="3360" y="1296"/>
                  <a:chExt cx="2304" cy="528"/>
                </a:xfrm>
              </p:grpSpPr>
              <p:grpSp>
                <p:nvGrpSpPr>
                  <p:cNvPr id="729452" name="Group 364"/>
                  <p:cNvGrpSpPr>
                    <a:grpSpLocks/>
                  </p:cNvGrpSpPr>
                  <p:nvPr/>
                </p:nvGrpSpPr>
                <p:grpSpPr bwMode="auto">
                  <a:xfrm>
                    <a:off x="3360" y="1296"/>
                    <a:ext cx="2304" cy="268"/>
                    <a:chOff x="3360" y="1296"/>
                    <a:chExt cx="2304" cy="268"/>
                  </a:xfrm>
                </p:grpSpPr>
                <p:grpSp>
                  <p:nvGrpSpPr>
                    <p:cNvPr id="729453" name="Group 365"/>
                    <p:cNvGrpSpPr>
                      <a:grpSpLocks/>
                    </p:cNvGrpSpPr>
                    <p:nvPr/>
                  </p:nvGrpSpPr>
                  <p:grpSpPr bwMode="auto">
                    <a:xfrm>
                      <a:off x="3360" y="1296"/>
                      <a:ext cx="1152" cy="268"/>
                      <a:chOff x="3024" y="1008"/>
                      <a:chExt cx="1152" cy="268"/>
                    </a:xfrm>
                  </p:grpSpPr>
                  <p:sp>
                    <p:nvSpPr>
                      <p:cNvPr id="729454" name="Text Box 366"/>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a:t>
                        </a:r>
                        <a:endParaRPr lang="en-GB" sz="2000">
                          <a:solidFill>
                            <a:srgbClr val="CC0000"/>
                          </a:solidFill>
                          <a:latin typeface="Times New Roman" pitchFamily="18" charset="0"/>
                        </a:endParaRPr>
                      </a:p>
                    </p:txBody>
                  </p:sp>
                  <p:sp>
                    <p:nvSpPr>
                      <p:cNvPr id="729455" name="Text Box 367"/>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sp>
                    <p:nvSpPr>
                      <p:cNvPr id="729456" name="Text Box 368"/>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65</a:t>
                        </a:r>
                        <a:endParaRPr lang="en-GB" sz="2000">
                          <a:solidFill>
                            <a:srgbClr val="CC0000"/>
                          </a:solidFill>
                          <a:latin typeface="Times New Roman" pitchFamily="18" charset="0"/>
                        </a:endParaRPr>
                      </a:p>
                    </p:txBody>
                  </p:sp>
                </p:grpSp>
                <p:grpSp>
                  <p:nvGrpSpPr>
                    <p:cNvPr id="729457" name="Group 369"/>
                    <p:cNvGrpSpPr>
                      <a:grpSpLocks/>
                    </p:cNvGrpSpPr>
                    <p:nvPr/>
                  </p:nvGrpSpPr>
                  <p:grpSpPr bwMode="auto">
                    <a:xfrm>
                      <a:off x="4512" y="1296"/>
                      <a:ext cx="1152" cy="268"/>
                      <a:chOff x="3024" y="1008"/>
                      <a:chExt cx="1152" cy="268"/>
                    </a:xfrm>
                  </p:grpSpPr>
                  <p:sp>
                    <p:nvSpPr>
                      <p:cNvPr id="729458" name="Text Box 370"/>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126</a:t>
                        </a:r>
                        <a:endParaRPr lang="en-GB" sz="2000">
                          <a:solidFill>
                            <a:srgbClr val="CC0000"/>
                          </a:solidFill>
                          <a:latin typeface="Times New Roman" pitchFamily="18" charset="0"/>
                        </a:endParaRPr>
                      </a:p>
                    </p:txBody>
                  </p:sp>
                  <p:sp>
                    <p:nvSpPr>
                      <p:cNvPr id="729459" name="Text Box 371"/>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253</a:t>
                        </a:r>
                        <a:endParaRPr lang="en-GB" sz="2000">
                          <a:solidFill>
                            <a:srgbClr val="CC0000"/>
                          </a:solidFill>
                          <a:latin typeface="Times New Roman" pitchFamily="18" charset="0"/>
                        </a:endParaRPr>
                      </a:p>
                    </p:txBody>
                  </p:sp>
                  <p:sp>
                    <p:nvSpPr>
                      <p:cNvPr id="729460" name="Text Box 372"/>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159</a:t>
                        </a:r>
                        <a:endParaRPr lang="en-GB" sz="2000">
                          <a:solidFill>
                            <a:srgbClr val="CC0000"/>
                          </a:solidFill>
                          <a:latin typeface="Times New Roman" pitchFamily="18" charset="0"/>
                        </a:endParaRPr>
                      </a:p>
                    </p:txBody>
                  </p:sp>
                </p:grpSp>
              </p:grpSp>
              <p:grpSp>
                <p:nvGrpSpPr>
                  <p:cNvPr id="729461" name="Group 373"/>
                  <p:cNvGrpSpPr>
                    <a:grpSpLocks/>
                  </p:cNvGrpSpPr>
                  <p:nvPr/>
                </p:nvGrpSpPr>
                <p:grpSpPr bwMode="auto">
                  <a:xfrm>
                    <a:off x="3360" y="1556"/>
                    <a:ext cx="2304" cy="268"/>
                    <a:chOff x="3360" y="1296"/>
                    <a:chExt cx="2304" cy="268"/>
                  </a:xfrm>
                </p:grpSpPr>
                <p:grpSp>
                  <p:nvGrpSpPr>
                    <p:cNvPr id="729462" name="Group 374"/>
                    <p:cNvGrpSpPr>
                      <a:grpSpLocks/>
                    </p:cNvGrpSpPr>
                    <p:nvPr/>
                  </p:nvGrpSpPr>
                  <p:grpSpPr bwMode="auto">
                    <a:xfrm>
                      <a:off x="3360" y="1296"/>
                      <a:ext cx="1152" cy="268"/>
                      <a:chOff x="3024" y="1008"/>
                      <a:chExt cx="1152" cy="268"/>
                    </a:xfrm>
                  </p:grpSpPr>
                  <p:sp>
                    <p:nvSpPr>
                      <p:cNvPr id="729463" name="Text Box 37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464" name="Text Box 37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163</a:t>
                        </a:r>
                        <a:endParaRPr lang="en-GB" sz="2000">
                          <a:solidFill>
                            <a:srgbClr val="CC0000"/>
                          </a:solidFill>
                          <a:latin typeface="Times New Roman" pitchFamily="18" charset="0"/>
                        </a:endParaRPr>
                      </a:p>
                    </p:txBody>
                  </p:sp>
                  <p:sp>
                    <p:nvSpPr>
                      <p:cNvPr id="729465" name="Text Box 37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41</a:t>
                        </a:r>
                        <a:endParaRPr lang="en-GB" sz="2000">
                          <a:solidFill>
                            <a:srgbClr val="CC0000"/>
                          </a:solidFill>
                          <a:latin typeface="Times New Roman" pitchFamily="18" charset="0"/>
                        </a:endParaRPr>
                      </a:p>
                    </p:txBody>
                  </p:sp>
                </p:grpSp>
                <p:grpSp>
                  <p:nvGrpSpPr>
                    <p:cNvPr id="729466" name="Group 378"/>
                    <p:cNvGrpSpPr>
                      <a:grpSpLocks/>
                    </p:cNvGrpSpPr>
                    <p:nvPr/>
                  </p:nvGrpSpPr>
                  <p:grpSpPr bwMode="auto">
                    <a:xfrm>
                      <a:off x="4512" y="1296"/>
                      <a:ext cx="1152" cy="268"/>
                      <a:chOff x="3024" y="1008"/>
                      <a:chExt cx="1152" cy="268"/>
                    </a:xfrm>
                  </p:grpSpPr>
                  <p:sp>
                    <p:nvSpPr>
                      <p:cNvPr id="729467" name="Text Box 37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77</a:t>
                        </a:r>
                        <a:endParaRPr lang="en-GB" sz="2000">
                          <a:solidFill>
                            <a:srgbClr val="CC0000"/>
                          </a:solidFill>
                          <a:latin typeface="Times New Roman" pitchFamily="18" charset="0"/>
                        </a:endParaRPr>
                      </a:p>
                    </p:txBody>
                  </p:sp>
                  <p:sp>
                    <p:nvSpPr>
                      <p:cNvPr id="729468" name="Text Box 38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216</a:t>
                        </a:r>
                        <a:endParaRPr lang="en-GB" sz="2000">
                          <a:solidFill>
                            <a:srgbClr val="CC0000"/>
                          </a:solidFill>
                          <a:latin typeface="Times New Roman" pitchFamily="18" charset="0"/>
                        </a:endParaRPr>
                      </a:p>
                    </p:txBody>
                  </p:sp>
                  <p:sp>
                    <p:nvSpPr>
                      <p:cNvPr id="729469" name="Text Box 38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grpSp>
              </p:grpSp>
            </p:grpSp>
            <p:grpSp>
              <p:nvGrpSpPr>
                <p:cNvPr id="729470" name="Group 382"/>
                <p:cNvGrpSpPr>
                  <a:grpSpLocks/>
                </p:cNvGrpSpPr>
                <p:nvPr/>
              </p:nvGrpSpPr>
              <p:grpSpPr bwMode="auto">
                <a:xfrm>
                  <a:off x="3360" y="1824"/>
                  <a:ext cx="2304" cy="528"/>
                  <a:chOff x="3360" y="1296"/>
                  <a:chExt cx="2304" cy="528"/>
                </a:xfrm>
              </p:grpSpPr>
              <p:grpSp>
                <p:nvGrpSpPr>
                  <p:cNvPr id="729471" name="Group 383"/>
                  <p:cNvGrpSpPr>
                    <a:grpSpLocks/>
                  </p:cNvGrpSpPr>
                  <p:nvPr/>
                </p:nvGrpSpPr>
                <p:grpSpPr bwMode="auto">
                  <a:xfrm>
                    <a:off x="3360" y="1296"/>
                    <a:ext cx="2304" cy="268"/>
                    <a:chOff x="3360" y="1296"/>
                    <a:chExt cx="2304" cy="268"/>
                  </a:xfrm>
                </p:grpSpPr>
                <p:grpSp>
                  <p:nvGrpSpPr>
                    <p:cNvPr id="729472" name="Group 384"/>
                    <p:cNvGrpSpPr>
                      <a:grpSpLocks/>
                    </p:cNvGrpSpPr>
                    <p:nvPr/>
                  </p:nvGrpSpPr>
                  <p:grpSpPr bwMode="auto">
                    <a:xfrm>
                      <a:off x="3360" y="1296"/>
                      <a:ext cx="1152" cy="268"/>
                      <a:chOff x="3024" y="1008"/>
                      <a:chExt cx="1152" cy="268"/>
                    </a:xfrm>
                  </p:grpSpPr>
                  <p:sp>
                    <p:nvSpPr>
                      <p:cNvPr id="729473" name="Text Box 385"/>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52</a:t>
                        </a:r>
                        <a:endParaRPr lang="en-GB" sz="2000">
                          <a:solidFill>
                            <a:srgbClr val="CC0000"/>
                          </a:solidFill>
                          <a:latin typeface="Times New Roman" pitchFamily="18" charset="0"/>
                        </a:endParaRPr>
                      </a:p>
                    </p:txBody>
                  </p:sp>
                  <p:sp>
                    <p:nvSpPr>
                      <p:cNvPr id="729474" name="Text Box 386"/>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28</a:t>
                        </a:r>
                        <a:endParaRPr lang="en-GB" sz="2000">
                          <a:solidFill>
                            <a:srgbClr val="CC0000"/>
                          </a:solidFill>
                          <a:latin typeface="Times New Roman" pitchFamily="18" charset="0"/>
                        </a:endParaRPr>
                      </a:p>
                    </p:txBody>
                  </p:sp>
                  <p:sp>
                    <p:nvSpPr>
                      <p:cNvPr id="729475" name="Text Box 387"/>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nvGrpSpPr>
                    <p:cNvPr id="729476" name="Group 388"/>
                    <p:cNvGrpSpPr>
                      <a:grpSpLocks/>
                    </p:cNvGrpSpPr>
                    <p:nvPr/>
                  </p:nvGrpSpPr>
                  <p:grpSpPr bwMode="auto">
                    <a:xfrm>
                      <a:off x="4512" y="1296"/>
                      <a:ext cx="1152" cy="268"/>
                      <a:chOff x="3024" y="1008"/>
                      <a:chExt cx="1152" cy="268"/>
                    </a:xfrm>
                  </p:grpSpPr>
                  <p:sp>
                    <p:nvSpPr>
                      <p:cNvPr id="729477" name="Text Box 389"/>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sp>
                    <p:nvSpPr>
                      <p:cNvPr id="729478" name="Text Box 390"/>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75</a:t>
                        </a:r>
                        <a:endParaRPr lang="en-GB" sz="2000">
                          <a:solidFill>
                            <a:srgbClr val="CC0000"/>
                          </a:solidFill>
                          <a:latin typeface="Times New Roman" pitchFamily="18" charset="0"/>
                        </a:endParaRPr>
                      </a:p>
                    </p:txBody>
                  </p:sp>
                  <p:sp>
                    <p:nvSpPr>
                      <p:cNvPr id="729479" name="Text Box 391"/>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26</a:t>
                        </a:r>
                        <a:endParaRPr lang="en-GB" sz="2000">
                          <a:solidFill>
                            <a:srgbClr val="CC0000"/>
                          </a:solidFill>
                          <a:latin typeface="Times New Roman" pitchFamily="18" charset="0"/>
                        </a:endParaRPr>
                      </a:p>
                    </p:txBody>
                  </p:sp>
                </p:grpSp>
              </p:grpSp>
              <p:grpSp>
                <p:nvGrpSpPr>
                  <p:cNvPr id="729480" name="Group 392"/>
                  <p:cNvGrpSpPr>
                    <a:grpSpLocks/>
                  </p:cNvGrpSpPr>
                  <p:nvPr/>
                </p:nvGrpSpPr>
                <p:grpSpPr bwMode="auto">
                  <a:xfrm>
                    <a:off x="3360" y="1556"/>
                    <a:ext cx="2304" cy="268"/>
                    <a:chOff x="3360" y="1296"/>
                    <a:chExt cx="2304" cy="268"/>
                  </a:xfrm>
                </p:grpSpPr>
                <p:grpSp>
                  <p:nvGrpSpPr>
                    <p:cNvPr id="729481" name="Group 393"/>
                    <p:cNvGrpSpPr>
                      <a:grpSpLocks/>
                    </p:cNvGrpSpPr>
                    <p:nvPr/>
                  </p:nvGrpSpPr>
                  <p:grpSpPr bwMode="auto">
                    <a:xfrm>
                      <a:off x="3360" y="1296"/>
                      <a:ext cx="1152" cy="268"/>
                      <a:chOff x="3024" y="1008"/>
                      <a:chExt cx="1152" cy="268"/>
                    </a:xfrm>
                  </p:grpSpPr>
                  <p:sp>
                    <p:nvSpPr>
                      <p:cNvPr id="729482" name="Text Box 394"/>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76</a:t>
                        </a:r>
                        <a:endParaRPr lang="en-GB" sz="2000">
                          <a:solidFill>
                            <a:srgbClr val="CC0000"/>
                          </a:solidFill>
                          <a:latin typeface="Times New Roman" pitchFamily="18" charset="0"/>
                        </a:endParaRPr>
                      </a:p>
                    </p:txBody>
                  </p:sp>
                  <p:sp>
                    <p:nvSpPr>
                      <p:cNvPr id="729483" name="Text Box 395"/>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99</a:t>
                        </a:r>
                        <a:endParaRPr lang="en-GB" sz="2000">
                          <a:solidFill>
                            <a:srgbClr val="CC0000"/>
                          </a:solidFill>
                          <a:latin typeface="Times New Roman" pitchFamily="18" charset="0"/>
                        </a:endParaRPr>
                      </a:p>
                    </p:txBody>
                  </p:sp>
                  <p:sp>
                    <p:nvSpPr>
                      <p:cNvPr id="729484" name="Text Box 396"/>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196</a:t>
                        </a:r>
                        <a:endParaRPr lang="en-GB" sz="2000">
                          <a:solidFill>
                            <a:srgbClr val="CC0000"/>
                          </a:solidFill>
                          <a:latin typeface="Times New Roman" pitchFamily="18" charset="0"/>
                        </a:endParaRPr>
                      </a:p>
                    </p:txBody>
                  </p:sp>
                </p:grpSp>
                <p:grpSp>
                  <p:nvGrpSpPr>
                    <p:cNvPr id="729485" name="Group 397"/>
                    <p:cNvGrpSpPr>
                      <a:grpSpLocks/>
                    </p:cNvGrpSpPr>
                    <p:nvPr/>
                  </p:nvGrpSpPr>
                  <p:grpSpPr bwMode="auto">
                    <a:xfrm>
                      <a:off x="4512" y="1296"/>
                      <a:ext cx="1152" cy="268"/>
                      <a:chOff x="3024" y="1008"/>
                      <a:chExt cx="1152" cy="268"/>
                    </a:xfrm>
                  </p:grpSpPr>
                  <p:sp>
                    <p:nvSpPr>
                      <p:cNvPr id="729486" name="Text Box 398"/>
                      <p:cNvSpPr txBox="1">
                        <a:spLocks noChangeArrowheads="1"/>
                      </p:cNvSpPr>
                      <p:nvPr/>
                    </p:nvSpPr>
                    <p:spPr bwMode="auto">
                      <a:xfrm>
                        <a:off x="302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33</a:t>
                        </a:r>
                        <a:endParaRPr lang="en-GB" sz="2000">
                          <a:solidFill>
                            <a:srgbClr val="CC0000"/>
                          </a:solidFill>
                          <a:latin typeface="Times New Roman" pitchFamily="18" charset="0"/>
                        </a:endParaRPr>
                      </a:p>
                    </p:txBody>
                  </p:sp>
                  <p:sp>
                    <p:nvSpPr>
                      <p:cNvPr id="729487" name="Text Box 399"/>
                      <p:cNvSpPr txBox="1">
                        <a:spLocks noChangeArrowheads="1"/>
                      </p:cNvSpPr>
                      <p:nvPr/>
                    </p:nvSpPr>
                    <p:spPr bwMode="auto">
                      <a:xfrm>
                        <a:off x="3408"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38</a:t>
                        </a:r>
                        <a:endParaRPr lang="en-GB" sz="2000">
                          <a:solidFill>
                            <a:srgbClr val="CC0000"/>
                          </a:solidFill>
                          <a:latin typeface="Times New Roman" pitchFamily="18" charset="0"/>
                        </a:endParaRPr>
                      </a:p>
                    </p:txBody>
                  </p:sp>
                  <p:sp>
                    <p:nvSpPr>
                      <p:cNvPr id="729488" name="Text Box 400"/>
                      <p:cNvSpPr txBox="1">
                        <a:spLocks noChangeArrowheads="1"/>
                      </p:cNvSpPr>
                      <p:nvPr/>
                    </p:nvSpPr>
                    <p:spPr bwMode="auto">
                      <a:xfrm>
                        <a:off x="3792"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a:t>
                        </a:r>
                        <a:endParaRPr lang="en-GB" sz="2000">
                          <a:solidFill>
                            <a:srgbClr val="CC0000"/>
                          </a:solidFill>
                          <a:latin typeface="Times New Roman" pitchFamily="18" charset="0"/>
                        </a:endParaRPr>
                      </a:p>
                    </p:txBody>
                  </p:sp>
                </p:grpSp>
              </p:grpSp>
            </p:grpSp>
          </p:grpSp>
        </p:grpSp>
        <p:grpSp>
          <p:nvGrpSpPr>
            <p:cNvPr id="729489" name="Group 401"/>
            <p:cNvGrpSpPr>
              <a:grpSpLocks/>
            </p:cNvGrpSpPr>
            <p:nvPr/>
          </p:nvGrpSpPr>
          <p:grpSpPr bwMode="auto">
            <a:xfrm>
              <a:off x="3360" y="3408"/>
              <a:ext cx="2304" cy="528"/>
              <a:chOff x="576" y="2688"/>
              <a:chExt cx="2304" cy="528"/>
            </a:xfrm>
          </p:grpSpPr>
          <p:grpSp>
            <p:nvGrpSpPr>
              <p:cNvPr id="729490" name="Group 402"/>
              <p:cNvGrpSpPr>
                <a:grpSpLocks/>
              </p:cNvGrpSpPr>
              <p:nvPr/>
            </p:nvGrpSpPr>
            <p:grpSpPr bwMode="auto">
              <a:xfrm>
                <a:off x="576" y="2688"/>
                <a:ext cx="2304" cy="268"/>
                <a:chOff x="576" y="2688"/>
                <a:chExt cx="2304" cy="268"/>
              </a:xfrm>
            </p:grpSpPr>
            <p:grpSp>
              <p:nvGrpSpPr>
                <p:cNvPr id="729491" name="Group 403"/>
                <p:cNvGrpSpPr>
                  <a:grpSpLocks/>
                </p:cNvGrpSpPr>
                <p:nvPr/>
              </p:nvGrpSpPr>
              <p:grpSpPr bwMode="auto">
                <a:xfrm>
                  <a:off x="576" y="2688"/>
                  <a:ext cx="1152" cy="268"/>
                  <a:chOff x="4176" y="1008"/>
                  <a:chExt cx="1152" cy="268"/>
                </a:xfrm>
              </p:grpSpPr>
              <p:sp>
                <p:nvSpPr>
                  <p:cNvPr id="729492" name="Text Box 404"/>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45</a:t>
                    </a:r>
                    <a:endParaRPr lang="en-GB" sz="2000">
                      <a:solidFill>
                        <a:srgbClr val="CC0000"/>
                      </a:solidFill>
                      <a:latin typeface="Times New Roman" pitchFamily="18" charset="0"/>
                    </a:endParaRPr>
                  </a:p>
                </p:txBody>
              </p:sp>
              <p:sp>
                <p:nvSpPr>
                  <p:cNvPr id="729493" name="Text Box 405"/>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102</a:t>
                    </a:r>
                    <a:endParaRPr lang="en-GB" sz="2000">
                      <a:solidFill>
                        <a:srgbClr val="CC0000"/>
                      </a:solidFill>
                      <a:latin typeface="Times New Roman" pitchFamily="18" charset="0"/>
                    </a:endParaRPr>
                  </a:p>
                </p:txBody>
              </p:sp>
              <p:sp>
                <p:nvSpPr>
                  <p:cNvPr id="729494" name="Text Box 406"/>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79</a:t>
                    </a:r>
                    <a:endParaRPr lang="en-GB" sz="2000">
                      <a:solidFill>
                        <a:srgbClr val="CC0000"/>
                      </a:solidFill>
                      <a:latin typeface="Times New Roman" pitchFamily="18" charset="0"/>
                    </a:endParaRPr>
                  </a:p>
                </p:txBody>
              </p:sp>
            </p:grpSp>
            <p:grpSp>
              <p:nvGrpSpPr>
                <p:cNvPr id="729495" name="Group 407"/>
                <p:cNvGrpSpPr>
                  <a:grpSpLocks/>
                </p:cNvGrpSpPr>
                <p:nvPr/>
              </p:nvGrpSpPr>
              <p:grpSpPr bwMode="auto">
                <a:xfrm>
                  <a:off x="1728" y="2688"/>
                  <a:ext cx="1152" cy="268"/>
                  <a:chOff x="4176" y="1008"/>
                  <a:chExt cx="1152" cy="268"/>
                </a:xfrm>
              </p:grpSpPr>
              <p:sp>
                <p:nvSpPr>
                  <p:cNvPr id="729496" name="Text Box 408"/>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21</a:t>
                    </a:r>
                    <a:endParaRPr lang="en-GB" sz="2000">
                      <a:solidFill>
                        <a:srgbClr val="CC0000"/>
                      </a:solidFill>
                      <a:latin typeface="Times New Roman" pitchFamily="18" charset="0"/>
                    </a:endParaRPr>
                  </a:p>
                </p:txBody>
              </p:sp>
              <p:sp>
                <p:nvSpPr>
                  <p:cNvPr id="729497" name="Text Box 409"/>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156</a:t>
                    </a:r>
                    <a:endParaRPr lang="en-GB" sz="2000">
                      <a:solidFill>
                        <a:srgbClr val="CC0000"/>
                      </a:solidFill>
                      <a:latin typeface="Times New Roman" pitchFamily="18" charset="0"/>
                    </a:endParaRPr>
                  </a:p>
                </p:txBody>
              </p:sp>
              <p:sp>
                <p:nvSpPr>
                  <p:cNvPr id="729498" name="Text Box 410"/>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64</a:t>
                    </a:r>
                    <a:endParaRPr lang="en-GB" sz="2000">
                      <a:solidFill>
                        <a:srgbClr val="CC0000"/>
                      </a:solidFill>
                      <a:latin typeface="Times New Roman" pitchFamily="18" charset="0"/>
                    </a:endParaRPr>
                  </a:p>
                </p:txBody>
              </p:sp>
            </p:grpSp>
          </p:grpSp>
          <p:grpSp>
            <p:nvGrpSpPr>
              <p:cNvPr id="729499" name="Group 411"/>
              <p:cNvGrpSpPr>
                <a:grpSpLocks/>
              </p:cNvGrpSpPr>
              <p:nvPr/>
            </p:nvGrpSpPr>
            <p:grpSpPr bwMode="auto">
              <a:xfrm>
                <a:off x="576" y="2948"/>
                <a:ext cx="2304" cy="268"/>
                <a:chOff x="576" y="2688"/>
                <a:chExt cx="2304" cy="268"/>
              </a:xfrm>
            </p:grpSpPr>
            <p:grpSp>
              <p:nvGrpSpPr>
                <p:cNvPr id="729500" name="Group 412"/>
                <p:cNvGrpSpPr>
                  <a:grpSpLocks/>
                </p:cNvGrpSpPr>
                <p:nvPr/>
              </p:nvGrpSpPr>
              <p:grpSpPr bwMode="auto">
                <a:xfrm>
                  <a:off x="576" y="2688"/>
                  <a:ext cx="1152" cy="268"/>
                  <a:chOff x="4176" y="1008"/>
                  <a:chExt cx="1152" cy="268"/>
                </a:xfrm>
              </p:grpSpPr>
              <p:sp>
                <p:nvSpPr>
                  <p:cNvPr id="729501" name="Text Box 413"/>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19</a:t>
                    </a:r>
                    <a:endParaRPr lang="en-GB" sz="2000">
                      <a:solidFill>
                        <a:srgbClr val="CC0000"/>
                      </a:solidFill>
                      <a:latin typeface="Times New Roman" pitchFamily="18" charset="0"/>
                    </a:endParaRPr>
                  </a:p>
                </p:txBody>
              </p:sp>
              <p:sp>
                <p:nvSpPr>
                  <p:cNvPr id="729502" name="Text Box 414"/>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178</a:t>
                    </a:r>
                    <a:endParaRPr lang="en-GB" sz="2000">
                      <a:solidFill>
                        <a:srgbClr val="CC0000"/>
                      </a:solidFill>
                      <a:latin typeface="Times New Roman" pitchFamily="18" charset="0"/>
                    </a:endParaRPr>
                  </a:p>
                </p:txBody>
              </p:sp>
              <p:sp>
                <p:nvSpPr>
                  <p:cNvPr id="729503" name="Text Box 415"/>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7</a:t>
                    </a:r>
                    <a:endParaRPr lang="en-GB" sz="2000">
                      <a:solidFill>
                        <a:srgbClr val="CC0000"/>
                      </a:solidFill>
                      <a:latin typeface="Times New Roman" pitchFamily="18" charset="0"/>
                    </a:endParaRPr>
                  </a:p>
                </p:txBody>
              </p:sp>
            </p:grpSp>
            <p:grpSp>
              <p:nvGrpSpPr>
                <p:cNvPr id="729504" name="Group 416"/>
                <p:cNvGrpSpPr>
                  <a:grpSpLocks/>
                </p:cNvGrpSpPr>
                <p:nvPr/>
              </p:nvGrpSpPr>
              <p:grpSpPr bwMode="auto">
                <a:xfrm>
                  <a:off x="1728" y="2688"/>
                  <a:ext cx="1152" cy="268"/>
                  <a:chOff x="4176" y="1008"/>
                  <a:chExt cx="1152" cy="268"/>
                </a:xfrm>
              </p:grpSpPr>
              <p:sp>
                <p:nvSpPr>
                  <p:cNvPr id="729505" name="Text Box 417"/>
                  <p:cNvSpPr txBox="1">
                    <a:spLocks noChangeArrowheads="1"/>
                  </p:cNvSpPr>
                  <p:nvPr/>
                </p:nvSpPr>
                <p:spPr bwMode="auto">
                  <a:xfrm>
                    <a:off x="4176"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48</a:t>
                    </a:r>
                    <a:endParaRPr lang="en-GB" sz="2000">
                      <a:solidFill>
                        <a:srgbClr val="CC0000"/>
                      </a:solidFill>
                      <a:latin typeface="Times New Roman" pitchFamily="18" charset="0"/>
                    </a:endParaRPr>
                  </a:p>
                </p:txBody>
              </p:sp>
              <p:sp>
                <p:nvSpPr>
                  <p:cNvPr id="729506" name="Text Box 418"/>
                  <p:cNvSpPr txBox="1">
                    <a:spLocks noChangeArrowheads="1"/>
                  </p:cNvSpPr>
                  <p:nvPr/>
                </p:nvSpPr>
                <p:spPr bwMode="auto">
                  <a:xfrm>
                    <a:off x="4560"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182</a:t>
                    </a:r>
                    <a:endParaRPr lang="en-GB" sz="2000">
                      <a:solidFill>
                        <a:srgbClr val="CC0000"/>
                      </a:solidFill>
                      <a:latin typeface="Times New Roman" pitchFamily="18" charset="0"/>
                    </a:endParaRPr>
                  </a:p>
                </p:txBody>
              </p:sp>
              <p:sp>
                <p:nvSpPr>
                  <p:cNvPr id="729507" name="Text Box 419"/>
                  <p:cNvSpPr txBox="1">
                    <a:spLocks noChangeArrowheads="1"/>
                  </p:cNvSpPr>
                  <p:nvPr/>
                </p:nvSpPr>
                <p:spPr bwMode="auto">
                  <a:xfrm>
                    <a:off x="4944" y="1008"/>
                    <a:ext cx="384" cy="268"/>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LU" sz="2000">
                        <a:solidFill>
                          <a:srgbClr val="CC0000"/>
                        </a:solidFill>
                        <a:latin typeface="Times New Roman" pitchFamily="18" charset="0"/>
                      </a:rPr>
                      <a:t>6</a:t>
                    </a:r>
                    <a:endParaRPr lang="en-GB" sz="2000">
                      <a:solidFill>
                        <a:srgbClr val="CC0000"/>
                      </a:solidFill>
                      <a:latin typeface="Times New Roman" pitchFamily="18" charset="0"/>
                    </a:endParaRPr>
                  </a:p>
                </p:txBody>
              </p:sp>
            </p:grpSp>
          </p:grpSp>
        </p:grpSp>
      </p:grpSp>
      <p:sp>
        <p:nvSpPr>
          <p:cNvPr id="729508" name="Rectangle 420"/>
          <p:cNvSpPr>
            <a:spLocks noChangeArrowheads="1"/>
          </p:cNvSpPr>
          <p:nvPr/>
        </p:nvSpPr>
        <p:spPr bwMode="auto">
          <a:xfrm>
            <a:off x="7658100" y="57912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182</a:t>
            </a:r>
            <a:endParaRPr lang="en-GB" sz="2000">
              <a:solidFill>
                <a:srgbClr val="CC0000"/>
              </a:solidFill>
              <a:latin typeface="Times New Roman" pitchFamily="18" charset="0"/>
            </a:endParaRPr>
          </a:p>
        </p:txBody>
      </p:sp>
      <p:sp>
        <p:nvSpPr>
          <p:cNvPr id="729509" name="Rectangle 421"/>
          <p:cNvSpPr>
            <a:spLocks noChangeArrowheads="1"/>
          </p:cNvSpPr>
          <p:nvPr/>
        </p:nvSpPr>
        <p:spPr bwMode="auto">
          <a:xfrm>
            <a:off x="5829300" y="5791200"/>
            <a:ext cx="609600" cy="457200"/>
          </a:xfrm>
          <a:prstGeom prst="rect">
            <a:avLst/>
          </a:prstGeom>
          <a:solidFill>
            <a:srgbClr val="FFCCCC"/>
          </a:solidFill>
          <a:ln w="2857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CC0000"/>
                </a:solidFill>
                <a:latin typeface="Times New Roman" pitchFamily="18" charset="0"/>
              </a:rPr>
              <a:t>178</a:t>
            </a:r>
            <a:endParaRPr lang="en-GB" sz="2000">
              <a:solidFill>
                <a:srgbClr val="CC0000"/>
              </a:solidFill>
              <a:latin typeface="Times New Roman" pitchFamily="18" charset="0"/>
            </a:endParaRPr>
          </a:p>
        </p:txBody>
      </p:sp>
      <p:sp>
        <p:nvSpPr>
          <p:cNvPr id="729609" name="Rectangle 521"/>
          <p:cNvSpPr>
            <a:spLocks noChangeArrowheads="1"/>
          </p:cNvSpPr>
          <p:nvPr/>
        </p:nvSpPr>
        <p:spPr bwMode="auto">
          <a:xfrm>
            <a:off x="5676900" y="3200400"/>
            <a:ext cx="2819400" cy="1981200"/>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LU" sz="2000">
                <a:solidFill>
                  <a:srgbClr val="4D4D4D"/>
                </a:solidFill>
                <a:latin typeface="Times New Roman" pitchFamily="18" charset="0"/>
              </a:rPr>
              <a:t>advantage :</a:t>
            </a:r>
          </a:p>
          <a:p>
            <a:endParaRPr lang="fr-LU" sz="2000">
              <a:solidFill>
                <a:srgbClr val="4D4D4D"/>
              </a:solidFill>
              <a:latin typeface="Times New Roman" pitchFamily="18" charset="0"/>
            </a:endParaRPr>
          </a:p>
          <a:p>
            <a:r>
              <a:rPr lang="fr-LU" sz="2000">
                <a:solidFill>
                  <a:srgbClr val="4D4D4D"/>
                </a:solidFill>
                <a:latin typeface="Times New Roman" pitchFamily="18" charset="0"/>
              </a:rPr>
              <a:t>the secret message is  </a:t>
            </a:r>
          </a:p>
          <a:p>
            <a:r>
              <a:rPr lang="fr-LU" sz="2000">
                <a:solidFill>
                  <a:srgbClr val="4D4D4D"/>
                </a:solidFill>
                <a:latin typeface="Times New Roman" pitchFamily="18" charset="0"/>
              </a:rPr>
              <a:t>spread all over the cover</a:t>
            </a:r>
            <a:endParaRPr lang="en-GB" sz="2000">
              <a:solidFill>
                <a:srgbClr val="4D4D4D"/>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3209931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29090"/>
                                        </p:tgtEl>
                                        <p:attrNameLst>
                                          <p:attrName>style.visibility</p:attrName>
                                        </p:attrNameLst>
                                      </p:cBhvr>
                                      <p:to>
                                        <p:strVal val="visible"/>
                                      </p:to>
                                    </p:set>
                                    <p:anim calcmode="lin" valueType="num">
                                      <p:cBhvr additive="base">
                                        <p:cTn id="7" dur="1000" fill="hold"/>
                                        <p:tgtEl>
                                          <p:spTgt spid="729090"/>
                                        </p:tgtEl>
                                        <p:attrNameLst>
                                          <p:attrName>ppt_x</p:attrName>
                                        </p:attrNameLst>
                                      </p:cBhvr>
                                      <p:tavLst>
                                        <p:tav tm="0">
                                          <p:val>
                                            <p:strVal val="0-#ppt_w/2"/>
                                          </p:val>
                                        </p:tav>
                                        <p:tav tm="100000">
                                          <p:val>
                                            <p:strVal val="#ppt_x"/>
                                          </p:val>
                                        </p:tav>
                                      </p:tavLst>
                                    </p:anim>
                                    <p:anim calcmode="lin" valueType="num">
                                      <p:cBhvr additive="base">
                                        <p:cTn id="8" dur="1000" fill="hold"/>
                                        <p:tgtEl>
                                          <p:spTgt spid="7290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29201"/>
                                        </p:tgtEl>
                                        <p:attrNameLst>
                                          <p:attrName>style.visibility</p:attrName>
                                        </p:attrNameLst>
                                      </p:cBhvr>
                                      <p:to>
                                        <p:strVal val="visible"/>
                                      </p:to>
                                    </p:set>
                                    <p:anim calcmode="lin" valueType="num">
                                      <p:cBhvr>
                                        <p:cTn id="13" dur="1000" fill="hold"/>
                                        <p:tgtEl>
                                          <p:spTgt spid="729201"/>
                                        </p:tgtEl>
                                        <p:attrNameLst>
                                          <p:attrName>ppt_w</p:attrName>
                                        </p:attrNameLst>
                                      </p:cBhvr>
                                      <p:tavLst>
                                        <p:tav tm="0">
                                          <p:val>
                                            <p:fltVal val="0"/>
                                          </p:val>
                                        </p:tav>
                                        <p:tav tm="100000">
                                          <p:val>
                                            <p:strVal val="#ppt_w"/>
                                          </p:val>
                                        </p:tav>
                                      </p:tavLst>
                                    </p:anim>
                                    <p:anim calcmode="lin" valueType="num">
                                      <p:cBhvr>
                                        <p:cTn id="14" dur="1000" fill="hold"/>
                                        <p:tgtEl>
                                          <p:spTgt spid="72920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29197"/>
                                        </p:tgtEl>
                                        <p:attrNameLst>
                                          <p:attrName>style.visibility</p:attrName>
                                        </p:attrNameLst>
                                      </p:cBhvr>
                                      <p:to>
                                        <p:strVal val="visible"/>
                                      </p:to>
                                    </p:set>
                                    <p:animEffect transition="in" filter="wipe(left)">
                                      <p:cBhvr>
                                        <p:cTn id="19" dur="2000"/>
                                        <p:tgtEl>
                                          <p:spTgt spid="7291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2919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29191"/>
                                        </p:tgtEl>
                                        <p:attrNameLst>
                                          <p:attrName>style.visibility</p:attrName>
                                        </p:attrNameLst>
                                      </p:cBhvr>
                                      <p:to>
                                        <p:strVal val="visible"/>
                                      </p:to>
                                    </p:set>
                                    <p:animEffect transition="in" filter="wipe(left)">
                                      <p:cBhvr>
                                        <p:cTn id="28" dur="2000"/>
                                        <p:tgtEl>
                                          <p:spTgt spid="7291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29194"/>
                                        </p:tgtEl>
                                        <p:attrNameLst>
                                          <p:attrName>style.visibility</p:attrName>
                                        </p:attrNameLst>
                                      </p:cBhvr>
                                      <p:to>
                                        <p:strVal val="visible"/>
                                      </p:to>
                                    </p:set>
                                    <p:anim calcmode="lin" valueType="num">
                                      <p:cBhvr>
                                        <p:cTn id="33" dur="1000" fill="hold"/>
                                        <p:tgtEl>
                                          <p:spTgt spid="729194"/>
                                        </p:tgtEl>
                                        <p:attrNameLst>
                                          <p:attrName>ppt_w</p:attrName>
                                        </p:attrNameLst>
                                      </p:cBhvr>
                                      <p:tavLst>
                                        <p:tav tm="0">
                                          <p:val>
                                            <p:fltVal val="0"/>
                                          </p:val>
                                        </p:tav>
                                        <p:tav tm="100000">
                                          <p:val>
                                            <p:strVal val="#ppt_w"/>
                                          </p:val>
                                        </p:tav>
                                      </p:tavLst>
                                    </p:anim>
                                    <p:anim calcmode="lin" valueType="num">
                                      <p:cBhvr>
                                        <p:cTn id="34" dur="1000" fill="hold"/>
                                        <p:tgtEl>
                                          <p:spTgt spid="729194"/>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29198"/>
                                        </p:tgtEl>
                                        <p:attrNameLst>
                                          <p:attrName>style.visibility</p:attrName>
                                        </p:attrNameLst>
                                      </p:cBhvr>
                                      <p:to>
                                        <p:strVal val="visible"/>
                                      </p:to>
                                    </p:set>
                                    <p:animEffect transition="in" filter="wipe(left)">
                                      <p:cBhvr>
                                        <p:cTn id="39" dur="2000"/>
                                        <p:tgtEl>
                                          <p:spTgt spid="72919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729195"/>
                                        </p:tgtEl>
                                        <p:attrNameLst>
                                          <p:attrName>style.visibility</p:attrName>
                                        </p:attrNameLst>
                                      </p:cBhvr>
                                      <p:to>
                                        <p:strVal val="visible"/>
                                      </p:to>
                                    </p:set>
                                    <p:anim calcmode="lin" valueType="num">
                                      <p:cBhvr>
                                        <p:cTn id="44" dur="1000" fill="hold"/>
                                        <p:tgtEl>
                                          <p:spTgt spid="729195"/>
                                        </p:tgtEl>
                                        <p:attrNameLst>
                                          <p:attrName>ppt_w</p:attrName>
                                        </p:attrNameLst>
                                      </p:cBhvr>
                                      <p:tavLst>
                                        <p:tav tm="0">
                                          <p:val>
                                            <p:fltVal val="0"/>
                                          </p:val>
                                        </p:tav>
                                        <p:tav tm="100000">
                                          <p:val>
                                            <p:strVal val="#ppt_w"/>
                                          </p:val>
                                        </p:tav>
                                      </p:tavLst>
                                    </p:anim>
                                    <p:anim calcmode="lin" valueType="num">
                                      <p:cBhvr>
                                        <p:cTn id="45" dur="1000" fill="hold"/>
                                        <p:tgtEl>
                                          <p:spTgt spid="72919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729196"/>
                                        </p:tgtEl>
                                        <p:attrNameLst>
                                          <p:attrName>style.visibility</p:attrName>
                                        </p:attrNameLst>
                                      </p:cBhvr>
                                      <p:to>
                                        <p:strVal val="visible"/>
                                      </p:to>
                                    </p:set>
                                    <p:anim calcmode="lin" valueType="num">
                                      <p:cBhvr>
                                        <p:cTn id="49" dur="1000" fill="hold"/>
                                        <p:tgtEl>
                                          <p:spTgt spid="729196"/>
                                        </p:tgtEl>
                                        <p:attrNameLst>
                                          <p:attrName>ppt_w</p:attrName>
                                        </p:attrNameLst>
                                      </p:cBhvr>
                                      <p:tavLst>
                                        <p:tav tm="0">
                                          <p:val>
                                            <p:fltVal val="0"/>
                                          </p:val>
                                        </p:tav>
                                        <p:tav tm="100000">
                                          <p:val>
                                            <p:strVal val="#ppt_w"/>
                                          </p:val>
                                        </p:tav>
                                      </p:tavLst>
                                    </p:anim>
                                    <p:anim calcmode="lin" valueType="num">
                                      <p:cBhvr>
                                        <p:cTn id="50" dur="1000" fill="hold"/>
                                        <p:tgtEl>
                                          <p:spTgt spid="72919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7292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729306"/>
                                        </p:tgtEl>
                                        <p:attrNameLst>
                                          <p:attrName>style.visibility</p:attrName>
                                        </p:attrNameLst>
                                      </p:cBhvr>
                                      <p:to>
                                        <p:strVal val="visible"/>
                                      </p:to>
                                    </p:set>
                                    <p:anim calcmode="lin" valueType="num">
                                      <p:cBhvr>
                                        <p:cTn id="59" dur="1000" fill="hold"/>
                                        <p:tgtEl>
                                          <p:spTgt spid="729306"/>
                                        </p:tgtEl>
                                        <p:attrNameLst>
                                          <p:attrName>ppt_w</p:attrName>
                                        </p:attrNameLst>
                                      </p:cBhvr>
                                      <p:tavLst>
                                        <p:tav tm="0">
                                          <p:val>
                                            <p:fltVal val="0"/>
                                          </p:val>
                                        </p:tav>
                                        <p:tav tm="100000">
                                          <p:val>
                                            <p:strVal val="#ppt_w"/>
                                          </p:val>
                                        </p:tav>
                                      </p:tavLst>
                                    </p:anim>
                                    <p:anim calcmode="lin" valueType="num">
                                      <p:cBhvr>
                                        <p:cTn id="60" dur="1000" fill="hold"/>
                                        <p:tgtEl>
                                          <p:spTgt spid="72930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1000"/>
                            </p:stCondLst>
                            <p:childTnLst>
                              <p:par>
                                <p:cTn id="62" presetID="23" presetClass="entr" presetSubtype="16" fill="hold" grpId="0" nodeType="afterEffect">
                                  <p:stCondLst>
                                    <p:cond delay="0"/>
                                  </p:stCondLst>
                                  <p:childTnLst>
                                    <p:set>
                                      <p:cBhvr>
                                        <p:cTn id="63" dur="1" fill="hold">
                                          <p:stCondLst>
                                            <p:cond delay="0"/>
                                          </p:stCondLst>
                                        </p:cTn>
                                        <p:tgtEl>
                                          <p:spTgt spid="729307"/>
                                        </p:tgtEl>
                                        <p:attrNameLst>
                                          <p:attrName>style.visibility</p:attrName>
                                        </p:attrNameLst>
                                      </p:cBhvr>
                                      <p:to>
                                        <p:strVal val="visible"/>
                                      </p:to>
                                    </p:set>
                                    <p:anim calcmode="lin" valueType="num">
                                      <p:cBhvr>
                                        <p:cTn id="64" dur="1000" fill="hold"/>
                                        <p:tgtEl>
                                          <p:spTgt spid="729307"/>
                                        </p:tgtEl>
                                        <p:attrNameLst>
                                          <p:attrName>ppt_w</p:attrName>
                                        </p:attrNameLst>
                                      </p:cBhvr>
                                      <p:tavLst>
                                        <p:tav tm="0">
                                          <p:val>
                                            <p:fltVal val="0"/>
                                          </p:val>
                                        </p:tav>
                                        <p:tav tm="100000">
                                          <p:val>
                                            <p:strVal val="#ppt_w"/>
                                          </p:val>
                                        </p:tav>
                                      </p:tavLst>
                                    </p:anim>
                                    <p:anim calcmode="lin" valueType="num">
                                      <p:cBhvr>
                                        <p:cTn id="65" dur="1000" fill="hold"/>
                                        <p:tgtEl>
                                          <p:spTgt spid="729307"/>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29199"/>
                                        </p:tgtEl>
                                        <p:attrNameLst>
                                          <p:attrName>style.visibility</p:attrName>
                                        </p:attrNameLst>
                                      </p:cBhvr>
                                      <p:to>
                                        <p:strVal val="visible"/>
                                      </p:to>
                                    </p:set>
                                    <p:animEffect transition="in" filter="wipe(left)">
                                      <p:cBhvr>
                                        <p:cTn id="70" dur="2000"/>
                                        <p:tgtEl>
                                          <p:spTgt spid="72919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29200"/>
                                        </p:tgtEl>
                                        <p:attrNameLst>
                                          <p:attrName>style.visibility</p:attrName>
                                        </p:attrNameLst>
                                      </p:cBhvr>
                                      <p:to>
                                        <p:strVal val="visible"/>
                                      </p:to>
                                    </p:set>
                                    <p:animEffect transition="in" filter="wipe(left)">
                                      <p:cBhvr>
                                        <p:cTn id="75" dur="2000"/>
                                        <p:tgtEl>
                                          <p:spTgt spid="72920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499"/>
                                          </p:stCondLst>
                                        </p:cTn>
                                        <p:tgtEl>
                                          <p:spTgt spid="72930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729407"/>
                                        </p:tgtEl>
                                        <p:attrNameLst>
                                          <p:attrName>style.visibility</p:attrName>
                                        </p:attrNameLst>
                                      </p:cBhvr>
                                      <p:to>
                                        <p:strVal val="visible"/>
                                      </p:to>
                                    </p:set>
                                    <p:anim calcmode="lin" valueType="num">
                                      <p:cBhvr>
                                        <p:cTn id="84" dur="1000" fill="hold"/>
                                        <p:tgtEl>
                                          <p:spTgt spid="729407"/>
                                        </p:tgtEl>
                                        <p:attrNameLst>
                                          <p:attrName>ppt_w</p:attrName>
                                        </p:attrNameLst>
                                      </p:cBhvr>
                                      <p:tavLst>
                                        <p:tav tm="0">
                                          <p:val>
                                            <p:fltVal val="0"/>
                                          </p:val>
                                        </p:tav>
                                        <p:tav tm="100000">
                                          <p:val>
                                            <p:strVal val="#ppt_w"/>
                                          </p:val>
                                        </p:tav>
                                      </p:tavLst>
                                    </p:anim>
                                    <p:anim calcmode="lin" valueType="num">
                                      <p:cBhvr>
                                        <p:cTn id="85" dur="1000" fill="hold"/>
                                        <p:tgtEl>
                                          <p:spTgt spid="729407"/>
                                        </p:tgtEl>
                                        <p:attrNameLst>
                                          <p:attrName>ppt_h</p:attrName>
                                        </p:attrNameLst>
                                      </p:cBhvr>
                                      <p:tavLst>
                                        <p:tav tm="0">
                                          <p:val>
                                            <p:fltVal val="0"/>
                                          </p:val>
                                        </p:tav>
                                        <p:tav tm="100000">
                                          <p:val>
                                            <p:strVal val="#ppt_h"/>
                                          </p:val>
                                        </p:tav>
                                      </p:tavLst>
                                    </p:anim>
                                  </p:childTnLst>
                                </p:cTn>
                              </p:par>
                            </p:childTnLst>
                          </p:cTn>
                        </p:par>
                        <p:par>
                          <p:cTn id="86" fill="hold" nodeType="afterGroup">
                            <p:stCondLst>
                              <p:cond delay="1000"/>
                            </p:stCondLst>
                            <p:childTnLst>
                              <p:par>
                                <p:cTn id="87" presetID="23" presetClass="entr" presetSubtype="16" fill="hold" grpId="0" nodeType="afterEffect">
                                  <p:stCondLst>
                                    <p:cond delay="0"/>
                                  </p:stCondLst>
                                  <p:childTnLst>
                                    <p:set>
                                      <p:cBhvr>
                                        <p:cTn id="88" dur="1" fill="hold">
                                          <p:stCondLst>
                                            <p:cond delay="0"/>
                                          </p:stCondLst>
                                        </p:cTn>
                                        <p:tgtEl>
                                          <p:spTgt spid="729408"/>
                                        </p:tgtEl>
                                        <p:attrNameLst>
                                          <p:attrName>style.visibility</p:attrName>
                                        </p:attrNameLst>
                                      </p:cBhvr>
                                      <p:to>
                                        <p:strVal val="visible"/>
                                      </p:to>
                                    </p:set>
                                    <p:anim calcmode="lin" valueType="num">
                                      <p:cBhvr>
                                        <p:cTn id="89" dur="1000" fill="hold"/>
                                        <p:tgtEl>
                                          <p:spTgt spid="729408"/>
                                        </p:tgtEl>
                                        <p:attrNameLst>
                                          <p:attrName>ppt_w</p:attrName>
                                        </p:attrNameLst>
                                      </p:cBhvr>
                                      <p:tavLst>
                                        <p:tav tm="0">
                                          <p:val>
                                            <p:fltVal val="0"/>
                                          </p:val>
                                        </p:tav>
                                        <p:tav tm="100000">
                                          <p:val>
                                            <p:strVal val="#ppt_w"/>
                                          </p:val>
                                        </p:tav>
                                      </p:tavLst>
                                    </p:anim>
                                    <p:anim calcmode="lin" valueType="num">
                                      <p:cBhvr>
                                        <p:cTn id="90" dur="1000" fill="hold"/>
                                        <p:tgtEl>
                                          <p:spTgt spid="729408"/>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72940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729509"/>
                                        </p:tgtEl>
                                        <p:attrNameLst>
                                          <p:attrName>style.visibility</p:attrName>
                                        </p:attrNameLst>
                                      </p:cBhvr>
                                      <p:to>
                                        <p:strVal val="visible"/>
                                      </p:to>
                                    </p:set>
                                    <p:anim calcmode="lin" valueType="num">
                                      <p:cBhvr>
                                        <p:cTn id="99" dur="1000" fill="hold"/>
                                        <p:tgtEl>
                                          <p:spTgt spid="729509"/>
                                        </p:tgtEl>
                                        <p:attrNameLst>
                                          <p:attrName>ppt_w</p:attrName>
                                        </p:attrNameLst>
                                      </p:cBhvr>
                                      <p:tavLst>
                                        <p:tav tm="0">
                                          <p:val>
                                            <p:fltVal val="0"/>
                                          </p:val>
                                        </p:tav>
                                        <p:tav tm="100000">
                                          <p:val>
                                            <p:strVal val="#ppt_w"/>
                                          </p:val>
                                        </p:tav>
                                      </p:tavLst>
                                    </p:anim>
                                    <p:anim calcmode="lin" valueType="num">
                                      <p:cBhvr>
                                        <p:cTn id="100" dur="1000" fill="hold"/>
                                        <p:tgtEl>
                                          <p:spTgt spid="729509"/>
                                        </p:tgtEl>
                                        <p:attrNameLst>
                                          <p:attrName>ppt_h</p:attrName>
                                        </p:attrNameLst>
                                      </p:cBhvr>
                                      <p:tavLst>
                                        <p:tav tm="0">
                                          <p:val>
                                            <p:fltVal val="0"/>
                                          </p:val>
                                        </p:tav>
                                        <p:tav tm="100000">
                                          <p:val>
                                            <p:strVal val="#ppt_h"/>
                                          </p:val>
                                        </p:tav>
                                      </p:tavLst>
                                    </p:anim>
                                  </p:childTnLst>
                                </p:cTn>
                              </p:par>
                            </p:childTnLst>
                          </p:cTn>
                        </p:par>
                        <p:par>
                          <p:cTn id="101" fill="hold" nodeType="afterGroup">
                            <p:stCondLst>
                              <p:cond delay="1000"/>
                            </p:stCondLst>
                            <p:childTnLst>
                              <p:par>
                                <p:cTn id="102" presetID="23" presetClass="entr" presetSubtype="16" fill="hold" grpId="0" nodeType="afterEffect">
                                  <p:stCondLst>
                                    <p:cond delay="0"/>
                                  </p:stCondLst>
                                  <p:childTnLst>
                                    <p:set>
                                      <p:cBhvr>
                                        <p:cTn id="103" dur="1" fill="hold">
                                          <p:stCondLst>
                                            <p:cond delay="0"/>
                                          </p:stCondLst>
                                        </p:cTn>
                                        <p:tgtEl>
                                          <p:spTgt spid="729508"/>
                                        </p:tgtEl>
                                        <p:attrNameLst>
                                          <p:attrName>style.visibility</p:attrName>
                                        </p:attrNameLst>
                                      </p:cBhvr>
                                      <p:to>
                                        <p:strVal val="visible"/>
                                      </p:to>
                                    </p:set>
                                    <p:anim calcmode="lin" valueType="num">
                                      <p:cBhvr>
                                        <p:cTn id="104" dur="1000" fill="hold"/>
                                        <p:tgtEl>
                                          <p:spTgt spid="729508"/>
                                        </p:tgtEl>
                                        <p:attrNameLst>
                                          <p:attrName>ppt_w</p:attrName>
                                        </p:attrNameLst>
                                      </p:cBhvr>
                                      <p:tavLst>
                                        <p:tav tm="0">
                                          <p:val>
                                            <p:fltVal val="0"/>
                                          </p:val>
                                        </p:tav>
                                        <p:tav tm="100000">
                                          <p:val>
                                            <p:strVal val="#ppt_w"/>
                                          </p:val>
                                        </p:tav>
                                      </p:tavLst>
                                    </p:anim>
                                    <p:anim calcmode="lin" valueType="num">
                                      <p:cBhvr>
                                        <p:cTn id="105" dur="1000" fill="hold"/>
                                        <p:tgtEl>
                                          <p:spTgt spid="729508"/>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0" presetClass="path" presetSubtype="0" accel="50000" decel="50000" fill="hold" grpId="1" nodeType="clickEffect">
                                  <p:stCondLst>
                                    <p:cond delay="0"/>
                                  </p:stCondLst>
                                  <p:childTnLst>
                                    <p:animMotion origin="layout" path="M -3.33333E-6 2.22222E-6 C -0.0309 -0.04213 -0.06093 -0.08426 -0.09444 -0.08403 C -0.12795 -0.0838 -0.17916 -0.01597 -0.20139 0.00185 " pathEditMode="relative" rAng="0" ptsTypes="aaa">
                                      <p:cBhvr>
                                        <p:cTn id="109" dur="2000" fill="hold"/>
                                        <p:tgtEl>
                                          <p:spTgt spid="729508"/>
                                        </p:tgtEl>
                                        <p:attrNameLst>
                                          <p:attrName>ppt_x</p:attrName>
                                          <p:attrName>ppt_y</p:attrName>
                                        </p:attrNameLst>
                                      </p:cBhvr>
                                      <p:rCtr x="-10069" y="-4120"/>
                                    </p:animMotion>
                                  </p:childTnLst>
                                </p:cTn>
                              </p:par>
                              <p:par>
                                <p:cTn id="110" presetID="0" presetClass="path" presetSubtype="0" accel="50000" decel="50000" fill="hold" grpId="1" nodeType="withEffect">
                                  <p:stCondLst>
                                    <p:cond delay="0"/>
                                  </p:stCondLst>
                                  <p:childTnLst>
                                    <p:animMotion origin="layout" path="M -3.33333E-6 2.22222E-6 C 0.03473 0.0419 0.06893 0.08403 0.10243 0.08403 C 0.13594 0.08403 0.18073 0.01759 0.20139 2.22222E-6 " pathEditMode="relative" rAng="0" ptsTypes="aaa">
                                      <p:cBhvr>
                                        <p:cTn id="111" dur="2000" fill="hold"/>
                                        <p:tgtEl>
                                          <p:spTgt spid="729509"/>
                                        </p:tgtEl>
                                        <p:attrNameLst>
                                          <p:attrName>ppt_x</p:attrName>
                                          <p:attrName>ppt_y</p:attrName>
                                        </p:attrNameLst>
                                      </p:cBhvr>
                                      <p:rCtr x="10069" y="4190"/>
                                    </p:animMotion>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729609"/>
                                        </p:tgtEl>
                                        <p:attrNameLst>
                                          <p:attrName>style.visibility</p:attrName>
                                        </p:attrNameLst>
                                      </p:cBhvr>
                                      <p:to>
                                        <p:strVal val="visible"/>
                                      </p:to>
                                    </p:set>
                                    <p:anim calcmode="lin" valueType="num">
                                      <p:cBhvr additive="base">
                                        <p:cTn id="116" dur="1000" fill="hold"/>
                                        <p:tgtEl>
                                          <p:spTgt spid="729609"/>
                                        </p:tgtEl>
                                        <p:attrNameLst>
                                          <p:attrName>ppt_x</p:attrName>
                                        </p:attrNameLst>
                                      </p:cBhvr>
                                      <p:tavLst>
                                        <p:tav tm="0">
                                          <p:val>
                                            <p:strVal val="#ppt_x"/>
                                          </p:val>
                                        </p:tav>
                                        <p:tav tm="100000">
                                          <p:val>
                                            <p:strVal val="#ppt_x"/>
                                          </p:val>
                                        </p:tav>
                                      </p:tavLst>
                                    </p:anim>
                                    <p:anim calcmode="lin" valueType="num">
                                      <p:cBhvr additive="base">
                                        <p:cTn id="117" dur="1000" fill="hold"/>
                                        <p:tgtEl>
                                          <p:spTgt spid="7296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190" grpId="0" animBg="1" autoUpdateAnimBg="0"/>
      <p:bldP spid="729194" grpId="0" animBg="1" autoUpdateAnimBg="0"/>
      <p:bldP spid="729195" grpId="0" animBg="1" autoUpdateAnimBg="0"/>
      <p:bldP spid="729196" grpId="0" animBg="1" autoUpdateAnimBg="0"/>
      <p:bldP spid="729197" grpId="0" animBg="1" autoUpdateAnimBg="0"/>
      <p:bldP spid="729198" grpId="0" animBg="1" autoUpdateAnimBg="0"/>
      <p:bldP spid="729199" grpId="0" animBg="1" autoUpdateAnimBg="0"/>
      <p:bldP spid="729200" grpId="0" animBg="1" autoUpdateAnimBg="0"/>
      <p:bldP spid="729306" grpId="0" animBg="1" autoUpdateAnimBg="0"/>
      <p:bldP spid="729307" grpId="0" animBg="1" autoUpdateAnimBg="0"/>
      <p:bldP spid="729407" grpId="0" animBg="1" autoUpdateAnimBg="0"/>
      <p:bldP spid="729408" grpId="0" animBg="1" autoUpdateAnimBg="0"/>
      <p:bldP spid="729508" grpId="0" animBg="1" autoUpdateAnimBg="0"/>
      <p:bldP spid="729508" grpId="1" animBg="1"/>
      <p:bldP spid="729509" grpId="0" animBg="1" autoUpdateAnimBg="0"/>
      <p:bldP spid="729509" grpId="1" animBg="1"/>
      <p:bldP spid="729609"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2"/>
          <p:cNvSpPr>
            <a:spLocks noGrp="1"/>
          </p:cNvSpPr>
          <p:nvPr>
            <p:ph type="dt" sz="half" idx="10"/>
          </p:nvPr>
        </p:nvSpPr>
        <p:spPr/>
        <p:txBody>
          <a:bodyPr/>
          <a:lstStyle/>
          <a:p>
            <a:r>
              <a:rPr lang="en-US" smtClean="0"/>
              <a:t>14 avril  2011</a:t>
            </a:r>
            <a:endParaRPr lang="en-US"/>
          </a:p>
        </p:txBody>
      </p:sp>
      <p:sp>
        <p:nvSpPr>
          <p:cNvPr id="45" name="Footer Placeholder 3"/>
          <p:cNvSpPr>
            <a:spLocks noGrp="1"/>
          </p:cNvSpPr>
          <p:nvPr>
            <p:ph type="ftr" sz="quarter" idx="11"/>
          </p:nvPr>
        </p:nvSpPr>
        <p:spPr/>
        <p:txBody>
          <a:bodyPr/>
          <a:lstStyle/>
          <a:p>
            <a:r>
              <a:rPr lang="fr-FR" smtClean="0"/>
              <a:t>L'Art du Secret:  3. Communiquer de façon discrète</a:t>
            </a:r>
            <a:endParaRPr lang="en-US"/>
          </a:p>
        </p:txBody>
      </p:sp>
      <p:graphicFrame>
        <p:nvGraphicFramePr>
          <p:cNvPr id="731138" name="Object 2">
            <a:hlinkClick r:id="" action="ppaction://ole?verb=0"/>
          </p:cNvPr>
          <p:cNvGraphicFramePr>
            <a:graphicFrameLocks/>
          </p:cNvGraphicFramePr>
          <p:nvPr/>
        </p:nvGraphicFramePr>
        <p:xfrm>
          <a:off x="3090863" y="1304925"/>
          <a:ext cx="2500312" cy="1428750"/>
        </p:xfrm>
        <a:graphic>
          <a:graphicData uri="http://schemas.openxmlformats.org/presentationml/2006/ole">
            <mc:AlternateContent xmlns:mc="http://schemas.openxmlformats.org/markup-compatibility/2006">
              <mc:Choice xmlns:v="urn:schemas-microsoft-com:vml" Requires="v">
                <p:oleObj spid="_x0000_s9221" name="Microsoft ClipArt Gallery" r:id="rId4" imgW="5030640" imgH="2874960" progId="MS_ClipArt_Gallery">
                  <p:embed/>
                </p:oleObj>
              </mc:Choice>
              <mc:Fallback>
                <p:oleObj name="Microsoft ClipArt Gallery" r:id="rId4" imgW="5030640" imgH="287496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1304925"/>
                        <a:ext cx="2500312"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1139" name="Rectangle 3"/>
          <p:cNvSpPr>
            <a:spLocks noGrp="1" noChangeArrowheads="1"/>
          </p:cNvSpPr>
          <p:nvPr>
            <p:ph type="title"/>
          </p:nvPr>
        </p:nvSpPr>
        <p:spPr/>
        <p:txBody>
          <a:bodyPr/>
          <a:lstStyle/>
          <a:p>
            <a:r>
              <a:rPr lang="en-GB"/>
              <a:t>coding of sound files</a:t>
            </a:r>
          </a:p>
        </p:txBody>
      </p:sp>
      <p:sp>
        <p:nvSpPr>
          <p:cNvPr id="731140" name="Line 4"/>
          <p:cNvSpPr>
            <a:spLocks noChangeShapeType="1"/>
          </p:cNvSpPr>
          <p:nvPr/>
        </p:nvSpPr>
        <p:spPr bwMode="auto">
          <a:xfrm>
            <a:off x="4430713" y="1241425"/>
            <a:ext cx="0" cy="14732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1" name="Rectangle 5"/>
          <p:cNvSpPr>
            <a:spLocks noChangeArrowheads="1"/>
          </p:cNvSpPr>
          <p:nvPr/>
        </p:nvSpPr>
        <p:spPr bwMode="auto">
          <a:xfrm>
            <a:off x="4010025" y="685800"/>
            <a:ext cx="8096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defTabSz="762000"/>
            <a:r>
              <a:rPr lang="en-GB" sz="1800">
                <a:latin typeface="Times New Roman" pitchFamily="18" charset="0"/>
              </a:rPr>
              <a:t>65 536</a:t>
            </a:r>
          </a:p>
          <a:p>
            <a:pPr algn="l" defTabSz="762000"/>
            <a:r>
              <a:rPr lang="en-GB" sz="1800">
                <a:latin typeface="Times New Roman" pitchFamily="18" charset="0"/>
              </a:rPr>
              <a:t>levels</a:t>
            </a:r>
          </a:p>
        </p:txBody>
      </p:sp>
      <p:sp>
        <p:nvSpPr>
          <p:cNvPr id="731142" name="Line 6"/>
          <p:cNvSpPr>
            <a:spLocks noChangeShapeType="1"/>
          </p:cNvSpPr>
          <p:nvPr/>
        </p:nvSpPr>
        <p:spPr bwMode="auto">
          <a:xfrm flipH="1">
            <a:off x="3113088" y="3082925"/>
            <a:ext cx="2590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3" name="Rectangle 7"/>
          <p:cNvSpPr>
            <a:spLocks noChangeArrowheads="1"/>
          </p:cNvSpPr>
          <p:nvPr/>
        </p:nvSpPr>
        <p:spPr bwMode="auto">
          <a:xfrm>
            <a:off x="3856038" y="3136900"/>
            <a:ext cx="9874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defTabSz="762000"/>
            <a:r>
              <a:rPr lang="en-GB" sz="1800">
                <a:latin typeface="Times New Roman" pitchFamily="18" charset="0"/>
              </a:rPr>
              <a:t>1 second</a:t>
            </a:r>
          </a:p>
        </p:txBody>
      </p:sp>
      <p:grpSp>
        <p:nvGrpSpPr>
          <p:cNvPr id="731144" name="Group 8"/>
          <p:cNvGrpSpPr>
            <a:grpSpLocks/>
          </p:cNvGrpSpPr>
          <p:nvPr/>
        </p:nvGrpSpPr>
        <p:grpSpPr bwMode="auto">
          <a:xfrm>
            <a:off x="1341438" y="979488"/>
            <a:ext cx="1846262" cy="1997075"/>
            <a:chOff x="915" y="715"/>
            <a:chExt cx="1260" cy="1258"/>
          </a:xfrm>
        </p:grpSpPr>
        <p:sp>
          <p:nvSpPr>
            <p:cNvPr id="731145" name="Freeform 9"/>
            <p:cNvSpPr>
              <a:spLocks/>
            </p:cNvSpPr>
            <p:nvPr/>
          </p:nvSpPr>
          <p:spPr bwMode="auto">
            <a:xfrm>
              <a:off x="1995" y="715"/>
              <a:ext cx="180" cy="1258"/>
            </a:xfrm>
            <a:custGeom>
              <a:avLst/>
              <a:gdLst>
                <a:gd name="T0" fmla="*/ 89 w 180"/>
                <a:gd name="T1" fmla="*/ 0 h 1258"/>
                <a:gd name="T2" fmla="*/ 97 w 180"/>
                <a:gd name="T3" fmla="*/ 29 h 1258"/>
                <a:gd name="T4" fmla="*/ 111 w 180"/>
                <a:gd name="T5" fmla="*/ 77 h 1258"/>
                <a:gd name="T6" fmla="*/ 124 w 180"/>
                <a:gd name="T7" fmla="*/ 118 h 1258"/>
                <a:gd name="T8" fmla="*/ 134 w 180"/>
                <a:gd name="T9" fmla="*/ 162 h 1258"/>
                <a:gd name="T10" fmla="*/ 144 w 180"/>
                <a:gd name="T11" fmla="*/ 206 h 1258"/>
                <a:gd name="T12" fmla="*/ 152 w 180"/>
                <a:gd name="T13" fmla="*/ 256 h 1258"/>
                <a:gd name="T14" fmla="*/ 160 w 180"/>
                <a:gd name="T15" fmla="*/ 307 h 1258"/>
                <a:gd name="T16" fmla="*/ 166 w 180"/>
                <a:gd name="T17" fmla="*/ 364 h 1258"/>
                <a:gd name="T18" fmla="*/ 172 w 180"/>
                <a:gd name="T19" fmla="*/ 413 h 1258"/>
                <a:gd name="T20" fmla="*/ 175 w 180"/>
                <a:gd name="T21" fmla="*/ 469 h 1258"/>
                <a:gd name="T22" fmla="*/ 178 w 180"/>
                <a:gd name="T23" fmla="*/ 518 h 1258"/>
                <a:gd name="T24" fmla="*/ 179 w 180"/>
                <a:gd name="T25" fmla="*/ 578 h 1258"/>
                <a:gd name="T26" fmla="*/ 178 w 180"/>
                <a:gd name="T27" fmla="*/ 640 h 1258"/>
                <a:gd name="T28" fmla="*/ 176 w 180"/>
                <a:gd name="T29" fmla="*/ 703 h 1258"/>
                <a:gd name="T30" fmla="*/ 174 w 180"/>
                <a:gd name="T31" fmla="*/ 752 h 1258"/>
                <a:gd name="T32" fmla="*/ 171 w 180"/>
                <a:gd name="T33" fmla="*/ 796 h 1258"/>
                <a:gd name="T34" fmla="*/ 164 w 180"/>
                <a:gd name="T35" fmla="*/ 850 h 1258"/>
                <a:gd name="T36" fmla="*/ 159 w 180"/>
                <a:gd name="T37" fmla="*/ 901 h 1258"/>
                <a:gd name="T38" fmla="*/ 150 w 180"/>
                <a:gd name="T39" fmla="*/ 956 h 1258"/>
                <a:gd name="T40" fmla="*/ 139 w 180"/>
                <a:gd name="T41" fmla="*/ 1008 h 1258"/>
                <a:gd name="T42" fmla="*/ 129 w 180"/>
                <a:gd name="T43" fmla="*/ 1059 h 1258"/>
                <a:gd name="T44" fmla="*/ 117 w 180"/>
                <a:gd name="T45" fmla="*/ 1105 h 1258"/>
                <a:gd name="T46" fmla="*/ 102 w 180"/>
                <a:gd name="T47" fmla="*/ 1153 h 1258"/>
                <a:gd name="T48" fmla="*/ 85 w 180"/>
                <a:gd name="T49" fmla="*/ 1198 h 1258"/>
                <a:gd name="T50" fmla="*/ 68 w 180"/>
                <a:gd name="T51" fmla="*/ 1245 h 1258"/>
                <a:gd name="T52" fmla="*/ 63 w 180"/>
                <a:gd name="T53" fmla="*/ 1257 h 1258"/>
                <a:gd name="T54" fmla="*/ 0 w 180"/>
                <a:gd name="T55" fmla="*/ 1228 h 1258"/>
                <a:gd name="T56" fmla="*/ 17 w 180"/>
                <a:gd name="T57" fmla="*/ 1192 h 1258"/>
                <a:gd name="T58" fmla="*/ 36 w 180"/>
                <a:gd name="T59" fmla="*/ 1149 h 1258"/>
                <a:gd name="T60" fmla="*/ 51 w 180"/>
                <a:gd name="T61" fmla="*/ 1103 h 1258"/>
                <a:gd name="T62" fmla="*/ 63 w 180"/>
                <a:gd name="T63" fmla="*/ 1053 h 1258"/>
                <a:gd name="T64" fmla="*/ 77 w 180"/>
                <a:gd name="T65" fmla="*/ 996 h 1258"/>
                <a:gd name="T66" fmla="*/ 87 w 180"/>
                <a:gd name="T67" fmla="*/ 944 h 1258"/>
                <a:gd name="T68" fmla="*/ 95 w 180"/>
                <a:gd name="T69" fmla="*/ 894 h 1258"/>
                <a:gd name="T70" fmla="*/ 102 w 180"/>
                <a:gd name="T71" fmla="*/ 833 h 1258"/>
                <a:gd name="T72" fmla="*/ 107 w 180"/>
                <a:gd name="T73" fmla="*/ 779 h 1258"/>
                <a:gd name="T74" fmla="*/ 111 w 180"/>
                <a:gd name="T75" fmla="*/ 726 h 1258"/>
                <a:gd name="T76" fmla="*/ 113 w 180"/>
                <a:gd name="T77" fmla="*/ 671 h 1258"/>
                <a:gd name="T78" fmla="*/ 115 w 180"/>
                <a:gd name="T79" fmla="*/ 627 h 1258"/>
                <a:gd name="T80" fmla="*/ 114 w 180"/>
                <a:gd name="T81" fmla="*/ 570 h 1258"/>
                <a:gd name="T82" fmla="*/ 112 w 180"/>
                <a:gd name="T83" fmla="*/ 511 h 1258"/>
                <a:gd name="T84" fmla="*/ 109 w 180"/>
                <a:gd name="T85" fmla="*/ 455 h 1258"/>
                <a:gd name="T86" fmla="*/ 105 w 180"/>
                <a:gd name="T87" fmla="*/ 398 h 1258"/>
                <a:gd name="T88" fmla="*/ 98 w 180"/>
                <a:gd name="T89" fmla="*/ 339 h 1258"/>
                <a:gd name="T90" fmla="*/ 90 w 180"/>
                <a:gd name="T91" fmla="*/ 286 h 1258"/>
                <a:gd name="T92" fmla="*/ 81 w 180"/>
                <a:gd name="T93" fmla="*/ 230 h 1258"/>
                <a:gd name="T94" fmla="*/ 70 w 180"/>
                <a:gd name="T95" fmla="*/ 180 h 1258"/>
                <a:gd name="T96" fmla="*/ 55 w 180"/>
                <a:gd name="T97" fmla="*/ 124 h 1258"/>
                <a:gd name="T98" fmla="*/ 41 w 180"/>
                <a:gd name="T99" fmla="*/ 77 h 1258"/>
                <a:gd name="T100" fmla="*/ 24 w 180"/>
                <a:gd name="T101" fmla="*/ 33 h 1258"/>
                <a:gd name="T102" fmla="*/ 89 w 180"/>
                <a:gd name="T103" fmla="*/ 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258">
                  <a:moveTo>
                    <a:pt x="89" y="0"/>
                  </a:moveTo>
                  <a:lnTo>
                    <a:pt x="97" y="29"/>
                  </a:lnTo>
                  <a:lnTo>
                    <a:pt x="111" y="77"/>
                  </a:lnTo>
                  <a:lnTo>
                    <a:pt x="124" y="118"/>
                  </a:lnTo>
                  <a:lnTo>
                    <a:pt x="134" y="162"/>
                  </a:lnTo>
                  <a:lnTo>
                    <a:pt x="144" y="206"/>
                  </a:lnTo>
                  <a:lnTo>
                    <a:pt x="152" y="256"/>
                  </a:lnTo>
                  <a:lnTo>
                    <a:pt x="160" y="307"/>
                  </a:lnTo>
                  <a:lnTo>
                    <a:pt x="166" y="364"/>
                  </a:lnTo>
                  <a:lnTo>
                    <a:pt x="172" y="413"/>
                  </a:lnTo>
                  <a:lnTo>
                    <a:pt x="175" y="469"/>
                  </a:lnTo>
                  <a:lnTo>
                    <a:pt x="178" y="518"/>
                  </a:lnTo>
                  <a:lnTo>
                    <a:pt x="179" y="578"/>
                  </a:lnTo>
                  <a:lnTo>
                    <a:pt x="178" y="640"/>
                  </a:lnTo>
                  <a:lnTo>
                    <a:pt x="176" y="703"/>
                  </a:lnTo>
                  <a:lnTo>
                    <a:pt x="174" y="752"/>
                  </a:lnTo>
                  <a:lnTo>
                    <a:pt x="171" y="796"/>
                  </a:lnTo>
                  <a:lnTo>
                    <a:pt x="164" y="850"/>
                  </a:lnTo>
                  <a:lnTo>
                    <a:pt x="159" y="901"/>
                  </a:lnTo>
                  <a:lnTo>
                    <a:pt x="150" y="956"/>
                  </a:lnTo>
                  <a:lnTo>
                    <a:pt x="139" y="1008"/>
                  </a:lnTo>
                  <a:lnTo>
                    <a:pt x="129" y="1059"/>
                  </a:lnTo>
                  <a:lnTo>
                    <a:pt x="117" y="1105"/>
                  </a:lnTo>
                  <a:lnTo>
                    <a:pt x="102" y="1153"/>
                  </a:lnTo>
                  <a:lnTo>
                    <a:pt x="85" y="1198"/>
                  </a:lnTo>
                  <a:lnTo>
                    <a:pt x="68" y="1245"/>
                  </a:lnTo>
                  <a:lnTo>
                    <a:pt x="63" y="1257"/>
                  </a:lnTo>
                  <a:lnTo>
                    <a:pt x="0" y="1228"/>
                  </a:lnTo>
                  <a:lnTo>
                    <a:pt x="17" y="1192"/>
                  </a:lnTo>
                  <a:lnTo>
                    <a:pt x="36" y="1149"/>
                  </a:lnTo>
                  <a:lnTo>
                    <a:pt x="51" y="1103"/>
                  </a:lnTo>
                  <a:lnTo>
                    <a:pt x="63" y="1053"/>
                  </a:lnTo>
                  <a:lnTo>
                    <a:pt x="77" y="996"/>
                  </a:lnTo>
                  <a:lnTo>
                    <a:pt x="87" y="944"/>
                  </a:lnTo>
                  <a:lnTo>
                    <a:pt x="95" y="894"/>
                  </a:lnTo>
                  <a:lnTo>
                    <a:pt x="102" y="833"/>
                  </a:lnTo>
                  <a:lnTo>
                    <a:pt x="107" y="779"/>
                  </a:lnTo>
                  <a:lnTo>
                    <a:pt x="111" y="726"/>
                  </a:lnTo>
                  <a:lnTo>
                    <a:pt x="113" y="671"/>
                  </a:lnTo>
                  <a:lnTo>
                    <a:pt x="115" y="627"/>
                  </a:lnTo>
                  <a:lnTo>
                    <a:pt x="114" y="570"/>
                  </a:lnTo>
                  <a:lnTo>
                    <a:pt x="112" y="511"/>
                  </a:lnTo>
                  <a:lnTo>
                    <a:pt x="109" y="455"/>
                  </a:lnTo>
                  <a:lnTo>
                    <a:pt x="105" y="398"/>
                  </a:lnTo>
                  <a:lnTo>
                    <a:pt x="98" y="339"/>
                  </a:lnTo>
                  <a:lnTo>
                    <a:pt x="90" y="286"/>
                  </a:lnTo>
                  <a:lnTo>
                    <a:pt x="81" y="230"/>
                  </a:lnTo>
                  <a:lnTo>
                    <a:pt x="70" y="180"/>
                  </a:lnTo>
                  <a:lnTo>
                    <a:pt x="55" y="124"/>
                  </a:lnTo>
                  <a:lnTo>
                    <a:pt x="41" y="77"/>
                  </a:lnTo>
                  <a:lnTo>
                    <a:pt x="24" y="33"/>
                  </a:lnTo>
                  <a:lnTo>
                    <a:pt x="89" y="0"/>
                  </a:lnTo>
                </a:path>
              </a:pathLst>
            </a:custGeom>
            <a:solidFill>
              <a:srgbClr val="804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46" name="Freeform 10"/>
            <p:cNvSpPr>
              <a:spLocks/>
            </p:cNvSpPr>
            <p:nvPr/>
          </p:nvSpPr>
          <p:spPr bwMode="auto">
            <a:xfrm>
              <a:off x="1856" y="786"/>
              <a:ext cx="151" cy="1121"/>
            </a:xfrm>
            <a:custGeom>
              <a:avLst/>
              <a:gdLst>
                <a:gd name="T0" fmla="*/ 81 w 151"/>
                <a:gd name="T1" fmla="*/ 0 h 1121"/>
                <a:gd name="T2" fmla="*/ 95 w 151"/>
                <a:gd name="T3" fmla="*/ 48 h 1121"/>
                <a:gd name="T4" fmla="*/ 105 w 151"/>
                <a:gd name="T5" fmla="*/ 92 h 1121"/>
                <a:gd name="T6" fmla="*/ 115 w 151"/>
                <a:gd name="T7" fmla="*/ 135 h 1121"/>
                <a:gd name="T8" fmla="*/ 123 w 151"/>
                <a:gd name="T9" fmla="*/ 185 h 1121"/>
                <a:gd name="T10" fmla="*/ 131 w 151"/>
                <a:gd name="T11" fmla="*/ 236 h 1121"/>
                <a:gd name="T12" fmla="*/ 138 w 151"/>
                <a:gd name="T13" fmla="*/ 293 h 1121"/>
                <a:gd name="T14" fmla="*/ 143 w 151"/>
                <a:gd name="T15" fmla="*/ 342 h 1121"/>
                <a:gd name="T16" fmla="*/ 146 w 151"/>
                <a:gd name="T17" fmla="*/ 398 h 1121"/>
                <a:gd name="T18" fmla="*/ 149 w 151"/>
                <a:gd name="T19" fmla="*/ 447 h 1121"/>
                <a:gd name="T20" fmla="*/ 150 w 151"/>
                <a:gd name="T21" fmla="*/ 507 h 1121"/>
                <a:gd name="T22" fmla="*/ 149 w 151"/>
                <a:gd name="T23" fmla="*/ 569 h 1121"/>
                <a:gd name="T24" fmla="*/ 147 w 151"/>
                <a:gd name="T25" fmla="*/ 632 h 1121"/>
                <a:gd name="T26" fmla="*/ 145 w 151"/>
                <a:gd name="T27" fmla="*/ 681 h 1121"/>
                <a:gd name="T28" fmla="*/ 142 w 151"/>
                <a:gd name="T29" fmla="*/ 725 h 1121"/>
                <a:gd name="T30" fmla="*/ 136 w 151"/>
                <a:gd name="T31" fmla="*/ 779 h 1121"/>
                <a:gd name="T32" fmla="*/ 130 w 151"/>
                <a:gd name="T33" fmla="*/ 830 h 1121"/>
                <a:gd name="T34" fmla="*/ 121 w 151"/>
                <a:gd name="T35" fmla="*/ 885 h 1121"/>
                <a:gd name="T36" fmla="*/ 111 w 151"/>
                <a:gd name="T37" fmla="*/ 937 h 1121"/>
                <a:gd name="T38" fmla="*/ 100 w 151"/>
                <a:gd name="T39" fmla="*/ 988 h 1121"/>
                <a:gd name="T40" fmla="*/ 88 w 151"/>
                <a:gd name="T41" fmla="*/ 1033 h 1121"/>
                <a:gd name="T42" fmla="*/ 73 w 151"/>
                <a:gd name="T43" fmla="*/ 1082 h 1121"/>
                <a:gd name="T44" fmla="*/ 61 w 151"/>
                <a:gd name="T45" fmla="*/ 1120 h 1121"/>
                <a:gd name="T46" fmla="*/ 0 w 151"/>
                <a:gd name="T47" fmla="*/ 1087 h 1121"/>
                <a:gd name="T48" fmla="*/ 8 w 151"/>
                <a:gd name="T49" fmla="*/ 1077 h 1121"/>
                <a:gd name="T50" fmla="*/ 23 w 151"/>
                <a:gd name="T51" fmla="*/ 1031 h 1121"/>
                <a:gd name="T52" fmla="*/ 35 w 151"/>
                <a:gd name="T53" fmla="*/ 982 h 1121"/>
                <a:gd name="T54" fmla="*/ 49 w 151"/>
                <a:gd name="T55" fmla="*/ 925 h 1121"/>
                <a:gd name="T56" fmla="*/ 59 w 151"/>
                <a:gd name="T57" fmla="*/ 873 h 1121"/>
                <a:gd name="T58" fmla="*/ 66 w 151"/>
                <a:gd name="T59" fmla="*/ 823 h 1121"/>
                <a:gd name="T60" fmla="*/ 73 w 151"/>
                <a:gd name="T61" fmla="*/ 762 h 1121"/>
                <a:gd name="T62" fmla="*/ 79 w 151"/>
                <a:gd name="T63" fmla="*/ 708 h 1121"/>
                <a:gd name="T64" fmla="*/ 83 w 151"/>
                <a:gd name="T65" fmla="*/ 654 h 1121"/>
                <a:gd name="T66" fmla="*/ 85 w 151"/>
                <a:gd name="T67" fmla="*/ 600 h 1121"/>
                <a:gd name="T68" fmla="*/ 87 w 151"/>
                <a:gd name="T69" fmla="*/ 556 h 1121"/>
                <a:gd name="T70" fmla="*/ 86 w 151"/>
                <a:gd name="T71" fmla="*/ 499 h 1121"/>
                <a:gd name="T72" fmla="*/ 84 w 151"/>
                <a:gd name="T73" fmla="*/ 440 h 1121"/>
                <a:gd name="T74" fmla="*/ 81 w 151"/>
                <a:gd name="T75" fmla="*/ 384 h 1121"/>
                <a:gd name="T76" fmla="*/ 77 w 151"/>
                <a:gd name="T77" fmla="*/ 327 h 1121"/>
                <a:gd name="T78" fmla="*/ 69 w 151"/>
                <a:gd name="T79" fmla="*/ 269 h 1121"/>
                <a:gd name="T80" fmla="*/ 62 w 151"/>
                <a:gd name="T81" fmla="*/ 215 h 1121"/>
                <a:gd name="T82" fmla="*/ 53 w 151"/>
                <a:gd name="T83" fmla="*/ 159 h 1121"/>
                <a:gd name="T84" fmla="*/ 41 w 151"/>
                <a:gd name="T85" fmla="*/ 109 h 1121"/>
                <a:gd name="T86" fmla="*/ 27 w 151"/>
                <a:gd name="T87" fmla="*/ 54 h 1121"/>
                <a:gd name="T88" fmla="*/ 16 w 151"/>
                <a:gd name="T89" fmla="*/ 27 h 1121"/>
                <a:gd name="T90" fmla="*/ 81 w 151"/>
                <a:gd name="T9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1121">
                  <a:moveTo>
                    <a:pt x="81" y="0"/>
                  </a:moveTo>
                  <a:lnTo>
                    <a:pt x="95" y="48"/>
                  </a:lnTo>
                  <a:lnTo>
                    <a:pt x="105" y="92"/>
                  </a:lnTo>
                  <a:lnTo>
                    <a:pt x="115" y="135"/>
                  </a:lnTo>
                  <a:lnTo>
                    <a:pt x="123" y="185"/>
                  </a:lnTo>
                  <a:lnTo>
                    <a:pt x="131" y="236"/>
                  </a:lnTo>
                  <a:lnTo>
                    <a:pt x="138" y="293"/>
                  </a:lnTo>
                  <a:lnTo>
                    <a:pt x="143" y="342"/>
                  </a:lnTo>
                  <a:lnTo>
                    <a:pt x="146" y="398"/>
                  </a:lnTo>
                  <a:lnTo>
                    <a:pt x="149" y="447"/>
                  </a:lnTo>
                  <a:lnTo>
                    <a:pt x="150" y="507"/>
                  </a:lnTo>
                  <a:lnTo>
                    <a:pt x="149" y="569"/>
                  </a:lnTo>
                  <a:lnTo>
                    <a:pt x="147" y="632"/>
                  </a:lnTo>
                  <a:lnTo>
                    <a:pt x="145" y="681"/>
                  </a:lnTo>
                  <a:lnTo>
                    <a:pt x="142" y="725"/>
                  </a:lnTo>
                  <a:lnTo>
                    <a:pt x="136" y="779"/>
                  </a:lnTo>
                  <a:lnTo>
                    <a:pt x="130" y="830"/>
                  </a:lnTo>
                  <a:lnTo>
                    <a:pt x="121" y="885"/>
                  </a:lnTo>
                  <a:lnTo>
                    <a:pt x="111" y="937"/>
                  </a:lnTo>
                  <a:lnTo>
                    <a:pt x="100" y="988"/>
                  </a:lnTo>
                  <a:lnTo>
                    <a:pt x="88" y="1033"/>
                  </a:lnTo>
                  <a:lnTo>
                    <a:pt x="73" y="1082"/>
                  </a:lnTo>
                  <a:lnTo>
                    <a:pt x="61" y="1120"/>
                  </a:lnTo>
                  <a:lnTo>
                    <a:pt x="0" y="1087"/>
                  </a:lnTo>
                  <a:lnTo>
                    <a:pt x="8" y="1077"/>
                  </a:lnTo>
                  <a:lnTo>
                    <a:pt x="23" y="1031"/>
                  </a:lnTo>
                  <a:lnTo>
                    <a:pt x="35" y="982"/>
                  </a:lnTo>
                  <a:lnTo>
                    <a:pt x="49" y="925"/>
                  </a:lnTo>
                  <a:lnTo>
                    <a:pt x="59" y="873"/>
                  </a:lnTo>
                  <a:lnTo>
                    <a:pt x="66" y="823"/>
                  </a:lnTo>
                  <a:lnTo>
                    <a:pt x="73" y="762"/>
                  </a:lnTo>
                  <a:lnTo>
                    <a:pt x="79" y="708"/>
                  </a:lnTo>
                  <a:lnTo>
                    <a:pt x="83" y="654"/>
                  </a:lnTo>
                  <a:lnTo>
                    <a:pt x="85" y="600"/>
                  </a:lnTo>
                  <a:lnTo>
                    <a:pt x="87" y="556"/>
                  </a:lnTo>
                  <a:lnTo>
                    <a:pt x="86" y="499"/>
                  </a:lnTo>
                  <a:lnTo>
                    <a:pt x="84" y="440"/>
                  </a:lnTo>
                  <a:lnTo>
                    <a:pt x="81" y="384"/>
                  </a:lnTo>
                  <a:lnTo>
                    <a:pt x="77" y="327"/>
                  </a:lnTo>
                  <a:lnTo>
                    <a:pt x="69" y="269"/>
                  </a:lnTo>
                  <a:lnTo>
                    <a:pt x="62" y="215"/>
                  </a:lnTo>
                  <a:lnTo>
                    <a:pt x="53" y="159"/>
                  </a:lnTo>
                  <a:lnTo>
                    <a:pt x="41" y="109"/>
                  </a:lnTo>
                  <a:lnTo>
                    <a:pt x="27" y="54"/>
                  </a:lnTo>
                  <a:lnTo>
                    <a:pt x="16" y="27"/>
                  </a:lnTo>
                  <a:lnTo>
                    <a:pt x="81" y="0"/>
                  </a:lnTo>
                </a:path>
              </a:pathLst>
            </a:custGeom>
            <a:solidFill>
              <a:srgbClr val="A05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47" name="Freeform 11"/>
            <p:cNvSpPr>
              <a:spLocks/>
            </p:cNvSpPr>
            <p:nvPr/>
          </p:nvSpPr>
          <p:spPr bwMode="auto">
            <a:xfrm>
              <a:off x="1711" y="851"/>
              <a:ext cx="128" cy="983"/>
            </a:xfrm>
            <a:custGeom>
              <a:avLst/>
              <a:gdLst>
                <a:gd name="T0" fmla="*/ 82 w 128"/>
                <a:gd name="T1" fmla="*/ 27 h 983"/>
                <a:gd name="T2" fmla="*/ 93 w 128"/>
                <a:gd name="T3" fmla="*/ 71 h 983"/>
                <a:gd name="T4" fmla="*/ 100 w 128"/>
                <a:gd name="T5" fmla="*/ 120 h 983"/>
                <a:gd name="T6" fmla="*/ 108 w 128"/>
                <a:gd name="T7" fmla="*/ 171 h 983"/>
                <a:gd name="T8" fmla="*/ 115 w 128"/>
                <a:gd name="T9" fmla="*/ 229 h 983"/>
                <a:gd name="T10" fmla="*/ 120 w 128"/>
                <a:gd name="T11" fmla="*/ 277 h 983"/>
                <a:gd name="T12" fmla="*/ 123 w 128"/>
                <a:gd name="T13" fmla="*/ 333 h 983"/>
                <a:gd name="T14" fmla="*/ 126 w 128"/>
                <a:gd name="T15" fmla="*/ 382 h 983"/>
                <a:gd name="T16" fmla="*/ 127 w 128"/>
                <a:gd name="T17" fmla="*/ 442 h 983"/>
                <a:gd name="T18" fmla="*/ 126 w 128"/>
                <a:gd name="T19" fmla="*/ 512 h 983"/>
                <a:gd name="T20" fmla="*/ 124 w 128"/>
                <a:gd name="T21" fmla="*/ 567 h 983"/>
                <a:gd name="T22" fmla="*/ 122 w 128"/>
                <a:gd name="T23" fmla="*/ 616 h 983"/>
                <a:gd name="T24" fmla="*/ 119 w 128"/>
                <a:gd name="T25" fmla="*/ 660 h 983"/>
                <a:gd name="T26" fmla="*/ 113 w 128"/>
                <a:gd name="T27" fmla="*/ 714 h 983"/>
                <a:gd name="T28" fmla="*/ 107 w 128"/>
                <a:gd name="T29" fmla="*/ 764 h 983"/>
                <a:gd name="T30" fmla="*/ 98 w 128"/>
                <a:gd name="T31" fmla="*/ 820 h 983"/>
                <a:gd name="T32" fmla="*/ 89 w 128"/>
                <a:gd name="T33" fmla="*/ 872 h 983"/>
                <a:gd name="T34" fmla="*/ 77 w 128"/>
                <a:gd name="T35" fmla="*/ 922 h 983"/>
                <a:gd name="T36" fmla="*/ 66 w 128"/>
                <a:gd name="T37" fmla="*/ 968 h 983"/>
                <a:gd name="T38" fmla="*/ 60 w 128"/>
                <a:gd name="T39" fmla="*/ 982 h 983"/>
                <a:gd name="T40" fmla="*/ 0 w 128"/>
                <a:gd name="T41" fmla="*/ 953 h 983"/>
                <a:gd name="T42" fmla="*/ 12 w 128"/>
                <a:gd name="T43" fmla="*/ 916 h 983"/>
                <a:gd name="T44" fmla="*/ 27 w 128"/>
                <a:gd name="T45" fmla="*/ 860 h 983"/>
                <a:gd name="T46" fmla="*/ 36 w 128"/>
                <a:gd name="T47" fmla="*/ 808 h 983"/>
                <a:gd name="T48" fmla="*/ 44 w 128"/>
                <a:gd name="T49" fmla="*/ 757 h 983"/>
                <a:gd name="T50" fmla="*/ 51 w 128"/>
                <a:gd name="T51" fmla="*/ 697 h 983"/>
                <a:gd name="T52" fmla="*/ 56 w 128"/>
                <a:gd name="T53" fmla="*/ 643 h 983"/>
                <a:gd name="T54" fmla="*/ 60 w 128"/>
                <a:gd name="T55" fmla="*/ 589 h 983"/>
                <a:gd name="T56" fmla="*/ 62 w 128"/>
                <a:gd name="T57" fmla="*/ 535 h 983"/>
                <a:gd name="T58" fmla="*/ 64 w 128"/>
                <a:gd name="T59" fmla="*/ 491 h 983"/>
                <a:gd name="T60" fmla="*/ 63 w 128"/>
                <a:gd name="T61" fmla="*/ 434 h 983"/>
                <a:gd name="T62" fmla="*/ 62 w 128"/>
                <a:gd name="T63" fmla="*/ 375 h 983"/>
                <a:gd name="T64" fmla="*/ 58 w 128"/>
                <a:gd name="T65" fmla="*/ 319 h 983"/>
                <a:gd name="T66" fmla="*/ 54 w 128"/>
                <a:gd name="T67" fmla="*/ 262 h 983"/>
                <a:gd name="T68" fmla="*/ 47 w 128"/>
                <a:gd name="T69" fmla="*/ 204 h 983"/>
                <a:gd name="T70" fmla="*/ 39 w 128"/>
                <a:gd name="T71" fmla="*/ 150 h 983"/>
                <a:gd name="T72" fmla="*/ 31 w 128"/>
                <a:gd name="T73" fmla="*/ 94 h 983"/>
                <a:gd name="T74" fmla="*/ 19 w 128"/>
                <a:gd name="T75" fmla="*/ 45 h 983"/>
                <a:gd name="T76" fmla="*/ 15 w 128"/>
                <a:gd name="T77" fmla="*/ 32 h 983"/>
                <a:gd name="T78" fmla="*/ 76 w 128"/>
                <a:gd name="T79" fmla="*/ 0 h 983"/>
                <a:gd name="T80" fmla="*/ 82 w 128"/>
                <a:gd name="T81" fmla="*/ 27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983">
                  <a:moveTo>
                    <a:pt x="82" y="27"/>
                  </a:moveTo>
                  <a:lnTo>
                    <a:pt x="93" y="71"/>
                  </a:lnTo>
                  <a:lnTo>
                    <a:pt x="100" y="120"/>
                  </a:lnTo>
                  <a:lnTo>
                    <a:pt x="108" y="171"/>
                  </a:lnTo>
                  <a:lnTo>
                    <a:pt x="115" y="229"/>
                  </a:lnTo>
                  <a:lnTo>
                    <a:pt x="120" y="277"/>
                  </a:lnTo>
                  <a:lnTo>
                    <a:pt x="123" y="333"/>
                  </a:lnTo>
                  <a:lnTo>
                    <a:pt x="126" y="382"/>
                  </a:lnTo>
                  <a:lnTo>
                    <a:pt x="127" y="442"/>
                  </a:lnTo>
                  <a:lnTo>
                    <a:pt x="126" y="512"/>
                  </a:lnTo>
                  <a:lnTo>
                    <a:pt x="124" y="567"/>
                  </a:lnTo>
                  <a:lnTo>
                    <a:pt x="122" y="616"/>
                  </a:lnTo>
                  <a:lnTo>
                    <a:pt x="119" y="660"/>
                  </a:lnTo>
                  <a:lnTo>
                    <a:pt x="113" y="714"/>
                  </a:lnTo>
                  <a:lnTo>
                    <a:pt x="107" y="764"/>
                  </a:lnTo>
                  <a:lnTo>
                    <a:pt x="98" y="820"/>
                  </a:lnTo>
                  <a:lnTo>
                    <a:pt x="89" y="872"/>
                  </a:lnTo>
                  <a:lnTo>
                    <a:pt x="77" y="922"/>
                  </a:lnTo>
                  <a:lnTo>
                    <a:pt x="66" y="968"/>
                  </a:lnTo>
                  <a:lnTo>
                    <a:pt x="60" y="982"/>
                  </a:lnTo>
                  <a:lnTo>
                    <a:pt x="0" y="953"/>
                  </a:lnTo>
                  <a:lnTo>
                    <a:pt x="12" y="916"/>
                  </a:lnTo>
                  <a:lnTo>
                    <a:pt x="27" y="860"/>
                  </a:lnTo>
                  <a:lnTo>
                    <a:pt x="36" y="808"/>
                  </a:lnTo>
                  <a:lnTo>
                    <a:pt x="44" y="757"/>
                  </a:lnTo>
                  <a:lnTo>
                    <a:pt x="51" y="697"/>
                  </a:lnTo>
                  <a:lnTo>
                    <a:pt x="56" y="643"/>
                  </a:lnTo>
                  <a:lnTo>
                    <a:pt x="60" y="589"/>
                  </a:lnTo>
                  <a:lnTo>
                    <a:pt x="62" y="535"/>
                  </a:lnTo>
                  <a:lnTo>
                    <a:pt x="64" y="491"/>
                  </a:lnTo>
                  <a:lnTo>
                    <a:pt x="63" y="434"/>
                  </a:lnTo>
                  <a:lnTo>
                    <a:pt x="62" y="375"/>
                  </a:lnTo>
                  <a:lnTo>
                    <a:pt x="58" y="319"/>
                  </a:lnTo>
                  <a:lnTo>
                    <a:pt x="54" y="262"/>
                  </a:lnTo>
                  <a:lnTo>
                    <a:pt x="47" y="204"/>
                  </a:lnTo>
                  <a:lnTo>
                    <a:pt x="39" y="150"/>
                  </a:lnTo>
                  <a:lnTo>
                    <a:pt x="31" y="94"/>
                  </a:lnTo>
                  <a:lnTo>
                    <a:pt x="19" y="45"/>
                  </a:lnTo>
                  <a:lnTo>
                    <a:pt x="15" y="32"/>
                  </a:lnTo>
                  <a:lnTo>
                    <a:pt x="76" y="0"/>
                  </a:lnTo>
                  <a:lnTo>
                    <a:pt x="82" y="27"/>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48" name="Freeform 12"/>
            <p:cNvSpPr>
              <a:spLocks/>
            </p:cNvSpPr>
            <p:nvPr/>
          </p:nvSpPr>
          <p:spPr bwMode="auto">
            <a:xfrm>
              <a:off x="1577" y="918"/>
              <a:ext cx="111" cy="851"/>
            </a:xfrm>
            <a:custGeom>
              <a:avLst/>
              <a:gdLst>
                <a:gd name="T0" fmla="*/ 76 w 111"/>
                <a:gd name="T1" fmla="*/ 0 h 851"/>
                <a:gd name="T2" fmla="*/ 83 w 111"/>
                <a:gd name="T3" fmla="*/ 49 h 851"/>
                <a:gd name="T4" fmla="*/ 91 w 111"/>
                <a:gd name="T5" fmla="*/ 99 h 851"/>
                <a:gd name="T6" fmla="*/ 98 w 111"/>
                <a:gd name="T7" fmla="*/ 158 h 851"/>
                <a:gd name="T8" fmla="*/ 103 w 111"/>
                <a:gd name="T9" fmla="*/ 207 h 851"/>
                <a:gd name="T10" fmla="*/ 106 w 111"/>
                <a:gd name="T11" fmla="*/ 262 h 851"/>
                <a:gd name="T12" fmla="*/ 109 w 111"/>
                <a:gd name="T13" fmla="*/ 310 h 851"/>
                <a:gd name="T14" fmla="*/ 110 w 111"/>
                <a:gd name="T15" fmla="*/ 371 h 851"/>
                <a:gd name="T16" fmla="*/ 109 w 111"/>
                <a:gd name="T17" fmla="*/ 433 h 851"/>
                <a:gd name="T18" fmla="*/ 107 w 111"/>
                <a:gd name="T19" fmla="*/ 496 h 851"/>
                <a:gd name="T20" fmla="*/ 105 w 111"/>
                <a:gd name="T21" fmla="*/ 544 h 851"/>
                <a:gd name="T22" fmla="*/ 102 w 111"/>
                <a:gd name="T23" fmla="*/ 588 h 851"/>
                <a:gd name="T24" fmla="*/ 96 w 111"/>
                <a:gd name="T25" fmla="*/ 642 h 851"/>
                <a:gd name="T26" fmla="*/ 90 w 111"/>
                <a:gd name="T27" fmla="*/ 692 h 851"/>
                <a:gd name="T28" fmla="*/ 82 w 111"/>
                <a:gd name="T29" fmla="*/ 748 h 851"/>
                <a:gd name="T30" fmla="*/ 71 w 111"/>
                <a:gd name="T31" fmla="*/ 800 h 851"/>
                <a:gd name="T32" fmla="*/ 60 w 111"/>
                <a:gd name="T33" fmla="*/ 850 h 851"/>
                <a:gd name="T34" fmla="*/ 0 w 111"/>
                <a:gd name="T35" fmla="*/ 821 h 851"/>
                <a:gd name="T36" fmla="*/ 10 w 111"/>
                <a:gd name="T37" fmla="*/ 788 h 851"/>
                <a:gd name="T38" fmla="*/ 20 w 111"/>
                <a:gd name="T39" fmla="*/ 737 h 851"/>
                <a:gd name="T40" fmla="*/ 28 w 111"/>
                <a:gd name="T41" fmla="*/ 685 h 851"/>
                <a:gd name="T42" fmla="*/ 34 w 111"/>
                <a:gd name="T43" fmla="*/ 626 h 851"/>
                <a:gd name="T44" fmla="*/ 40 w 111"/>
                <a:gd name="T45" fmla="*/ 572 h 851"/>
                <a:gd name="T46" fmla="*/ 44 w 111"/>
                <a:gd name="T47" fmla="*/ 518 h 851"/>
                <a:gd name="T48" fmla="*/ 46 w 111"/>
                <a:gd name="T49" fmla="*/ 463 h 851"/>
                <a:gd name="T50" fmla="*/ 47 w 111"/>
                <a:gd name="T51" fmla="*/ 420 h 851"/>
                <a:gd name="T52" fmla="*/ 46 w 111"/>
                <a:gd name="T53" fmla="*/ 363 h 851"/>
                <a:gd name="T54" fmla="*/ 45 w 111"/>
                <a:gd name="T55" fmla="*/ 304 h 851"/>
                <a:gd name="T56" fmla="*/ 42 w 111"/>
                <a:gd name="T57" fmla="*/ 248 h 851"/>
                <a:gd name="T58" fmla="*/ 38 w 111"/>
                <a:gd name="T59" fmla="*/ 192 h 851"/>
                <a:gd name="T60" fmla="*/ 30 w 111"/>
                <a:gd name="T61" fmla="*/ 133 h 851"/>
                <a:gd name="T62" fmla="*/ 23 w 111"/>
                <a:gd name="T63" fmla="*/ 78 h 851"/>
                <a:gd name="T64" fmla="*/ 12 w 111"/>
                <a:gd name="T65" fmla="*/ 30 h 851"/>
                <a:gd name="T66" fmla="*/ 76 w 111"/>
                <a:gd name="T6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851">
                  <a:moveTo>
                    <a:pt x="76" y="0"/>
                  </a:moveTo>
                  <a:lnTo>
                    <a:pt x="83" y="49"/>
                  </a:lnTo>
                  <a:lnTo>
                    <a:pt x="91" y="99"/>
                  </a:lnTo>
                  <a:lnTo>
                    <a:pt x="98" y="158"/>
                  </a:lnTo>
                  <a:lnTo>
                    <a:pt x="103" y="207"/>
                  </a:lnTo>
                  <a:lnTo>
                    <a:pt x="106" y="262"/>
                  </a:lnTo>
                  <a:lnTo>
                    <a:pt x="109" y="310"/>
                  </a:lnTo>
                  <a:lnTo>
                    <a:pt x="110" y="371"/>
                  </a:lnTo>
                  <a:lnTo>
                    <a:pt x="109" y="433"/>
                  </a:lnTo>
                  <a:lnTo>
                    <a:pt x="107" y="496"/>
                  </a:lnTo>
                  <a:lnTo>
                    <a:pt x="105" y="544"/>
                  </a:lnTo>
                  <a:lnTo>
                    <a:pt x="102" y="588"/>
                  </a:lnTo>
                  <a:lnTo>
                    <a:pt x="96" y="642"/>
                  </a:lnTo>
                  <a:lnTo>
                    <a:pt x="90" y="692"/>
                  </a:lnTo>
                  <a:lnTo>
                    <a:pt x="82" y="748"/>
                  </a:lnTo>
                  <a:lnTo>
                    <a:pt x="71" y="800"/>
                  </a:lnTo>
                  <a:lnTo>
                    <a:pt x="60" y="850"/>
                  </a:lnTo>
                  <a:lnTo>
                    <a:pt x="0" y="821"/>
                  </a:lnTo>
                  <a:lnTo>
                    <a:pt x="10" y="788"/>
                  </a:lnTo>
                  <a:lnTo>
                    <a:pt x="20" y="737"/>
                  </a:lnTo>
                  <a:lnTo>
                    <a:pt x="28" y="685"/>
                  </a:lnTo>
                  <a:lnTo>
                    <a:pt x="34" y="626"/>
                  </a:lnTo>
                  <a:lnTo>
                    <a:pt x="40" y="572"/>
                  </a:lnTo>
                  <a:lnTo>
                    <a:pt x="44" y="518"/>
                  </a:lnTo>
                  <a:lnTo>
                    <a:pt x="46" y="463"/>
                  </a:lnTo>
                  <a:lnTo>
                    <a:pt x="47" y="420"/>
                  </a:lnTo>
                  <a:lnTo>
                    <a:pt x="46" y="363"/>
                  </a:lnTo>
                  <a:lnTo>
                    <a:pt x="45" y="304"/>
                  </a:lnTo>
                  <a:lnTo>
                    <a:pt x="42" y="248"/>
                  </a:lnTo>
                  <a:lnTo>
                    <a:pt x="38" y="192"/>
                  </a:lnTo>
                  <a:lnTo>
                    <a:pt x="30" y="133"/>
                  </a:lnTo>
                  <a:lnTo>
                    <a:pt x="23" y="78"/>
                  </a:lnTo>
                  <a:lnTo>
                    <a:pt x="12" y="30"/>
                  </a:lnTo>
                  <a:lnTo>
                    <a:pt x="76" y="0"/>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49" name="Freeform 13"/>
            <p:cNvSpPr>
              <a:spLocks/>
            </p:cNvSpPr>
            <p:nvPr/>
          </p:nvSpPr>
          <p:spPr bwMode="auto">
            <a:xfrm>
              <a:off x="1442" y="983"/>
              <a:ext cx="95" cy="721"/>
            </a:xfrm>
            <a:custGeom>
              <a:avLst/>
              <a:gdLst>
                <a:gd name="T0" fmla="*/ 66 w 95"/>
                <a:gd name="T1" fmla="*/ 0 h 721"/>
                <a:gd name="T2" fmla="*/ 75 w 95"/>
                <a:gd name="T3" fmla="*/ 40 h 721"/>
                <a:gd name="T4" fmla="*/ 82 w 95"/>
                <a:gd name="T5" fmla="*/ 97 h 721"/>
                <a:gd name="T6" fmla="*/ 87 w 95"/>
                <a:gd name="T7" fmla="*/ 146 h 721"/>
                <a:gd name="T8" fmla="*/ 90 w 95"/>
                <a:gd name="T9" fmla="*/ 201 h 721"/>
                <a:gd name="T10" fmla="*/ 92 w 95"/>
                <a:gd name="T11" fmla="*/ 250 h 721"/>
                <a:gd name="T12" fmla="*/ 94 w 95"/>
                <a:gd name="T13" fmla="*/ 310 h 721"/>
                <a:gd name="T14" fmla="*/ 93 w 95"/>
                <a:gd name="T15" fmla="*/ 372 h 721"/>
                <a:gd name="T16" fmla="*/ 91 w 95"/>
                <a:gd name="T17" fmla="*/ 434 h 721"/>
                <a:gd name="T18" fmla="*/ 89 w 95"/>
                <a:gd name="T19" fmla="*/ 484 h 721"/>
                <a:gd name="T20" fmla="*/ 86 w 95"/>
                <a:gd name="T21" fmla="*/ 528 h 721"/>
                <a:gd name="T22" fmla="*/ 80 w 95"/>
                <a:gd name="T23" fmla="*/ 581 h 721"/>
                <a:gd name="T24" fmla="*/ 74 w 95"/>
                <a:gd name="T25" fmla="*/ 632 h 721"/>
                <a:gd name="T26" fmla="*/ 66 w 95"/>
                <a:gd name="T27" fmla="*/ 687 h 721"/>
                <a:gd name="T28" fmla="*/ 61 w 95"/>
                <a:gd name="T29" fmla="*/ 720 h 721"/>
                <a:gd name="T30" fmla="*/ 0 w 95"/>
                <a:gd name="T31" fmla="*/ 691 h 721"/>
                <a:gd name="T32" fmla="*/ 5 w 95"/>
                <a:gd name="T33" fmla="*/ 675 h 721"/>
                <a:gd name="T34" fmla="*/ 12 w 95"/>
                <a:gd name="T35" fmla="*/ 625 h 721"/>
                <a:gd name="T36" fmla="*/ 19 w 95"/>
                <a:gd name="T37" fmla="*/ 564 h 721"/>
                <a:gd name="T38" fmla="*/ 24 w 95"/>
                <a:gd name="T39" fmla="*/ 511 h 721"/>
                <a:gd name="T40" fmla="*/ 28 w 95"/>
                <a:gd name="T41" fmla="*/ 457 h 721"/>
                <a:gd name="T42" fmla="*/ 30 w 95"/>
                <a:gd name="T43" fmla="*/ 403 h 721"/>
                <a:gd name="T44" fmla="*/ 32 w 95"/>
                <a:gd name="T45" fmla="*/ 359 h 721"/>
                <a:gd name="T46" fmla="*/ 31 w 95"/>
                <a:gd name="T47" fmla="*/ 302 h 721"/>
                <a:gd name="T48" fmla="*/ 29 w 95"/>
                <a:gd name="T49" fmla="*/ 243 h 721"/>
                <a:gd name="T50" fmla="*/ 26 w 95"/>
                <a:gd name="T51" fmla="*/ 187 h 721"/>
                <a:gd name="T52" fmla="*/ 22 w 95"/>
                <a:gd name="T53" fmla="*/ 131 h 721"/>
                <a:gd name="T54" fmla="*/ 15 w 95"/>
                <a:gd name="T55" fmla="*/ 72 h 721"/>
                <a:gd name="T56" fmla="*/ 3 w 95"/>
                <a:gd name="T57" fmla="*/ 28 h 721"/>
                <a:gd name="T58" fmla="*/ 66 w 95"/>
                <a:gd name="T59"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721">
                  <a:moveTo>
                    <a:pt x="66" y="0"/>
                  </a:moveTo>
                  <a:lnTo>
                    <a:pt x="75" y="40"/>
                  </a:lnTo>
                  <a:lnTo>
                    <a:pt x="82" y="97"/>
                  </a:lnTo>
                  <a:lnTo>
                    <a:pt x="87" y="146"/>
                  </a:lnTo>
                  <a:lnTo>
                    <a:pt x="90" y="201"/>
                  </a:lnTo>
                  <a:lnTo>
                    <a:pt x="92" y="250"/>
                  </a:lnTo>
                  <a:lnTo>
                    <a:pt x="94" y="310"/>
                  </a:lnTo>
                  <a:lnTo>
                    <a:pt x="93" y="372"/>
                  </a:lnTo>
                  <a:lnTo>
                    <a:pt x="91" y="434"/>
                  </a:lnTo>
                  <a:lnTo>
                    <a:pt x="89" y="484"/>
                  </a:lnTo>
                  <a:lnTo>
                    <a:pt x="86" y="528"/>
                  </a:lnTo>
                  <a:lnTo>
                    <a:pt x="80" y="581"/>
                  </a:lnTo>
                  <a:lnTo>
                    <a:pt x="74" y="632"/>
                  </a:lnTo>
                  <a:lnTo>
                    <a:pt x="66" y="687"/>
                  </a:lnTo>
                  <a:lnTo>
                    <a:pt x="61" y="720"/>
                  </a:lnTo>
                  <a:lnTo>
                    <a:pt x="0" y="691"/>
                  </a:lnTo>
                  <a:lnTo>
                    <a:pt x="5" y="675"/>
                  </a:lnTo>
                  <a:lnTo>
                    <a:pt x="12" y="625"/>
                  </a:lnTo>
                  <a:lnTo>
                    <a:pt x="19" y="564"/>
                  </a:lnTo>
                  <a:lnTo>
                    <a:pt x="24" y="511"/>
                  </a:lnTo>
                  <a:lnTo>
                    <a:pt x="28" y="457"/>
                  </a:lnTo>
                  <a:lnTo>
                    <a:pt x="30" y="403"/>
                  </a:lnTo>
                  <a:lnTo>
                    <a:pt x="32" y="359"/>
                  </a:lnTo>
                  <a:lnTo>
                    <a:pt x="31" y="302"/>
                  </a:lnTo>
                  <a:lnTo>
                    <a:pt x="29" y="243"/>
                  </a:lnTo>
                  <a:lnTo>
                    <a:pt x="26" y="187"/>
                  </a:lnTo>
                  <a:lnTo>
                    <a:pt x="22" y="131"/>
                  </a:lnTo>
                  <a:lnTo>
                    <a:pt x="15" y="72"/>
                  </a:lnTo>
                  <a:lnTo>
                    <a:pt x="3" y="28"/>
                  </a:lnTo>
                  <a:lnTo>
                    <a:pt x="66" y="0"/>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50" name="Freeform 14"/>
            <p:cNvSpPr>
              <a:spLocks/>
            </p:cNvSpPr>
            <p:nvPr/>
          </p:nvSpPr>
          <p:spPr bwMode="auto">
            <a:xfrm>
              <a:off x="1312" y="1032"/>
              <a:ext cx="90" cy="614"/>
            </a:xfrm>
            <a:custGeom>
              <a:avLst/>
              <a:gdLst>
                <a:gd name="T0" fmla="*/ 74 w 90"/>
                <a:gd name="T1" fmla="*/ 0 h 614"/>
                <a:gd name="T2" fmla="*/ 80 w 90"/>
                <a:gd name="T3" fmla="*/ 35 h 614"/>
                <a:gd name="T4" fmla="*/ 82 w 90"/>
                <a:gd name="T5" fmla="*/ 76 h 614"/>
                <a:gd name="T6" fmla="*/ 87 w 90"/>
                <a:gd name="T7" fmla="*/ 135 h 614"/>
                <a:gd name="T8" fmla="*/ 88 w 90"/>
                <a:gd name="T9" fmla="*/ 180 h 614"/>
                <a:gd name="T10" fmla="*/ 89 w 90"/>
                <a:gd name="T11" fmla="*/ 241 h 614"/>
                <a:gd name="T12" fmla="*/ 89 w 90"/>
                <a:gd name="T13" fmla="*/ 302 h 614"/>
                <a:gd name="T14" fmla="*/ 87 w 90"/>
                <a:gd name="T15" fmla="*/ 364 h 614"/>
                <a:gd name="T16" fmla="*/ 85 w 90"/>
                <a:gd name="T17" fmla="*/ 414 h 614"/>
                <a:gd name="T18" fmla="*/ 82 w 90"/>
                <a:gd name="T19" fmla="*/ 458 h 614"/>
                <a:gd name="T20" fmla="*/ 76 w 90"/>
                <a:gd name="T21" fmla="*/ 511 h 614"/>
                <a:gd name="T22" fmla="*/ 69 w 90"/>
                <a:gd name="T23" fmla="*/ 562 h 614"/>
                <a:gd name="T24" fmla="*/ 61 w 90"/>
                <a:gd name="T25" fmla="*/ 613 h 614"/>
                <a:gd name="T26" fmla="*/ 0 w 90"/>
                <a:gd name="T27" fmla="*/ 581 h 614"/>
                <a:gd name="T28" fmla="*/ 8 w 90"/>
                <a:gd name="T29" fmla="*/ 555 h 614"/>
                <a:gd name="T30" fmla="*/ 15 w 90"/>
                <a:gd name="T31" fmla="*/ 494 h 614"/>
                <a:gd name="T32" fmla="*/ 20 w 90"/>
                <a:gd name="T33" fmla="*/ 441 h 614"/>
                <a:gd name="T34" fmla="*/ 23 w 90"/>
                <a:gd name="T35" fmla="*/ 387 h 614"/>
                <a:gd name="T36" fmla="*/ 26 w 90"/>
                <a:gd name="T37" fmla="*/ 333 h 614"/>
                <a:gd name="T38" fmla="*/ 28 w 90"/>
                <a:gd name="T39" fmla="*/ 289 h 614"/>
                <a:gd name="T40" fmla="*/ 26 w 90"/>
                <a:gd name="T41" fmla="*/ 233 h 614"/>
                <a:gd name="T42" fmla="*/ 26 w 90"/>
                <a:gd name="T43" fmla="*/ 172 h 614"/>
                <a:gd name="T44" fmla="*/ 24 w 90"/>
                <a:gd name="T45" fmla="*/ 116 h 614"/>
                <a:gd name="T46" fmla="*/ 18 w 90"/>
                <a:gd name="T47" fmla="*/ 61 h 614"/>
                <a:gd name="T48" fmla="*/ 10 w 90"/>
                <a:gd name="T49" fmla="*/ 31 h 614"/>
                <a:gd name="T50" fmla="*/ 74 w 90"/>
                <a:gd name="T5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614">
                  <a:moveTo>
                    <a:pt x="74" y="0"/>
                  </a:moveTo>
                  <a:lnTo>
                    <a:pt x="80" y="35"/>
                  </a:lnTo>
                  <a:lnTo>
                    <a:pt x="82" y="76"/>
                  </a:lnTo>
                  <a:lnTo>
                    <a:pt x="87" y="135"/>
                  </a:lnTo>
                  <a:lnTo>
                    <a:pt x="88" y="180"/>
                  </a:lnTo>
                  <a:lnTo>
                    <a:pt x="89" y="241"/>
                  </a:lnTo>
                  <a:lnTo>
                    <a:pt x="89" y="302"/>
                  </a:lnTo>
                  <a:lnTo>
                    <a:pt x="87" y="364"/>
                  </a:lnTo>
                  <a:lnTo>
                    <a:pt x="85" y="414"/>
                  </a:lnTo>
                  <a:lnTo>
                    <a:pt x="82" y="458"/>
                  </a:lnTo>
                  <a:lnTo>
                    <a:pt x="76" y="511"/>
                  </a:lnTo>
                  <a:lnTo>
                    <a:pt x="69" y="562"/>
                  </a:lnTo>
                  <a:lnTo>
                    <a:pt x="61" y="613"/>
                  </a:lnTo>
                  <a:lnTo>
                    <a:pt x="0" y="581"/>
                  </a:lnTo>
                  <a:lnTo>
                    <a:pt x="8" y="555"/>
                  </a:lnTo>
                  <a:lnTo>
                    <a:pt x="15" y="494"/>
                  </a:lnTo>
                  <a:lnTo>
                    <a:pt x="20" y="441"/>
                  </a:lnTo>
                  <a:lnTo>
                    <a:pt x="23" y="387"/>
                  </a:lnTo>
                  <a:lnTo>
                    <a:pt x="26" y="333"/>
                  </a:lnTo>
                  <a:lnTo>
                    <a:pt x="28" y="289"/>
                  </a:lnTo>
                  <a:lnTo>
                    <a:pt x="26" y="233"/>
                  </a:lnTo>
                  <a:lnTo>
                    <a:pt x="26" y="172"/>
                  </a:lnTo>
                  <a:lnTo>
                    <a:pt x="24" y="116"/>
                  </a:lnTo>
                  <a:lnTo>
                    <a:pt x="18" y="61"/>
                  </a:lnTo>
                  <a:lnTo>
                    <a:pt x="10" y="31"/>
                  </a:lnTo>
                  <a:lnTo>
                    <a:pt x="74" y="0"/>
                  </a:lnTo>
                </a:path>
              </a:pathLst>
            </a:custGeom>
            <a:solidFill>
              <a:srgbClr val="E07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51" name="Freeform 15"/>
            <p:cNvSpPr>
              <a:spLocks/>
            </p:cNvSpPr>
            <p:nvPr/>
          </p:nvSpPr>
          <p:spPr bwMode="auto">
            <a:xfrm>
              <a:off x="1180" y="1103"/>
              <a:ext cx="75" cy="479"/>
            </a:xfrm>
            <a:custGeom>
              <a:avLst/>
              <a:gdLst>
                <a:gd name="T0" fmla="*/ 63 w 75"/>
                <a:gd name="T1" fmla="*/ 0 h 479"/>
                <a:gd name="T2" fmla="*/ 68 w 75"/>
                <a:gd name="T3" fmla="*/ 41 h 479"/>
                <a:gd name="T4" fmla="*/ 70 w 75"/>
                <a:gd name="T5" fmla="*/ 87 h 479"/>
                <a:gd name="T6" fmla="*/ 73 w 75"/>
                <a:gd name="T7" fmla="*/ 134 h 479"/>
                <a:gd name="T8" fmla="*/ 74 w 75"/>
                <a:gd name="T9" fmla="*/ 195 h 479"/>
                <a:gd name="T10" fmla="*/ 74 w 75"/>
                <a:gd name="T11" fmla="*/ 256 h 479"/>
                <a:gd name="T12" fmla="*/ 72 w 75"/>
                <a:gd name="T13" fmla="*/ 318 h 479"/>
                <a:gd name="T14" fmla="*/ 70 w 75"/>
                <a:gd name="T15" fmla="*/ 367 h 479"/>
                <a:gd name="T16" fmla="*/ 67 w 75"/>
                <a:gd name="T17" fmla="*/ 411 h 479"/>
                <a:gd name="T18" fmla="*/ 66 w 75"/>
                <a:gd name="T19" fmla="*/ 454 h 479"/>
                <a:gd name="T20" fmla="*/ 64 w 75"/>
                <a:gd name="T21" fmla="*/ 478 h 479"/>
                <a:gd name="T22" fmla="*/ 0 w 75"/>
                <a:gd name="T23" fmla="*/ 443 h 479"/>
                <a:gd name="T24" fmla="*/ 6 w 75"/>
                <a:gd name="T25" fmla="*/ 394 h 479"/>
                <a:gd name="T26" fmla="*/ 9 w 75"/>
                <a:gd name="T27" fmla="*/ 341 h 479"/>
                <a:gd name="T28" fmla="*/ 12 w 75"/>
                <a:gd name="T29" fmla="*/ 286 h 479"/>
                <a:gd name="T30" fmla="*/ 14 w 75"/>
                <a:gd name="T31" fmla="*/ 243 h 479"/>
                <a:gd name="T32" fmla="*/ 14 w 75"/>
                <a:gd name="T33" fmla="*/ 181 h 479"/>
                <a:gd name="T34" fmla="*/ 12 w 75"/>
                <a:gd name="T35" fmla="*/ 126 h 479"/>
                <a:gd name="T36" fmla="*/ 7 w 75"/>
                <a:gd name="T37" fmla="*/ 72 h 479"/>
                <a:gd name="T38" fmla="*/ 3 w 75"/>
                <a:gd name="T39" fmla="*/ 30 h 479"/>
                <a:gd name="T40" fmla="*/ 63 w 75"/>
                <a:gd name="T4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479">
                  <a:moveTo>
                    <a:pt x="63" y="0"/>
                  </a:moveTo>
                  <a:lnTo>
                    <a:pt x="68" y="41"/>
                  </a:lnTo>
                  <a:lnTo>
                    <a:pt x="70" y="87"/>
                  </a:lnTo>
                  <a:lnTo>
                    <a:pt x="73" y="134"/>
                  </a:lnTo>
                  <a:lnTo>
                    <a:pt x="74" y="195"/>
                  </a:lnTo>
                  <a:lnTo>
                    <a:pt x="74" y="256"/>
                  </a:lnTo>
                  <a:lnTo>
                    <a:pt x="72" y="318"/>
                  </a:lnTo>
                  <a:lnTo>
                    <a:pt x="70" y="367"/>
                  </a:lnTo>
                  <a:lnTo>
                    <a:pt x="67" y="411"/>
                  </a:lnTo>
                  <a:lnTo>
                    <a:pt x="66" y="454"/>
                  </a:lnTo>
                  <a:lnTo>
                    <a:pt x="64" y="478"/>
                  </a:lnTo>
                  <a:lnTo>
                    <a:pt x="0" y="443"/>
                  </a:lnTo>
                  <a:lnTo>
                    <a:pt x="6" y="394"/>
                  </a:lnTo>
                  <a:lnTo>
                    <a:pt x="9" y="341"/>
                  </a:lnTo>
                  <a:lnTo>
                    <a:pt x="12" y="286"/>
                  </a:lnTo>
                  <a:lnTo>
                    <a:pt x="14" y="243"/>
                  </a:lnTo>
                  <a:lnTo>
                    <a:pt x="14" y="181"/>
                  </a:lnTo>
                  <a:lnTo>
                    <a:pt x="12" y="126"/>
                  </a:lnTo>
                  <a:lnTo>
                    <a:pt x="7" y="72"/>
                  </a:lnTo>
                  <a:lnTo>
                    <a:pt x="3" y="30"/>
                  </a:lnTo>
                  <a:lnTo>
                    <a:pt x="63" y="0"/>
                  </a:lnTo>
                </a:path>
              </a:pathLst>
            </a:custGeom>
            <a:solidFill>
              <a:srgbClr val="FF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52" name="Freeform 16"/>
            <p:cNvSpPr>
              <a:spLocks/>
            </p:cNvSpPr>
            <p:nvPr/>
          </p:nvSpPr>
          <p:spPr bwMode="auto">
            <a:xfrm>
              <a:off x="1044" y="1166"/>
              <a:ext cx="71" cy="347"/>
            </a:xfrm>
            <a:custGeom>
              <a:avLst/>
              <a:gdLst>
                <a:gd name="T0" fmla="*/ 62 w 71"/>
                <a:gd name="T1" fmla="*/ 0 h 347"/>
                <a:gd name="T2" fmla="*/ 68 w 71"/>
                <a:gd name="T3" fmla="*/ 63 h 347"/>
                <a:gd name="T4" fmla="*/ 70 w 71"/>
                <a:gd name="T5" fmla="*/ 124 h 347"/>
                <a:gd name="T6" fmla="*/ 69 w 71"/>
                <a:gd name="T7" fmla="*/ 185 h 347"/>
                <a:gd name="T8" fmla="*/ 67 w 71"/>
                <a:gd name="T9" fmla="*/ 247 h 347"/>
                <a:gd name="T10" fmla="*/ 65 w 71"/>
                <a:gd name="T11" fmla="*/ 295 h 347"/>
                <a:gd name="T12" fmla="*/ 57 w 71"/>
                <a:gd name="T13" fmla="*/ 346 h 347"/>
                <a:gd name="T14" fmla="*/ 0 w 71"/>
                <a:gd name="T15" fmla="*/ 317 h 347"/>
                <a:gd name="T16" fmla="*/ 6 w 71"/>
                <a:gd name="T17" fmla="*/ 269 h 347"/>
                <a:gd name="T18" fmla="*/ 7 w 71"/>
                <a:gd name="T19" fmla="*/ 214 h 347"/>
                <a:gd name="T20" fmla="*/ 9 w 71"/>
                <a:gd name="T21" fmla="*/ 172 h 347"/>
                <a:gd name="T22" fmla="*/ 8 w 71"/>
                <a:gd name="T23" fmla="*/ 109 h 347"/>
                <a:gd name="T24" fmla="*/ 6 w 71"/>
                <a:gd name="T25" fmla="*/ 57 h 347"/>
                <a:gd name="T26" fmla="*/ 2 w 71"/>
                <a:gd name="T27" fmla="*/ 29 h 347"/>
                <a:gd name="T28" fmla="*/ 62 w 71"/>
                <a:gd name="T2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347">
                  <a:moveTo>
                    <a:pt x="62" y="0"/>
                  </a:moveTo>
                  <a:lnTo>
                    <a:pt x="68" y="63"/>
                  </a:lnTo>
                  <a:lnTo>
                    <a:pt x="70" y="124"/>
                  </a:lnTo>
                  <a:lnTo>
                    <a:pt x="69" y="185"/>
                  </a:lnTo>
                  <a:lnTo>
                    <a:pt x="67" y="247"/>
                  </a:lnTo>
                  <a:lnTo>
                    <a:pt x="65" y="295"/>
                  </a:lnTo>
                  <a:lnTo>
                    <a:pt x="57" y="346"/>
                  </a:lnTo>
                  <a:lnTo>
                    <a:pt x="0" y="317"/>
                  </a:lnTo>
                  <a:lnTo>
                    <a:pt x="6" y="269"/>
                  </a:lnTo>
                  <a:lnTo>
                    <a:pt x="7" y="214"/>
                  </a:lnTo>
                  <a:lnTo>
                    <a:pt x="9" y="172"/>
                  </a:lnTo>
                  <a:lnTo>
                    <a:pt x="8" y="109"/>
                  </a:lnTo>
                  <a:lnTo>
                    <a:pt x="6" y="57"/>
                  </a:lnTo>
                  <a:lnTo>
                    <a:pt x="2" y="29"/>
                  </a:lnTo>
                  <a:lnTo>
                    <a:pt x="62" y="0"/>
                  </a:lnTo>
                </a:path>
              </a:pathLst>
            </a:custGeom>
            <a:solidFill>
              <a:srgbClr val="FFC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53" name="Freeform 17"/>
            <p:cNvSpPr>
              <a:spLocks/>
            </p:cNvSpPr>
            <p:nvPr/>
          </p:nvSpPr>
          <p:spPr bwMode="auto">
            <a:xfrm>
              <a:off x="915" y="1221"/>
              <a:ext cx="68" cy="230"/>
            </a:xfrm>
            <a:custGeom>
              <a:avLst/>
              <a:gdLst>
                <a:gd name="T0" fmla="*/ 65 w 68"/>
                <a:gd name="T1" fmla="*/ 33 h 230"/>
                <a:gd name="T2" fmla="*/ 67 w 68"/>
                <a:gd name="T3" fmla="*/ 92 h 230"/>
                <a:gd name="T4" fmla="*/ 66 w 68"/>
                <a:gd name="T5" fmla="*/ 150 h 230"/>
                <a:gd name="T6" fmla="*/ 62 w 68"/>
                <a:gd name="T7" fmla="*/ 200 h 230"/>
                <a:gd name="T8" fmla="*/ 59 w 68"/>
                <a:gd name="T9" fmla="*/ 229 h 230"/>
                <a:gd name="T10" fmla="*/ 0 w 68"/>
                <a:gd name="T11" fmla="*/ 203 h 230"/>
                <a:gd name="T12" fmla="*/ 5 w 68"/>
                <a:gd name="T13" fmla="*/ 141 h 230"/>
                <a:gd name="T14" fmla="*/ 5 w 68"/>
                <a:gd name="T15" fmla="*/ 84 h 230"/>
                <a:gd name="T16" fmla="*/ 5 w 68"/>
                <a:gd name="T17" fmla="*/ 30 h 230"/>
                <a:gd name="T18" fmla="*/ 62 w 68"/>
                <a:gd name="T19" fmla="*/ 0 h 230"/>
                <a:gd name="T20" fmla="*/ 65 w 68"/>
                <a:gd name="T21" fmla="*/ 3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30">
                  <a:moveTo>
                    <a:pt x="65" y="33"/>
                  </a:moveTo>
                  <a:lnTo>
                    <a:pt x="67" y="92"/>
                  </a:lnTo>
                  <a:lnTo>
                    <a:pt x="66" y="150"/>
                  </a:lnTo>
                  <a:lnTo>
                    <a:pt x="62" y="200"/>
                  </a:lnTo>
                  <a:lnTo>
                    <a:pt x="59" y="229"/>
                  </a:lnTo>
                  <a:lnTo>
                    <a:pt x="0" y="203"/>
                  </a:lnTo>
                  <a:lnTo>
                    <a:pt x="5" y="141"/>
                  </a:lnTo>
                  <a:lnTo>
                    <a:pt x="5" y="84"/>
                  </a:lnTo>
                  <a:lnTo>
                    <a:pt x="5" y="30"/>
                  </a:lnTo>
                  <a:lnTo>
                    <a:pt x="62" y="0"/>
                  </a:lnTo>
                  <a:lnTo>
                    <a:pt x="65" y="33"/>
                  </a:lnTo>
                </a:path>
              </a:pathLst>
            </a:custGeom>
            <a:solidFill>
              <a:srgbClr val="FFE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1154" name="Rectangle 18"/>
          <p:cNvSpPr>
            <a:spLocks noChangeArrowheads="1"/>
          </p:cNvSpPr>
          <p:nvPr/>
        </p:nvSpPr>
        <p:spPr bwMode="auto">
          <a:xfrm>
            <a:off x="920750" y="1768475"/>
            <a:ext cx="339725" cy="520700"/>
          </a:xfrm>
          <a:prstGeom prst="rect">
            <a:avLst/>
          </a:prstGeom>
          <a:gradFill rotWithShape="0">
            <a:gsLst>
              <a:gs pos="0">
                <a:srgbClr val="FFFFFF">
                  <a:gamma/>
                  <a:shade val="29804"/>
                  <a:invGamma/>
                </a:srgbClr>
              </a:gs>
              <a:gs pos="50000">
                <a:srgbClr val="FFFFFF"/>
              </a:gs>
              <a:gs pos="100000">
                <a:srgbClr val="FFFFFF">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55" name="Freeform 19"/>
          <p:cNvSpPr>
            <a:spLocks/>
          </p:cNvSpPr>
          <p:nvPr/>
        </p:nvSpPr>
        <p:spPr bwMode="auto">
          <a:xfrm>
            <a:off x="1266825" y="1076325"/>
            <a:ext cx="633413" cy="1906588"/>
          </a:xfrm>
          <a:custGeom>
            <a:avLst/>
            <a:gdLst>
              <a:gd name="T0" fmla="*/ 0 w 433"/>
              <a:gd name="T1" fmla="*/ 432 h 1201"/>
              <a:gd name="T2" fmla="*/ 432 w 433"/>
              <a:gd name="T3" fmla="*/ 0 h 1201"/>
              <a:gd name="T4" fmla="*/ 432 w 433"/>
              <a:gd name="T5" fmla="*/ 1200 h 1201"/>
              <a:gd name="T6" fmla="*/ 0 w 433"/>
              <a:gd name="T7" fmla="*/ 768 h 1201"/>
              <a:gd name="T8" fmla="*/ 0 w 433"/>
              <a:gd name="T9" fmla="*/ 432 h 1201"/>
            </a:gdLst>
            <a:ahLst/>
            <a:cxnLst>
              <a:cxn ang="0">
                <a:pos x="T0" y="T1"/>
              </a:cxn>
              <a:cxn ang="0">
                <a:pos x="T2" y="T3"/>
              </a:cxn>
              <a:cxn ang="0">
                <a:pos x="T4" y="T5"/>
              </a:cxn>
              <a:cxn ang="0">
                <a:pos x="T6" y="T7"/>
              </a:cxn>
              <a:cxn ang="0">
                <a:pos x="T8" y="T9"/>
              </a:cxn>
            </a:cxnLst>
            <a:rect l="0" t="0" r="r" b="b"/>
            <a:pathLst>
              <a:path w="433" h="1201">
                <a:moveTo>
                  <a:pt x="0" y="432"/>
                </a:moveTo>
                <a:lnTo>
                  <a:pt x="432" y="0"/>
                </a:lnTo>
                <a:lnTo>
                  <a:pt x="432" y="1200"/>
                </a:lnTo>
                <a:lnTo>
                  <a:pt x="0" y="768"/>
                </a:lnTo>
                <a:lnTo>
                  <a:pt x="0" y="432"/>
                </a:lnTo>
              </a:path>
            </a:pathLst>
          </a:custGeom>
          <a:gradFill rotWithShape="0">
            <a:gsLst>
              <a:gs pos="0">
                <a:srgbClr val="FFFFFF"/>
              </a:gs>
              <a:gs pos="50000">
                <a:srgbClr val="FFFFFF">
                  <a:gamma/>
                  <a:shade val="29804"/>
                  <a:invGamma/>
                </a:srgbClr>
              </a:gs>
              <a:gs pos="100000">
                <a:srgbClr val="FFFFFF"/>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1156" name="Group 20"/>
          <p:cNvGrpSpPr>
            <a:grpSpLocks/>
          </p:cNvGrpSpPr>
          <p:nvPr/>
        </p:nvGrpSpPr>
        <p:grpSpPr bwMode="auto">
          <a:xfrm>
            <a:off x="5583238" y="992188"/>
            <a:ext cx="1846262" cy="1997075"/>
            <a:chOff x="3810" y="723"/>
            <a:chExt cx="1260" cy="1258"/>
          </a:xfrm>
        </p:grpSpPr>
        <p:sp>
          <p:nvSpPr>
            <p:cNvPr id="731157" name="Freeform 21"/>
            <p:cNvSpPr>
              <a:spLocks/>
            </p:cNvSpPr>
            <p:nvPr/>
          </p:nvSpPr>
          <p:spPr bwMode="auto">
            <a:xfrm>
              <a:off x="3810" y="723"/>
              <a:ext cx="180" cy="1258"/>
            </a:xfrm>
            <a:custGeom>
              <a:avLst/>
              <a:gdLst>
                <a:gd name="T0" fmla="*/ 90 w 180"/>
                <a:gd name="T1" fmla="*/ 0 h 1258"/>
                <a:gd name="T2" fmla="*/ 82 w 180"/>
                <a:gd name="T3" fmla="*/ 29 h 1258"/>
                <a:gd name="T4" fmla="*/ 68 w 180"/>
                <a:gd name="T5" fmla="*/ 77 h 1258"/>
                <a:gd name="T6" fmla="*/ 55 w 180"/>
                <a:gd name="T7" fmla="*/ 118 h 1258"/>
                <a:gd name="T8" fmla="*/ 45 w 180"/>
                <a:gd name="T9" fmla="*/ 162 h 1258"/>
                <a:gd name="T10" fmla="*/ 35 w 180"/>
                <a:gd name="T11" fmla="*/ 206 h 1258"/>
                <a:gd name="T12" fmla="*/ 27 w 180"/>
                <a:gd name="T13" fmla="*/ 256 h 1258"/>
                <a:gd name="T14" fmla="*/ 19 w 180"/>
                <a:gd name="T15" fmla="*/ 307 h 1258"/>
                <a:gd name="T16" fmla="*/ 13 w 180"/>
                <a:gd name="T17" fmla="*/ 364 h 1258"/>
                <a:gd name="T18" fmla="*/ 7 w 180"/>
                <a:gd name="T19" fmla="*/ 413 h 1258"/>
                <a:gd name="T20" fmla="*/ 4 w 180"/>
                <a:gd name="T21" fmla="*/ 469 h 1258"/>
                <a:gd name="T22" fmla="*/ 1 w 180"/>
                <a:gd name="T23" fmla="*/ 518 h 1258"/>
                <a:gd name="T24" fmla="*/ 0 w 180"/>
                <a:gd name="T25" fmla="*/ 578 h 1258"/>
                <a:gd name="T26" fmla="*/ 1 w 180"/>
                <a:gd name="T27" fmla="*/ 640 h 1258"/>
                <a:gd name="T28" fmla="*/ 3 w 180"/>
                <a:gd name="T29" fmla="*/ 703 h 1258"/>
                <a:gd name="T30" fmla="*/ 5 w 180"/>
                <a:gd name="T31" fmla="*/ 752 h 1258"/>
                <a:gd name="T32" fmla="*/ 8 w 180"/>
                <a:gd name="T33" fmla="*/ 796 h 1258"/>
                <a:gd name="T34" fmla="*/ 15 w 180"/>
                <a:gd name="T35" fmla="*/ 850 h 1258"/>
                <a:gd name="T36" fmla="*/ 20 w 180"/>
                <a:gd name="T37" fmla="*/ 901 h 1258"/>
                <a:gd name="T38" fmla="*/ 29 w 180"/>
                <a:gd name="T39" fmla="*/ 956 h 1258"/>
                <a:gd name="T40" fmla="*/ 40 w 180"/>
                <a:gd name="T41" fmla="*/ 1008 h 1258"/>
                <a:gd name="T42" fmla="*/ 50 w 180"/>
                <a:gd name="T43" fmla="*/ 1059 h 1258"/>
                <a:gd name="T44" fmla="*/ 62 w 180"/>
                <a:gd name="T45" fmla="*/ 1105 h 1258"/>
                <a:gd name="T46" fmla="*/ 77 w 180"/>
                <a:gd name="T47" fmla="*/ 1153 h 1258"/>
                <a:gd name="T48" fmla="*/ 94 w 180"/>
                <a:gd name="T49" fmla="*/ 1198 h 1258"/>
                <a:gd name="T50" fmla="*/ 111 w 180"/>
                <a:gd name="T51" fmla="*/ 1245 h 1258"/>
                <a:gd name="T52" fmla="*/ 116 w 180"/>
                <a:gd name="T53" fmla="*/ 1257 h 1258"/>
                <a:gd name="T54" fmla="*/ 179 w 180"/>
                <a:gd name="T55" fmla="*/ 1228 h 1258"/>
                <a:gd name="T56" fmla="*/ 162 w 180"/>
                <a:gd name="T57" fmla="*/ 1192 h 1258"/>
                <a:gd name="T58" fmla="*/ 143 w 180"/>
                <a:gd name="T59" fmla="*/ 1149 h 1258"/>
                <a:gd name="T60" fmla="*/ 128 w 180"/>
                <a:gd name="T61" fmla="*/ 1103 h 1258"/>
                <a:gd name="T62" fmla="*/ 116 w 180"/>
                <a:gd name="T63" fmla="*/ 1053 h 1258"/>
                <a:gd name="T64" fmla="*/ 102 w 180"/>
                <a:gd name="T65" fmla="*/ 996 h 1258"/>
                <a:gd name="T66" fmla="*/ 92 w 180"/>
                <a:gd name="T67" fmla="*/ 944 h 1258"/>
                <a:gd name="T68" fmla="*/ 84 w 180"/>
                <a:gd name="T69" fmla="*/ 894 h 1258"/>
                <a:gd name="T70" fmla="*/ 77 w 180"/>
                <a:gd name="T71" fmla="*/ 833 h 1258"/>
                <a:gd name="T72" fmla="*/ 72 w 180"/>
                <a:gd name="T73" fmla="*/ 779 h 1258"/>
                <a:gd name="T74" fmla="*/ 68 w 180"/>
                <a:gd name="T75" fmla="*/ 726 h 1258"/>
                <a:gd name="T76" fmla="*/ 66 w 180"/>
                <a:gd name="T77" fmla="*/ 671 h 1258"/>
                <a:gd name="T78" fmla="*/ 64 w 180"/>
                <a:gd name="T79" fmla="*/ 627 h 1258"/>
                <a:gd name="T80" fmla="*/ 65 w 180"/>
                <a:gd name="T81" fmla="*/ 570 h 1258"/>
                <a:gd name="T82" fmla="*/ 67 w 180"/>
                <a:gd name="T83" fmla="*/ 511 h 1258"/>
                <a:gd name="T84" fmla="*/ 70 w 180"/>
                <a:gd name="T85" fmla="*/ 455 h 1258"/>
                <a:gd name="T86" fmla="*/ 74 w 180"/>
                <a:gd name="T87" fmla="*/ 398 h 1258"/>
                <a:gd name="T88" fmla="*/ 81 w 180"/>
                <a:gd name="T89" fmla="*/ 339 h 1258"/>
                <a:gd name="T90" fmla="*/ 89 w 180"/>
                <a:gd name="T91" fmla="*/ 286 h 1258"/>
                <a:gd name="T92" fmla="*/ 98 w 180"/>
                <a:gd name="T93" fmla="*/ 230 h 1258"/>
                <a:gd name="T94" fmla="*/ 109 w 180"/>
                <a:gd name="T95" fmla="*/ 180 h 1258"/>
                <a:gd name="T96" fmla="*/ 124 w 180"/>
                <a:gd name="T97" fmla="*/ 124 h 1258"/>
                <a:gd name="T98" fmla="*/ 138 w 180"/>
                <a:gd name="T99" fmla="*/ 77 h 1258"/>
                <a:gd name="T100" fmla="*/ 155 w 180"/>
                <a:gd name="T101" fmla="*/ 33 h 1258"/>
                <a:gd name="T102" fmla="*/ 90 w 180"/>
                <a:gd name="T103" fmla="*/ 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258">
                  <a:moveTo>
                    <a:pt x="90" y="0"/>
                  </a:moveTo>
                  <a:lnTo>
                    <a:pt x="82" y="29"/>
                  </a:lnTo>
                  <a:lnTo>
                    <a:pt x="68" y="77"/>
                  </a:lnTo>
                  <a:lnTo>
                    <a:pt x="55" y="118"/>
                  </a:lnTo>
                  <a:lnTo>
                    <a:pt x="45" y="162"/>
                  </a:lnTo>
                  <a:lnTo>
                    <a:pt x="35" y="206"/>
                  </a:lnTo>
                  <a:lnTo>
                    <a:pt x="27" y="256"/>
                  </a:lnTo>
                  <a:lnTo>
                    <a:pt x="19" y="307"/>
                  </a:lnTo>
                  <a:lnTo>
                    <a:pt x="13" y="364"/>
                  </a:lnTo>
                  <a:lnTo>
                    <a:pt x="7" y="413"/>
                  </a:lnTo>
                  <a:lnTo>
                    <a:pt x="4" y="469"/>
                  </a:lnTo>
                  <a:lnTo>
                    <a:pt x="1" y="518"/>
                  </a:lnTo>
                  <a:lnTo>
                    <a:pt x="0" y="578"/>
                  </a:lnTo>
                  <a:lnTo>
                    <a:pt x="1" y="640"/>
                  </a:lnTo>
                  <a:lnTo>
                    <a:pt x="3" y="703"/>
                  </a:lnTo>
                  <a:lnTo>
                    <a:pt x="5" y="752"/>
                  </a:lnTo>
                  <a:lnTo>
                    <a:pt x="8" y="796"/>
                  </a:lnTo>
                  <a:lnTo>
                    <a:pt x="15" y="850"/>
                  </a:lnTo>
                  <a:lnTo>
                    <a:pt x="20" y="901"/>
                  </a:lnTo>
                  <a:lnTo>
                    <a:pt x="29" y="956"/>
                  </a:lnTo>
                  <a:lnTo>
                    <a:pt x="40" y="1008"/>
                  </a:lnTo>
                  <a:lnTo>
                    <a:pt x="50" y="1059"/>
                  </a:lnTo>
                  <a:lnTo>
                    <a:pt x="62" y="1105"/>
                  </a:lnTo>
                  <a:lnTo>
                    <a:pt x="77" y="1153"/>
                  </a:lnTo>
                  <a:lnTo>
                    <a:pt x="94" y="1198"/>
                  </a:lnTo>
                  <a:lnTo>
                    <a:pt x="111" y="1245"/>
                  </a:lnTo>
                  <a:lnTo>
                    <a:pt x="116" y="1257"/>
                  </a:lnTo>
                  <a:lnTo>
                    <a:pt x="179" y="1228"/>
                  </a:lnTo>
                  <a:lnTo>
                    <a:pt x="162" y="1192"/>
                  </a:lnTo>
                  <a:lnTo>
                    <a:pt x="143" y="1149"/>
                  </a:lnTo>
                  <a:lnTo>
                    <a:pt x="128" y="1103"/>
                  </a:lnTo>
                  <a:lnTo>
                    <a:pt x="116" y="1053"/>
                  </a:lnTo>
                  <a:lnTo>
                    <a:pt x="102" y="996"/>
                  </a:lnTo>
                  <a:lnTo>
                    <a:pt x="92" y="944"/>
                  </a:lnTo>
                  <a:lnTo>
                    <a:pt x="84" y="894"/>
                  </a:lnTo>
                  <a:lnTo>
                    <a:pt x="77" y="833"/>
                  </a:lnTo>
                  <a:lnTo>
                    <a:pt x="72" y="779"/>
                  </a:lnTo>
                  <a:lnTo>
                    <a:pt x="68" y="726"/>
                  </a:lnTo>
                  <a:lnTo>
                    <a:pt x="66" y="671"/>
                  </a:lnTo>
                  <a:lnTo>
                    <a:pt x="64" y="627"/>
                  </a:lnTo>
                  <a:lnTo>
                    <a:pt x="65" y="570"/>
                  </a:lnTo>
                  <a:lnTo>
                    <a:pt x="67" y="511"/>
                  </a:lnTo>
                  <a:lnTo>
                    <a:pt x="70" y="455"/>
                  </a:lnTo>
                  <a:lnTo>
                    <a:pt x="74" y="398"/>
                  </a:lnTo>
                  <a:lnTo>
                    <a:pt x="81" y="339"/>
                  </a:lnTo>
                  <a:lnTo>
                    <a:pt x="89" y="286"/>
                  </a:lnTo>
                  <a:lnTo>
                    <a:pt x="98" y="230"/>
                  </a:lnTo>
                  <a:lnTo>
                    <a:pt x="109" y="180"/>
                  </a:lnTo>
                  <a:lnTo>
                    <a:pt x="124" y="124"/>
                  </a:lnTo>
                  <a:lnTo>
                    <a:pt x="138" y="77"/>
                  </a:lnTo>
                  <a:lnTo>
                    <a:pt x="155" y="33"/>
                  </a:lnTo>
                  <a:lnTo>
                    <a:pt x="90" y="0"/>
                  </a:lnTo>
                </a:path>
              </a:pathLst>
            </a:custGeom>
            <a:solidFill>
              <a:srgbClr val="804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58" name="Freeform 22"/>
            <p:cNvSpPr>
              <a:spLocks/>
            </p:cNvSpPr>
            <p:nvPr/>
          </p:nvSpPr>
          <p:spPr bwMode="auto">
            <a:xfrm>
              <a:off x="3978" y="794"/>
              <a:ext cx="151" cy="1121"/>
            </a:xfrm>
            <a:custGeom>
              <a:avLst/>
              <a:gdLst>
                <a:gd name="T0" fmla="*/ 69 w 151"/>
                <a:gd name="T1" fmla="*/ 0 h 1121"/>
                <a:gd name="T2" fmla="*/ 55 w 151"/>
                <a:gd name="T3" fmla="*/ 48 h 1121"/>
                <a:gd name="T4" fmla="*/ 45 w 151"/>
                <a:gd name="T5" fmla="*/ 92 h 1121"/>
                <a:gd name="T6" fmla="*/ 35 w 151"/>
                <a:gd name="T7" fmla="*/ 135 h 1121"/>
                <a:gd name="T8" fmla="*/ 27 w 151"/>
                <a:gd name="T9" fmla="*/ 185 h 1121"/>
                <a:gd name="T10" fmla="*/ 19 w 151"/>
                <a:gd name="T11" fmla="*/ 236 h 1121"/>
                <a:gd name="T12" fmla="*/ 13 w 151"/>
                <a:gd name="T13" fmla="*/ 293 h 1121"/>
                <a:gd name="T14" fmla="*/ 7 w 151"/>
                <a:gd name="T15" fmla="*/ 342 h 1121"/>
                <a:gd name="T16" fmla="*/ 4 w 151"/>
                <a:gd name="T17" fmla="*/ 398 h 1121"/>
                <a:gd name="T18" fmla="*/ 1 w 151"/>
                <a:gd name="T19" fmla="*/ 447 h 1121"/>
                <a:gd name="T20" fmla="*/ 0 w 151"/>
                <a:gd name="T21" fmla="*/ 507 h 1121"/>
                <a:gd name="T22" fmla="*/ 1 w 151"/>
                <a:gd name="T23" fmla="*/ 569 h 1121"/>
                <a:gd name="T24" fmla="*/ 3 w 151"/>
                <a:gd name="T25" fmla="*/ 632 h 1121"/>
                <a:gd name="T26" fmla="*/ 5 w 151"/>
                <a:gd name="T27" fmla="*/ 681 h 1121"/>
                <a:gd name="T28" fmla="*/ 8 w 151"/>
                <a:gd name="T29" fmla="*/ 725 h 1121"/>
                <a:gd name="T30" fmla="*/ 14 w 151"/>
                <a:gd name="T31" fmla="*/ 779 h 1121"/>
                <a:gd name="T32" fmla="*/ 20 w 151"/>
                <a:gd name="T33" fmla="*/ 830 h 1121"/>
                <a:gd name="T34" fmla="*/ 29 w 151"/>
                <a:gd name="T35" fmla="*/ 885 h 1121"/>
                <a:gd name="T36" fmla="*/ 39 w 151"/>
                <a:gd name="T37" fmla="*/ 937 h 1121"/>
                <a:gd name="T38" fmla="*/ 50 w 151"/>
                <a:gd name="T39" fmla="*/ 988 h 1121"/>
                <a:gd name="T40" fmla="*/ 62 w 151"/>
                <a:gd name="T41" fmla="*/ 1033 h 1121"/>
                <a:gd name="T42" fmla="*/ 77 w 151"/>
                <a:gd name="T43" fmla="*/ 1082 h 1121"/>
                <a:gd name="T44" fmla="*/ 89 w 151"/>
                <a:gd name="T45" fmla="*/ 1120 h 1121"/>
                <a:gd name="T46" fmla="*/ 150 w 151"/>
                <a:gd name="T47" fmla="*/ 1087 h 1121"/>
                <a:gd name="T48" fmla="*/ 142 w 151"/>
                <a:gd name="T49" fmla="*/ 1077 h 1121"/>
                <a:gd name="T50" fmla="*/ 127 w 151"/>
                <a:gd name="T51" fmla="*/ 1031 h 1121"/>
                <a:gd name="T52" fmla="*/ 115 w 151"/>
                <a:gd name="T53" fmla="*/ 982 h 1121"/>
                <a:gd name="T54" fmla="*/ 101 w 151"/>
                <a:gd name="T55" fmla="*/ 925 h 1121"/>
                <a:gd name="T56" fmla="*/ 91 w 151"/>
                <a:gd name="T57" fmla="*/ 873 h 1121"/>
                <a:gd name="T58" fmla="*/ 84 w 151"/>
                <a:gd name="T59" fmla="*/ 823 h 1121"/>
                <a:gd name="T60" fmla="*/ 77 w 151"/>
                <a:gd name="T61" fmla="*/ 762 h 1121"/>
                <a:gd name="T62" fmla="*/ 71 w 151"/>
                <a:gd name="T63" fmla="*/ 708 h 1121"/>
                <a:gd name="T64" fmla="*/ 67 w 151"/>
                <a:gd name="T65" fmla="*/ 654 h 1121"/>
                <a:gd name="T66" fmla="*/ 65 w 151"/>
                <a:gd name="T67" fmla="*/ 600 h 1121"/>
                <a:gd name="T68" fmla="*/ 63 w 151"/>
                <a:gd name="T69" fmla="*/ 556 h 1121"/>
                <a:gd name="T70" fmla="*/ 64 w 151"/>
                <a:gd name="T71" fmla="*/ 499 h 1121"/>
                <a:gd name="T72" fmla="*/ 66 w 151"/>
                <a:gd name="T73" fmla="*/ 440 h 1121"/>
                <a:gd name="T74" fmla="*/ 69 w 151"/>
                <a:gd name="T75" fmla="*/ 384 h 1121"/>
                <a:gd name="T76" fmla="*/ 73 w 151"/>
                <a:gd name="T77" fmla="*/ 327 h 1121"/>
                <a:gd name="T78" fmla="*/ 81 w 151"/>
                <a:gd name="T79" fmla="*/ 269 h 1121"/>
                <a:gd name="T80" fmla="*/ 88 w 151"/>
                <a:gd name="T81" fmla="*/ 215 h 1121"/>
                <a:gd name="T82" fmla="*/ 97 w 151"/>
                <a:gd name="T83" fmla="*/ 159 h 1121"/>
                <a:gd name="T84" fmla="*/ 109 w 151"/>
                <a:gd name="T85" fmla="*/ 109 h 1121"/>
                <a:gd name="T86" fmla="*/ 123 w 151"/>
                <a:gd name="T87" fmla="*/ 54 h 1121"/>
                <a:gd name="T88" fmla="*/ 134 w 151"/>
                <a:gd name="T89" fmla="*/ 27 h 1121"/>
                <a:gd name="T90" fmla="*/ 69 w 151"/>
                <a:gd name="T9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1121">
                  <a:moveTo>
                    <a:pt x="69" y="0"/>
                  </a:moveTo>
                  <a:lnTo>
                    <a:pt x="55" y="48"/>
                  </a:lnTo>
                  <a:lnTo>
                    <a:pt x="45" y="92"/>
                  </a:lnTo>
                  <a:lnTo>
                    <a:pt x="35" y="135"/>
                  </a:lnTo>
                  <a:lnTo>
                    <a:pt x="27" y="185"/>
                  </a:lnTo>
                  <a:lnTo>
                    <a:pt x="19" y="236"/>
                  </a:lnTo>
                  <a:lnTo>
                    <a:pt x="13" y="293"/>
                  </a:lnTo>
                  <a:lnTo>
                    <a:pt x="7" y="342"/>
                  </a:lnTo>
                  <a:lnTo>
                    <a:pt x="4" y="398"/>
                  </a:lnTo>
                  <a:lnTo>
                    <a:pt x="1" y="447"/>
                  </a:lnTo>
                  <a:lnTo>
                    <a:pt x="0" y="507"/>
                  </a:lnTo>
                  <a:lnTo>
                    <a:pt x="1" y="569"/>
                  </a:lnTo>
                  <a:lnTo>
                    <a:pt x="3" y="632"/>
                  </a:lnTo>
                  <a:lnTo>
                    <a:pt x="5" y="681"/>
                  </a:lnTo>
                  <a:lnTo>
                    <a:pt x="8" y="725"/>
                  </a:lnTo>
                  <a:lnTo>
                    <a:pt x="14" y="779"/>
                  </a:lnTo>
                  <a:lnTo>
                    <a:pt x="20" y="830"/>
                  </a:lnTo>
                  <a:lnTo>
                    <a:pt x="29" y="885"/>
                  </a:lnTo>
                  <a:lnTo>
                    <a:pt x="39" y="937"/>
                  </a:lnTo>
                  <a:lnTo>
                    <a:pt x="50" y="988"/>
                  </a:lnTo>
                  <a:lnTo>
                    <a:pt x="62" y="1033"/>
                  </a:lnTo>
                  <a:lnTo>
                    <a:pt x="77" y="1082"/>
                  </a:lnTo>
                  <a:lnTo>
                    <a:pt x="89" y="1120"/>
                  </a:lnTo>
                  <a:lnTo>
                    <a:pt x="150" y="1087"/>
                  </a:lnTo>
                  <a:lnTo>
                    <a:pt x="142" y="1077"/>
                  </a:lnTo>
                  <a:lnTo>
                    <a:pt x="127" y="1031"/>
                  </a:lnTo>
                  <a:lnTo>
                    <a:pt x="115" y="982"/>
                  </a:lnTo>
                  <a:lnTo>
                    <a:pt x="101" y="925"/>
                  </a:lnTo>
                  <a:lnTo>
                    <a:pt x="91" y="873"/>
                  </a:lnTo>
                  <a:lnTo>
                    <a:pt x="84" y="823"/>
                  </a:lnTo>
                  <a:lnTo>
                    <a:pt x="77" y="762"/>
                  </a:lnTo>
                  <a:lnTo>
                    <a:pt x="71" y="708"/>
                  </a:lnTo>
                  <a:lnTo>
                    <a:pt x="67" y="654"/>
                  </a:lnTo>
                  <a:lnTo>
                    <a:pt x="65" y="600"/>
                  </a:lnTo>
                  <a:lnTo>
                    <a:pt x="63" y="556"/>
                  </a:lnTo>
                  <a:lnTo>
                    <a:pt x="64" y="499"/>
                  </a:lnTo>
                  <a:lnTo>
                    <a:pt x="66" y="440"/>
                  </a:lnTo>
                  <a:lnTo>
                    <a:pt x="69" y="384"/>
                  </a:lnTo>
                  <a:lnTo>
                    <a:pt x="73" y="327"/>
                  </a:lnTo>
                  <a:lnTo>
                    <a:pt x="81" y="269"/>
                  </a:lnTo>
                  <a:lnTo>
                    <a:pt x="88" y="215"/>
                  </a:lnTo>
                  <a:lnTo>
                    <a:pt x="97" y="159"/>
                  </a:lnTo>
                  <a:lnTo>
                    <a:pt x="109" y="109"/>
                  </a:lnTo>
                  <a:lnTo>
                    <a:pt x="123" y="54"/>
                  </a:lnTo>
                  <a:lnTo>
                    <a:pt x="134" y="27"/>
                  </a:lnTo>
                  <a:lnTo>
                    <a:pt x="69" y="0"/>
                  </a:lnTo>
                </a:path>
              </a:pathLst>
            </a:custGeom>
            <a:solidFill>
              <a:srgbClr val="A05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59" name="Freeform 23"/>
            <p:cNvSpPr>
              <a:spLocks/>
            </p:cNvSpPr>
            <p:nvPr/>
          </p:nvSpPr>
          <p:spPr bwMode="auto">
            <a:xfrm>
              <a:off x="4146" y="859"/>
              <a:ext cx="128" cy="983"/>
            </a:xfrm>
            <a:custGeom>
              <a:avLst/>
              <a:gdLst>
                <a:gd name="T0" fmla="*/ 45 w 128"/>
                <a:gd name="T1" fmla="*/ 27 h 983"/>
                <a:gd name="T2" fmla="*/ 34 w 128"/>
                <a:gd name="T3" fmla="*/ 71 h 983"/>
                <a:gd name="T4" fmla="*/ 27 w 128"/>
                <a:gd name="T5" fmla="*/ 120 h 983"/>
                <a:gd name="T6" fmla="*/ 19 w 128"/>
                <a:gd name="T7" fmla="*/ 171 h 983"/>
                <a:gd name="T8" fmla="*/ 12 w 128"/>
                <a:gd name="T9" fmla="*/ 229 h 983"/>
                <a:gd name="T10" fmla="*/ 7 w 128"/>
                <a:gd name="T11" fmla="*/ 277 h 983"/>
                <a:gd name="T12" fmla="*/ 4 w 128"/>
                <a:gd name="T13" fmla="*/ 333 h 983"/>
                <a:gd name="T14" fmla="*/ 1 w 128"/>
                <a:gd name="T15" fmla="*/ 382 h 983"/>
                <a:gd name="T16" fmla="*/ 0 w 128"/>
                <a:gd name="T17" fmla="*/ 442 h 983"/>
                <a:gd name="T18" fmla="*/ 1 w 128"/>
                <a:gd name="T19" fmla="*/ 512 h 983"/>
                <a:gd name="T20" fmla="*/ 3 w 128"/>
                <a:gd name="T21" fmla="*/ 567 h 983"/>
                <a:gd name="T22" fmla="*/ 5 w 128"/>
                <a:gd name="T23" fmla="*/ 616 h 983"/>
                <a:gd name="T24" fmla="*/ 8 w 128"/>
                <a:gd name="T25" fmla="*/ 660 h 983"/>
                <a:gd name="T26" fmla="*/ 14 w 128"/>
                <a:gd name="T27" fmla="*/ 714 h 983"/>
                <a:gd name="T28" fmla="*/ 20 w 128"/>
                <a:gd name="T29" fmla="*/ 764 h 983"/>
                <a:gd name="T30" fmla="*/ 29 w 128"/>
                <a:gd name="T31" fmla="*/ 820 h 983"/>
                <a:gd name="T32" fmla="*/ 38 w 128"/>
                <a:gd name="T33" fmla="*/ 872 h 983"/>
                <a:gd name="T34" fmla="*/ 50 w 128"/>
                <a:gd name="T35" fmla="*/ 922 h 983"/>
                <a:gd name="T36" fmla="*/ 61 w 128"/>
                <a:gd name="T37" fmla="*/ 968 h 983"/>
                <a:gd name="T38" fmla="*/ 67 w 128"/>
                <a:gd name="T39" fmla="*/ 982 h 983"/>
                <a:gd name="T40" fmla="*/ 127 w 128"/>
                <a:gd name="T41" fmla="*/ 953 h 983"/>
                <a:gd name="T42" fmla="*/ 115 w 128"/>
                <a:gd name="T43" fmla="*/ 916 h 983"/>
                <a:gd name="T44" fmla="*/ 100 w 128"/>
                <a:gd name="T45" fmla="*/ 860 h 983"/>
                <a:gd name="T46" fmla="*/ 91 w 128"/>
                <a:gd name="T47" fmla="*/ 808 h 983"/>
                <a:gd name="T48" fmla="*/ 83 w 128"/>
                <a:gd name="T49" fmla="*/ 757 h 983"/>
                <a:gd name="T50" fmla="*/ 76 w 128"/>
                <a:gd name="T51" fmla="*/ 697 h 983"/>
                <a:gd name="T52" fmla="*/ 71 w 128"/>
                <a:gd name="T53" fmla="*/ 643 h 983"/>
                <a:gd name="T54" fmla="*/ 67 w 128"/>
                <a:gd name="T55" fmla="*/ 589 h 983"/>
                <a:gd name="T56" fmla="*/ 65 w 128"/>
                <a:gd name="T57" fmla="*/ 535 h 983"/>
                <a:gd name="T58" fmla="*/ 63 w 128"/>
                <a:gd name="T59" fmla="*/ 491 h 983"/>
                <a:gd name="T60" fmla="*/ 64 w 128"/>
                <a:gd name="T61" fmla="*/ 434 h 983"/>
                <a:gd name="T62" fmla="*/ 65 w 128"/>
                <a:gd name="T63" fmla="*/ 375 h 983"/>
                <a:gd name="T64" fmla="*/ 69 w 128"/>
                <a:gd name="T65" fmla="*/ 319 h 983"/>
                <a:gd name="T66" fmla="*/ 73 w 128"/>
                <a:gd name="T67" fmla="*/ 262 h 983"/>
                <a:gd name="T68" fmla="*/ 80 w 128"/>
                <a:gd name="T69" fmla="*/ 204 h 983"/>
                <a:gd name="T70" fmla="*/ 88 w 128"/>
                <a:gd name="T71" fmla="*/ 150 h 983"/>
                <a:gd name="T72" fmla="*/ 96 w 128"/>
                <a:gd name="T73" fmla="*/ 94 h 983"/>
                <a:gd name="T74" fmla="*/ 108 w 128"/>
                <a:gd name="T75" fmla="*/ 45 h 983"/>
                <a:gd name="T76" fmla="*/ 112 w 128"/>
                <a:gd name="T77" fmla="*/ 32 h 983"/>
                <a:gd name="T78" fmla="*/ 51 w 128"/>
                <a:gd name="T79" fmla="*/ 0 h 983"/>
                <a:gd name="T80" fmla="*/ 45 w 128"/>
                <a:gd name="T81" fmla="*/ 27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983">
                  <a:moveTo>
                    <a:pt x="45" y="27"/>
                  </a:moveTo>
                  <a:lnTo>
                    <a:pt x="34" y="71"/>
                  </a:lnTo>
                  <a:lnTo>
                    <a:pt x="27" y="120"/>
                  </a:lnTo>
                  <a:lnTo>
                    <a:pt x="19" y="171"/>
                  </a:lnTo>
                  <a:lnTo>
                    <a:pt x="12" y="229"/>
                  </a:lnTo>
                  <a:lnTo>
                    <a:pt x="7" y="277"/>
                  </a:lnTo>
                  <a:lnTo>
                    <a:pt x="4" y="333"/>
                  </a:lnTo>
                  <a:lnTo>
                    <a:pt x="1" y="382"/>
                  </a:lnTo>
                  <a:lnTo>
                    <a:pt x="0" y="442"/>
                  </a:lnTo>
                  <a:lnTo>
                    <a:pt x="1" y="512"/>
                  </a:lnTo>
                  <a:lnTo>
                    <a:pt x="3" y="567"/>
                  </a:lnTo>
                  <a:lnTo>
                    <a:pt x="5" y="616"/>
                  </a:lnTo>
                  <a:lnTo>
                    <a:pt x="8" y="660"/>
                  </a:lnTo>
                  <a:lnTo>
                    <a:pt x="14" y="714"/>
                  </a:lnTo>
                  <a:lnTo>
                    <a:pt x="20" y="764"/>
                  </a:lnTo>
                  <a:lnTo>
                    <a:pt x="29" y="820"/>
                  </a:lnTo>
                  <a:lnTo>
                    <a:pt x="38" y="872"/>
                  </a:lnTo>
                  <a:lnTo>
                    <a:pt x="50" y="922"/>
                  </a:lnTo>
                  <a:lnTo>
                    <a:pt x="61" y="968"/>
                  </a:lnTo>
                  <a:lnTo>
                    <a:pt x="67" y="982"/>
                  </a:lnTo>
                  <a:lnTo>
                    <a:pt x="127" y="953"/>
                  </a:lnTo>
                  <a:lnTo>
                    <a:pt x="115" y="916"/>
                  </a:lnTo>
                  <a:lnTo>
                    <a:pt x="100" y="860"/>
                  </a:lnTo>
                  <a:lnTo>
                    <a:pt x="91" y="808"/>
                  </a:lnTo>
                  <a:lnTo>
                    <a:pt x="83" y="757"/>
                  </a:lnTo>
                  <a:lnTo>
                    <a:pt x="76" y="697"/>
                  </a:lnTo>
                  <a:lnTo>
                    <a:pt x="71" y="643"/>
                  </a:lnTo>
                  <a:lnTo>
                    <a:pt x="67" y="589"/>
                  </a:lnTo>
                  <a:lnTo>
                    <a:pt x="65" y="535"/>
                  </a:lnTo>
                  <a:lnTo>
                    <a:pt x="63" y="491"/>
                  </a:lnTo>
                  <a:lnTo>
                    <a:pt x="64" y="434"/>
                  </a:lnTo>
                  <a:lnTo>
                    <a:pt x="65" y="375"/>
                  </a:lnTo>
                  <a:lnTo>
                    <a:pt x="69" y="319"/>
                  </a:lnTo>
                  <a:lnTo>
                    <a:pt x="73" y="262"/>
                  </a:lnTo>
                  <a:lnTo>
                    <a:pt x="80" y="204"/>
                  </a:lnTo>
                  <a:lnTo>
                    <a:pt x="88" y="150"/>
                  </a:lnTo>
                  <a:lnTo>
                    <a:pt x="96" y="94"/>
                  </a:lnTo>
                  <a:lnTo>
                    <a:pt x="108" y="45"/>
                  </a:lnTo>
                  <a:lnTo>
                    <a:pt x="112" y="32"/>
                  </a:lnTo>
                  <a:lnTo>
                    <a:pt x="51" y="0"/>
                  </a:lnTo>
                  <a:lnTo>
                    <a:pt x="45" y="27"/>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0" name="Freeform 24"/>
            <p:cNvSpPr>
              <a:spLocks/>
            </p:cNvSpPr>
            <p:nvPr/>
          </p:nvSpPr>
          <p:spPr bwMode="auto">
            <a:xfrm>
              <a:off x="4297" y="926"/>
              <a:ext cx="111" cy="851"/>
            </a:xfrm>
            <a:custGeom>
              <a:avLst/>
              <a:gdLst>
                <a:gd name="T0" fmla="*/ 34 w 111"/>
                <a:gd name="T1" fmla="*/ 0 h 851"/>
                <a:gd name="T2" fmla="*/ 27 w 111"/>
                <a:gd name="T3" fmla="*/ 49 h 851"/>
                <a:gd name="T4" fmla="*/ 19 w 111"/>
                <a:gd name="T5" fmla="*/ 99 h 851"/>
                <a:gd name="T6" fmla="*/ 12 w 111"/>
                <a:gd name="T7" fmla="*/ 158 h 851"/>
                <a:gd name="T8" fmla="*/ 7 w 111"/>
                <a:gd name="T9" fmla="*/ 207 h 851"/>
                <a:gd name="T10" fmla="*/ 4 w 111"/>
                <a:gd name="T11" fmla="*/ 262 h 851"/>
                <a:gd name="T12" fmla="*/ 1 w 111"/>
                <a:gd name="T13" fmla="*/ 310 h 851"/>
                <a:gd name="T14" fmla="*/ 0 w 111"/>
                <a:gd name="T15" fmla="*/ 371 h 851"/>
                <a:gd name="T16" fmla="*/ 1 w 111"/>
                <a:gd name="T17" fmla="*/ 433 h 851"/>
                <a:gd name="T18" fmla="*/ 3 w 111"/>
                <a:gd name="T19" fmla="*/ 496 h 851"/>
                <a:gd name="T20" fmla="*/ 5 w 111"/>
                <a:gd name="T21" fmla="*/ 544 h 851"/>
                <a:gd name="T22" fmla="*/ 8 w 111"/>
                <a:gd name="T23" fmla="*/ 588 h 851"/>
                <a:gd name="T24" fmla="*/ 14 w 111"/>
                <a:gd name="T25" fmla="*/ 642 h 851"/>
                <a:gd name="T26" fmla="*/ 20 w 111"/>
                <a:gd name="T27" fmla="*/ 692 h 851"/>
                <a:gd name="T28" fmla="*/ 28 w 111"/>
                <a:gd name="T29" fmla="*/ 748 h 851"/>
                <a:gd name="T30" fmla="*/ 39 w 111"/>
                <a:gd name="T31" fmla="*/ 800 h 851"/>
                <a:gd name="T32" fmla="*/ 50 w 111"/>
                <a:gd name="T33" fmla="*/ 850 h 851"/>
                <a:gd name="T34" fmla="*/ 110 w 111"/>
                <a:gd name="T35" fmla="*/ 821 h 851"/>
                <a:gd name="T36" fmla="*/ 100 w 111"/>
                <a:gd name="T37" fmla="*/ 788 h 851"/>
                <a:gd name="T38" fmla="*/ 90 w 111"/>
                <a:gd name="T39" fmla="*/ 737 h 851"/>
                <a:gd name="T40" fmla="*/ 83 w 111"/>
                <a:gd name="T41" fmla="*/ 685 h 851"/>
                <a:gd name="T42" fmla="*/ 76 w 111"/>
                <a:gd name="T43" fmla="*/ 626 h 851"/>
                <a:gd name="T44" fmla="*/ 70 w 111"/>
                <a:gd name="T45" fmla="*/ 572 h 851"/>
                <a:gd name="T46" fmla="*/ 66 w 111"/>
                <a:gd name="T47" fmla="*/ 518 h 851"/>
                <a:gd name="T48" fmla="*/ 64 w 111"/>
                <a:gd name="T49" fmla="*/ 463 h 851"/>
                <a:gd name="T50" fmla="*/ 63 w 111"/>
                <a:gd name="T51" fmla="*/ 420 h 851"/>
                <a:gd name="T52" fmla="*/ 64 w 111"/>
                <a:gd name="T53" fmla="*/ 363 h 851"/>
                <a:gd name="T54" fmla="*/ 65 w 111"/>
                <a:gd name="T55" fmla="*/ 304 h 851"/>
                <a:gd name="T56" fmla="*/ 68 w 111"/>
                <a:gd name="T57" fmla="*/ 248 h 851"/>
                <a:gd name="T58" fmla="*/ 72 w 111"/>
                <a:gd name="T59" fmla="*/ 192 h 851"/>
                <a:gd name="T60" fmla="*/ 80 w 111"/>
                <a:gd name="T61" fmla="*/ 133 h 851"/>
                <a:gd name="T62" fmla="*/ 87 w 111"/>
                <a:gd name="T63" fmla="*/ 78 h 851"/>
                <a:gd name="T64" fmla="*/ 98 w 111"/>
                <a:gd name="T65" fmla="*/ 30 h 851"/>
                <a:gd name="T66" fmla="*/ 34 w 111"/>
                <a:gd name="T6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851">
                  <a:moveTo>
                    <a:pt x="34" y="0"/>
                  </a:moveTo>
                  <a:lnTo>
                    <a:pt x="27" y="49"/>
                  </a:lnTo>
                  <a:lnTo>
                    <a:pt x="19" y="99"/>
                  </a:lnTo>
                  <a:lnTo>
                    <a:pt x="12" y="158"/>
                  </a:lnTo>
                  <a:lnTo>
                    <a:pt x="7" y="207"/>
                  </a:lnTo>
                  <a:lnTo>
                    <a:pt x="4" y="262"/>
                  </a:lnTo>
                  <a:lnTo>
                    <a:pt x="1" y="310"/>
                  </a:lnTo>
                  <a:lnTo>
                    <a:pt x="0" y="371"/>
                  </a:lnTo>
                  <a:lnTo>
                    <a:pt x="1" y="433"/>
                  </a:lnTo>
                  <a:lnTo>
                    <a:pt x="3" y="496"/>
                  </a:lnTo>
                  <a:lnTo>
                    <a:pt x="5" y="544"/>
                  </a:lnTo>
                  <a:lnTo>
                    <a:pt x="8" y="588"/>
                  </a:lnTo>
                  <a:lnTo>
                    <a:pt x="14" y="642"/>
                  </a:lnTo>
                  <a:lnTo>
                    <a:pt x="20" y="692"/>
                  </a:lnTo>
                  <a:lnTo>
                    <a:pt x="28" y="748"/>
                  </a:lnTo>
                  <a:lnTo>
                    <a:pt x="39" y="800"/>
                  </a:lnTo>
                  <a:lnTo>
                    <a:pt x="50" y="850"/>
                  </a:lnTo>
                  <a:lnTo>
                    <a:pt x="110" y="821"/>
                  </a:lnTo>
                  <a:lnTo>
                    <a:pt x="100" y="788"/>
                  </a:lnTo>
                  <a:lnTo>
                    <a:pt x="90" y="737"/>
                  </a:lnTo>
                  <a:lnTo>
                    <a:pt x="83" y="685"/>
                  </a:lnTo>
                  <a:lnTo>
                    <a:pt x="76" y="626"/>
                  </a:lnTo>
                  <a:lnTo>
                    <a:pt x="70" y="572"/>
                  </a:lnTo>
                  <a:lnTo>
                    <a:pt x="66" y="518"/>
                  </a:lnTo>
                  <a:lnTo>
                    <a:pt x="64" y="463"/>
                  </a:lnTo>
                  <a:lnTo>
                    <a:pt x="63" y="420"/>
                  </a:lnTo>
                  <a:lnTo>
                    <a:pt x="64" y="363"/>
                  </a:lnTo>
                  <a:lnTo>
                    <a:pt x="65" y="304"/>
                  </a:lnTo>
                  <a:lnTo>
                    <a:pt x="68" y="248"/>
                  </a:lnTo>
                  <a:lnTo>
                    <a:pt x="72" y="192"/>
                  </a:lnTo>
                  <a:lnTo>
                    <a:pt x="80" y="133"/>
                  </a:lnTo>
                  <a:lnTo>
                    <a:pt x="87" y="78"/>
                  </a:lnTo>
                  <a:lnTo>
                    <a:pt x="98" y="30"/>
                  </a:lnTo>
                  <a:lnTo>
                    <a:pt x="34" y="0"/>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1" name="Freeform 25"/>
            <p:cNvSpPr>
              <a:spLocks/>
            </p:cNvSpPr>
            <p:nvPr/>
          </p:nvSpPr>
          <p:spPr bwMode="auto">
            <a:xfrm>
              <a:off x="4448" y="991"/>
              <a:ext cx="95" cy="721"/>
            </a:xfrm>
            <a:custGeom>
              <a:avLst/>
              <a:gdLst>
                <a:gd name="T0" fmla="*/ 28 w 95"/>
                <a:gd name="T1" fmla="*/ 0 h 721"/>
                <a:gd name="T2" fmla="*/ 19 w 95"/>
                <a:gd name="T3" fmla="*/ 40 h 721"/>
                <a:gd name="T4" fmla="*/ 12 w 95"/>
                <a:gd name="T5" fmla="*/ 97 h 721"/>
                <a:gd name="T6" fmla="*/ 7 w 95"/>
                <a:gd name="T7" fmla="*/ 146 h 721"/>
                <a:gd name="T8" fmla="*/ 4 w 95"/>
                <a:gd name="T9" fmla="*/ 201 h 721"/>
                <a:gd name="T10" fmla="*/ 2 w 95"/>
                <a:gd name="T11" fmla="*/ 250 h 721"/>
                <a:gd name="T12" fmla="*/ 0 w 95"/>
                <a:gd name="T13" fmla="*/ 310 h 721"/>
                <a:gd name="T14" fmla="*/ 1 w 95"/>
                <a:gd name="T15" fmla="*/ 372 h 721"/>
                <a:gd name="T16" fmla="*/ 3 w 95"/>
                <a:gd name="T17" fmla="*/ 434 h 721"/>
                <a:gd name="T18" fmla="*/ 5 w 95"/>
                <a:gd name="T19" fmla="*/ 484 h 721"/>
                <a:gd name="T20" fmla="*/ 8 w 95"/>
                <a:gd name="T21" fmla="*/ 528 h 721"/>
                <a:gd name="T22" fmla="*/ 14 w 95"/>
                <a:gd name="T23" fmla="*/ 581 h 721"/>
                <a:gd name="T24" fmla="*/ 20 w 95"/>
                <a:gd name="T25" fmla="*/ 632 h 721"/>
                <a:gd name="T26" fmla="*/ 28 w 95"/>
                <a:gd name="T27" fmla="*/ 687 h 721"/>
                <a:gd name="T28" fmla="*/ 33 w 95"/>
                <a:gd name="T29" fmla="*/ 720 h 721"/>
                <a:gd name="T30" fmla="*/ 94 w 95"/>
                <a:gd name="T31" fmla="*/ 691 h 721"/>
                <a:gd name="T32" fmla="*/ 89 w 95"/>
                <a:gd name="T33" fmla="*/ 675 h 721"/>
                <a:gd name="T34" fmla="*/ 82 w 95"/>
                <a:gd name="T35" fmla="*/ 625 h 721"/>
                <a:gd name="T36" fmla="*/ 75 w 95"/>
                <a:gd name="T37" fmla="*/ 564 h 721"/>
                <a:gd name="T38" fmla="*/ 70 w 95"/>
                <a:gd name="T39" fmla="*/ 511 h 721"/>
                <a:gd name="T40" fmla="*/ 66 w 95"/>
                <a:gd name="T41" fmla="*/ 457 h 721"/>
                <a:gd name="T42" fmla="*/ 64 w 95"/>
                <a:gd name="T43" fmla="*/ 403 h 721"/>
                <a:gd name="T44" fmla="*/ 62 w 95"/>
                <a:gd name="T45" fmla="*/ 359 h 721"/>
                <a:gd name="T46" fmla="*/ 63 w 95"/>
                <a:gd name="T47" fmla="*/ 302 h 721"/>
                <a:gd name="T48" fmla="*/ 65 w 95"/>
                <a:gd name="T49" fmla="*/ 243 h 721"/>
                <a:gd name="T50" fmla="*/ 68 w 95"/>
                <a:gd name="T51" fmla="*/ 187 h 721"/>
                <a:gd name="T52" fmla="*/ 72 w 95"/>
                <a:gd name="T53" fmla="*/ 131 h 721"/>
                <a:gd name="T54" fmla="*/ 79 w 95"/>
                <a:gd name="T55" fmla="*/ 72 h 721"/>
                <a:gd name="T56" fmla="*/ 91 w 95"/>
                <a:gd name="T57" fmla="*/ 28 h 721"/>
                <a:gd name="T58" fmla="*/ 28 w 95"/>
                <a:gd name="T59"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721">
                  <a:moveTo>
                    <a:pt x="28" y="0"/>
                  </a:moveTo>
                  <a:lnTo>
                    <a:pt x="19" y="40"/>
                  </a:lnTo>
                  <a:lnTo>
                    <a:pt x="12" y="97"/>
                  </a:lnTo>
                  <a:lnTo>
                    <a:pt x="7" y="146"/>
                  </a:lnTo>
                  <a:lnTo>
                    <a:pt x="4" y="201"/>
                  </a:lnTo>
                  <a:lnTo>
                    <a:pt x="2" y="250"/>
                  </a:lnTo>
                  <a:lnTo>
                    <a:pt x="0" y="310"/>
                  </a:lnTo>
                  <a:lnTo>
                    <a:pt x="1" y="372"/>
                  </a:lnTo>
                  <a:lnTo>
                    <a:pt x="3" y="434"/>
                  </a:lnTo>
                  <a:lnTo>
                    <a:pt x="5" y="484"/>
                  </a:lnTo>
                  <a:lnTo>
                    <a:pt x="8" y="528"/>
                  </a:lnTo>
                  <a:lnTo>
                    <a:pt x="14" y="581"/>
                  </a:lnTo>
                  <a:lnTo>
                    <a:pt x="20" y="632"/>
                  </a:lnTo>
                  <a:lnTo>
                    <a:pt x="28" y="687"/>
                  </a:lnTo>
                  <a:lnTo>
                    <a:pt x="33" y="720"/>
                  </a:lnTo>
                  <a:lnTo>
                    <a:pt x="94" y="691"/>
                  </a:lnTo>
                  <a:lnTo>
                    <a:pt x="89" y="675"/>
                  </a:lnTo>
                  <a:lnTo>
                    <a:pt x="82" y="625"/>
                  </a:lnTo>
                  <a:lnTo>
                    <a:pt x="75" y="564"/>
                  </a:lnTo>
                  <a:lnTo>
                    <a:pt x="70" y="511"/>
                  </a:lnTo>
                  <a:lnTo>
                    <a:pt x="66" y="457"/>
                  </a:lnTo>
                  <a:lnTo>
                    <a:pt x="64" y="403"/>
                  </a:lnTo>
                  <a:lnTo>
                    <a:pt x="62" y="359"/>
                  </a:lnTo>
                  <a:lnTo>
                    <a:pt x="63" y="302"/>
                  </a:lnTo>
                  <a:lnTo>
                    <a:pt x="65" y="243"/>
                  </a:lnTo>
                  <a:lnTo>
                    <a:pt x="68" y="187"/>
                  </a:lnTo>
                  <a:lnTo>
                    <a:pt x="72" y="131"/>
                  </a:lnTo>
                  <a:lnTo>
                    <a:pt x="79" y="72"/>
                  </a:lnTo>
                  <a:lnTo>
                    <a:pt x="91" y="28"/>
                  </a:lnTo>
                  <a:lnTo>
                    <a:pt x="28" y="0"/>
                  </a:lnTo>
                </a:path>
              </a:pathLst>
            </a:custGeom>
            <a:solidFill>
              <a:srgbClr val="C06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2" name="Freeform 26"/>
            <p:cNvSpPr>
              <a:spLocks/>
            </p:cNvSpPr>
            <p:nvPr/>
          </p:nvSpPr>
          <p:spPr bwMode="auto">
            <a:xfrm>
              <a:off x="4583" y="1040"/>
              <a:ext cx="90" cy="614"/>
            </a:xfrm>
            <a:custGeom>
              <a:avLst/>
              <a:gdLst>
                <a:gd name="T0" fmla="*/ 15 w 90"/>
                <a:gd name="T1" fmla="*/ 0 h 614"/>
                <a:gd name="T2" fmla="*/ 9 w 90"/>
                <a:gd name="T3" fmla="*/ 35 h 614"/>
                <a:gd name="T4" fmla="*/ 7 w 90"/>
                <a:gd name="T5" fmla="*/ 76 h 614"/>
                <a:gd name="T6" fmla="*/ 2 w 90"/>
                <a:gd name="T7" fmla="*/ 135 h 614"/>
                <a:gd name="T8" fmla="*/ 1 w 90"/>
                <a:gd name="T9" fmla="*/ 180 h 614"/>
                <a:gd name="T10" fmla="*/ 0 w 90"/>
                <a:gd name="T11" fmla="*/ 241 h 614"/>
                <a:gd name="T12" fmla="*/ 0 w 90"/>
                <a:gd name="T13" fmla="*/ 302 h 614"/>
                <a:gd name="T14" fmla="*/ 2 w 90"/>
                <a:gd name="T15" fmla="*/ 364 h 614"/>
                <a:gd name="T16" fmla="*/ 4 w 90"/>
                <a:gd name="T17" fmla="*/ 414 h 614"/>
                <a:gd name="T18" fmla="*/ 7 w 90"/>
                <a:gd name="T19" fmla="*/ 458 h 614"/>
                <a:gd name="T20" fmla="*/ 13 w 90"/>
                <a:gd name="T21" fmla="*/ 511 h 614"/>
                <a:gd name="T22" fmla="*/ 20 w 90"/>
                <a:gd name="T23" fmla="*/ 562 h 614"/>
                <a:gd name="T24" fmla="*/ 28 w 90"/>
                <a:gd name="T25" fmla="*/ 613 h 614"/>
                <a:gd name="T26" fmla="*/ 89 w 90"/>
                <a:gd name="T27" fmla="*/ 581 h 614"/>
                <a:gd name="T28" fmla="*/ 81 w 90"/>
                <a:gd name="T29" fmla="*/ 555 h 614"/>
                <a:gd name="T30" fmla="*/ 74 w 90"/>
                <a:gd name="T31" fmla="*/ 494 h 614"/>
                <a:gd name="T32" fmla="*/ 69 w 90"/>
                <a:gd name="T33" fmla="*/ 441 h 614"/>
                <a:gd name="T34" fmla="*/ 66 w 90"/>
                <a:gd name="T35" fmla="*/ 387 h 614"/>
                <a:gd name="T36" fmla="*/ 63 w 90"/>
                <a:gd name="T37" fmla="*/ 333 h 614"/>
                <a:gd name="T38" fmla="*/ 61 w 90"/>
                <a:gd name="T39" fmla="*/ 289 h 614"/>
                <a:gd name="T40" fmla="*/ 63 w 90"/>
                <a:gd name="T41" fmla="*/ 233 h 614"/>
                <a:gd name="T42" fmla="*/ 63 w 90"/>
                <a:gd name="T43" fmla="*/ 172 h 614"/>
                <a:gd name="T44" fmla="*/ 65 w 90"/>
                <a:gd name="T45" fmla="*/ 116 h 614"/>
                <a:gd name="T46" fmla="*/ 71 w 90"/>
                <a:gd name="T47" fmla="*/ 61 h 614"/>
                <a:gd name="T48" fmla="*/ 79 w 90"/>
                <a:gd name="T49" fmla="*/ 31 h 614"/>
                <a:gd name="T50" fmla="*/ 15 w 90"/>
                <a:gd name="T5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614">
                  <a:moveTo>
                    <a:pt x="15" y="0"/>
                  </a:moveTo>
                  <a:lnTo>
                    <a:pt x="9" y="35"/>
                  </a:lnTo>
                  <a:lnTo>
                    <a:pt x="7" y="76"/>
                  </a:lnTo>
                  <a:lnTo>
                    <a:pt x="2" y="135"/>
                  </a:lnTo>
                  <a:lnTo>
                    <a:pt x="1" y="180"/>
                  </a:lnTo>
                  <a:lnTo>
                    <a:pt x="0" y="241"/>
                  </a:lnTo>
                  <a:lnTo>
                    <a:pt x="0" y="302"/>
                  </a:lnTo>
                  <a:lnTo>
                    <a:pt x="2" y="364"/>
                  </a:lnTo>
                  <a:lnTo>
                    <a:pt x="4" y="414"/>
                  </a:lnTo>
                  <a:lnTo>
                    <a:pt x="7" y="458"/>
                  </a:lnTo>
                  <a:lnTo>
                    <a:pt x="13" y="511"/>
                  </a:lnTo>
                  <a:lnTo>
                    <a:pt x="20" y="562"/>
                  </a:lnTo>
                  <a:lnTo>
                    <a:pt x="28" y="613"/>
                  </a:lnTo>
                  <a:lnTo>
                    <a:pt x="89" y="581"/>
                  </a:lnTo>
                  <a:lnTo>
                    <a:pt x="81" y="555"/>
                  </a:lnTo>
                  <a:lnTo>
                    <a:pt x="74" y="494"/>
                  </a:lnTo>
                  <a:lnTo>
                    <a:pt x="69" y="441"/>
                  </a:lnTo>
                  <a:lnTo>
                    <a:pt x="66" y="387"/>
                  </a:lnTo>
                  <a:lnTo>
                    <a:pt x="63" y="333"/>
                  </a:lnTo>
                  <a:lnTo>
                    <a:pt x="61" y="289"/>
                  </a:lnTo>
                  <a:lnTo>
                    <a:pt x="63" y="233"/>
                  </a:lnTo>
                  <a:lnTo>
                    <a:pt x="63" y="172"/>
                  </a:lnTo>
                  <a:lnTo>
                    <a:pt x="65" y="116"/>
                  </a:lnTo>
                  <a:lnTo>
                    <a:pt x="71" y="61"/>
                  </a:lnTo>
                  <a:lnTo>
                    <a:pt x="79" y="31"/>
                  </a:lnTo>
                  <a:lnTo>
                    <a:pt x="15" y="0"/>
                  </a:lnTo>
                </a:path>
              </a:pathLst>
            </a:custGeom>
            <a:solidFill>
              <a:srgbClr val="E07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3" name="Freeform 27"/>
            <p:cNvSpPr>
              <a:spLocks/>
            </p:cNvSpPr>
            <p:nvPr/>
          </p:nvSpPr>
          <p:spPr bwMode="auto">
            <a:xfrm>
              <a:off x="4730" y="1111"/>
              <a:ext cx="75" cy="479"/>
            </a:xfrm>
            <a:custGeom>
              <a:avLst/>
              <a:gdLst>
                <a:gd name="T0" fmla="*/ 11 w 75"/>
                <a:gd name="T1" fmla="*/ 0 h 479"/>
                <a:gd name="T2" fmla="*/ 6 w 75"/>
                <a:gd name="T3" fmla="*/ 41 h 479"/>
                <a:gd name="T4" fmla="*/ 4 w 75"/>
                <a:gd name="T5" fmla="*/ 87 h 479"/>
                <a:gd name="T6" fmla="*/ 1 w 75"/>
                <a:gd name="T7" fmla="*/ 134 h 479"/>
                <a:gd name="T8" fmla="*/ 0 w 75"/>
                <a:gd name="T9" fmla="*/ 195 h 479"/>
                <a:gd name="T10" fmla="*/ 0 w 75"/>
                <a:gd name="T11" fmla="*/ 256 h 479"/>
                <a:gd name="T12" fmla="*/ 2 w 75"/>
                <a:gd name="T13" fmla="*/ 318 h 479"/>
                <a:gd name="T14" fmla="*/ 4 w 75"/>
                <a:gd name="T15" fmla="*/ 367 h 479"/>
                <a:gd name="T16" fmla="*/ 7 w 75"/>
                <a:gd name="T17" fmla="*/ 411 h 479"/>
                <a:gd name="T18" fmla="*/ 8 w 75"/>
                <a:gd name="T19" fmla="*/ 454 h 479"/>
                <a:gd name="T20" fmla="*/ 10 w 75"/>
                <a:gd name="T21" fmla="*/ 478 h 479"/>
                <a:gd name="T22" fmla="*/ 74 w 75"/>
                <a:gd name="T23" fmla="*/ 443 h 479"/>
                <a:gd name="T24" fmla="*/ 68 w 75"/>
                <a:gd name="T25" fmla="*/ 394 h 479"/>
                <a:gd name="T26" fmla="*/ 65 w 75"/>
                <a:gd name="T27" fmla="*/ 341 h 479"/>
                <a:gd name="T28" fmla="*/ 62 w 75"/>
                <a:gd name="T29" fmla="*/ 286 h 479"/>
                <a:gd name="T30" fmla="*/ 60 w 75"/>
                <a:gd name="T31" fmla="*/ 243 h 479"/>
                <a:gd name="T32" fmla="*/ 60 w 75"/>
                <a:gd name="T33" fmla="*/ 181 h 479"/>
                <a:gd name="T34" fmla="*/ 62 w 75"/>
                <a:gd name="T35" fmla="*/ 126 h 479"/>
                <a:gd name="T36" fmla="*/ 67 w 75"/>
                <a:gd name="T37" fmla="*/ 72 h 479"/>
                <a:gd name="T38" fmla="*/ 71 w 75"/>
                <a:gd name="T39" fmla="*/ 30 h 479"/>
                <a:gd name="T40" fmla="*/ 11 w 75"/>
                <a:gd name="T4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479">
                  <a:moveTo>
                    <a:pt x="11" y="0"/>
                  </a:moveTo>
                  <a:lnTo>
                    <a:pt x="6" y="41"/>
                  </a:lnTo>
                  <a:lnTo>
                    <a:pt x="4" y="87"/>
                  </a:lnTo>
                  <a:lnTo>
                    <a:pt x="1" y="134"/>
                  </a:lnTo>
                  <a:lnTo>
                    <a:pt x="0" y="195"/>
                  </a:lnTo>
                  <a:lnTo>
                    <a:pt x="0" y="256"/>
                  </a:lnTo>
                  <a:lnTo>
                    <a:pt x="2" y="318"/>
                  </a:lnTo>
                  <a:lnTo>
                    <a:pt x="4" y="367"/>
                  </a:lnTo>
                  <a:lnTo>
                    <a:pt x="7" y="411"/>
                  </a:lnTo>
                  <a:lnTo>
                    <a:pt x="8" y="454"/>
                  </a:lnTo>
                  <a:lnTo>
                    <a:pt x="10" y="478"/>
                  </a:lnTo>
                  <a:lnTo>
                    <a:pt x="74" y="443"/>
                  </a:lnTo>
                  <a:lnTo>
                    <a:pt x="68" y="394"/>
                  </a:lnTo>
                  <a:lnTo>
                    <a:pt x="65" y="341"/>
                  </a:lnTo>
                  <a:lnTo>
                    <a:pt x="62" y="286"/>
                  </a:lnTo>
                  <a:lnTo>
                    <a:pt x="60" y="243"/>
                  </a:lnTo>
                  <a:lnTo>
                    <a:pt x="60" y="181"/>
                  </a:lnTo>
                  <a:lnTo>
                    <a:pt x="62" y="126"/>
                  </a:lnTo>
                  <a:lnTo>
                    <a:pt x="67" y="72"/>
                  </a:lnTo>
                  <a:lnTo>
                    <a:pt x="71" y="30"/>
                  </a:lnTo>
                  <a:lnTo>
                    <a:pt x="11" y="0"/>
                  </a:lnTo>
                </a:path>
              </a:pathLst>
            </a:custGeom>
            <a:solidFill>
              <a:srgbClr val="FF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4" name="Freeform 28"/>
            <p:cNvSpPr>
              <a:spLocks/>
            </p:cNvSpPr>
            <p:nvPr/>
          </p:nvSpPr>
          <p:spPr bwMode="auto">
            <a:xfrm>
              <a:off x="4870" y="1174"/>
              <a:ext cx="71" cy="347"/>
            </a:xfrm>
            <a:custGeom>
              <a:avLst/>
              <a:gdLst>
                <a:gd name="T0" fmla="*/ 8 w 71"/>
                <a:gd name="T1" fmla="*/ 0 h 347"/>
                <a:gd name="T2" fmla="*/ 2 w 71"/>
                <a:gd name="T3" fmla="*/ 63 h 347"/>
                <a:gd name="T4" fmla="*/ 0 w 71"/>
                <a:gd name="T5" fmla="*/ 124 h 347"/>
                <a:gd name="T6" fmla="*/ 1 w 71"/>
                <a:gd name="T7" fmla="*/ 185 h 347"/>
                <a:gd name="T8" fmla="*/ 3 w 71"/>
                <a:gd name="T9" fmla="*/ 247 h 347"/>
                <a:gd name="T10" fmla="*/ 5 w 71"/>
                <a:gd name="T11" fmla="*/ 295 h 347"/>
                <a:gd name="T12" fmla="*/ 13 w 71"/>
                <a:gd name="T13" fmla="*/ 346 h 347"/>
                <a:gd name="T14" fmla="*/ 70 w 71"/>
                <a:gd name="T15" fmla="*/ 317 h 347"/>
                <a:gd name="T16" fmla="*/ 64 w 71"/>
                <a:gd name="T17" fmla="*/ 269 h 347"/>
                <a:gd name="T18" fmla="*/ 63 w 71"/>
                <a:gd name="T19" fmla="*/ 214 h 347"/>
                <a:gd name="T20" fmla="*/ 61 w 71"/>
                <a:gd name="T21" fmla="*/ 172 h 347"/>
                <a:gd name="T22" fmla="*/ 62 w 71"/>
                <a:gd name="T23" fmla="*/ 109 h 347"/>
                <a:gd name="T24" fmla="*/ 64 w 71"/>
                <a:gd name="T25" fmla="*/ 57 h 347"/>
                <a:gd name="T26" fmla="*/ 68 w 71"/>
                <a:gd name="T27" fmla="*/ 29 h 347"/>
                <a:gd name="T28" fmla="*/ 8 w 71"/>
                <a:gd name="T2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347">
                  <a:moveTo>
                    <a:pt x="8" y="0"/>
                  </a:moveTo>
                  <a:lnTo>
                    <a:pt x="2" y="63"/>
                  </a:lnTo>
                  <a:lnTo>
                    <a:pt x="0" y="124"/>
                  </a:lnTo>
                  <a:lnTo>
                    <a:pt x="1" y="185"/>
                  </a:lnTo>
                  <a:lnTo>
                    <a:pt x="3" y="247"/>
                  </a:lnTo>
                  <a:lnTo>
                    <a:pt x="5" y="295"/>
                  </a:lnTo>
                  <a:lnTo>
                    <a:pt x="13" y="346"/>
                  </a:lnTo>
                  <a:lnTo>
                    <a:pt x="70" y="317"/>
                  </a:lnTo>
                  <a:lnTo>
                    <a:pt x="64" y="269"/>
                  </a:lnTo>
                  <a:lnTo>
                    <a:pt x="63" y="214"/>
                  </a:lnTo>
                  <a:lnTo>
                    <a:pt x="61" y="172"/>
                  </a:lnTo>
                  <a:lnTo>
                    <a:pt x="62" y="109"/>
                  </a:lnTo>
                  <a:lnTo>
                    <a:pt x="64" y="57"/>
                  </a:lnTo>
                  <a:lnTo>
                    <a:pt x="68" y="29"/>
                  </a:lnTo>
                  <a:lnTo>
                    <a:pt x="8" y="0"/>
                  </a:lnTo>
                </a:path>
              </a:pathLst>
            </a:custGeom>
            <a:solidFill>
              <a:srgbClr val="FFC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5" name="Freeform 29"/>
            <p:cNvSpPr>
              <a:spLocks/>
            </p:cNvSpPr>
            <p:nvPr/>
          </p:nvSpPr>
          <p:spPr bwMode="auto">
            <a:xfrm>
              <a:off x="5002" y="1229"/>
              <a:ext cx="68" cy="230"/>
            </a:xfrm>
            <a:custGeom>
              <a:avLst/>
              <a:gdLst>
                <a:gd name="T0" fmla="*/ 2 w 68"/>
                <a:gd name="T1" fmla="*/ 33 h 230"/>
                <a:gd name="T2" fmla="*/ 0 w 68"/>
                <a:gd name="T3" fmla="*/ 92 h 230"/>
                <a:gd name="T4" fmla="*/ 1 w 68"/>
                <a:gd name="T5" fmla="*/ 150 h 230"/>
                <a:gd name="T6" fmla="*/ 5 w 68"/>
                <a:gd name="T7" fmla="*/ 200 h 230"/>
                <a:gd name="T8" fmla="*/ 8 w 68"/>
                <a:gd name="T9" fmla="*/ 229 h 230"/>
                <a:gd name="T10" fmla="*/ 67 w 68"/>
                <a:gd name="T11" fmla="*/ 203 h 230"/>
                <a:gd name="T12" fmla="*/ 62 w 68"/>
                <a:gd name="T13" fmla="*/ 141 h 230"/>
                <a:gd name="T14" fmla="*/ 62 w 68"/>
                <a:gd name="T15" fmla="*/ 84 h 230"/>
                <a:gd name="T16" fmla="*/ 62 w 68"/>
                <a:gd name="T17" fmla="*/ 30 h 230"/>
                <a:gd name="T18" fmla="*/ 5 w 68"/>
                <a:gd name="T19" fmla="*/ 0 h 230"/>
                <a:gd name="T20" fmla="*/ 2 w 68"/>
                <a:gd name="T21" fmla="*/ 3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30">
                  <a:moveTo>
                    <a:pt x="2" y="33"/>
                  </a:moveTo>
                  <a:lnTo>
                    <a:pt x="0" y="92"/>
                  </a:lnTo>
                  <a:lnTo>
                    <a:pt x="1" y="150"/>
                  </a:lnTo>
                  <a:lnTo>
                    <a:pt x="5" y="200"/>
                  </a:lnTo>
                  <a:lnTo>
                    <a:pt x="8" y="229"/>
                  </a:lnTo>
                  <a:lnTo>
                    <a:pt x="67" y="203"/>
                  </a:lnTo>
                  <a:lnTo>
                    <a:pt x="62" y="141"/>
                  </a:lnTo>
                  <a:lnTo>
                    <a:pt x="62" y="84"/>
                  </a:lnTo>
                  <a:lnTo>
                    <a:pt x="62" y="30"/>
                  </a:lnTo>
                  <a:lnTo>
                    <a:pt x="5" y="0"/>
                  </a:lnTo>
                  <a:lnTo>
                    <a:pt x="2" y="33"/>
                  </a:lnTo>
                </a:path>
              </a:pathLst>
            </a:custGeom>
            <a:solidFill>
              <a:srgbClr val="FFE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1166" name="Rectangle 30"/>
          <p:cNvSpPr>
            <a:spLocks noChangeArrowheads="1"/>
          </p:cNvSpPr>
          <p:nvPr/>
        </p:nvSpPr>
        <p:spPr bwMode="auto">
          <a:xfrm>
            <a:off x="7508875" y="1781175"/>
            <a:ext cx="339725" cy="520700"/>
          </a:xfrm>
          <a:prstGeom prst="rect">
            <a:avLst/>
          </a:prstGeom>
          <a:gradFill rotWithShape="0">
            <a:gsLst>
              <a:gs pos="0">
                <a:srgbClr val="FFFFFF">
                  <a:gamma/>
                  <a:shade val="29804"/>
                  <a:invGamma/>
                </a:srgbClr>
              </a:gs>
              <a:gs pos="50000">
                <a:srgbClr val="FFFFFF"/>
              </a:gs>
              <a:gs pos="100000">
                <a:srgbClr val="FFFFFF">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7" name="Freeform 31"/>
          <p:cNvSpPr>
            <a:spLocks/>
          </p:cNvSpPr>
          <p:nvPr/>
        </p:nvSpPr>
        <p:spPr bwMode="auto">
          <a:xfrm>
            <a:off x="6869113" y="1089025"/>
            <a:ext cx="635000" cy="1906588"/>
          </a:xfrm>
          <a:custGeom>
            <a:avLst/>
            <a:gdLst>
              <a:gd name="T0" fmla="*/ 432 w 433"/>
              <a:gd name="T1" fmla="*/ 432 h 1201"/>
              <a:gd name="T2" fmla="*/ 0 w 433"/>
              <a:gd name="T3" fmla="*/ 0 h 1201"/>
              <a:gd name="T4" fmla="*/ 0 w 433"/>
              <a:gd name="T5" fmla="*/ 1200 h 1201"/>
              <a:gd name="T6" fmla="*/ 432 w 433"/>
              <a:gd name="T7" fmla="*/ 768 h 1201"/>
              <a:gd name="T8" fmla="*/ 432 w 433"/>
              <a:gd name="T9" fmla="*/ 432 h 1201"/>
            </a:gdLst>
            <a:ahLst/>
            <a:cxnLst>
              <a:cxn ang="0">
                <a:pos x="T0" y="T1"/>
              </a:cxn>
              <a:cxn ang="0">
                <a:pos x="T2" y="T3"/>
              </a:cxn>
              <a:cxn ang="0">
                <a:pos x="T4" y="T5"/>
              </a:cxn>
              <a:cxn ang="0">
                <a:pos x="T6" y="T7"/>
              </a:cxn>
              <a:cxn ang="0">
                <a:pos x="T8" y="T9"/>
              </a:cxn>
            </a:cxnLst>
            <a:rect l="0" t="0" r="r" b="b"/>
            <a:pathLst>
              <a:path w="433" h="1201">
                <a:moveTo>
                  <a:pt x="432" y="432"/>
                </a:moveTo>
                <a:lnTo>
                  <a:pt x="0" y="0"/>
                </a:lnTo>
                <a:lnTo>
                  <a:pt x="0" y="1200"/>
                </a:lnTo>
                <a:lnTo>
                  <a:pt x="432" y="768"/>
                </a:lnTo>
                <a:lnTo>
                  <a:pt x="432" y="432"/>
                </a:lnTo>
              </a:path>
            </a:pathLst>
          </a:custGeom>
          <a:gradFill rotWithShape="0">
            <a:gsLst>
              <a:gs pos="0">
                <a:srgbClr val="FFFFFF"/>
              </a:gs>
              <a:gs pos="50000">
                <a:srgbClr val="FFFFFF">
                  <a:gamma/>
                  <a:shade val="29804"/>
                  <a:invGamma/>
                </a:srgbClr>
              </a:gs>
              <a:gs pos="100000">
                <a:srgbClr val="FFFFFF"/>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68" name="AutoShape 32"/>
          <p:cNvSpPr>
            <a:spLocks noChangeArrowheads="1"/>
          </p:cNvSpPr>
          <p:nvPr/>
        </p:nvSpPr>
        <p:spPr bwMode="auto">
          <a:xfrm>
            <a:off x="2819400" y="5562600"/>
            <a:ext cx="3429000" cy="749300"/>
          </a:xfrm>
          <a:prstGeom prst="roundRect">
            <a:avLst>
              <a:gd name="adj" fmla="val 49995"/>
            </a:avLst>
          </a:prstGeom>
          <a:solidFill>
            <a:srgbClr val="D1D14D"/>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2400">
                <a:latin typeface="Times New Roman" pitchFamily="18" charset="0"/>
              </a:rPr>
              <a:t>176 400 bytes per second</a:t>
            </a:r>
          </a:p>
        </p:txBody>
      </p:sp>
      <p:grpSp>
        <p:nvGrpSpPr>
          <p:cNvPr id="731169" name="Group 33"/>
          <p:cNvGrpSpPr>
            <a:grpSpLocks/>
          </p:cNvGrpSpPr>
          <p:nvPr/>
        </p:nvGrpSpPr>
        <p:grpSpPr bwMode="auto">
          <a:xfrm>
            <a:off x="779463" y="3276600"/>
            <a:ext cx="2527300" cy="1138238"/>
            <a:chOff x="491" y="2260"/>
            <a:chExt cx="1592" cy="717"/>
          </a:xfrm>
        </p:grpSpPr>
        <p:sp>
          <p:nvSpPr>
            <p:cNvPr id="731170" name="AutoShape 34"/>
            <p:cNvSpPr>
              <a:spLocks noChangeArrowheads="1"/>
            </p:cNvSpPr>
            <p:nvPr/>
          </p:nvSpPr>
          <p:spPr bwMode="auto">
            <a:xfrm>
              <a:off x="491" y="2260"/>
              <a:ext cx="1411" cy="616"/>
            </a:xfrm>
            <a:prstGeom prst="roundRect">
              <a:avLst>
                <a:gd name="adj" fmla="val 12495"/>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GB" sz="2000">
                  <a:latin typeface="Times New Roman" pitchFamily="18" charset="0"/>
                </a:rPr>
                <a:t>44 100 samples</a:t>
              </a:r>
            </a:p>
            <a:p>
              <a:pPr defTabSz="762000"/>
              <a:r>
                <a:rPr lang="en-GB" sz="2000">
                  <a:latin typeface="Times New Roman" pitchFamily="18" charset="0"/>
                </a:rPr>
                <a:t>on the left channel</a:t>
              </a:r>
            </a:p>
          </p:txBody>
        </p:sp>
        <p:sp>
          <p:nvSpPr>
            <p:cNvPr id="731171" name="Freeform 35"/>
            <p:cNvSpPr>
              <a:spLocks/>
            </p:cNvSpPr>
            <p:nvPr/>
          </p:nvSpPr>
          <p:spPr bwMode="auto">
            <a:xfrm>
              <a:off x="1905" y="2544"/>
              <a:ext cx="178" cy="433"/>
            </a:xfrm>
            <a:custGeom>
              <a:avLst/>
              <a:gdLst>
                <a:gd name="T0" fmla="*/ 0 w 193"/>
                <a:gd name="T1" fmla="*/ 0 h 433"/>
                <a:gd name="T2" fmla="*/ 192 w 193"/>
                <a:gd name="T3" fmla="*/ 0 h 433"/>
                <a:gd name="T4" fmla="*/ 192 w 193"/>
                <a:gd name="T5" fmla="*/ 432 h 433"/>
              </a:gdLst>
              <a:ahLst/>
              <a:cxnLst>
                <a:cxn ang="0">
                  <a:pos x="T0" y="T1"/>
                </a:cxn>
                <a:cxn ang="0">
                  <a:pos x="T2" y="T3"/>
                </a:cxn>
                <a:cxn ang="0">
                  <a:pos x="T4" y="T5"/>
                </a:cxn>
              </a:cxnLst>
              <a:rect l="0" t="0" r="r" b="b"/>
              <a:pathLst>
                <a:path w="193" h="433">
                  <a:moveTo>
                    <a:pt x="0" y="0"/>
                  </a:moveTo>
                  <a:lnTo>
                    <a:pt x="192" y="0"/>
                  </a:lnTo>
                  <a:lnTo>
                    <a:pt x="192"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1172" name="Group 36"/>
          <p:cNvGrpSpPr>
            <a:grpSpLocks/>
          </p:cNvGrpSpPr>
          <p:nvPr/>
        </p:nvGrpSpPr>
        <p:grpSpPr bwMode="auto">
          <a:xfrm>
            <a:off x="5556250" y="3352800"/>
            <a:ext cx="2527300" cy="1138238"/>
            <a:chOff x="3500" y="2308"/>
            <a:chExt cx="1592" cy="717"/>
          </a:xfrm>
        </p:grpSpPr>
        <p:sp>
          <p:nvSpPr>
            <p:cNvPr id="731173" name="AutoShape 37"/>
            <p:cNvSpPr>
              <a:spLocks noChangeArrowheads="1"/>
            </p:cNvSpPr>
            <p:nvPr/>
          </p:nvSpPr>
          <p:spPr bwMode="auto">
            <a:xfrm>
              <a:off x="3681" y="2308"/>
              <a:ext cx="1411" cy="616"/>
            </a:xfrm>
            <a:prstGeom prst="roundRect">
              <a:avLst>
                <a:gd name="adj" fmla="val 12495"/>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GB" sz="2000">
                  <a:latin typeface="Times New Roman" pitchFamily="18" charset="0"/>
                </a:rPr>
                <a:t>44 100 samples</a:t>
              </a:r>
            </a:p>
            <a:p>
              <a:pPr defTabSz="762000"/>
              <a:r>
                <a:rPr lang="en-GB" sz="2000">
                  <a:latin typeface="Times New Roman" pitchFamily="18" charset="0"/>
                </a:rPr>
                <a:t>on the right channel</a:t>
              </a:r>
            </a:p>
          </p:txBody>
        </p:sp>
        <p:sp>
          <p:nvSpPr>
            <p:cNvPr id="731174" name="Freeform 38"/>
            <p:cNvSpPr>
              <a:spLocks/>
            </p:cNvSpPr>
            <p:nvPr/>
          </p:nvSpPr>
          <p:spPr bwMode="auto">
            <a:xfrm>
              <a:off x="3500" y="2592"/>
              <a:ext cx="178" cy="433"/>
            </a:xfrm>
            <a:custGeom>
              <a:avLst/>
              <a:gdLst>
                <a:gd name="T0" fmla="*/ 192 w 193"/>
                <a:gd name="T1" fmla="*/ 0 h 433"/>
                <a:gd name="T2" fmla="*/ 0 w 193"/>
                <a:gd name="T3" fmla="*/ 0 h 433"/>
                <a:gd name="T4" fmla="*/ 0 w 193"/>
                <a:gd name="T5" fmla="*/ 432 h 433"/>
              </a:gdLst>
              <a:ahLst/>
              <a:cxnLst>
                <a:cxn ang="0">
                  <a:pos x="T0" y="T1"/>
                </a:cxn>
                <a:cxn ang="0">
                  <a:pos x="T2" y="T3"/>
                </a:cxn>
                <a:cxn ang="0">
                  <a:pos x="T4" y="T5"/>
                </a:cxn>
              </a:cxnLst>
              <a:rect l="0" t="0" r="r" b="b"/>
              <a:pathLst>
                <a:path w="193" h="433">
                  <a:moveTo>
                    <a:pt x="192" y="0"/>
                  </a:moveTo>
                  <a:lnTo>
                    <a:pt x="0" y="0"/>
                  </a:lnTo>
                  <a:lnTo>
                    <a:pt x="0"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1175" name="Group 39"/>
          <p:cNvGrpSpPr>
            <a:grpSpLocks/>
          </p:cNvGrpSpPr>
          <p:nvPr/>
        </p:nvGrpSpPr>
        <p:grpSpPr bwMode="auto">
          <a:xfrm>
            <a:off x="2466975" y="4419600"/>
            <a:ext cx="3857625" cy="1138238"/>
            <a:chOff x="1554" y="2980"/>
            <a:chExt cx="2430" cy="717"/>
          </a:xfrm>
        </p:grpSpPr>
        <p:sp>
          <p:nvSpPr>
            <p:cNvPr id="731176" name="Oval 40"/>
            <p:cNvSpPr>
              <a:spLocks noChangeArrowheads="1"/>
            </p:cNvSpPr>
            <p:nvPr/>
          </p:nvSpPr>
          <p:spPr bwMode="auto">
            <a:xfrm>
              <a:off x="1554" y="2980"/>
              <a:ext cx="1012" cy="520"/>
            </a:xfrm>
            <a:prstGeom prst="ellipse">
              <a:avLst/>
            </a:prstGeom>
            <a:solidFill>
              <a:schemeClr val="accent1"/>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1800">
                  <a:latin typeface="Times New Roman" pitchFamily="18" charset="0"/>
                </a:rPr>
                <a:t>88 200 bytes</a:t>
              </a:r>
            </a:p>
          </p:txBody>
        </p:sp>
        <p:sp>
          <p:nvSpPr>
            <p:cNvPr id="731177" name="Oval 41"/>
            <p:cNvSpPr>
              <a:spLocks noChangeArrowheads="1"/>
            </p:cNvSpPr>
            <p:nvPr/>
          </p:nvSpPr>
          <p:spPr bwMode="auto">
            <a:xfrm>
              <a:off x="2972" y="3028"/>
              <a:ext cx="1012" cy="520"/>
            </a:xfrm>
            <a:prstGeom prst="ellipse">
              <a:avLst/>
            </a:prstGeom>
            <a:solidFill>
              <a:schemeClr val="accent1"/>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defTabSz="762000"/>
              <a:r>
                <a:rPr lang="en-GB" sz="1800">
                  <a:latin typeface="Times New Roman" pitchFamily="18" charset="0"/>
                </a:rPr>
                <a:t>88 200 bytes</a:t>
              </a:r>
            </a:p>
          </p:txBody>
        </p:sp>
        <p:sp>
          <p:nvSpPr>
            <p:cNvPr id="731178" name="Freeform 42"/>
            <p:cNvSpPr>
              <a:spLocks/>
            </p:cNvSpPr>
            <p:nvPr/>
          </p:nvSpPr>
          <p:spPr bwMode="auto">
            <a:xfrm>
              <a:off x="2614" y="3264"/>
              <a:ext cx="90" cy="433"/>
            </a:xfrm>
            <a:custGeom>
              <a:avLst/>
              <a:gdLst>
                <a:gd name="T0" fmla="*/ 0 w 97"/>
                <a:gd name="T1" fmla="*/ 0 h 433"/>
                <a:gd name="T2" fmla="*/ 96 w 97"/>
                <a:gd name="T3" fmla="*/ 0 h 433"/>
                <a:gd name="T4" fmla="*/ 96 w 97"/>
                <a:gd name="T5" fmla="*/ 432 h 433"/>
              </a:gdLst>
              <a:ahLst/>
              <a:cxnLst>
                <a:cxn ang="0">
                  <a:pos x="T0" y="T1"/>
                </a:cxn>
                <a:cxn ang="0">
                  <a:pos x="T2" y="T3"/>
                </a:cxn>
                <a:cxn ang="0">
                  <a:pos x="T4" y="T5"/>
                </a:cxn>
              </a:cxnLst>
              <a:rect l="0" t="0" r="r" b="b"/>
              <a:pathLst>
                <a:path w="97" h="433">
                  <a:moveTo>
                    <a:pt x="0" y="0"/>
                  </a:moveTo>
                  <a:lnTo>
                    <a:pt x="96" y="0"/>
                  </a:lnTo>
                  <a:lnTo>
                    <a:pt x="96"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179" name="Freeform 43"/>
            <p:cNvSpPr>
              <a:spLocks/>
            </p:cNvSpPr>
            <p:nvPr/>
          </p:nvSpPr>
          <p:spPr bwMode="auto">
            <a:xfrm>
              <a:off x="2880" y="3264"/>
              <a:ext cx="90" cy="433"/>
            </a:xfrm>
            <a:custGeom>
              <a:avLst/>
              <a:gdLst>
                <a:gd name="T0" fmla="*/ 96 w 97"/>
                <a:gd name="T1" fmla="*/ 0 h 433"/>
                <a:gd name="T2" fmla="*/ 0 w 97"/>
                <a:gd name="T3" fmla="*/ 0 h 433"/>
                <a:gd name="T4" fmla="*/ 0 w 97"/>
                <a:gd name="T5" fmla="*/ 432 h 433"/>
              </a:gdLst>
              <a:ahLst/>
              <a:cxnLst>
                <a:cxn ang="0">
                  <a:pos x="T0" y="T1"/>
                </a:cxn>
                <a:cxn ang="0">
                  <a:pos x="T2" y="T3"/>
                </a:cxn>
                <a:cxn ang="0">
                  <a:pos x="T4" y="T5"/>
                </a:cxn>
              </a:cxnLst>
              <a:rect l="0" t="0" r="r" b="b"/>
              <a:pathLst>
                <a:path w="97" h="433">
                  <a:moveTo>
                    <a:pt x="96" y="0"/>
                  </a:moveTo>
                  <a:lnTo>
                    <a:pt x="0" y="0"/>
                  </a:lnTo>
                  <a:lnTo>
                    <a:pt x="0"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3926409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1144"/>
                                        </p:tgtEl>
                                        <p:attrNameLst>
                                          <p:attrName>style.visibility</p:attrName>
                                        </p:attrNameLst>
                                      </p:cBhvr>
                                      <p:to>
                                        <p:strVal val="visible"/>
                                      </p:to>
                                    </p:set>
                                    <p:animEffect transition="in" filter="wipe(left)">
                                      <p:cBhvr>
                                        <p:cTn id="7" dur="2000"/>
                                        <p:tgtEl>
                                          <p:spTgt spid="731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31169"/>
                                        </p:tgtEl>
                                        <p:attrNameLst>
                                          <p:attrName>style.visibility</p:attrName>
                                        </p:attrNameLst>
                                      </p:cBhvr>
                                      <p:to>
                                        <p:strVal val="visible"/>
                                      </p:to>
                                    </p:set>
                                    <p:anim calcmode="lin" valueType="num">
                                      <p:cBhvr additive="base">
                                        <p:cTn id="12" dur="1000" fill="hold"/>
                                        <p:tgtEl>
                                          <p:spTgt spid="731169"/>
                                        </p:tgtEl>
                                        <p:attrNameLst>
                                          <p:attrName>ppt_x</p:attrName>
                                        </p:attrNameLst>
                                      </p:cBhvr>
                                      <p:tavLst>
                                        <p:tav tm="0">
                                          <p:val>
                                            <p:strVal val="0-#ppt_w/2"/>
                                          </p:val>
                                        </p:tav>
                                        <p:tav tm="100000">
                                          <p:val>
                                            <p:strVal val="#ppt_x"/>
                                          </p:val>
                                        </p:tav>
                                      </p:tavLst>
                                    </p:anim>
                                    <p:anim calcmode="lin" valueType="num">
                                      <p:cBhvr additive="base">
                                        <p:cTn id="13" dur="1000" fill="hold"/>
                                        <p:tgtEl>
                                          <p:spTgt spid="73116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731156"/>
                                        </p:tgtEl>
                                        <p:attrNameLst>
                                          <p:attrName>style.visibility</p:attrName>
                                        </p:attrNameLst>
                                      </p:cBhvr>
                                      <p:to>
                                        <p:strVal val="visible"/>
                                      </p:to>
                                    </p:set>
                                    <p:animEffect transition="in" filter="wipe(right)">
                                      <p:cBhvr>
                                        <p:cTn id="18" dur="2000"/>
                                        <p:tgtEl>
                                          <p:spTgt spid="7311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731172"/>
                                        </p:tgtEl>
                                        <p:attrNameLst>
                                          <p:attrName>style.visibility</p:attrName>
                                        </p:attrNameLst>
                                      </p:cBhvr>
                                      <p:to>
                                        <p:strVal val="visible"/>
                                      </p:to>
                                    </p:set>
                                    <p:anim calcmode="lin" valueType="num">
                                      <p:cBhvr additive="base">
                                        <p:cTn id="23" dur="1000" fill="hold"/>
                                        <p:tgtEl>
                                          <p:spTgt spid="731172"/>
                                        </p:tgtEl>
                                        <p:attrNameLst>
                                          <p:attrName>ppt_x</p:attrName>
                                        </p:attrNameLst>
                                      </p:cBhvr>
                                      <p:tavLst>
                                        <p:tav tm="0">
                                          <p:val>
                                            <p:strVal val="1+#ppt_w/2"/>
                                          </p:val>
                                        </p:tav>
                                        <p:tav tm="100000">
                                          <p:val>
                                            <p:strVal val="#ppt_x"/>
                                          </p:val>
                                        </p:tav>
                                      </p:tavLst>
                                    </p:anim>
                                    <p:anim calcmode="lin" valueType="num">
                                      <p:cBhvr additive="base">
                                        <p:cTn id="24" dur="1000" fill="hold"/>
                                        <p:tgtEl>
                                          <p:spTgt spid="73117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731140"/>
                                        </p:tgtEl>
                                        <p:attrNameLst>
                                          <p:attrName>style.visibility</p:attrName>
                                        </p:attrNameLst>
                                      </p:cBhvr>
                                      <p:to>
                                        <p:strVal val="visible"/>
                                      </p:to>
                                    </p:set>
                                    <p:animEffect transition="in" filter="barn(outHorizontal)">
                                      <p:cBhvr>
                                        <p:cTn id="29" dur="2000"/>
                                        <p:tgtEl>
                                          <p:spTgt spid="731140"/>
                                        </p:tgtEl>
                                      </p:cBhvr>
                                    </p:animEffect>
                                  </p:childTnLst>
                                </p:cTn>
                              </p:par>
                            </p:childTnLst>
                          </p:cTn>
                        </p:par>
                        <p:par>
                          <p:cTn id="30" fill="hold" nodeType="afterGroup">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731141"/>
                                        </p:tgtEl>
                                        <p:attrNameLst>
                                          <p:attrName>style.visibility</p:attrName>
                                        </p:attrNameLst>
                                      </p:cBhvr>
                                      <p:to>
                                        <p:strVal val="visible"/>
                                      </p:to>
                                    </p:set>
                                    <p:anim calcmode="lin" valueType="num">
                                      <p:cBhvr>
                                        <p:cTn id="33" dur="1000" fill="hold"/>
                                        <p:tgtEl>
                                          <p:spTgt spid="731141"/>
                                        </p:tgtEl>
                                        <p:attrNameLst>
                                          <p:attrName>ppt_w</p:attrName>
                                        </p:attrNameLst>
                                      </p:cBhvr>
                                      <p:tavLst>
                                        <p:tav tm="0">
                                          <p:val>
                                            <p:fltVal val="0"/>
                                          </p:val>
                                        </p:tav>
                                        <p:tav tm="100000">
                                          <p:val>
                                            <p:strVal val="#ppt_w"/>
                                          </p:val>
                                        </p:tav>
                                      </p:tavLst>
                                    </p:anim>
                                    <p:anim calcmode="lin" valueType="num">
                                      <p:cBhvr>
                                        <p:cTn id="34" dur="1000" fill="hold"/>
                                        <p:tgtEl>
                                          <p:spTgt spid="73114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nodeType="clickEffect">
                                  <p:stCondLst>
                                    <p:cond delay="0"/>
                                  </p:stCondLst>
                                  <p:childTnLst>
                                    <p:set>
                                      <p:cBhvr>
                                        <p:cTn id="38" dur="1" fill="hold">
                                          <p:stCondLst>
                                            <p:cond delay="0"/>
                                          </p:stCondLst>
                                        </p:cTn>
                                        <p:tgtEl>
                                          <p:spTgt spid="731175"/>
                                        </p:tgtEl>
                                        <p:attrNameLst>
                                          <p:attrName>style.visibility</p:attrName>
                                        </p:attrNameLst>
                                      </p:cBhvr>
                                      <p:to>
                                        <p:strVal val="visible"/>
                                      </p:to>
                                    </p:set>
                                    <p:anim calcmode="lin" valueType="num">
                                      <p:cBhvr>
                                        <p:cTn id="39" dur="1000" fill="hold"/>
                                        <p:tgtEl>
                                          <p:spTgt spid="731175"/>
                                        </p:tgtEl>
                                        <p:attrNameLst>
                                          <p:attrName>ppt_x</p:attrName>
                                        </p:attrNameLst>
                                      </p:cBhvr>
                                      <p:tavLst>
                                        <p:tav tm="0">
                                          <p:val>
                                            <p:strVal val="#ppt_x"/>
                                          </p:val>
                                        </p:tav>
                                        <p:tav tm="100000">
                                          <p:val>
                                            <p:strVal val="#ppt_x"/>
                                          </p:val>
                                        </p:tav>
                                      </p:tavLst>
                                    </p:anim>
                                    <p:anim calcmode="lin" valueType="num">
                                      <p:cBhvr>
                                        <p:cTn id="40" dur="1000" fill="hold"/>
                                        <p:tgtEl>
                                          <p:spTgt spid="731175"/>
                                        </p:tgtEl>
                                        <p:attrNameLst>
                                          <p:attrName>ppt_y</p:attrName>
                                        </p:attrNameLst>
                                      </p:cBhvr>
                                      <p:tavLst>
                                        <p:tav tm="0">
                                          <p:val>
                                            <p:strVal val="#ppt_y-#ppt_h/2"/>
                                          </p:val>
                                        </p:tav>
                                        <p:tav tm="100000">
                                          <p:val>
                                            <p:strVal val="#ppt_y"/>
                                          </p:val>
                                        </p:tav>
                                      </p:tavLst>
                                    </p:anim>
                                    <p:anim calcmode="lin" valueType="num">
                                      <p:cBhvr>
                                        <p:cTn id="41" dur="1000" fill="hold"/>
                                        <p:tgtEl>
                                          <p:spTgt spid="731175"/>
                                        </p:tgtEl>
                                        <p:attrNameLst>
                                          <p:attrName>ppt_w</p:attrName>
                                        </p:attrNameLst>
                                      </p:cBhvr>
                                      <p:tavLst>
                                        <p:tav tm="0">
                                          <p:val>
                                            <p:strVal val="#ppt_w"/>
                                          </p:val>
                                        </p:tav>
                                        <p:tav tm="100000">
                                          <p:val>
                                            <p:strVal val="#ppt_w"/>
                                          </p:val>
                                        </p:tav>
                                      </p:tavLst>
                                    </p:anim>
                                    <p:anim calcmode="lin" valueType="num">
                                      <p:cBhvr>
                                        <p:cTn id="42" dur="1000" fill="hold"/>
                                        <p:tgtEl>
                                          <p:spTgt spid="731175"/>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731168"/>
                                        </p:tgtEl>
                                        <p:attrNameLst>
                                          <p:attrName>style.visibility</p:attrName>
                                        </p:attrNameLst>
                                      </p:cBhvr>
                                      <p:to>
                                        <p:strVal val="visible"/>
                                      </p:to>
                                    </p:set>
                                    <p:anim calcmode="lin" valueType="num">
                                      <p:cBhvr>
                                        <p:cTn id="46" dur="1000" fill="hold"/>
                                        <p:tgtEl>
                                          <p:spTgt spid="731168"/>
                                        </p:tgtEl>
                                        <p:attrNameLst>
                                          <p:attrName>ppt_w</p:attrName>
                                        </p:attrNameLst>
                                      </p:cBhvr>
                                      <p:tavLst>
                                        <p:tav tm="0">
                                          <p:val>
                                            <p:fltVal val="0"/>
                                          </p:val>
                                        </p:tav>
                                        <p:tav tm="100000">
                                          <p:val>
                                            <p:strVal val="#ppt_w"/>
                                          </p:val>
                                        </p:tav>
                                      </p:tavLst>
                                    </p:anim>
                                    <p:anim calcmode="lin" valueType="num">
                                      <p:cBhvr>
                                        <p:cTn id="47" dur="1000" fill="hold"/>
                                        <p:tgtEl>
                                          <p:spTgt spid="7311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0" grpId="0" animBg="1"/>
      <p:bldP spid="731141" grpId="0" autoUpdateAnimBg="0"/>
      <p:bldP spid="731168"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2"/>
          <p:cNvSpPr>
            <a:spLocks noGrp="1"/>
          </p:cNvSpPr>
          <p:nvPr>
            <p:ph type="dt" sz="half" idx="10"/>
          </p:nvPr>
        </p:nvSpPr>
        <p:spPr/>
        <p:txBody>
          <a:bodyPr/>
          <a:lstStyle/>
          <a:p>
            <a:r>
              <a:rPr lang="en-US" smtClean="0"/>
              <a:t>14 avril  2011</a:t>
            </a:r>
            <a:endParaRPr lang="en-US"/>
          </a:p>
        </p:txBody>
      </p:sp>
      <p:sp>
        <p:nvSpPr>
          <p:cNvPr id="3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33186" name="Rectangle 2"/>
          <p:cNvSpPr>
            <a:spLocks noGrp="1" noChangeArrowheads="1"/>
          </p:cNvSpPr>
          <p:nvPr>
            <p:ph type="title"/>
          </p:nvPr>
        </p:nvSpPr>
        <p:spPr/>
        <p:txBody>
          <a:bodyPr/>
          <a:lstStyle/>
          <a:p>
            <a:r>
              <a:rPr lang="fr-CH"/>
              <a:t>LSB substitution of .wav files</a:t>
            </a:r>
            <a:endParaRPr lang="en-GB"/>
          </a:p>
        </p:txBody>
      </p:sp>
      <p:grpSp>
        <p:nvGrpSpPr>
          <p:cNvPr id="733187" name="Group 3"/>
          <p:cNvGrpSpPr>
            <a:grpSpLocks/>
          </p:cNvGrpSpPr>
          <p:nvPr/>
        </p:nvGrpSpPr>
        <p:grpSpPr bwMode="auto">
          <a:xfrm>
            <a:off x="914400" y="1981200"/>
            <a:ext cx="6096000" cy="457200"/>
            <a:chOff x="576" y="1248"/>
            <a:chExt cx="3840" cy="288"/>
          </a:xfrm>
        </p:grpSpPr>
        <p:sp>
          <p:nvSpPr>
            <p:cNvPr id="733188" name="Rectangle 4"/>
            <p:cNvSpPr>
              <a:spLocks noChangeArrowheads="1"/>
            </p:cNvSpPr>
            <p:nvPr/>
          </p:nvSpPr>
          <p:spPr bwMode="auto">
            <a:xfrm>
              <a:off x="57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189" name="Rectangle 5"/>
            <p:cNvSpPr>
              <a:spLocks noChangeArrowheads="1"/>
            </p:cNvSpPr>
            <p:nvPr/>
          </p:nvSpPr>
          <p:spPr bwMode="auto">
            <a:xfrm>
              <a:off x="81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190" name="Rectangle 6"/>
            <p:cNvSpPr>
              <a:spLocks noChangeArrowheads="1"/>
            </p:cNvSpPr>
            <p:nvPr/>
          </p:nvSpPr>
          <p:spPr bwMode="auto">
            <a:xfrm>
              <a:off x="105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191" name="Rectangle 7"/>
            <p:cNvSpPr>
              <a:spLocks noChangeArrowheads="1"/>
            </p:cNvSpPr>
            <p:nvPr/>
          </p:nvSpPr>
          <p:spPr bwMode="auto">
            <a:xfrm>
              <a:off x="129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192" name="Rectangle 8"/>
            <p:cNvSpPr>
              <a:spLocks noChangeArrowheads="1"/>
            </p:cNvSpPr>
            <p:nvPr/>
          </p:nvSpPr>
          <p:spPr bwMode="auto">
            <a:xfrm>
              <a:off x="153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193" name="Rectangle 9"/>
            <p:cNvSpPr>
              <a:spLocks noChangeArrowheads="1"/>
            </p:cNvSpPr>
            <p:nvPr/>
          </p:nvSpPr>
          <p:spPr bwMode="auto">
            <a:xfrm>
              <a:off x="177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194" name="Rectangle 10"/>
            <p:cNvSpPr>
              <a:spLocks noChangeArrowheads="1"/>
            </p:cNvSpPr>
            <p:nvPr/>
          </p:nvSpPr>
          <p:spPr bwMode="auto">
            <a:xfrm>
              <a:off x="201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195" name="Rectangle 11"/>
            <p:cNvSpPr>
              <a:spLocks noChangeArrowheads="1"/>
            </p:cNvSpPr>
            <p:nvPr/>
          </p:nvSpPr>
          <p:spPr bwMode="auto">
            <a:xfrm>
              <a:off x="225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196" name="Rectangle 12"/>
            <p:cNvSpPr>
              <a:spLocks noChangeArrowheads="1"/>
            </p:cNvSpPr>
            <p:nvPr/>
          </p:nvSpPr>
          <p:spPr bwMode="auto">
            <a:xfrm>
              <a:off x="249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197" name="Rectangle 13"/>
            <p:cNvSpPr>
              <a:spLocks noChangeArrowheads="1"/>
            </p:cNvSpPr>
            <p:nvPr/>
          </p:nvSpPr>
          <p:spPr bwMode="auto">
            <a:xfrm>
              <a:off x="273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198" name="Rectangle 14"/>
            <p:cNvSpPr>
              <a:spLocks noChangeArrowheads="1"/>
            </p:cNvSpPr>
            <p:nvPr/>
          </p:nvSpPr>
          <p:spPr bwMode="auto">
            <a:xfrm>
              <a:off x="297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199" name="Rectangle 15"/>
            <p:cNvSpPr>
              <a:spLocks noChangeArrowheads="1"/>
            </p:cNvSpPr>
            <p:nvPr/>
          </p:nvSpPr>
          <p:spPr bwMode="auto">
            <a:xfrm>
              <a:off x="321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200" name="Rectangle 16"/>
            <p:cNvSpPr>
              <a:spLocks noChangeArrowheads="1"/>
            </p:cNvSpPr>
            <p:nvPr/>
          </p:nvSpPr>
          <p:spPr bwMode="auto">
            <a:xfrm>
              <a:off x="345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201" name="Rectangle 17"/>
            <p:cNvSpPr>
              <a:spLocks noChangeArrowheads="1"/>
            </p:cNvSpPr>
            <p:nvPr/>
          </p:nvSpPr>
          <p:spPr bwMode="auto">
            <a:xfrm>
              <a:off x="369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202" name="Rectangle 18"/>
            <p:cNvSpPr>
              <a:spLocks noChangeArrowheads="1"/>
            </p:cNvSpPr>
            <p:nvPr/>
          </p:nvSpPr>
          <p:spPr bwMode="auto">
            <a:xfrm>
              <a:off x="393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203" name="Rectangle 19"/>
            <p:cNvSpPr>
              <a:spLocks noChangeArrowheads="1"/>
            </p:cNvSpPr>
            <p:nvPr/>
          </p:nvSpPr>
          <p:spPr bwMode="auto">
            <a:xfrm>
              <a:off x="4176" y="1248"/>
              <a:ext cx="240" cy="28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grpSp>
      <p:sp>
        <p:nvSpPr>
          <p:cNvPr id="733204" name="Rectangle 20"/>
          <p:cNvSpPr>
            <a:spLocks noChangeArrowheads="1"/>
          </p:cNvSpPr>
          <p:nvPr/>
        </p:nvSpPr>
        <p:spPr bwMode="auto">
          <a:xfrm>
            <a:off x="6248400" y="2514600"/>
            <a:ext cx="381000" cy="4572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205" name="Rectangle 21"/>
          <p:cNvSpPr>
            <a:spLocks noChangeArrowheads="1"/>
          </p:cNvSpPr>
          <p:nvPr/>
        </p:nvSpPr>
        <p:spPr bwMode="auto">
          <a:xfrm>
            <a:off x="6629400" y="2514600"/>
            <a:ext cx="381000" cy="4572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206" name="Rectangle 22"/>
          <p:cNvSpPr>
            <a:spLocks noChangeArrowheads="1"/>
          </p:cNvSpPr>
          <p:nvPr/>
        </p:nvSpPr>
        <p:spPr bwMode="auto">
          <a:xfrm>
            <a:off x="6248400" y="3048000"/>
            <a:ext cx="381000" cy="4572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sp>
        <p:nvSpPr>
          <p:cNvPr id="733207" name="Rectangle 23"/>
          <p:cNvSpPr>
            <a:spLocks noChangeArrowheads="1"/>
          </p:cNvSpPr>
          <p:nvPr/>
        </p:nvSpPr>
        <p:spPr bwMode="auto">
          <a:xfrm>
            <a:off x="6629400" y="3048000"/>
            <a:ext cx="381000" cy="4572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grpSp>
        <p:nvGrpSpPr>
          <p:cNvPr id="733208" name="Group 24"/>
          <p:cNvGrpSpPr>
            <a:grpSpLocks/>
          </p:cNvGrpSpPr>
          <p:nvPr/>
        </p:nvGrpSpPr>
        <p:grpSpPr bwMode="auto">
          <a:xfrm>
            <a:off x="6248400" y="3581400"/>
            <a:ext cx="762000" cy="457200"/>
            <a:chOff x="3936" y="2256"/>
            <a:chExt cx="480" cy="288"/>
          </a:xfrm>
        </p:grpSpPr>
        <p:sp>
          <p:nvSpPr>
            <p:cNvPr id="733209" name="Rectangle 25"/>
            <p:cNvSpPr>
              <a:spLocks noChangeArrowheads="1"/>
            </p:cNvSpPr>
            <p:nvPr/>
          </p:nvSpPr>
          <p:spPr bwMode="auto">
            <a:xfrm>
              <a:off x="3936" y="2256"/>
              <a:ext cx="240" cy="288"/>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210" name="Rectangle 26"/>
            <p:cNvSpPr>
              <a:spLocks noChangeArrowheads="1"/>
            </p:cNvSpPr>
            <p:nvPr/>
          </p:nvSpPr>
          <p:spPr bwMode="auto">
            <a:xfrm>
              <a:off x="4176" y="2256"/>
              <a:ext cx="240" cy="288"/>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0</a:t>
              </a:r>
              <a:endParaRPr lang="en-GB" sz="1800" b="1">
                <a:solidFill>
                  <a:srgbClr val="FFFF66"/>
                </a:solidFill>
                <a:latin typeface="Times New Roman" pitchFamily="18" charset="0"/>
              </a:endParaRPr>
            </a:p>
          </p:txBody>
        </p:sp>
      </p:grpSp>
      <p:grpSp>
        <p:nvGrpSpPr>
          <p:cNvPr id="733211" name="Group 27"/>
          <p:cNvGrpSpPr>
            <a:grpSpLocks/>
          </p:cNvGrpSpPr>
          <p:nvPr/>
        </p:nvGrpSpPr>
        <p:grpSpPr bwMode="auto">
          <a:xfrm>
            <a:off x="6248400" y="4114800"/>
            <a:ext cx="762000" cy="457200"/>
            <a:chOff x="3936" y="2592"/>
            <a:chExt cx="480" cy="288"/>
          </a:xfrm>
        </p:grpSpPr>
        <p:sp>
          <p:nvSpPr>
            <p:cNvPr id="733212" name="Rectangle 28"/>
            <p:cNvSpPr>
              <a:spLocks noChangeArrowheads="1"/>
            </p:cNvSpPr>
            <p:nvPr/>
          </p:nvSpPr>
          <p:spPr bwMode="auto">
            <a:xfrm>
              <a:off x="3936" y="2592"/>
              <a:ext cx="240" cy="288"/>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sp>
          <p:nvSpPr>
            <p:cNvPr id="733213" name="Rectangle 29"/>
            <p:cNvSpPr>
              <a:spLocks noChangeArrowheads="1"/>
            </p:cNvSpPr>
            <p:nvPr/>
          </p:nvSpPr>
          <p:spPr bwMode="auto">
            <a:xfrm>
              <a:off x="4176" y="2592"/>
              <a:ext cx="240" cy="288"/>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1800" b="1">
                  <a:solidFill>
                    <a:srgbClr val="FFFF66"/>
                  </a:solidFill>
                  <a:latin typeface="Times New Roman" pitchFamily="18" charset="0"/>
                </a:rPr>
                <a:t>1</a:t>
              </a:r>
              <a:endParaRPr lang="en-GB" sz="1800" b="1">
                <a:solidFill>
                  <a:srgbClr val="FFFF66"/>
                </a:solidFill>
                <a:latin typeface="Times New Roman" pitchFamily="18" charset="0"/>
              </a:endParaRPr>
            </a:p>
          </p:txBody>
        </p:sp>
      </p:grpSp>
      <p:sp>
        <p:nvSpPr>
          <p:cNvPr id="733214" name="AutoShape 30"/>
          <p:cNvSpPr>
            <a:spLocks/>
          </p:cNvSpPr>
          <p:nvPr/>
        </p:nvSpPr>
        <p:spPr bwMode="auto">
          <a:xfrm>
            <a:off x="7162800" y="2514600"/>
            <a:ext cx="228600" cy="2057400"/>
          </a:xfrm>
          <a:prstGeom prst="rightBrace">
            <a:avLst>
              <a:gd name="adj1" fmla="val 75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5" name="Text Box 31"/>
          <p:cNvSpPr txBox="1">
            <a:spLocks noChangeArrowheads="1"/>
          </p:cNvSpPr>
          <p:nvPr/>
        </p:nvSpPr>
        <p:spPr bwMode="auto">
          <a:xfrm>
            <a:off x="7451725" y="2924175"/>
            <a:ext cx="12969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fr-CH" sz="1800" b="1">
                <a:solidFill>
                  <a:schemeClr val="tx2"/>
                </a:solidFill>
                <a:latin typeface="Times New Roman" pitchFamily="18" charset="0"/>
              </a:rPr>
              <a:t>possibility of hiding</a:t>
            </a:r>
          </a:p>
          <a:p>
            <a:pPr algn="l"/>
            <a:r>
              <a:rPr lang="fr-CH" sz="1800" b="1">
                <a:solidFill>
                  <a:schemeClr val="tx2"/>
                </a:solidFill>
                <a:latin typeface="Times New Roman" pitchFamily="18" charset="0"/>
              </a:rPr>
              <a:t>secret messages !</a:t>
            </a:r>
            <a:endParaRPr lang="en-GB" sz="1800" b="1">
              <a:solidFill>
                <a:schemeClr val="tx2"/>
              </a:solidFill>
              <a:latin typeface="Times New Roman" pitchFamily="18" charset="0"/>
            </a:endParaRPr>
          </a:p>
        </p:txBody>
      </p:sp>
      <p:sp>
        <p:nvSpPr>
          <p:cNvPr id="733216" name="AutoShape 32"/>
          <p:cNvSpPr>
            <a:spLocks noChangeArrowheads="1"/>
          </p:cNvSpPr>
          <p:nvPr/>
        </p:nvSpPr>
        <p:spPr bwMode="auto">
          <a:xfrm>
            <a:off x="6477000" y="4800600"/>
            <a:ext cx="381000" cy="609600"/>
          </a:xfrm>
          <a:prstGeom prst="downArrow">
            <a:avLst>
              <a:gd name="adj1" fmla="val 50000"/>
              <a:gd name="adj2" fmla="val 40000"/>
            </a:avLst>
          </a:prstGeom>
          <a:solidFill>
            <a:srgbClr val="FF330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7" name="Text Box 33"/>
          <p:cNvSpPr txBox="1">
            <a:spLocks noChangeArrowheads="1"/>
          </p:cNvSpPr>
          <p:nvPr/>
        </p:nvSpPr>
        <p:spPr bwMode="auto">
          <a:xfrm>
            <a:off x="5776913" y="5534025"/>
            <a:ext cx="1876425"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2400">
                <a:latin typeface="Times New Roman" pitchFamily="18" charset="0"/>
              </a:rPr>
              <a:t>artifical noise</a:t>
            </a:r>
            <a:endParaRPr lang="en-GB" sz="2400">
              <a:latin typeface="Times New Roman" pitchFamily="18" charset="0"/>
            </a:endParaRPr>
          </a:p>
        </p:txBody>
      </p:sp>
      <p:sp>
        <p:nvSpPr>
          <p:cNvPr id="733218" name="Oval 34"/>
          <p:cNvSpPr>
            <a:spLocks noChangeArrowheads="1"/>
          </p:cNvSpPr>
          <p:nvPr/>
        </p:nvSpPr>
        <p:spPr bwMode="auto">
          <a:xfrm>
            <a:off x="1143000" y="1752600"/>
            <a:ext cx="1905000" cy="990600"/>
          </a:xfrm>
          <a:prstGeom prst="ellipse">
            <a:avLst/>
          </a:prstGeom>
          <a:solidFill>
            <a:srgbClr val="FFFF00">
              <a:alpha val="50000"/>
            </a:srgbClr>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9" name="Line 35"/>
          <p:cNvSpPr>
            <a:spLocks noChangeShapeType="1"/>
          </p:cNvSpPr>
          <p:nvPr/>
        </p:nvSpPr>
        <p:spPr bwMode="auto">
          <a:xfrm flipH="1">
            <a:off x="1219200" y="2819400"/>
            <a:ext cx="609600" cy="1143000"/>
          </a:xfrm>
          <a:prstGeom prst="line">
            <a:avLst/>
          </a:prstGeom>
          <a:noFill/>
          <a:ln w="5715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20" name="Text Box 36"/>
          <p:cNvSpPr txBox="1">
            <a:spLocks noChangeArrowheads="1"/>
          </p:cNvSpPr>
          <p:nvPr/>
        </p:nvSpPr>
        <p:spPr bwMode="auto">
          <a:xfrm>
            <a:off x="387350" y="4003675"/>
            <a:ext cx="3605213" cy="1216025"/>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2400" b="1">
                <a:solidFill>
                  <a:schemeClr val="tx2"/>
                </a:solidFill>
                <a:latin typeface="Times New Roman" pitchFamily="18" charset="0"/>
              </a:rPr>
              <a:t>MSBs must contain 1s,</a:t>
            </a:r>
          </a:p>
          <a:p>
            <a:r>
              <a:rPr lang="fr-CH" sz="2400" b="1">
                <a:solidFill>
                  <a:schemeClr val="tx2"/>
                </a:solidFill>
                <a:latin typeface="Times New Roman" pitchFamily="18" charset="0"/>
              </a:rPr>
              <a:t>in order to cover the noise</a:t>
            </a:r>
          </a:p>
          <a:p>
            <a:r>
              <a:rPr lang="fr-CH" sz="2400" b="1">
                <a:solidFill>
                  <a:schemeClr val="tx2"/>
                </a:solidFill>
                <a:latin typeface="Times New Roman" pitchFamily="18" charset="0"/>
              </a:rPr>
              <a:t>of the signal</a:t>
            </a:r>
            <a:endParaRPr lang="en-GB" sz="2400" b="1">
              <a:solidFill>
                <a:schemeClr val="tx2"/>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310978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33205"/>
                                        </p:tgtEl>
                                        <p:attrNameLst>
                                          <p:attrName>style.visibility</p:attrName>
                                        </p:attrNameLst>
                                      </p:cBhvr>
                                      <p:to>
                                        <p:strVal val="visible"/>
                                      </p:to>
                                    </p:set>
                                    <p:anim calcmode="lin" valueType="num">
                                      <p:cBhvr additive="base">
                                        <p:cTn id="7" dur="500" fill="hold"/>
                                        <p:tgtEl>
                                          <p:spTgt spid="733205"/>
                                        </p:tgtEl>
                                        <p:attrNameLst>
                                          <p:attrName>ppt_x</p:attrName>
                                        </p:attrNameLst>
                                      </p:cBhvr>
                                      <p:tavLst>
                                        <p:tav tm="0">
                                          <p:val>
                                            <p:strVal val="1+#ppt_w/2"/>
                                          </p:val>
                                        </p:tav>
                                        <p:tav tm="100000">
                                          <p:val>
                                            <p:strVal val="#ppt_x"/>
                                          </p:val>
                                        </p:tav>
                                      </p:tavLst>
                                    </p:anim>
                                    <p:anim calcmode="lin" valueType="num">
                                      <p:cBhvr additive="base">
                                        <p:cTn id="8" dur="500" fill="hold"/>
                                        <p:tgtEl>
                                          <p:spTgt spid="7332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33207"/>
                                        </p:tgtEl>
                                        <p:attrNameLst>
                                          <p:attrName>style.visibility</p:attrName>
                                        </p:attrNameLst>
                                      </p:cBhvr>
                                      <p:to>
                                        <p:strVal val="visible"/>
                                      </p:to>
                                    </p:set>
                                    <p:anim calcmode="lin" valueType="num">
                                      <p:cBhvr additive="base">
                                        <p:cTn id="13" dur="500" fill="hold"/>
                                        <p:tgtEl>
                                          <p:spTgt spid="733207"/>
                                        </p:tgtEl>
                                        <p:attrNameLst>
                                          <p:attrName>ppt_x</p:attrName>
                                        </p:attrNameLst>
                                      </p:cBhvr>
                                      <p:tavLst>
                                        <p:tav tm="0">
                                          <p:val>
                                            <p:strVal val="1+#ppt_w/2"/>
                                          </p:val>
                                        </p:tav>
                                        <p:tav tm="100000">
                                          <p:val>
                                            <p:strVal val="#ppt_x"/>
                                          </p:val>
                                        </p:tav>
                                      </p:tavLst>
                                    </p:anim>
                                    <p:anim calcmode="lin" valueType="num">
                                      <p:cBhvr additive="base">
                                        <p:cTn id="14" dur="500" fill="hold"/>
                                        <p:tgtEl>
                                          <p:spTgt spid="7332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3204"/>
                                        </p:tgtEl>
                                        <p:attrNameLst>
                                          <p:attrName>style.visibility</p:attrName>
                                        </p:attrNameLst>
                                      </p:cBhvr>
                                      <p:to>
                                        <p:strVal val="visible"/>
                                      </p:to>
                                    </p:set>
                                    <p:anim calcmode="lin" valueType="num">
                                      <p:cBhvr additive="base">
                                        <p:cTn id="19" dur="500" fill="hold"/>
                                        <p:tgtEl>
                                          <p:spTgt spid="733204"/>
                                        </p:tgtEl>
                                        <p:attrNameLst>
                                          <p:attrName>ppt_x</p:attrName>
                                        </p:attrNameLst>
                                      </p:cBhvr>
                                      <p:tavLst>
                                        <p:tav tm="0">
                                          <p:val>
                                            <p:strVal val="0-#ppt_w/2"/>
                                          </p:val>
                                        </p:tav>
                                        <p:tav tm="100000">
                                          <p:val>
                                            <p:strVal val="#ppt_x"/>
                                          </p:val>
                                        </p:tav>
                                      </p:tavLst>
                                    </p:anim>
                                    <p:anim calcmode="lin" valueType="num">
                                      <p:cBhvr additive="base">
                                        <p:cTn id="20" dur="500" fill="hold"/>
                                        <p:tgtEl>
                                          <p:spTgt spid="7332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3206"/>
                                        </p:tgtEl>
                                        <p:attrNameLst>
                                          <p:attrName>style.visibility</p:attrName>
                                        </p:attrNameLst>
                                      </p:cBhvr>
                                      <p:to>
                                        <p:strVal val="visible"/>
                                      </p:to>
                                    </p:set>
                                    <p:anim calcmode="lin" valueType="num">
                                      <p:cBhvr additive="base">
                                        <p:cTn id="25" dur="500" fill="hold"/>
                                        <p:tgtEl>
                                          <p:spTgt spid="733206"/>
                                        </p:tgtEl>
                                        <p:attrNameLst>
                                          <p:attrName>ppt_x</p:attrName>
                                        </p:attrNameLst>
                                      </p:cBhvr>
                                      <p:tavLst>
                                        <p:tav tm="0">
                                          <p:val>
                                            <p:strVal val="0-#ppt_w/2"/>
                                          </p:val>
                                        </p:tav>
                                        <p:tav tm="100000">
                                          <p:val>
                                            <p:strVal val="#ppt_x"/>
                                          </p:val>
                                        </p:tav>
                                      </p:tavLst>
                                    </p:anim>
                                    <p:anim calcmode="lin" valueType="num">
                                      <p:cBhvr additive="base">
                                        <p:cTn id="26" dur="500" fill="hold"/>
                                        <p:tgtEl>
                                          <p:spTgt spid="733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33208"/>
                                        </p:tgtEl>
                                        <p:attrNameLst>
                                          <p:attrName>style.visibility</p:attrName>
                                        </p:attrNameLst>
                                      </p:cBhvr>
                                      <p:to>
                                        <p:strVal val="visible"/>
                                      </p:to>
                                    </p:set>
                                    <p:anim calcmode="lin" valueType="num">
                                      <p:cBhvr additive="base">
                                        <p:cTn id="31" dur="500" fill="hold"/>
                                        <p:tgtEl>
                                          <p:spTgt spid="733208"/>
                                        </p:tgtEl>
                                        <p:attrNameLst>
                                          <p:attrName>ppt_x</p:attrName>
                                        </p:attrNameLst>
                                      </p:cBhvr>
                                      <p:tavLst>
                                        <p:tav tm="0">
                                          <p:val>
                                            <p:strVal val="1+#ppt_w/2"/>
                                          </p:val>
                                        </p:tav>
                                        <p:tav tm="100000">
                                          <p:val>
                                            <p:strVal val="#ppt_x"/>
                                          </p:val>
                                        </p:tav>
                                      </p:tavLst>
                                    </p:anim>
                                    <p:anim calcmode="lin" valueType="num">
                                      <p:cBhvr additive="base">
                                        <p:cTn id="32" dur="500" fill="hold"/>
                                        <p:tgtEl>
                                          <p:spTgt spid="7332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33211"/>
                                        </p:tgtEl>
                                        <p:attrNameLst>
                                          <p:attrName>style.visibility</p:attrName>
                                        </p:attrNameLst>
                                      </p:cBhvr>
                                      <p:to>
                                        <p:strVal val="visible"/>
                                      </p:to>
                                    </p:set>
                                    <p:anim calcmode="lin" valueType="num">
                                      <p:cBhvr additive="base">
                                        <p:cTn id="37" dur="500" fill="hold"/>
                                        <p:tgtEl>
                                          <p:spTgt spid="733211"/>
                                        </p:tgtEl>
                                        <p:attrNameLst>
                                          <p:attrName>ppt_x</p:attrName>
                                        </p:attrNameLst>
                                      </p:cBhvr>
                                      <p:tavLst>
                                        <p:tav tm="0">
                                          <p:val>
                                            <p:strVal val="1+#ppt_w/2"/>
                                          </p:val>
                                        </p:tav>
                                        <p:tav tm="100000">
                                          <p:val>
                                            <p:strVal val="#ppt_x"/>
                                          </p:val>
                                        </p:tav>
                                      </p:tavLst>
                                    </p:anim>
                                    <p:anim calcmode="lin" valueType="num">
                                      <p:cBhvr additive="base">
                                        <p:cTn id="38" dur="500" fill="hold"/>
                                        <p:tgtEl>
                                          <p:spTgt spid="73321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33214"/>
                                        </p:tgtEl>
                                        <p:attrNameLst>
                                          <p:attrName>style.visibility</p:attrName>
                                        </p:attrNameLst>
                                      </p:cBhvr>
                                      <p:to>
                                        <p:strVal val="visible"/>
                                      </p:to>
                                    </p:set>
                                    <p:anim calcmode="lin" valueType="num">
                                      <p:cBhvr additive="base">
                                        <p:cTn id="43" dur="500" fill="hold"/>
                                        <p:tgtEl>
                                          <p:spTgt spid="733214"/>
                                        </p:tgtEl>
                                        <p:attrNameLst>
                                          <p:attrName>ppt_x</p:attrName>
                                        </p:attrNameLst>
                                      </p:cBhvr>
                                      <p:tavLst>
                                        <p:tav tm="0">
                                          <p:val>
                                            <p:strVal val="1+#ppt_w/2"/>
                                          </p:val>
                                        </p:tav>
                                        <p:tav tm="100000">
                                          <p:val>
                                            <p:strVal val="#ppt_x"/>
                                          </p:val>
                                        </p:tav>
                                      </p:tavLst>
                                    </p:anim>
                                    <p:anim calcmode="lin" valueType="num">
                                      <p:cBhvr additive="base">
                                        <p:cTn id="44" dur="500" fill="hold"/>
                                        <p:tgtEl>
                                          <p:spTgt spid="73321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 presetClass="entr" presetSubtype="2" fill="hold" grpId="0" nodeType="afterEffect">
                                  <p:stCondLst>
                                    <p:cond delay="0"/>
                                  </p:stCondLst>
                                  <p:childTnLst>
                                    <p:set>
                                      <p:cBhvr>
                                        <p:cTn id="47" dur="1" fill="hold">
                                          <p:stCondLst>
                                            <p:cond delay="0"/>
                                          </p:stCondLst>
                                        </p:cTn>
                                        <p:tgtEl>
                                          <p:spTgt spid="733215"/>
                                        </p:tgtEl>
                                        <p:attrNameLst>
                                          <p:attrName>style.visibility</p:attrName>
                                        </p:attrNameLst>
                                      </p:cBhvr>
                                      <p:to>
                                        <p:strVal val="visible"/>
                                      </p:to>
                                    </p:set>
                                    <p:anim calcmode="lin" valueType="num">
                                      <p:cBhvr additive="base">
                                        <p:cTn id="48" dur="500" fill="hold"/>
                                        <p:tgtEl>
                                          <p:spTgt spid="733215"/>
                                        </p:tgtEl>
                                        <p:attrNameLst>
                                          <p:attrName>ppt_x</p:attrName>
                                        </p:attrNameLst>
                                      </p:cBhvr>
                                      <p:tavLst>
                                        <p:tav tm="0">
                                          <p:val>
                                            <p:strVal val="1+#ppt_w/2"/>
                                          </p:val>
                                        </p:tav>
                                        <p:tav tm="100000">
                                          <p:val>
                                            <p:strVal val="#ppt_x"/>
                                          </p:val>
                                        </p:tav>
                                      </p:tavLst>
                                    </p:anim>
                                    <p:anim calcmode="lin" valueType="num">
                                      <p:cBhvr additive="base">
                                        <p:cTn id="49" dur="500" fill="hold"/>
                                        <p:tgtEl>
                                          <p:spTgt spid="73321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33216"/>
                                        </p:tgtEl>
                                        <p:attrNameLst>
                                          <p:attrName>style.visibility</p:attrName>
                                        </p:attrNameLst>
                                      </p:cBhvr>
                                      <p:to>
                                        <p:strVal val="visible"/>
                                      </p:to>
                                    </p:set>
                                    <p:animEffect transition="in" filter="wipe(up)">
                                      <p:cBhvr>
                                        <p:cTn id="54" dur="500"/>
                                        <p:tgtEl>
                                          <p:spTgt spid="733216"/>
                                        </p:tgtEl>
                                      </p:cBhvr>
                                    </p:animEffect>
                                  </p:childTnLst>
                                </p:cTn>
                              </p:par>
                            </p:childTnLst>
                          </p:cTn>
                        </p:par>
                        <p:par>
                          <p:cTn id="55" fill="hold" nodeType="afterGroup">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733217"/>
                                        </p:tgtEl>
                                        <p:attrNameLst>
                                          <p:attrName>style.visibility</p:attrName>
                                        </p:attrNameLst>
                                      </p:cBhvr>
                                      <p:to>
                                        <p:strVal val="visible"/>
                                      </p:to>
                                    </p:set>
                                    <p:anim calcmode="lin" valueType="num">
                                      <p:cBhvr additive="base">
                                        <p:cTn id="58" dur="500" fill="hold"/>
                                        <p:tgtEl>
                                          <p:spTgt spid="733217"/>
                                        </p:tgtEl>
                                        <p:attrNameLst>
                                          <p:attrName>ppt_x</p:attrName>
                                        </p:attrNameLst>
                                      </p:cBhvr>
                                      <p:tavLst>
                                        <p:tav tm="0">
                                          <p:val>
                                            <p:strVal val="#ppt_x"/>
                                          </p:val>
                                        </p:tav>
                                        <p:tav tm="100000">
                                          <p:val>
                                            <p:strVal val="#ppt_x"/>
                                          </p:val>
                                        </p:tav>
                                      </p:tavLst>
                                    </p:anim>
                                    <p:anim calcmode="lin" valueType="num">
                                      <p:cBhvr additive="base">
                                        <p:cTn id="59" dur="500" fill="hold"/>
                                        <p:tgtEl>
                                          <p:spTgt spid="733217"/>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733220"/>
                                        </p:tgtEl>
                                        <p:attrNameLst>
                                          <p:attrName>style.visibility</p:attrName>
                                        </p:attrNameLst>
                                      </p:cBhvr>
                                      <p:to>
                                        <p:strVal val="visible"/>
                                      </p:to>
                                    </p:set>
                                    <p:anim calcmode="lin" valueType="num">
                                      <p:cBhvr additive="base">
                                        <p:cTn id="64" dur="500" fill="hold"/>
                                        <p:tgtEl>
                                          <p:spTgt spid="733220"/>
                                        </p:tgtEl>
                                        <p:attrNameLst>
                                          <p:attrName>ppt_x</p:attrName>
                                        </p:attrNameLst>
                                      </p:cBhvr>
                                      <p:tavLst>
                                        <p:tav tm="0">
                                          <p:val>
                                            <p:strVal val="#ppt_x"/>
                                          </p:val>
                                        </p:tav>
                                        <p:tav tm="100000">
                                          <p:val>
                                            <p:strVal val="#ppt_x"/>
                                          </p:val>
                                        </p:tav>
                                      </p:tavLst>
                                    </p:anim>
                                    <p:anim calcmode="lin" valueType="num">
                                      <p:cBhvr additive="base">
                                        <p:cTn id="65" dur="500" fill="hold"/>
                                        <p:tgtEl>
                                          <p:spTgt spid="733220"/>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733219"/>
                                        </p:tgtEl>
                                        <p:attrNameLst>
                                          <p:attrName>style.visibility</p:attrName>
                                        </p:attrNameLst>
                                      </p:cBhvr>
                                      <p:to>
                                        <p:strVal val="visible"/>
                                      </p:to>
                                    </p:set>
                                    <p:animEffect transition="in" filter="wipe(down)">
                                      <p:cBhvr>
                                        <p:cTn id="69" dur="500"/>
                                        <p:tgtEl>
                                          <p:spTgt spid="733219"/>
                                        </p:tgtEl>
                                      </p:cBhvr>
                                    </p:animEffect>
                                  </p:childTnLst>
                                </p:cTn>
                              </p:par>
                            </p:childTnLst>
                          </p:cTn>
                        </p:par>
                        <p:par>
                          <p:cTn id="70" fill="hold" nodeType="afterGroup">
                            <p:stCondLst>
                              <p:cond delay="1000"/>
                            </p:stCondLst>
                            <p:childTnLst>
                              <p:par>
                                <p:cTn id="71" presetID="23" presetClass="entr" presetSubtype="32" fill="hold" grpId="0" nodeType="afterEffect">
                                  <p:stCondLst>
                                    <p:cond delay="0"/>
                                  </p:stCondLst>
                                  <p:childTnLst>
                                    <p:set>
                                      <p:cBhvr>
                                        <p:cTn id="72" dur="1" fill="hold">
                                          <p:stCondLst>
                                            <p:cond delay="0"/>
                                          </p:stCondLst>
                                        </p:cTn>
                                        <p:tgtEl>
                                          <p:spTgt spid="733218"/>
                                        </p:tgtEl>
                                        <p:attrNameLst>
                                          <p:attrName>style.visibility</p:attrName>
                                        </p:attrNameLst>
                                      </p:cBhvr>
                                      <p:to>
                                        <p:strVal val="visible"/>
                                      </p:to>
                                    </p:set>
                                    <p:anim calcmode="lin" valueType="num">
                                      <p:cBhvr>
                                        <p:cTn id="73" dur="500" fill="hold"/>
                                        <p:tgtEl>
                                          <p:spTgt spid="733218"/>
                                        </p:tgtEl>
                                        <p:attrNameLst>
                                          <p:attrName>ppt_w</p:attrName>
                                        </p:attrNameLst>
                                      </p:cBhvr>
                                      <p:tavLst>
                                        <p:tav tm="0">
                                          <p:val>
                                            <p:strVal val="4*#ppt_w"/>
                                          </p:val>
                                        </p:tav>
                                        <p:tav tm="100000">
                                          <p:val>
                                            <p:strVal val="#ppt_w"/>
                                          </p:val>
                                        </p:tav>
                                      </p:tavLst>
                                    </p:anim>
                                    <p:anim calcmode="lin" valueType="num">
                                      <p:cBhvr>
                                        <p:cTn id="74" dur="500" fill="hold"/>
                                        <p:tgtEl>
                                          <p:spTgt spid="7332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204" grpId="0" animBg="1" autoUpdateAnimBg="0"/>
      <p:bldP spid="733205" grpId="0" animBg="1" autoUpdateAnimBg="0"/>
      <p:bldP spid="733206" grpId="0" animBg="1" autoUpdateAnimBg="0"/>
      <p:bldP spid="733207" grpId="0" animBg="1" autoUpdateAnimBg="0"/>
      <p:bldP spid="733214" grpId="0" animBg="1"/>
      <p:bldP spid="733215" grpId="0" autoUpdateAnimBg="0"/>
      <p:bldP spid="733216" grpId="0" animBg="1"/>
      <p:bldP spid="733217" grpId="0" animBg="1" autoUpdateAnimBg="0"/>
      <p:bldP spid="733218" grpId="0" animBg="1"/>
      <p:bldP spid="733219" grpId="0" animBg="1"/>
      <p:bldP spid="733220"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smtClean="0"/>
              <a:t>14 avril  2011</a:t>
            </a:r>
            <a:endParaRPr lang="en-US"/>
          </a:p>
        </p:txBody>
      </p:sp>
      <p:sp>
        <p:nvSpPr>
          <p:cNvPr id="16"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34210" name="Rectangle 2"/>
          <p:cNvSpPr>
            <a:spLocks noGrp="1" noChangeArrowheads="1"/>
          </p:cNvSpPr>
          <p:nvPr>
            <p:ph type="title"/>
          </p:nvPr>
        </p:nvSpPr>
        <p:spPr/>
        <p:txBody>
          <a:bodyPr/>
          <a:lstStyle/>
          <a:p>
            <a:r>
              <a:rPr lang="fr-CH"/>
              <a:t>example: AIFF steganogram </a:t>
            </a:r>
            <a:endParaRPr lang="en-GB"/>
          </a:p>
        </p:txBody>
      </p:sp>
      <p:sp>
        <p:nvSpPr>
          <p:cNvPr id="734211" name="Rectangle 3"/>
          <p:cNvSpPr>
            <a:spLocks noChangeArrowheads="1"/>
          </p:cNvSpPr>
          <p:nvPr/>
        </p:nvSpPr>
        <p:spPr bwMode="auto">
          <a:xfrm>
            <a:off x="1403350" y="135255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1 second of sound = 176 kB </a:t>
            </a:r>
            <a:endParaRPr lang="en-GB" sz="2400">
              <a:latin typeface="Times New Roman" pitchFamily="18" charset="0"/>
            </a:endParaRPr>
          </a:p>
        </p:txBody>
      </p:sp>
      <p:sp>
        <p:nvSpPr>
          <p:cNvPr id="734212" name="Rectangle 4"/>
          <p:cNvSpPr>
            <a:spLocks noChangeArrowheads="1"/>
          </p:cNvSpPr>
          <p:nvPr/>
        </p:nvSpPr>
        <p:spPr bwMode="auto">
          <a:xfrm>
            <a:off x="1403350" y="241935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88.200 numbers (16 bit) </a:t>
            </a:r>
            <a:endParaRPr lang="en-GB" sz="2400">
              <a:latin typeface="Times New Roman" pitchFamily="18" charset="0"/>
            </a:endParaRPr>
          </a:p>
        </p:txBody>
      </p:sp>
      <p:sp>
        <p:nvSpPr>
          <p:cNvPr id="734213" name="Rectangle 5"/>
          <p:cNvSpPr>
            <a:spLocks noChangeArrowheads="1"/>
          </p:cNvSpPr>
          <p:nvPr/>
        </p:nvSpPr>
        <p:spPr bwMode="auto">
          <a:xfrm>
            <a:off x="1403350" y="348615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22.050 usable numbers</a:t>
            </a:r>
            <a:endParaRPr lang="en-GB" sz="2400">
              <a:latin typeface="Times New Roman" pitchFamily="18" charset="0"/>
            </a:endParaRPr>
          </a:p>
        </p:txBody>
      </p:sp>
      <p:sp>
        <p:nvSpPr>
          <p:cNvPr id="734214" name="Rectangle 6"/>
          <p:cNvSpPr>
            <a:spLocks noChangeArrowheads="1"/>
          </p:cNvSpPr>
          <p:nvPr/>
        </p:nvSpPr>
        <p:spPr bwMode="auto">
          <a:xfrm>
            <a:off x="1403350" y="455295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5.600 used numbers</a:t>
            </a:r>
            <a:endParaRPr lang="en-GB" sz="2400">
              <a:latin typeface="Times New Roman" pitchFamily="18" charset="0"/>
            </a:endParaRPr>
          </a:p>
        </p:txBody>
      </p:sp>
      <p:sp>
        <p:nvSpPr>
          <p:cNvPr id="734215" name="Rectangle 7"/>
          <p:cNvSpPr>
            <a:spLocks noChangeArrowheads="1"/>
          </p:cNvSpPr>
          <p:nvPr/>
        </p:nvSpPr>
        <p:spPr bwMode="auto">
          <a:xfrm>
            <a:off x="1403350" y="5619750"/>
            <a:ext cx="3505200" cy="7620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rgbClr val="FFFF66"/>
                </a:solidFill>
                <a:latin typeface="Times New Roman" pitchFamily="18" charset="0"/>
              </a:rPr>
              <a:t>5.600 bit = 700 byte </a:t>
            </a:r>
            <a:endParaRPr lang="en-GB" sz="2400">
              <a:solidFill>
                <a:srgbClr val="FFFF66"/>
              </a:solidFill>
              <a:latin typeface="Times New Roman" pitchFamily="18" charset="0"/>
            </a:endParaRPr>
          </a:p>
        </p:txBody>
      </p:sp>
      <p:sp>
        <p:nvSpPr>
          <p:cNvPr id="734216" name="AutoShape 8"/>
          <p:cNvSpPr>
            <a:spLocks noChangeArrowheads="1"/>
          </p:cNvSpPr>
          <p:nvPr/>
        </p:nvSpPr>
        <p:spPr bwMode="auto">
          <a:xfrm>
            <a:off x="3003550" y="2114550"/>
            <a:ext cx="381000" cy="304800"/>
          </a:xfrm>
          <a:prstGeom prst="downArrow">
            <a:avLst>
              <a:gd name="adj1" fmla="val 50000"/>
              <a:gd name="adj2" fmla="val 25000"/>
            </a:avLst>
          </a:prstGeom>
          <a:solidFill>
            <a:srgbClr val="FFFF0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17" name="AutoShape 9"/>
          <p:cNvSpPr>
            <a:spLocks noChangeArrowheads="1"/>
          </p:cNvSpPr>
          <p:nvPr/>
        </p:nvSpPr>
        <p:spPr bwMode="auto">
          <a:xfrm>
            <a:off x="3003550" y="3181350"/>
            <a:ext cx="381000" cy="304800"/>
          </a:xfrm>
          <a:prstGeom prst="downArrow">
            <a:avLst>
              <a:gd name="adj1" fmla="val 50000"/>
              <a:gd name="adj2" fmla="val 25000"/>
            </a:avLst>
          </a:prstGeom>
          <a:solidFill>
            <a:srgbClr val="FFFF0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18" name="AutoShape 10"/>
          <p:cNvSpPr>
            <a:spLocks noChangeArrowheads="1"/>
          </p:cNvSpPr>
          <p:nvPr/>
        </p:nvSpPr>
        <p:spPr bwMode="auto">
          <a:xfrm>
            <a:off x="3003550" y="4248150"/>
            <a:ext cx="381000" cy="304800"/>
          </a:xfrm>
          <a:prstGeom prst="downArrow">
            <a:avLst>
              <a:gd name="adj1" fmla="val 50000"/>
              <a:gd name="adj2" fmla="val 25000"/>
            </a:avLst>
          </a:prstGeom>
          <a:solidFill>
            <a:srgbClr val="FFFF0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19" name="AutoShape 11"/>
          <p:cNvSpPr>
            <a:spLocks noChangeArrowheads="1"/>
          </p:cNvSpPr>
          <p:nvPr/>
        </p:nvSpPr>
        <p:spPr bwMode="auto">
          <a:xfrm>
            <a:off x="3003550" y="5314950"/>
            <a:ext cx="381000" cy="304800"/>
          </a:xfrm>
          <a:prstGeom prst="downArrow">
            <a:avLst>
              <a:gd name="adj1" fmla="val 50000"/>
              <a:gd name="adj2" fmla="val 25000"/>
            </a:avLst>
          </a:prstGeom>
          <a:solidFill>
            <a:srgbClr val="FFFF0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20" name="Text Box 12"/>
          <p:cNvSpPr txBox="1">
            <a:spLocks noChangeArrowheads="1"/>
          </p:cNvSpPr>
          <p:nvPr/>
        </p:nvSpPr>
        <p:spPr bwMode="auto">
          <a:xfrm>
            <a:off x="5508625" y="3141663"/>
            <a:ext cx="2814638" cy="15811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sz="2400">
                <a:solidFill>
                  <a:schemeClr val="tx2"/>
                </a:solidFill>
                <a:latin typeface="Times New Roman" pitchFamily="18" charset="0"/>
              </a:rPr>
              <a:t>a third of a text page</a:t>
            </a:r>
          </a:p>
          <a:p>
            <a:r>
              <a:rPr lang="fr-CH" sz="2400">
                <a:solidFill>
                  <a:schemeClr val="tx2"/>
                </a:solidFill>
                <a:latin typeface="Times New Roman" pitchFamily="18" charset="0"/>
              </a:rPr>
              <a:t>can be hidden into one second of music !</a:t>
            </a:r>
            <a:endParaRPr lang="en-GB" sz="2400">
              <a:solidFill>
                <a:schemeClr val="tx2"/>
              </a:solidFill>
              <a:latin typeface="Times New Roman" pitchFamily="18" charset="0"/>
            </a:endParaRPr>
          </a:p>
        </p:txBody>
      </p:sp>
      <p:sp>
        <p:nvSpPr>
          <p:cNvPr id="734223" name="AutoShape 15"/>
          <p:cNvSpPr>
            <a:spLocks noChangeArrowheads="1"/>
          </p:cNvSpPr>
          <p:nvPr/>
        </p:nvSpPr>
        <p:spPr bwMode="auto">
          <a:xfrm>
            <a:off x="6804025" y="1484313"/>
            <a:ext cx="1871663" cy="1296987"/>
          </a:xfrm>
          <a:prstGeom prst="wedgeRoundRectCallout">
            <a:avLst>
              <a:gd name="adj1" fmla="val -217005"/>
              <a:gd name="adj2" fmla="val -117810"/>
              <a:gd name="adj3" fmla="val 16667"/>
            </a:avLst>
          </a:prstGeom>
          <a:solidFill>
            <a:schemeClr val="accent2"/>
          </a:solidFill>
          <a:ln w="28575" algn="ctr">
            <a:solidFill>
              <a:schemeClr val="tx1"/>
            </a:solidFill>
            <a:miter lim="800000"/>
            <a:headEnd/>
            <a:tailEnd/>
          </a:ln>
          <a:effectLst/>
        </p:spPr>
        <p:txBody>
          <a:bodyPr anchor="ctr"/>
          <a:lstStyle/>
          <a:p>
            <a:r>
              <a:rPr lang="fr-CH" sz="2000"/>
              <a:t>Audio</a:t>
            </a:r>
          </a:p>
          <a:p>
            <a:r>
              <a:rPr lang="fr-CH" sz="2000"/>
              <a:t>Interchange</a:t>
            </a:r>
          </a:p>
          <a:p>
            <a:r>
              <a:rPr lang="fr-CH" sz="2000"/>
              <a:t>File</a:t>
            </a:r>
          </a:p>
          <a:p>
            <a:r>
              <a:rPr lang="fr-CH" sz="2000"/>
              <a:t>Format</a:t>
            </a:r>
            <a:endParaRPr lang="en-US" sz="2000"/>
          </a:p>
        </p:txBody>
      </p:sp>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133795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4223"/>
                                        </p:tgtEl>
                                        <p:attrNameLst>
                                          <p:attrName>style.visibility</p:attrName>
                                        </p:attrNameLst>
                                      </p:cBhvr>
                                      <p:to>
                                        <p:strVal val="visible"/>
                                      </p:to>
                                    </p:set>
                                    <p:animEffect transition="in" filter="wipe(left)">
                                      <p:cBhvr>
                                        <p:cTn id="7" dur="2000"/>
                                        <p:tgtEl>
                                          <p:spTgt spid="734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34211"/>
                                        </p:tgtEl>
                                        <p:attrNameLst>
                                          <p:attrName>style.visibility</p:attrName>
                                        </p:attrNameLst>
                                      </p:cBhvr>
                                      <p:to>
                                        <p:strVal val="visible"/>
                                      </p:to>
                                    </p:set>
                                    <p:anim calcmode="lin" valueType="num">
                                      <p:cBhvr additive="base">
                                        <p:cTn id="12" dur="1000" fill="hold"/>
                                        <p:tgtEl>
                                          <p:spTgt spid="734211"/>
                                        </p:tgtEl>
                                        <p:attrNameLst>
                                          <p:attrName>ppt_x</p:attrName>
                                        </p:attrNameLst>
                                      </p:cBhvr>
                                      <p:tavLst>
                                        <p:tav tm="0">
                                          <p:val>
                                            <p:strVal val="#ppt_x"/>
                                          </p:val>
                                        </p:tav>
                                        <p:tav tm="100000">
                                          <p:val>
                                            <p:strVal val="#ppt_x"/>
                                          </p:val>
                                        </p:tav>
                                      </p:tavLst>
                                    </p:anim>
                                    <p:anim calcmode="lin" valueType="num">
                                      <p:cBhvr additive="base">
                                        <p:cTn id="13" dur="1000" fill="hold"/>
                                        <p:tgtEl>
                                          <p:spTgt spid="7342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34216"/>
                                        </p:tgtEl>
                                        <p:attrNameLst>
                                          <p:attrName>style.visibility</p:attrName>
                                        </p:attrNameLst>
                                      </p:cBhvr>
                                      <p:to>
                                        <p:strVal val="visible"/>
                                      </p:to>
                                    </p:set>
                                    <p:animEffect transition="in" filter="wipe(up)">
                                      <p:cBhvr>
                                        <p:cTn id="18" dur="2000"/>
                                        <p:tgtEl>
                                          <p:spTgt spid="734216"/>
                                        </p:tgtEl>
                                      </p:cBhvr>
                                    </p:animEffect>
                                  </p:childTnLst>
                                </p:cTn>
                              </p:par>
                            </p:childTnLst>
                          </p:cTn>
                        </p:par>
                        <p:par>
                          <p:cTn id="19" fill="hold" nodeType="after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734212"/>
                                        </p:tgtEl>
                                        <p:attrNameLst>
                                          <p:attrName>style.visibility</p:attrName>
                                        </p:attrNameLst>
                                      </p:cBhvr>
                                      <p:to>
                                        <p:strVal val="visible"/>
                                      </p:to>
                                    </p:set>
                                    <p:anim calcmode="lin" valueType="num">
                                      <p:cBhvr additive="base">
                                        <p:cTn id="22" dur="1000" fill="hold"/>
                                        <p:tgtEl>
                                          <p:spTgt spid="734212"/>
                                        </p:tgtEl>
                                        <p:attrNameLst>
                                          <p:attrName>ppt_x</p:attrName>
                                        </p:attrNameLst>
                                      </p:cBhvr>
                                      <p:tavLst>
                                        <p:tav tm="0">
                                          <p:val>
                                            <p:strVal val="#ppt_x"/>
                                          </p:val>
                                        </p:tav>
                                        <p:tav tm="100000">
                                          <p:val>
                                            <p:strVal val="#ppt_x"/>
                                          </p:val>
                                        </p:tav>
                                      </p:tavLst>
                                    </p:anim>
                                    <p:anim calcmode="lin" valueType="num">
                                      <p:cBhvr additive="base">
                                        <p:cTn id="23" dur="1000" fill="hold"/>
                                        <p:tgtEl>
                                          <p:spTgt spid="73421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34217"/>
                                        </p:tgtEl>
                                        <p:attrNameLst>
                                          <p:attrName>style.visibility</p:attrName>
                                        </p:attrNameLst>
                                      </p:cBhvr>
                                      <p:to>
                                        <p:strVal val="visible"/>
                                      </p:to>
                                    </p:set>
                                    <p:animEffect transition="in" filter="wipe(up)">
                                      <p:cBhvr>
                                        <p:cTn id="28" dur="2000"/>
                                        <p:tgtEl>
                                          <p:spTgt spid="734217"/>
                                        </p:tgtEl>
                                      </p:cBhvr>
                                    </p:animEffect>
                                  </p:childTnLst>
                                </p:cTn>
                              </p:par>
                            </p:childTnLst>
                          </p:cTn>
                        </p:par>
                        <p:par>
                          <p:cTn id="29" fill="hold" nodeType="afterGroup">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734213"/>
                                        </p:tgtEl>
                                        <p:attrNameLst>
                                          <p:attrName>style.visibility</p:attrName>
                                        </p:attrNameLst>
                                      </p:cBhvr>
                                      <p:to>
                                        <p:strVal val="visible"/>
                                      </p:to>
                                    </p:set>
                                    <p:anim calcmode="lin" valueType="num">
                                      <p:cBhvr additive="base">
                                        <p:cTn id="32" dur="1000" fill="hold"/>
                                        <p:tgtEl>
                                          <p:spTgt spid="734213"/>
                                        </p:tgtEl>
                                        <p:attrNameLst>
                                          <p:attrName>ppt_x</p:attrName>
                                        </p:attrNameLst>
                                      </p:cBhvr>
                                      <p:tavLst>
                                        <p:tav tm="0">
                                          <p:val>
                                            <p:strVal val="#ppt_x"/>
                                          </p:val>
                                        </p:tav>
                                        <p:tav tm="100000">
                                          <p:val>
                                            <p:strVal val="#ppt_x"/>
                                          </p:val>
                                        </p:tav>
                                      </p:tavLst>
                                    </p:anim>
                                    <p:anim calcmode="lin" valueType="num">
                                      <p:cBhvr additive="base">
                                        <p:cTn id="33" dur="1000" fill="hold"/>
                                        <p:tgtEl>
                                          <p:spTgt spid="7342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34218"/>
                                        </p:tgtEl>
                                        <p:attrNameLst>
                                          <p:attrName>style.visibility</p:attrName>
                                        </p:attrNameLst>
                                      </p:cBhvr>
                                      <p:to>
                                        <p:strVal val="visible"/>
                                      </p:to>
                                    </p:set>
                                    <p:animEffect transition="in" filter="wipe(up)">
                                      <p:cBhvr>
                                        <p:cTn id="38" dur="2000"/>
                                        <p:tgtEl>
                                          <p:spTgt spid="734218"/>
                                        </p:tgtEl>
                                      </p:cBhvr>
                                    </p:animEffect>
                                  </p:childTnLst>
                                </p:cTn>
                              </p:par>
                            </p:childTnLst>
                          </p:cTn>
                        </p:par>
                        <p:par>
                          <p:cTn id="39" fill="hold" nodeType="afterGroup">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734214"/>
                                        </p:tgtEl>
                                        <p:attrNameLst>
                                          <p:attrName>style.visibility</p:attrName>
                                        </p:attrNameLst>
                                      </p:cBhvr>
                                      <p:to>
                                        <p:strVal val="visible"/>
                                      </p:to>
                                    </p:set>
                                    <p:anim calcmode="lin" valueType="num">
                                      <p:cBhvr additive="base">
                                        <p:cTn id="42" dur="1000" fill="hold"/>
                                        <p:tgtEl>
                                          <p:spTgt spid="734214"/>
                                        </p:tgtEl>
                                        <p:attrNameLst>
                                          <p:attrName>ppt_x</p:attrName>
                                        </p:attrNameLst>
                                      </p:cBhvr>
                                      <p:tavLst>
                                        <p:tav tm="0">
                                          <p:val>
                                            <p:strVal val="#ppt_x"/>
                                          </p:val>
                                        </p:tav>
                                        <p:tav tm="100000">
                                          <p:val>
                                            <p:strVal val="#ppt_x"/>
                                          </p:val>
                                        </p:tav>
                                      </p:tavLst>
                                    </p:anim>
                                    <p:anim calcmode="lin" valueType="num">
                                      <p:cBhvr additive="base">
                                        <p:cTn id="43" dur="1000" fill="hold"/>
                                        <p:tgtEl>
                                          <p:spTgt spid="73421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34219"/>
                                        </p:tgtEl>
                                        <p:attrNameLst>
                                          <p:attrName>style.visibility</p:attrName>
                                        </p:attrNameLst>
                                      </p:cBhvr>
                                      <p:to>
                                        <p:strVal val="visible"/>
                                      </p:to>
                                    </p:set>
                                    <p:animEffect transition="in" filter="wipe(up)">
                                      <p:cBhvr>
                                        <p:cTn id="48" dur="2000"/>
                                        <p:tgtEl>
                                          <p:spTgt spid="734219"/>
                                        </p:tgtEl>
                                      </p:cBhvr>
                                    </p:animEffect>
                                  </p:childTnLst>
                                </p:cTn>
                              </p:par>
                            </p:childTnLst>
                          </p:cTn>
                        </p:par>
                        <p:par>
                          <p:cTn id="49" fill="hold" nodeType="afterGroup">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734215"/>
                                        </p:tgtEl>
                                        <p:attrNameLst>
                                          <p:attrName>style.visibility</p:attrName>
                                        </p:attrNameLst>
                                      </p:cBhvr>
                                      <p:to>
                                        <p:strVal val="visible"/>
                                      </p:to>
                                    </p:set>
                                    <p:anim calcmode="lin" valueType="num">
                                      <p:cBhvr additive="base">
                                        <p:cTn id="52" dur="1000" fill="hold"/>
                                        <p:tgtEl>
                                          <p:spTgt spid="734215"/>
                                        </p:tgtEl>
                                        <p:attrNameLst>
                                          <p:attrName>ppt_x</p:attrName>
                                        </p:attrNameLst>
                                      </p:cBhvr>
                                      <p:tavLst>
                                        <p:tav tm="0">
                                          <p:val>
                                            <p:strVal val="#ppt_x"/>
                                          </p:val>
                                        </p:tav>
                                        <p:tav tm="100000">
                                          <p:val>
                                            <p:strVal val="#ppt_x"/>
                                          </p:val>
                                        </p:tav>
                                      </p:tavLst>
                                    </p:anim>
                                    <p:anim calcmode="lin" valueType="num">
                                      <p:cBhvr additive="base">
                                        <p:cTn id="53" dur="1000" fill="hold"/>
                                        <p:tgtEl>
                                          <p:spTgt spid="734215"/>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7" presetClass="entr" presetSubtype="2" fill="hold" grpId="0" nodeType="clickEffect">
                                  <p:stCondLst>
                                    <p:cond delay="0"/>
                                  </p:stCondLst>
                                  <p:childTnLst>
                                    <p:set>
                                      <p:cBhvr>
                                        <p:cTn id="57" dur="1" fill="hold">
                                          <p:stCondLst>
                                            <p:cond delay="0"/>
                                          </p:stCondLst>
                                        </p:cTn>
                                        <p:tgtEl>
                                          <p:spTgt spid="734220"/>
                                        </p:tgtEl>
                                        <p:attrNameLst>
                                          <p:attrName>style.visibility</p:attrName>
                                        </p:attrNameLst>
                                      </p:cBhvr>
                                      <p:to>
                                        <p:strVal val="visible"/>
                                      </p:to>
                                    </p:set>
                                    <p:anim calcmode="lin" valueType="num">
                                      <p:cBhvr additive="base">
                                        <p:cTn id="58" dur="5000" fill="hold"/>
                                        <p:tgtEl>
                                          <p:spTgt spid="734220"/>
                                        </p:tgtEl>
                                        <p:attrNameLst>
                                          <p:attrName>ppt_x</p:attrName>
                                        </p:attrNameLst>
                                      </p:cBhvr>
                                      <p:tavLst>
                                        <p:tav tm="0">
                                          <p:val>
                                            <p:strVal val="1+#ppt_w/2"/>
                                          </p:val>
                                        </p:tav>
                                        <p:tav tm="100000">
                                          <p:val>
                                            <p:strVal val="#ppt_x"/>
                                          </p:val>
                                        </p:tav>
                                      </p:tavLst>
                                    </p:anim>
                                    <p:anim calcmode="lin" valueType="num">
                                      <p:cBhvr additive="base">
                                        <p:cTn id="59" dur="5000" fill="hold"/>
                                        <p:tgtEl>
                                          <p:spTgt spid="734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1" grpId="0" animBg="1" autoUpdateAnimBg="0"/>
      <p:bldP spid="734212" grpId="0" animBg="1" autoUpdateAnimBg="0"/>
      <p:bldP spid="734213" grpId="0" animBg="1" autoUpdateAnimBg="0"/>
      <p:bldP spid="734214" grpId="0" animBg="1" autoUpdateAnimBg="0"/>
      <p:bldP spid="734215" grpId="0" animBg="1" autoUpdateAnimBg="0"/>
      <p:bldP spid="734216" grpId="0" animBg="1"/>
      <p:bldP spid="734217" grpId="0" animBg="1"/>
      <p:bldP spid="734218" grpId="0" animBg="1"/>
      <p:bldP spid="734219" grpId="0" animBg="1"/>
      <p:bldP spid="734220" grpId="0" animBg="1" autoUpdateAnimBg="0"/>
      <p:bldP spid="7342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14 avril  2011</a:t>
            </a:r>
            <a:endParaRPr lang="en-US"/>
          </a:p>
        </p:txBody>
      </p:sp>
      <p:sp>
        <p:nvSpPr>
          <p:cNvPr id="15"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35234" name="Rectangle 2"/>
          <p:cNvSpPr>
            <a:spLocks noGrp="1" noChangeArrowheads="1"/>
          </p:cNvSpPr>
          <p:nvPr>
            <p:ph type="title"/>
          </p:nvPr>
        </p:nvSpPr>
        <p:spPr/>
        <p:txBody>
          <a:bodyPr/>
          <a:lstStyle/>
          <a:p>
            <a:r>
              <a:rPr lang="fr-CH"/>
              <a:t>example: MP3 steganogramme </a:t>
            </a:r>
            <a:endParaRPr lang="en-GB"/>
          </a:p>
        </p:txBody>
      </p:sp>
      <p:sp>
        <p:nvSpPr>
          <p:cNvPr id="735235" name="Rectangle 3"/>
          <p:cNvSpPr>
            <a:spLocks noChangeArrowheads="1"/>
          </p:cNvSpPr>
          <p:nvPr/>
        </p:nvSpPr>
        <p:spPr bwMode="auto">
          <a:xfrm>
            <a:off x="1258888" y="106680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1 second of sound = 16 kB </a:t>
            </a:r>
            <a:endParaRPr lang="en-GB" sz="2400">
              <a:latin typeface="Times New Roman" pitchFamily="18" charset="0"/>
            </a:endParaRPr>
          </a:p>
        </p:txBody>
      </p:sp>
      <p:sp>
        <p:nvSpPr>
          <p:cNvPr id="735236" name="Rectangle 4"/>
          <p:cNvSpPr>
            <a:spLocks noChangeArrowheads="1"/>
          </p:cNvSpPr>
          <p:nvPr/>
        </p:nvSpPr>
        <p:spPr bwMode="auto">
          <a:xfrm>
            <a:off x="1258888" y="213360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8.192 numbers (16 bit)</a:t>
            </a:r>
            <a:endParaRPr lang="en-GB" sz="2400">
              <a:latin typeface="Times New Roman" pitchFamily="18" charset="0"/>
            </a:endParaRPr>
          </a:p>
        </p:txBody>
      </p:sp>
      <p:sp>
        <p:nvSpPr>
          <p:cNvPr id="735237" name="Rectangle 5"/>
          <p:cNvSpPr>
            <a:spLocks noChangeArrowheads="1"/>
          </p:cNvSpPr>
          <p:nvPr/>
        </p:nvSpPr>
        <p:spPr bwMode="auto">
          <a:xfrm>
            <a:off x="1258888" y="320040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1.024 usable coefficients</a:t>
            </a:r>
          </a:p>
        </p:txBody>
      </p:sp>
      <p:sp>
        <p:nvSpPr>
          <p:cNvPr id="735238" name="Rectangle 6"/>
          <p:cNvSpPr>
            <a:spLocks noChangeArrowheads="1"/>
          </p:cNvSpPr>
          <p:nvPr/>
        </p:nvSpPr>
        <p:spPr bwMode="auto">
          <a:xfrm>
            <a:off x="1258888" y="4267200"/>
            <a:ext cx="3505200" cy="762000"/>
          </a:xfrm>
          <a:prstGeom prst="rect">
            <a:avLst/>
          </a:prstGeom>
          <a:solidFill>
            <a:srgbClr val="D1D1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latin typeface="Times New Roman" pitchFamily="18" charset="0"/>
              </a:rPr>
              <a:t>256 used numbers</a:t>
            </a:r>
            <a:endParaRPr lang="en-GB" sz="2400">
              <a:latin typeface="Times New Roman" pitchFamily="18" charset="0"/>
            </a:endParaRPr>
          </a:p>
        </p:txBody>
      </p:sp>
      <p:sp>
        <p:nvSpPr>
          <p:cNvPr id="735239" name="Rectangle 7"/>
          <p:cNvSpPr>
            <a:spLocks noChangeArrowheads="1"/>
          </p:cNvSpPr>
          <p:nvPr/>
        </p:nvSpPr>
        <p:spPr bwMode="auto">
          <a:xfrm>
            <a:off x="1258888" y="5334000"/>
            <a:ext cx="3505200" cy="7620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rgbClr val="FFFF66"/>
                </a:solidFill>
                <a:latin typeface="Times New Roman" pitchFamily="18" charset="0"/>
              </a:rPr>
              <a:t>256 bit = 32 byte</a:t>
            </a:r>
            <a:endParaRPr lang="en-GB" sz="2400">
              <a:solidFill>
                <a:srgbClr val="FFFF66"/>
              </a:solidFill>
              <a:latin typeface="Times New Roman" pitchFamily="18" charset="0"/>
            </a:endParaRPr>
          </a:p>
        </p:txBody>
      </p:sp>
      <p:sp>
        <p:nvSpPr>
          <p:cNvPr id="735240" name="AutoShape 8"/>
          <p:cNvSpPr>
            <a:spLocks noChangeArrowheads="1"/>
          </p:cNvSpPr>
          <p:nvPr/>
        </p:nvSpPr>
        <p:spPr bwMode="auto">
          <a:xfrm>
            <a:off x="2859088" y="1828800"/>
            <a:ext cx="381000" cy="304800"/>
          </a:xfrm>
          <a:prstGeom prst="downArrow">
            <a:avLst>
              <a:gd name="adj1" fmla="val 50000"/>
              <a:gd name="adj2" fmla="val 25000"/>
            </a:avLst>
          </a:prstGeom>
          <a:solidFill>
            <a:srgbClr val="D1D14D"/>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1" name="AutoShape 9"/>
          <p:cNvSpPr>
            <a:spLocks noChangeArrowheads="1"/>
          </p:cNvSpPr>
          <p:nvPr/>
        </p:nvSpPr>
        <p:spPr bwMode="auto">
          <a:xfrm>
            <a:off x="2859088" y="2895600"/>
            <a:ext cx="381000" cy="304800"/>
          </a:xfrm>
          <a:prstGeom prst="downArrow">
            <a:avLst>
              <a:gd name="adj1" fmla="val 50000"/>
              <a:gd name="adj2" fmla="val 25000"/>
            </a:avLst>
          </a:prstGeom>
          <a:solidFill>
            <a:srgbClr val="D1D14D"/>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2" name="AutoShape 10"/>
          <p:cNvSpPr>
            <a:spLocks noChangeArrowheads="1"/>
          </p:cNvSpPr>
          <p:nvPr/>
        </p:nvSpPr>
        <p:spPr bwMode="auto">
          <a:xfrm>
            <a:off x="2859088" y="3962400"/>
            <a:ext cx="381000" cy="304800"/>
          </a:xfrm>
          <a:prstGeom prst="downArrow">
            <a:avLst>
              <a:gd name="adj1" fmla="val 50000"/>
              <a:gd name="adj2" fmla="val 25000"/>
            </a:avLst>
          </a:prstGeom>
          <a:solidFill>
            <a:srgbClr val="D1D14D"/>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3" name="AutoShape 11"/>
          <p:cNvSpPr>
            <a:spLocks noChangeArrowheads="1"/>
          </p:cNvSpPr>
          <p:nvPr/>
        </p:nvSpPr>
        <p:spPr bwMode="auto">
          <a:xfrm>
            <a:off x="2859088" y="5029200"/>
            <a:ext cx="381000" cy="304800"/>
          </a:xfrm>
          <a:prstGeom prst="downArrow">
            <a:avLst>
              <a:gd name="adj1" fmla="val 50000"/>
              <a:gd name="adj2" fmla="val 25000"/>
            </a:avLst>
          </a:prstGeom>
          <a:solidFill>
            <a:srgbClr val="FFFF0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4" name="Text Box 12"/>
          <p:cNvSpPr txBox="1">
            <a:spLocks noChangeArrowheads="1"/>
          </p:cNvSpPr>
          <p:nvPr/>
        </p:nvSpPr>
        <p:spPr bwMode="auto">
          <a:xfrm>
            <a:off x="5508625" y="2852738"/>
            <a:ext cx="3024188" cy="15811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sz="2400">
                <a:solidFill>
                  <a:schemeClr val="tx2"/>
                </a:solidFill>
                <a:latin typeface="Times New Roman" pitchFamily="18" charset="0"/>
              </a:rPr>
              <a:t>only a short sentence can be hidden into a second of MP3 music !</a:t>
            </a:r>
            <a:endParaRPr lang="en-GB" sz="2400">
              <a:solidFill>
                <a:schemeClr val="tx2"/>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266347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5235"/>
                                        </p:tgtEl>
                                        <p:attrNameLst>
                                          <p:attrName>style.visibility</p:attrName>
                                        </p:attrNameLst>
                                      </p:cBhvr>
                                      <p:to>
                                        <p:strVal val="visible"/>
                                      </p:to>
                                    </p:set>
                                    <p:anim calcmode="lin" valueType="num">
                                      <p:cBhvr additive="base">
                                        <p:cTn id="7" dur="1000" fill="hold"/>
                                        <p:tgtEl>
                                          <p:spTgt spid="735235"/>
                                        </p:tgtEl>
                                        <p:attrNameLst>
                                          <p:attrName>ppt_x</p:attrName>
                                        </p:attrNameLst>
                                      </p:cBhvr>
                                      <p:tavLst>
                                        <p:tav tm="0">
                                          <p:val>
                                            <p:strVal val="#ppt_x"/>
                                          </p:val>
                                        </p:tav>
                                        <p:tav tm="100000">
                                          <p:val>
                                            <p:strVal val="#ppt_x"/>
                                          </p:val>
                                        </p:tav>
                                      </p:tavLst>
                                    </p:anim>
                                    <p:anim calcmode="lin" valueType="num">
                                      <p:cBhvr additive="base">
                                        <p:cTn id="8" dur="1000" fill="hold"/>
                                        <p:tgtEl>
                                          <p:spTgt spid="7352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35240"/>
                                        </p:tgtEl>
                                        <p:attrNameLst>
                                          <p:attrName>style.visibility</p:attrName>
                                        </p:attrNameLst>
                                      </p:cBhvr>
                                      <p:to>
                                        <p:strVal val="visible"/>
                                      </p:to>
                                    </p:set>
                                    <p:animEffect transition="in" filter="wipe(up)">
                                      <p:cBhvr>
                                        <p:cTn id="13" dur="2000"/>
                                        <p:tgtEl>
                                          <p:spTgt spid="735240"/>
                                        </p:tgtEl>
                                      </p:cBhvr>
                                    </p:animEffect>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735236"/>
                                        </p:tgtEl>
                                        <p:attrNameLst>
                                          <p:attrName>style.visibility</p:attrName>
                                        </p:attrNameLst>
                                      </p:cBhvr>
                                      <p:to>
                                        <p:strVal val="visible"/>
                                      </p:to>
                                    </p:set>
                                    <p:anim calcmode="lin" valueType="num">
                                      <p:cBhvr additive="base">
                                        <p:cTn id="17" dur="1000" fill="hold"/>
                                        <p:tgtEl>
                                          <p:spTgt spid="735236"/>
                                        </p:tgtEl>
                                        <p:attrNameLst>
                                          <p:attrName>ppt_x</p:attrName>
                                        </p:attrNameLst>
                                      </p:cBhvr>
                                      <p:tavLst>
                                        <p:tav tm="0">
                                          <p:val>
                                            <p:strVal val="#ppt_x"/>
                                          </p:val>
                                        </p:tav>
                                        <p:tav tm="100000">
                                          <p:val>
                                            <p:strVal val="#ppt_x"/>
                                          </p:val>
                                        </p:tav>
                                      </p:tavLst>
                                    </p:anim>
                                    <p:anim calcmode="lin" valueType="num">
                                      <p:cBhvr additive="base">
                                        <p:cTn id="18" dur="1000" fill="hold"/>
                                        <p:tgtEl>
                                          <p:spTgt spid="73523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35241"/>
                                        </p:tgtEl>
                                        <p:attrNameLst>
                                          <p:attrName>style.visibility</p:attrName>
                                        </p:attrNameLst>
                                      </p:cBhvr>
                                      <p:to>
                                        <p:strVal val="visible"/>
                                      </p:to>
                                    </p:set>
                                    <p:animEffect transition="in" filter="wipe(up)">
                                      <p:cBhvr>
                                        <p:cTn id="23" dur="2000"/>
                                        <p:tgtEl>
                                          <p:spTgt spid="735241"/>
                                        </p:tgtEl>
                                      </p:cBhvr>
                                    </p:animEffect>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35237"/>
                                        </p:tgtEl>
                                        <p:attrNameLst>
                                          <p:attrName>style.visibility</p:attrName>
                                        </p:attrNameLst>
                                      </p:cBhvr>
                                      <p:to>
                                        <p:strVal val="visible"/>
                                      </p:to>
                                    </p:set>
                                    <p:anim calcmode="lin" valueType="num">
                                      <p:cBhvr additive="base">
                                        <p:cTn id="27" dur="1000" fill="hold"/>
                                        <p:tgtEl>
                                          <p:spTgt spid="735237"/>
                                        </p:tgtEl>
                                        <p:attrNameLst>
                                          <p:attrName>ppt_x</p:attrName>
                                        </p:attrNameLst>
                                      </p:cBhvr>
                                      <p:tavLst>
                                        <p:tav tm="0">
                                          <p:val>
                                            <p:strVal val="#ppt_x"/>
                                          </p:val>
                                        </p:tav>
                                        <p:tav tm="100000">
                                          <p:val>
                                            <p:strVal val="#ppt_x"/>
                                          </p:val>
                                        </p:tav>
                                      </p:tavLst>
                                    </p:anim>
                                    <p:anim calcmode="lin" valueType="num">
                                      <p:cBhvr additive="base">
                                        <p:cTn id="28" dur="1000" fill="hold"/>
                                        <p:tgtEl>
                                          <p:spTgt spid="73523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35242"/>
                                        </p:tgtEl>
                                        <p:attrNameLst>
                                          <p:attrName>style.visibility</p:attrName>
                                        </p:attrNameLst>
                                      </p:cBhvr>
                                      <p:to>
                                        <p:strVal val="visible"/>
                                      </p:to>
                                    </p:set>
                                    <p:animEffect transition="in" filter="wipe(up)">
                                      <p:cBhvr>
                                        <p:cTn id="33" dur="2000"/>
                                        <p:tgtEl>
                                          <p:spTgt spid="735242"/>
                                        </p:tgtEl>
                                      </p:cBhvr>
                                    </p:animEffect>
                                  </p:childTnLst>
                                </p:cTn>
                              </p:par>
                            </p:childTnLst>
                          </p:cTn>
                        </p:par>
                        <p:par>
                          <p:cTn id="34" fill="hold" nodeType="afterGroup">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735238"/>
                                        </p:tgtEl>
                                        <p:attrNameLst>
                                          <p:attrName>style.visibility</p:attrName>
                                        </p:attrNameLst>
                                      </p:cBhvr>
                                      <p:to>
                                        <p:strVal val="visible"/>
                                      </p:to>
                                    </p:set>
                                    <p:anim calcmode="lin" valueType="num">
                                      <p:cBhvr additive="base">
                                        <p:cTn id="37" dur="1000" fill="hold"/>
                                        <p:tgtEl>
                                          <p:spTgt spid="735238"/>
                                        </p:tgtEl>
                                        <p:attrNameLst>
                                          <p:attrName>ppt_x</p:attrName>
                                        </p:attrNameLst>
                                      </p:cBhvr>
                                      <p:tavLst>
                                        <p:tav tm="0">
                                          <p:val>
                                            <p:strVal val="#ppt_x"/>
                                          </p:val>
                                        </p:tav>
                                        <p:tav tm="100000">
                                          <p:val>
                                            <p:strVal val="#ppt_x"/>
                                          </p:val>
                                        </p:tav>
                                      </p:tavLst>
                                    </p:anim>
                                    <p:anim calcmode="lin" valueType="num">
                                      <p:cBhvr additive="base">
                                        <p:cTn id="38" dur="1000" fill="hold"/>
                                        <p:tgtEl>
                                          <p:spTgt spid="73523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35243"/>
                                        </p:tgtEl>
                                        <p:attrNameLst>
                                          <p:attrName>style.visibility</p:attrName>
                                        </p:attrNameLst>
                                      </p:cBhvr>
                                      <p:to>
                                        <p:strVal val="visible"/>
                                      </p:to>
                                    </p:set>
                                    <p:animEffect transition="in" filter="wipe(up)">
                                      <p:cBhvr>
                                        <p:cTn id="43" dur="2000"/>
                                        <p:tgtEl>
                                          <p:spTgt spid="735243"/>
                                        </p:tgtEl>
                                      </p:cBhvr>
                                    </p:animEffect>
                                  </p:childTnLst>
                                </p:cTn>
                              </p:par>
                            </p:childTnLst>
                          </p:cTn>
                        </p:par>
                        <p:par>
                          <p:cTn id="44" fill="hold" nodeType="afterGroup">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735239"/>
                                        </p:tgtEl>
                                        <p:attrNameLst>
                                          <p:attrName>style.visibility</p:attrName>
                                        </p:attrNameLst>
                                      </p:cBhvr>
                                      <p:to>
                                        <p:strVal val="visible"/>
                                      </p:to>
                                    </p:set>
                                    <p:anim calcmode="lin" valueType="num">
                                      <p:cBhvr additive="base">
                                        <p:cTn id="47" dur="1000" fill="hold"/>
                                        <p:tgtEl>
                                          <p:spTgt spid="735239"/>
                                        </p:tgtEl>
                                        <p:attrNameLst>
                                          <p:attrName>ppt_x</p:attrName>
                                        </p:attrNameLst>
                                      </p:cBhvr>
                                      <p:tavLst>
                                        <p:tav tm="0">
                                          <p:val>
                                            <p:strVal val="#ppt_x"/>
                                          </p:val>
                                        </p:tav>
                                        <p:tav tm="100000">
                                          <p:val>
                                            <p:strVal val="#ppt_x"/>
                                          </p:val>
                                        </p:tav>
                                      </p:tavLst>
                                    </p:anim>
                                    <p:anim calcmode="lin" valueType="num">
                                      <p:cBhvr additive="base">
                                        <p:cTn id="48" dur="1000" fill="hold"/>
                                        <p:tgtEl>
                                          <p:spTgt spid="73523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7" presetClass="entr" presetSubtype="2" fill="hold" grpId="0" nodeType="clickEffect">
                                  <p:stCondLst>
                                    <p:cond delay="0"/>
                                  </p:stCondLst>
                                  <p:childTnLst>
                                    <p:set>
                                      <p:cBhvr>
                                        <p:cTn id="52" dur="1" fill="hold">
                                          <p:stCondLst>
                                            <p:cond delay="0"/>
                                          </p:stCondLst>
                                        </p:cTn>
                                        <p:tgtEl>
                                          <p:spTgt spid="735244"/>
                                        </p:tgtEl>
                                        <p:attrNameLst>
                                          <p:attrName>style.visibility</p:attrName>
                                        </p:attrNameLst>
                                      </p:cBhvr>
                                      <p:to>
                                        <p:strVal val="visible"/>
                                      </p:to>
                                    </p:set>
                                    <p:anim calcmode="lin" valueType="num">
                                      <p:cBhvr additive="base">
                                        <p:cTn id="53" dur="5000" fill="hold"/>
                                        <p:tgtEl>
                                          <p:spTgt spid="735244"/>
                                        </p:tgtEl>
                                        <p:attrNameLst>
                                          <p:attrName>ppt_x</p:attrName>
                                        </p:attrNameLst>
                                      </p:cBhvr>
                                      <p:tavLst>
                                        <p:tav tm="0">
                                          <p:val>
                                            <p:strVal val="1+#ppt_w/2"/>
                                          </p:val>
                                        </p:tav>
                                        <p:tav tm="100000">
                                          <p:val>
                                            <p:strVal val="#ppt_x"/>
                                          </p:val>
                                        </p:tav>
                                      </p:tavLst>
                                    </p:anim>
                                    <p:anim calcmode="lin" valueType="num">
                                      <p:cBhvr additive="base">
                                        <p:cTn id="54" dur="5000" fill="hold"/>
                                        <p:tgtEl>
                                          <p:spTgt spid="735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animBg="1" autoUpdateAnimBg="0"/>
      <p:bldP spid="735236" grpId="0" animBg="1" autoUpdateAnimBg="0"/>
      <p:bldP spid="735237" grpId="0" animBg="1" autoUpdateAnimBg="0"/>
      <p:bldP spid="735238" grpId="0" animBg="1" autoUpdateAnimBg="0"/>
      <p:bldP spid="735239" grpId="0" animBg="1" autoUpdateAnimBg="0"/>
      <p:bldP spid="735240" grpId="0" animBg="1"/>
      <p:bldP spid="735241" grpId="0" animBg="1"/>
      <p:bldP spid="735242" grpId="0" animBg="1"/>
      <p:bldP spid="735243" grpId="0" animBg="1"/>
      <p:bldP spid="73524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r>
              <a:rPr lang="en-US" smtClean="0"/>
              <a:t>14 avril  2011</a:t>
            </a:r>
            <a:endParaRPr lang="en-US"/>
          </a:p>
        </p:txBody>
      </p:sp>
      <p:sp>
        <p:nvSpPr>
          <p:cNvPr id="24"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36258" name="Rectangle 2"/>
          <p:cNvSpPr>
            <a:spLocks noGrp="1" noChangeArrowheads="1"/>
          </p:cNvSpPr>
          <p:nvPr>
            <p:ph type="title"/>
          </p:nvPr>
        </p:nvSpPr>
        <p:spPr/>
        <p:txBody>
          <a:bodyPr/>
          <a:lstStyle/>
          <a:p>
            <a:r>
              <a:rPr lang="en-US"/>
              <a:t>DVD files</a:t>
            </a:r>
          </a:p>
        </p:txBody>
      </p:sp>
      <p:sp>
        <p:nvSpPr>
          <p:cNvPr id="736259" name="Rectangle 3"/>
          <p:cNvSpPr>
            <a:spLocks noChangeArrowheads="1"/>
          </p:cNvSpPr>
          <p:nvPr/>
        </p:nvSpPr>
        <p:spPr bwMode="auto">
          <a:xfrm>
            <a:off x="2590800" y="2514600"/>
            <a:ext cx="5105400" cy="685800"/>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Film 1</a:t>
            </a:r>
            <a:endParaRPr lang="en-US" sz="2400">
              <a:solidFill>
                <a:schemeClr val="tx2"/>
              </a:solidFill>
              <a:latin typeface="Times New Roman" pitchFamily="18" charset="0"/>
            </a:endParaRPr>
          </a:p>
        </p:txBody>
      </p:sp>
      <p:sp>
        <p:nvSpPr>
          <p:cNvPr id="736260" name="Rectangle 4"/>
          <p:cNvSpPr>
            <a:spLocks noChangeArrowheads="1"/>
          </p:cNvSpPr>
          <p:nvPr/>
        </p:nvSpPr>
        <p:spPr bwMode="auto">
          <a:xfrm>
            <a:off x="2590800" y="3429000"/>
            <a:ext cx="5334000" cy="685800"/>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Film 2</a:t>
            </a:r>
            <a:endParaRPr lang="en-US" sz="2400">
              <a:solidFill>
                <a:schemeClr val="tx2"/>
              </a:solidFill>
              <a:latin typeface="Times New Roman" pitchFamily="18" charset="0"/>
            </a:endParaRPr>
          </a:p>
        </p:txBody>
      </p:sp>
      <p:sp>
        <p:nvSpPr>
          <p:cNvPr id="736261" name="Rectangle 5"/>
          <p:cNvSpPr>
            <a:spLocks noChangeArrowheads="1"/>
          </p:cNvSpPr>
          <p:nvPr/>
        </p:nvSpPr>
        <p:spPr bwMode="auto">
          <a:xfrm>
            <a:off x="2590800" y="4343400"/>
            <a:ext cx="2819400" cy="685800"/>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Film 3</a:t>
            </a:r>
            <a:endParaRPr lang="en-US" sz="2400">
              <a:solidFill>
                <a:schemeClr val="tx2"/>
              </a:solidFill>
              <a:latin typeface="Times New Roman" pitchFamily="18" charset="0"/>
            </a:endParaRPr>
          </a:p>
        </p:txBody>
      </p:sp>
      <p:sp>
        <p:nvSpPr>
          <p:cNvPr id="736262" name="Line 6"/>
          <p:cNvSpPr>
            <a:spLocks noChangeShapeType="1"/>
          </p:cNvSpPr>
          <p:nvPr/>
        </p:nvSpPr>
        <p:spPr bwMode="auto">
          <a:xfrm>
            <a:off x="4572000" y="2133600"/>
            <a:ext cx="0" cy="327660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3" name="Line 7"/>
          <p:cNvSpPr>
            <a:spLocks noChangeShapeType="1"/>
          </p:cNvSpPr>
          <p:nvPr/>
        </p:nvSpPr>
        <p:spPr bwMode="auto">
          <a:xfrm>
            <a:off x="6629400" y="2133600"/>
            <a:ext cx="0" cy="327660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4" name="Text Box 8"/>
          <p:cNvSpPr txBox="1">
            <a:spLocks noChangeArrowheads="1"/>
          </p:cNvSpPr>
          <p:nvPr/>
        </p:nvSpPr>
        <p:spPr bwMode="auto">
          <a:xfrm>
            <a:off x="3522663" y="5334000"/>
            <a:ext cx="3989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2400">
                <a:solidFill>
                  <a:schemeClr val="tx2"/>
                </a:solidFill>
                <a:latin typeface="Times New Roman" pitchFamily="18" charset="0"/>
              </a:rPr>
              <a:t>packaging into</a:t>
            </a:r>
            <a:r>
              <a:rPr lang="en-US" sz="2400">
                <a:solidFill>
                  <a:schemeClr val="tx2"/>
                </a:solidFill>
                <a:latin typeface="Times New Roman" pitchFamily="18" charset="0"/>
              </a:rPr>
              <a:t> 1 Gb containers</a:t>
            </a:r>
          </a:p>
        </p:txBody>
      </p:sp>
      <p:sp>
        <p:nvSpPr>
          <p:cNvPr id="736265" name="Rectangle 9"/>
          <p:cNvSpPr>
            <a:spLocks noChangeArrowheads="1"/>
          </p:cNvSpPr>
          <p:nvPr/>
        </p:nvSpPr>
        <p:spPr bwMode="auto">
          <a:xfrm>
            <a:off x="609600" y="2514600"/>
            <a:ext cx="1066800" cy="6858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TOC1</a:t>
            </a:r>
            <a:endParaRPr lang="en-US" sz="2400">
              <a:solidFill>
                <a:schemeClr val="tx2"/>
              </a:solidFill>
              <a:latin typeface="Times New Roman" pitchFamily="18" charset="0"/>
            </a:endParaRPr>
          </a:p>
        </p:txBody>
      </p:sp>
      <p:sp>
        <p:nvSpPr>
          <p:cNvPr id="736266" name="Rectangle 10"/>
          <p:cNvSpPr>
            <a:spLocks noChangeArrowheads="1"/>
          </p:cNvSpPr>
          <p:nvPr/>
        </p:nvSpPr>
        <p:spPr bwMode="auto">
          <a:xfrm>
            <a:off x="609600" y="3429000"/>
            <a:ext cx="1066800" cy="6858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TOC2</a:t>
            </a:r>
            <a:endParaRPr lang="en-US" sz="2400">
              <a:solidFill>
                <a:schemeClr val="tx2"/>
              </a:solidFill>
              <a:latin typeface="Times New Roman" pitchFamily="18" charset="0"/>
            </a:endParaRPr>
          </a:p>
        </p:txBody>
      </p:sp>
      <p:sp>
        <p:nvSpPr>
          <p:cNvPr id="736267" name="Rectangle 11"/>
          <p:cNvSpPr>
            <a:spLocks noChangeArrowheads="1"/>
          </p:cNvSpPr>
          <p:nvPr/>
        </p:nvSpPr>
        <p:spPr bwMode="auto">
          <a:xfrm>
            <a:off x="609600" y="4343400"/>
            <a:ext cx="1066800" cy="6858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TOC3</a:t>
            </a:r>
            <a:endParaRPr lang="en-US" sz="2400">
              <a:solidFill>
                <a:schemeClr val="tx2"/>
              </a:solidFill>
              <a:latin typeface="Times New Roman" pitchFamily="18" charset="0"/>
            </a:endParaRPr>
          </a:p>
        </p:txBody>
      </p:sp>
      <p:sp>
        <p:nvSpPr>
          <p:cNvPr id="736268" name="Line 12"/>
          <p:cNvSpPr>
            <a:spLocks noChangeShapeType="1"/>
          </p:cNvSpPr>
          <p:nvPr/>
        </p:nvSpPr>
        <p:spPr bwMode="auto">
          <a:xfrm>
            <a:off x="1752600" y="28194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9" name="Line 13"/>
          <p:cNvSpPr>
            <a:spLocks noChangeShapeType="1"/>
          </p:cNvSpPr>
          <p:nvPr/>
        </p:nvSpPr>
        <p:spPr bwMode="auto">
          <a:xfrm>
            <a:off x="1752600" y="37338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70" name="Line 14"/>
          <p:cNvSpPr>
            <a:spLocks noChangeShapeType="1"/>
          </p:cNvSpPr>
          <p:nvPr/>
        </p:nvSpPr>
        <p:spPr bwMode="auto">
          <a:xfrm>
            <a:off x="1752600" y="46482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71" name="Rectangle 15"/>
          <p:cNvSpPr>
            <a:spLocks noChangeArrowheads="1"/>
          </p:cNvSpPr>
          <p:nvPr/>
        </p:nvSpPr>
        <p:spPr bwMode="auto">
          <a:xfrm>
            <a:off x="609600" y="1143000"/>
            <a:ext cx="11430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ID</a:t>
            </a:r>
            <a:endParaRPr lang="en-US" sz="2400">
              <a:solidFill>
                <a:schemeClr val="tx2"/>
              </a:solidFill>
              <a:latin typeface="Times New Roman" pitchFamily="18" charset="0"/>
            </a:endParaRPr>
          </a:p>
        </p:txBody>
      </p:sp>
      <p:sp>
        <p:nvSpPr>
          <p:cNvPr id="736272" name="Rectangle 16"/>
          <p:cNvSpPr>
            <a:spLocks noChangeArrowheads="1"/>
          </p:cNvSpPr>
          <p:nvPr/>
        </p:nvSpPr>
        <p:spPr bwMode="auto">
          <a:xfrm>
            <a:off x="3657600" y="1143000"/>
            <a:ext cx="11430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menues</a:t>
            </a:r>
            <a:endParaRPr lang="en-US" sz="2400">
              <a:solidFill>
                <a:schemeClr val="tx2"/>
              </a:solidFill>
              <a:latin typeface="Times New Roman" pitchFamily="18" charset="0"/>
            </a:endParaRPr>
          </a:p>
        </p:txBody>
      </p:sp>
      <p:sp>
        <p:nvSpPr>
          <p:cNvPr id="736273" name="Rectangle 17"/>
          <p:cNvSpPr>
            <a:spLocks noChangeArrowheads="1"/>
          </p:cNvSpPr>
          <p:nvPr/>
        </p:nvSpPr>
        <p:spPr bwMode="auto">
          <a:xfrm>
            <a:off x="2133600" y="1143000"/>
            <a:ext cx="1143000" cy="685800"/>
          </a:xfrm>
          <a:prstGeom prst="rect">
            <a:avLst/>
          </a:prstGeom>
          <a:solidFill>
            <a:srgbClr val="E7C85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general</a:t>
            </a:r>
          </a:p>
          <a:p>
            <a:r>
              <a:rPr lang="fr-CH" sz="2400">
                <a:solidFill>
                  <a:schemeClr val="tx2"/>
                </a:solidFill>
                <a:latin typeface="Times New Roman" pitchFamily="18" charset="0"/>
              </a:rPr>
              <a:t>TOC</a:t>
            </a:r>
          </a:p>
        </p:txBody>
      </p:sp>
      <p:sp>
        <p:nvSpPr>
          <p:cNvPr id="736274" name="Line 18"/>
          <p:cNvSpPr>
            <a:spLocks noChangeShapeType="1"/>
          </p:cNvSpPr>
          <p:nvPr/>
        </p:nvSpPr>
        <p:spPr bwMode="auto">
          <a:xfrm flipH="1">
            <a:off x="1600200" y="1905000"/>
            <a:ext cx="685800" cy="533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75" name="Line 19"/>
          <p:cNvSpPr>
            <a:spLocks noChangeShapeType="1"/>
          </p:cNvSpPr>
          <p:nvPr/>
        </p:nvSpPr>
        <p:spPr bwMode="auto">
          <a:xfrm flipH="1">
            <a:off x="1752600" y="1981200"/>
            <a:ext cx="609600" cy="1371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76" name="Line 20"/>
          <p:cNvSpPr>
            <a:spLocks noChangeShapeType="1"/>
          </p:cNvSpPr>
          <p:nvPr/>
        </p:nvSpPr>
        <p:spPr bwMode="auto">
          <a:xfrm flipH="1">
            <a:off x="1752600" y="1981200"/>
            <a:ext cx="762000" cy="2362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78" name="Text Box 22"/>
          <p:cNvSpPr txBox="1">
            <a:spLocks noChangeArrowheads="1"/>
          </p:cNvSpPr>
          <p:nvPr/>
        </p:nvSpPr>
        <p:spPr bwMode="auto">
          <a:xfrm>
            <a:off x="6275388" y="1268413"/>
            <a:ext cx="2868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TOC = table of contents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314962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36259"/>
                                        </p:tgtEl>
                                        <p:attrNameLst>
                                          <p:attrName>style.visibility</p:attrName>
                                        </p:attrNameLst>
                                      </p:cBhvr>
                                      <p:to>
                                        <p:strVal val="visible"/>
                                      </p:to>
                                    </p:set>
                                    <p:anim calcmode="lin" valueType="num">
                                      <p:cBhvr additive="base">
                                        <p:cTn id="7" dur="1000" fill="hold"/>
                                        <p:tgtEl>
                                          <p:spTgt spid="736259"/>
                                        </p:tgtEl>
                                        <p:attrNameLst>
                                          <p:attrName>ppt_x</p:attrName>
                                        </p:attrNameLst>
                                      </p:cBhvr>
                                      <p:tavLst>
                                        <p:tav tm="0">
                                          <p:val>
                                            <p:strVal val="1+#ppt_w/2"/>
                                          </p:val>
                                        </p:tav>
                                        <p:tav tm="100000">
                                          <p:val>
                                            <p:strVal val="#ppt_x"/>
                                          </p:val>
                                        </p:tav>
                                      </p:tavLst>
                                    </p:anim>
                                    <p:anim calcmode="lin" valueType="num">
                                      <p:cBhvr additive="base">
                                        <p:cTn id="8" dur="1000" fill="hold"/>
                                        <p:tgtEl>
                                          <p:spTgt spid="7362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36260"/>
                                        </p:tgtEl>
                                        <p:attrNameLst>
                                          <p:attrName>style.visibility</p:attrName>
                                        </p:attrNameLst>
                                      </p:cBhvr>
                                      <p:to>
                                        <p:strVal val="visible"/>
                                      </p:to>
                                    </p:set>
                                    <p:anim calcmode="lin" valueType="num">
                                      <p:cBhvr additive="base">
                                        <p:cTn id="12" dur="1000" fill="hold"/>
                                        <p:tgtEl>
                                          <p:spTgt spid="736260"/>
                                        </p:tgtEl>
                                        <p:attrNameLst>
                                          <p:attrName>ppt_x</p:attrName>
                                        </p:attrNameLst>
                                      </p:cBhvr>
                                      <p:tavLst>
                                        <p:tav tm="0">
                                          <p:val>
                                            <p:strVal val="1+#ppt_w/2"/>
                                          </p:val>
                                        </p:tav>
                                        <p:tav tm="100000">
                                          <p:val>
                                            <p:strVal val="#ppt_x"/>
                                          </p:val>
                                        </p:tav>
                                      </p:tavLst>
                                    </p:anim>
                                    <p:anim calcmode="lin" valueType="num">
                                      <p:cBhvr additive="base">
                                        <p:cTn id="13" dur="1000" fill="hold"/>
                                        <p:tgtEl>
                                          <p:spTgt spid="73626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736261"/>
                                        </p:tgtEl>
                                        <p:attrNameLst>
                                          <p:attrName>style.visibility</p:attrName>
                                        </p:attrNameLst>
                                      </p:cBhvr>
                                      <p:to>
                                        <p:strVal val="visible"/>
                                      </p:to>
                                    </p:set>
                                    <p:anim calcmode="lin" valueType="num">
                                      <p:cBhvr additive="base">
                                        <p:cTn id="17" dur="500" fill="hold"/>
                                        <p:tgtEl>
                                          <p:spTgt spid="736261"/>
                                        </p:tgtEl>
                                        <p:attrNameLst>
                                          <p:attrName>ppt_x</p:attrName>
                                        </p:attrNameLst>
                                      </p:cBhvr>
                                      <p:tavLst>
                                        <p:tav tm="0">
                                          <p:val>
                                            <p:strVal val="1+#ppt_w/2"/>
                                          </p:val>
                                        </p:tav>
                                        <p:tav tm="100000">
                                          <p:val>
                                            <p:strVal val="#ppt_x"/>
                                          </p:val>
                                        </p:tav>
                                      </p:tavLst>
                                    </p:anim>
                                    <p:anim calcmode="lin" valueType="num">
                                      <p:cBhvr additive="base">
                                        <p:cTn id="18" dur="500" fill="hold"/>
                                        <p:tgtEl>
                                          <p:spTgt spid="73626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736262"/>
                                        </p:tgtEl>
                                        <p:attrNameLst>
                                          <p:attrName>style.visibility</p:attrName>
                                        </p:attrNameLst>
                                      </p:cBhvr>
                                      <p:to>
                                        <p:strVal val="visible"/>
                                      </p:to>
                                    </p:set>
                                    <p:anim calcmode="lin" valueType="num">
                                      <p:cBhvr additive="base">
                                        <p:cTn id="23" dur="1000" fill="hold"/>
                                        <p:tgtEl>
                                          <p:spTgt spid="736262"/>
                                        </p:tgtEl>
                                        <p:attrNameLst>
                                          <p:attrName>ppt_x</p:attrName>
                                        </p:attrNameLst>
                                      </p:cBhvr>
                                      <p:tavLst>
                                        <p:tav tm="0">
                                          <p:val>
                                            <p:strVal val="#ppt_x"/>
                                          </p:val>
                                        </p:tav>
                                        <p:tav tm="100000">
                                          <p:val>
                                            <p:strVal val="#ppt_x"/>
                                          </p:val>
                                        </p:tav>
                                      </p:tavLst>
                                    </p:anim>
                                    <p:anim calcmode="lin" valueType="num">
                                      <p:cBhvr additive="base">
                                        <p:cTn id="24" dur="1000" fill="hold"/>
                                        <p:tgtEl>
                                          <p:spTgt spid="736262"/>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736263"/>
                                        </p:tgtEl>
                                        <p:attrNameLst>
                                          <p:attrName>style.visibility</p:attrName>
                                        </p:attrNameLst>
                                      </p:cBhvr>
                                      <p:to>
                                        <p:strVal val="visible"/>
                                      </p:to>
                                    </p:set>
                                    <p:anim calcmode="lin" valueType="num">
                                      <p:cBhvr additive="base">
                                        <p:cTn id="28" dur="1000" fill="hold"/>
                                        <p:tgtEl>
                                          <p:spTgt spid="736263"/>
                                        </p:tgtEl>
                                        <p:attrNameLst>
                                          <p:attrName>ppt_x</p:attrName>
                                        </p:attrNameLst>
                                      </p:cBhvr>
                                      <p:tavLst>
                                        <p:tav tm="0">
                                          <p:val>
                                            <p:strVal val="#ppt_x"/>
                                          </p:val>
                                        </p:tav>
                                        <p:tav tm="100000">
                                          <p:val>
                                            <p:strVal val="#ppt_x"/>
                                          </p:val>
                                        </p:tav>
                                      </p:tavLst>
                                    </p:anim>
                                    <p:anim calcmode="lin" valueType="num">
                                      <p:cBhvr additive="base">
                                        <p:cTn id="29" dur="1000" fill="hold"/>
                                        <p:tgtEl>
                                          <p:spTgt spid="736263"/>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736264"/>
                                        </p:tgtEl>
                                        <p:attrNameLst>
                                          <p:attrName>style.visibility</p:attrName>
                                        </p:attrNameLst>
                                      </p:cBhvr>
                                      <p:to>
                                        <p:strVal val="visible"/>
                                      </p:to>
                                    </p:set>
                                    <p:anim calcmode="lin" valueType="num">
                                      <p:cBhvr additive="base">
                                        <p:cTn id="33" dur="1000" fill="hold"/>
                                        <p:tgtEl>
                                          <p:spTgt spid="736264"/>
                                        </p:tgtEl>
                                        <p:attrNameLst>
                                          <p:attrName>ppt_x</p:attrName>
                                        </p:attrNameLst>
                                      </p:cBhvr>
                                      <p:tavLst>
                                        <p:tav tm="0">
                                          <p:val>
                                            <p:strVal val="#ppt_x"/>
                                          </p:val>
                                        </p:tav>
                                        <p:tav tm="100000">
                                          <p:val>
                                            <p:strVal val="#ppt_x"/>
                                          </p:val>
                                        </p:tav>
                                      </p:tavLst>
                                    </p:anim>
                                    <p:anim calcmode="lin" valueType="num">
                                      <p:cBhvr additive="base">
                                        <p:cTn id="34" dur="1000" fill="hold"/>
                                        <p:tgtEl>
                                          <p:spTgt spid="73626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36265"/>
                                        </p:tgtEl>
                                        <p:attrNameLst>
                                          <p:attrName>style.visibility</p:attrName>
                                        </p:attrNameLst>
                                      </p:cBhvr>
                                      <p:to>
                                        <p:strVal val="visible"/>
                                      </p:to>
                                    </p:set>
                                    <p:anim calcmode="lin" valueType="num">
                                      <p:cBhvr additive="base">
                                        <p:cTn id="39" dur="1000" fill="hold"/>
                                        <p:tgtEl>
                                          <p:spTgt spid="736265"/>
                                        </p:tgtEl>
                                        <p:attrNameLst>
                                          <p:attrName>ppt_x</p:attrName>
                                        </p:attrNameLst>
                                      </p:cBhvr>
                                      <p:tavLst>
                                        <p:tav tm="0">
                                          <p:val>
                                            <p:strVal val="0-#ppt_w/2"/>
                                          </p:val>
                                        </p:tav>
                                        <p:tav tm="100000">
                                          <p:val>
                                            <p:strVal val="#ppt_x"/>
                                          </p:val>
                                        </p:tav>
                                      </p:tavLst>
                                    </p:anim>
                                    <p:anim calcmode="lin" valueType="num">
                                      <p:cBhvr additive="base">
                                        <p:cTn id="40" dur="1000" fill="hold"/>
                                        <p:tgtEl>
                                          <p:spTgt spid="736265"/>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736268"/>
                                        </p:tgtEl>
                                        <p:attrNameLst>
                                          <p:attrName>style.visibility</p:attrName>
                                        </p:attrNameLst>
                                      </p:cBhvr>
                                      <p:to>
                                        <p:strVal val="visible"/>
                                      </p:to>
                                    </p:set>
                                    <p:animEffect transition="in" filter="wipe(left)">
                                      <p:cBhvr>
                                        <p:cTn id="44" dur="1000"/>
                                        <p:tgtEl>
                                          <p:spTgt spid="736268"/>
                                        </p:tgtEl>
                                      </p:cBhvr>
                                    </p:animEffect>
                                  </p:childTnLst>
                                </p:cTn>
                              </p:par>
                            </p:childTnLst>
                          </p:cTn>
                        </p:par>
                        <p:par>
                          <p:cTn id="45" fill="hold" nodeType="afterGroup">
                            <p:stCondLst>
                              <p:cond delay="2000"/>
                            </p:stCondLst>
                            <p:childTnLst>
                              <p:par>
                                <p:cTn id="46" presetID="2" presetClass="entr" presetSubtype="8" fill="hold" grpId="0" nodeType="afterEffect">
                                  <p:stCondLst>
                                    <p:cond delay="0"/>
                                  </p:stCondLst>
                                  <p:childTnLst>
                                    <p:set>
                                      <p:cBhvr>
                                        <p:cTn id="47" dur="1" fill="hold">
                                          <p:stCondLst>
                                            <p:cond delay="0"/>
                                          </p:stCondLst>
                                        </p:cTn>
                                        <p:tgtEl>
                                          <p:spTgt spid="736266"/>
                                        </p:tgtEl>
                                        <p:attrNameLst>
                                          <p:attrName>style.visibility</p:attrName>
                                        </p:attrNameLst>
                                      </p:cBhvr>
                                      <p:to>
                                        <p:strVal val="visible"/>
                                      </p:to>
                                    </p:set>
                                    <p:anim calcmode="lin" valueType="num">
                                      <p:cBhvr additive="base">
                                        <p:cTn id="48" dur="1000" fill="hold"/>
                                        <p:tgtEl>
                                          <p:spTgt spid="736266"/>
                                        </p:tgtEl>
                                        <p:attrNameLst>
                                          <p:attrName>ppt_x</p:attrName>
                                        </p:attrNameLst>
                                      </p:cBhvr>
                                      <p:tavLst>
                                        <p:tav tm="0">
                                          <p:val>
                                            <p:strVal val="0-#ppt_w/2"/>
                                          </p:val>
                                        </p:tav>
                                        <p:tav tm="100000">
                                          <p:val>
                                            <p:strVal val="#ppt_x"/>
                                          </p:val>
                                        </p:tav>
                                      </p:tavLst>
                                    </p:anim>
                                    <p:anim calcmode="lin" valueType="num">
                                      <p:cBhvr additive="base">
                                        <p:cTn id="49" dur="1000" fill="hold"/>
                                        <p:tgtEl>
                                          <p:spTgt spid="73626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736269"/>
                                        </p:tgtEl>
                                        <p:attrNameLst>
                                          <p:attrName>style.visibility</p:attrName>
                                        </p:attrNameLst>
                                      </p:cBhvr>
                                      <p:to>
                                        <p:strVal val="visible"/>
                                      </p:to>
                                    </p:set>
                                    <p:animEffect transition="in" filter="wipe(left)">
                                      <p:cBhvr>
                                        <p:cTn id="53" dur="1000"/>
                                        <p:tgtEl>
                                          <p:spTgt spid="736269"/>
                                        </p:tgtEl>
                                      </p:cBhvr>
                                    </p:animEffect>
                                  </p:childTnLst>
                                </p:cTn>
                              </p:par>
                            </p:childTnLst>
                          </p:cTn>
                        </p:par>
                        <p:par>
                          <p:cTn id="54" fill="hold" nodeType="afterGroup">
                            <p:stCondLst>
                              <p:cond delay="4000"/>
                            </p:stCondLst>
                            <p:childTnLst>
                              <p:par>
                                <p:cTn id="55" presetID="2" presetClass="entr" presetSubtype="8" fill="hold" grpId="0" nodeType="afterEffect">
                                  <p:stCondLst>
                                    <p:cond delay="0"/>
                                  </p:stCondLst>
                                  <p:childTnLst>
                                    <p:set>
                                      <p:cBhvr>
                                        <p:cTn id="56" dur="1" fill="hold">
                                          <p:stCondLst>
                                            <p:cond delay="0"/>
                                          </p:stCondLst>
                                        </p:cTn>
                                        <p:tgtEl>
                                          <p:spTgt spid="736267"/>
                                        </p:tgtEl>
                                        <p:attrNameLst>
                                          <p:attrName>style.visibility</p:attrName>
                                        </p:attrNameLst>
                                      </p:cBhvr>
                                      <p:to>
                                        <p:strVal val="visible"/>
                                      </p:to>
                                    </p:set>
                                    <p:anim calcmode="lin" valueType="num">
                                      <p:cBhvr additive="base">
                                        <p:cTn id="57" dur="1000" fill="hold"/>
                                        <p:tgtEl>
                                          <p:spTgt spid="736267"/>
                                        </p:tgtEl>
                                        <p:attrNameLst>
                                          <p:attrName>ppt_x</p:attrName>
                                        </p:attrNameLst>
                                      </p:cBhvr>
                                      <p:tavLst>
                                        <p:tav tm="0">
                                          <p:val>
                                            <p:strVal val="0-#ppt_w/2"/>
                                          </p:val>
                                        </p:tav>
                                        <p:tav tm="100000">
                                          <p:val>
                                            <p:strVal val="#ppt_x"/>
                                          </p:val>
                                        </p:tav>
                                      </p:tavLst>
                                    </p:anim>
                                    <p:anim calcmode="lin" valueType="num">
                                      <p:cBhvr additive="base">
                                        <p:cTn id="58" dur="1000" fill="hold"/>
                                        <p:tgtEl>
                                          <p:spTgt spid="736267"/>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736270"/>
                                        </p:tgtEl>
                                        <p:attrNameLst>
                                          <p:attrName>style.visibility</p:attrName>
                                        </p:attrNameLst>
                                      </p:cBhvr>
                                      <p:to>
                                        <p:strVal val="visible"/>
                                      </p:to>
                                    </p:set>
                                    <p:animEffect transition="in" filter="wipe(left)">
                                      <p:cBhvr>
                                        <p:cTn id="62" dur="1000"/>
                                        <p:tgtEl>
                                          <p:spTgt spid="73627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36271"/>
                                        </p:tgtEl>
                                        <p:attrNameLst>
                                          <p:attrName>style.visibility</p:attrName>
                                        </p:attrNameLst>
                                      </p:cBhvr>
                                      <p:to>
                                        <p:strVal val="visible"/>
                                      </p:to>
                                    </p:set>
                                    <p:anim calcmode="lin" valueType="num">
                                      <p:cBhvr additive="base">
                                        <p:cTn id="67" dur="1000" fill="hold"/>
                                        <p:tgtEl>
                                          <p:spTgt spid="736271"/>
                                        </p:tgtEl>
                                        <p:attrNameLst>
                                          <p:attrName>ppt_x</p:attrName>
                                        </p:attrNameLst>
                                      </p:cBhvr>
                                      <p:tavLst>
                                        <p:tav tm="0">
                                          <p:val>
                                            <p:strVal val="0-#ppt_w/2"/>
                                          </p:val>
                                        </p:tav>
                                        <p:tav tm="100000">
                                          <p:val>
                                            <p:strVal val="#ppt_x"/>
                                          </p:val>
                                        </p:tav>
                                      </p:tavLst>
                                    </p:anim>
                                    <p:anim calcmode="lin" valueType="num">
                                      <p:cBhvr additive="base">
                                        <p:cTn id="68" dur="1000" fill="hold"/>
                                        <p:tgtEl>
                                          <p:spTgt spid="73627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36272"/>
                                        </p:tgtEl>
                                        <p:attrNameLst>
                                          <p:attrName>style.visibility</p:attrName>
                                        </p:attrNameLst>
                                      </p:cBhvr>
                                      <p:to>
                                        <p:strVal val="visible"/>
                                      </p:to>
                                    </p:set>
                                    <p:anim calcmode="lin" valueType="num">
                                      <p:cBhvr additive="base">
                                        <p:cTn id="73" dur="1000" fill="hold"/>
                                        <p:tgtEl>
                                          <p:spTgt spid="736272"/>
                                        </p:tgtEl>
                                        <p:attrNameLst>
                                          <p:attrName>ppt_x</p:attrName>
                                        </p:attrNameLst>
                                      </p:cBhvr>
                                      <p:tavLst>
                                        <p:tav tm="0">
                                          <p:val>
                                            <p:strVal val="1+#ppt_w/2"/>
                                          </p:val>
                                        </p:tav>
                                        <p:tav tm="100000">
                                          <p:val>
                                            <p:strVal val="#ppt_x"/>
                                          </p:val>
                                        </p:tav>
                                      </p:tavLst>
                                    </p:anim>
                                    <p:anim calcmode="lin" valueType="num">
                                      <p:cBhvr additive="base">
                                        <p:cTn id="74" dur="1000" fill="hold"/>
                                        <p:tgtEl>
                                          <p:spTgt spid="73627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736273"/>
                                        </p:tgtEl>
                                        <p:attrNameLst>
                                          <p:attrName>style.visibility</p:attrName>
                                        </p:attrNameLst>
                                      </p:cBhvr>
                                      <p:to>
                                        <p:strVal val="visible"/>
                                      </p:to>
                                    </p:set>
                                    <p:anim calcmode="lin" valueType="num">
                                      <p:cBhvr additive="base">
                                        <p:cTn id="79" dur="1000" fill="hold"/>
                                        <p:tgtEl>
                                          <p:spTgt spid="736273"/>
                                        </p:tgtEl>
                                        <p:attrNameLst>
                                          <p:attrName>ppt_x</p:attrName>
                                        </p:attrNameLst>
                                      </p:cBhvr>
                                      <p:tavLst>
                                        <p:tav tm="0">
                                          <p:val>
                                            <p:strVal val="#ppt_x"/>
                                          </p:val>
                                        </p:tav>
                                        <p:tav tm="100000">
                                          <p:val>
                                            <p:strVal val="#ppt_x"/>
                                          </p:val>
                                        </p:tav>
                                      </p:tavLst>
                                    </p:anim>
                                    <p:anim calcmode="lin" valueType="num">
                                      <p:cBhvr additive="base">
                                        <p:cTn id="80" dur="1000" fill="hold"/>
                                        <p:tgtEl>
                                          <p:spTgt spid="736273"/>
                                        </p:tgtEl>
                                        <p:attrNameLst>
                                          <p:attrName>ppt_y</p:attrName>
                                        </p:attrNameLst>
                                      </p:cBhvr>
                                      <p:tavLst>
                                        <p:tav tm="0">
                                          <p:val>
                                            <p:strVal val="0-#ppt_h/2"/>
                                          </p:val>
                                        </p:tav>
                                        <p:tav tm="100000">
                                          <p:val>
                                            <p:strVal val="#ppt_y"/>
                                          </p:val>
                                        </p:tav>
                                      </p:tavLst>
                                    </p:anim>
                                  </p:childTnLst>
                                </p:cTn>
                              </p:par>
                            </p:childTnLst>
                          </p:cTn>
                        </p:par>
                        <p:par>
                          <p:cTn id="81" fill="hold" nodeType="afterGroup">
                            <p:stCondLst>
                              <p:cond delay="1000"/>
                            </p:stCondLst>
                            <p:childTnLst>
                              <p:par>
                                <p:cTn id="82" presetID="22" presetClass="entr" presetSubtype="1" fill="hold" grpId="0" nodeType="afterEffect">
                                  <p:stCondLst>
                                    <p:cond delay="0"/>
                                  </p:stCondLst>
                                  <p:childTnLst>
                                    <p:set>
                                      <p:cBhvr>
                                        <p:cTn id="83" dur="1" fill="hold">
                                          <p:stCondLst>
                                            <p:cond delay="0"/>
                                          </p:stCondLst>
                                        </p:cTn>
                                        <p:tgtEl>
                                          <p:spTgt spid="736274"/>
                                        </p:tgtEl>
                                        <p:attrNameLst>
                                          <p:attrName>style.visibility</p:attrName>
                                        </p:attrNameLst>
                                      </p:cBhvr>
                                      <p:to>
                                        <p:strVal val="visible"/>
                                      </p:to>
                                    </p:set>
                                    <p:animEffect transition="in" filter="wipe(up)">
                                      <p:cBhvr>
                                        <p:cTn id="84" dur="1000"/>
                                        <p:tgtEl>
                                          <p:spTgt spid="736274"/>
                                        </p:tgtEl>
                                      </p:cBhvr>
                                    </p:animEffect>
                                  </p:childTnLst>
                                </p:cTn>
                              </p:par>
                            </p:childTnLst>
                          </p:cTn>
                        </p:par>
                        <p:par>
                          <p:cTn id="85" fill="hold" nodeType="afterGroup">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736275"/>
                                        </p:tgtEl>
                                        <p:attrNameLst>
                                          <p:attrName>style.visibility</p:attrName>
                                        </p:attrNameLst>
                                      </p:cBhvr>
                                      <p:to>
                                        <p:strVal val="visible"/>
                                      </p:to>
                                    </p:set>
                                    <p:animEffect transition="in" filter="wipe(up)">
                                      <p:cBhvr>
                                        <p:cTn id="88" dur="1000"/>
                                        <p:tgtEl>
                                          <p:spTgt spid="736275"/>
                                        </p:tgtEl>
                                      </p:cBhvr>
                                    </p:animEffect>
                                  </p:childTnLst>
                                </p:cTn>
                              </p:par>
                            </p:childTnLst>
                          </p:cTn>
                        </p:par>
                        <p:par>
                          <p:cTn id="89" fill="hold" nodeType="afterGroup">
                            <p:stCondLst>
                              <p:cond delay="3000"/>
                            </p:stCondLst>
                            <p:childTnLst>
                              <p:par>
                                <p:cTn id="90" presetID="22" presetClass="entr" presetSubtype="1" fill="hold" grpId="0" nodeType="afterEffect">
                                  <p:stCondLst>
                                    <p:cond delay="0"/>
                                  </p:stCondLst>
                                  <p:childTnLst>
                                    <p:set>
                                      <p:cBhvr>
                                        <p:cTn id="91" dur="1" fill="hold">
                                          <p:stCondLst>
                                            <p:cond delay="0"/>
                                          </p:stCondLst>
                                        </p:cTn>
                                        <p:tgtEl>
                                          <p:spTgt spid="736276"/>
                                        </p:tgtEl>
                                        <p:attrNameLst>
                                          <p:attrName>style.visibility</p:attrName>
                                        </p:attrNameLst>
                                      </p:cBhvr>
                                      <p:to>
                                        <p:strVal val="visible"/>
                                      </p:to>
                                    </p:set>
                                    <p:animEffect transition="in" filter="wipe(up)">
                                      <p:cBhvr>
                                        <p:cTn id="92" dur="1000"/>
                                        <p:tgtEl>
                                          <p:spTgt spid="73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59" grpId="0" animBg="1" autoUpdateAnimBg="0"/>
      <p:bldP spid="736260" grpId="0" animBg="1" autoUpdateAnimBg="0"/>
      <p:bldP spid="736261" grpId="0" animBg="1" autoUpdateAnimBg="0"/>
      <p:bldP spid="736262" grpId="0" animBg="1"/>
      <p:bldP spid="736263" grpId="0" animBg="1"/>
      <p:bldP spid="736264" grpId="0" autoUpdateAnimBg="0"/>
      <p:bldP spid="736265" grpId="0" animBg="1" autoUpdateAnimBg="0"/>
      <p:bldP spid="736266" grpId="0" animBg="1" autoUpdateAnimBg="0"/>
      <p:bldP spid="736267" grpId="0" animBg="1" autoUpdateAnimBg="0"/>
      <p:bldP spid="736268" grpId="0" animBg="1"/>
      <p:bldP spid="736269" grpId="0" animBg="1"/>
      <p:bldP spid="736270" grpId="0" animBg="1"/>
      <p:bldP spid="736271" grpId="0" animBg="1" autoUpdateAnimBg="0"/>
      <p:bldP spid="736272" grpId="0" animBg="1" autoUpdateAnimBg="0"/>
      <p:bldP spid="736273" grpId="0" animBg="1" autoUpdateAnimBg="0"/>
      <p:bldP spid="736274" grpId="0" animBg="1"/>
      <p:bldP spid="736275" grpId="0" animBg="1"/>
      <p:bldP spid="73627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2"/>
          <p:cNvSpPr>
            <a:spLocks noGrp="1"/>
          </p:cNvSpPr>
          <p:nvPr>
            <p:ph type="dt" sz="half" idx="10"/>
          </p:nvPr>
        </p:nvSpPr>
        <p:spPr/>
        <p:txBody>
          <a:bodyPr/>
          <a:lstStyle/>
          <a:p>
            <a:r>
              <a:rPr lang="en-US" smtClean="0"/>
              <a:t>14 avril  2011</a:t>
            </a:r>
            <a:endParaRPr lang="en-US"/>
          </a:p>
        </p:txBody>
      </p:sp>
      <p:sp>
        <p:nvSpPr>
          <p:cNvPr id="5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37282" name="Rectangle 2"/>
          <p:cNvSpPr>
            <a:spLocks noGrp="1" noChangeArrowheads="1"/>
          </p:cNvSpPr>
          <p:nvPr>
            <p:ph type="title"/>
          </p:nvPr>
        </p:nvSpPr>
        <p:spPr/>
        <p:txBody>
          <a:bodyPr/>
          <a:lstStyle/>
          <a:p>
            <a:r>
              <a:rPr lang="fr-CH"/>
              <a:t>film files</a:t>
            </a:r>
            <a:endParaRPr lang="en-US"/>
          </a:p>
        </p:txBody>
      </p:sp>
      <p:sp>
        <p:nvSpPr>
          <p:cNvPr id="737283" name="Rectangle 3"/>
          <p:cNvSpPr>
            <a:spLocks noChangeArrowheads="1"/>
          </p:cNvSpPr>
          <p:nvPr/>
        </p:nvSpPr>
        <p:spPr bwMode="auto">
          <a:xfrm>
            <a:off x="533400" y="1219200"/>
            <a:ext cx="4343400" cy="1295400"/>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H" sz="2400">
                <a:solidFill>
                  <a:schemeClr val="tx2"/>
                </a:solidFill>
                <a:latin typeface="Times New Roman" pitchFamily="18" charset="0"/>
              </a:rPr>
              <a:t>1 Gb container</a:t>
            </a:r>
            <a:endParaRPr lang="en-US" sz="2400">
              <a:solidFill>
                <a:schemeClr val="tx2"/>
              </a:solidFill>
              <a:latin typeface="Times New Roman" pitchFamily="18" charset="0"/>
            </a:endParaRPr>
          </a:p>
        </p:txBody>
      </p:sp>
      <p:sp>
        <p:nvSpPr>
          <p:cNvPr id="737284" name="AutoShape 4"/>
          <p:cNvSpPr>
            <a:spLocks noChangeArrowheads="1"/>
          </p:cNvSpPr>
          <p:nvPr/>
        </p:nvSpPr>
        <p:spPr bwMode="auto">
          <a:xfrm>
            <a:off x="2438400" y="2667000"/>
            <a:ext cx="609600" cy="914400"/>
          </a:xfrm>
          <a:prstGeom prst="downArrow">
            <a:avLst>
              <a:gd name="adj1" fmla="val 50000"/>
              <a:gd name="adj2" fmla="val 375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85" name="Rectangle 5"/>
          <p:cNvSpPr>
            <a:spLocks noChangeArrowheads="1"/>
          </p:cNvSpPr>
          <p:nvPr/>
        </p:nvSpPr>
        <p:spPr bwMode="auto">
          <a:xfrm>
            <a:off x="533400" y="3810000"/>
            <a:ext cx="4343400" cy="1295400"/>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tx2"/>
              </a:solidFill>
              <a:latin typeface="Times New Roman" pitchFamily="18" charset="0"/>
            </a:endParaRPr>
          </a:p>
        </p:txBody>
      </p:sp>
      <p:sp>
        <p:nvSpPr>
          <p:cNvPr id="737286" name="Rectangle 6"/>
          <p:cNvSpPr>
            <a:spLocks noChangeArrowheads="1"/>
          </p:cNvSpPr>
          <p:nvPr/>
        </p:nvSpPr>
        <p:spPr bwMode="auto">
          <a:xfrm>
            <a:off x="533400" y="3810000"/>
            <a:ext cx="304800" cy="1295400"/>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87" name="Rectangle 7"/>
          <p:cNvSpPr>
            <a:spLocks noChangeArrowheads="1"/>
          </p:cNvSpPr>
          <p:nvPr/>
        </p:nvSpPr>
        <p:spPr bwMode="auto">
          <a:xfrm>
            <a:off x="838200" y="3810000"/>
            <a:ext cx="152400" cy="129540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88" name="Rectangle 8"/>
          <p:cNvSpPr>
            <a:spLocks noChangeArrowheads="1"/>
          </p:cNvSpPr>
          <p:nvPr/>
        </p:nvSpPr>
        <p:spPr bwMode="auto">
          <a:xfrm>
            <a:off x="990600" y="3810000"/>
            <a:ext cx="152400" cy="129540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89" name="Rectangle 9"/>
          <p:cNvSpPr>
            <a:spLocks noChangeArrowheads="1"/>
          </p:cNvSpPr>
          <p:nvPr/>
        </p:nvSpPr>
        <p:spPr bwMode="auto">
          <a:xfrm>
            <a:off x="1143000" y="3810000"/>
            <a:ext cx="76200" cy="1295400"/>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7290" name="Group 10"/>
          <p:cNvGrpSpPr>
            <a:grpSpLocks/>
          </p:cNvGrpSpPr>
          <p:nvPr/>
        </p:nvGrpSpPr>
        <p:grpSpPr bwMode="auto">
          <a:xfrm>
            <a:off x="1219200" y="3810000"/>
            <a:ext cx="3429000" cy="1295400"/>
            <a:chOff x="768" y="2544"/>
            <a:chExt cx="2160" cy="816"/>
          </a:xfrm>
        </p:grpSpPr>
        <p:sp>
          <p:nvSpPr>
            <p:cNvPr id="737291" name="Rectangle 11"/>
            <p:cNvSpPr>
              <a:spLocks noChangeArrowheads="1"/>
            </p:cNvSpPr>
            <p:nvPr/>
          </p:nvSpPr>
          <p:spPr bwMode="auto">
            <a:xfrm>
              <a:off x="768"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2" name="Rectangle 12"/>
            <p:cNvSpPr>
              <a:spLocks noChangeArrowheads="1"/>
            </p:cNvSpPr>
            <p:nvPr/>
          </p:nvSpPr>
          <p:spPr bwMode="auto">
            <a:xfrm>
              <a:off x="960"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3" name="Rectangle 13"/>
            <p:cNvSpPr>
              <a:spLocks noChangeArrowheads="1"/>
            </p:cNvSpPr>
            <p:nvPr/>
          </p:nvSpPr>
          <p:spPr bwMode="auto">
            <a:xfrm>
              <a:off x="1056"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4" name="Rectangle 14"/>
            <p:cNvSpPr>
              <a:spLocks noChangeArrowheads="1"/>
            </p:cNvSpPr>
            <p:nvPr/>
          </p:nvSpPr>
          <p:spPr bwMode="auto">
            <a:xfrm>
              <a:off x="1152"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5" name="Rectangle 15"/>
            <p:cNvSpPr>
              <a:spLocks noChangeArrowheads="1"/>
            </p:cNvSpPr>
            <p:nvPr/>
          </p:nvSpPr>
          <p:spPr bwMode="auto">
            <a:xfrm>
              <a:off x="1200"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6" name="Rectangle 16"/>
            <p:cNvSpPr>
              <a:spLocks noChangeArrowheads="1"/>
            </p:cNvSpPr>
            <p:nvPr/>
          </p:nvSpPr>
          <p:spPr bwMode="auto">
            <a:xfrm>
              <a:off x="1392"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7" name="Rectangle 17"/>
            <p:cNvSpPr>
              <a:spLocks noChangeArrowheads="1"/>
            </p:cNvSpPr>
            <p:nvPr/>
          </p:nvSpPr>
          <p:spPr bwMode="auto">
            <a:xfrm>
              <a:off x="1488"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8" name="Rectangle 18"/>
            <p:cNvSpPr>
              <a:spLocks noChangeArrowheads="1"/>
            </p:cNvSpPr>
            <p:nvPr/>
          </p:nvSpPr>
          <p:spPr bwMode="auto">
            <a:xfrm>
              <a:off x="1584"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99" name="Rectangle 19"/>
            <p:cNvSpPr>
              <a:spLocks noChangeArrowheads="1"/>
            </p:cNvSpPr>
            <p:nvPr/>
          </p:nvSpPr>
          <p:spPr bwMode="auto">
            <a:xfrm>
              <a:off x="1632"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0" name="Rectangle 20"/>
            <p:cNvSpPr>
              <a:spLocks noChangeArrowheads="1"/>
            </p:cNvSpPr>
            <p:nvPr/>
          </p:nvSpPr>
          <p:spPr bwMode="auto">
            <a:xfrm>
              <a:off x="1824"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1" name="Rectangle 21"/>
            <p:cNvSpPr>
              <a:spLocks noChangeArrowheads="1"/>
            </p:cNvSpPr>
            <p:nvPr/>
          </p:nvSpPr>
          <p:spPr bwMode="auto">
            <a:xfrm>
              <a:off x="1920"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2" name="Rectangle 22"/>
            <p:cNvSpPr>
              <a:spLocks noChangeArrowheads="1"/>
            </p:cNvSpPr>
            <p:nvPr/>
          </p:nvSpPr>
          <p:spPr bwMode="auto">
            <a:xfrm>
              <a:off x="2016"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3" name="Rectangle 23"/>
            <p:cNvSpPr>
              <a:spLocks noChangeArrowheads="1"/>
            </p:cNvSpPr>
            <p:nvPr/>
          </p:nvSpPr>
          <p:spPr bwMode="auto">
            <a:xfrm>
              <a:off x="2064"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4" name="Rectangle 24"/>
            <p:cNvSpPr>
              <a:spLocks noChangeArrowheads="1"/>
            </p:cNvSpPr>
            <p:nvPr/>
          </p:nvSpPr>
          <p:spPr bwMode="auto">
            <a:xfrm>
              <a:off x="2256"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5" name="Rectangle 25"/>
            <p:cNvSpPr>
              <a:spLocks noChangeArrowheads="1"/>
            </p:cNvSpPr>
            <p:nvPr/>
          </p:nvSpPr>
          <p:spPr bwMode="auto">
            <a:xfrm>
              <a:off x="2352"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6" name="Rectangle 26"/>
            <p:cNvSpPr>
              <a:spLocks noChangeArrowheads="1"/>
            </p:cNvSpPr>
            <p:nvPr/>
          </p:nvSpPr>
          <p:spPr bwMode="auto">
            <a:xfrm>
              <a:off x="2448"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7" name="Rectangle 27"/>
            <p:cNvSpPr>
              <a:spLocks noChangeArrowheads="1"/>
            </p:cNvSpPr>
            <p:nvPr/>
          </p:nvSpPr>
          <p:spPr bwMode="auto">
            <a:xfrm>
              <a:off x="2496"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8" name="Rectangle 28"/>
            <p:cNvSpPr>
              <a:spLocks noChangeArrowheads="1"/>
            </p:cNvSpPr>
            <p:nvPr/>
          </p:nvSpPr>
          <p:spPr bwMode="auto">
            <a:xfrm>
              <a:off x="2688"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09" name="Rectangle 29"/>
            <p:cNvSpPr>
              <a:spLocks noChangeArrowheads="1"/>
            </p:cNvSpPr>
            <p:nvPr/>
          </p:nvSpPr>
          <p:spPr bwMode="auto">
            <a:xfrm>
              <a:off x="2784"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0" name="Rectangle 30"/>
            <p:cNvSpPr>
              <a:spLocks noChangeArrowheads="1"/>
            </p:cNvSpPr>
            <p:nvPr/>
          </p:nvSpPr>
          <p:spPr bwMode="auto">
            <a:xfrm>
              <a:off x="2880"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311" name="Text Box 31"/>
          <p:cNvSpPr txBox="1">
            <a:spLocks noChangeArrowheads="1"/>
          </p:cNvSpPr>
          <p:nvPr/>
        </p:nvSpPr>
        <p:spPr bwMode="auto">
          <a:xfrm>
            <a:off x="6096000" y="3429000"/>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rgbClr val="FF3300"/>
                </a:solidFill>
                <a:latin typeface="Times New Roman" pitchFamily="18" charset="0"/>
              </a:rPr>
              <a:t>pictures</a:t>
            </a:r>
            <a:endParaRPr lang="en-US" sz="2400">
              <a:solidFill>
                <a:srgbClr val="FF3300"/>
              </a:solidFill>
              <a:latin typeface="Times New Roman" pitchFamily="18" charset="0"/>
            </a:endParaRPr>
          </a:p>
        </p:txBody>
      </p:sp>
      <p:sp>
        <p:nvSpPr>
          <p:cNvPr id="737312" name="Text Box 32"/>
          <p:cNvSpPr txBox="1">
            <a:spLocks noChangeArrowheads="1"/>
          </p:cNvSpPr>
          <p:nvPr/>
        </p:nvSpPr>
        <p:spPr bwMode="auto">
          <a:xfrm>
            <a:off x="6096000" y="38100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rgbClr val="FFFF00"/>
                </a:solidFill>
                <a:latin typeface="Times New Roman" pitchFamily="18" charset="0"/>
              </a:rPr>
              <a:t>sound</a:t>
            </a:r>
            <a:endParaRPr lang="en-US" sz="2400">
              <a:solidFill>
                <a:srgbClr val="FFFF00"/>
              </a:solidFill>
              <a:latin typeface="Times New Roman" pitchFamily="18" charset="0"/>
            </a:endParaRPr>
          </a:p>
        </p:txBody>
      </p:sp>
      <p:sp>
        <p:nvSpPr>
          <p:cNvPr id="737313" name="Text Box 33"/>
          <p:cNvSpPr txBox="1">
            <a:spLocks noChangeArrowheads="1"/>
          </p:cNvSpPr>
          <p:nvPr/>
        </p:nvSpPr>
        <p:spPr bwMode="auto">
          <a:xfrm>
            <a:off x="6096000" y="4191000"/>
            <a:ext cx="157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hlink"/>
                </a:solidFill>
                <a:latin typeface="Times New Roman" pitchFamily="18" charset="0"/>
              </a:rPr>
              <a:t>under-titles</a:t>
            </a:r>
            <a:endParaRPr lang="en-US" sz="2400">
              <a:solidFill>
                <a:schemeClr val="hlink"/>
              </a:solidFill>
              <a:latin typeface="Times New Roman" pitchFamily="18" charset="0"/>
            </a:endParaRPr>
          </a:p>
        </p:txBody>
      </p:sp>
      <p:sp>
        <p:nvSpPr>
          <p:cNvPr id="737314" name="Text Box 34"/>
          <p:cNvSpPr txBox="1">
            <a:spLocks noChangeArrowheads="1"/>
          </p:cNvSpPr>
          <p:nvPr/>
        </p:nvSpPr>
        <p:spPr bwMode="auto">
          <a:xfrm>
            <a:off x="6096000" y="4572000"/>
            <a:ext cx="1966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other elements</a:t>
            </a:r>
            <a:endParaRPr lang="en-US" sz="2400">
              <a:solidFill>
                <a:schemeClr val="tx2"/>
              </a:solidFill>
              <a:latin typeface="Times New Roman" pitchFamily="18" charset="0"/>
            </a:endParaRPr>
          </a:p>
        </p:txBody>
      </p:sp>
      <p:grpSp>
        <p:nvGrpSpPr>
          <p:cNvPr id="737315" name="Group 35"/>
          <p:cNvGrpSpPr>
            <a:grpSpLocks/>
          </p:cNvGrpSpPr>
          <p:nvPr/>
        </p:nvGrpSpPr>
        <p:grpSpPr bwMode="auto">
          <a:xfrm>
            <a:off x="685800" y="5181600"/>
            <a:ext cx="3886200" cy="609600"/>
            <a:chOff x="432" y="3408"/>
            <a:chExt cx="2448" cy="384"/>
          </a:xfrm>
        </p:grpSpPr>
        <p:sp>
          <p:nvSpPr>
            <p:cNvPr id="737316" name="Line 36"/>
            <p:cNvSpPr>
              <a:spLocks noChangeShapeType="1"/>
            </p:cNvSpPr>
            <p:nvPr/>
          </p:nvSpPr>
          <p:spPr bwMode="auto">
            <a:xfrm flipV="1">
              <a:off x="43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7" name="Line 37"/>
            <p:cNvSpPr>
              <a:spLocks noChangeShapeType="1"/>
            </p:cNvSpPr>
            <p:nvPr/>
          </p:nvSpPr>
          <p:spPr bwMode="auto">
            <a:xfrm flipV="1">
              <a:off x="57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8" name="Line 38"/>
            <p:cNvSpPr>
              <a:spLocks noChangeShapeType="1"/>
            </p:cNvSpPr>
            <p:nvPr/>
          </p:nvSpPr>
          <p:spPr bwMode="auto">
            <a:xfrm flipV="1">
              <a:off x="72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9" name="Line 39"/>
            <p:cNvSpPr>
              <a:spLocks noChangeShapeType="1"/>
            </p:cNvSpPr>
            <p:nvPr/>
          </p:nvSpPr>
          <p:spPr bwMode="auto">
            <a:xfrm flipV="1">
              <a:off x="864"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0" name="Line 40"/>
            <p:cNvSpPr>
              <a:spLocks noChangeShapeType="1"/>
            </p:cNvSpPr>
            <p:nvPr/>
          </p:nvSpPr>
          <p:spPr bwMode="auto">
            <a:xfrm flipV="1">
              <a:off x="1008"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1" name="Line 41"/>
            <p:cNvSpPr>
              <a:spLocks noChangeShapeType="1"/>
            </p:cNvSpPr>
            <p:nvPr/>
          </p:nvSpPr>
          <p:spPr bwMode="auto">
            <a:xfrm flipV="1">
              <a:off x="115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2" name="Line 42"/>
            <p:cNvSpPr>
              <a:spLocks noChangeShapeType="1"/>
            </p:cNvSpPr>
            <p:nvPr/>
          </p:nvSpPr>
          <p:spPr bwMode="auto">
            <a:xfrm flipV="1">
              <a:off x="129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3" name="Line 43"/>
            <p:cNvSpPr>
              <a:spLocks noChangeShapeType="1"/>
            </p:cNvSpPr>
            <p:nvPr/>
          </p:nvSpPr>
          <p:spPr bwMode="auto">
            <a:xfrm flipV="1">
              <a:off x="144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4" name="Line 44"/>
            <p:cNvSpPr>
              <a:spLocks noChangeShapeType="1"/>
            </p:cNvSpPr>
            <p:nvPr/>
          </p:nvSpPr>
          <p:spPr bwMode="auto">
            <a:xfrm flipV="1">
              <a:off x="1584"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5" name="Line 45"/>
            <p:cNvSpPr>
              <a:spLocks noChangeShapeType="1"/>
            </p:cNvSpPr>
            <p:nvPr/>
          </p:nvSpPr>
          <p:spPr bwMode="auto">
            <a:xfrm flipV="1">
              <a:off x="1728"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6" name="Line 46"/>
            <p:cNvSpPr>
              <a:spLocks noChangeShapeType="1"/>
            </p:cNvSpPr>
            <p:nvPr/>
          </p:nvSpPr>
          <p:spPr bwMode="auto">
            <a:xfrm flipV="1">
              <a:off x="187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7" name="Line 47"/>
            <p:cNvSpPr>
              <a:spLocks noChangeShapeType="1"/>
            </p:cNvSpPr>
            <p:nvPr/>
          </p:nvSpPr>
          <p:spPr bwMode="auto">
            <a:xfrm flipV="1">
              <a:off x="201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8" name="Line 48"/>
            <p:cNvSpPr>
              <a:spLocks noChangeShapeType="1"/>
            </p:cNvSpPr>
            <p:nvPr/>
          </p:nvSpPr>
          <p:spPr bwMode="auto">
            <a:xfrm flipV="1">
              <a:off x="216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9" name="Line 49"/>
            <p:cNvSpPr>
              <a:spLocks noChangeShapeType="1"/>
            </p:cNvSpPr>
            <p:nvPr/>
          </p:nvSpPr>
          <p:spPr bwMode="auto">
            <a:xfrm flipV="1">
              <a:off x="2304"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0" name="Line 50"/>
            <p:cNvSpPr>
              <a:spLocks noChangeShapeType="1"/>
            </p:cNvSpPr>
            <p:nvPr/>
          </p:nvSpPr>
          <p:spPr bwMode="auto">
            <a:xfrm flipV="1">
              <a:off x="2448"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1" name="Line 51"/>
            <p:cNvSpPr>
              <a:spLocks noChangeShapeType="1"/>
            </p:cNvSpPr>
            <p:nvPr/>
          </p:nvSpPr>
          <p:spPr bwMode="auto">
            <a:xfrm flipV="1">
              <a:off x="259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2" name="Line 52"/>
            <p:cNvSpPr>
              <a:spLocks noChangeShapeType="1"/>
            </p:cNvSpPr>
            <p:nvPr/>
          </p:nvSpPr>
          <p:spPr bwMode="auto">
            <a:xfrm flipV="1">
              <a:off x="273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3" name="Line 53"/>
            <p:cNvSpPr>
              <a:spLocks noChangeShapeType="1"/>
            </p:cNvSpPr>
            <p:nvPr/>
          </p:nvSpPr>
          <p:spPr bwMode="auto">
            <a:xfrm flipV="1">
              <a:off x="288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334" name="Line 54"/>
          <p:cNvSpPr>
            <a:spLocks noChangeShapeType="1"/>
          </p:cNvSpPr>
          <p:nvPr/>
        </p:nvSpPr>
        <p:spPr bwMode="auto">
          <a:xfrm>
            <a:off x="685800" y="5791200"/>
            <a:ext cx="525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5" name="Text Box 55"/>
          <p:cNvSpPr txBox="1">
            <a:spLocks noChangeArrowheads="1"/>
          </p:cNvSpPr>
          <p:nvPr/>
        </p:nvSpPr>
        <p:spPr bwMode="auto">
          <a:xfrm>
            <a:off x="5943600" y="5257800"/>
            <a:ext cx="2105025"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fast access by </a:t>
            </a:r>
          </a:p>
          <a:p>
            <a:pPr algn="l"/>
            <a:r>
              <a:rPr lang="fr-CH" sz="2400">
                <a:solidFill>
                  <a:schemeClr val="tx2"/>
                </a:solidFill>
                <a:latin typeface="Times New Roman" pitchFamily="18" charset="0"/>
              </a:rPr>
              <a:t>table of content</a:t>
            </a:r>
            <a:endParaRPr lang="en-US" sz="2400">
              <a:solidFill>
                <a:schemeClr val="tx2"/>
              </a:solidFill>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469410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7284"/>
                                        </p:tgtEl>
                                        <p:attrNameLst>
                                          <p:attrName>style.visibility</p:attrName>
                                        </p:attrNameLst>
                                      </p:cBhvr>
                                      <p:to>
                                        <p:strVal val="visible"/>
                                      </p:to>
                                    </p:set>
                                    <p:animEffect transition="in" filter="wipe(up)">
                                      <p:cBhvr>
                                        <p:cTn id="7" dur="1000"/>
                                        <p:tgtEl>
                                          <p:spTgt spid="737284"/>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37285"/>
                                        </p:tgtEl>
                                        <p:attrNameLst>
                                          <p:attrName>style.visibility</p:attrName>
                                        </p:attrNameLst>
                                      </p:cBhvr>
                                      <p:to>
                                        <p:strVal val="visible"/>
                                      </p:to>
                                    </p:set>
                                    <p:anim calcmode="lin" valueType="num">
                                      <p:cBhvr additive="base">
                                        <p:cTn id="11" dur="1000" fill="hold"/>
                                        <p:tgtEl>
                                          <p:spTgt spid="737285"/>
                                        </p:tgtEl>
                                        <p:attrNameLst>
                                          <p:attrName>ppt_x</p:attrName>
                                        </p:attrNameLst>
                                      </p:cBhvr>
                                      <p:tavLst>
                                        <p:tav tm="0">
                                          <p:val>
                                            <p:strVal val="#ppt_x"/>
                                          </p:val>
                                        </p:tav>
                                        <p:tav tm="100000">
                                          <p:val>
                                            <p:strVal val="#ppt_x"/>
                                          </p:val>
                                        </p:tav>
                                      </p:tavLst>
                                    </p:anim>
                                    <p:anim calcmode="lin" valueType="num">
                                      <p:cBhvr additive="base">
                                        <p:cTn id="12" dur="1000" fill="hold"/>
                                        <p:tgtEl>
                                          <p:spTgt spid="73728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37286"/>
                                        </p:tgtEl>
                                        <p:attrNameLst>
                                          <p:attrName>style.visibility</p:attrName>
                                        </p:attrNameLst>
                                      </p:cBhvr>
                                      <p:to>
                                        <p:strVal val="visible"/>
                                      </p:to>
                                    </p:set>
                                    <p:animEffect transition="in" filter="strips(downRight)">
                                      <p:cBhvr>
                                        <p:cTn id="17" dur="1000"/>
                                        <p:tgtEl>
                                          <p:spTgt spid="737286"/>
                                        </p:tgtEl>
                                      </p:cBhvr>
                                    </p:animEffect>
                                  </p:childTnLst>
                                </p:cTn>
                              </p:par>
                            </p:childTnLst>
                          </p:cTn>
                        </p:par>
                        <p:par>
                          <p:cTn id="18" fill="hold" nodeType="afterGroup">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737311"/>
                                        </p:tgtEl>
                                        <p:attrNameLst>
                                          <p:attrName>style.visibility</p:attrName>
                                        </p:attrNameLst>
                                      </p:cBhvr>
                                      <p:to>
                                        <p:strVal val="visible"/>
                                      </p:to>
                                    </p:set>
                                    <p:anim calcmode="lin" valueType="num">
                                      <p:cBhvr additive="base">
                                        <p:cTn id="21" dur="1000" fill="hold"/>
                                        <p:tgtEl>
                                          <p:spTgt spid="737311"/>
                                        </p:tgtEl>
                                        <p:attrNameLst>
                                          <p:attrName>ppt_x</p:attrName>
                                        </p:attrNameLst>
                                      </p:cBhvr>
                                      <p:tavLst>
                                        <p:tav tm="0">
                                          <p:val>
                                            <p:strVal val="1+#ppt_w/2"/>
                                          </p:val>
                                        </p:tav>
                                        <p:tav tm="100000">
                                          <p:val>
                                            <p:strVal val="#ppt_x"/>
                                          </p:val>
                                        </p:tav>
                                      </p:tavLst>
                                    </p:anim>
                                    <p:anim calcmode="lin" valueType="num">
                                      <p:cBhvr additive="base">
                                        <p:cTn id="22" dur="1000" fill="hold"/>
                                        <p:tgtEl>
                                          <p:spTgt spid="73731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37287"/>
                                        </p:tgtEl>
                                        <p:attrNameLst>
                                          <p:attrName>style.visibility</p:attrName>
                                        </p:attrNameLst>
                                      </p:cBhvr>
                                      <p:to>
                                        <p:strVal val="visible"/>
                                      </p:to>
                                    </p:set>
                                    <p:animEffect transition="in" filter="strips(downRight)">
                                      <p:cBhvr>
                                        <p:cTn id="27" dur="1000"/>
                                        <p:tgtEl>
                                          <p:spTgt spid="737287"/>
                                        </p:tgtEl>
                                      </p:cBhvr>
                                    </p:animEffect>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737312"/>
                                        </p:tgtEl>
                                        <p:attrNameLst>
                                          <p:attrName>style.visibility</p:attrName>
                                        </p:attrNameLst>
                                      </p:cBhvr>
                                      <p:to>
                                        <p:strVal val="visible"/>
                                      </p:to>
                                    </p:set>
                                    <p:anim calcmode="lin" valueType="num">
                                      <p:cBhvr additive="base">
                                        <p:cTn id="31" dur="1000" fill="hold"/>
                                        <p:tgtEl>
                                          <p:spTgt spid="737312"/>
                                        </p:tgtEl>
                                        <p:attrNameLst>
                                          <p:attrName>ppt_x</p:attrName>
                                        </p:attrNameLst>
                                      </p:cBhvr>
                                      <p:tavLst>
                                        <p:tav tm="0">
                                          <p:val>
                                            <p:strVal val="1+#ppt_w/2"/>
                                          </p:val>
                                        </p:tav>
                                        <p:tav tm="100000">
                                          <p:val>
                                            <p:strVal val="#ppt_x"/>
                                          </p:val>
                                        </p:tav>
                                      </p:tavLst>
                                    </p:anim>
                                    <p:anim calcmode="lin" valueType="num">
                                      <p:cBhvr additive="base">
                                        <p:cTn id="32" dur="1000" fill="hold"/>
                                        <p:tgtEl>
                                          <p:spTgt spid="73731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737288"/>
                                        </p:tgtEl>
                                        <p:attrNameLst>
                                          <p:attrName>style.visibility</p:attrName>
                                        </p:attrNameLst>
                                      </p:cBhvr>
                                      <p:to>
                                        <p:strVal val="visible"/>
                                      </p:to>
                                    </p:set>
                                    <p:animEffect transition="in" filter="strips(downRight)">
                                      <p:cBhvr>
                                        <p:cTn id="37" dur="1000"/>
                                        <p:tgtEl>
                                          <p:spTgt spid="737288"/>
                                        </p:tgtEl>
                                      </p:cBhvr>
                                    </p:animEffect>
                                  </p:childTnLst>
                                </p:cTn>
                              </p:par>
                            </p:childTnLst>
                          </p:cTn>
                        </p:par>
                        <p:par>
                          <p:cTn id="38" fill="hold" nodeType="afterGroup">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737313"/>
                                        </p:tgtEl>
                                        <p:attrNameLst>
                                          <p:attrName>style.visibility</p:attrName>
                                        </p:attrNameLst>
                                      </p:cBhvr>
                                      <p:to>
                                        <p:strVal val="visible"/>
                                      </p:to>
                                    </p:set>
                                    <p:anim calcmode="lin" valueType="num">
                                      <p:cBhvr additive="base">
                                        <p:cTn id="41" dur="1000" fill="hold"/>
                                        <p:tgtEl>
                                          <p:spTgt spid="737313"/>
                                        </p:tgtEl>
                                        <p:attrNameLst>
                                          <p:attrName>ppt_x</p:attrName>
                                        </p:attrNameLst>
                                      </p:cBhvr>
                                      <p:tavLst>
                                        <p:tav tm="0">
                                          <p:val>
                                            <p:strVal val="1+#ppt_w/2"/>
                                          </p:val>
                                        </p:tav>
                                        <p:tav tm="100000">
                                          <p:val>
                                            <p:strVal val="#ppt_x"/>
                                          </p:val>
                                        </p:tav>
                                      </p:tavLst>
                                    </p:anim>
                                    <p:anim calcmode="lin" valueType="num">
                                      <p:cBhvr additive="base">
                                        <p:cTn id="42" dur="1000" fill="hold"/>
                                        <p:tgtEl>
                                          <p:spTgt spid="73731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737289"/>
                                        </p:tgtEl>
                                        <p:attrNameLst>
                                          <p:attrName>style.visibility</p:attrName>
                                        </p:attrNameLst>
                                      </p:cBhvr>
                                      <p:to>
                                        <p:strVal val="visible"/>
                                      </p:to>
                                    </p:set>
                                    <p:animEffect transition="in" filter="strips(downRight)">
                                      <p:cBhvr>
                                        <p:cTn id="47" dur="1000"/>
                                        <p:tgtEl>
                                          <p:spTgt spid="737289"/>
                                        </p:tgtEl>
                                      </p:cBhvr>
                                    </p:animEffect>
                                  </p:childTnLst>
                                </p:cTn>
                              </p:par>
                            </p:childTnLst>
                          </p:cTn>
                        </p:par>
                        <p:par>
                          <p:cTn id="48" fill="hold" nodeType="afterGroup">
                            <p:stCondLst>
                              <p:cond delay="1000"/>
                            </p:stCondLst>
                            <p:childTnLst>
                              <p:par>
                                <p:cTn id="49" presetID="2" presetClass="entr" presetSubtype="2" fill="hold" grpId="0" nodeType="afterEffect">
                                  <p:stCondLst>
                                    <p:cond delay="0"/>
                                  </p:stCondLst>
                                  <p:childTnLst>
                                    <p:set>
                                      <p:cBhvr>
                                        <p:cTn id="50" dur="1" fill="hold">
                                          <p:stCondLst>
                                            <p:cond delay="0"/>
                                          </p:stCondLst>
                                        </p:cTn>
                                        <p:tgtEl>
                                          <p:spTgt spid="737314"/>
                                        </p:tgtEl>
                                        <p:attrNameLst>
                                          <p:attrName>style.visibility</p:attrName>
                                        </p:attrNameLst>
                                      </p:cBhvr>
                                      <p:to>
                                        <p:strVal val="visible"/>
                                      </p:to>
                                    </p:set>
                                    <p:anim calcmode="lin" valueType="num">
                                      <p:cBhvr additive="base">
                                        <p:cTn id="51" dur="1000" fill="hold"/>
                                        <p:tgtEl>
                                          <p:spTgt spid="737314"/>
                                        </p:tgtEl>
                                        <p:attrNameLst>
                                          <p:attrName>ppt_x</p:attrName>
                                        </p:attrNameLst>
                                      </p:cBhvr>
                                      <p:tavLst>
                                        <p:tav tm="0">
                                          <p:val>
                                            <p:strVal val="1+#ppt_w/2"/>
                                          </p:val>
                                        </p:tav>
                                        <p:tav tm="100000">
                                          <p:val>
                                            <p:strVal val="#ppt_x"/>
                                          </p:val>
                                        </p:tav>
                                      </p:tavLst>
                                    </p:anim>
                                    <p:anim calcmode="lin" valueType="num">
                                      <p:cBhvr additive="base">
                                        <p:cTn id="52" dur="1000" fill="hold"/>
                                        <p:tgtEl>
                                          <p:spTgt spid="737314"/>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nodeType="clickEffect">
                                  <p:stCondLst>
                                    <p:cond delay="0"/>
                                  </p:stCondLst>
                                  <p:childTnLst>
                                    <p:set>
                                      <p:cBhvr>
                                        <p:cTn id="56" dur="1" fill="hold">
                                          <p:stCondLst>
                                            <p:cond delay="0"/>
                                          </p:stCondLst>
                                        </p:cTn>
                                        <p:tgtEl>
                                          <p:spTgt spid="737290"/>
                                        </p:tgtEl>
                                        <p:attrNameLst>
                                          <p:attrName>style.visibility</p:attrName>
                                        </p:attrNameLst>
                                      </p:cBhvr>
                                      <p:to>
                                        <p:strVal val="visible"/>
                                      </p:to>
                                    </p:set>
                                    <p:animEffect transition="in" filter="strips(downRight)">
                                      <p:cBhvr>
                                        <p:cTn id="57" dur="1000"/>
                                        <p:tgtEl>
                                          <p:spTgt spid="7372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737335"/>
                                        </p:tgtEl>
                                        <p:attrNameLst>
                                          <p:attrName>style.visibility</p:attrName>
                                        </p:attrNameLst>
                                      </p:cBhvr>
                                      <p:to>
                                        <p:strVal val="visible"/>
                                      </p:to>
                                    </p:set>
                                    <p:anim calcmode="lin" valueType="num">
                                      <p:cBhvr additive="base">
                                        <p:cTn id="62" dur="1000" fill="hold"/>
                                        <p:tgtEl>
                                          <p:spTgt spid="737335"/>
                                        </p:tgtEl>
                                        <p:attrNameLst>
                                          <p:attrName>ppt_x</p:attrName>
                                        </p:attrNameLst>
                                      </p:cBhvr>
                                      <p:tavLst>
                                        <p:tav tm="0">
                                          <p:val>
                                            <p:strVal val="1+#ppt_w/2"/>
                                          </p:val>
                                        </p:tav>
                                        <p:tav tm="100000">
                                          <p:val>
                                            <p:strVal val="#ppt_x"/>
                                          </p:val>
                                        </p:tav>
                                      </p:tavLst>
                                    </p:anim>
                                    <p:anim calcmode="lin" valueType="num">
                                      <p:cBhvr additive="base">
                                        <p:cTn id="63" dur="1000" fill="hold"/>
                                        <p:tgtEl>
                                          <p:spTgt spid="73733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000"/>
                            </p:stCondLst>
                            <p:childTnLst>
                              <p:par>
                                <p:cTn id="65" presetID="22" presetClass="entr" presetSubtype="2" fill="hold" grpId="0" nodeType="afterEffect">
                                  <p:stCondLst>
                                    <p:cond delay="0"/>
                                  </p:stCondLst>
                                  <p:childTnLst>
                                    <p:set>
                                      <p:cBhvr>
                                        <p:cTn id="66" dur="1" fill="hold">
                                          <p:stCondLst>
                                            <p:cond delay="0"/>
                                          </p:stCondLst>
                                        </p:cTn>
                                        <p:tgtEl>
                                          <p:spTgt spid="737334"/>
                                        </p:tgtEl>
                                        <p:attrNameLst>
                                          <p:attrName>style.visibility</p:attrName>
                                        </p:attrNameLst>
                                      </p:cBhvr>
                                      <p:to>
                                        <p:strVal val="visible"/>
                                      </p:to>
                                    </p:set>
                                    <p:animEffect transition="in" filter="wipe(right)">
                                      <p:cBhvr>
                                        <p:cTn id="67" dur="1000"/>
                                        <p:tgtEl>
                                          <p:spTgt spid="737334"/>
                                        </p:tgtEl>
                                      </p:cBhvr>
                                    </p:animEffect>
                                  </p:childTnLst>
                                </p:cTn>
                              </p:par>
                            </p:childTnLst>
                          </p:cTn>
                        </p:par>
                        <p:par>
                          <p:cTn id="68" fill="hold" nodeType="afterGroup">
                            <p:stCondLst>
                              <p:cond delay="2000"/>
                            </p:stCondLst>
                            <p:childTnLst>
                              <p:par>
                                <p:cTn id="69" presetID="22" presetClass="entr" presetSubtype="4" fill="hold" nodeType="afterEffect">
                                  <p:stCondLst>
                                    <p:cond delay="0"/>
                                  </p:stCondLst>
                                  <p:childTnLst>
                                    <p:set>
                                      <p:cBhvr>
                                        <p:cTn id="70" dur="1" fill="hold">
                                          <p:stCondLst>
                                            <p:cond delay="0"/>
                                          </p:stCondLst>
                                        </p:cTn>
                                        <p:tgtEl>
                                          <p:spTgt spid="737315"/>
                                        </p:tgtEl>
                                        <p:attrNameLst>
                                          <p:attrName>style.visibility</p:attrName>
                                        </p:attrNameLst>
                                      </p:cBhvr>
                                      <p:to>
                                        <p:strVal val="visible"/>
                                      </p:to>
                                    </p:set>
                                    <p:animEffect transition="in" filter="wipe(down)">
                                      <p:cBhvr>
                                        <p:cTn id="71" dur="1000"/>
                                        <p:tgtEl>
                                          <p:spTgt spid="73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4" grpId="0" animBg="1"/>
      <p:bldP spid="737285" grpId="0" animBg="1" autoUpdateAnimBg="0"/>
      <p:bldP spid="737286" grpId="0" animBg="1"/>
      <p:bldP spid="737287" grpId="0" animBg="1"/>
      <p:bldP spid="737288" grpId="0" animBg="1"/>
      <p:bldP spid="737289" grpId="0" animBg="1"/>
      <p:bldP spid="737311" grpId="0" autoUpdateAnimBg="0"/>
      <p:bldP spid="737312" grpId="0" autoUpdateAnimBg="0"/>
      <p:bldP spid="737313" grpId="0" autoUpdateAnimBg="0"/>
      <p:bldP spid="737314" grpId="0" autoUpdateAnimBg="0"/>
      <p:bldP spid="737334" grpId="0" animBg="1"/>
      <p:bldP spid="737335"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Date Placeholder 2"/>
          <p:cNvSpPr>
            <a:spLocks noGrp="1"/>
          </p:cNvSpPr>
          <p:nvPr>
            <p:ph type="dt" sz="half" idx="10"/>
          </p:nvPr>
        </p:nvSpPr>
        <p:spPr/>
        <p:txBody>
          <a:bodyPr/>
          <a:lstStyle/>
          <a:p>
            <a:r>
              <a:rPr lang="en-US" smtClean="0"/>
              <a:t>14 avril  2011</a:t>
            </a:r>
            <a:endParaRPr lang="en-US"/>
          </a:p>
        </p:txBody>
      </p:sp>
      <p:sp>
        <p:nvSpPr>
          <p:cNvPr id="323"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38306" name="Rectangle 2"/>
          <p:cNvSpPr>
            <a:spLocks noGrp="1" noChangeArrowheads="1"/>
          </p:cNvSpPr>
          <p:nvPr>
            <p:ph type="title"/>
          </p:nvPr>
        </p:nvSpPr>
        <p:spPr/>
        <p:txBody>
          <a:bodyPr/>
          <a:lstStyle/>
          <a:p>
            <a:r>
              <a:rPr lang="fr-FR"/>
              <a:t>MPEG</a:t>
            </a:r>
          </a:p>
        </p:txBody>
      </p:sp>
      <p:grpSp>
        <p:nvGrpSpPr>
          <p:cNvPr id="738307" name="Group 3"/>
          <p:cNvGrpSpPr>
            <a:grpSpLocks/>
          </p:cNvGrpSpPr>
          <p:nvPr/>
        </p:nvGrpSpPr>
        <p:grpSpPr bwMode="auto">
          <a:xfrm>
            <a:off x="280988" y="838200"/>
            <a:ext cx="2532062" cy="2651125"/>
            <a:chOff x="177" y="528"/>
            <a:chExt cx="1595" cy="1670"/>
          </a:xfrm>
        </p:grpSpPr>
        <p:grpSp>
          <p:nvGrpSpPr>
            <p:cNvPr id="738308" name="Group 4"/>
            <p:cNvGrpSpPr>
              <a:grpSpLocks/>
            </p:cNvGrpSpPr>
            <p:nvPr/>
          </p:nvGrpSpPr>
          <p:grpSpPr bwMode="auto">
            <a:xfrm>
              <a:off x="177" y="816"/>
              <a:ext cx="1595" cy="1382"/>
              <a:chOff x="177" y="816"/>
              <a:chExt cx="1595" cy="1382"/>
            </a:xfrm>
          </p:grpSpPr>
          <p:sp>
            <p:nvSpPr>
              <p:cNvPr id="738309" name="Rectangle 5"/>
              <p:cNvSpPr>
                <a:spLocks noChangeArrowheads="1"/>
              </p:cNvSpPr>
              <p:nvPr/>
            </p:nvSpPr>
            <p:spPr bwMode="auto">
              <a:xfrm>
                <a:off x="177" y="816"/>
                <a:ext cx="1595" cy="1382"/>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0" name="Rectangle 6"/>
              <p:cNvSpPr>
                <a:spLocks noChangeArrowheads="1"/>
              </p:cNvSpPr>
              <p:nvPr/>
            </p:nvSpPr>
            <p:spPr bwMode="auto">
              <a:xfrm>
                <a:off x="183" y="1991"/>
                <a:ext cx="1589" cy="201"/>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1" name="Freeform 7" descr="Oak"/>
              <p:cNvSpPr>
                <a:spLocks/>
              </p:cNvSpPr>
              <p:nvPr/>
            </p:nvSpPr>
            <p:spPr bwMode="auto">
              <a:xfrm>
                <a:off x="180" y="1576"/>
                <a:ext cx="1592" cy="207"/>
              </a:xfrm>
              <a:custGeom>
                <a:avLst/>
                <a:gdLst>
                  <a:gd name="T0" fmla="*/ 0 w 2352"/>
                  <a:gd name="T1" fmla="*/ 96 h 288"/>
                  <a:gd name="T2" fmla="*/ 96 w 2352"/>
                  <a:gd name="T3" fmla="*/ 48 h 288"/>
                  <a:gd name="T4" fmla="*/ 144 w 2352"/>
                  <a:gd name="T5" fmla="*/ 96 h 288"/>
                  <a:gd name="T6" fmla="*/ 192 w 2352"/>
                  <a:gd name="T7" fmla="*/ 96 h 288"/>
                  <a:gd name="T8" fmla="*/ 384 w 2352"/>
                  <a:gd name="T9" fmla="*/ 48 h 288"/>
                  <a:gd name="T10" fmla="*/ 624 w 2352"/>
                  <a:gd name="T11" fmla="*/ 192 h 288"/>
                  <a:gd name="T12" fmla="*/ 672 w 2352"/>
                  <a:gd name="T13" fmla="*/ 48 h 288"/>
                  <a:gd name="T14" fmla="*/ 960 w 2352"/>
                  <a:gd name="T15" fmla="*/ 144 h 288"/>
                  <a:gd name="T16" fmla="*/ 1200 w 2352"/>
                  <a:gd name="T17" fmla="*/ 48 h 288"/>
                  <a:gd name="T18" fmla="*/ 1344 w 2352"/>
                  <a:gd name="T19" fmla="*/ 0 h 288"/>
                  <a:gd name="T20" fmla="*/ 1680 w 2352"/>
                  <a:gd name="T21" fmla="*/ 96 h 288"/>
                  <a:gd name="T22" fmla="*/ 1872 w 2352"/>
                  <a:gd name="T23" fmla="*/ 144 h 288"/>
                  <a:gd name="T24" fmla="*/ 2016 w 2352"/>
                  <a:gd name="T25" fmla="*/ 48 h 288"/>
                  <a:gd name="T26" fmla="*/ 2112 w 2352"/>
                  <a:gd name="T27" fmla="*/ 96 h 288"/>
                  <a:gd name="T28" fmla="*/ 2304 w 2352"/>
                  <a:gd name="T29" fmla="*/ 48 h 288"/>
                  <a:gd name="T30" fmla="*/ 2352 w 2352"/>
                  <a:gd name="T31" fmla="*/ 48 h 288"/>
                  <a:gd name="T32" fmla="*/ 2352 w 2352"/>
                  <a:gd name="T33" fmla="*/ 288 h 288"/>
                  <a:gd name="T34" fmla="*/ 0 w 2352"/>
                  <a:gd name="T35" fmla="*/ 288 h 288"/>
                  <a:gd name="T36" fmla="*/ 0 w 2352"/>
                  <a:gd name="T37" fmla="*/ 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2" h="288">
                    <a:moveTo>
                      <a:pt x="0" y="96"/>
                    </a:moveTo>
                    <a:lnTo>
                      <a:pt x="96" y="48"/>
                    </a:lnTo>
                    <a:lnTo>
                      <a:pt x="144" y="96"/>
                    </a:lnTo>
                    <a:lnTo>
                      <a:pt x="192" y="96"/>
                    </a:lnTo>
                    <a:lnTo>
                      <a:pt x="384" y="48"/>
                    </a:lnTo>
                    <a:lnTo>
                      <a:pt x="624" y="192"/>
                    </a:lnTo>
                    <a:lnTo>
                      <a:pt x="672" y="48"/>
                    </a:lnTo>
                    <a:lnTo>
                      <a:pt x="960" y="144"/>
                    </a:lnTo>
                    <a:lnTo>
                      <a:pt x="1200" y="48"/>
                    </a:lnTo>
                    <a:lnTo>
                      <a:pt x="1344" y="0"/>
                    </a:lnTo>
                    <a:lnTo>
                      <a:pt x="1680" y="96"/>
                    </a:lnTo>
                    <a:lnTo>
                      <a:pt x="1872" y="144"/>
                    </a:lnTo>
                    <a:lnTo>
                      <a:pt x="2016" y="48"/>
                    </a:lnTo>
                    <a:lnTo>
                      <a:pt x="2112" y="96"/>
                    </a:lnTo>
                    <a:lnTo>
                      <a:pt x="2304" y="48"/>
                    </a:lnTo>
                    <a:lnTo>
                      <a:pt x="2352" y="48"/>
                    </a:lnTo>
                    <a:lnTo>
                      <a:pt x="2352" y="288"/>
                    </a:lnTo>
                    <a:lnTo>
                      <a:pt x="0" y="288"/>
                    </a:lnTo>
                    <a:lnTo>
                      <a:pt x="0" y="96"/>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2" name="Rectangle 8"/>
              <p:cNvSpPr>
                <a:spLocks noChangeArrowheads="1"/>
              </p:cNvSpPr>
              <p:nvPr/>
            </p:nvSpPr>
            <p:spPr bwMode="auto">
              <a:xfrm>
                <a:off x="180" y="1783"/>
                <a:ext cx="1589" cy="208"/>
              </a:xfrm>
              <a:prstGeom prst="rect">
                <a:avLst/>
              </a:prstGeom>
              <a:solidFill>
                <a:srgbClr val="96969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8313" name="Object 9"/>
              <p:cNvGraphicFramePr>
                <a:graphicFrameLocks noChangeAspect="1"/>
              </p:cNvGraphicFramePr>
              <p:nvPr/>
            </p:nvGraphicFramePr>
            <p:xfrm>
              <a:off x="432" y="1691"/>
              <a:ext cx="1020" cy="287"/>
            </p:xfrm>
            <a:graphic>
              <a:graphicData uri="http://schemas.openxmlformats.org/presentationml/2006/ole">
                <mc:AlternateContent xmlns:mc="http://schemas.openxmlformats.org/markup-compatibility/2006">
                  <mc:Choice xmlns:v="urn:schemas-microsoft-com:vml" Requires="v">
                    <p:oleObj spid="_x0000_s10254" name="Clip" r:id="rId5" imgW="6544800" imgH="1706400" progId="MS_ClipArt_Gallery.2">
                      <p:embed/>
                    </p:oleObj>
                  </mc:Choice>
                  <mc:Fallback>
                    <p:oleObj name="Clip" r:id="rId5" imgW="6544800" imgH="17064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691"/>
                            <a:ext cx="1020"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38314" name="Group 10"/>
              <p:cNvGrpSpPr>
                <a:grpSpLocks/>
              </p:cNvGrpSpPr>
              <p:nvPr/>
            </p:nvGrpSpPr>
            <p:grpSpPr bwMode="auto">
              <a:xfrm>
                <a:off x="620" y="1008"/>
                <a:ext cx="1148" cy="1105"/>
                <a:chOff x="240" y="1536"/>
                <a:chExt cx="2976" cy="2684"/>
              </a:xfrm>
            </p:grpSpPr>
            <p:grpSp>
              <p:nvGrpSpPr>
                <p:cNvPr id="738315" name="Group 11"/>
                <p:cNvGrpSpPr>
                  <a:grpSpLocks/>
                </p:cNvGrpSpPr>
                <p:nvPr/>
              </p:nvGrpSpPr>
              <p:grpSpPr bwMode="auto">
                <a:xfrm>
                  <a:off x="1056" y="3840"/>
                  <a:ext cx="1189" cy="380"/>
                  <a:chOff x="1113" y="3049"/>
                  <a:chExt cx="1189" cy="380"/>
                </a:xfrm>
              </p:grpSpPr>
              <p:sp>
                <p:nvSpPr>
                  <p:cNvPr id="738316" name="Freeform 12"/>
                  <p:cNvSpPr>
                    <a:spLocks/>
                  </p:cNvSpPr>
                  <p:nvPr/>
                </p:nvSpPr>
                <p:spPr bwMode="auto">
                  <a:xfrm>
                    <a:off x="1717" y="3049"/>
                    <a:ext cx="585" cy="380"/>
                  </a:xfrm>
                  <a:custGeom>
                    <a:avLst/>
                    <a:gdLst>
                      <a:gd name="T0" fmla="*/ 56 w 585"/>
                      <a:gd name="T1" fmla="*/ 342 h 380"/>
                      <a:gd name="T2" fmla="*/ 69 w 585"/>
                      <a:gd name="T3" fmla="*/ 338 h 380"/>
                      <a:gd name="T4" fmla="*/ 137 w 585"/>
                      <a:gd name="T5" fmla="*/ 318 h 380"/>
                      <a:gd name="T6" fmla="*/ 305 w 585"/>
                      <a:gd name="T7" fmla="*/ 363 h 380"/>
                      <a:gd name="T8" fmla="*/ 399 w 585"/>
                      <a:gd name="T9" fmla="*/ 330 h 380"/>
                      <a:gd name="T10" fmla="*/ 351 w 585"/>
                      <a:gd name="T11" fmla="*/ 302 h 380"/>
                      <a:gd name="T12" fmla="*/ 363 w 585"/>
                      <a:gd name="T13" fmla="*/ 299 h 380"/>
                      <a:gd name="T14" fmla="*/ 428 w 585"/>
                      <a:gd name="T15" fmla="*/ 279 h 380"/>
                      <a:gd name="T16" fmla="*/ 474 w 585"/>
                      <a:gd name="T17" fmla="*/ 261 h 380"/>
                      <a:gd name="T18" fmla="*/ 503 w 585"/>
                      <a:gd name="T19" fmla="*/ 216 h 380"/>
                      <a:gd name="T20" fmla="*/ 491 w 585"/>
                      <a:gd name="T21" fmla="*/ 200 h 380"/>
                      <a:gd name="T22" fmla="*/ 467 w 585"/>
                      <a:gd name="T23" fmla="*/ 170 h 380"/>
                      <a:gd name="T24" fmla="*/ 425 w 585"/>
                      <a:gd name="T25" fmla="*/ 188 h 380"/>
                      <a:gd name="T26" fmla="*/ 419 w 585"/>
                      <a:gd name="T27" fmla="*/ 113 h 380"/>
                      <a:gd name="T28" fmla="*/ 416 w 585"/>
                      <a:gd name="T29" fmla="*/ 183 h 380"/>
                      <a:gd name="T30" fmla="*/ 395 w 585"/>
                      <a:gd name="T31" fmla="*/ 131 h 380"/>
                      <a:gd name="T32" fmla="*/ 386 w 585"/>
                      <a:gd name="T33" fmla="*/ 116 h 380"/>
                      <a:gd name="T34" fmla="*/ 371 w 585"/>
                      <a:gd name="T35" fmla="*/ 168 h 380"/>
                      <a:gd name="T36" fmla="*/ 357 w 585"/>
                      <a:gd name="T37" fmla="*/ 138 h 380"/>
                      <a:gd name="T38" fmla="*/ 387 w 585"/>
                      <a:gd name="T39" fmla="*/ 53 h 380"/>
                      <a:gd name="T40" fmla="*/ 342 w 585"/>
                      <a:gd name="T41" fmla="*/ 138 h 380"/>
                      <a:gd name="T42" fmla="*/ 347 w 585"/>
                      <a:gd name="T43" fmla="*/ 69 h 380"/>
                      <a:gd name="T44" fmla="*/ 339 w 585"/>
                      <a:gd name="T45" fmla="*/ 59 h 380"/>
                      <a:gd name="T46" fmla="*/ 330 w 585"/>
                      <a:gd name="T47" fmla="*/ 119 h 380"/>
                      <a:gd name="T48" fmla="*/ 324 w 585"/>
                      <a:gd name="T49" fmla="*/ 72 h 380"/>
                      <a:gd name="T50" fmla="*/ 321 w 585"/>
                      <a:gd name="T51" fmla="*/ 66 h 380"/>
                      <a:gd name="T52" fmla="*/ 317 w 585"/>
                      <a:gd name="T53" fmla="*/ 114 h 380"/>
                      <a:gd name="T54" fmla="*/ 308 w 585"/>
                      <a:gd name="T55" fmla="*/ 104 h 380"/>
                      <a:gd name="T56" fmla="*/ 311 w 585"/>
                      <a:gd name="T57" fmla="*/ 39 h 380"/>
                      <a:gd name="T58" fmla="*/ 296 w 585"/>
                      <a:gd name="T59" fmla="*/ 101 h 380"/>
                      <a:gd name="T60" fmla="*/ 284 w 585"/>
                      <a:gd name="T61" fmla="*/ 44 h 380"/>
                      <a:gd name="T62" fmla="*/ 282 w 585"/>
                      <a:gd name="T63" fmla="*/ 30 h 380"/>
                      <a:gd name="T64" fmla="*/ 263 w 585"/>
                      <a:gd name="T65" fmla="*/ 101 h 380"/>
                      <a:gd name="T66" fmla="*/ 287 w 585"/>
                      <a:gd name="T67" fmla="*/ 0 h 380"/>
                      <a:gd name="T68" fmla="*/ 231 w 585"/>
                      <a:gd name="T69" fmla="*/ 72 h 380"/>
                      <a:gd name="T70" fmla="*/ 17 w 585"/>
                      <a:gd name="T71" fmla="*/ 318 h 380"/>
                      <a:gd name="T72" fmla="*/ 30 w 585"/>
                      <a:gd name="T73" fmla="*/ 31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5" h="380">
                        <a:moveTo>
                          <a:pt x="50" y="360"/>
                        </a:moveTo>
                        <a:lnTo>
                          <a:pt x="56" y="342"/>
                        </a:lnTo>
                        <a:lnTo>
                          <a:pt x="135" y="375"/>
                        </a:lnTo>
                        <a:lnTo>
                          <a:pt x="69" y="338"/>
                        </a:lnTo>
                        <a:lnTo>
                          <a:pt x="218" y="344"/>
                        </a:lnTo>
                        <a:lnTo>
                          <a:pt x="137" y="318"/>
                        </a:lnTo>
                        <a:lnTo>
                          <a:pt x="266" y="318"/>
                        </a:lnTo>
                        <a:lnTo>
                          <a:pt x="305" y="363"/>
                        </a:lnTo>
                        <a:lnTo>
                          <a:pt x="273" y="318"/>
                        </a:lnTo>
                        <a:lnTo>
                          <a:pt x="399" y="330"/>
                        </a:lnTo>
                        <a:lnTo>
                          <a:pt x="279" y="312"/>
                        </a:lnTo>
                        <a:lnTo>
                          <a:pt x="351" y="302"/>
                        </a:lnTo>
                        <a:lnTo>
                          <a:pt x="450" y="309"/>
                        </a:lnTo>
                        <a:lnTo>
                          <a:pt x="363" y="299"/>
                        </a:lnTo>
                        <a:lnTo>
                          <a:pt x="524" y="282"/>
                        </a:lnTo>
                        <a:lnTo>
                          <a:pt x="428" y="279"/>
                        </a:lnTo>
                        <a:lnTo>
                          <a:pt x="585" y="246"/>
                        </a:lnTo>
                        <a:lnTo>
                          <a:pt x="474" y="261"/>
                        </a:lnTo>
                        <a:lnTo>
                          <a:pt x="579" y="152"/>
                        </a:lnTo>
                        <a:lnTo>
                          <a:pt x="503" y="216"/>
                        </a:lnTo>
                        <a:lnTo>
                          <a:pt x="489" y="137"/>
                        </a:lnTo>
                        <a:lnTo>
                          <a:pt x="491" y="200"/>
                        </a:lnTo>
                        <a:lnTo>
                          <a:pt x="422" y="65"/>
                        </a:lnTo>
                        <a:lnTo>
                          <a:pt x="467" y="170"/>
                        </a:lnTo>
                        <a:lnTo>
                          <a:pt x="446" y="195"/>
                        </a:lnTo>
                        <a:lnTo>
                          <a:pt x="425" y="188"/>
                        </a:lnTo>
                        <a:lnTo>
                          <a:pt x="440" y="134"/>
                        </a:lnTo>
                        <a:lnTo>
                          <a:pt x="419" y="113"/>
                        </a:lnTo>
                        <a:lnTo>
                          <a:pt x="432" y="150"/>
                        </a:lnTo>
                        <a:lnTo>
                          <a:pt x="416" y="183"/>
                        </a:lnTo>
                        <a:lnTo>
                          <a:pt x="395" y="167"/>
                        </a:lnTo>
                        <a:lnTo>
                          <a:pt x="395" y="131"/>
                        </a:lnTo>
                        <a:lnTo>
                          <a:pt x="383" y="72"/>
                        </a:lnTo>
                        <a:lnTo>
                          <a:pt x="386" y="116"/>
                        </a:lnTo>
                        <a:lnTo>
                          <a:pt x="390" y="152"/>
                        </a:lnTo>
                        <a:lnTo>
                          <a:pt x="371" y="168"/>
                        </a:lnTo>
                        <a:lnTo>
                          <a:pt x="353" y="162"/>
                        </a:lnTo>
                        <a:lnTo>
                          <a:pt x="357" y="138"/>
                        </a:lnTo>
                        <a:lnTo>
                          <a:pt x="362" y="113"/>
                        </a:lnTo>
                        <a:lnTo>
                          <a:pt x="387" y="53"/>
                        </a:lnTo>
                        <a:lnTo>
                          <a:pt x="351" y="105"/>
                        </a:lnTo>
                        <a:lnTo>
                          <a:pt x="342" y="138"/>
                        </a:lnTo>
                        <a:lnTo>
                          <a:pt x="336" y="107"/>
                        </a:lnTo>
                        <a:lnTo>
                          <a:pt x="347" y="69"/>
                        </a:lnTo>
                        <a:lnTo>
                          <a:pt x="350" y="38"/>
                        </a:lnTo>
                        <a:lnTo>
                          <a:pt x="339" y="59"/>
                        </a:lnTo>
                        <a:lnTo>
                          <a:pt x="330" y="92"/>
                        </a:lnTo>
                        <a:lnTo>
                          <a:pt x="330" y="119"/>
                        </a:lnTo>
                        <a:lnTo>
                          <a:pt x="323" y="93"/>
                        </a:lnTo>
                        <a:lnTo>
                          <a:pt x="324" y="72"/>
                        </a:lnTo>
                        <a:lnTo>
                          <a:pt x="336" y="48"/>
                        </a:lnTo>
                        <a:lnTo>
                          <a:pt x="321" y="66"/>
                        </a:lnTo>
                        <a:lnTo>
                          <a:pt x="317" y="95"/>
                        </a:lnTo>
                        <a:lnTo>
                          <a:pt x="317" y="114"/>
                        </a:lnTo>
                        <a:lnTo>
                          <a:pt x="305" y="123"/>
                        </a:lnTo>
                        <a:lnTo>
                          <a:pt x="308" y="104"/>
                        </a:lnTo>
                        <a:lnTo>
                          <a:pt x="314" y="77"/>
                        </a:lnTo>
                        <a:lnTo>
                          <a:pt x="311" y="39"/>
                        </a:lnTo>
                        <a:lnTo>
                          <a:pt x="308" y="71"/>
                        </a:lnTo>
                        <a:lnTo>
                          <a:pt x="296" y="101"/>
                        </a:lnTo>
                        <a:lnTo>
                          <a:pt x="282" y="83"/>
                        </a:lnTo>
                        <a:lnTo>
                          <a:pt x="284" y="44"/>
                        </a:lnTo>
                        <a:lnTo>
                          <a:pt x="312" y="0"/>
                        </a:lnTo>
                        <a:lnTo>
                          <a:pt x="282" y="30"/>
                        </a:lnTo>
                        <a:lnTo>
                          <a:pt x="270" y="68"/>
                        </a:lnTo>
                        <a:lnTo>
                          <a:pt x="263" y="101"/>
                        </a:lnTo>
                        <a:lnTo>
                          <a:pt x="261" y="56"/>
                        </a:lnTo>
                        <a:lnTo>
                          <a:pt x="287" y="0"/>
                        </a:lnTo>
                        <a:lnTo>
                          <a:pt x="261" y="36"/>
                        </a:lnTo>
                        <a:lnTo>
                          <a:pt x="231" y="72"/>
                        </a:lnTo>
                        <a:lnTo>
                          <a:pt x="0" y="72"/>
                        </a:lnTo>
                        <a:lnTo>
                          <a:pt x="17" y="318"/>
                        </a:lnTo>
                        <a:lnTo>
                          <a:pt x="0" y="380"/>
                        </a:lnTo>
                        <a:lnTo>
                          <a:pt x="30" y="317"/>
                        </a:lnTo>
                        <a:lnTo>
                          <a:pt x="50" y="36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17" name="Freeform 13"/>
                  <p:cNvSpPr>
                    <a:spLocks/>
                  </p:cNvSpPr>
                  <p:nvPr/>
                </p:nvSpPr>
                <p:spPr bwMode="auto">
                  <a:xfrm>
                    <a:off x="1113" y="3119"/>
                    <a:ext cx="648" cy="297"/>
                  </a:xfrm>
                  <a:custGeom>
                    <a:avLst/>
                    <a:gdLst>
                      <a:gd name="T0" fmla="*/ 586 w 648"/>
                      <a:gd name="T1" fmla="*/ 268 h 297"/>
                      <a:gd name="T2" fmla="*/ 572 w 648"/>
                      <a:gd name="T3" fmla="*/ 265 h 297"/>
                      <a:gd name="T4" fmla="*/ 497 w 648"/>
                      <a:gd name="T5" fmla="*/ 249 h 297"/>
                      <a:gd name="T6" fmla="*/ 310 w 648"/>
                      <a:gd name="T7" fmla="*/ 284 h 297"/>
                      <a:gd name="T8" fmla="*/ 206 w 648"/>
                      <a:gd name="T9" fmla="*/ 258 h 297"/>
                      <a:gd name="T10" fmla="*/ 259 w 648"/>
                      <a:gd name="T11" fmla="*/ 236 h 297"/>
                      <a:gd name="T12" fmla="*/ 246 w 648"/>
                      <a:gd name="T13" fmla="*/ 234 h 297"/>
                      <a:gd name="T14" fmla="*/ 174 w 648"/>
                      <a:gd name="T15" fmla="*/ 218 h 297"/>
                      <a:gd name="T16" fmla="*/ 123 w 648"/>
                      <a:gd name="T17" fmla="*/ 204 h 297"/>
                      <a:gd name="T18" fmla="*/ 90 w 648"/>
                      <a:gd name="T19" fmla="*/ 169 h 297"/>
                      <a:gd name="T20" fmla="*/ 104 w 648"/>
                      <a:gd name="T21" fmla="*/ 156 h 297"/>
                      <a:gd name="T22" fmla="*/ 130 w 648"/>
                      <a:gd name="T23" fmla="*/ 133 h 297"/>
                      <a:gd name="T24" fmla="*/ 177 w 648"/>
                      <a:gd name="T25" fmla="*/ 147 h 297"/>
                      <a:gd name="T26" fmla="*/ 184 w 648"/>
                      <a:gd name="T27" fmla="*/ 88 h 297"/>
                      <a:gd name="T28" fmla="*/ 187 w 648"/>
                      <a:gd name="T29" fmla="*/ 143 h 297"/>
                      <a:gd name="T30" fmla="*/ 210 w 648"/>
                      <a:gd name="T31" fmla="*/ 102 h 297"/>
                      <a:gd name="T32" fmla="*/ 220 w 648"/>
                      <a:gd name="T33" fmla="*/ 90 h 297"/>
                      <a:gd name="T34" fmla="*/ 237 w 648"/>
                      <a:gd name="T35" fmla="*/ 131 h 297"/>
                      <a:gd name="T36" fmla="*/ 252 w 648"/>
                      <a:gd name="T37" fmla="*/ 108 h 297"/>
                      <a:gd name="T38" fmla="*/ 219 w 648"/>
                      <a:gd name="T39" fmla="*/ 41 h 297"/>
                      <a:gd name="T40" fmla="*/ 269 w 648"/>
                      <a:gd name="T41" fmla="*/ 108 h 297"/>
                      <a:gd name="T42" fmla="*/ 264 w 648"/>
                      <a:gd name="T43" fmla="*/ 54 h 297"/>
                      <a:gd name="T44" fmla="*/ 272 w 648"/>
                      <a:gd name="T45" fmla="*/ 46 h 297"/>
                      <a:gd name="T46" fmla="*/ 282 w 648"/>
                      <a:gd name="T47" fmla="*/ 93 h 297"/>
                      <a:gd name="T48" fmla="*/ 289 w 648"/>
                      <a:gd name="T49" fmla="*/ 56 h 297"/>
                      <a:gd name="T50" fmla="*/ 292 w 648"/>
                      <a:gd name="T51" fmla="*/ 51 h 297"/>
                      <a:gd name="T52" fmla="*/ 297 w 648"/>
                      <a:gd name="T53" fmla="*/ 89 h 297"/>
                      <a:gd name="T54" fmla="*/ 307 w 648"/>
                      <a:gd name="T55" fmla="*/ 81 h 297"/>
                      <a:gd name="T56" fmla="*/ 303 w 648"/>
                      <a:gd name="T57" fmla="*/ 30 h 297"/>
                      <a:gd name="T58" fmla="*/ 320 w 648"/>
                      <a:gd name="T59" fmla="*/ 79 h 297"/>
                      <a:gd name="T60" fmla="*/ 333 w 648"/>
                      <a:gd name="T61" fmla="*/ 34 h 297"/>
                      <a:gd name="T62" fmla="*/ 336 w 648"/>
                      <a:gd name="T63" fmla="*/ 23 h 297"/>
                      <a:gd name="T64" fmla="*/ 357 w 648"/>
                      <a:gd name="T65" fmla="*/ 79 h 297"/>
                      <a:gd name="T66" fmla="*/ 330 w 648"/>
                      <a:gd name="T67" fmla="*/ 0 h 297"/>
                      <a:gd name="T68" fmla="*/ 392 w 648"/>
                      <a:gd name="T69" fmla="*/ 56 h 297"/>
                      <a:gd name="T70" fmla="*/ 630 w 648"/>
                      <a:gd name="T71" fmla="*/ 249 h 297"/>
                      <a:gd name="T72" fmla="*/ 615 w 648"/>
                      <a:gd name="T73" fmla="*/ 2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297">
                        <a:moveTo>
                          <a:pt x="593" y="282"/>
                        </a:moveTo>
                        <a:lnTo>
                          <a:pt x="586" y="268"/>
                        </a:lnTo>
                        <a:lnTo>
                          <a:pt x="499" y="294"/>
                        </a:lnTo>
                        <a:lnTo>
                          <a:pt x="572" y="265"/>
                        </a:lnTo>
                        <a:lnTo>
                          <a:pt x="407" y="269"/>
                        </a:lnTo>
                        <a:lnTo>
                          <a:pt x="497" y="249"/>
                        </a:lnTo>
                        <a:lnTo>
                          <a:pt x="353" y="249"/>
                        </a:lnTo>
                        <a:lnTo>
                          <a:pt x="310" y="284"/>
                        </a:lnTo>
                        <a:lnTo>
                          <a:pt x="346" y="249"/>
                        </a:lnTo>
                        <a:lnTo>
                          <a:pt x="206" y="258"/>
                        </a:lnTo>
                        <a:lnTo>
                          <a:pt x="339" y="244"/>
                        </a:lnTo>
                        <a:lnTo>
                          <a:pt x="259" y="236"/>
                        </a:lnTo>
                        <a:lnTo>
                          <a:pt x="149" y="242"/>
                        </a:lnTo>
                        <a:lnTo>
                          <a:pt x="246" y="234"/>
                        </a:lnTo>
                        <a:lnTo>
                          <a:pt x="67" y="221"/>
                        </a:lnTo>
                        <a:lnTo>
                          <a:pt x="174" y="218"/>
                        </a:lnTo>
                        <a:lnTo>
                          <a:pt x="0" y="192"/>
                        </a:lnTo>
                        <a:lnTo>
                          <a:pt x="123" y="204"/>
                        </a:lnTo>
                        <a:lnTo>
                          <a:pt x="6" y="119"/>
                        </a:lnTo>
                        <a:lnTo>
                          <a:pt x="90" y="169"/>
                        </a:lnTo>
                        <a:lnTo>
                          <a:pt x="106" y="107"/>
                        </a:lnTo>
                        <a:lnTo>
                          <a:pt x="104" y="156"/>
                        </a:lnTo>
                        <a:lnTo>
                          <a:pt x="180" y="50"/>
                        </a:lnTo>
                        <a:lnTo>
                          <a:pt x="130" y="133"/>
                        </a:lnTo>
                        <a:lnTo>
                          <a:pt x="154" y="152"/>
                        </a:lnTo>
                        <a:lnTo>
                          <a:pt x="177" y="147"/>
                        </a:lnTo>
                        <a:lnTo>
                          <a:pt x="160" y="105"/>
                        </a:lnTo>
                        <a:lnTo>
                          <a:pt x="184" y="88"/>
                        </a:lnTo>
                        <a:lnTo>
                          <a:pt x="169" y="117"/>
                        </a:lnTo>
                        <a:lnTo>
                          <a:pt x="187" y="143"/>
                        </a:lnTo>
                        <a:lnTo>
                          <a:pt x="210" y="130"/>
                        </a:lnTo>
                        <a:lnTo>
                          <a:pt x="210" y="102"/>
                        </a:lnTo>
                        <a:lnTo>
                          <a:pt x="224" y="56"/>
                        </a:lnTo>
                        <a:lnTo>
                          <a:pt x="220" y="90"/>
                        </a:lnTo>
                        <a:lnTo>
                          <a:pt x="216" y="119"/>
                        </a:lnTo>
                        <a:lnTo>
                          <a:pt x="237" y="131"/>
                        </a:lnTo>
                        <a:lnTo>
                          <a:pt x="257" y="127"/>
                        </a:lnTo>
                        <a:lnTo>
                          <a:pt x="252" y="108"/>
                        </a:lnTo>
                        <a:lnTo>
                          <a:pt x="247" y="88"/>
                        </a:lnTo>
                        <a:lnTo>
                          <a:pt x="219" y="41"/>
                        </a:lnTo>
                        <a:lnTo>
                          <a:pt x="259" y="82"/>
                        </a:lnTo>
                        <a:lnTo>
                          <a:pt x="269" y="108"/>
                        </a:lnTo>
                        <a:lnTo>
                          <a:pt x="276" y="83"/>
                        </a:lnTo>
                        <a:lnTo>
                          <a:pt x="264" y="54"/>
                        </a:lnTo>
                        <a:lnTo>
                          <a:pt x="260" y="29"/>
                        </a:lnTo>
                        <a:lnTo>
                          <a:pt x="272" y="46"/>
                        </a:lnTo>
                        <a:lnTo>
                          <a:pt x="282" y="72"/>
                        </a:lnTo>
                        <a:lnTo>
                          <a:pt x="282" y="93"/>
                        </a:lnTo>
                        <a:lnTo>
                          <a:pt x="290" y="72"/>
                        </a:lnTo>
                        <a:lnTo>
                          <a:pt x="289" y="56"/>
                        </a:lnTo>
                        <a:lnTo>
                          <a:pt x="276" y="37"/>
                        </a:lnTo>
                        <a:lnTo>
                          <a:pt x="292" y="51"/>
                        </a:lnTo>
                        <a:lnTo>
                          <a:pt x="297" y="74"/>
                        </a:lnTo>
                        <a:lnTo>
                          <a:pt x="297" y="89"/>
                        </a:lnTo>
                        <a:lnTo>
                          <a:pt x="310" y="96"/>
                        </a:lnTo>
                        <a:lnTo>
                          <a:pt x="307" y="81"/>
                        </a:lnTo>
                        <a:lnTo>
                          <a:pt x="300" y="60"/>
                        </a:lnTo>
                        <a:lnTo>
                          <a:pt x="303" y="30"/>
                        </a:lnTo>
                        <a:lnTo>
                          <a:pt x="307" y="55"/>
                        </a:lnTo>
                        <a:lnTo>
                          <a:pt x="320" y="79"/>
                        </a:lnTo>
                        <a:lnTo>
                          <a:pt x="336" y="65"/>
                        </a:lnTo>
                        <a:lnTo>
                          <a:pt x="333" y="34"/>
                        </a:lnTo>
                        <a:lnTo>
                          <a:pt x="302" y="0"/>
                        </a:lnTo>
                        <a:lnTo>
                          <a:pt x="336" y="23"/>
                        </a:lnTo>
                        <a:lnTo>
                          <a:pt x="349" y="53"/>
                        </a:lnTo>
                        <a:lnTo>
                          <a:pt x="357" y="79"/>
                        </a:lnTo>
                        <a:lnTo>
                          <a:pt x="359" y="43"/>
                        </a:lnTo>
                        <a:lnTo>
                          <a:pt x="330" y="0"/>
                        </a:lnTo>
                        <a:lnTo>
                          <a:pt x="359" y="28"/>
                        </a:lnTo>
                        <a:lnTo>
                          <a:pt x="392" y="56"/>
                        </a:lnTo>
                        <a:lnTo>
                          <a:pt x="648" y="56"/>
                        </a:lnTo>
                        <a:lnTo>
                          <a:pt x="630" y="249"/>
                        </a:lnTo>
                        <a:lnTo>
                          <a:pt x="648" y="297"/>
                        </a:lnTo>
                        <a:lnTo>
                          <a:pt x="615" y="248"/>
                        </a:lnTo>
                        <a:lnTo>
                          <a:pt x="593" y="28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8318" name="Group 14"/>
                <p:cNvGrpSpPr>
                  <a:grpSpLocks/>
                </p:cNvGrpSpPr>
                <p:nvPr/>
              </p:nvGrpSpPr>
              <p:grpSpPr bwMode="auto">
                <a:xfrm>
                  <a:off x="528" y="1872"/>
                  <a:ext cx="2433" cy="2222"/>
                  <a:chOff x="552" y="1106"/>
                  <a:chExt cx="2433" cy="2222"/>
                </a:xfrm>
              </p:grpSpPr>
              <p:sp>
                <p:nvSpPr>
                  <p:cNvPr id="738319" name="Freeform 15"/>
                  <p:cNvSpPr>
                    <a:spLocks/>
                  </p:cNvSpPr>
                  <p:nvPr/>
                </p:nvSpPr>
                <p:spPr bwMode="auto">
                  <a:xfrm>
                    <a:off x="552" y="1106"/>
                    <a:ext cx="2433" cy="2222"/>
                  </a:xfrm>
                  <a:custGeom>
                    <a:avLst/>
                    <a:gdLst>
                      <a:gd name="T0" fmla="*/ 991 w 2433"/>
                      <a:gd name="T1" fmla="*/ 1987 h 2222"/>
                      <a:gd name="T2" fmla="*/ 837 w 2433"/>
                      <a:gd name="T3" fmla="*/ 2162 h 2222"/>
                      <a:gd name="T4" fmla="*/ 1041 w 2433"/>
                      <a:gd name="T5" fmla="*/ 2218 h 2222"/>
                      <a:gd name="T6" fmla="*/ 1186 w 2433"/>
                      <a:gd name="T7" fmla="*/ 2197 h 2222"/>
                      <a:gd name="T8" fmla="*/ 1294 w 2433"/>
                      <a:gd name="T9" fmla="*/ 2153 h 2222"/>
                      <a:gd name="T10" fmla="*/ 1453 w 2433"/>
                      <a:gd name="T11" fmla="*/ 2179 h 2222"/>
                      <a:gd name="T12" fmla="*/ 1452 w 2433"/>
                      <a:gd name="T13" fmla="*/ 2129 h 2222"/>
                      <a:gd name="T14" fmla="*/ 1477 w 2433"/>
                      <a:gd name="T15" fmla="*/ 2084 h 2222"/>
                      <a:gd name="T16" fmla="*/ 1425 w 2433"/>
                      <a:gd name="T17" fmla="*/ 1792 h 2222"/>
                      <a:gd name="T18" fmla="*/ 1600 w 2433"/>
                      <a:gd name="T19" fmla="*/ 1558 h 2222"/>
                      <a:gd name="T20" fmla="*/ 1875 w 2433"/>
                      <a:gd name="T21" fmla="*/ 1271 h 2222"/>
                      <a:gd name="T22" fmla="*/ 2433 w 2433"/>
                      <a:gd name="T23" fmla="*/ 1062 h 2222"/>
                      <a:gd name="T24" fmla="*/ 2277 w 2433"/>
                      <a:gd name="T25" fmla="*/ 971 h 2222"/>
                      <a:gd name="T26" fmla="*/ 2046 w 2433"/>
                      <a:gd name="T27" fmla="*/ 1091 h 2222"/>
                      <a:gd name="T28" fmla="*/ 2142 w 2433"/>
                      <a:gd name="T29" fmla="*/ 986 h 2222"/>
                      <a:gd name="T30" fmla="*/ 2130 w 2433"/>
                      <a:gd name="T31" fmla="*/ 890 h 2222"/>
                      <a:gd name="T32" fmla="*/ 1893 w 2433"/>
                      <a:gd name="T33" fmla="*/ 1052 h 2222"/>
                      <a:gd name="T34" fmla="*/ 1869 w 2433"/>
                      <a:gd name="T35" fmla="*/ 1194 h 2222"/>
                      <a:gd name="T36" fmla="*/ 1545 w 2433"/>
                      <a:gd name="T37" fmla="*/ 1428 h 2222"/>
                      <a:gd name="T38" fmla="*/ 1441 w 2433"/>
                      <a:gd name="T39" fmla="*/ 1374 h 2222"/>
                      <a:gd name="T40" fmla="*/ 1635 w 2433"/>
                      <a:gd name="T41" fmla="*/ 1085 h 2222"/>
                      <a:gd name="T42" fmla="*/ 2034 w 2433"/>
                      <a:gd name="T43" fmla="*/ 824 h 2222"/>
                      <a:gd name="T44" fmla="*/ 2097 w 2433"/>
                      <a:gd name="T45" fmla="*/ 794 h 2222"/>
                      <a:gd name="T46" fmla="*/ 2049 w 2433"/>
                      <a:gd name="T47" fmla="*/ 659 h 2222"/>
                      <a:gd name="T48" fmla="*/ 1884 w 2433"/>
                      <a:gd name="T49" fmla="*/ 620 h 2222"/>
                      <a:gd name="T50" fmla="*/ 1728 w 2433"/>
                      <a:gd name="T51" fmla="*/ 932 h 2222"/>
                      <a:gd name="T52" fmla="*/ 1818 w 2433"/>
                      <a:gd name="T53" fmla="*/ 479 h 2222"/>
                      <a:gd name="T54" fmla="*/ 1761 w 2433"/>
                      <a:gd name="T55" fmla="*/ 288 h 2222"/>
                      <a:gd name="T56" fmla="*/ 1521 w 2433"/>
                      <a:gd name="T57" fmla="*/ 512 h 2222"/>
                      <a:gd name="T58" fmla="*/ 1659 w 2433"/>
                      <a:gd name="T59" fmla="*/ 264 h 2222"/>
                      <a:gd name="T60" fmla="*/ 1425 w 2433"/>
                      <a:gd name="T61" fmla="*/ 245 h 2222"/>
                      <a:gd name="T62" fmla="*/ 1404 w 2433"/>
                      <a:gd name="T63" fmla="*/ 239 h 2222"/>
                      <a:gd name="T64" fmla="*/ 1350 w 2433"/>
                      <a:gd name="T65" fmla="*/ 266 h 2222"/>
                      <a:gd name="T66" fmla="*/ 1197 w 2433"/>
                      <a:gd name="T67" fmla="*/ 386 h 2222"/>
                      <a:gd name="T68" fmla="*/ 1527 w 2433"/>
                      <a:gd name="T69" fmla="*/ 602 h 2222"/>
                      <a:gd name="T70" fmla="*/ 1551 w 2433"/>
                      <a:gd name="T71" fmla="*/ 1080 h 2222"/>
                      <a:gd name="T72" fmla="*/ 1314 w 2433"/>
                      <a:gd name="T73" fmla="*/ 1326 h 2222"/>
                      <a:gd name="T74" fmla="*/ 1090 w 2433"/>
                      <a:gd name="T75" fmla="*/ 1436 h 2222"/>
                      <a:gd name="T76" fmla="*/ 862 w 2433"/>
                      <a:gd name="T77" fmla="*/ 1284 h 2222"/>
                      <a:gd name="T78" fmla="*/ 945 w 2433"/>
                      <a:gd name="T79" fmla="*/ 944 h 2222"/>
                      <a:gd name="T80" fmla="*/ 1326 w 2433"/>
                      <a:gd name="T81" fmla="*/ 653 h 2222"/>
                      <a:gd name="T82" fmla="*/ 1266 w 2433"/>
                      <a:gd name="T83" fmla="*/ 539 h 2222"/>
                      <a:gd name="T84" fmla="*/ 1059 w 2433"/>
                      <a:gd name="T85" fmla="*/ 575 h 2222"/>
                      <a:gd name="T86" fmla="*/ 1086 w 2433"/>
                      <a:gd name="T87" fmla="*/ 305 h 2222"/>
                      <a:gd name="T88" fmla="*/ 897 w 2433"/>
                      <a:gd name="T89" fmla="*/ 164 h 2222"/>
                      <a:gd name="T90" fmla="*/ 1083 w 2433"/>
                      <a:gd name="T91" fmla="*/ 342 h 2222"/>
                      <a:gd name="T92" fmla="*/ 873 w 2433"/>
                      <a:gd name="T93" fmla="*/ 290 h 2222"/>
                      <a:gd name="T94" fmla="*/ 783 w 2433"/>
                      <a:gd name="T95" fmla="*/ 401 h 2222"/>
                      <a:gd name="T96" fmla="*/ 987 w 2433"/>
                      <a:gd name="T97" fmla="*/ 644 h 2222"/>
                      <a:gd name="T98" fmla="*/ 711 w 2433"/>
                      <a:gd name="T99" fmla="*/ 1128 h 2222"/>
                      <a:gd name="T100" fmla="*/ 441 w 2433"/>
                      <a:gd name="T101" fmla="*/ 623 h 2222"/>
                      <a:gd name="T102" fmla="*/ 381 w 2433"/>
                      <a:gd name="T103" fmla="*/ 419 h 2222"/>
                      <a:gd name="T104" fmla="*/ 240 w 2433"/>
                      <a:gd name="T105" fmla="*/ 479 h 2222"/>
                      <a:gd name="T106" fmla="*/ 309 w 2433"/>
                      <a:gd name="T107" fmla="*/ 647 h 2222"/>
                      <a:gd name="T108" fmla="*/ 99 w 2433"/>
                      <a:gd name="T109" fmla="*/ 746 h 2222"/>
                      <a:gd name="T110" fmla="*/ 453 w 2433"/>
                      <a:gd name="T111" fmla="*/ 908 h 2222"/>
                      <a:gd name="T112" fmla="*/ 201 w 2433"/>
                      <a:gd name="T113" fmla="*/ 864 h 2222"/>
                      <a:gd name="T114" fmla="*/ 231 w 2433"/>
                      <a:gd name="T115" fmla="*/ 1073 h 2222"/>
                      <a:gd name="T116" fmla="*/ 714 w 2433"/>
                      <a:gd name="T117" fmla="*/ 1354 h 2222"/>
                      <a:gd name="T118" fmla="*/ 933 w 2433"/>
                      <a:gd name="T119" fmla="*/ 1548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3" h="2222">
                        <a:moveTo>
                          <a:pt x="957" y="1662"/>
                        </a:moveTo>
                        <a:lnTo>
                          <a:pt x="967" y="1705"/>
                        </a:lnTo>
                        <a:lnTo>
                          <a:pt x="973" y="1756"/>
                        </a:lnTo>
                        <a:lnTo>
                          <a:pt x="981" y="1812"/>
                        </a:lnTo>
                        <a:lnTo>
                          <a:pt x="985" y="1870"/>
                        </a:lnTo>
                        <a:lnTo>
                          <a:pt x="987" y="1919"/>
                        </a:lnTo>
                        <a:lnTo>
                          <a:pt x="993" y="1956"/>
                        </a:lnTo>
                        <a:lnTo>
                          <a:pt x="991" y="1987"/>
                        </a:lnTo>
                        <a:lnTo>
                          <a:pt x="981" y="2018"/>
                        </a:lnTo>
                        <a:lnTo>
                          <a:pt x="966" y="2062"/>
                        </a:lnTo>
                        <a:lnTo>
                          <a:pt x="957" y="2088"/>
                        </a:lnTo>
                        <a:lnTo>
                          <a:pt x="919" y="2101"/>
                        </a:lnTo>
                        <a:lnTo>
                          <a:pt x="886" y="2117"/>
                        </a:lnTo>
                        <a:lnTo>
                          <a:pt x="846" y="2137"/>
                        </a:lnTo>
                        <a:lnTo>
                          <a:pt x="813" y="2161"/>
                        </a:lnTo>
                        <a:lnTo>
                          <a:pt x="837" y="2162"/>
                        </a:lnTo>
                        <a:lnTo>
                          <a:pt x="865" y="2162"/>
                        </a:lnTo>
                        <a:lnTo>
                          <a:pt x="910" y="2158"/>
                        </a:lnTo>
                        <a:lnTo>
                          <a:pt x="952" y="2158"/>
                        </a:lnTo>
                        <a:lnTo>
                          <a:pt x="1012" y="2146"/>
                        </a:lnTo>
                        <a:lnTo>
                          <a:pt x="1029" y="2141"/>
                        </a:lnTo>
                        <a:lnTo>
                          <a:pt x="1038" y="2155"/>
                        </a:lnTo>
                        <a:lnTo>
                          <a:pt x="1038" y="2180"/>
                        </a:lnTo>
                        <a:lnTo>
                          <a:pt x="1041" y="2218"/>
                        </a:lnTo>
                        <a:lnTo>
                          <a:pt x="1056" y="2222"/>
                        </a:lnTo>
                        <a:lnTo>
                          <a:pt x="1095" y="2197"/>
                        </a:lnTo>
                        <a:lnTo>
                          <a:pt x="1114" y="2179"/>
                        </a:lnTo>
                        <a:lnTo>
                          <a:pt x="1128" y="2159"/>
                        </a:lnTo>
                        <a:lnTo>
                          <a:pt x="1141" y="2149"/>
                        </a:lnTo>
                        <a:lnTo>
                          <a:pt x="1161" y="2142"/>
                        </a:lnTo>
                        <a:lnTo>
                          <a:pt x="1168" y="2167"/>
                        </a:lnTo>
                        <a:lnTo>
                          <a:pt x="1186" y="2197"/>
                        </a:lnTo>
                        <a:lnTo>
                          <a:pt x="1200" y="2218"/>
                        </a:lnTo>
                        <a:lnTo>
                          <a:pt x="1219" y="2221"/>
                        </a:lnTo>
                        <a:lnTo>
                          <a:pt x="1234" y="2197"/>
                        </a:lnTo>
                        <a:lnTo>
                          <a:pt x="1245" y="2176"/>
                        </a:lnTo>
                        <a:lnTo>
                          <a:pt x="1263" y="2155"/>
                        </a:lnTo>
                        <a:lnTo>
                          <a:pt x="1269" y="2146"/>
                        </a:lnTo>
                        <a:lnTo>
                          <a:pt x="1281" y="2150"/>
                        </a:lnTo>
                        <a:lnTo>
                          <a:pt x="1294" y="2153"/>
                        </a:lnTo>
                        <a:lnTo>
                          <a:pt x="1305" y="2164"/>
                        </a:lnTo>
                        <a:lnTo>
                          <a:pt x="1318" y="2174"/>
                        </a:lnTo>
                        <a:lnTo>
                          <a:pt x="1341" y="2182"/>
                        </a:lnTo>
                        <a:lnTo>
                          <a:pt x="1366" y="2185"/>
                        </a:lnTo>
                        <a:lnTo>
                          <a:pt x="1392" y="2188"/>
                        </a:lnTo>
                        <a:lnTo>
                          <a:pt x="1428" y="2194"/>
                        </a:lnTo>
                        <a:lnTo>
                          <a:pt x="1440" y="2189"/>
                        </a:lnTo>
                        <a:lnTo>
                          <a:pt x="1453" y="2179"/>
                        </a:lnTo>
                        <a:lnTo>
                          <a:pt x="1434" y="2161"/>
                        </a:lnTo>
                        <a:lnTo>
                          <a:pt x="1417" y="2150"/>
                        </a:lnTo>
                        <a:lnTo>
                          <a:pt x="1399" y="2138"/>
                        </a:lnTo>
                        <a:lnTo>
                          <a:pt x="1386" y="2126"/>
                        </a:lnTo>
                        <a:lnTo>
                          <a:pt x="1389" y="2112"/>
                        </a:lnTo>
                        <a:lnTo>
                          <a:pt x="1407" y="2116"/>
                        </a:lnTo>
                        <a:lnTo>
                          <a:pt x="1428" y="2116"/>
                        </a:lnTo>
                        <a:lnTo>
                          <a:pt x="1452" y="2129"/>
                        </a:lnTo>
                        <a:lnTo>
                          <a:pt x="1471" y="2141"/>
                        </a:lnTo>
                        <a:lnTo>
                          <a:pt x="1506" y="2161"/>
                        </a:lnTo>
                        <a:lnTo>
                          <a:pt x="1527" y="2164"/>
                        </a:lnTo>
                        <a:lnTo>
                          <a:pt x="1549" y="2158"/>
                        </a:lnTo>
                        <a:lnTo>
                          <a:pt x="1533" y="2137"/>
                        </a:lnTo>
                        <a:lnTo>
                          <a:pt x="1519" y="2123"/>
                        </a:lnTo>
                        <a:lnTo>
                          <a:pt x="1497" y="2105"/>
                        </a:lnTo>
                        <a:lnTo>
                          <a:pt x="1477" y="2084"/>
                        </a:lnTo>
                        <a:lnTo>
                          <a:pt x="1459" y="2071"/>
                        </a:lnTo>
                        <a:lnTo>
                          <a:pt x="1441" y="2036"/>
                        </a:lnTo>
                        <a:lnTo>
                          <a:pt x="1425" y="2015"/>
                        </a:lnTo>
                        <a:lnTo>
                          <a:pt x="1419" y="1974"/>
                        </a:lnTo>
                        <a:lnTo>
                          <a:pt x="1419" y="1924"/>
                        </a:lnTo>
                        <a:lnTo>
                          <a:pt x="1431" y="1872"/>
                        </a:lnTo>
                        <a:lnTo>
                          <a:pt x="1428" y="1827"/>
                        </a:lnTo>
                        <a:lnTo>
                          <a:pt x="1425" y="1792"/>
                        </a:lnTo>
                        <a:lnTo>
                          <a:pt x="1431" y="1764"/>
                        </a:lnTo>
                        <a:lnTo>
                          <a:pt x="1431" y="1731"/>
                        </a:lnTo>
                        <a:lnTo>
                          <a:pt x="1440" y="1701"/>
                        </a:lnTo>
                        <a:lnTo>
                          <a:pt x="1449" y="1674"/>
                        </a:lnTo>
                        <a:lnTo>
                          <a:pt x="1470" y="1653"/>
                        </a:lnTo>
                        <a:lnTo>
                          <a:pt x="1509" y="1624"/>
                        </a:lnTo>
                        <a:lnTo>
                          <a:pt x="1554" y="1593"/>
                        </a:lnTo>
                        <a:lnTo>
                          <a:pt x="1600" y="1558"/>
                        </a:lnTo>
                        <a:lnTo>
                          <a:pt x="1641" y="1518"/>
                        </a:lnTo>
                        <a:lnTo>
                          <a:pt x="1666" y="1478"/>
                        </a:lnTo>
                        <a:lnTo>
                          <a:pt x="1701" y="1434"/>
                        </a:lnTo>
                        <a:lnTo>
                          <a:pt x="1741" y="1389"/>
                        </a:lnTo>
                        <a:lnTo>
                          <a:pt x="1764" y="1365"/>
                        </a:lnTo>
                        <a:lnTo>
                          <a:pt x="1782" y="1343"/>
                        </a:lnTo>
                        <a:lnTo>
                          <a:pt x="1830" y="1298"/>
                        </a:lnTo>
                        <a:lnTo>
                          <a:pt x="1875" y="1271"/>
                        </a:lnTo>
                        <a:lnTo>
                          <a:pt x="1935" y="1230"/>
                        </a:lnTo>
                        <a:lnTo>
                          <a:pt x="1974" y="1202"/>
                        </a:lnTo>
                        <a:lnTo>
                          <a:pt x="2052" y="1157"/>
                        </a:lnTo>
                        <a:lnTo>
                          <a:pt x="2100" y="1133"/>
                        </a:lnTo>
                        <a:lnTo>
                          <a:pt x="2136" y="1109"/>
                        </a:lnTo>
                        <a:lnTo>
                          <a:pt x="2181" y="1080"/>
                        </a:lnTo>
                        <a:lnTo>
                          <a:pt x="2262" y="1079"/>
                        </a:lnTo>
                        <a:lnTo>
                          <a:pt x="2433" y="1062"/>
                        </a:lnTo>
                        <a:lnTo>
                          <a:pt x="2370" y="1055"/>
                        </a:lnTo>
                        <a:lnTo>
                          <a:pt x="2328" y="1058"/>
                        </a:lnTo>
                        <a:lnTo>
                          <a:pt x="2400" y="974"/>
                        </a:lnTo>
                        <a:lnTo>
                          <a:pt x="2304" y="1061"/>
                        </a:lnTo>
                        <a:lnTo>
                          <a:pt x="2262" y="1058"/>
                        </a:lnTo>
                        <a:lnTo>
                          <a:pt x="2217" y="1050"/>
                        </a:lnTo>
                        <a:lnTo>
                          <a:pt x="2241" y="1016"/>
                        </a:lnTo>
                        <a:lnTo>
                          <a:pt x="2277" y="971"/>
                        </a:lnTo>
                        <a:lnTo>
                          <a:pt x="2379" y="876"/>
                        </a:lnTo>
                        <a:lnTo>
                          <a:pt x="2289" y="941"/>
                        </a:lnTo>
                        <a:lnTo>
                          <a:pt x="2238" y="983"/>
                        </a:lnTo>
                        <a:lnTo>
                          <a:pt x="2196" y="1019"/>
                        </a:lnTo>
                        <a:lnTo>
                          <a:pt x="2166" y="1034"/>
                        </a:lnTo>
                        <a:lnTo>
                          <a:pt x="2127" y="1058"/>
                        </a:lnTo>
                        <a:lnTo>
                          <a:pt x="2094" y="1076"/>
                        </a:lnTo>
                        <a:lnTo>
                          <a:pt x="2046" y="1091"/>
                        </a:lnTo>
                        <a:lnTo>
                          <a:pt x="2007" y="1106"/>
                        </a:lnTo>
                        <a:lnTo>
                          <a:pt x="2004" y="1079"/>
                        </a:lnTo>
                        <a:lnTo>
                          <a:pt x="2058" y="1049"/>
                        </a:lnTo>
                        <a:lnTo>
                          <a:pt x="2091" y="1010"/>
                        </a:lnTo>
                        <a:lnTo>
                          <a:pt x="2121" y="1004"/>
                        </a:lnTo>
                        <a:lnTo>
                          <a:pt x="2151" y="992"/>
                        </a:lnTo>
                        <a:lnTo>
                          <a:pt x="2241" y="935"/>
                        </a:lnTo>
                        <a:lnTo>
                          <a:pt x="2142" y="986"/>
                        </a:lnTo>
                        <a:lnTo>
                          <a:pt x="2094" y="995"/>
                        </a:lnTo>
                        <a:lnTo>
                          <a:pt x="2169" y="878"/>
                        </a:lnTo>
                        <a:lnTo>
                          <a:pt x="2061" y="1013"/>
                        </a:lnTo>
                        <a:lnTo>
                          <a:pt x="2037" y="1040"/>
                        </a:lnTo>
                        <a:lnTo>
                          <a:pt x="1992" y="1058"/>
                        </a:lnTo>
                        <a:lnTo>
                          <a:pt x="1995" y="1004"/>
                        </a:lnTo>
                        <a:lnTo>
                          <a:pt x="2025" y="989"/>
                        </a:lnTo>
                        <a:lnTo>
                          <a:pt x="2130" y="890"/>
                        </a:lnTo>
                        <a:lnTo>
                          <a:pt x="2022" y="968"/>
                        </a:lnTo>
                        <a:lnTo>
                          <a:pt x="1992" y="986"/>
                        </a:lnTo>
                        <a:lnTo>
                          <a:pt x="1983" y="932"/>
                        </a:lnTo>
                        <a:lnTo>
                          <a:pt x="1971" y="864"/>
                        </a:lnTo>
                        <a:lnTo>
                          <a:pt x="1971" y="968"/>
                        </a:lnTo>
                        <a:lnTo>
                          <a:pt x="1971" y="1010"/>
                        </a:lnTo>
                        <a:lnTo>
                          <a:pt x="1965" y="1046"/>
                        </a:lnTo>
                        <a:lnTo>
                          <a:pt x="1893" y="1052"/>
                        </a:lnTo>
                        <a:lnTo>
                          <a:pt x="1866" y="1052"/>
                        </a:lnTo>
                        <a:lnTo>
                          <a:pt x="1773" y="1031"/>
                        </a:lnTo>
                        <a:lnTo>
                          <a:pt x="1845" y="1061"/>
                        </a:lnTo>
                        <a:lnTo>
                          <a:pt x="1908" y="1073"/>
                        </a:lnTo>
                        <a:lnTo>
                          <a:pt x="1962" y="1067"/>
                        </a:lnTo>
                        <a:lnTo>
                          <a:pt x="1977" y="1124"/>
                        </a:lnTo>
                        <a:lnTo>
                          <a:pt x="1917" y="1163"/>
                        </a:lnTo>
                        <a:lnTo>
                          <a:pt x="1869" y="1194"/>
                        </a:lnTo>
                        <a:lnTo>
                          <a:pt x="1803" y="1232"/>
                        </a:lnTo>
                        <a:lnTo>
                          <a:pt x="1753" y="1265"/>
                        </a:lnTo>
                        <a:lnTo>
                          <a:pt x="1720" y="1283"/>
                        </a:lnTo>
                        <a:lnTo>
                          <a:pt x="1683" y="1304"/>
                        </a:lnTo>
                        <a:lnTo>
                          <a:pt x="1650" y="1331"/>
                        </a:lnTo>
                        <a:lnTo>
                          <a:pt x="1618" y="1365"/>
                        </a:lnTo>
                        <a:lnTo>
                          <a:pt x="1582" y="1397"/>
                        </a:lnTo>
                        <a:lnTo>
                          <a:pt x="1545" y="1428"/>
                        </a:lnTo>
                        <a:lnTo>
                          <a:pt x="1521" y="1451"/>
                        </a:lnTo>
                        <a:lnTo>
                          <a:pt x="1479" y="1467"/>
                        </a:lnTo>
                        <a:lnTo>
                          <a:pt x="1452" y="1475"/>
                        </a:lnTo>
                        <a:lnTo>
                          <a:pt x="1429" y="1487"/>
                        </a:lnTo>
                        <a:lnTo>
                          <a:pt x="1407" y="1494"/>
                        </a:lnTo>
                        <a:lnTo>
                          <a:pt x="1419" y="1448"/>
                        </a:lnTo>
                        <a:lnTo>
                          <a:pt x="1429" y="1407"/>
                        </a:lnTo>
                        <a:lnTo>
                          <a:pt x="1441" y="1374"/>
                        </a:lnTo>
                        <a:lnTo>
                          <a:pt x="1467" y="1344"/>
                        </a:lnTo>
                        <a:lnTo>
                          <a:pt x="1497" y="1311"/>
                        </a:lnTo>
                        <a:lnTo>
                          <a:pt x="1528" y="1272"/>
                        </a:lnTo>
                        <a:lnTo>
                          <a:pt x="1564" y="1223"/>
                        </a:lnTo>
                        <a:lnTo>
                          <a:pt x="1579" y="1199"/>
                        </a:lnTo>
                        <a:lnTo>
                          <a:pt x="1599" y="1170"/>
                        </a:lnTo>
                        <a:lnTo>
                          <a:pt x="1617" y="1124"/>
                        </a:lnTo>
                        <a:lnTo>
                          <a:pt x="1635" y="1085"/>
                        </a:lnTo>
                        <a:lnTo>
                          <a:pt x="1644" y="1037"/>
                        </a:lnTo>
                        <a:lnTo>
                          <a:pt x="1665" y="996"/>
                        </a:lnTo>
                        <a:lnTo>
                          <a:pt x="1713" y="974"/>
                        </a:lnTo>
                        <a:lnTo>
                          <a:pt x="1788" y="947"/>
                        </a:lnTo>
                        <a:lnTo>
                          <a:pt x="1839" y="914"/>
                        </a:lnTo>
                        <a:lnTo>
                          <a:pt x="1899" y="884"/>
                        </a:lnTo>
                        <a:lnTo>
                          <a:pt x="1980" y="845"/>
                        </a:lnTo>
                        <a:lnTo>
                          <a:pt x="2034" y="824"/>
                        </a:lnTo>
                        <a:lnTo>
                          <a:pt x="2073" y="806"/>
                        </a:lnTo>
                        <a:lnTo>
                          <a:pt x="2238" y="800"/>
                        </a:lnTo>
                        <a:lnTo>
                          <a:pt x="2247" y="842"/>
                        </a:lnTo>
                        <a:lnTo>
                          <a:pt x="2280" y="884"/>
                        </a:lnTo>
                        <a:lnTo>
                          <a:pt x="2259" y="836"/>
                        </a:lnTo>
                        <a:lnTo>
                          <a:pt x="2256" y="800"/>
                        </a:lnTo>
                        <a:lnTo>
                          <a:pt x="2397" y="785"/>
                        </a:lnTo>
                        <a:lnTo>
                          <a:pt x="2097" y="794"/>
                        </a:lnTo>
                        <a:lnTo>
                          <a:pt x="2157" y="758"/>
                        </a:lnTo>
                        <a:lnTo>
                          <a:pt x="2223" y="708"/>
                        </a:lnTo>
                        <a:lnTo>
                          <a:pt x="2139" y="749"/>
                        </a:lnTo>
                        <a:lnTo>
                          <a:pt x="2085" y="764"/>
                        </a:lnTo>
                        <a:lnTo>
                          <a:pt x="2037" y="779"/>
                        </a:lnTo>
                        <a:lnTo>
                          <a:pt x="1998" y="737"/>
                        </a:lnTo>
                        <a:lnTo>
                          <a:pt x="1980" y="680"/>
                        </a:lnTo>
                        <a:lnTo>
                          <a:pt x="2049" y="659"/>
                        </a:lnTo>
                        <a:lnTo>
                          <a:pt x="2118" y="608"/>
                        </a:lnTo>
                        <a:lnTo>
                          <a:pt x="2025" y="656"/>
                        </a:lnTo>
                        <a:lnTo>
                          <a:pt x="1974" y="665"/>
                        </a:lnTo>
                        <a:lnTo>
                          <a:pt x="1923" y="540"/>
                        </a:lnTo>
                        <a:lnTo>
                          <a:pt x="1926" y="602"/>
                        </a:lnTo>
                        <a:lnTo>
                          <a:pt x="1884" y="611"/>
                        </a:lnTo>
                        <a:lnTo>
                          <a:pt x="1806" y="602"/>
                        </a:lnTo>
                        <a:lnTo>
                          <a:pt x="1884" y="620"/>
                        </a:lnTo>
                        <a:lnTo>
                          <a:pt x="1935" y="617"/>
                        </a:lnTo>
                        <a:lnTo>
                          <a:pt x="1959" y="686"/>
                        </a:lnTo>
                        <a:lnTo>
                          <a:pt x="1980" y="740"/>
                        </a:lnTo>
                        <a:lnTo>
                          <a:pt x="2010" y="794"/>
                        </a:lnTo>
                        <a:lnTo>
                          <a:pt x="1938" y="827"/>
                        </a:lnTo>
                        <a:lnTo>
                          <a:pt x="1863" y="863"/>
                        </a:lnTo>
                        <a:lnTo>
                          <a:pt x="1785" y="902"/>
                        </a:lnTo>
                        <a:lnTo>
                          <a:pt x="1728" y="932"/>
                        </a:lnTo>
                        <a:lnTo>
                          <a:pt x="1671" y="947"/>
                        </a:lnTo>
                        <a:lnTo>
                          <a:pt x="1695" y="860"/>
                        </a:lnTo>
                        <a:lnTo>
                          <a:pt x="1713" y="779"/>
                        </a:lnTo>
                        <a:lnTo>
                          <a:pt x="1722" y="719"/>
                        </a:lnTo>
                        <a:lnTo>
                          <a:pt x="1731" y="650"/>
                        </a:lnTo>
                        <a:lnTo>
                          <a:pt x="1731" y="596"/>
                        </a:lnTo>
                        <a:lnTo>
                          <a:pt x="1749" y="534"/>
                        </a:lnTo>
                        <a:lnTo>
                          <a:pt x="1818" y="479"/>
                        </a:lnTo>
                        <a:lnTo>
                          <a:pt x="1884" y="416"/>
                        </a:lnTo>
                        <a:lnTo>
                          <a:pt x="1947" y="306"/>
                        </a:lnTo>
                        <a:lnTo>
                          <a:pt x="1878" y="401"/>
                        </a:lnTo>
                        <a:lnTo>
                          <a:pt x="1809" y="455"/>
                        </a:lnTo>
                        <a:lnTo>
                          <a:pt x="1746" y="500"/>
                        </a:lnTo>
                        <a:lnTo>
                          <a:pt x="1743" y="452"/>
                        </a:lnTo>
                        <a:lnTo>
                          <a:pt x="1746" y="389"/>
                        </a:lnTo>
                        <a:lnTo>
                          <a:pt x="1761" y="288"/>
                        </a:lnTo>
                        <a:lnTo>
                          <a:pt x="1719" y="432"/>
                        </a:lnTo>
                        <a:lnTo>
                          <a:pt x="1716" y="515"/>
                        </a:lnTo>
                        <a:lnTo>
                          <a:pt x="1698" y="581"/>
                        </a:lnTo>
                        <a:lnTo>
                          <a:pt x="1683" y="662"/>
                        </a:lnTo>
                        <a:lnTo>
                          <a:pt x="1665" y="702"/>
                        </a:lnTo>
                        <a:lnTo>
                          <a:pt x="1623" y="659"/>
                        </a:lnTo>
                        <a:lnTo>
                          <a:pt x="1569" y="587"/>
                        </a:lnTo>
                        <a:lnTo>
                          <a:pt x="1521" y="512"/>
                        </a:lnTo>
                        <a:lnTo>
                          <a:pt x="1566" y="473"/>
                        </a:lnTo>
                        <a:lnTo>
                          <a:pt x="1599" y="432"/>
                        </a:lnTo>
                        <a:lnTo>
                          <a:pt x="1650" y="413"/>
                        </a:lnTo>
                        <a:lnTo>
                          <a:pt x="1731" y="362"/>
                        </a:lnTo>
                        <a:lnTo>
                          <a:pt x="1635" y="401"/>
                        </a:lnTo>
                        <a:lnTo>
                          <a:pt x="1605" y="407"/>
                        </a:lnTo>
                        <a:lnTo>
                          <a:pt x="1635" y="365"/>
                        </a:lnTo>
                        <a:lnTo>
                          <a:pt x="1659" y="264"/>
                        </a:lnTo>
                        <a:lnTo>
                          <a:pt x="1611" y="371"/>
                        </a:lnTo>
                        <a:lnTo>
                          <a:pt x="1587" y="407"/>
                        </a:lnTo>
                        <a:lnTo>
                          <a:pt x="1575" y="431"/>
                        </a:lnTo>
                        <a:lnTo>
                          <a:pt x="1542" y="458"/>
                        </a:lnTo>
                        <a:lnTo>
                          <a:pt x="1509" y="491"/>
                        </a:lnTo>
                        <a:lnTo>
                          <a:pt x="1461" y="408"/>
                        </a:lnTo>
                        <a:lnTo>
                          <a:pt x="1413" y="312"/>
                        </a:lnTo>
                        <a:lnTo>
                          <a:pt x="1425" y="245"/>
                        </a:lnTo>
                        <a:lnTo>
                          <a:pt x="1473" y="227"/>
                        </a:lnTo>
                        <a:lnTo>
                          <a:pt x="1593" y="149"/>
                        </a:lnTo>
                        <a:lnTo>
                          <a:pt x="1470" y="215"/>
                        </a:lnTo>
                        <a:lnTo>
                          <a:pt x="1425" y="227"/>
                        </a:lnTo>
                        <a:lnTo>
                          <a:pt x="1428" y="143"/>
                        </a:lnTo>
                        <a:lnTo>
                          <a:pt x="1425" y="0"/>
                        </a:lnTo>
                        <a:lnTo>
                          <a:pt x="1413" y="155"/>
                        </a:lnTo>
                        <a:lnTo>
                          <a:pt x="1404" y="239"/>
                        </a:lnTo>
                        <a:lnTo>
                          <a:pt x="1392" y="284"/>
                        </a:lnTo>
                        <a:lnTo>
                          <a:pt x="1359" y="224"/>
                        </a:lnTo>
                        <a:lnTo>
                          <a:pt x="1263" y="96"/>
                        </a:lnTo>
                        <a:lnTo>
                          <a:pt x="1350" y="248"/>
                        </a:lnTo>
                        <a:lnTo>
                          <a:pt x="1278" y="233"/>
                        </a:lnTo>
                        <a:lnTo>
                          <a:pt x="1206" y="191"/>
                        </a:lnTo>
                        <a:lnTo>
                          <a:pt x="1293" y="257"/>
                        </a:lnTo>
                        <a:lnTo>
                          <a:pt x="1350" y="266"/>
                        </a:lnTo>
                        <a:lnTo>
                          <a:pt x="1371" y="299"/>
                        </a:lnTo>
                        <a:lnTo>
                          <a:pt x="1395" y="371"/>
                        </a:lnTo>
                        <a:lnTo>
                          <a:pt x="1431" y="452"/>
                        </a:lnTo>
                        <a:lnTo>
                          <a:pt x="1383" y="449"/>
                        </a:lnTo>
                        <a:lnTo>
                          <a:pt x="1317" y="434"/>
                        </a:lnTo>
                        <a:lnTo>
                          <a:pt x="1266" y="329"/>
                        </a:lnTo>
                        <a:lnTo>
                          <a:pt x="1302" y="425"/>
                        </a:lnTo>
                        <a:lnTo>
                          <a:pt x="1197" y="386"/>
                        </a:lnTo>
                        <a:lnTo>
                          <a:pt x="1305" y="449"/>
                        </a:lnTo>
                        <a:lnTo>
                          <a:pt x="1233" y="479"/>
                        </a:lnTo>
                        <a:lnTo>
                          <a:pt x="1320" y="458"/>
                        </a:lnTo>
                        <a:lnTo>
                          <a:pt x="1365" y="461"/>
                        </a:lnTo>
                        <a:lnTo>
                          <a:pt x="1452" y="479"/>
                        </a:lnTo>
                        <a:lnTo>
                          <a:pt x="1473" y="521"/>
                        </a:lnTo>
                        <a:lnTo>
                          <a:pt x="1494" y="554"/>
                        </a:lnTo>
                        <a:lnTo>
                          <a:pt x="1527" y="602"/>
                        </a:lnTo>
                        <a:lnTo>
                          <a:pt x="1566" y="665"/>
                        </a:lnTo>
                        <a:lnTo>
                          <a:pt x="1614" y="734"/>
                        </a:lnTo>
                        <a:lnTo>
                          <a:pt x="1647" y="786"/>
                        </a:lnTo>
                        <a:lnTo>
                          <a:pt x="1638" y="836"/>
                        </a:lnTo>
                        <a:lnTo>
                          <a:pt x="1626" y="884"/>
                        </a:lnTo>
                        <a:lnTo>
                          <a:pt x="1599" y="935"/>
                        </a:lnTo>
                        <a:lnTo>
                          <a:pt x="1575" y="1013"/>
                        </a:lnTo>
                        <a:lnTo>
                          <a:pt x="1551" y="1080"/>
                        </a:lnTo>
                        <a:lnTo>
                          <a:pt x="1533" y="1118"/>
                        </a:lnTo>
                        <a:lnTo>
                          <a:pt x="1500" y="1157"/>
                        </a:lnTo>
                        <a:lnTo>
                          <a:pt x="1464" y="1187"/>
                        </a:lnTo>
                        <a:lnTo>
                          <a:pt x="1431" y="1218"/>
                        </a:lnTo>
                        <a:lnTo>
                          <a:pt x="1401" y="1245"/>
                        </a:lnTo>
                        <a:lnTo>
                          <a:pt x="1377" y="1262"/>
                        </a:lnTo>
                        <a:lnTo>
                          <a:pt x="1345" y="1293"/>
                        </a:lnTo>
                        <a:lnTo>
                          <a:pt x="1314" y="1326"/>
                        </a:lnTo>
                        <a:lnTo>
                          <a:pt x="1279" y="1361"/>
                        </a:lnTo>
                        <a:lnTo>
                          <a:pt x="1239" y="1392"/>
                        </a:lnTo>
                        <a:lnTo>
                          <a:pt x="1204" y="1424"/>
                        </a:lnTo>
                        <a:lnTo>
                          <a:pt x="1180" y="1449"/>
                        </a:lnTo>
                        <a:lnTo>
                          <a:pt x="1167" y="1470"/>
                        </a:lnTo>
                        <a:lnTo>
                          <a:pt x="1134" y="1461"/>
                        </a:lnTo>
                        <a:lnTo>
                          <a:pt x="1108" y="1452"/>
                        </a:lnTo>
                        <a:lnTo>
                          <a:pt x="1090" y="1436"/>
                        </a:lnTo>
                        <a:lnTo>
                          <a:pt x="1071" y="1410"/>
                        </a:lnTo>
                        <a:lnTo>
                          <a:pt x="1038" y="1391"/>
                        </a:lnTo>
                        <a:lnTo>
                          <a:pt x="1012" y="1377"/>
                        </a:lnTo>
                        <a:lnTo>
                          <a:pt x="966" y="1353"/>
                        </a:lnTo>
                        <a:lnTo>
                          <a:pt x="945" y="1338"/>
                        </a:lnTo>
                        <a:lnTo>
                          <a:pt x="918" y="1317"/>
                        </a:lnTo>
                        <a:lnTo>
                          <a:pt x="889" y="1302"/>
                        </a:lnTo>
                        <a:lnTo>
                          <a:pt x="862" y="1284"/>
                        </a:lnTo>
                        <a:lnTo>
                          <a:pt x="837" y="1254"/>
                        </a:lnTo>
                        <a:lnTo>
                          <a:pt x="813" y="1208"/>
                        </a:lnTo>
                        <a:lnTo>
                          <a:pt x="795" y="1176"/>
                        </a:lnTo>
                        <a:lnTo>
                          <a:pt x="831" y="1130"/>
                        </a:lnTo>
                        <a:lnTo>
                          <a:pt x="864" y="1088"/>
                        </a:lnTo>
                        <a:lnTo>
                          <a:pt x="888" y="1043"/>
                        </a:lnTo>
                        <a:lnTo>
                          <a:pt x="918" y="1001"/>
                        </a:lnTo>
                        <a:lnTo>
                          <a:pt x="945" y="944"/>
                        </a:lnTo>
                        <a:lnTo>
                          <a:pt x="978" y="878"/>
                        </a:lnTo>
                        <a:lnTo>
                          <a:pt x="1002" y="812"/>
                        </a:lnTo>
                        <a:lnTo>
                          <a:pt x="1017" y="738"/>
                        </a:lnTo>
                        <a:lnTo>
                          <a:pt x="1113" y="726"/>
                        </a:lnTo>
                        <a:lnTo>
                          <a:pt x="1179" y="698"/>
                        </a:lnTo>
                        <a:lnTo>
                          <a:pt x="1239" y="677"/>
                        </a:lnTo>
                        <a:lnTo>
                          <a:pt x="1293" y="638"/>
                        </a:lnTo>
                        <a:lnTo>
                          <a:pt x="1326" y="653"/>
                        </a:lnTo>
                        <a:lnTo>
                          <a:pt x="1443" y="641"/>
                        </a:lnTo>
                        <a:lnTo>
                          <a:pt x="1335" y="644"/>
                        </a:lnTo>
                        <a:lnTo>
                          <a:pt x="1311" y="629"/>
                        </a:lnTo>
                        <a:lnTo>
                          <a:pt x="1383" y="558"/>
                        </a:lnTo>
                        <a:lnTo>
                          <a:pt x="1290" y="617"/>
                        </a:lnTo>
                        <a:lnTo>
                          <a:pt x="1233" y="650"/>
                        </a:lnTo>
                        <a:lnTo>
                          <a:pt x="1206" y="602"/>
                        </a:lnTo>
                        <a:lnTo>
                          <a:pt x="1266" y="539"/>
                        </a:lnTo>
                        <a:lnTo>
                          <a:pt x="1200" y="590"/>
                        </a:lnTo>
                        <a:lnTo>
                          <a:pt x="1155" y="464"/>
                        </a:lnTo>
                        <a:lnTo>
                          <a:pt x="1188" y="608"/>
                        </a:lnTo>
                        <a:lnTo>
                          <a:pt x="1215" y="659"/>
                        </a:lnTo>
                        <a:lnTo>
                          <a:pt x="1119" y="695"/>
                        </a:lnTo>
                        <a:lnTo>
                          <a:pt x="1029" y="707"/>
                        </a:lnTo>
                        <a:lnTo>
                          <a:pt x="1038" y="665"/>
                        </a:lnTo>
                        <a:lnTo>
                          <a:pt x="1059" y="575"/>
                        </a:lnTo>
                        <a:lnTo>
                          <a:pt x="1077" y="504"/>
                        </a:lnTo>
                        <a:lnTo>
                          <a:pt x="1101" y="407"/>
                        </a:lnTo>
                        <a:lnTo>
                          <a:pt x="1110" y="332"/>
                        </a:lnTo>
                        <a:lnTo>
                          <a:pt x="1119" y="275"/>
                        </a:lnTo>
                        <a:lnTo>
                          <a:pt x="1125" y="218"/>
                        </a:lnTo>
                        <a:lnTo>
                          <a:pt x="1143" y="60"/>
                        </a:lnTo>
                        <a:lnTo>
                          <a:pt x="1101" y="227"/>
                        </a:lnTo>
                        <a:lnTo>
                          <a:pt x="1086" y="305"/>
                        </a:lnTo>
                        <a:lnTo>
                          <a:pt x="1032" y="260"/>
                        </a:lnTo>
                        <a:lnTo>
                          <a:pt x="1035" y="203"/>
                        </a:lnTo>
                        <a:lnTo>
                          <a:pt x="996" y="77"/>
                        </a:lnTo>
                        <a:lnTo>
                          <a:pt x="1017" y="203"/>
                        </a:lnTo>
                        <a:lnTo>
                          <a:pt x="1011" y="245"/>
                        </a:lnTo>
                        <a:lnTo>
                          <a:pt x="966" y="197"/>
                        </a:lnTo>
                        <a:lnTo>
                          <a:pt x="786" y="50"/>
                        </a:lnTo>
                        <a:lnTo>
                          <a:pt x="897" y="164"/>
                        </a:lnTo>
                        <a:lnTo>
                          <a:pt x="927" y="197"/>
                        </a:lnTo>
                        <a:lnTo>
                          <a:pt x="972" y="236"/>
                        </a:lnTo>
                        <a:lnTo>
                          <a:pt x="1023" y="284"/>
                        </a:lnTo>
                        <a:lnTo>
                          <a:pt x="972" y="290"/>
                        </a:lnTo>
                        <a:lnTo>
                          <a:pt x="900" y="284"/>
                        </a:lnTo>
                        <a:lnTo>
                          <a:pt x="969" y="302"/>
                        </a:lnTo>
                        <a:lnTo>
                          <a:pt x="1044" y="302"/>
                        </a:lnTo>
                        <a:lnTo>
                          <a:pt x="1083" y="342"/>
                        </a:lnTo>
                        <a:lnTo>
                          <a:pt x="1053" y="425"/>
                        </a:lnTo>
                        <a:lnTo>
                          <a:pt x="1038" y="482"/>
                        </a:lnTo>
                        <a:lnTo>
                          <a:pt x="978" y="434"/>
                        </a:lnTo>
                        <a:lnTo>
                          <a:pt x="939" y="389"/>
                        </a:lnTo>
                        <a:lnTo>
                          <a:pt x="891" y="332"/>
                        </a:lnTo>
                        <a:lnTo>
                          <a:pt x="888" y="296"/>
                        </a:lnTo>
                        <a:lnTo>
                          <a:pt x="876" y="149"/>
                        </a:lnTo>
                        <a:lnTo>
                          <a:pt x="873" y="290"/>
                        </a:lnTo>
                        <a:lnTo>
                          <a:pt x="867" y="311"/>
                        </a:lnTo>
                        <a:lnTo>
                          <a:pt x="822" y="284"/>
                        </a:lnTo>
                        <a:lnTo>
                          <a:pt x="792" y="245"/>
                        </a:lnTo>
                        <a:lnTo>
                          <a:pt x="735" y="150"/>
                        </a:lnTo>
                        <a:lnTo>
                          <a:pt x="780" y="254"/>
                        </a:lnTo>
                        <a:lnTo>
                          <a:pt x="810" y="302"/>
                        </a:lnTo>
                        <a:lnTo>
                          <a:pt x="861" y="348"/>
                        </a:lnTo>
                        <a:lnTo>
                          <a:pt x="783" y="401"/>
                        </a:lnTo>
                        <a:lnTo>
                          <a:pt x="591" y="432"/>
                        </a:lnTo>
                        <a:lnTo>
                          <a:pt x="777" y="426"/>
                        </a:lnTo>
                        <a:lnTo>
                          <a:pt x="879" y="368"/>
                        </a:lnTo>
                        <a:lnTo>
                          <a:pt x="936" y="431"/>
                        </a:lnTo>
                        <a:lnTo>
                          <a:pt x="972" y="464"/>
                        </a:lnTo>
                        <a:lnTo>
                          <a:pt x="1020" y="506"/>
                        </a:lnTo>
                        <a:lnTo>
                          <a:pt x="1005" y="593"/>
                        </a:lnTo>
                        <a:lnTo>
                          <a:pt x="987" y="644"/>
                        </a:lnTo>
                        <a:lnTo>
                          <a:pt x="957" y="752"/>
                        </a:lnTo>
                        <a:lnTo>
                          <a:pt x="945" y="803"/>
                        </a:lnTo>
                        <a:lnTo>
                          <a:pt x="924" y="854"/>
                        </a:lnTo>
                        <a:lnTo>
                          <a:pt x="885" y="917"/>
                        </a:lnTo>
                        <a:lnTo>
                          <a:pt x="849" y="974"/>
                        </a:lnTo>
                        <a:lnTo>
                          <a:pt x="807" y="1037"/>
                        </a:lnTo>
                        <a:lnTo>
                          <a:pt x="753" y="1094"/>
                        </a:lnTo>
                        <a:lnTo>
                          <a:pt x="711" y="1128"/>
                        </a:lnTo>
                        <a:lnTo>
                          <a:pt x="663" y="1082"/>
                        </a:lnTo>
                        <a:lnTo>
                          <a:pt x="630" y="1040"/>
                        </a:lnTo>
                        <a:lnTo>
                          <a:pt x="567" y="950"/>
                        </a:lnTo>
                        <a:lnTo>
                          <a:pt x="522" y="869"/>
                        </a:lnTo>
                        <a:lnTo>
                          <a:pt x="465" y="792"/>
                        </a:lnTo>
                        <a:lnTo>
                          <a:pt x="435" y="737"/>
                        </a:lnTo>
                        <a:lnTo>
                          <a:pt x="411" y="684"/>
                        </a:lnTo>
                        <a:lnTo>
                          <a:pt x="441" y="623"/>
                        </a:lnTo>
                        <a:lnTo>
                          <a:pt x="465" y="563"/>
                        </a:lnTo>
                        <a:lnTo>
                          <a:pt x="483" y="464"/>
                        </a:lnTo>
                        <a:lnTo>
                          <a:pt x="609" y="368"/>
                        </a:lnTo>
                        <a:lnTo>
                          <a:pt x="492" y="443"/>
                        </a:lnTo>
                        <a:lnTo>
                          <a:pt x="501" y="270"/>
                        </a:lnTo>
                        <a:lnTo>
                          <a:pt x="468" y="452"/>
                        </a:lnTo>
                        <a:lnTo>
                          <a:pt x="450" y="521"/>
                        </a:lnTo>
                        <a:lnTo>
                          <a:pt x="381" y="419"/>
                        </a:lnTo>
                        <a:lnTo>
                          <a:pt x="447" y="552"/>
                        </a:lnTo>
                        <a:lnTo>
                          <a:pt x="429" y="605"/>
                        </a:lnTo>
                        <a:lnTo>
                          <a:pt x="393" y="656"/>
                        </a:lnTo>
                        <a:lnTo>
                          <a:pt x="360" y="611"/>
                        </a:lnTo>
                        <a:lnTo>
                          <a:pt x="309" y="552"/>
                        </a:lnTo>
                        <a:lnTo>
                          <a:pt x="252" y="491"/>
                        </a:lnTo>
                        <a:lnTo>
                          <a:pt x="267" y="311"/>
                        </a:lnTo>
                        <a:lnTo>
                          <a:pt x="240" y="479"/>
                        </a:lnTo>
                        <a:lnTo>
                          <a:pt x="123" y="402"/>
                        </a:lnTo>
                        <a:lnTo>
                          <a:pt x="216" y="500"/>
                        </a:lnTo>
                        <a:lnTo>
                          <a:pt x="171" y="512"/>
                        </a:lnTo>
                        <a:lnTo>
                          <a:pt x="60" y="500"/>
                        </a:lnTo>
                        <a:lnTo>
                          <a:pt x="174" y="527"/>
                        </a:lnTo>
                        <a:lnTo>
                          <a:pt x="228" y="518"/>
                        </a:lnTo>
                        <a:lnTo>
                          <a:pt x="267" y="582"/>
                        </a:lnTo>
                        <a:lnTo>
                          <a:pt x="309" y="647"/>
                        </a:lnTo>
                        <a:lnTo>
                          <a:pt x="339" y="714"/>
                        </a:lnTo>
                        <a:lnTo>
                          <a:pt x="297" y="734"/>
                        </a:lnTo>
                        <a:lnTo>
                          <a:pt x="225" y="743"/>
                        </a:lnTo>
                        <a:lnTo>
                          <a:pt x="132" y="734"/>
                        </a:lnTo>
                        <a:lnTo>
                          <a:pt x="117" y="629"/>
                        </a:lnTo>
                        <a:lnTo>
                          <a:pt x="117" y="737"/>
                        </a:lnTo>
                        <a:lnTo>
                          <a:pt x="21" y="714"/>
                        </a:lnTo>
                        <a:lnTo>
                          <a:pt x="99" y="746"/>
                        </a:lnTo>
                        <a:lnTo>
                          <a:pt x="54" y="800"/>
                        </a:lnTo>
                        <a:lnTo>
                          <a:pt x="114" y="755"/>
                        </a:lnTo>
                        <a:lnTo>
                          <a:pt x="171" y="762"/>
                        </a:lnTo>
                        <a:lnTo>
                          <a:pt x="234" y="767"/>
                        </a:lnTo>
                        <a:lnTo>
                          <a:pt x="297" y="764"/>
                        </a:lnTo>
                        <a:lnTo>
                          <a:pt x="351" y="749"/>
                        </a:lnTo>
                        <a:lnTo>
                          <a:pt x="393" y="809"/>
                        </a:lnTo>
                        <a:lnTo>
                          <a:pt x="453" y="908"/>
                        </a:lnTo>
                        <a:lnTo>
                          <a:pt x="495" y="986"/>
                        </a:lnTo>
                        <a:lnTo>
                          <a:pt x="549" y="1067"/>
                        </a:lnTo>
                        <a:lnTo>
                          <a:pt x="459" y="1070"/>
                        </a:lnTo>
                        <a:lnTo>
                          <a:pt x="387" y="1072"/>
                        </a:lnTo>
                        <a:lnTo>
                          <a:pt x="306" y="1063"/>
                        </a:lnTo>
                        <a:lnTo>
                          <a:pt x="231" y="1044"/>
                        </a:lnTo>
                        <a:lnTo>
                          <a:pt x="228" y="986"/>
                        </a:lnTo>
                        <a:lnTo>
                          <a:pt x="201" y="864"/>
                        </a:lnTo>
                        <a:lnTo>
                          <a:pt x="207" y="995"/>
                        </a:lnTo>
                        <a:lnTo>
                          <a:pt x="210" y="1037"/>
                        </a:lnTo>
                        <a:lnTo>
                          <a:pt x="3" y="1038"/>
                        </a:lnTo>
                        <a:lnTo>
                          <a:pt x="207" y="1067"/>
                        </a:lnTo>
                        <a:lnTo>
                          <a:pt x="162" y="1106"/>
                        </a:lnTo>
                        <a:lnTo>
                          <a:pt x="0" y="1190"/>
                        </a:lnTo>
                        <a:lnTo>
                          <a:pt x="174" y="1118"/>
                        </a:lnTo>
                        <a:lnTo>
                          <a:pt x="231" y="1073"/>
                        </a:lnTo>
                        <a:lnTo>
                          <a:pt x="321" y="1091"/>
                        </a:lnTo>
                        <a:lnTo>
                          <a:pt x="411" y="1104"/>
                        </a:lnTo>
                        <a:lnTo>
                          <a:pt x="474" y="1103"/>
                        </a:lnTo>
                        <a:lnTo>
                          <a:pt x="555" y="1103"/>
                        </a:lnTo>
                        <a:lnTo>
                          <a:pt x="588" y="1151"/>
                        </a:lnTo>
                        <a:lnTo>
                          <a:pt x="645" y="1236"/>
                        </a:lnTo>
                        <a:lnTo>
                          <a:pt x="699" y="1326"/>
                        </a:lnTo>
                        <a:lnTo>
                          <a:pt x="714" y="1354"/>
                        </a:lnTo>
                        <a:lnTo>
                          <a:pt x="738" y="1391"/>
                        </a:lnTo>
                        <a:lnTo>
                          <a:pt x="777" y="1424"/>
                        </a:lnTo>
                        <a:lnTo>
                          <a:pt x="795" y="1452"/>
                        </a:lnTo>
                        <a:lnTo>
                          <a:pt x="822" y="1473"/>
                        </a:lnTo>
                        <a:lnTo>
                          <a:pt x="850" y="1488"/>
                        </a:lnTo>
                        <a:lnTo>
                          <a:pt x="876" y="1505"/>
                        </a:lnTo>
                        <a:lnTo>
                          <a:pt x="912" y="1526"/>
                        </a:lnTo>
                        <a:lnTo>
                          <a:pt x="933" y="1548"/>
                        </a:lnTo>
                        <a:lnTo>
                          <a:pt x="946" y="1584"/>
                        </a:lnTo>
                        <a:lnTo>
                          <a:pt x="954" y="1615"/>
                        </a:lnTo>
                        <a:lnTo>
                          <a:pt x="957" y="166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0" name="Freeform 16"/>
                  <p:cNvSpPr>
                    <a:spLocks/>
                  </p:cNvSpPr>
                  <p:nvPr/>
                </p:nvSpPr>
                <p:spPr bwMode="auto">
                  <a:xfrm>
                    <a:off x="1408" y="3200"/>
                    <a:ext cx="129" cy="59"/>
                  </a:xfrm>
                  <a:custGeom>
                    <a:avLst/>
                    <a:gdLst>
                      <a:gd name="T0" fmla="*/ 96 w 129"/>
                      <a:gd name="T1" fmla="*/ 0 h 59"/>
                      <a:gd name="T2" fmla="*/ 111 w 129"/>
                      <a:gd name="T3" fmla="*/ 15 h 59"/>
                      <a:gd name="T4" fmla="*/ 106 w 129"/>
                      <a:gd name="T5" fmla="*/ 30 h 59"/>
                      <a:gd name="T6" fmla="*/ 88 w 129"/>
                      <a:gd name="T7" fmla="*/ 38 h 59"/>
                      <a:gd name="T8" fmla="*/ 57 w 129"/>
                      <a:gd name="T9" fmla="*/ 45 h 59"/>
                      <a:gd name="T10" fmla="*/ 45 w 129"/>
                      <a:gd name="T11" fmla="*/ 51 h 59"/>
                      <a:gd name="T12" fmla="*/ 0 w 129"/>
                      <a:gd name="T13" fmla="*/ 59 h 59"/>
                      <a:gd name="T14" fmla="*/ 55 w 129"/>
                      <a:gd name="T15" fmla="*/ 57 h 59"/>
                      <a:gd name="T16" fmla="*/ 102 w 129"/>
                      <a:gd name="T17" fmla="*/ 51 h 59"/>
                      <a:gd name="T18" fmla="*/ 126 w 129"/>
                      <a:gd name="T19" fmla="*/ 30 h 59"/>
                      <a:gd name="T20" fmla="*/ 129 w 129"/>
                      <a:gd name="T21" fmla="*/ 18 h 59"/>
                      <a:gd name="T22" fmla="*/ 123 w 129"/>
                      <a:gd name="T23" fmla="*/ 11 h 59"/>
                      <a:gd name="T24" fmla="*/ 96 w 129"/>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59">
                        <a:moveTo>
                          <a:pt x="96" y="0"/>
                        </a:moveTo>
                        <a:lnTo>
                          <a:pt x="111" y="15"/>
                        </a:lnTo>
                        <a:lnTo>
                          <a:pt x="106" y="30"/>
                        </a:lnTo>
                        <a:lnTo>
                          <a:pt x="88" y="38"/>
                        </a:lnTo>
                        <a:lnTo>
                          <a:pt x="57" y="45"/>
                        </a:lnTo>
                        <a:lnTo>
                          <a:pt x="45" y="51"/>
                        </a:lnTo>
                        <a:lnTo>
                          <a:pt x="0" y="59"/>
                        </a:lnTo>
                        <a:lnTo>
                          <a:pt x="55" y="57"/>
                        </a:lnTo>
                        <a:lnTo>
                          <a:pt x="102" y="51"/>
                        </a:lnTo>
                        <a:lnTo>
                          <a:pt x="126" y="30"/>
                        </a:lnTo>
                        <a:lnTo>
                          <a:pt x="129" y="18"/>
                        </a:lnTo>
                        <a:lnTo>
                          <a:pt x="123" y="11"/>
                        </a:lnTo>
                        <a:lnTo>
                          <a:pt x="9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1" name="Freeform 17"/>
                  <p:cNvSpPr>
                    <a:spLocks/>
                  </p:cNvSpPr>
                  <p:nvPr/>
                </p:nvSpPr>
                <p:spPr bwMode="auto">
                  <a:xfrm>
                    <a:off x="1390" y="3203"/>
                    <a:ext cx="115" cy="54"/>
                  </a:xfrm>
                  <a:custGeom>
                    <a:avLst/>
                    <a:gdLst>
                      <a:gd name="T0" fmla="*/ 112 w 115"/>
                      <a:gd name="T1" fmla="*/ 0 h 54"/>
                      <a:gd name="T2" fmla="*/ 115 w 115"/>
                      <a:gd name="T3" fmla="*/ 9 h 54"/>
                      <a:gd name="T4" fmla="*/ 115 w 115"/>
                      <a:gd name="T5" fmla="*/ 18 h 54"/>
                      <a:gd name="T6" fmla="*/ 106 w 115"/>
                      <a:gd name="T7" fmla="*/ 24 h 54"/>
                      <a:gd name="T8" fmla="*/ 91 w 115"/>
                      <a:gd name="T9" fmla="*/ 32 h 54"/>
                      <a:gd name="T10" fmla="*/ 42 w 115"/>
                      <a:gd name="T11" fmla="*/ 42 h 54"/>
                      <a:gd name="T12" fmla="*/ 27 w 115"/>
                      <a:gd name="T13" fmla="*/ 45 h 54"/>
                      <a:gd name="T14" fmla="*/ 0 w 115"/>
                      <a:gd name="T15" fmla="*/ 54 h 54"/>
                      <a:gd name="T16" fmla="*/ 33 w 115"/>
                      <a:gd name="T17" fmla="*/ 35 h 54"/>
                      <a:gd name="T18" fmla="*/ 51 w 115"/>
                      <a:gd name="T19" fmla="*/ 30 h 54"/>
                      <a:gd name="T20" fmla="*/ 72 w 115"/>
                      <a:gd name="T21" fmla="*/ 24 h 54"/>
                      <a:gd name="T22" fmla="*/ 100 w 115"/>
                      <a:gd name="T23" fmla="*/ 17 h 54"/>
                      <a:gd name="T24" fmla="*/ 112 w 115"/>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54">
                        <a:moveTo>
                          <a:pt x="112" y="0"/>
                        </a:moveTo>
                        <a:lnTo>
                          <a:pt x="115" y="9"/>
                        </a:lnTo>
                        <a:lnTo>
                          <a:pt x="115" y="18"/>
                        </a:lnTo>
                        <a:lnTo>
                          <a:pt x="106" y="24"/>
                        </a:lnTo>
                        <a:lnTo>
                          <a:pt x="91" y="32"/>
                        </a:lnTo>
                        <a:lnTo>
                          <a:pt x="42" y="42"/>
                        </a:lnTo>
                        <a:lnTo>
                          <a:pt x="27" y="45"/>
                        </a:lnTo>
                        <a:lnTo>
                          <a:pt x="0" y="54"/>
                        </a:lnTo>
                        <a:lnTo>
                          <a:pt x="33" y="35"/>
                        </a:lnTo>
                        <a:lnTo>
                          <a:pt x="51" y="30"/>
                        </a:lnTo>
                        <a:lnTo>
                          <a:pt x="72" y="24"/>
                        </a:lnTo>
                        <a:lnTo>
                          <a:pt x="100" y="17"/>
                        </a:lnTo>
                        <a:lnTo>
                          <a:pt x="11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2" name="Freeform 18"/>
                  <p:cNvSpPr>
                    <a:spLocks/>
                  </p:cNvSpPr>
                  <p:nvPr/>
                </p:nvSpPr>
                <p:spPr bwMode="auto">
                  <a:xfrm>
                    <a:off x="1523" y="3185"/>
                    <a:ext cx="23" cy="72"/>
                  </a:xfrm>
                  <a:custGeom>
                    <a:avLst/>
                    <a:gdLst>
                      <a:gd name="T0" fmla="*/ 0 w 23"/>
                      <a:gd name="T1" fmla="*/ 0 h 72"/>
                      <a:gd name="T2" fmla="*/ 6 w 23"/>
                      <a:gd name="T3" fmla="*/ 11 h 72"/>
                      <a:gd name="T4" fmla="*/ 11 w 23"/>
                      <a:gd name="T5" fmla="*/ 20 h 72"/>
                      <a:gd name="T6" fmla="*/ 15 w 23"/>
                      <a:gd name="T7" fmla="*/ 32 h 72"/>
                      <a:gd name="T8" fmla="*/ 15 w 23"/>
                      <a:gd name="T9" fmla="*/ 47 h 72"/>
                      <a:gd name="T10" fmla="*/ 3 w 23"/>
                      <a:gd name="T11" fmla="*/ 57 h 72"/>
                      <a:gd name="T12" fmla="*/ 3 w 23"/>
                      <a:gd name="T13" fmla="*/ 72 h 72"/>
                      <a:gd name="T14" fmla="*/ 18 w 23"/>
                      <a:gd name="T15" fmla="*/ 53 h 72"/>
                      <a:gd name="T16" fmla="*/ 23 w 23"/>
                      <a:gd name="T17" fmla="*/ 35 h 72"/>
                      <a:gd name="T18" fmla="*/ 20 w 23"/>
                      <a:gd name="T19" fmla="*/ 6 h 72"/>
                      <a:gd name="T20" fmla="*/ 0 w 2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2">
                        <a:moveTo>
                          <a:pt x="0" y="0"/>
                        </a:moveTo>
                        <a:lnTo>
                          <a:pt x="6" y="11"/>
                        </a:lnTo>
                        <a:lnTo>
                          <a:pt x="11" y="20"/>
                        </a:lnTo>
                        <a:lnTo>
                          <a:pt x="15" y="32"/>
                        </a:lnTo>
                        <a:lnTo>
                          <a:pt x="15" y="47"/>
                        </a:lnTo>
                        <a:lnTo>
                          <a:pt x="3" y="57"/>
                        </a:lnTo>
                        <a:lnTo>
                          <a:pt x="3" y="72"/>
                        </a:lnTo>
                        <a:lnTo>
                          <a:pt x="18" y="53"/>
                        </a:lnTo>
                        <a:lnTo>
                          <a:pt x="23" y="35"/>
                        </a:lnTo>
                        <a:lnTo>
                          <a:pt x="20" y="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3" name="Freeform 19"/>
                  <p:cNvSpPr>
                    <a:spLocks/>
                  </p:cNvSpPr>
                  <p:nvPr/>
                </p:nvSpPr>
                <p:spPr bwMode="auto">
                  <a:xfrm>
                    <a:off x="1526" y="3137"/>
                    <a:ext cx="30" cy="110"/>
                  </a:xfrm>
                  <a:custGeom>
                    <a:avLst/>
                    <a:gdLst>
                      <a:gd name="T0" fmla="*/ 8 w 30"/>
                      <a:gd name="T1" fmla="*/ 0 h 110"/>
                      <a:gd name="T2" fmla="*/ 0 w 30"/>
                      <a:gd name="T3" fmla="*/ 20 h 110"/>
                      <a:gd name="T4" fmla="*/ 2 w 30"/>
                      <a:gd name="T5" fmla="*/ 30 h 110"/>
                      <a:gd name="T6" fmla="*/ 6 w 30"/>
                      <a:gd name="T7" fmla="*/ 38 h 110"/>
                      <a:gd name="T8" fmla="*/ 21 w 30"/>
                      <a:gd name="T9" fmla="*/ 48 h 110"/>
                      <a:gd name="T10" fmla="*/ 23 w 30"/>
                      <a:gd name="T11" fmla="*/ 57 h 110"/>
                      <a:gd name="T12" fmla="*/ 24 w 30"/>
                      <a:gd name="T13" fmla="*/ 84 h 110"/>
                      <a:gd name="T14" fmla="*/ 18 w 30"/>
                      <a:gd name="T15" fmla="*/ 98 h 110"/>
                      <a:gd name="T16" fmla="*/ 12 w 30"/>
                      <a:gd name="T17" fmla="*/ 110 h 110"/>
                      <a:gd name="T18" fmla="*/ 30 w 30"/>
                      <a:gd name="T19" fmla="*/ 93 h 110"/>
                      <a:gd name="T20" fmla="*/ 30 w 30"/>
                      <a:gd name="T21" fmla="*/ 63 h 110"/>
                      <a:gd name="T22" fmla="*/ 30 w 30"/>
                      <a:gd name="T23" fmla="*/ 39 h 110"/>
                      <a:gd name="T24" fmla="*/ 14 w 30"/>
                      <a:gd name="T25" fmla="*/ 29 h 110"/>
                      <a:gd name="T26" fmla="*/ 8 w 3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10">
                        <a:moveTo>
                          <a:pt x="8" y="0"/>
                        </a:moveTo>
                        <a:lnTo>
                          <a:pt x="0" y="20"/>
                        </a:lnTo>
                        <a:lnTo>
                          <a:pt x="2" y="30"/>
                        </a:lnTo>
                        <a:lnTo>
                          <a:pt x="6" y="38"/>
                        </a:lnTo>
                        <a:lnTo>
                          <a:pt x="21" y="48"/>
                        </a:lnTo>
                        <a:lnTo>
                          <a:pt x="23" y="57"/>
                        </a:lnTo>
                        <a:lnTo>
                          <a:pt x="24" y="84"/>
                        </a:lnTo>
                        <a:lnTo>
                          <a:pt x="18" y="98"/>
                        </a:lnTo>
                        <a:lnTo>
                          <a:pt x="12" y="110"/>
                        </a:lnTo>
                        <a:lnTo>
                          <a:pt x="30" y="93"/>
                        </a:lnTo>
                        <a:lnTo>
                          <a:pt x="30" y="63"/>
                        </a:lnTo>
                        <a:lnTo>
                          <a:pt x="30" y="39"/>
                        </a:lnTo>
                        <a:lnTo>
                          <a:pt x="14" y="29"/>
                        </a:lnTo>
                        <a:lnTo>
                          <a:pt x="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4" name="Freeform 20"/>
                  <p:cNvSpPr>
                    <a:spLocks/>
                  </p:cNvSpPr>
                  <p:nvPr/>
                </p:nvSpPr>
                <p:spPr bwMode="auto">
                  <a:xfrm>
                    <a:off x="1538" y="3101"/>
                    <a:ext cx="33" cy="141"/>
                  </a:xfrm>
                  <a:custGeom>
                    <a:avLst/>
                    <a:gdLst>
                      <a:gd name="T0" fmla="*/ 9 w 33"/>
                      <a:gd name="T1" fmla="*/ 0 h 141"/>
                      <a:gd name="T2" fmla="*/ 3 w 33"/>
                      <a:gd name="T3" fmla="*/ 18 h 141"/>
                      <a:gd name="T4" fmla="*/ 0 w 33"/>
                      <a:gd name="T5" fmla="*/ 27 h 141"/>
                      <a:gd name="T6" fmla="*/ 0 w 33"/>
                      <a:gd name="T7" fmla="*/ 38 h 141"/>
                      <a:gd name="T8" fmla="*/ 2 w 33"/>
                      <a:gd name="T9" fmla="*/ 50 h 141"/>
                      <a:gd name="T10" fmla="*/ 8 w 33"/>
                      <a:gd name="T11" fmla="*/ 59 h 141"/>
                      <a:gd name="T12" fmla="*/ 20 w 33"/>
                      <a:gd name="T13" fmla="*/ 63 h 141"/>
                      <a:gd name="T14" fmla="*/ 24 w 33"/>
                      <a:gd name="T15" fmla="*/ 74 h 141"/>
                      <a:gd name="T16" fmla="*/ 23 w 33"/>
                      <a:gd name="T17" fmla="*/ 95 h 141"/>
                      <a:gd name="T18" fmla="*/ 23 w 33"/>
                      <a:gd name="T19" fmla="*/ 113 h 141"/>
                      <a:gd name="T20" fmla="*/ 23 w 33"/>
                      <a:gd name="T21" fmla="*/ 125 h 141"/>
                      <a:gd name="T22" fmla="*/ 12 w 33"/>
                      <a:gd name="T23" fmla="*/ 141 h 141"/>
                      <a:gd name="T24" fmla="*/ 33 w 33"/>
                      <a:gd name="T25" fmla="*/ 126 h 141"/>
                      <a:gd name="T26" fmla="*/ 30 w 33"/>
                      <a:gd name="T27" fmla="*/ 99 h 141"/>
                      <a:gd name="T28" fmla="*/ 33 w 33"/>
                      <a:gd name="T29" fmla="*/ 74 h 141"/>
                      <a:gd name="T30" fmla="*/ 27 w 33"/>
                      <a:gd name="T31" fmla="*/ 62 h 141"/>
                      <a:gd name="T32" fmla="*/ 15 w 33"/>
                      <a:gd name="T33" fmla="*/ 51 h 141"/>
                      <a:gd name="T34" fmla="*/ 9 w 33"/>
                      <a:gd name="T35" fmla="*/ 45 h 141"/>
                      <a:gd name="T36" fmla="*/ 8 w 33"/>
                      <a:gd name="T37" fmla="*/ 27 h 141"/>
                      <a:gd name="T38" fmla="*/ 9 w 33"/>
                      <a:gd name="T3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41">
                        <a:moveTo>
                          <a:pt x="9" y="0"/>
                        </a:moveTo>
                        <a:lnTo>
                          <a:pt x="3" y="18"/>
                        </a:lnTo>
                        <a:lnTo>
                          <a:pt x="0" y="27"/>
                        </a:lnTo>
                        <a:lnTo>
                          <a:pt x="0" y="38"/>
                        </a:lnTo>
                        <a:lnTo>
                          <a:pt x="2" y="50"/>
                        </a:lnTo>
                        <a:lnTo>
                          <a:pt x="8" y="59"/>
                        </a:lnTo>
                        <a:lnTo>
                          <a:pt x="20" y="63"/>
                        </a:lnTo>
                        <a:lnTo>
                          <a:pt x="24" y="74"/>
                        </a:lnTo>
                        <a:lnTo>
                          <a:pt x="23" y="95"/>
                        </a:lnTo>
                        <a:lnTo>
                          <a:pt x="23" y="113"/>
                        </a:lnTo>
                        <a:lnTo>
                          <a:pt x="23" y="125"/>
                        </a:lnTo>
                        <a:lnTo>
                          <a:pt x="12" y="141"/>
                        </a:lnTo>
                        <a:lnTo>
                          <a:pt x="33" y="126"/>
                        </a:lnTo>
                        <a:lnTo>
                          <a:pt x="30" y="99"/>
                        </a:lnTo>
                        <a:lnTo>
                          <a:pt x="33" y="74"/>
                        </a:lnTo>
                        <a:lnTo>
                          <a:pt x="27" y="62"/>
                        </a:lnTo>
                        <a:lnTo>
                          <a:pt x="15" y="51"/>
                        </a:lnTo>
                        <a:lnTo>
                          <a:pt x="9" y="45"/>
                        </a:lnTo>
                        <a:lnTo>
                          <a:pt x="8" y="27"/>
                        </a:lnTo>
                        <a:lnTo>
                          <a:pt x="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5" name="Freeform 21"/>
                  <p:cNvSpPr>
                    <a:spLocks/>
                  </p:cNvSpPr>
                  <p:nvPr/>
                </p:nvSpPr>
                <p:spPr bwMode="auto">
                  <a:xfrm>
                    <a:off x="1550" y="3035"/>
                    <a:ext cx="35" cy="194"/>
                  </a:xfrm>
                  <a:custGeom>
                    <a:avLst/>
                    <a:gdLst>
                      <a:gd name="T0" fmla="*/ 27 w 35"/>
                      <a:gd name="T1" fmla="*/ 194 h 194"/>
                      <a:gd name="T2" fmla="*/ 27 w 35"/>
                      <a:gd name="T3" fmla="*/ 167 h 194"/>
                      <a:gd name="T4" fmla="*/ 27 w 35"/>
                      <a:gd name="T5" fmla="*/ 134 h 194"/>
                      <a:gd name="T6" fmla="*/ 18 w 35"/>
                      <a:gd name="T7" fmla="*/ 117 h 194"/>
                      <a:gd name="T8" fmla="*/ 12 w 35"/>
                      <a:gd name="T9" fmla="*/ 104 h 194"/>
                      <a:gd name="T10" fmla="*/ 11 w 35"/>
                      <a:gd name="T11" fmla="*/ 93 h 194"/>
                      <a:gd name="T12" fmla="*/ 6 w 35"/>
                      <a:gd name="T13" fmla="*/ 71 h 194"/>
                      <a:gd name="T14" fmla="*/ 0 w 35"/>
                      <a:gd name="T15" fmla="*/ 50 h 194"/>
                      <a:gd name="T16" fmla="*/ 3 w 35"/>
                      <a:gd name="T17" fmla="*/ 38 h 194"/>
                      <a:gd name="T18" fmla="*/ 3 w 35"/>
                      <a:gd name="T19" fmla="*/ 20 h 194"/>
                      <a:gd name="T20" fmla="*/ 3 w 35"/>
                      <a:gd name="T21" fmla="*/ 0 h 194"/>
                      <a:gd name="T22" fmla="*/ 9 w 35"/>
                      <a:gd name="T23" fmla="*/ 17 h 194"/>
                      <a:gd name="T24" fmla="*/ 11 w 35"/>
                      <a:gd name="T25" fmla="*/ 44 h 194"/>
                      <a:gd name="T26" fmla="*/ 12 w 35"/>
                      <a:gd name="T27" fmla="*/ 60 h 194"/>
                      <a:gd name="T28" fmla="*/ 18 w 35"/>
                      <a:gd name="T29" fmla="*/ 74 h 194"/>
                      <a:gd name="T30" fmla="*/ 21 w 35"/>
                      <a:gd name="T31" fmla="*/ 101 h 194"/>
                      <a:gd name="T32" fmla="*/ 24 w 35"/>
                      <a:gd name="T33" fmla="*/ 114 h 194"/>
                      <a:gd name="T34" fmla="*/ 33 w 35"/>
                      <a:gd name="T35" fmla="*/ 132 h 194"/>
                      <a:gd name="T36" fmla="*/ 35 w 35"/>
                      <a:gd name="T37" fmla="*/ 146 h 194"/>
                      <a:gd name="T38" fmla="*/ 27 w 35"/>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4">
                        <a:moveTo>
                          <a:pt x="27" y="194"/>
                        </a:moveTo>
                        <a:lnTo>
                          <a:pt x="27" y="167"/>
                        </a:lnTo>
                        <a:lnTo>
                          <a:pt x="27" y="134"/>
                        </a:lnTo>
                        <a:lnTo>
                          <a:pt x="18" y="117"/>
                        </a:lnTo>
                        <a:lnTo>
                          <a:pt x="12" y="104"/>
                        </a:lnTo>
                        <a:lnTo>
                          <a:pt x="11" y="93"/>
                        </a:lnTo>
                        <a:lnTo>
                          <a:pt x="6" y="71"/>
                        </a:lnTo>
                        <a:lnTo>
                          <a:pt x="0" y="50"/>
                        </a:lnTo>
                        <a:lnTo>
                          <a:pt x="3" y="38"/>
                        </a:lnTo>
                        <a:lnTo>
                          <a:pt x="3" y="20"/>
                        </a:lnTo>
                        <a:lnTo>
                          <a:pt x="3" y="0"/>
                        </a:lnTo>
                        <a:lnTo>
                          <a:pt x="9" y="17"/>
                        </a:lnTo>
                        <a:lnTo>
                          <a:pt x="11" y="44"/>
                        </a:lnTo>
                        <a:lnTo>
                          <a:pt x="12" y="60"/>
                        </a:lnTo>
                        <a:lnTo>
                          <a:pt x="18" y="74"/>
                        </a:lnTo>
                        <a:lnTo>
                          <a:pt x="21" y="101"/>
                        </a:lnTo>
                        <a:lnTo>
                          <a:pt x="24" y="114"/>
                        </a:lnTo>
                        <a:lnTo>
                          <a:pt x="33" y="132"/>
                        </a:lnTo>
                        <a:lnTo>
                          <a:pt x="35" y="146"/>
                        </a:lnTo>
                        <a:lnTo>
                          <a:pt x="27" y="19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6" name="Freeform 22"/>
                  <p:cNvSpPr>
                    <a:spLocks/>
                  </p:cNvSpPr>
                  <p:nvPr/>
                </p:nvSpPr>
                <p:spPr bwMode="auto">
                  <a:xfrm>
                    <a:off x="1585" y="3170"/>
                    <a:ext cx="126" cy="86"/>
                  </a:xfrm>
                  <a:custGeom>
                    <a:avLst/>
                    <a:gdLst>
                      <a:gd name="T0" fmla="*/ 0 w 126"/>
                      <a:gd name="T1" fmla="*/ 74 h 86"/>
                      <a:gd name="T2" fmla="*/ 0 w 126"/>
                      <a:gd name="T3" fmla="*/ 51 h 86"/>
                      <a:gd name="T4" fmla="*/ 4 w 126"/>
                      <a:gd name="T5" fmla="*/ 27 h 86"/>
                      <a:gd name="T6" fmla="*/ 24 w 126"/>
                      <a:gd name="T7" fmla="*/ 3 h 86"/>
                      <a:gd name="T8" fmla="*/ 39 w 126"/>
                      <a:gd name="T9" fmla="*/ 0 h 86"/>
                      <a:gd name="T10" fmla="*/ 52 w 126"/>
                      <a:gd name="T11" fmla="*/ 2 h 86"/>
                      <a:gd name="T12" fmla="*/ 88 w 126"/>
                      <a:gd name="T13" fmla="*/ 15 h 86"/>
                      <a:gd name="T14" fmla="*/ 93 w 126"/>
                      <a:gd name="T15" fmla="*/ 27 h 86"/>
                      <a:gd name="T16" fmla="*/ 100 w 126"/>
                      <a:gd name="T17" fmla="*/ 47 h 86"/>
                      <a:gd name="T18" fmla="*/ 111 w 126"/>
                      <a:gd name="T19" fmla="*/ 60 h 86"/>
                      <a:gd name="T20" fmla="*/ 126 w 126"/>
                      <a:gd name="T21" fmla="*/ 69 h 86"/>
                      <a:gd name="T22" fmla="*/ 97 w 126"/>
                      <a:gd name="T23" fmla="*/ 86 h 86"/>
                      <a:gd name="T24" fmla="*/ 96 w 126"/>
                      <a:gd name="T25" fmla="*/ 60 h 86"/>
                      <a:gd name="T26" fmla="*/ 91 w 126"/>
                      <a:gd name="T27" fmla="*/ 33 h 86"/>
                      <a:gd name="T28" fmla="*/ 81 w 126"/>
                      <a:gd name="T29" fmla="*/ 24 h 86"/>
                      <a:gd name="T30" fmla="*/ 63 w 126"/>
                      <a:gd name="T31" fmla="*/ 17 h 86"/>
                      <a:gd name="T32" fmla="*/ 31 w 126"/>
                      <a:gd name="T33" fmla="*/ 12 h 86"/>
                      <a:gd name="T34" fmla="*/ 16 w 126"/>
                      <a:gd name="T35" fmla="*/ 26 h 86"/>
                      <a:gd name="T36" fmla="*/ 9 w 126"/>
                      <a:gd name="T37" fmla="*/ 36 h 86"/>
                      <a:gd name="T38" fmla="*/ 6 w 126"/>
                      <a:gd name="T39" fmla="*/ 50 h 86"/>
                      <a:gd name="T40" fmla="*/ 0 w 126"/>
                      <a:gd name="T41"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86">
                        <a:moveTo>
                          <a:pt x="0" y="74"/>
                        </a:moveTo>
                        <a:lnTo>
                          <a:pt x="0" y="51"/>
                        </a:lnTo>
                        <a:lnTo>
                          <a:pt x="4" y="27"/>
                        </a:lnTo>
                        <a:lnTo>
                          <a:pt x="24" y="3"/>
                        </a:lnTo>
                        <a:lnTo>
                          <a:pt x="39" y="0"/>
                        </a:lnTo>
                        <a:lnTo>
                          <a:pt x="52" y="2"/>
                        </a:lnTo>
                        <a:lnTo>
                          <a:pt x="88" y="15"/>
                        </a:lnTo>
                        <a:lnTo>
                          <a:pt x="93" y="27"/>
                        </a:lnTo>
                        <a:lnTo>
                          <a:pt x="100" y="47"/>
                        </a:lnTo>
                        <a:lnTo>
                          <a:pt x="111" y="60"/>
                        </a:lnTo>
                        <a:lnTo>
                          <a:pt x="126" y="69"/>
                        </a:lnTo>
                        <a:lnTo>
                          <a:pt x="97" y="86"/>
                        </a:lnTo>
                        <a:lnTo>
                          <a:pt x="96" y="60"/>
                        </a:lnTo>
                        <a:lnTo>
                          <a:pt x="91" y="33"/>
                        </a:lnTo>
                        <a:lnTo>
                          <a:pt x="81" y="24"/>
                        </a:lnTo>
                        <a:lnTo>
                          <a:pt x="63" y="17"/>
                        </a:lnTo>
                        <a:lnTo>
                          <a:pt x="31" y="12"/>
                        </a:lnTo>
                        <a:lnTo>
                          <a:pt x="16" y="26"/>
                        </a:lnTo>
                        <a:lnTo>
                          <a:pt x="9" y="36"/>
                        </a:lnTo>
                        <a:lnTo>
                          <a:pt x="6" y="50"/>
                        </a:lnTo>
                        <a:lnTo>
                          <a:pt x="0" y="7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7" name="Freeform 23"/>
                  <p:cNvSpPr>
                    <a:spLocks/>
                  </p:cNvSpPr>
                  <p:nvPr/>
                </p:nvSpPr>
                <p:spPr bwMode="auto">
                  <a:xfrm>
                    <a:off x="1591" y="3190"/>
                    <a:ext cx="81" cy="130"/>
                  </a:xfrm>
                  <a:custGeom>
                    <a:avLst/>
                    <a:gdLst>
                      <a:gd name="T0" fmla="*/ 0 w 81"/>
                      <a:gd name="T1" fmla="*/ 63 h 130"/>
                      <a:gd name="T2" fmla="*/ 0 w 81"/>
                      <a:gd name="T3" fmla="*/ 48 h 130"/>
                      <a:gd name="T4" fmla="*/ 3 w 81"/>
                      <a:gd name="T5" fmla="*/ 25 h 130"/>
                      <a:gd name="T6" fmla="*/ 16 w 81"/>
                      <a:gd name="T7" fmla="*/ 6 h 130"/>
                      <a:gd name="T8" fmla="*/ 39 w 81"/>
                      <a:gd name="T9" fmla="*/ 0 h 130"/>
                      <a:gd name="T10" fmla="*/ 61 w 81"/>
                      <a:gd name="T11" fmla="*/ 4 h 130"/>
                      <a:gd name="T12" fmla="*/ 73 w 81"/>
                      <a:gd name="T13" fmla="*/ 15 h 130"/>
                      <a:gd name="T14" fmla="*/ 79 w 81"/>
                      <a:gd name="T15" fmla="*/ 30 h 130"/>
                      <a:gd name="T16" fmla="*/ 79 w 81"/>
                      <a:gd name="T17" fmla="*/ 43 h 130"/>
                      <a:gd name="T18" fmla="*/ 81 w 81"/>
                      <a:gd name="T19" fmla="*/ 63 h 130"/>
                      <a:gd name="T20" fmla="*/ 75 w 81"/>
                      <a:gd name="T21" fmla="*/ 76 h 130"/>
                      <a:gd name="T22" fmla="*/ 61 w 81"/>
                      <a:gd name="T23" fmla="*/ 94 h 130"/>
                      <a:gd name="T24" fmla="*/ 49 w 81"/>
                      <a:gd name="T25" fmla="*/ 108 h 130"/>
                      <a:gd name="T26" fmla="*/ 28 w 81"/>
                      <a:gd name="T27" fmla="*/ 118 h 130"/>
                      <a:gd name="T28" fmla="*/ 16 w 81"/>
                      <a:gd name="T29" fmla="*/ 130 h 130"/>
                      <a:gd name="T30" fmla="*/ 7 w 81"/>
                      <a:gd name="T31" fmla="*/ 129 h 130"/>
                      <a:gd name="T32" fmla="*/ 24 w 81"/>
                      <a:gd name="T33" fmla="*/ 109 h 130"/>
                      <a:gd name="T34" fmla="*/ 46 w 81"/>
                      <a:gd name="T35" fmla="*/ 96 h 130"/>
                      <a:gd name="T36" fmla="*/ 67 w 81"/>
                      <a:gd name="T37" fmla="*/ 75 h 130"/>
                      <a:gd name="T38" fmla="*/ 72 w 81"/>
                      <a:gd name="T39" fmla="*/ 49 h 130"/>
                      <a:gd name="T40" fmla="*/ 73 w 81"/>
                      <a:gd name="T41" fmla="*/ 30 h 130"/>
                      <a:gd name="T42" fmla="*/ 64 w 81"/>
                      <a:gd name="T43" fmla="*/ 16 h 130"/>
                      <a:gd name="T44" fmla="*/ 49 w 81"/>
                      <a:gd name="T45" fmla="*/ 9 h 130"/>
                      <a:gd name="T46" fmla="*/ 34 w 81"/>
                      <a:gd name="T47" fmla="*/ 9 h 130"/>
                      <a:gd name="T48" fmla="*/ 18 w 81"/>
                      <a:gd name="T49" fmla="*/ 15 h 130"/>
                      <a:gd name="T50" fmla="*/ 6 w 81"/>
                      <a:gd name="T51" fmla="*/ 33 h 130"/>
                      <a:gd name="T52" fmla="*/ 0 w 81"/>
                      <a:gd name="T53" fmla="*/ 6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30">
                        <a:moveTo>
                          <a:pt x="0" y="63"/>
                        </a:moveTo>
                        <a:lnTo>
                          <a:pt x="0" y="48"/>
                        </a:lnTo>
                        <a:lnTo>
                          <a:pt x="3" y="25"/>
                        </a:lnTo>
                        <a:lnTo>
                          <a:pt x="16" y="6"/>
                        </a:lnTo>
                        <a:lnTo>
                          <a:pt x="39" y="0"/>
                        </a:lnTo>
                        <a:lnTo>
                          <a:pt x="61" y="4"/>
                        </a:lnTo>
                        <a:lnTo>
                          <a:pt x="73" y="15"/>
                        </a:lnTo>
                        <a:lnTo>
                          <a:pt x="79" y="30"/>
                        </a:lnTo>
                        <a:lnTo>
                          <a:pt x="79" y="43"/>
                        </a:lnTo>
                        <a:lnTo>
                          <a:pt x="81" y="63"/>
                        </a:lnTo>
                        <a:lnTo>
                          <a:pt x="75" y="76"/>
                        </a:lnTo>
                        <a:lnTo>
                          <a:pt x="61" y="94"/>
                        </a:lnTo>
                        <a:lnTo>
                          <a:pt x="49" y="108"/>
                        </a:lnTo>
                        <a:lnTo>
                          <a:pt x="28" y="118"/>
                        </a:lnTo>
                        <a:lnTo>
                          <a:pt x="16" y="130"/>
                        </a:lnTo>
                        <a:lnTo>
                          <a:pt x="7" y="129"/>
                        </a:lnTo>
                        <a:lnTo>
                          <a:pt x="24" y="109"/>
                        </a:lnTo>
                        <a:lnTo>
                          <a:pt x="46" y="96"/>
                        </a:lnTo>
                        <a:lnTo>
                          <a:pt x="67" y="75"/>
                        </a:lnTo>
                        <a:lnTo>
                          <a:pt x="72" y="49"/>
                        </a:lnTo>
                        <a:lnTo>
                          <a:pt x="73" y="30"/>
                        </a:lnTo>
                        <a:lnTo>
                          <a:pt x="64" y="16"/>
                        </a:lnTo>
                        <a:lnTo>
                          <a:pt x="49" y="9"/>
                        </a:lnTo>
                        <a:lnTo>
                          <a:pt x="34" y="9"/>
                        </a:lnTo>
                        <a:lnTo>
                          <a:pt x="18" y="15"/>
                        </a:lnTo>
                        <a:lnTo>
                          <a:pt x="6" y="33"/>
                        </a:lnTo>
                        <a:lnTo>
                          <a:pt x="0" y="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8" name="Freeform 24"/>
                  <p:cNvSpPr>
                    <a:spLocks/>
                  </p:cNvSpPr>
                  <p:nvPr/>
                </p:nvSpPr>
                <p:spPr bwMode="auto">
                  <a:xfrm>
                    <a:off x="1607" y="3205"/>
                    <a:ext cx="47" cy="97"/>
                  </a:xfrm>
                  <a:custGeom>
                    <a:avLst/>
                    <a:gdLst>
                      <a:gd name="T0" fmla="*/ 26 w 47"/>
                      <a:gd name="T1" fmla="*/ 0 h 97"/>
                      <a:gd name="T2" fmla="*/ 39 w 47"/>
                      <a:gd name="T3" fmla="*/ 9 h 97"/>
                      <a:gd name="T4" fmla="*/ 47 w 47"/>
                      <a:gd name="T5" fmla="*/ 31 h 97"/>
                      <a:gd name="T6" fmla="*/ 42 w 47"/>
                      <a:gd name="T7" fmla="*/ 54 h 97"/>
                      <a:gd name="T8" fmla="*/ 21 w 47"/>
                      <a:gd name="T9" fmla="*/ 72 h 97"/>
                      <a:gd name="T10" fmla="*/ 12 w 47"/>
                      <a:gd name="T11" fmla="*/ 85 h 97"/>
                      <a:gd name="T12" fmla="*/ 0 w 47"/>
                      <a:gd name="T13" fmla="*/ 97 h 97"/>
                      <a:gd name="T14" fmla="*/ 14 w 47"/>
                      <a:gd name="T15" fmla="*/ 67 h 97"/>
                      <a:gd name="T16" fmla="*/ 29 w 47"/>
                      <a:gd name="T17" fmla="*/ 40 h 97"/>
                      <a:gd name="T18" fmla="*/ 29 w 47"/>
                      <a:gd name="T19" fmla="*/ 16 h 97"/>
                      <a:gd name="T20" fmla="*/ 26 w 47"/>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7">
                        <a:moveTo>
                          <a:pt x="26" y="0"/>
                        </a:moveTo>
                        <a:lnTo>
                          <a:pt x="39" y="9"/>
                        </a:lnTo>
                        <a:lnTo>
                          <a:pt x="47" y="31"/>
                        </a:lnTo>
                        <a:lnTo>
                          <a:pt x="42" y="54"/>
                        </a:lnTo>
                        <a:lnTo>
                          <a:pt x="21" y="72"/>
                        </a:lnTo>
                        <a:lnTo>
                          <a:pt x="12" y="85"/>
                        </a:lnTo>
                        <a:lnTo>
                          <a:pt x="0" y="97"/>
                        </a:lnTo>
                        <a:lnTo>
                          <a:pt x="14" y="67"/>
                        </a:lnTo>
                        <a:lnTo>
                          <a:pt x="29" y="40"/>
                        </a:lnTo>
                        <a:lnTo>
                          <a:pt x="29" y="16"/>
                        </a:lnTo>
                        <a:lnTo>
                          <a:pt x="2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9" name="Freeform 25"/>
                  <p:cNvSpPr>
                    <a:spLocks/>
                  </p:cNvSpPr>
                  <p:nvPr/>
                </p:nvSpPr>
                <p:spPr bwMode="auto">
                  <a:xfrm>
                    <a:off x="1597" y="3208"/>
                    <a:ext cx="33" cy="96"/>
                  </a:xfrm>
                  <a:custGeom>
                    <a:avLst/>
                    <a:gdLst>
                      <a:gd name="T0" fmla="*/ 18 w 33"/>
                      <a:gd name="T1" fmla="*/ 0 h 96"/>
                      <a:gd name="T2" fmla="*/ 27 w 33"/>
                      <a:gd name="T3" fmla="*/ 9 h 96"/>
                      <a:gd name="T4" fmla="*/ 33 w 33"/>
                      <a:gd name="T5" fmla="*/ 28 h 96"/>
                      <a:gd name="T6" fmla="*/ 25 w 33"/>
                      <a:gd name="T7" fmla="*/ 46 h 96"/>
                      <a:gd name="T8" fmla="*/ 9 w 33"/>
                      <a:gd name="T9" fmla="*/ 61 h 96"/>
                      <a:gd name="T10" fmla="*/ 0 w 33"/>
                      <a:gd name="T11" fmla="*/ 96 h 96"/>
                      <a:gd name="T12" fmla="*/ 0 w 33"/>
                      <a:gd name="T13" fmla="*/ 55 h 96"/>
                      <a:gd name="T14" fmla="*/ 13 w 33"/>
                      <a:gd name="T15" fmla="*/ 31 h 96"/>
                      <a:gd name="T16" fmla="*/ 13 w 33"/>
                      <a:gd name="T17" fmla="*/ 25 h 96"/>
                      <a:gd name="T18" fmla="*/ 18 w 33"/>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6">
                        <a:moveTo>
                          <a:pt x="18" y="0"/>
                        </a:moveTo>
                        <a:lnTo>
                          <a:pt x="27" y="9"/>
                        </a:lnTo>
                        <a:lnTo>
                          <a:pt x="33" y="28"/>
                        </a:lnTo>
                        <a:lnTo>
                          <a:pt x="25" y="46"/>
                        </a:lnTo>
                        <a:lnTo>
                          <a:pt x="9" y="61"/>
                        </a:lnTo>
                        <a:lnTo>
                          <a:pt x="0" y="96"/>
                        </a:lnTo>
                        <a:lnTo>
                          <a:pt x="0" y="55"/>
                        </a:lnTo>
                        <a:lnTo>
                          <a:pt x="13" y="31"/>
                        </a:lnTo>
                        <a:lnTo>
                          <a:pt x="13" y="25"/>
                        </a:lnTo>
                        <a:lnTo>
                          <a:pt x="1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0" name="Freeform 26"/>
                  <p:cNvSpPr>
                    <a:spLocks/>
                  </p:cNvSpPr>
                  <p:nvPr/>
                </p:nvSpPr>
                <p:spPr bwMode="auto">
                  <a:xfrm>
                    <a:off x="1597" y="3215"/>
                    <a:ext cx="9" cy="35"/>
                  </a:xfrm>
                  <a:custGeom>
                    <a:avLst/>
                    <a:gdLst>
                      <a:gd name="T0" fmla="*/ 6 w 9"/>
                      <a:gd name="T1" fmla="*/ 0 h 35"/>
                      <a:gd name="T2" fmla="*/ 9 w 9"/>
                      <a:gd name="T3" fmla="*/ 20 h 35"/>
                      <a:gd name="T4" fmla="*/ 0 w 9"/>
                      <a:gd name="T5" fmla="*/ 35 h 35"/>
                      <a:gd name="T6" fmla="*/ 6 w 9"/>
                      <a:gd name="T7" fmla="*/ 0 h 35"/>
                    </a:gdLst>
                    <a:ahLst/>
                    <a:cxnLst>
                      <a:cxn ang="0">
                        <a:pos x="T0" y="T1"/>
                      </a:cxn>
                      <a:cxn ang="0">
                        <a:pos x="T2" y="T3"/>
                      </a:cxn>
                      <a:cxn ang="0">
                        <a:pos x="T4" y="T5"/>
                      </a:cxn>
                      <a:cxn ang="0">
                        <a:pos x="T6" y="T7"/>
                      </a:cxn>
                    </a:cxnLst>
                    <a:rect l="0" t="0" r="r" b="b"/>
                    <a:pathLst>
                      <a:path w="9" h="35">
                        <a:moveTo>
                          <a:pt x="6" y="0"/>
                        </a:moveTo>
                        <a:lnTo>
                          <a:pt x="9" y="20"/>
                        </a:lnTo>
                        <a:lnTo>
                          <a:pt x="0" y="35"/>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1" name="Freeform 27"/>
                  <p:cNvSpPr>
                    <a:spLocks/>
                  </p:cNvSpPr>
                  <p:nvPr/>
                </p:nvSpPr>
                <p:spPr bwMode="auto">
                  <a:xfrm>
                    <a:off x="1699" y="3155"/>
                    <a:ext cx="64" cy="164"/>
                  </a:xfrm>
                  <a:custGeom>
                    <a:avLst/>
                    <a:gdLst>
                      <a:gd name="T0" fmla="*/ 9 w 64"/>
                      <a:gd name="T1" fmla="*/ 0 h 164"/>
                      <a:gd name="T2" fmla="*/ 0 w 64"/>
                      <a:gd name="T3" fmla="*/ 35 h 164"/>
                      <a:gd name="T4" fmla="*/ 9 w 64"/>
                      <a:gd name="T5" fmla="*/ 57 h 164"/>
                      <a:gd name="T6" fmla="*/ 12 w 64"/>
                      <a:gd name="T7" fmla="*/ 69 h 164"/>
                      <a:gd name="T8" fmla="*/ 18 w 64"/>
                      <a:gd name="T9" fmla="*/ 89 h 164"/>
                      <a:gd name="T10" fmla="*/ 27 w 64"/>
                      <a:gd name="T11" fmla="*/ 114 h 164"/>
                      <a:gd name="T12" fmla="*/ 36 w 64"/>
                      <a:gd name="T13" fmla="*/ 131 h 164"/>
                      <a:gd name="T14" fmla="*/ 52 w 64"/>
                      <a:gd name="T15" fmla="*/ 155 h 164"/>
                      <a:gd name="T16" fmla="*/ 64 w 64"/>
                      <a:gd name="T17" fmla="*/ 164 h 164"/>
                      <a:gd name="T18" fmla="*/ 49 w 64"/>
                      <a:gd name="T19" fmla="*/ 140 h 164"/>
                      <a:gd name="T20" fmla="*/ 36 w 64"/>
                      <a:gd name="T21" fmla="*/ 111 h 164"/>
                      <a:gd name="T22" fmla="*/ 22 w 64"/>
                      <a:gd name="T23" fmla="*/ 80 h 164"/>
                      <a:gd name="T24" fmla="*/ 15 w 64"/>
                      <a:gd name="T25" fmla="*/ 53 h 164"/>
                      <a:gd name="T26" fmla="*/ 7 w 64"/>
                      <a:gd name="T27" fmla="*/ 36 h 164"/>
                      <a:gd name="T28" fmla="*/ 9 w 64"/>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164">
                        <a:moveTo>
                          <a:pt x="9" y="0"/>
                        </a:moveTo>
                        <a:lnTo>
                          <a:pt x="0" y="35"/>
                        </a:lnTo>
                        <a:lnTo>
                          <a:pt x="9" y="57"/>
                        </a:lnTo>
                        <a:lnTo>
                          <a:pt x="12" y="69"/>
                        </a:lnTo>
                        <a:lnTo>
                          <a:pt x="18" y="89"/>
                        </a:lnTo>
                        <a:lnTo>
                          <a:pt x="27" y="114"/>
                        </a:lnTo>
                        <a:lnTo>
                          <a:pt x="36" y="131"/>
                        </a:lnTo>
                        <a:lnTo>
                          <a:pt x="52" y="155"/>
                        </a:lnTo>
                        <a:lnTo>
                          <a:pt x="64" y="164"/>
                        </a:lnTo>
                        <a:lnTo>
                          <a:pt x="49" y="140"/>
                        </a:lnTo>
                        <a:lnTo>
                          <a:pt x="36" y="111"/>
                        </a:lnTo>
                        <a:lnTo>
                          <a:pt x="22" y="80"/>
                        </a:lnTo>
                        <a:lnTo>
                          <a:pt x="15" y="53"/>
                        </a:lnTo>
                        <a:lnTo>
                          <a:pt x="7" y="36"/>
                        </a:lnTo>
                        <a:lnTo>
                          <a:pt x="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2" name="Freeform 28"/>
                  <p:cNvSpPr>
                    <a:spLocks/>
                  </p:cNvSpPr>
                  <p:nvPr/>
                </p:nvSpPr>
                <p:spPr bwMode="auto">
                  <a:xfrm>
                    <a:off x="1721" y="3166"/>
                    <a:ext cx="48" cy="144"/>
                  </a:xfrm>
                  <a:custGeom>
                    <a:avLst/>
                    <a:gdLst>
                      <a:gd name="T0" fmla="*/ 33 w 48"/>
                      <a:gd name="T1" fmla="*/ 0 h 144"/>
                      <a:gd name="T2" fmla="*/ 5 w 48"/>
                      <a:gd name="T3" fmla="*/ 16 h 144"/>
                      <a:gd name="T4" fmla="*/ 0 w 48"/>
                      <a:gd name="T5" fmla="*/ 33 h 144"/>
                      <a:gd name="T6" fmla="*/ 0 w 48"/>
                      <a:gd name="T7" fmla="*/ 54 h 144"/>
                      <a:gd name="T8" fmla="*/ 18 w 48"/>
                      <a:gd name="T9" fmla="*/ 84 h 144"/>
                      <a:gd name="T10" fmla="*/ 32 w 48"/>
                      <a:gd name="T11" fmla="*/ 114 h 144"/>
                      <a:gd name="T12" fmla="*/ 42 w 48"/>
                      <a:gd name="T13" fmla="*/ 133 h 144"/>
                      <a:gd name="T14" fmla="*/ 48 w 48"/>
                      <a:gd name="T15" fmla="*/ 144 h 144"/>
                      <a:gd name="T16" fmla="*/ 44 w 48"/>
                      <a:gd name="T17" fmla="*/ 118 h 144"/>
                      <a:gd name="T18" fmla="*/ 33 w 48"/>
                      <a:gd name="T19" fmla="*/ 94 h 144"/>
                      <a:gd name="T20" fmla="*/ 23 w 48"/>
                      <a:gd name="T21" fmla="*/ 75 h 144"/>
                      <a:gd name="T22" fmla="*/ 15 w 48"/>
                      <a:gd name="T23" fmla="*/ 63 h 144"/>
                      <a:gd name="T24" fmla="*/ 8 w 48"/>
                      <a:gd name="T25" fmla="*/ 51 h 144"/>
                      <a:gd name="T26" fmla="*/ 8 w 48"/>
                      <a:gd name="T27" fmla="*/ 37 h 144"/>
                      <a:gd name="T28" fmla="*/ 15 w 48"/>
                      <a:gd name="T29" fmla="*/ 19 h 144"/>
                      <a:gd name="T30" fmla="*/ 33 w 48"/>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44">
                        <a:moveTo>
                          <a:pt x="33" y="0"/>
                        </a:moveTo>
                        <a:lnTo>
                          <a:pt x="5" y="16"/>
                        </a:lnTo>
                        <a:lnTo>
                          <a:pt x="0" y="33"/>
                        </a:lnTo>
                        <a:lnTo>
                          <a:pt x="0" y="54"/>
                        </a:lnTo>
                        <a:lnTo>
                          <a:pt x="18" y="84"/>
                        </a:lnTo>
                        <a:lnTo>
                          <a:pt x="32" y="114"/>
                        </a:lnTo>
                        <a:lnTo>
                          <a:pt x="42" y="133"/>
                        </a:lnTo>
                        <a:lnTo>
                          <a:pt x="48" y="144"/>
                        </a:lnTo>
                        <a:lnTo>
                          <a:pt x="44" y="118"/>
                        </a:lnTo>
                        <a:lnTo>
                          <a:pt x="33" y="94"/>
                        </a:lnTo>
                        <a:lnTo>
                          <a:pt x="23" y="75"/>
                        </a:lnTo>
                        <a:lnTo>
                          <a:pt x="15" y="63"/>
                        </a:lnTo>
                        <a:lnTo>
                          <a:pt x="8" y="51"/>
                        </a:lnTo>
                        <a:lnTo>
                          <a:pt x="8" y="37"/>
                        </a:lnTo>
                        <a:lnTo>
                          <a:pt x="15" y="19"/>
                        </a:lnTo>
                        <a:lnTo>
                          <a:pt x="3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3" name="Freeform 29"/>
                  <p:cNvSpPr>
                    <a:spLocks/>
                  </p:cNvSpPr>
                  <p:nvPr/>
                </p:nvSpPr>
                <p:spPr bwMode="auto">
                  <a:xfrm>
                    <a:off x="1738" y="3167"/>
                    <a:ext cx="46" cy="143"/>
                  </a:xfrm>
                  <a:custGeom>
                    <a:avLst/>
                    <a:gdLst>
                      <a:gd name="T0" fmla="*/ 28 w 46"/>
                      <a:gd name="T1" fmla="*/ 0 h 143"/>
                      <a:gd name="T2" fmla="*/ 9 w 46"/>
                      <a:gd name="T3" fmla="*/ 18 h 143"/>
                      <a:gd name="T4" fmla="*/ 0 w 46"/>
                      <a:gd name="T5" fmla="*/ 39 h 143"/>
                      <a:gd name="T6" fmla="*/ 0 w 46"/>
                      <a:gd name="T7" fmla="*/ 48 h 143"/>
                      <a:gd name="T8" fmla="*/ 7 w 46"/>
                      <a:gd name="T9" fmla="*/ 62 h 143"/>
                      <a:gd name="T10" fmla="*/ 25 w 46"/>
                      <a:gd name="T11" fmla="*/ 86 h 143"/>
                      <a:gd name="T12" fmla="*/ 34 w 46"/>
                      <a:gd name="T13" fmla="*/ 102 h 143"/>
                      <a:gd name="T14" fmla="*/ 37 w 46"/>
                      <a:gd name="T15" fmla="*/ 119 h 143"/>
                      <a:gd name="T16" fmla="*/ 37 w 46"/>
                      <a:gd name="T17" fmla="*/ 143 h 143"/>
                      <a:gd name="T18" fmla="*/ 46 w 46"/>
                      <a:gd name="T19" fmla="*/ 111 h 143"/>
                      <a:gd name="T20" fmla="*/ 40 w 46"/>
                      <a:gd name="T21" fmla="*/ 89 h 143"/>
                      <a:gd name="T22" fmla="*/ 24 w 46"/>
                      <a:gd name="T23" fmla="*/ 71 h 143"/>
                      <a:gd name="T24" fmla="*/ 10 w 46"/>
                      <a:gd name="T25" fmla="*/ 56 h 143"/>
                      <a:gd name="T26" fmla="*/ 10 w 46"/>
                      <a:gd name="T27" fmla="*/ 45 h 143"/>
                      <a:gd name="T28" fmla="*/ 13 w 46"/>
                      <a:gd name="T29" fmla="*/ 29 h 143"/>
                      <a:gd name="T30" fmla="*/ 13 w 46"/>
                      <a:gd name="T31" fmla="*/ 23 h 143"/>
                      <a:gd name="T32" fmla="*/ 28 w 46"/>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3">
                        <a:moveTo>
                          <a:pt x="28" y="0"/>
                        </a:moveTo>
                        <a:lnTo>
                          <a:pt x="9" y="18"/>
                        </a:lnTo>
                        <a:lnTo>
                          <a:pt x="0" y="39"/>
                        </a:lnTo>
                        <a:lnTo>
                          <a:pt x="0" y="48"/>
                        </a:lnTo>
                        <a:lnTo>
                          <a:pt x="7" y="62"/>
                        </a:lnTo>
                        <a:lnTo>
                          <a:pt x="25" y="86"/>
                        </a:lnTo>
                        <a:lnTo>
                          <a:pt x="34" y="102"/>
                        </a:lnTo>
                        <a:lnTo>
                          <a:pt x="37" y="119"/>
                        </a:lnTo>
                        <a:lnTo>
                          <a:pt x="37" y="143"/>
                        </a:lnTo>
                        <a:lnTo>
                          <a:pt x="46" y="111"/>
                        </a:lnTo>
                        <a:lnTo>
                          <a:pt x="40" y="89"/>
                        </a:lnTo>
                        <a:lnTo>
                          <a:pt x="24" y="71"/>
                        </a:lnTo>
                        <a:lnTo>
                          <a:pt x="10" y="56"/>
                        </a:lnTo>
                        <a:lnTo>
                          <a:pt x="10" y="45"/>
                        </a:lnTo>
                        <a:lnTo>
                          <a:pt x="13" y="29"/>
                        </a:lnTo>
                        <a:lnTo>
                          <a:pt x="13" y="23"/>
                        </a:lnTo>
                        <a:lnTo>
                          <a:pt x="2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4" name="Freeform 30"/>
                  <p:cNvSpPr>
                    <a:spLocks/>
                  </p:cNvSpPr>
                  <p:nvPr/>
                </p:nvSpPr>
                <p:spPr bwMode="auto">
                  <a:xfrm>
                    <a:off x="1751" y="3175"/>
                    <a:ext cx="44" cy="105"/>
                  </a:xfrm>
                  <a:custGeom>
                    <a:avLst/>
                    <a:gdLst>
                      <a:gd name="T0" fmla="*/ 44 w 44"/>
                      <a:gd name="T1" fmla="*/ 0 h 105"/>
                      <a:gd name="T2" fmla="*/ 12 w 44"/>
                      <a:gd name="T3" fmla="*/ 6 h 105"/>
                      <a:gd name="T4" fmla="*/ 6 w 44"/>
                      <a:gd name="T5" fmla="*/ 18 h 105"/>
                      <a:gd name="T6" fmla="*/ 0 w 44"/>
                      <a:gd name="T7" fmla="*/ 30 h 105"/>
                      <a:gd name="T8" fmla="*/ 3 w 44"/>
                      <a:gd name="T9" fmla="*/ 45 h 105"/>
                      <a:gd name="T10" fmla="*/ 18 w 44"/>
                      <a:gd name="T11" fmla="*/ 61 h 105"/>
                      <a:gd name="T12" fmla="*/ 27 w 44"/>
                      <a:gd name="T13" fmla="*/ 67 h 105"/>
                      <a:gd name="T14" fmla="*/ 38 w 44"/>
                      <a:gd name="T15" fmla="*/ 82 h 105"/>
                      <a:gd name="T16" fmla="*/ 39 w 44"/>
                      <a:gd name="T17" fmla="*/ 105 h 105"/>
                      <a:gd name="T18" fmla="*/ 44 w 44"/>
                      <a:gd name="T19" fmla="*/ 79 h 105"/>
                      <a:gd name="T20" fmla="*/ 38 w 44"/>
                      <a:gd name="T21" fmla="*/ 63 h 105"/>
                      <a:gd name="T22" fmla="*/ 21 w 44"/>
                      <a:gd name="T23" fmla="*/ 52 h 105"/>
                      <a:gd name="T24" fmla="*/ 11 w 44"/>
                      <a:gd name="T25" fmla="*/ 40 h 105"/>
                      <a:gd name="T26" fmla="*/ 9 w 44"/>
                      <a:gd name="T27" fmla="*/ 28 h 105"/>
                      <a:gd name="T28" fmla="*/ 15 w 44"/>
                      <a:gd name="T29" fmla="*/ 13 h 105"/>
                      <a:gd name="T30" fmla="*/ 27 w 44"/>
                      <a:gd name="T31" fmla="*/ 7 h 105"/>
                      <a:gd name="T32" fmla="*/ 44 w 44"/>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5">
                        <a:moveTo>
                          <a:pt x="44" y="0"/>
                        </a:moveTo>
                        <a:lnTo>
                          <a:pt x="12" y="6"/>
                        </a:lnTo>
                        <a:lnTo>
                          <a:pt x="6" y="18"/>
                        </a:lnTo>
                        <a:lnTo>
                          <a:pt x="0" y="30"/>
                        </a:lnTo>
                        <a:lnTo>
                          <a:pt x="3" y="45"/>
                        </a:lnTo>
                        <a:lnTo>
                          <a:pt x="18" y="61"/>
                        </a:lnTo>
                        <a:lnTo>
                          <a:pt x="27" y="67"/>
                        </a:lnTo>
                        <a:lnTo>
                          <a:pt x="38" y="82"/>
                        </a:lnTo>
                        <a:lnTo>
                          <a:pt x="39" y="105"/>
                        </a:lnTo>
                        <a:lnTo>
                          <a:pt x="44" y="79"/>
                        </a:lnTo>
                        <a:lnTo>
                          <a:pt x="38" y="63"/>
                        </a:lnTo>
                        <a:lnTo>
                          <a:pt x="21" y="52"/>
                        </a:lnTo>
                        <a:lnTo>
                          <a:pt x="11" y="40"/>
                        </a:lnTo>
                        <a:lnTo>
                          <a:pt x="9" y="28"/>
                        </a:lnTo>
                        <a:lnTo>
                          <a:pt x="15" y="13"/>
                        </a:lnTo>
                        <a:lnTo>
                          <a:pt x="27" y="7"/>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5" name="Freeform 31"/>
                  <p:cNvSpPr>
                    <a:spLocks/>
                  </p:cNvSpPr>
                  <p:nvPr/>
                </p:nvSpPr>
                <p:spPr bwMode="auto">
                  <a:xfrm>
                    <a:off x="1768" y="3212"/>
                    <a:ext cx="37" cy="56"/>
                  </a:xfrm>
                  <a:custGeom>
                    <a:avLst/>
                    <a:gdLst>
                      <a:gd name="T0" fmla="*/ 0 w 37"/>
                      <a:gd name="T1" fmla="*/ 0 h 56"/>
                      <a:gd name="T2" fmla="*/ 18 w 37"/>
                      <a:gd name="T3" fmla="*/ 8 h 56"/>
                      <a:gd name="T4" fmla="*/ 28 w 37"/>
                      <a:gd name="T5" fmla="*/ 23 h 56"/>
                      <a:gd name="T6" fmla="*/ 31 w 37"/>
                      <a:gd name="T7" fmla="*/ 56 h 56"/>
                      <a:gd name="T8" fmla="*/ 37 w 37"/>
                      <a:gd name="T9" fmla="*/ 39 h 56"/>
                      <a:gd name="T10" fmla="*/ 37 w 37"/>
                      <a:gd name="T11" fmla="*/ 23 h 56"/>
                      <a:gd name="T12" fmla="*/ 31 w 37"/>
                      <a:gd name="T13" fmla="*/ 6 h 56"/>
                      <a:gd name="T14" fmla="*/ 16 w 37"/>
                      <a:gd name="T15" fmla="*/ 0 h 56"/>
                      <a:gd name="T16" fmla="*/ 0 w 37"/>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6">
                        <a:moveTo>
                          <a:pt x="0" y="0"/>
                        </a:moveTo>
                        <a:lnTo>
                          <a:pt x="18" y="8"/>
                        </a:lnTo>
                        <a:lnTo>
                          <a:pt x="28" y="23"/>
                        </a:lnTo>
                        <a:lnTo>
                          <a:pt x="31" y="56"/>
                        </a:lnTo>
                        <a:lnTo>
                          <a:pt x="37" y="39"/>
                        </a:lnTo>
                        <a:lnTo>
                          <a:pt x="37" y="23"/>
                        </a:lnTo>
                        <a:lnTo>
                          <a:pt x="31" y="6"/>
                        </a:lnTo>
                        <a:lnTo>
                          <a:pt x="16" y="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6" name="Freeform 32"/>
                  <p:cNvSpPr>
                    <a:spLocks/>
                  </p:cNvSpPr>
                  <p:nvPr/>
                </p:nvSpPr>
                <p:spPr bwMode="auto">
                  <a:xfrm>
                    <a:off x="1769" y="3193"/>
                    <a:ext cx="47" cy="63"/>
                  </a:xfrm>
                  <a:custGeom>
                    <a:avLst/>
                    <a:gdLst>
                      <a:gd name="T0" fmla="*/ 6 w 47"/>
                      <a:gd name="T1" fmla="*/ 0 h 63"/>
                      <a:gd name="T2" fmla="*/ 0 w 47"/>
                      <a:gd name="T3" fmla="*/ 12 h 63"/>
                      <a:gd name="T4" fmla="*/ 15 w 47"/>
                      <a:gd name="T5" fmla="*/ 15 h 63"/>
                      <a:gd name="T6" fmla="*/ 29 w 47"/>
                      <a:gd name="T7" fmla="*/ 19 h 63"/>
                      <a:gd name="T8" fmla="*/ 39 w 47"/>
                      <a:gd name="T9" fmla="*/ 33 h 63"/>
                      <a:gd name="T10" fmla="*/ 39 w 47"/>
                      <a:gd name="T11" fmla="*/ 40 h 63"/>
                      <a:gd name="T12" fmla="*/ 41 w 47"/>
                      <a:gd name="T13" fmla="*/ 63 h 63"/>
                      <a:gd name="T14" fmla="*/ 47 w 47"/>
                      <a:gd name="T15" fmla="*/ 34 h 63"/>
                      <a:gd name="T16" fmla="*/ 41 w 47"/>
                      <a:gd name="T17" fmla="*/ 16 h 63"/>
                      <a:gd name="T18" fmla="*/ 32 w 47"/>
                      <a:gd name="T19" fmla="*/ 3 h 63"/>
                      <a:gd name="T20" fmla="*/ 6 w 47"/>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3">
                        <a:moveTo>
                          <a:pt x="6" y="0"/>
                        </a:moveTo>
                        <a:lnTo>
                          <a:pt x="0" y="12"/>
                        </a:lnTo>
                        <a:lnTo>
                          <a:pt x="15" y="15"/>
                        </a:lnTo>
                        <a:lnTo>
                          <a:pt x="29" y="19"/>
                        </a:lnTo>
                        <a:lnTo>
                          <a:pt x="39" y="33"/>
                        </a:lnTo>
                        <a:lnTo>
                          <a:pt x="39" y="40"/>
                        </a:lnTo>
                        <a:lnTo>
                          <a:pt x="41" y="63"/>
                        </a:lnTo>
                        <a:lnTo>
                          <a:pt x="47" y="34"/>
                        </a:lnTo>
                        <a:lnTo>
                          <a:pt x="41" y="16"/>
                        </a:lnTo>
                        <a:lnTo>
                          <a:pt x="32" y="3"/>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7" name="Freeform 33"/>
                  <p:cNvSpPr>
                    <a:spLocks/>
                  </p:cNvSpPr>
                  <p:nvPr/>
                </p:nvSpPr>
                <p:spPr bwMode="auto">
                  <a:xfrm>
                    <a:off x="1673" y="3043"/>
                    <a:ext cx="36" cy="160"/>
                  </a:xfrm>
                  <a:custGeom>
                    <a:avLst/>
                    <a:gdLst>
                      <a:gd name="T0" fmla="*/ 21 w 36"/>
                      <a:gd name="T1" fmla="*/ 160 h 160"/>
                      <a:gd name="T2" fmla="*/ 3 w 36"/>
                      <a:gd name="T3" fmla="*/ 132 h 160"/>
                      <a:gd name="T4" fmla="*/ 0 w 36"/>
                      <a:gd name="T5" fmla="*/ 111 h 160"/>
                      <a:gd name="T6" fmla="*/ 0 w 36"/>
                      <a:gd name="T7" fmla="*/ 88 h 160"/>
                      <a:gd name="T8" fmla="*/ 5 w 36"/>
                      <a:gd name="T9" fmla="*/ 64 h 160"/>
                      <a:gd name="T10" fmla="*/ 9 w 36"/>
                      <a:gd name="T11" fmla="*/ 36 h 160"/>
                      <a:gd name="T12" fmla="*/ 36 w 36"/>
                      <a:gd name="T13" fmla="*/ 0 h 160"/>
                      <a:gd name="T14" fmla="*/ 14 w 36"/>
                      <a:gd name="T15" fmla="*/ 46 h 160"/>
                      <a:gd name="T16" fmla="*/ 14 w 36"/>
                      <a:gd name="T17" fmla="*/ 88 h 160"/>
                      <a:gd name="T18" fmla="*/ 14 w 36"/>
                      <a:gd name="T19" fmla="*/ 115 h 160"/>
                      <a:gd name="T20" fmla="*/ 14 w 36"/>
                      <a:gd name="T21" fmla="*/ 129 h 160"/>
                      <a:gd name="T22" fmla="*/ 21 w 36"/>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60">
                        <a:moveTo>
                          <a:pt x="21" y="160"/>
                        </a:moveTo>
                        <a:lnTo>
                          <a:pt x="3" y="132"/>
                        </a:lnTo>
                        <a:lnTo>
                          <a:pt x="0" y="111"/>
                        </a:lnTo>
                        <a:lnTo>
                          <a:pt x="0" y="88"/>
                        </a:lnTo>
                        <a:lnTo>
                          <a:pt x="5" y="64"/>
                        </a:lnTo>
                        <a:lnTo>
                          <a:pt x="9" y="36"/>
                        </a:lnTo>
                        <a:lnTo>
                          <a:pt x="36" y="0"/>
                        </a:lnTo>
                        <a:lnTo>
                          <a:pt x="14" y="46"/>
                        </a:lnTo>
                        <a:lnTo>
                          <a:pt x="14" y="88"/>
                        </a:lnTo>
                        <a:lnTo>
                          <a:pt x="14" y="115"/>
                        </a:lnTo>
                        <a:lnTo>
                          <a:pt x="14" y="129"/>
                        </a:lnTo>
                        <a:lnTo>
                          <a:pt x="21" y="1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8" name="Freeform 34"/>
                  <p:cNvSpPr>
                    <a:spLocks/>
                  </p:cNvSpPr>
                  <p:nvPr/>
                </p:nvSpPr>
                <p:spPr bwMode="auto">
                  <a:xfrm>
                    <a:off x="1831" y="3071"/>
                    <a:ext cx="136" cy="222"/>
                  </a:xfrm>
                  <a:custGeom>
                    <a:avLst/>
                    <a:gdLst>
                      <a:gd name="T0" fmla="*/ 136 w 136"/>
                      <a:gd name="T1" fmla="*/ 222 h 222"/>
                      <a:gd name="T2" fmla="*/ 112 w 136"/>
                      <a:gd name="T3" fmla="*/ 215 h 222"/>
                      <a:gd name="T4" fmla="*/ 76 w 136"/>
                      <a:gd name="T5" fmla="*/ 213 h 222"/>
                      <a:gd name="T6" fmla="*/ 58 w 136"/>
                      <a:gd name="T7" fmla="*/ 209 h 222"/>
                      <a:gd name="T8" fmla="*/ 33 w 136"/>
                      <a:gd name="T9" fmla="*/ 195 h 222"/>
                      <a:gd name="T10" fmla="*/ 19 w 136"/>
                      <a:gd name="T11" fmla="*/ 191 h 222"/>
                      <a:gd name="T12" fmla="*/ 4 w 136"/>
                      <a:gd name="T13" fmla="*/ 164 h 222"/>
                      <a:gd name="T14" fmla="*/ 0 w 136"/>
                      <a:gd name="T15" fmla="*/ 131 h 222"/>
                      <a:gd name="T16" fmla="*/ 7 w 136"/>
                      <a:gd name="T17" fmla="*/ 105 h 222"/>
                      <a:gd name="T18" fmla="*/ 16 w 136"/>
                      <a:gd name="T19" fmla="*/ 84 h 222"/>
                      <a:gd name="T20" fmla="*/ 42 w 136"/>
                      <a:gd name="T21" fmla="*/ 56 h 222"/>
                      <a:gd name="T22" fmla="*/ 64 w 136"/>
                      <a:gd name="T23" fmla="*/ 0 h 222"/>
                      <a:gd name="T24" fmla="*/ 54 w 136"/>
                      <a:gd name="T25" fmla="*/ 44 h 222"/>
                      <a:gd name="T26" fmla="*/ 37 w 136"/>
                      <a:gd name="T27" fmla="*/ 71 h 222"/>
                      <a:gd name="T28" fmla="*/ 21 w 136"/>
                      <a:gd name="T29" fmla="*/ 93 h 222"/>
                      <a:gd name="T30" fmla="*/ 13 w 136"/>
                      <a:gd name="T31" fmla="*/ 113 h 222"/>
                      <a:gd name="T32" fmla="*/ 13 w 136"/>
                      <a:gd name="T33" fmla="*/ 135 h 222"/>
                      <a:gd name="T34" fmla="*/ 16 w 136"/>
                      <a:gd name="T35" fmla="*/ 165 h 222"/>
                      <a:gd name="T36" fmla="*/ 36 w 136"/>
                      <a:gd name="T37" fmla="*/ 194 h 222"/>
                      <a:gd name="T38" fmla="*/ 64 w 136"/>
                      <a:gd name="T39" fmla="*/ 204 h 222"/>
                      <a:gd name="T40" fmla="*/ 105 w 136"/>
                      <a:gd name="T41" fmla="*/ 212 h 222"/>
                      <a:gd name="T42" fmla="*/ 136 w 136"/>
                      <a:gd name="T4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22">
                        <a:moveTo>
                          <a:pt x="136" y="222"/>
                        </a:moveTo>
                        <a:lnTo>
                          <a:pt x="112" y="215"/>
                        </a:lnTo>
                        <a:lnTo>
                          <a:pt x="76" y="213"/>
                        </a:lnTo>
                        <a:lnTo>
                          <a:pt x="58" y="209"/>
                        </a:lnTo>
                        <a:lnTo>
                          <a:pt x="33" y="195"/>
                        </a:lnTo>
                        <a:lnTo>
                          <a:pt x="19" y="191"/>
                        </a:lnTo>
                        <a:lnTo>
                          <a:pt x="4" y="164"/>
                        </a:lnTo>
                        <a:lnTo>
                          <a:pt x="0" y="131"/>
                        </a:lnTo>
                        <a:lnTo>
                          <a:pt x="7" y="105"/>
                        </a:lnTo>
                        <a:lnTo>
                          <a:pt x="16" y="84"/>
                        </a:lnTo>
                        <a:lnTo>
                          <a:pt x="42" y="56"/>
                        </a:lnTo>
                        <a:lnTo>
                          <a:pt x="64" y="0"/>
                        </a:lnTo>
                        <a:lnTo>
                          <a:pt x="54" y="44"/>
                        </a:lnTo>
                        <a:lnTo>
                          <a:pt x="37" y="71"/>
                        </a:lnTo>
                        <a:lnTo>
                          <a:pt x="21" y="93"/>
                        </a:lnTo>
                        <a:lnTo>
                          <a:pt x="13" y="113"/>
                        </a:lnTo>
                        <a:lnTo>
                          <a:pt x="13" y="135"/>
                        </a:lnTo>
                        <a:lnTo>
                          <a:pt x="16" y="165"/>
                        </a:lnTo>
                        <a:lnTo>
                          <a:pt x="36" y="194"/>
                        </a:lnTo>
                        <a:lnTo>
                          <a:pt x="64" y="204"/>
                        </a:lnTo>
                        <a:lnTo>
                          <a:pt x="105" y="212"/>
                        </a:lnTo>
                        <a:lnTo>
                          <a:pt x="136" y="22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9" name="Freeform 35"/>
                  <p:cNvSpPr>
                    <a:spLocks/>
                  </p:cNvSpPr>
                  <p:nvPr/>
                </p:nvSpPr>
                <p:spPr bwMode="auto">
                  <a:xfrm>
                    <a:off x="1849" y="3146"/>
                    <a:ext cx="123" cy="144"/>
                  </a:xfrm>
                  <a:custGeom>
                    <a:avLst/>
                    <a:gdLst>
                      <a:gd name="T0" fmla="*/ 123 w 123"/>
                      <a:gd name="T1" fmla="*/ 144 h 144"/>
                      <a:gd name="T2" fmla="*/ 108 w 123"/>
                      <a:gd name="T3" fmla="*/ 132 h 144"/>
                      <a:gd name="T4" fmla="*/ 82 w 123"/>
                      <a:gd name="T5" fmla="*/ 129 h 144"/>
                      <a:gd name="T6" fmla="*/ 54 w 123"/>
                      <a:gd name="T7" fmla="*/ 126 h 144"/>
                      <a:gd name="T8" fmla="*/ 34 w 123"/>
                      <a:gd name="T9" fmla="*/ 117 h 144"/>
                      <a:gd name="T10" fmla="*/ 7 w 123"/>
                      <a:gd name="T11" fmla="*/ 101 h 144"/>
                      <a:gd name="T12" fmla="*/ 1 w 123"/>
                      <a:gd name="T13" fmla="*/ 77 h 144"/>
                      <a:gd name="T14" fmla="*/ 0 w 123"/>
                      <a:gd name="T15" fmla="*/ 66 h 144"/>
                      <a:gd name="T16" fmla="*/ 1 w 123"/>
                      <a:gd name="T17" fmla="*/ 38 h 144"/>
                      <a:gd name="T18" fmla="*/ 21 w 123"/>
                      <a:gd name="T19" fmla="*/ 12 h 144"/>
                      <a:gd name="T20" fmla="*/ 51 w 123"/>
                      <a:gd name="T21" fmla="*/ 0 h 144"/>
                      <a:gd name="T22" fmla="*/ 70 w 123"/>
                      <a:gd name="T23" fmla="*/ 11 h 144"/>
                      <a:gd name="T24" fmla="*/ 70 w 123"/>
                      <a:gd name="T25" fmla="*/ 24 h 144"/>
                      <a:gd name="T26" fmla="*/ 82 w 123"/>
                      <a:gd name="T27" fmla="*/ 53 h 144"/>
                      <a:gd name="T28" fmla="*/ 87 w 123"/>
                      <a:gd name="T29" fmla="*/ 68 h 144"/>
                      <a:gd name="T30" fmla="*/ 85 w 123"/>
                      <a:gd name="T31" fmla="*/ 78 h 144"/>
                      <a:gd name="T32" fmla="*/ 79 w 123"/>
                      <a:gd name="T33" fmla="*/ 65 h 144"/>
                      <a:gd name="T34" fmla="*/ 64 w 123"/>
                      <a:gd name="T35" fmla="*/ 33 h 144"/>
                      <a:gd name="T36" fmla="*/ 60 w 123"/>
                      <a:gd name="T37" fmla="*/ 20 h 144"/>
                      <a:gd name="T38" fmla="*/ 54 w 123"/>
                      <a:gd name="T39" fmla="*/ 9 h 144"/>
                      <a:gd name="T40" fmla="*/ 21 w 123"/>
                      <a:gd name="T41" fmla="*/ 24 h 144"/>
                      <a:gd name="T42" fmla="*/ 9 w 123"/>
                      <a:gd name="T43" fmla="*/ 39 h 144"/>
                      <a:gd name="T44" fmla="*/ 9 w 123"/>
                      <a:gd name="T45" fmla="*/ 68 h 144"/>
                      <a:gd name="T46" fmla="*/ 15 w 123"/>
                      <a:gd name="T47" fmla="*/ 90 h 144"/>
                      <a:gd name="T48" fmla="*/ 39 w 123"/>
                      <a:gd name="T49" fmla="*/ 108 h 144"/>
                      <a:gd name="T50" fmla="*/ 73 w 123"/>
                      <a:gd name="T51" fmla="*/ 120 h 144"/>
                      <a:gd name="T52" fmla="*/ 106 w 123"/>
                      <a:gd name="T53" fmla="*/ 122 h 144"/>
                      <a:gd name="T54" fmla="*/ 123 w 123"/>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144">
                        <a:moveTo>
                          <a:pt x="123" y="144"/>
                        </a:moveTo>
                        <a:lnTo>
                          <a:pt x="108" y="132"/>
                        </a:lnTo>
                        <a:lnTo>
                          <a:pt x="82" y="129"/>
                        </a:lnTo>
                        <a:lnTo>
                          <a:pt x="54" y="126"/>
                        </a:lnTo>
                        <a:lnTo>
                          <a:pt x="34" y="117"/>
                        </a:lnTo>
                        <a:lnTo>
                          <a:pt x="7" y="101"/>
                        </a:lnTo>
                        <a:lnTo>
                          <a:pt x="1" y="77"/>
                        </a:lnTo>
                        <a:lnTo>
                          <a:pt x="0" y="66"/>
                        </a:lnTo>
                        <a:lnTo>
                          <a:pt x="1" y="38"/>
                        </a:lnTo>
                        <a:lnTo>
                          <a:pt x="21" y="12"/>
                        </a:lnTo>
                        <a:lnTo>
                          <a:pt x="51" y="0"/>
                        </a:lnTo>
                        <a:lnTo>
                          <a:pt x="70" y="11"/>
                        </a:lnTo>
                        <a:lnTo>
                          <a:pt x="70" y="24"/>
                        </a:lnTo>
                        <a:lnTo>
                          <a:pt x="82" y="53"/>
                        </a:lnTo>
                        <a:lnTo>
                          <a:pt x="87" y="68"/>
                        </a:lnTo>
                        <a:lnTo>
                          <a:pt x="85" y="78"/>
                        </a:lnTo>
                        <a:lnTo>
                          <a:pt x="79" y="65"/>
                        </a:lnTo>
                        <a:lnTo>
                          <a:pt x="64" y="33"/>
                        </a:lnTo>
                        <a:lnTo>
                          <a:pt x="60" y="20"/>
                        </a:lnTo>
                        <a:lnTo>
                          <a:pt x="54" y="9"/>
                        </a:lnTo>
                        <a:lnTo>
                          <a:pt x="21" y="24"/>
                        </a:lnTo>
                        <a:lnTo>
                          <a:pt x="9" y="39"/>
                        </a:lnTo>
                        <a:lnTo>
                          <a:pt x="9" y="68"/>
                        </a:lnTo>
                        <a:lnTo>
                          <a:pt x="15" y="90"/>
                        </a:lnTo>
                        <a:lnTo>
                          <a:pt x="39" y="108"/>
                        </a:lnTo>
                        <a:lnTo>
                          <a:pt x="73" y="120"/>
                        </a:lnTo>
                        <a:lnTo>
                          <a:pt x="106" y="122"/>
                        </a:lnTo>
                        <a:lnTo>
                          <a:pt x="123" y="14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0" name="Freeform 36"/>
                  <p:cNvSpPr>
                    <a:spLocks/>
                  </p:cNvSpPr>
                  <p:nvPr/>
                </p:nvSpPr>
                <p:spPr bwMode="auto">
                  <a:xfrm>
                    <a:off x="1865" y="3170"/>
                    <a:ext cx="51" cy="81"/>
                  </a:xfrm>
                  <a:custGeom>
                    <a:avLst/>
                    <a:gdLst>
                      <a:gd name="T0" fmla="*/ 51 w 51"/>
                      <a:gd name="T1" fmla="*/ 24 h 81"/>
                      <a:gd name="T2" fmla="*/ 39 w 51"/>
                      <a:gd name="T3" fmla="*/ 2 h 81"/>
                      <a:gd name="T4" fmla="*/ 27 w 51"/>
                      <a:gd name="T5" fmla="*/ 0 h 81"/>
                      <a:gd name="T6" fmla="*/ 8 w 51"/>
                      <a:gd name="T7" fmla="*/ 6 h 81"/>
                      <a:gd name="T8" fmla="*/ 0 w 51"/>
                      <a:gd name="T9" fmla="*/ 24 h 81"/>
                      <a:gd name="T10" fmla="*/ 2 w 51"/>
                      <a:gd name="T11" fmla="*/ 42 h 81"/>
                      <a:gd name="T12" fmla="*/ 2 w 51"/>
                      <a:gd name="T13" fmla="*/ 60 h 81"/>
                      <a:gd name="T14" fmla="*/ 18 w 51"/>
                      <a:gd name="T15" fmla="*/ 72 h 81"/>
                      <a:gd name="T16" fmla="*/ 36 w 51"/>
                      <a:gd name="T17" fmla="*/ 81 h 81"/>
                      <a:gd name="T18" fmla="*/ 17 w 51"/>
                      <a:gd name="T19" fmla="*/ 60 h 81"/>
                      <a:gd name="T20" fmla="*/ 11 w 51"/>
                      <a:gd name="T21" fmla="*/ 47 h 81"/>
                      <a:gd name="T22" fmla="*/ 11 w 51"/>
                      <a:gd name="T23" fmla="*/ 24 h 81"/>
                      <a:gd name="T24" fmla="*/ 20 w 51"/>
                      <a:gd name="T25" fmla="*/ 12 h 81"/>
                      <a:gd name="T26" fmla="*/ 51 w 51"/>
                      <a:gd name="T2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1">
                        <a:moveTo>
                          <a:pt x="51" y="24"/>
                        </a:moveTo>
                        <a:lnTo>
                          <a:pt x="39" y="2"/>
                        </a:lnTo>
                        <a:lnTo>
                          <a:pt x="27" y="0"/>
                        </a:lnTo>
                        <a:lnTo>
                          <a:pt x="8" y="6"/>
                        </a:lnTo>
                        <a:lnTo>
                          <a:pt x="0" y="24"/>
                        </a:lnTo>
                        <a:lnTo>
                          <a:pt x="2" y="42"/>
                        </a:lnTo>
                        <a:lnTo>
                          <a:pt x="2" y="60"/>
                        </a:lnTo>
                        <a:lnTo>
                          <a:pt x="18" y="72"/>
                        </a:lnTo>
                        <a:lnTo>
                          <a:pt x="36" y="81"/>
                        </a:lnTo>
                        <a:lnTo>
                          <a:pt x="17" y="60"/>
                        </a:lnTo>
                        <a:lnTo>
                          <a:pt x="11" y="47"/>
                        </a:lnTo>
                        <a:lnTo>
                          <a:pt x="11" y="24"/>
                        </a:lnTo>
                        <a:lnTo>
                          <a:pt x="20" y="12"/>
                        </a:lnTo>
                        <a:lnTo>
                          <a:pt x="51" y="2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1" name="Freeform 37"/>
                  <p:cNvSpPr>
                    <a:spLocks/>
                  </p:cNvSpPr>
                  <p:nvPr/>
                </p:nvSpPr>
                <p:spPr bwMode="auto">
                  <a:xfrm>
                    <a:off x="1880" y="3196"/>
                    <a:ext cx="83" cy="66"/>
                  </a:xfrm>
                  <a:custGeom>
                    <a:avLst/>
                    <a:gdLst>
                      <a:gd name="T0" fmla="*/ 45 w 83"/>
                      <a:gd name="T1" fmla="*/ 28 h 66"/>
                      <a:gd name="T2" fmla="*/ 33 w 83"/>
                      <a:gd name="T3" fmla="*/ 4 h 66"/>
                      <a:gd name="T4" fmla="*/ 23 w 83"/>
                      <a:gd name="T5" fmla="*/ 0 h 66"/>
                      <a:gd name="T6" fmla="*/ 9 w 83"/>
                      <a:gd name="T7" fmla="*/ 0 h 66"/>
                      <a:gd name="T8" fmla="*/ 0 w 83"/>
                      <a:gd name="T9" fmla="*/ 12 h 66"/>
                      <a:gd name="T10" fmla="*/ 2 w 83"/>
                      <a:gd name="T11" fmla="*/ 22 h 66"/>
                      <a:gd name="T12" fmla="*/ 12 w 83"/>
                      <a:gd name="T13" fmla="*/ 34 h 66"/>
                      <a:gd name="T14" fmla="*/ 24 w 83"/>
                      <a:gd name="T15" fmla="*/ 51 h 66"/>
                      <a:gd name="T16" fmla="*/ 32 w 83"/>
                      <a:gd name="T17" fmla="*/ 60 h 66"/>
                      <a:gd name="T18" fmla="*/ 60 w 83"/>
                      <a:gd name="T19" fmla="*/ 66 h 66"/>
                      <a:gd name="T20" fmla="*/ 83 w 83"/>
                      <a:gd name="T21" fmla="*/ 66 h 66"/>
                      <a:gd name="T22" fmla="*/ 57 w 83"/>
                      <a:gd name="T23" fmla="*/ 58 h 66"/>
                      <a:gd name="T24" fmla="*/ 36 w 83"/>
                      <a:gd name="T25" fmla="*/ 52 h 66"/>
                      <a:gd name="T26" fmla="*/ 17 w 83"/>
                      <a:gd name="T27" fmla="*/ 28 h 66"/>
                      <a:gd name="T28" fmla="*/ 15 w 83"/>
                      <a:gd name="T29" fmla="*/ 21 h 66"/>
                      <a:gd name="T30" fmla="*/ 18 w 83"/>
                      <a:gd name="T31" fmla="*/ 12 h 66"/>
                      <a:gd name="T32" fmla="*/ 45 w 83"/>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45" y="28"/>
                        </a:moveTo>
                        <a:lnTo>
                          <a:pt x="33" y="4"/>
                        </a:lnTo>
                        <a:lnTo>
                          <a:pt x="23" y="0"/>
                        </a:lnTo>
                        <a:lnTo>
                          <a:pt x="9" y="0"/>
                        </a:lnTo>
                        <a:lnTo>
                          <a:pt x="0" y="12"/>
                        </a:lnTo>
                        <a:lnTo>
                          <a:pt x="2" y="22"/>
                        </a:lnTo>
                        <a:lnTo>
                          <a:pt x="12" y="34"/>
                        </a:lnTo>
                        <a:lnTo>
                          <a:pt x="24" y="51"/>
                        </a:lnTo>
                        <a:lnTo>
                          <a:pt x="32" y="60"/>
                        </a:lnTo>
                        <a:lnTo>
                          <a:pt x="60" y="66"/>
                        </a:lnTo>
                        <a:lnTo>
                          <a:pt x="83" y="66"/>
                        </a:lnTo>
                        <a:lnTo>
                          <a:pt x="57" y="58"/>
                        </a:lnTo>
                        <a:lnTo>
                          <a:pt x="36" y="52"/>
                        </a:lnTo>
                        <a:lnTo>
                          <a:pt x="17" y="28"/>
                        </a:lnTo>
                        <a:lnTo>
                          <a:pt x="15" y="21"/>
                        </a:lnTo>
                        <a:lnTo>
                          <a:pt x="18" y="12"/>
                        </a:lnTo>
                        <a:lnTo>
                          <a:pt x="45" y="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2" name="Freeform 38"/>
                  <p:cNvSpPr>
                    <a:spLocks/>
                  </p:cNvSpPr>
                  <p:nvPr/>
                </p:nvSpPr>
                <p:spPr bwMode="auto">
                  <a:xfrm>
                    <a:off x="1907" y="3226"/>
                    <a:ext cx="42" cy="24"/>
                  </a:xfrm>
                  <a:custGeom>
                    <a:avLst/>
                    <a:gdLst>
                      <a:gd name="T0" fmla="*/ 0 w 42"/>
                      <a:gd name="T1" fmla="*/ 0 h 24"/>
                      <a:gd name="T2" fmla="*/ 9 w 42"/>
                      <a:gd name="T3" fmla="*/ 12 h 24"/>
                      <a:gd name="T4" fmla="*/ 18 w 42"/>
                      <a:gd name="T5" fmla="*/ 19 h 24"/>
                      <a:gd name="T6" fmla="*/ 42 w 42"/>
                      <a:gd name="T7" fmla="*/ 24 h 24"/>
                      <a:gd name="T8" fmla="*/ 26 w 42"/>
                      <a:gd name="T9" fmla="*/ 10 h 24"/>
                      <a:gd name="T10" fmla="*/ 0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0" y="0"/>
                        </a:moveTo>
                        <a:lnTo>
                          <a:pt x="9" y="12"/>
                        </a:lnTo>
                        <a:lnTo>
                          <a:pt x="18" y="19"/>
                        </a:lnTo>
                        <a:lnTo>
                          <a:pt x="42" y="24"/>
                        </a:lnTo>
                        <a:lnTo>
                          <a:pt x="26" y="1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3" name="Freeform 39"/>
                  <p:cNvSpPr>
                    <a:spLocks/>
                  </p:cNvSpPr>
                  <p:nvPr/>
                </p:nvSpPr>
                <p:spPr bwMode="auto">
                  <a:xfrm>
                    <a:off x="1931" y="3041"/>
                    <a:ext cx="24" cy="173"/>
                  </a:xfrm>
                  <a:custGeom>
                    <a:avLst/>
                    <a:gdLst>
                      <a:gd name="T0" fmla="*/ 17 w 24"/>
                      <a:gd name="T1" fmla="*/ 173 h 173"/>
                      <a:gd name="T2" fmla="*/ 0 w 24"/>
                      <a:gd name="T3" fmla="*/ 137 h 173"/>
                      <a:gd name="T4" fmla="*/ 3 w 24"/>
                      <a:gd name="T5" fmla="*/ 107 h 173"/>
                      <a:gd name="T6" fmla="*/ 12 w 24"/>
                      <a:gd name="T7" fmla="*/ 81 h 173"/>
                      <a:gd name="T8" fmla="*/ 15 w 24"/>
                      <a:gd name="T9" fmla="*/ 65 h 173"/>
                      <a:gd name="T10" fmla="*/ 17 w 24"/>
                      <a:gd name="T11" fmla="*/ 29 h 173"/>
                      <a:gd name="T12" fmla="*/ 15 w 24"/>
                      <a:gd name="T13" fmla="*/ 0 h 173"/>
                      <a:gd name="T14" fmla="*/ 24 w 24"/>
                      <a:gd name="T15" fmla="*/ 39 h 173"/>
                      <a:gd name="T16" fmla="*/ 24 w 24"/>
                      <a:gd name="T17" fmla="*/ 68 h 173"/>
                      <a:gd name="T18" fmla="*/ 21 w 24"/>
                      <a:gd name="T19" fmla="*/ 87 h 173"/>
                      <a:gd name="T20" fmla="*/ 11 w 24"/>
                      <a:gd name="T21" fmla="*/ 114 h 173"/>
                      <a:gd name="T22" fmla="*/ 9 w 24"/>
                      <a:gd name="T23" fmla="*/ 132 h 173"/>
                      <a:gd name="T24" fmla="*/ 17 w 24"/>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73">
                        <a:moveTo>
                          <a:pt x="17" y="173"/>
                        </a:moveTo>
                        <a:lnTo>
                          <a:pt x="0" y="137"/>
                        </a:lnTo>
                        <a:lnTo>
                          <a:pt x="3" y="107"/>
                        </a:lnTo>
                        <a:lnTo>
                          <a:pt x="12" y="81"/>
                        </a:lnTo>
                        <a:lnTo>
                          <a:pt x="15" y="65"/>
                        </a:lnTo>
                        <a:lnTo>
                          <a:pt x="17" y="29"/>
                        </a:lnTo>
                        <a:lnTo>
                          <a:pt x="15" y="0"/>
                        </a:lnTo>
                        <a:lnTo>
                          <a:pt x="24" y="39"/>
                        </a:lnTo>
                        <a:lnTo>
                          <a:pt x="24" y="68"/>
                        </a:lnTo>
                        <a:lnTo>
                          <a:pt x="21" y="87"/>
                        </a:lnTo>
                        <a:lnTo>
                          <a:pt x="11" y="114"/>
                        </a:lnTo>
                        <a:lnTo>
                          <a:pt x="9" y="132"/>
                        </a:lnTo>
                        <a:lnTo>
                          <a:pt x="17" y="17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4" name="Freeform 40"/>
                  <p:cNvSpPr>
                    <a:spLocks/>
                  </p:cNvSpPr>
                  <p:nvPr/>
                </p:nvSpPr>
                <p:spPr bwMode="auto">
                  <a:xfrm>
                    <a:off x="1945" y="3079"/>
                    <a:ext cx="19" cy="135"/>
                  </a:xfrm>
                  <a:custGeom>
                    <a:avLst/>
                    <a:gdLst>
                      <a:gd name="T0" fmla="*/ 16 w 19"/>
                      <a:gd name="T1" fmla="*/ 135 h 135"/>
                      <a:gd name="T2" fmla="*/ 9 w 19"/>
                      <a:gd name="T3" fmla="*/ 126 h 135"/>
                      <a:gd name="T4" fmla="*/ 0 w 19"/>
                      <a:gd name="T5" fmla="*/ 102 h 135"/>
                      <a:gd name="T6" fmla="*/ 0 w 19"/>
                      <a:gd name="T7" fmla="*/ 90 h 135"/>
                      <a:gd name="T8" fmla="*/ 9 w 19"/>
                      <a:gd name="T9" fmla="*/ 58 h 135"/>
                      <a:gd name="T10" fmla="*/ 15 w 19"/>
                      <a:gd name="T11" fmla="*/ 39 h 135"/>
                      <a:gd name="T12" fmla="*/ 15 w 19"/>
                      <a:gd name="T13" fmla="*/ 0 h 135"/>
                      <a:gd name="T14" fmla="*/ 19 w 19"/>
                      <a:gd name="T15" fmla="*/ 48 h 135"/>
                      <a:gd name="T16" fmla="*/ 15 w 19"/>
                      <a:gd name="T17" fmla="*/ 70 h 135"/>
                      <a:gd name="T18" fmla="*/ 12 w 19"/>
                      <a:gd name="T19" fmla="*/ 99 h 135"/>
                      <a:gd name="T20" fmla="*/ 16 w 19"/>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35">
                        <a:moveTo>
                          <a:pt x="16" y="135"/>
                        </a:moveTo>
                        <a:lnTo>
                          <a:pt x="9" y="126"/>
                        </a:lnTo>
                        <a:lnTo>
                          <a:pt x="0" y="102"/>
                        </a:lnTo>
                        <a:lnTo>
                          <a:pt x="0" y="90"/>
                        </a:lnTo>
                        <a:lnTo>
                          <a:pt x="9" y="58"/>
                        </a:lnTo>
                        <a:lnTo>
                          <a:pt x="15" y="39"/>
                        </a:lnTo>
                        <a:lnTo>
                          <a:pt x="15" y="0"/>
                        </a:lnTo>
                        <a:lnTo>
                          <a:pt x="19" y="48"/>
                        </a:lnTo>
                        <a:lnTo>
                          <a:pt x="15" y="70"/>
                        </a:lnTo>
                        <a:lnTo>
                          <a:pt x="12" y="99"/>
                        </a:lnTo>
                        <a:lnTo>
                          <a:pt x="16" y="1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5" name="Freeform 41"/>
                  <p:cNvSpPr>
                    <a:spLocks/>
                  </p:cNvSpPr>
                  <p:nvPr/>
                </p:nvSpPr>
                <p:spPr bwMode="auto">
                  <a:xfrm>
                    <a:off x="1961" y="3131"/>
                    <a:ext cx="20" cy="83"/>
                  </a:xfrm>
                  <a:custGeom>
                    <a:avLst/>
                    <a:gdLst>
                      <a:gd name="T0" fmla="*/ 20 w 20"/>
                      <a:gd name="T1" fmla="*/ 83 h 83"/>
                      <a:gd name="T2" fmla="*/ 6 w 20"/>
                      <a:gd name="T3" fmla="*/ 80 h 83"/>
                      <a:gd name="T4" fmla="*/ 0 w 20"/>
                      <a:gd name="T5" fmla="*/ 63 h 83"/>
                      <a:gd name="T6" fmla="*/ 2 w 20"/>
                      <a:gd name="T7" fmla="*/ 32 h 83"/>
                      <a:gd name="T8" fmla="*/ 5 w 20"/>
                      <a:gd name="T9" fmla="*/ 21 h 83"/>
                      <a:gd name="T10" fmla="*/ 8 w 20"/>
                      <a:gd name="T11" fmla="*/ 0 h 83"/>
                      <a:gd name="T12" fmla="*/ 11 w 20"/>
                      <a:gd name="T13" fmla="*/ 26 h 83"/>
                      <a:gd name="T14" fmla="*/ 11 w 20"/>
                      <a:gd name="T15" fmla="*/ 47 h 83"/>
                      <a:gd name="T16" fmla="*/ 14 w 20"/>
                      <a:gd name="T17" fmla="*/ 60 h 83"/>
                      <a:gd name="T18" fmla="*/ 20 w 2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3">
                        <a:moveTo>
                          <a:pt x="20" y="83"/>
                        </a:moveTo>
                        <a:lnTo>
                          <a:pt x="6" y="80"/>
                        </a:lnTo>
                        <a:lnTo>
                          <a:pt x="0" y="63"/>
                        </a:lnTo>
                        <a:lnTo>
                          <a:pt x="2" y="32"/>
                        </a:lnTo>
                        <a:lnTo>
                          <a:pt x="5" y="21"/>
                        </a:lnTo>
                        <a:lnTo>
                          <a:pt x="8" y="0"/>
                        </a:lnTo>
                        <a:lnTo>
                          <a:pt x="11" y="26"/>
                        </a:lnTo>
                        <a:lnTo>
                          <a:pt x="11" y="47"/>
                        </a:lnTo>
                        <a:lnTo>
                          <a:pt x="14" y="60"/>
                        </a:lnTo>
                        <a:lnTo>
                          <a:pt x="20" y="8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6" name="Freeform 42"/>
                  <p:cNvSpPr>
                    <a:spLocks/>
                  </p:cNvSpPr>
                  <p:nvPr/>
                </p:nvSpPr>
                <p:spPr bwMode="auto">
                  <a:xfrm>
                    <a:off x="1975" y="3142"/>
                    <a:ext cx="109" cy="121"/>
                  </a:xfrm>
                  <a:custGeom>
                    <a:avLst/>
                    <a:gdLst>
                      <a:gd name="T0" fmla="*/ 10 w 109"/>
                      <a:gd name="T1" fmla="*/ 0 h 121"/>
                      <a:gd name="T2" fmla="*/ 0 w 109"/>
                      <a:gd name="T3" fmla="*/ 6 h 121"/>
                      <a:gd name="T4" fmla="*/ 0 w 109"/>
                      <a:gd name="T5" fmla="*/ 24 h 121"/>
                      <a:gd name="T6" fmla="*/ 7 w 109"/>
                      <a:gd name="T7" fmla="*/ 52 h 121"/>
                      <a:gd name="T8" fmla="*/ 10 w 109"/>
                      <a:gd name="T9" fmla="*/ 69 h 121"/>
                      <a:gd name="T10" fmla="*/ 16 w 109"/>
                      <a:gd name="T11" fmla="*/ 78 h 121"/>
                      <a:gd name="T12" fmla="*/ 46 w 109"/>
                      <a:gd name="T13" fmla="*/ 93 h 121"/>
                      <a:gd name="T14" fmla="*/ 69 w 109"/>
                      <a:gd name="T15" fmla="*/ 109 h 121"/>
                      <a:gd name="T16" fmla="*/ 90 w 109"/>
                      <a:gd name="T17" fmla="*/ 121 h 121"/>
                      <a:gd name="T18" fmla="*/ 109 w 109"/>
                      <a:gd name="T19" fmla="*/ 118 h 121"/>
                      <a:gd name="T20" fmla="*/ 79 w 109"/>
                      <a:gd name="T21" fmla="*/ 108 h 121"/>
                      <a:gd name="T22" fmla="*/ 66 w 109"/>
                      <a:gd name="T23" fmla="*/ 96 h 121"/>
                      <a:gd name="T24" fmla="*/ 43 w 109"/>
                      <a:gd name="T25" fmla="*/ 82 h 121"/>
                      <a:gd name="T26" fmla="*/ 21 w 109"/>
                      <a:gd name="T27" fmla="*/ 72 h 121"/>
                      <a:gd name="T28" fmla="*/ 12 w 109"/>
                      <a:gd name="T29" fmla="*/ 57 h 121"/>
                      <a:gd name="T30" fmla="*/ 9 w 109"/>
                      <a:gd name="T31" fmla="*/ 34 h 121"/>
                      <a:gd name="T32" fmla="*/ 6 w 109"/>
                      <a:gd name="T33" fmla="*/ 19 h 121"/>
                      <a:gd name="T34" fmla="*/ 10 w 109"/>
                      <a:gd name="T3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21">
                        <a:moveTo>
                          <a:pt x="10" y="0"/>
                        </a:moveTo>
                        <a:lnTo>
                          <a:pt x="0" y="6"/>
                        </a:lnTo>
                        <a:lnTo>
                          <a:pt x="0" y="24"/>
                        </a:lnTo>
                        <a:lnTo>
                          <a:pt x="7" y="52"/>
                        </a:lnTo>
                        <a:lnTo>
                          <a:pt x="10" y="69"/>
                        </a:lnTo>
                        <a:lnTo>
                          <a:pt x="16" y="78"/>
                        </a:lnTo>
                        <a:lnTo>
                          <a:pt x="46" y="93"/>
                        </a:lnTo>
                        <a:lnTo>
                          <a:pt x="69" y="109"/>
                        </a:lnTo>
                        <a:lnTo>
                          <a:pt x="90" y="121"/>
                        </a:lnTo>
                        <a:lnTo>
                          <a:pt x="109" y="118"/>
                        </a:lnTo>
                        <a:lnTo>
                          <a:pt x="79" y="108"/>
                        </a:lnTo>
                        <a:lnTo>
                          <a:pt x="66" y="96"/>
                        </a:lnTo>
                        <a:lnTo>
                          <a:pt x="43" y="82"/>
                        </a:lnTo>
                        <a:lnTo>
                          <a:pt x="21" y="72"/>
                        </a:lnTo>
                        <a:lnTo>
                          <a:pt x="12" y="57"/>
                        </a:lnTo>
                        <a:lnTo>
                          <a:pt x="9" y="34"/>
                        </a:lnTo>
                        <a:lnTo>
                          <a:pt x="6" y="19"/>
                        </a:lnTo>
                        <a:lnTo>
                          <a:pt x="1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7" name="Freeform 43"/>
                  <p:cNvSpPr>
                    <a:spLocks/>
                  </p:cNvSpPr>
                  <p:nvPr/>
                </p:nvSpPr>
                <p:spPr bwMode="auto">
                  <a:xfrm>
                    <a:off x="1990" y="3154"/>
                    <a:ext cx="88" cy="99"/>
                  </a:xfrm>
                  <a:custGeom>
                    <a:avLst/>
                    <a:gdLst>
                      <a:gd name="T0" fmla="*/ 1 w 88"/>
                      <a:gd name="T1" fmla="*/ 0 h 99"/>
                      <a:gd name="T2" fmla="*/ 0 w 88"/>
                      <a:gd name="T3" fmla="*/ 13 h 99"/>
                      <a:gd name="T4" fmla="*/ 6 w 88"/>
                      <a:gd name="T5" fmla="*/ 40 h 99"/>
                      <a:gd name="T6" fmla="*/ 10 w 88"/>
                      <a:gd name="T7" fmla="*/ 49 h 99"/>
                      <a:gd name="T8" fmla="*/ 27 w 88"/>
                      <a:gd name="T9" fmla="*/ 61 h 99"/>
                      <a:gd name="T10" fmla="*/ 49 w 88"/>
                      <a:gd name="T11" fmla="*/ 70 h 99"/>
                      <a:gd name="T12" fmla="*/ 58 w 88"/>
                      <a:gd name="T13" fmla="*/ 82 h 99"/>
                      <a:gd name="T14" fmla="*/ 82 w 88"/>
                      <a:gd name="T15" fmla="*/ 97 h 99"/>
                      <a:gd name="T16" fmla="*/ 88 w 88"/>
                      <a:gd name="T17" fmla="*/ 99 h 99"/>
                      <a:gd name="T18" fmla="*/ 76 w 88"/>
                      <a:gd name="T19" fmla="*/ 84 h 99"/>
                      <a:gd name="T20" fmla="*/ 55 w 88"/>
                      <a:gd name="T21" fmla="*/ 66 h 99"/>
                      <a:gd name="T22" fmla="*/ 52 w 88"/>
                      <a:gd name="T23" fmla="*/ 55 h 99"/>
                      <a:gd name="T24" fmla="*/ 39 w 88"/>
                      <a:gd name="T25" fmla="*/ 45 h 99"/>
                      <a:gd name="T26" fmla="*/ 21 w 88"/>
                      <a:gd name="T27" fmla="*/ 36 h 99"/>
                      <a:gd name="T28" fmla="*/ 13 w 88"/>
                      <a:gd name="T29" fmla="*/ 31 h 99"/>
                      <a:gd name="T30" fmla="*/ 7 w 88"/>
                      <a:gd name="T31" fmla="*/ 19 h 99"/>
                      <a:gd name="T32" fmla="*/ 1 w 88"/>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99">
                        <a:moveTo>
                          <a:pt x="1" y="0"/>
                        </a:moveTo>
                        <a:lnTo>
                          <a:pt x="0" y="13"/>
                        </a:lnTo>
                        <a:lnTo>
                          <a:pt x="6" y="40"/>
                        </a:lnTo>
                        <a:lnTo>
                          <a:pt x="10" y="49"/>
                        </a:lnTo>
                        <a:lnTo>
                          <a:pt x="27" y="61"/>
                        </a:lnTo>
                        <a:lnTo>
                          <a:pt x="49" y="70"/>
                        </a:lnTo>
                        <a:lnTo>
                          <a:pt x="58" y="82"/>
                        </a:lnTo>
                        <a:lnTo>
                          <a:pt x="82" y="97"/>
                        </a:lnTo>
                        <a:lnTo>
                          <a:pt x="88" y="99"/>
                        </a:lnTo>
                        <a:lnTo>
                          <a:pt x="76" y="84"/>
                        </a:lnTo>
                        <a:lnTo>
                          <a:pt x="55" y="66"/>
                        </a:lnTo>
                        <a:lnTo>
                          <a:pt x="52" y="55"/>
                        </a:lnTo>
                        <a:lnTo>
                          <a:pt x="39" y="45"/>
                        </a:lnTo>
                        <a:lnTo>
                          <a:pt x="21" y="36"/>
                        </a:lnTo>
                        <a:lnTo>
                          <a:pt x="13" y="31"/>
                        </a:lnTo>
                        <a:lnTo>
                          <a:pt x="7" y="19"/>
                        </a:lnTo>
                        <a:lnTo>
                          <a:pt x="1"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8" name="Freeform 44"/>
                  <p:cNvSpPr>
                    <a:spLocks/>
                  </p:cNvSpPr>
                  <p:nvPr/>
                </p:nvSpPr>
                <p:spPr bwMode="auto">
                  <a:xfrm>
                    <a:off x="1534" y="2867"/>
                    <a:ext cx="57" cy="308"/>
                  </a:xfrm>
                  <a:custGeom>
                    <a:avLst/>
                    <a:gdLst>
                      <a:gd name="T0" fmla="*/ 57 w 57"/>
                      <a:gd name="T1" fmla="*/ 308 h 308"/>
                      <a:gd name="T2" fmla="*/ 51 w 57"/>
                      <a:gd name="T3" fmla="*/ 287 h 308"/>
                      <a:gd name="T4" fmla="*/ 45 w 57"/>
                      <a:gd name="T5" fmla="*/ 257 h 308"/>
                      <a:gd name="T6" fmla="*/ 40 w 57"/>
                      <a:gd name="T7" fmla="*/ 225 h 308"/>
                      <a:gd name="T8" fmla="*/ 37 w 57"/>
                      <a:gd name="T9" fmla="*/ 206 h 308"/>
                      <a:gd name="T10" fmla="*/ 36 w 57"/>
                      <a:gd name="T11" fmla="*/ 185 h 308"/>
                      <a:gd name="T12" fmla="*/ 30 w 57"/>
                      <a:gd name="T13" fmla="*/ 173 h 308"/>
                      <a:gd name="T14" fmla="*/ 18 w 57"/>
                      <a:gd name="T15" fmla="*/ 152 h 308"/>
                      <a:gd name="T16" fmla="*/ 12 w 57"/>
                      <a:gd name="T17" fmla="*/ 135 h 308"/>
                      <a:gd name="T18" fmla="*/ 12 w 57"/>
                      <a:gd name="T19" fmla="*/ 101 h 308"/>
                      <a:gd name="T20" fmla="*/ 12 w 57"/>
                      <a:gd name="T21" fmla="*/ 53 h 308"/>
                      <a:gd name="T22" fmla="*/ 0 w 57"/>
                      <a:gd name="T23" fmla="*/ 0 h 308"/>
                      <a:gd name="T24" fmla="*/ 22 w 57"/>
                      <a:gd name="T25" fmla="*/ 47 h 308"/>
                      <a:gd name="T26" fmla="*/ 18 w 57"/>
                      <a:gd name="T27" fmla="*/ 87 h 308"/>
                      <a:gd name="T28" fmla="*/ 22 w 57"/>
                      <a:gd name="T29" fmla="*/ 123 h 308"/>
                      <a:gd name="T30" fmla="*/ 34 w 57"/>
                      <a:gd name="T31" fmla="*/ 156 h 308"/>
                      <a:gd name="T32" fmla="*/ 49 w 57"/>
                      <a:gd name="T33" fmla="*/ 195 h 308"/>
                      <a:gd name="T34" fmla="*/ 51 w 57"/>
                      <a:gd name="T35" fmla="*/ 240 h 308"/>
                      <a:gd name="T36" fmla="*/ 57 w 57"/>
                      <a:gd name="T3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08">
                        <a:moveTo>
                          <a:pt x="57" y="308"/>
                        </a:moveTo>
                        <a:lnTo>
                          <a:pt x="51" y="287"/>
                        </a:lnTo>
                        <a:lnTo>
                          <a:pt x="45" y="257"/>
                        </a:lnTo>
                        <a:lnTo>
                          <a:pt x="40" y="225"/>
                        </a:lnTo>
                        <a:lnTo>
                          <a:pt x="37" y="206"/>
                        </a:lnTo>
                        <a:lnTo>
                          <a:pt x="36" y="185"/>
                        </a:lnTo>
                        <a:lnTo>
                          <a:pt x="30" y="173"/>
                        </a:lnTo>
                        <a:lnTo>
                          <a:pt x="18" y="152"/>
                        </a:lnTo>
                        <a:lnTo>
                          <a:pt x="12" y="135"/>
                        </a:lnTo>
                        <a:lnTo>
                          <a:pt x="12" y="101"/>
                        </a:lnTo>
                        <a:lnTo>
                          <a:pt x="12" y="53"/>
                        </a:lnTo>
                        <a:lnTo>
                          <a:pt x="0" y="0"/>
                        </a:lnTo>
                        <a:lnTo>
                          <a:pt x="22" y="47"/>
                        </a:lnTo>
                        <a:lnTo>
                          <a:pt x="18" y="87"/>
                        </a:lnTo>
                        <a:lnTo>
                          <a:pt x="22" y="123"/>
                        </a:lnTo>
                        <a:lnTo>
                          <a:pt x="34" y="156"/>
                        </a:lnTo>
                        <a:lnTo>
                          <a:pt x="49" y="195"/>
                        </a:lnTo>
                        <a:lnTo>
                          <a:pt x="51" y="240"/>
                        </a:lnTo>
                        <a:lnTo>
                          <a:pt x="57" y="3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9" name="Freeform 45"/>
                  <p:cNvSpPr>
                    <a:spLocks/>
                  </p:cNvSpPr>
                  <p:nvPr/>
                </p:nvSpPr>
                <p:spPr bwMode="auto">
                  <a:xfrm>
                    <a:off x="1565" y="2803"/>
                    <a:ext cx="52" cy="360"/>
                  </a:xfrm>
                  <a:custGeom>
                    <a:avLst/>
                    <a:gdLst>
                      <a:gd name="T0" fmla="*/ 43 w 52"/>
                      <a:gd name="T1" fmla="*/ 360 h 360"/>
                      <a:gd name="T2" fmla="*/ 40 w 52"/>
                      <a:gd name="T3" fmla="*/ 318 h 360"/>
                      <a:gd name="T4" fmla="*/ 37 w 52"/>
                      <a:gd name="T5" fmla="*/ 276 h 360"/>
                      <a:gd name="T6" fmla="*/ 24 w 52"/>
                      <a:gd name="T7" fmla="*/ 224 h 360"/>
                      <a:gd name="T8" fmla="*/ 6 w 52"/>
                      <a:gd name="T9" fmla="*/ 186 h 360"/>
                      <a:gd name="T10" fmla="*/ 10 w 52"/>
                      <a:gd name="T11" fmla="*/ 143 h 360"/>
                      <a:gd name="T12" fmla="*/ 13 w 52"/>
                      <a:gd name="T13" fmla="*/ 86 h 360"/>
                      <a:gd name="T14" fmla="*/ 4 w 52"/>
                      <a:gd name="T15" fmla="*/ 54 h 360"/>
                      <a:gd name="T16" fmla="*/ 0 w 52"/>
                      <a:gd name="T17" fmla="*/ 0 h 360"/>
                      <a:gd name="T18" fmla="*/ 31 w 52"/>
                      <a:gd name="T19" fmla="*/ 87 h 360"/>
                      <a:gd name="T20" fmla="*/ 25 w 52"/>
                      <a:gd name="T21" fmla="*/ 135 h 360"/>
                      <a:gd name="T22" fmla="*/ 22 w 52"/>
                      <a:gd name="T23" fmla="*/ 191 h 360"/>
                      <a:gd name="T24" fmla="*/ 52 w 52"/>
                      <a:gd name="T25" fmla="*/ 254 h 360"/>
                      <a:gd name="T26" fmla="*/ 49 w 52"/>
                      <a:gd name="T27" fmla="*/ 288 h 360"/>
                      <a:gd name="T28" fmla="*/ 43 w 52"/>
                      <a:gd name="T2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60">
                        <a:moveTo>
                          <a:pt x="43" y="360"/>
                        </a:moveTo>
                        <a:lnTo>
                          <a:pt x="40" y="318"/>
                        </a:lnTo>
                        <a:lnTo>
                          <a:pt x="37" y="276"/>
                        </a:lnTo>
                        <a:lnTo>
                          <a:pt x="24" y="224"/>
                        </a:lnTo>
                        <a:lnTo>
                          <a:pt x="6" y="186"/>
                        </a:lnTo>
                        <a:lnTo>
                          <a:pt x="10" y="143"/>
                        </a:lnTo>
                        <a:lnTo>
                          <a:pt x="13" y="86"/>
                        </a:lnTo>
                        <a:lnTo>
                          <a:pt x="4" y="54"/>
                        </a:lnTo>
                        <a:lnTo>
                          <a:pt x="0" y="0"/>
                        </a:lnTo>
                        <a:lnTo>
                          <a:pt x="31" y="87"/>
                        </a:lnTo>
                        <a:lnTo>
                          <a:pt x="25" y="135"/>
                        </a:lnTo>
                        <a:lnTo>
                          <a:pt x="22" y="191"/>
                        </a:lnTo>
                        <a:lnTo>
                          <a:pt x="52" y="254"/>
                        </a:lnTo>
                        <a:lnTo>
                          <a:pt x="49" y="288"/>
                        </a:lnTo>
                        <a:lnTo>
                          <a:pt x="43" y="3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0" name="Freeform 46"/>
                  <p:cNvSpPr>
                    <a:spLocks/>
                  </p:cNvSpPr>
                  <p:nvPr/>
                </p:nvSpPr>
                <p:spPr bwMode="auto">
                  <a:xfrm>
                    <a:off x="1608" y="2856"/>
                    <a:ext cx="50" cy="310"/>
                  </a:xfrm>
                  <a:custGeom>
                    <a:avLst/>
                    <a:gdLst>
                      <a:gd name="T0" fmla="*/ 50 w 50"/>
                      <a:gd name="T1" fmla="*/ 310 h 310"/>
                      <a:gd name="T2" fmla="*/ 29 w 50"/>
                      <a:gd name="T3" fmla="*/ 306 h 310"/>
                      <a:gd name="T4" fmla="*/ 15 w 50"/>
                      <a:gd name="T5" fmla="*/ 286 h 310"/>
                      <a:gd name="T6" fmla="*/ 18 w 50"/>
                      <a:gd name="T7" fmla="*/ 243 h 310"/>
                      <a:gd name="T8" fmla="*/ 29 w 50"/>
                      <a:gd name="T9" fmla="*/ 186 h 310"/>
                      <a:gd name="T10" fmla="*/ 3 w 50"/>
                      <a:gd name="T11" fmla="*/ 154 h 310"/>
                      <a:gd name="T12" fmla="*/ 0 w 50"/>
                      <a:gd name="T13" fmla="*/ 129 h 310"/>
                      <a:gd name="T14" fmla="*/ 3 w 50"/>
                      <a:gd name="T15" fmla="*/ 84 h 310"/>
                      <a:gd name="T16" fmla="*/ 6 w 50"/>
                      <a:gd name="T17" fmla="*/ 46 h 310"/>
                      <a:gd name="T18" fmla="*/ 0 w 50"/>
                      <a:gd name="T19" fmla="*/ 0 h 310"/>
                      <a:gd name="T20" fmla="*/ 17 w 50"/>
                      <a:gd name="T21" fmla="*/ 79 h 310"/>
                      <a:gd name="T22" fmla="*/ 15 w 50"/>
                      <a:gd name="T23" fmla="*/ 129 h 310"/>
                      <a:gd name="T24" fmla="*/ 18 w 50"/>
                      <a:gd name="T25" fmla="*/ 156 h 310"/>
                      <a:gd name="T26" fmla="*/ 48 w 50"/>
                      <a:gd name="T27" fmla="*/ 193 h 310"/>
                      <a:gd name="T28" fmla="*/ 35 w 50"/>
                      <a:gd name="T29" fmla="*/ 226 h 310"/>
                      <a:gd name="T30" fmla="*/ 30 w 50"/>
                      <a:gd name="T31" fmla="*/ 265 h 310"/>
                      <a:gd name="T32" fmla="*/ 50 w 50"/>
                      <a:gd name="T3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10">
                        <a:moveTo>
                          <a:pt x="50" y="310"/>
                        </a:moveTo>
                        <a:lnTo>
                          <a:pt x="29" y="306"/>
                        </a:lnTo>
                        <a:lnTo>
                          <a:pt x="15" y="286"/>
                        </a:lnTo>
                        <a:lnTo>
                          <a:pt x="18" y="243"/>
                        </a:lnTo>
                        <a:lnTo>
                          <a:pt x="29" y="186"/>
                        </a:lnTo>
                        <a:lnTo>
                          <a:pt x="3" y="154"/>
                        </a:lnTo>
                        <a:lnTo>
                          <a:pt x="0" y="129"/>
                        </a:lnTo>
                        <a:lnTo>
                          <a:pt x="3" y="84"/>
                        </a:lnTo>
                        <a:lnTo>
                          <a:pt x="6" y="46"/>
                        </a:lnTo>
                        <a:lnTo>
                          <a:pt x="0" y="0"/>
                        </a:lnTo>
                        <a:lnTo>
                          <a:pt x="17" y="79"/>
                        </a:lnTo>
                        <a:lnTo>
                          <a:pt x="15" y="129"/>
                        </a:lnTo>
                        <a:lnTo>
                          <a:pt x="18" y="156"/>
                        </a:lnTo>
                        <a:lnTo>
                          <a:pt x="48" y="193"/>
                        </a:lnTo>
                        <a:lnTo>
                          <a:pt x="35" y="226"/>
                        </a:lnTo>
                        <a:lnTo>
                          <a:pt x="30" y="265"/>
                        </a:lnTo>
                        <a:lnTo>
                          <a:pt x="50" y="31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1" name="Freeform 47"/>
                  <p:cNvSpPr>
                    <a:spLocks/>
                  </p:cNvSpPr>
                  <p:nvPr/>
                </p:nvSpPr>
                <p:spPr bwMode="auto">
                  <a:xfrm>
                    <a:off x="1635" y="2763"/>
                    <a:ext cx="44" cy="363"/>
                  </a:xfrm>
                  <a:custGeom>
                    <a:avLst/>
                    <a:gdLst>
                      <a:gd name="T0" fmla="*/ 18 w 44"/>
                      <a:gd name="T1" fmla="*/ 363 h 363"/>
                      <a:gd name="T2" fmla="*/ 15 w 44"/>
                      <a:gd name="T3" fmla="*/ 336 h 363"/>
                      <a:gd name="T4" fmla="*/ 30 w 44"/>
                      <a:gd name="T5" fmla="*/ 306 h 363"/>
                      <a:gd name="T6" fmla="*/ 36 w 44"/>
                      <a:gd name="T7" fmla="*/ 277 h 363"/>
                      <a:gd name="T8" fmla="*/ 32 w 44"/>
                      <a:gd name="T9" fmla="*/ 243 h 363"/>
                      <a:gd name="T10" fmla="*/ 14 w 44"/>
                      <a:gd name="T11" fmla="*/ 181 h 363"/>
                      <a:gd name="T12" fmla="*/ 12 w 44"/>
                      <a:gd name="T13" fmla="*/ 132 h 363"/>
                      <a:gd name="T14" fmla="*/ 26 w 44"/>
                      <a:gd name="T15" fmla="*/ 88 h 363"/>
                      <a:gd name="T16" fmla="*/ 23 w 44"/>
                      <a:gd name="T17" fmla="*/ 39 h 363"/>
                      <a:gd name="T18" fmla="*/ 0 w 44"/>
                      <a:gd name="T19" fmla="*/ 0 h 363"/>
                      <a:gd name="T20" fmla="*/ 41 w 44"/>
                      <a:gd name="T21" fmla="*/ 30 h 363"/>
                      <a:gd name="T22" fmla="*/ 44 w 44"/>
                      <a:gd name="T23" fmla="*/ 76 h 363"/>
                      <a:gd name="T24" fmla="*/ 36 w 44"/>
                      <a:gd name="T25" fmla="*/ 141 h 363"/>
                      <a:gd name="T26" fmla="*/ 36 w 44"/>
                      <a:gd name="T27" fmla="*/ 177 h 363"/>
                      <a:gd name="T28" fmla="*/ 42 w 44"/>
                      <a:gd name="T29" fmla="*/ 219 h 363"/>
                      <a:gd name="T30" fmla="*/ 42 w 44"/>
                      <a:gd name="T31" fmla="*/ 277 h 363"/>
                      <a:gd name="T32" fmla="*/ 38 w 44"/>
                      <a:gd name="T33" fmla="*/ 318 h 363"/>
                      <a:gd name="T34" fmla="*/ 18 w 44"/>
                      <a:gd name="T3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63">
                        <a:moveTo>
                          <a:pt x="18" y="363"/>
                        </a:moveTo>
                        <a:lnTo>
                          <a:pt x="15" y="336"/>
                        </a:lnTo>
                        <a:lnTo>
                          <a:pt x="30" y="306"/>
                        </a:lnTo>
                        <a:lnTo>
                          <a:pt x="36" y="277"/>
                        </a:lnTo>
                        <a:lnTo>
                          <a:pt x="32" y="243"/>
                        </a:lnTo>
                        <a:lnTo>
                          <a:pt x="14" y="181"/>
                        </a:lnTo>
                        <a:lnTo>
                          <a:pt x="12" y="132"/>
                        </a:lnTo>
                        <a:lnTo>
                          <a:pt x="26" y="88"/>
                        </a:lnTo>
                        <a:lnTo>
                          <a:pt x="23" y="39"/>
                        </a:lnTo>
                        <a:lnTo>
                          <a:pt x="0" y="0"/>
                        </a:lnTo>
                        <a:lnTo>
                          <a:pt x="41" y="30"/>
                        </a:lnTo>
                        <a:lnTo>
                          <a:pt x="44" y="76"/>
                        </a:lnTo>
                        <a:lnTo>
                          <a:pt x="36" y="141"/>
                        </a:lnTo>
                        <a:lnTo>
                          <a:pt x="36" y="177"/>
                        </a:lnTo>
                        <a:lnTo>
                          <a:pt x="42" y="219"/>
                        </a:lnTo>
                        <a:lnTo>
                          <a:pt x="42" y="277"/>
                        </a:lnTo>
                        <a:lnTo>
                          <a:pt x="38" y="318"/>
                        </a:lnTo>
                        <a:lnTo>
                          <a:pt x="18" y="3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2" name="Freeform 48"/>
                  <p:cNvSpPr>
                    <a:spLocks/>
                  </p:cNvSpPr>
                  <p:nvPr/>
                </p:nvSpPr>
                <p:spPr bwMode="auto">
                  <a:xfrm>
                    <a:off x="1686" y="2829"/>
                    <a:ext cx="35" cy="312"/>
                  </a:xfrm>
                  <a:custGeom>
                    <a:avLst/>
                    <a:gdLst>
                      <a:gd name="T0" fmla="*/ 20 w 35"/>
                      <a:gd name="T1" fmla="*/ 312 h 312"/>
                      <a:gd name="T2" fmla="*/ 26 w 35"/>
                      <a:gd name="T3" fmla="*/ 273 h 312"/>
                      <a:gd name="T4" fmla="*/ 27 w 35"/>
                      <a:gd name="T5" fmla="*/ 222 h 312"/>
                      <a:gd name="T6" fmla="*/ 17 w 35"/>
                      <a:gd name="T7" fmla="*/ 190 h 312"/>
                      <a:gd name="T8" fmla="*/ 14 w 35"/>
                      <a:gd name="T9" fmla="*/ 147 h 312"/>
                      <a:gd name="T10" fmla="*/ 0 w 35"/>
                      <a:gd name="T11" fmla="*/ 102 h 312"/>
                      <a:gd name="T12" fmla="*/ 12 w 35"/>
                      <a:gd name="T13" fmla="*/ 49 h 312"/>
                      <a:gd name="T14" fmla="*/ 24 w 35"/>
                      <a:gd name="T15" fmla="*/ 0 h 312"/>
                      <a:gd name="T16" fmla="*/ 21 w 35"/>
                      <a:gd name="T17" fmla="*/ 69 h 312"/>
                      <a:gd name="T18" fmla="*/ 20 w 35"/>
                      <a:gd name="T19" fmla="*/ 102 h 312"/>
                      <a:gd name="T20" fmla="*/ 30 w 35"/>
                      <a:gd name="T21" fmla="*/ 181 h 312"/>
                      <a:gd name="T22" fmla="*/ 33 w 35"/>
                      <a:gd name="T23" fmla="*/ 214 h 312"/>
                      <a:gd name="T24" fmla="*/ 35 w 35"/>
                      <a:gd name="T25" fmla="*/ 270 h 312"/>
                      <a:gd name="T26" fmla="*/ 20 w 35"/>
                      <a:gd name="T27"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12">
                        <a:moveTo>
                          <a:pt x="20" y="312"/>
                        </a:moveTo>
                        <a:lnTo>
                          <a:pt x="26" y="273"/>
                        </a:lnTo>
                        <a:lnTo>
                          <a:pt x="27" y="222"/>
                        </a:lnTo>
                        <a:lnTo>
                          <a:pt x="17" y="190"/>
                        </a:lnTo>
                        <a:lnTo>
                          <a:pt x="14" y="147"/>
                        </a:lnTo>
                        <a:lnTo>
                          <a:pt x="0" y="102"/>
                        </a:lnTo>
                        <a:lnTo>
                          <a:pt x="12" y="49"/>
                        </a:lnTo>
                        <a:lnTo>
                          <a:pt x="24" y="0"/>
                        </a:lnTo>
                        <a:lnTo>
                          <a:pt x="21" y="69"/>
                        </a:lnTo>
                        <a:lnTo>
                          <a:pt x="20" y="102"/>
                        </a:lnTo>
                        <a:lnTo>
                          <a:pt x="30" y="181"/>
                        </a:lnTo>
                        <a:lnTo>
                          <a:pt x="33" y="214"/>
                        </a:lnTo>
                        <a:lnTo>
                          <a:pt x="35" y="270"/>
                        </a:lnTo>
                        <a:lnTo>
                          <a:pt x="20" y="3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3" name="Freeform 49"/>
                  <p:cNvSpPr>
                    <a:spLocks/>
                  </p:cNvSpPr>
                  <p:nvPr/>
                </p:nvSpPr>
                <p:spPr bwMode="auto">
                  <a:xfrm>
                    <a:off x="1718" y="2949"/>
                    <a:ext cx="39" cy="225"/>
                  </a:xfrm>
                  <a:custGeom>
                    <a:avLst/>
                    <a:gdLst>
                      <a:gd name="T0" fmla="*/ 0 w 39"/>
                      <a:gd name="T1" fmla="*/ 225 h 225"/>
                      <a:gd name="T2" fmla="*/ 3 w 39"/>
                      <a:gd name="T3" fmla="*/ 190 h 225"/>
                      <a:gd name="T4" fmla="*/ 13 w 39"/>
                      <a:gd name="T5" fmla="*/ 145 h 225"/>
                      <a:gd name="T6" fmla="*/ 18 w 39"/>
                      <a:gd name="T7" fmla="*/ 78 h 225"/>
                      <a:gd name="T8" fmla="*/ 10 w 39"/>
                      <a:gd name="T9" fmla="*/ 55 h 225"/>
                      <a:gd name="T10" fmla="*/ 13 w 39"/>
                      <a:gd name="T11" fmla="*/ 0 h 225"/>
                      <a:gd name="T12" fmla="*/ 36 w 39"/>
                      <a:gd name="T13" fmla="*/ 78 h 225"/>
                      <a:gd name="T14" fmla="*/ 39 w 39"/>
                      <a:gd name="T15" fmla="*/ 139 h 225"/>
                      <a:gd name="T16" fmla="*/ 10 w 39"/>
                      <a:gd name="T17" fmla="*/ 196 h 225"/>
                      <a:gd name="T18" fmla="*/ 0 w 39"/>
                      <a:gd name="T1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25">
                        <a:moveTo>
                          <a:pt x="0" y="225"/>
                        </a:moveTo>
                        <a:lnTo>
                          <a:pt x="3" y="190"/>
                        </a:lnTo>
                        <a:lnTo>
                          <a:pt x="13" y="145"/>
                        </a:lnTo>
                        <a:lnTo>
                          <a:pt x="18" y="78"/>
                        </a:lnTo>
                        <a:lnTo>
                          <a:pt x="10" y="55"/>
                        </a:lnTo>
                        <a:lnTo>
                          <a:pt x="13" y="0"/>
                        </a:lnTo>
                        <a:lnTo>
                          <a:pt x="36" y="78"/>
                        </a:lnTo>
                        <a:lnTo>
                          <a:pt x="39" y="139"/>
                        </a:lnTo>
                        <a:lnTo>
                          <a:pt x="10" y="196"/>
                        </a:lnTo>
                        <a:lnTo>
                          <a:pt x="0" y="2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4" name="Freeform 50"/>
                  <p:cNvSpPr>
                    <a:spLocks/>
                  </p:cNvSpPr>
                  <p:nvPr/>
                </p:nvSpPr>
                <p:spPr bwMode="auto">
                  <a:xfrm>
                    <a:off x="1748" y="2835"/>
                    <a:ext cx="49" cy="319"/>
                  </a:xfrm>
                  <a:custGeom>
                    <a:avLst/>
                    <a:gdLst>
                      <a:gd name="T0" fmla="*/ 0 w 49"/>
                      <a:gd name="T1" fmla="*/ 319 h 319"/>
                      <a:gd name="T2" fmla="*/ 22 w 49"/>
                      <a:gd name="T3" fmla="*/ 271 h 319"/>
                      <a:gd name="T4" fmla="*/ 37 w 49"/>
                      <a:gd name="T5" fmla="*/ 220 h 319"/>
                      <a:gd name="T6" fmla="*/ 21 w 49"/>
                      <a:gd name="T7" fmla="*/ 142 h 319"/>
                      <a:gd name="T8" fmla="*/ 24 w 49"/>
                      <a:gd name="T9" fmla="*/ 91 h 319"/>
                      <a:gd name="T10" fmla="*/ 18 w 49"/>
                      <a:gd name="T11" fmla="*/ 36 h 319"/>
                      <a:gd name="T12" fmla="*/ 24 w 49"/>
                      <a:gd name="T13" fmla="*/ 0 h 319"/>
                      <a:gd name="T14" fmla="*/ 40 w 49"/>
                      <a:gd name="T15" fmla="*/ 88 h 319"/>
                      <a:gd name="T16" fmla="*/ 31 w 49"/>
                      <a:gd name="T17" fmla="*/ 157 h 319"/>
                      <a:gd name="T18" fmla="*/ 43 w 49"/>
                      <a:gd name="T19" fmla="*/ 193 h 319"/>
                      <a:gd name="T20" fmla="*/ 49 w 49"/>
                      <a:gd name="T21" fmla="*/ 234 h 319"/>
                      <a:gd name="T22" fmla="*/ 30 w 49"/>
                      <a:gd name="T23" fmla="*/ 279 h 319"/>
                      <a:gd name="T24" fmla="*/ 0 w 49"/>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19">
                        <a:moveTo>
                          <a:pt x="0" y="319"/>
                        </a:moveTo>
                        <a:lnTo>
                          <a:pt x="22" y="271"/>
                        </a:lnTo>
                        <a:lnTo>
                          <a:pt x="37" y="220"/>
                        </a:lnTo>
                        <a:lnTo>
                          <a:pt x="21" y="142"/>
                        </a:lnTo>
                        <a:lnTo>
                          <a:pt x="24" y="91"/>
                        </a:lnTo>
                        <a:lnTo>
                          <a:pt x="18" y="36"/>
                        </a:lnTo>
                        <a:lnTo>
                          <a:pt x="24" y="0"/>
                        </a:lnTo>
                        <a:lnTo>
                          <a:pt x="40" y="88"/>
                        </a:lnTo>
                        <a:lnTo>
                          <a:pt x="31" y="157"/>
                        </a:lnTo>
                        <a:lnTo>
                          <a:pt x="43" y="193"/>
                        </a:lnTo>
                        <a:lnTo>
                          <a:pt x="49" y="234"/>
                        </a:lnTo>
                        <a:lnTo>
                          <a:pt x="30" y="279"/>
                        </a:lnTo>
                        <a:lnTo>
                          <a:pt x="0" y="31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5" name="Freeform 51"/>
                  <p:cNvSpPr>
                    <a:spLocks/>
                  </p:cNvSpPr>
                  <p:nvPr/>
                </p:nvSpPr>
                <p:spPr bwMode="auto">
                  <a:xfrm>
                    <a:off x="1767" y="2868"/>
                    <a:ext cx="60" cy="295"/>
                  </a:xfrm>
                  <a:custGeom>
                    <a:avLst/>
                    <a:gdLst>
                      <a:gd name="T0" fmla="*/ 0 w 60"/>
                      <a:gd name="T1" fmla="*/ 295 h 295"/>
                      <a:gd name="T2" fmla="*/ 17 w 60"/>
                      <a:gd name="T3" fmla="*/ 264 h 295"/>
                      <a:gd name="T4" fmla="*/ 29 w 60"/>
                      <a:gd name="T5" fmla="*/ 228 h 295"/>
                      <a:gd name="T6" fmla="*/ 44 w 60"/>
                      <a:gd name="T7" fmla="*/ 186 h 295"/>
                      <a:gd name="T8" fmla="*/ 33 w 60"/>
                      <a:gd name="T9" fmla="*/ 148 h 295"/>
                      <a:gd name="T10" fmla="*/ 33 w 60"/>
                      <a:gd name="T11" fmla="*/ 117 h 295"/>
                      <a:gd name="T12" fmla="*/ 33 w 60"/>
                      <a:gd name="T13" fmla="*/ 70 h 295"/>
                      <a:gd name="T14" fmla="*/ 50 w 60"/>
                      <a:gd name="T15" fmla="*/ 0 h 295"/>
                      <a:gd name="T16" fmla="*/ 48 w 60"/>
                      <a:gd name="T17" fmla="*/ 93 h 295"/>
                      <a:gd name="T18" fmla="*/ 54 w 60"/>
                      <a:gd name="T19" fmla="*/ 147 h 295"/>
                      <a:gd name="T20" fmla="*/ 60 w 60"/>
                      <a:gd name="T21" fmla="*/ 184 h 295"/>
                      <a:gd name="T22" fmla="*/ 54 w 60"/>
                      <a:gd name="T23" fmla="*/ 225 h 295"/>
                      <a:gd name="T24" fmla="*/ 30 w 60"/>
                      <a:gd name="T25" fmla="*/ 262 h 295"/>
                      <a:gd name="T26" fmla="*/ 0 w 60"/>
                      <a:gd name="T2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95">
                        <a:moveTo>
                          <a:pt x="0" y="295"/>
                        </a:moveTo>
                        <a:lnTo>
                          <a:pt x="17" y="264"/>
                        </a:lnTo>
                        <a:lnTo>
                          <a:pt x="29" y="228"/>
                        </a:lnTo>
                        <a:lnTo>
                          <a:pt x="44" y="186"/>
                        </a:lnTo>
                        <a:lnTo>
                          <a:pt x="33" y="148"/>
                        </a:lnTo>
                        <a:lnTo>
                          <a:pt x="33" y="117"/>
                        </a:lnTo>
                        <a:lnTo>
                          <a:pt x="33" y="70"/>
                        </a:lnTo>
                        <a:lnTo>
                          <a:pt x="50" y="0"/>
                        </a:lnTo>
                        <a:lnTo>
                          <a:pt x="48" y="93"/>
                        </a:lnTo>
                        <a:lnTo>
                          <a:pt x="54" y="147"/>
                        </a:lnTo>
                        <a:lnTo>
                          <a:pt x="60" y="184"/>
                        </a:lnTo>
                        <a:lnTo>
                          <a:pt x="54" y="225"/>
                        </a:lnTo>
                        <a:lnTo>
                          <a:pt x="30" y="262"/>
                        </a:lnTo>
                        <a:lnTo>
                          <a:pt x="0" y="29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6" name="Freeform 52"/>
                  <p:cNvSpPr>
                    <a:spLocks/>
                  </p:cNvSpPr>
                  <p:nvPr/>
                </p:nvSpPr>
                <p:spPr bwMode="auto">
                  <a:xfrm>
                    <a:off x="1800" y="2887"/>
                    <a:ext cx="62" cy="302"/>
                  </a:xfrm>
                  <a:custGeom>
                    <a:avLst/>
                    <a:gdLst>
                      <a:gd name="T0" fmla="*/ 11 w 62"/>
                      <a:gd name="T1" fmla="*/ 302 h 302"/>
                      <a:gd name="T2" fmla="*/ 0 w 62"/>
                      <a:gd name="T3" fmla="*/ 282 h 302"/>
                      <a:gd name="T4" fmla="*/ 3 w 62"/>
                      <a:gd name="T5" fmla="*/ 258 h 302"/>
                      <a:gd name="T6" fmla="*/ 9 w 62"/>
                      <a:gd name="T7" fmla="*/ 237 h 302"/>
                      <a:gd name="T8" fmla="*/ 30 w 62"/>
                      <a:gd name="T9" fmla="*/ 221 h 302"/>
                      <a:gd name="T10" fmla="*/ 48 w 62"/>
                      <a:gd name="T11" fmla="*/ 177 h 302"/>
                      <a:gd name="T12" fmla="*/ 47 w 62"/>
                      <a:gd name="T13" fmla="*/ 120 h 302"/>
                      <a:gd name="T14" fmla="*/ 35 w 62"/>
                      <a:gd name="T15" fmla="*/ 74 h 302"/>
                      <a:gd name="T16" fmla="*/ 32 w 62"/>
                      <a:gd name="T17" fmla="*/ 36 h 302"/>
                      <a:gd name="T18" fmla="*/ 44 w 62"/>
                      <a:gd name="T19" fmla="*/ 0 h 302"/>
                      <a:gd name="T20" fmla="*/ 48 w 62"/>
                      <a:gd name="T21" fmla="*/ 63 h 302"/>
                      <a:gd name="T22" fmla="*/ 62 w 62"/>
                      <a:gd name="T23" fmla="*/ 137 h 302"/>
                      <a:gd name="T24" fmla="*/ 59 w 62"/>
                      <a:gd name="T25" fmla="*/ 191 h 302"/>
                      <a:gd name="T26" fmla="*/ 24 w 62"/>
                      <a:gd name="T27" fmla="*/ 245 h 302"/>
                      <a:gd name="T28" fmla="*/ 11 w 62"/>
                      <a:gd name="T29" fmla="*/ 269 h 302"/>
                      <a:gd name="T30" fmla="*/ 11 w 62"/>
                      <a:gd name="T3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302">
                        <a:moveTo>
                          <a:pt x="11" y="302"/>
                        </a:moveTo>
                        <a:lnTo>
                          <a:pt x="0" y="282"/>
                        </a:lnTo>
                        <a:lnTo>
                          <a:pt x="3" y="258"/>
                        </a:lnTo>
                        <a:lnTo>
                          <a:pt x="9" y="237"/>
                        </a:lnTo>
                        <a:lnTo>
                          <a:pt x="30" y="221"/>
                        </a:lnTo>
                        <a:lnTo>
                          <a:pt x="48" y="177"/>
                        </a:lnTo>
                        <a:lnTo>
                          <a:pt x="47" y="120"/>
                        </a:lnTo>
                        <a:lnTo>
                          <a:pt x="35" y="74"/>
                        </a:lnTo>
                        <a:lnTo>
                          <a:pt x="32" y="36"/>
                        </a:lnTo>
                        <a:lnTo>
                          <a:pt x="44" y="0"/>
                        </a:lnTo>
                        <a:lnTo>
                          <a:pt x="48" y="63"/>
                        </a:lnTo>
                        <a:lnTo>
                          <a:pt x="62" y="137"/>
                        </a:lnTo>
                        <a:lnTo>
                          <a:pt x="59" y="191"/>
                        </a:lnTo>
                        <a:lnTo>
                          <a:pt x="24" y="245"/>
                        </a:lnTo>
                        <a:lnTo>
                          <a:pt x="11" y="269"/>
                        </a:lnTo>
                        <a:lnTo>
                          <a:pt x="11" y="30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7" name="Freeform 53"/>
                  <p:cNvSpPr>
                    <a:spLocks/>
                  </p:cNvSpPr>
                  <p:nvPr/>
                </p:nvSpPr>
                <p:spPr bwMode="auto">
                  <a:xfrm>
                    <a:off x="1830" y="2992"/>
                    <a:ext cx="56" cy="159"/>
                  </a:xfrm>
                  <a:custGeom>
                    <a:avLst/>
                    <a:gdLst>
                      <a:gd name="T0" fmla="*/ 0 w 56"/>
                      <a:gd name="T1" fmla="*/ 159 h 159"/>
                      <a:gd name="T2" fmla="*/ 21 w 56"/>
                      <a:gd name="T3" fmla="*/ 126 h 159"/>
                      <a:gd name="T4" fmla="*/ 39 w 56"/>
                      <a:gd name="T5" fmla="*/ 87 h 159"/>
                      <a:gd name="T6" fmla="*/ 42 w 56"/>
                      <a:gd name="T7" fmla="*/ 45 h 159"/>
                      <a:gd name="T8" fmla="*/ 39 w 56"/>
                      <a:gd name="T9" fmla="*/ 0 h 159"/>
                      <a:gd name="T10" fmla="*/ 56 w 56"/>
                      <a:gd name="T11" fmla="*/ 69 h 159"/>
                      <a:gd name="T12" fmla="*/ 44 w 56"/>
                      <a:gd name="T13" fmla="*/ 104 h 159"/>
                      <a:gd name="T14" fmla="*/ 30 w 56"/>
                      <a:gd name="T15" fmla="*/ 131 h 159"/>
                      <a:gd name="T16" fmla="*/ 0 w 56"/>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59">
                        <a:moveTo>
                          <a:pt x="0" y="159"/>
                        </a:moveTo>
                        <a:lnTo>
                          <a:pt x="21" y="126"/>
                        </a:lnTo>
                        <a:lnTo>
                          <a:pt x="39" y="87"/>
                        </a:lnTo>
                        <a:lnTo>
                          <a:pt x="42" y="45"/>
                        </a:lnTo>
                        <a:lnTo>
                          <a:pt x="39" y="0"/>
                        </a:lnTo>
                        <a:lnTo>
                          <a:pt x="56" y="69"/>
                        </a:lnTo>
                        <a:lnTo>
                          <a:pt x="44" y="104"/>
                        </a:lnTo>
                        <a:lnTo>
                          <a:pt x="30" y="131"/>
                        </a:lnTo>
                        <a:lnTo>
                          <a:pt x="0" y="15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8" name="Freeform 54"/>
                  <p:cNvSpPr>
                    <a:spLocks/>
                  </p:cNvSpPr>
                  <p:nvPr/>
                </p:nvSpPr>
                <p:spPr bwMode="auto">
                  <a:xfrm>
                    <a:off x="1860" y="2928"/>
                    <a:ext cx="57" cy="208"/>
                  </a:xfrm>
                  <a:custGeom>
                    <a:avLst/>
                    <a:gdLst>
                      <a:gd name="T0" fmla="*/ 23 w 57"/>
                      <a:gd name="T1" fmla="*/ 208 h 208"/>
                      <a:gd name="T2" fmla="*/ 41 w 57"/>
                      <a:gd name="T3" fmla="*/ 178 h 208"/>
                      <a:gd name="T4" fmla="*/ 47 w 57"/>
                      <a:gd name="T5" fmla="*/ 135 h 208"/>
                      <a:gd name="T6" fmla="*/ 30 w 57"/>
                      <a:gd name="T7" fmla="*/ 99 h 208"/>
                      <a:gd name="T8" fmla="*/ 15 w 57"/>
                      <a:gd name="T9" fmla="*/ 63 h 208"/>
                      <a:gd name="T10" fmla="*/ 2 w 57"/>
                      <a:gd name="T11" fmla="*/ 39 h 208"/>
                      <a:gd name="T12" fmla="*/ 0 w 57"/>
                      <a:gd name="T13" fmla="*/ 0 h 208"/>
                      <a:gd name="T14" fmla="*/ 21 w 57"/>
                      <a:gd name="T15" fmla="*/ 52 h 208"/>
                      <a:gd name="T16" fmla="*/ 45 w 57"/>
                      <a:gd name="T17" fmla="*/ 99 h 208"/>
                      <a:gd name="T18" fmla="*/ 57 w 57"/>
                      <a:gd name="T19" fmla="*/ 132 h 208"/>
                      <a:gd name="T20" fmla="*/ 56 w 57"/>
                      <a:gd name="T21" fmla="*/ 157 h 208"/>
                      <a:gd name="T22" fmla="*/ 50 w 57"/>
                      <a:gd name="T23" fmla="*/ 184 h 208"/>
                      <a:gd name="T24" fmla="*/ 23 w 5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08">
                        <a:moveTo>
                          <a:pt x="23" y="208"/>
                        </a:moveTo>
                        <a:lnTo>
                          <a:pt x="41" y="178"/>
                        </a:lnTo>
                        <a:lnTo>
                          <a:pt x="47" y="135"/>
                        </a:lnTo>
                        <a:lnTo>
                          <a:pt x="30" y="99"/>
                        </a:lnTo>
                        <a:lnTo>
                          <a:pt x="15" y="63"/>
                        </a:lnTo>
                        <a:lnTo>
                          <a:pt x="2" y="39"/>
                        </a:lnTo>
                        <a:lnTo>
                          <a:pt x="0" y="0"/>
                        </a:lnTo>
                        <a:lnTo>
                          <a:pt x="21" y="52"/>
                        </a:lnTo>
                        <a:lnTo>
                          <a:pt x="45" y="99"/>
                        </a:lnTo>
                        <a:lnTo>
                          <a:pt x="57" y="132"/>
                        </a:lnTo>
                        <a:lnTo>
                          <a:pt x="56" y="157"/>
                        </a:lnTo>
                        <a:lnTo>
                          <a:pt x="50" y="184"/>
                        </a:lnTo>
                        <a:lnTo>
                          <a:pt x="23" y="2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9" name="Freeform 55"/>
                  <p:cNvSpPr>
                    <a:spLocks/>
                  </p:cNvSpPr>
                  <p:nvPr/>
                </p:nvSpPr>
                <p:spPr bwMode="auto">
                  <a:xfrm>
                    <a:off x="1901" y="2853"/>
                    <a:ext cx="34" cy="286"/>
                  </a:xfrm>
                  <a:custGeom>
                    <a:avLst/>
                    <a:gdLst>
                      <a:gd name="T0" fmla="*/ 0 w 34"/>
                      <a:gd name="T1" fmla="*/ 286 h 286"/>
                      <a:gd name="T2" fmla="*/ 15 w 34"/>
                      <a:gd name="T3" fmla="*/ 265 h 286"/>
                      <a:gd name="T4" fmla="*/ 21 w 34"/>
                      <a:gd name="T5" fmla="*/ 241 h 286"/>
                      <a:gd name="T6" fmla="*/ 24 w 34"/>
                      <a:gd name="T7" fmla="*/ 201 h 286"/>
                      <a:gd name="T8" fmla="*/ 15 w 34"/>
                      <a:gd name="T9" fmla="*/ 178 h 286"/>
                      <a:gd name="T10" fmla="*/ 7 w 34"/>
                      <a:gd name="T11" fmla="*/ 142 h 286"/>
                      <a:gd name="T12" fmla="*/ 9 w 34"/>
                      <a:gd name="T13" fmla="*/ 109 h 286"/>
                      <a:gd name="T14" fmla="*/ 18 w 34"/>
                      <a:gd name="T15" fmla="*/ 55 h 286"/>
                      <a:gd name="T16" fmla="*/ 33 w 34"/>
                      <a:gd name="T17" fmla="*/ 0 h 286"/>
                      <a:gd name="T18" fmla="*/ 22 w 34"/>
                      <a:gd name="T19" fmla="*/ 81 h 286"/>
                      <a:gd name="T20" fmla="*/ 22 w 34"/>
                      <a:gd name="T21" fmla="*/ 127 h 286"/>
                      <a:gd name="T22" fmla="*/ 22 w 34"/>
                      <a:gd name="T23" fmla="*/ 157 h 286"/>
                      <a:gd name="T24" fmla="*/ 28 w 34"/>
                      <a:gd name="T25" fmla="*/ 189 h 286"/>
                      <a:gd name="T26" fmla="*/ 34 w 34"/>
                      <a:gd name="T27" fmla="*/ 211 h 286"/>
                      <a:gd name="T28" fmla="*/ 33 w 34"/>
                      <a:gd name="T29" fmla="*/ 241 h 286"/>
                      <a:gd name="T30" fmla="*/ 22 w 34"/>
                      <a:gd name="T31" fmla="*/ 265 h 286"/>
                      <a:gd name="T32" fmla="*/ 0 w 34"/>
                      <a:gd name="T33"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86">
                        <a:moveTo>
                          <a:pt x="0" y="286"/>
                        </a:moveTo>
                        <a:lnTo>
                          <a:pt x="15" y="265"/>
                        </a:lnTo>
                        <a:lnTo>
                          <a:pt x="21" y="241"/>
                        </a:lnTo>
                        <a:lnTo>
                          <a:pt x="24" y="201"/>
                        </a:lnTo>
                        <a:lnTo>
                          <a:pt x="15" y="178"/>
                        </a:lnTo>
                        <a:lnTo>
                          <a:pt x="7" y="142"/>
                        </a:lnTo>
                        <a:lnTo>
                          <a:pt x="9" y="109"/>
                        </a:lnTo>
                        <a:lnTo>
                          <a:pt x="18" y="55"/>
                        </a:lnTo>
                        <a:lnTo>
                          <a:pt x="33" y="0"/>
                        </a:lnTo>
                        <a:lnTo>
                          <a:pt x="22" y="81"/>
                        </a:lnTo>
                        <a:lnTo>
                          <a:pt x="22" y="127"/>
                        </a:lnTo>
                        <a:lnTo>
                          <a:pt x="22" y="157"/>
                        </a:lnTo>
                        <a:lnTo>
                          <a:pt x="28" y="189"/>
                        </a:lnTo>
                        <a:lnTo>
                          <a:pt x="34" y="211"/>
                        </a:lnTo>
                        <a:lnTo>
                          <a:pt x="33" y="241"/>
                        </a:lnTo>
                        <a:lnTo>
                          <a:pt x="22" y="265"/>
                        </a:lnTo>
                        <a:lnTo>
                          <a:pt x="0" y="28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0" name="Freeform 56"/>
                  <p:cNvSpPr>
                    <a:spLocks/>
                  </p:cNvSpPr>
                  <p:nvPr/>
                </p:nvSpPr>
                <p:spPr bwMode="auto">
                  <a:xfrm>
                    <a:off x="1938" y="2790"/>
                    <a:ext cx="36" cy="238"/>
                  </a:xfrm>
                  <a:custGeom>
                    <a:avLst/>
                    <a:gdLst>
                      <a:gd name="T0" fmla="*/ 5 w 36"/>
                      <a:gd name="T1" fmla="*/ 238 h 238"/>
                      <a:gd name="T2" fmla="*/ 0 w 36"/>
                      <a:gd name="T3" fmla="*/ 207 h 238"/>
                      <a:gd name="T4" fmla="*/ 0 w 36"/>
                      <a:gd name="T5" fmla="*/ 174 h 238"/>
                      <a:gd name="T6" fmla="*/ 9 w 36"/>
                      <a:gd name="T7" fmla="*/ 136 h 238"/>
                      <a:gd name="T8" fmla="*/ 15 w 36"/>
                      <a:gd name="T9" fmla="*/ 103 h 238"/>
                      <a:gd name="T10" fmla="*/ 15 w 36"/>
                      <a:gd name="T11" fmla="*/ 73 h 238"/>
                      <a:gd name="T12" fmla="*/ 21 w 36"/>
                      <a:gd name="T13" fmla="*/ 31 h 238"/>
                      <a:gd name="T14" fmla="*/ 36 w 36"/>
                      <a:gd name="T15" fmla="*/ 0 h 238"/>
                      <a:gd name="T16" fmla="*/ 30 w 36"/>
                      <a:gd name="T17" fmla="*/ 52 h 238"/>
                      <a:gd name="T18" fmla="*/ 26 w 36"/>
                      <a:gd name="T19" fmla="*/ 106 h 238"/>
                      <a:gd name="T20" fmla="*/ 24 w 36"/>
                      <a:gd name="T21" fmla="*/ 154 h 238"/>
                      <a:gd name="T22" fmla="*/ 9 w 36"/>
                      <a:gd name="T23" fmla="*/ 168 h 238"/>
                      <a:gd name="T24" fmla="*/ 5 w 36"/>
                      <a:gd name="T2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38">
                        <a:moveTo>
                          <a:pt x="5" y="238"/>
                        </a:moveTo>
                        <a:lnTo>
                          <a:pt x="0" y="207"/>
                        </a:lnTo>
                        <a:lnTo>
                          <a:pt x="0" y="174"/>
                        </a:lnTo>
                        <a:lnTo>
                          <a:pt x="9" y="136"/>
                        </a:lnTo>
                        <a:lnTo>
                          <a:pt x="15" y="103"/>
                        </a:lnTo>
                        <a:lnTo>
                          <a:pt x="15" y="73"/>
                        </a:lnTo>
                        <a:lnTo>
                          <a:pt x="21" y="31"/>
                        </a:lnTo>
                        <a:lnTo>
                          <a:pt x="36" y="0"/>
                        </a:lnTo>
                        <a:lnTo>
                          <a:pt x="30" y="52"/>
                        </a:lnTo>
                        <a:lnTo>
                          <a:pt x="26" y="106"/>
                        </a:lnTo>
                        <a:lnTo>
                          <a:pt x="24" y="154"/>
                        </a:lnTo>
                        <a:lnTo>
                          <a:pt x="9" y="168"/>
                        </a:lnTo>
                        <a:lnTo>
                          <a:pt x="5" y="2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1" name="Freeform 57"/>
                  <p:cNvSpPr>
                    <a:spLocks/>
                  </p:cNvSpPr>
                  <p:nvPr/>
                </p:nvSpPr>
                <p:spPr bwMode="auto">
                  <a:xfrm>
                    <a:off x="1875" y="2607"/>
                    <a:ext cx="137" cy="181"/>
                  </a:xfrm>
                  <a:custGeom>
                    <a:avLst/>
                    <a:gdLst>
                      <a:gd name="T0" fmla="*/ 69 w 137"/>
                      <a:gd name="T1" fmla="*/ 0 h 181"/>
                      <a:gd name="T2" fmla="*/ 20 w 137"/>
                      <a:gd name="T3" fmla="*/ 13 h 181"/>
                      <a:gd name="T4" fmla="*/ 0 w 137"/>
                      <a:gd name="T5" fmla="*/ 51 h 181"/>
                      <a:gd name="T6" fmla="*/ 3 w 137"/>
                      <a:gd name="T7" fmla="*/ 94 h 181"/>
                      <a:gd name="T8" fmla="*/ 21 w 137"/>
                      <a:gd name="T9" fmla="*/ 138 h 181"/>
                      <a:gd name="T10" fmla="*/ 44 w 137"/>
                      <a:gd name="T11" fmla="*/ 171 h 181"/>
                      <a:gd name="T12" fmla="*/ 75 w 137"/>
                      <a:gd name="T13" fmla="*/ 181 h 181"/>
                      <a:gd name="T14" fmla="*/ 108 w 137"/>
                      <a:gd name="T15" fmla="*/ 175 h 181"/>
                      <a:gd name="T16" fmla="*/ 137 w 137"/>
                      <a:gd name="T17" fmla="*/ 156 h 181"/>
                      <a:gd name="T18" fmla="*/ 104 w 137"/>
                      <a:gd name="T19" fmla="*/ 169 h 181"/>
                      <a:gd name="T20" fmla="*/ 69 w 137"/>
                      <a:gd name="T21" fmla="*/ 168 h 181"/>
                      <a:gd name="T22" fmla="*/ 41 w 137"/>
                      <a:gd name="T23" fmla="*/ 145 h 181"/>
                      <a:gd name="T24" fmla="*/ 26 w 137"/>
                      <a:gd name="T25" fmla="*/ 109 h 181"/>
                      <a:gd name="T26" fmla="*/ 18 w 137"/>
                      <a:gd name="T27" fmla="*/ 72 h 181"/>
                      <a:gd name="T28" fmla="*/ 26 w 137"/>
                      <a:gd name="T29" fmla="*/ 49 h 181"/>
                      <a:gd name="T30" fmla="*/ 33 w 137"/>
                      <a:gd name="T31" fmla="*/ 25 h 181"/>
                      <a:gd name="T32" fmla="*/ 69 w 137"/>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81">
                        <a:moveTo>
                          <a:pt x="69" y="0"/>
                        </a:moveTo>
                        <a:lnTo>
                          <a:pt x="20" y="13"/>
                        </a:lnTo>
                        <a:lnTo>
                          <a:pt x="0" y="51"/>
                        </a:lnTo>
                        <a:lnTo>
                          <a:pt x="3" y="94"/>
                        </a:lnTo>
                        <a:lnTo>
                          <a:pt x="21" y="138"/>
                        </a:lnTo>
                        <a:lnTo>
                          <a:pt x="44" y="171"/>
                        </a:lnTo>
                        <a:lnTo>
                          <a:pt x="75" y="181"/>
                        </a:lnTo>
                        <a:lnTo>
                          <a:pt x="108" y="175"/>
                        </a:lnTo>
                        <a:lnTo>
                          <a:pt x="137" y="156"/>
                        </a:lnTo>
                        <a:lnTo>
                          <a:pt x="104" y="169"/>
                        </a:lnTo>
                        <a:lnTo>
                          <a:pt x="69" y="168"/>
                        </a:lnTo>
                        <a:lnTo>
                          <a:pt x="41" y="145"/>
                        </a:lnTo>
                        <a:lnTo>
                          <a:pt x="26" y="109"/>
                        </a:lnTo>
                        <a:lnTo>
                          <a:pt x="18" y="72"/>
                        </a:lnTo>
                        <a:lnTo>
                          <a:pt x="26" y="49"/>
                        </a:lnTo>
                        <a:lnTo>
                          <a:pt x="33" y="25"/>
                        </a:lnTo>
                        <a:lnTo>
                          <a:pt x="6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2" name="Freeform 58"/>
                  <p:cNvSpPr>
                    <a:spLocks/>
                  </p:cNvSpPr>
                  <p:nvPr/>
                </p:nvSpPr>
                <p:spPr bwMode="auto">
                  <a:xfrm>
                    <a:off x="1845" y="2631"/>
                    <a:ext cx="90" cy="207"/>
                  </a:xfrm>
                  <a:custGeom>
                    <a:avLst/>
                    <a:gdLst>
                      <a:gd name="T0" fmla="*/ 23 w 90"/>
                      <a:gd name="T1" fmla="*/ 0 h 207"/>
                      <a:gd name="T2" fmla="*/ 14 w 90"/>
                      <a:gd name="T3" fmla="*/ 40 h 207"/>
                      <a:gd name="T4" fmla="*/ 20 w 90"/>
                      <a:gd name="T5" fmla="*/ 96 h 207"/>
                      <a:gd name="T6" fmla="*/ 53 w 90"/>
                      <a:gd name="T7" fmla="*/ 145 h 207"/>
                      <a:gd name="T8" fmla="*/ 84 w 90"/>
                      <a:gd name="T9" fmla="*/ 166 h 207"/>
                      <a:gd name="T10" fmla="*/ 90 w 90"/>
                      <a:gd name="T11" fmla="*/ 207 h 207"/>
                      <a:gd name="T12" fmla="*/ 65 w 90"/>
                      <a:gd name="T13" fmla="*/ 166 h 207"/>
                      <a:gd name="T14" fmla="*/ 26 w 90"/>
                      <a:gd name="T15" fmla="*/ 133 h 207"/>
                      <a:gd name="T16" fmla="*/ 0 w 90"/>
                      <a:gd name="T17" fmla="*/ 97 h 207"/>
                      <a:gd name="T18" fmla="*/ 0 w 90"/>
                      <a:gd name="T19" fmla="*/ 58 h 207"/>
                      <a:gd name="T20" fmla="*/ 6 w 90"/>
                      <a:gd name="T21" fmla="*/ 25 h 207"/>
                      <a:gd name="T22" fmla="*/ 23 w 90"/>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07">
                        <a:moveTo>
                          <a:pt x="23" y="0"/>
                        </a:moveTo>
                        <a:lnTo>
                          <a:pt x="14" y="40"/>
                        </a:lnTo>
                        <a:lnTo>
                          <a:pt x="20" y="96"/>
                        </a:lnTo>
                        <a:lnTo>
                          <a:pt x="53" y="145"/>
                        </a:lnTo>
                        <a:lnTo>
                          <a:pt x="84" y="166"/>
                        </a:lnTo>
                        <a:lnTo>
                          <a:pt x="90" y="207"/>
                        </a:lnTo>
                        <a:lnTo>
                          <a:pt x="65" y="166"/>
                        </a:lnTo>
                        <a:lnTo>
                          <a:pt x="26" y="133"/>
                        </a:lnTo>
                        <a:lnTo>
                          <a:pt x="0" y="97"/>
                        </a:lnTo>
                        <a:lnTo>
                          <a:pt x="0" y="58"/>
                        </a:lnTo>
                        <a:lnTo>
                          <a:pt x="6" y="25"/>
                        </a:lnTo>
                        <a:lnTo>
                          <a:pt x="2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3" name="Freeform 59"/>
                  <p:cNvSpPr>
                    <a:spLocks/>
                  </p:cNvSpPr>
                  <p:nvPr/>
                </p:nvSpPr>
                <p:spPr bwMode="auto">
                  <a:xfrm>
                    <a:off x="1818" y="2640"/>
                    <a:ext cx="92" cy="328"/>
                  </a:xfrm>
                  <a:custGeom>
                    <a:avLst/>
                    <a:gdLst>
                      <a:gd name="T0" fmla="*/ 30 w 92"/>
                      <a:gd name="T1" fmla="*/ 0 h 328"/>
                      <a:gd name="T2" fmla="*/ 15 w 92"/>
                      <a:gd name="T3" fmla="*/ 18 h 328"/>
                      <a:gd name="T4" fmla="*/ 9 w 92"/>
                      <a:gd name="T5" fmla="*/ 52 h 328"/>
                      <a:gd name="T6" fmla="*/ 9 w 92"/>
                      <a:gd name="T7" fmla="*/ 78 h 328"/>
                      <a:gd name="T8" fmla="*/ 17 w 92"/>
                      <a:gd name="T9" fmla="*/ 111 h 328"/>
                      <a:gd name="T10" fmla="*/ 51 w 92"/>
                      <a:gd name="T11" fmla="*/ 148 h 328"/>
                      <a:gd name="T12" fmla="*/ 89 w 92"/>
                      <a:gd name="T13" fmla="*/ 168 h 328"/>
                      <a:gd name="T14" fmla="*/ 92 w 92"/>
                      <a:gd name="T15" fmla="*/ 201 h 328"/>
                      <a:gd name="T16" fmla="*/ 90 w 92"/>
                      <a:gd name="T17" fmla="*/ 237 h 328"/>
                      <a:gd name="T18" fmla="*/ 83 w 92"/>
                      <a:gd name="T19" fmla="*/ 258 h 328"/>
                      <a:gd name="T20" fmla="*/ 81 w 92"/>
                      <a:gd name="T21" fmla="*/ 301 h 328"/>
                      <a:gd name="T22" fmla="*/ 80 w 92"/>
                      <a:gd name="T23" fmla="*/ 328 h 328"/>
                      <a:gd name="T24" fmla="*/ 65 w 92"/>
                      <a:gd name="T25" fmla="*/ 280 h 328"/>
                      <a:gd name="T26" fmla="*/ 68 w 92"/>
                      <a:gd name="T27" fmla="*/ 238 h 328"/>
                      <a:gd name="T28" fmla="*/ 74 w 92"/>
                      <a:gd name="T29" fmla="*/ 208 h 328"/>
                      <a:gd name="T30" fmla="*/ 62 w 92"/>
                      <a:gd name="T31" fmla="*/ 169 h 328"/>
                      <a:gd name="T32" fmla="*/ 11 w 92"/>
                      <a:gd name="T33" fmla="*/ 133 h 328"/>
                      <a:gd name="T34" fmla="*/ 5 w 92"/>
                      <a:gd name="T35" fmla="*/ 99 h 328"/>
                      <a:gd name="T36" fmla="*/ 0 w 92"/>
                      <a:gd name="T37" fmla="*/ 45 h 328"/>
                      <a:gd name="T38" fmla="*/ 30 w 92"/>
                      <a:gd name="T3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328">
                        <a:moveTo>
                          <a:pt x="30" y="0"/>
                        </a:moveTo>
                        <a:lnTo>
                          <a:pt x="15" y="18"/>
                        </a:lnTo>
                        <a:lnTo>
                          <a:pt x="9" y="52"/>
                        </a:lnTo>
                        <a:lnTo>
                          <a:pt x="9" y="78"/>
                        </a:lnTo>
                        <a:lnTo>
                          <a:pt x="17" y="111"/>
                        </a:lnTo>
                        <a:lnTo>
                          <a:pt x="51" y="148"/>
                        </a:lnTo>
                        <a:lnTo>
                          <a:pt x="89" y="168"/>
                        </a:lnTo>
                        <a:lnTo>
                          <a:pt x="92" y="201"/>
                        </a:lnTo>
                        <a:lnTo>
                          <a:pt x="90" y="237"/>
                        </a:lnTo>
                        <a:lnTo>
                          <a:pt x="83" y="258"/>
                        </a:lnTo>
                        <a:lnTo>
                          <a:pt x="81" y="301"/>
                        </a:lnTo>
                        <a:lnTo>
                          <a:pt x="80" y="328"/>
                        </a:lnTo>
                        <a:lnTo>
                          <a:pt x="65" y="280"/>
                        </a:lnTo>
                        <a:lnTo>
                          <a:pt x="68" y="238"/>
                        </a:lnTo>
                        <a:lnTo>
                          <a:pt x="74" y="208"/>
                        </a:lnTo>
                        <a:lnTo>
                          <a:pt x="62" y="169"/>
                        </a:lnTo>
                        <a:lnTo>
                          <a:pt x="11" y="133"/>
                        </a:lnTo>
                        <a:lnTo>
                          <a:pt x="5" y="99"/>
                        </a:lnTo>
                        <a:lnTo>
                          <a:pt x="0" y="45"/>
                        </a:lnTo>
                        <a:lnTo>
                          <a:pt x="3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4" name="Freeform 60"/>
                  <p:cNvSpPr>
                    <a:spLocks/>
                  </p:cNvSpPr>
                  <p:nvPr/>
                </p:nvSpPr>
                <p:spPr bwMode="auto">
                  <a:xfrm>
                    <a:off x="1767" y="2641"/>
                    <a:ext cx="101" cy="252"/>
                  </a:xfrm>
                  <a:custGeom>
                    <a:avLst/>
                    <a:gdLst>
                      <a:gd name="T0" fmla="*/ 57 w 101"/>
                      <a:gd name="T1" fmla="*/ 0 h 252"/>
                      <a:gd name="T2" fmla="*/ 26 w 101"/>
                      <a:gd name="T3" fmla="*/ 12 h 252"/>
                      <a:gd name="T4" fmla="*/ 3 w 101"/>
                      <a:gd name="T5" fmla="*/ 32 h 252"/>
                      <a:gd name="T6" fmla="*/ 0 w 101"/>
                      <a:gd name="T7" fmla="*/ 63 h 252"/>
                      <a:gd name="T8" fmla="*/ 11 w 101"/>
                      <a:gd name="T9" fmla="*/ 104 h 252"/>
                      <a:gd name="T10" fmla="*/ 17 w 101"/>
                      <a:gd name="T11" fmla="*/ 146 h 252"/>
                      <a:gd name="T12" fmla="*/ 54 w 101"/>
                      <a:gd name="T13" fmla="*/ 174 h 252"/>
                      <a:gd name="T14" fmla="*/ 66 w 101"/>
                      <a:gd name="T15" fmla="*/ 212 h 252"/>
                      <a:gd name="T16" fmla="*/ 77 w 101"/>
                      <a:gd name="T17" fmla="*/ 228 h 252"/>
                      <a:gd name="T18" fmla="*/ 90 w 101"/>
                      <a:gd name="T19" fmla="*/ 252 h 252"/>
                      <a:gd name="T20" fmla="*/ 101 w 101"/>
                      <a:gd name="T21" fmla="*/ 222 h 252"/>
                      <a:gd name="T22" fmla="*/ 93 w 101"/>
                      <a:gd name="T23" fmla="*/ 186 h 252"/>
                      <a:gd name="T24" fmla="*/ 71 w 101"/>
                      <a:gd name="T25" fmla="*/ 165 h 252"/>
                      <a:gd name="T26" fmla="*/ 33 w 101"/>
                      <a:gd name="T27" fmla="*/ 128 h 252"/>
                      <a:gd name="T28" fmla="*/ 26 w 101"/>
                      <a:gd name="T29" fmla="*/ 90 h 252"/>
                      <a:gd name="T30" fmla="*/ 24 w 101"/>
                      <a:gd name="T31" fmla="*/ 44 h 252"/>
                      <a:gd name="T32" fmla="*/ 36 w 101"/>
                      <a:gd name="T33" fmla="*/ 27 h 252"/>
                      <a:gd name="T34" fmla="*/ 57 w 101"/>
                      <a:gd name="T3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52">
                        <a:moveTo>
                          <a:pt x="57" y="0"/>
                        </a:moveTo>
                        <a:lnTo>
                          <a:pt x="26" y="12"/>
                        </a:lnTo>
                        <a:lnTo>
                          <a:pt x="3" y="32"/>
                        </a:lnTo>
                        <a:lnTo>
                          <a:pt x="0" y="63"/>
                        </a:lnTo>
                        <a:lnTo>
                          <a:pt x="11" y="104"/>
                        </a:lnTo>
                        <a:lnTo>
                          <a:pt x="17" y="146"/>
                        </a:lnTo>
                        <a:lnTo>
                          <a:pt x="54" y="174"/>
                        </a:lnTo>
                        <a:lnTo>
                          <a:pt x="66" y="212"/>
                        </a:lnTo>
                        <a:lnTo>
                          <a:pt x="77" y="228"/>
                        </a:lnTo>
                        <a:lnTo>
                          <a:pt x="90" y="252"/>
                        </a:lnTo>
                        <a:lnTo>
                          <a:pt x="101" y="222"/>
                        </a:lnTo>
                        <a:lnTo>
                          <a:pt x="93" y="186"/>
                        </a:lnTo>
                        <a:lnTo>
                          <a:pt x="71" y="165"/>
                        </a:lnTo>
                        <a:lnTo>
                          <a:pt x="33" y="128"/>
                        </a:lnTo>
                        <a:lnTo>
                          <a:pt x="26" y="90"/>
                        </a:lnTo>
                        <a:lnTo>
                          <a:pt x="24" y="44"/>
                        </a:lnTo>
                        <a:lnTo>
                          <a:pt x="36" y="27"/>
                        </a:lnTo>
                        <a:lnTo>
                          <a:pt x="5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5" name="Freeform 61"/>
                  <p:cNvSpPr>
                    <a:spLocks/>
                  </p:cNvSpPr>
                  <p:nvPr/>
                </p:nvSpPr>
                <p:spPr bwMode="auto">
                  <a:xfrm>
                    <a:off x="1710" y="2641"/>
                    <a:ext cx="78" cy="299"/>
                  </a:xfrm>
                  <a:custGeom>
                    <a:avLst/>
                    <a:gdLst>
                      <a:gd name="T0" fmla="*/ 39 w 78"/>
                      <a:gd name="T1" fmla="*/ 299 h 299"/>
                      <a:gd name="T2" fmla="*/ 39 w 78"/>
                      <a:gd name="T3" fmla="*/ 236 h 299"/>
                      <a:gd name="T4" fmla="*/ 44 w 78"/>
                      <a:gd name="T5" fmla="*/ 186 h 299"/>
                      <a:gd name="T6" fmla="*/ 45 w 78"/>
                      <a:gd name="T7" fmla="*/ 152 h 299"/>
                      <a:gd name="T8" fmla="*/ 26 w 78"/>
                      <a:gd name="T9" fmla="*/ 107 h 299"/>
                      <a:gd name="T10" fmla="*/ 30 w 78"/>
                      <a:gd name="T11" fmla="*/ 48 h 299"/>
                      <a:gd name="T12" fmla="*/ 53 w 78"/>
                      <a:gd name="T13" fmla="*/ 17 h 299"/>
                      <a:gd name="T14" fmla="*/ 78 w 78"/>
                      <a:gd name="T15" fmla="*/ 2 h 299"/>
                      <a:gd name="T16" fmla="*/ 54 w 78"/>
                      <a:gd name="T17" fmla="*/ 0 h 299"/>
                      <a:gd name="T18" fmla="*/ 24 w 78"/>
                      <a:gd name="T19" fmla="*/ 11 h 299"/>
                      <a:gd name="T20" fmla="*/ 0 w 78"/>
                      <a:gd name="T21" fmla="*/ 44 h 299"/>
                      <a:gd name="T22" fmla="*/ 0 w 78"/>
                      <a:gd name="T23" fmla="*/ 72 h 299"/>
                      <a:gd name="T24" fmla="*/ 0 w 78"/>
                      <a:gd name="T25" fmla="*/ 108 h 299"/>
                      <a:gd name="T26" fmla="*/ 27 w 78"/>
                      <a:gd name="T27" fmla="*/ 143 h 299"/>
                      <a:gd name="T28" fmla="*/ 29 w 78"/>
                      <a:gd name="T29" fmla="*/ 197 h 299"/>
                      <a:gd name="T30" fmla="*/ 29 w 78"/>
                      <a:gd name="T31" fmla="*/ 237 h 299"/>
                      <a:gd name="T32" fmla="*/ 39 w 78"/>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299">
                        <a:moveTo>
                          <a:pt x="39" y="299"/>
                        </a:moveTo>
                        <a:lnTo>
                          <a:pt x="39" y="236"/>
                        </a:lnTo>
                        <a:lnTo>
                          <a:pt x="44" y="186"/>
                        </a:lnTo>
                        <a:lnTo>
                          <a:pt x="45" y="152"/>
                        </a:lnTo>
                        <a:lnTo>
                          <a:pt x="26" y="107"/>
                        </a:lnTo>
                        <a:lnTo>
                          <a:pt x="30" y="48"/>
                        </a:lnTo>
                        <a:lnTo>
                          <a:pt x="53" y="17"/>
                        </a:lnTo>
                        <a:lnTo>
                          <a:pt x="78" y="2"/>
                        </a:lnTo>
                        <a:lnTo>
                          <a:pt x="54" y="0"/>
                        </a:lnTo>
                        <a:lnTo>
                          <a:pt x="24" y="11"/>
                        </a:lnTo>
                        <a:lnTo>
                          <a:pt x="0" y="44"/>
                        </a:lnTo>
                        <a:lnTo>
                          <a:pt x="0" y="72"/>
                        </a:lnTo>
                        <a:lnTo>
                          <a:pt x="0" y="108"/>
                        </a:lnTo>
                        <a:lnTo>
                          <a:pt x="27" y="143"/>
                        </a:lnTo>
                        <a:lnTo>
                          <a:pt x="29" y="197"/>
                        </a:lnTo>
                        <a:lnTo>
                          <a:pt x="29" y="237"/>
                        </a:lnTo>
                        <a:lnTo>
                          <a:pt x="39" y="29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6" name="Freeform 62"/>
                  <p:cNvSpPr>
                    <a:spLocks/>
                  </p:cNvSpPr>
                  <p:nvPr/>
                </p:nvSpPr>
                <p:spPr bwMode="auto">
                  <a:xfrm>
                    <a:off x="1775" y="2808"/>
                    <a:ext cx="31" cy="81"/>
                  </a:xfrm>
                  <a:custGeom>
                    <a:avLst/>
                    <a:gdLst>
                      <a:gd name="T0" fmla="*/ 0 w 31"/>
                      <a:gd name="T1" fmla="*/ 0 h 81"/>
                      <a:gd name="T2" fmla="*/ 9 w 31"/>
                      <a:gd name="T3" fmla="*/ 22 h 81"/>
                      <a:gd name="T4" fmla="*/ 18 w 31"/>
                      <a:gd name="T5" fmla="*/ 61 h 81"/>
                      <a:gd name="T6" fmla="*/ 21 w 31"/>
                      <a:gd name="T7" fmla="*/ 81 h 81"/>
                      <a:gd name="T8" fmla="*/ 31 w 31"/>
                      <a:gd name="T9" fmla="*/ 45 h 81"/>
                      <a:gd name="T10" fmla="*/ 24 w 31"/>
                      <a:gd name="T11" fmla="*/ 16 h 81"/>
                      <a:gd name="T12" fmla="*/ 0 w 3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1" h="81">
                        <a:moveTo>
                          <a:pt x="0" y="0"/>
                        </a:moveTo>
                        <a:lnTo>
                          <a:pt x="9" y="22"/>
                        </a:lnTo>
                        <a:lnTo>
                          <a:pt x="18" y="61"/>
                        </a:lnTo>
                        <a:lnTo>
                          <a:pt x="21" y="81"/>
                        </a:lnTo>
                        <a:lnTo>
                          <a:pt x="31" y="45"/>
                        </a:lnTo>
                        <a:lnTo>
                          <a:pt x="24" y="1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7" name="Freeform 63"/>
                  <p:cNvSpPr>
                    <a:spLocks/>
                  </p:cNvSpPr>
                  <p:nvPr/>
                </p:nvSpPr>
                <p:spPr bwMode="auto">
                  <a:xfrm>
                    <a:off x="1677" y="2602"/>
                    <a:ext cx="80" cy="210"/>
                  </a:xfrm>
                  <a:custGeom>
                    <a:avLst/>
                    <a:gdLst>
                      <a:gd name="T0" fmla="*/ 44 w 80"/>
                      <a:gd name="T1" fmla="*/ 0 h 210"/>
                      <a:gd name="T2" fmla="*/ 51 w 80"/>
                      <a:gd name="T3" fmla="*/ 21 h 210"/>
                      <a:gd name="T4" fmla="*/ 60 w 80"/>
                      <a:gd name="T5" fmla="*/ 27 h 210"/>
                      <a:gd name="T6" fmla="*/ 80 w 80"/>
                      <a:gd name="T7" fmla="*/ 29 h 210"/>
                      <a:gd name="T8" fmla="*/ 38 w 80"/>
                      <a:gd name="T9" fmla="*/ 44 h 210"/>
                      <a:gd name="T10" fmla="*/ 18 w 80"/>
                      <a:gd name="T11" fmla="*/ 68 h 210"/>
                      <a:gd name="T12" fmla="*/ 14 w 80"/>
                      <a:gd name="T13" fmla="*/ 110 h 210"/>
                      <a:gd name="T14" fmla="*/ 14 w 80"/>
                      <a:gd name="T15" fmla="*/ 159 h 210"/>
                      <a:gd name="T16" fmla="*/ 29 w 80"/>
                      <a:gd name="T17" fmla="*/ 188 h 210"/>
                      <a:gd name="T18" fmla="*/ 29 w 80"/>
                      <a:gd name="T19" fmla="*/ 210 h 210"/>
                      <a:gd name="T20" fmla="*/ 20 w 80"/>
                      <a:gd name="T21" fmla="*/ 183 h 210"/>
                      <a:gd name="T22" fmla="*/ 0 w 80"/>
                      <a:gd name="T23" fmla="*/ 147 h 210"/>
                      <a:gd name="T24" fmla="*/ 0 w 80"/>
                      <a:gd name="T25" fmla="*/ 96 h 210"/>
                      <a:gd name="T26" fmla="*/ 5 w 80"/>
                      <a:gd name="T27" fmla="*/ 62 h 210"/>
                      <a:gd name="T28" fmla="*/ 26 w 80"/>
                      <a:gd name="T29" fmla="*/ 39 h 210"/>
                      <a:gd name="T30" fmla="*/ 33 w 80"/>
                      <a:gd name="T31" fmla="*/ 21 h 210"/>
                      <a:gd name="T32" fmla="*/ 44 w 80"/>
                      <a:gd name="T3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210">
                        <a:moveTo>
                          <a:pt x="44" y="0"/>
                        </a:moveTo>
                        <a:lnTo>
                          <a:pt x="51" y="21"/>
                        </a:lnTo>
                        <a:lnTo>
                          <a:pt x="60" y="27"/>
                        </a:lnTo>
                        <a:lnTo>
                          <a:pt x="80" y="29"/>
                        </a:lnTo>
                        <a:lnTo>
                          <a:pt x="38" y="44"/>
                        </a:lnTo>
                        <a:lnTo>
                          <a:pt x="18" y="68"/>
                        </a:lnTo>
                        <a:lnTo>
                          <a:pt x="14" y="110"/>
                        </a:lnTo>
                        <a:lnTo>
                          <a:pt x="14" y="159"/>
                        </a:lnTo>
                        <a:lnTo>
                          <a:pt x="29" y="188"/>
                        </a:lnTo>
                        <a:lnTo>
                          <a:pt x="29" y="210"/>
                        </a:lnTo>
                        <a:lnTo>
                          <a:pt x="20" y="183"/>
                        </a:lnTo>
                        <a:lnTo>
                          <a:pt x="0" y="147"/>
                        </a:lnTo>
                        <a:lnTo>
                          <a:pt x="0" y="96"/>
                        </a:lnTo>
                        <a:lnTo>
                          <a:pt x="5" y="62"/>
                        </a:lnTo>
                        <a:lnTo>
                          <a:pt x="26" y="39"/>
                        </a:lnTo>
                        <a:lnTo>
                          <a:pt x="33" y="21"/>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8" name="Freeform 64"/>
                  <p:cNvSpPr>
                    <a:spLocks/>
                  </p:cNvSpPr>
                  <p:nvPr/>
                </p:nvSpPr>
                <p:spPr bwMode="auto">
                  <a:xfrm>
                    <a:off x="1650" y="2572"/>
                    <a:ext cx="56" cy="197"/>
                  </a:xfrm>
                  <a:custGeom>
                    <a:avLst/>
                    <a:gdLst>
                      <a:gd name="T0" fmla="*/ 29 w 56"/>
                      <a:gd name="T1" fmla="*/ 0 h 197"/>
                      <a:gd name="T2" fmla="*/ 50 w 56"/>
                      <a:gd name="T3" fmla="*/ 12 h 197"/>
                      <a:gd name="T4" fmla="*/ 56 w 56"/>
                      <a:gd name="T5" fmla="*/ 21 h 197"/>
                      <a:gd name="T6" fmla="*/ 53 w 56"/>
                      <a:gd name="T7" fmla="*/ 45 h 197"/>
                      <a:gd name="T8" fmla="*/ 35 w 56"/>
                      <a:gd name="T9" fmla="*/ 66 h 197"/>
                      <a:gd name="T10" fmla="*/ 18 w 56"/>
                      <a:gd name="T11" fmla="*/ 83 h 197"/>
                      <a:gd name="T12" fmla="*/ 17 w 56"/>
                      <a:gd name="T13" fmla="*/ 122 h 197"/>
                      <a:gd name="T14" fmla="*/ 15 w 56"/>
                      <a:gd name="T15" fmla="*/ 161 h 197"/>
                      <a:gd name="T16" fmla="*/ 20 w 56"/>
                      <a:gd name="T17" fmla="*/ 197 h 197"/>
                      <a:gd name="T18" fmla="*/ 8 w 56"/>
                      <a:gd name="T19" fmla="*/ 180 h 197"/>
                      <a:gd name="T20" fmla="*/ 0 w 56"/>
                      <a:gd name="T21" fmla="*/ 146 h 197"/>
                      <a:gd name="T22" fmla="*/ 0 w 56"/>
                      <a:gd name="T23" fmla="*/ 116 h 197"/>
                      <a:gd name="T24" fmla="*/ 0 w 56"/>
                      <a:gd name="T25" fmla="*/ 69 h 197"/>
                      <a:gd name="T26" fmla="*/ 30 w 56"/>
                      <a:gd name="T27" fmla="*/ 47 h 197"/>
                      <a:gd name="T28" fmla="*/ 33 w 56"/>
                      <a:gd name="T29" fmla="*/ 23 h 197"/>
                      <a:gd name="T30" fmla="*/ 29 w 56"/>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97">
                        <a:moveTo>
                          <a:pt x="29" y="0"/>
                        </a:moveTo>
                        <a:lnTo>
                          <a:pt x="50" y="12"/>
                        </a:lnTo>
                        <a:lnTo>
                          <a:pt x="56" y="21"/>
                        </a:lnTo>
                        <a:lnTo>
                          <a:pt x="53" y="45"/>
                        </a:lnTo>
                        <a:lnTo>
                          <a:pt x="35" y="66"/>
                        </a:lnTo>
                        <a:lnTo>
                          <a:pt x="18" y="83"/>
                        </a:lnTo>
                        <a:lnTo>
                          <a:pt x="17" y="122"/>
                        </a:lnTo>
                        <a:lnTo>
                          <a:pt x="15" y="161"/>
                        </a:lnTo>
                        <a:lnTo>
                          <a:pt x="20" y="197"/>
                        </a:lnTo>
                        <a:lnTo>
                          <a:pt x="8" y="180"/>
                        </a:lnTo>
                        <a:lnTo>
                          <a:pt x="0" y="146"/>
                        </a:lnTo>
                        <a:lnTo>
                          <a:pt x="0" y="116"/>
                        </a:lnTo>
                        <a:lnTo>
                          <a:pt x="0" y="69"/>
                        </a:lnTo>
                        <a:lnTo>
                          <a:pt x="30" y="47"/>
                        </a:lnTo>
                        <a:lnTo>
                          <a:pt x="33" y="23"/>
                        </a:lnTo>
                        <a:lnTo>
                          <a:pt x="2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9" name="Freeform 65"/>
                  <p:cNvSpPr>
                    <a:spLocks/>
                  </p:cNvSpPr>
                  <p:nvPr/>
                </p:nvSpPr>
                <p:spPr bwMode="auto">
                  <a:xfrm>
                    <a:off x="1607" y="2544"/>
                    <a:ext cx="55" cy="333"/>
                  </a:xfrm>
                  <a:custGeom>
                    <a:avLst/>
                    <a:gdLst>
                      <a:gd name="T0" fmla="*/ 25 w 55"/>
                      <a:gd name="T1" fmla="*/ 333 h 333"/>
                      <a:gd name="T2" fmla="*/ 31 w 55"/>
                      <a:gd name="T3" fmla="*/ 298 h 333"/>
                      <a:gd name="T4" fmla="*/ 25 w 55"/>
                      <a:gd name="T5" fmla="*/ 267 h 333"/>
                      <a:gd name="T6" fmla="*/ 22 w 55"/>
                      <a:gd name="T7" fmla="*/ 228 h 333"/>
                      <a:gd name="T8" fmla="*/ 16 w 55"/>
                      <a:gd name="T9" fmla="*/ 196 h 333"/>
                      <a:gd name="T10" fmla="*/ 24 w 55"/>
                      <a:gd name="T11" fmla="*/ 157 h 333"/>
                      <a:gd name="T12" fmla="*/ 19 w 55"/>
                      <a:gd name="T13" fmla="*/ 120 h 333"/>
                      <a:gd name="T14" fmla="*/ 40 w 55"/>
                      <a:gd name="T15" fmla="*/ 75 h 333"/>
                      <a:gd name="T16" fmla="*/ 49 w 55"/>
                      <a:gd name="T17" fmla="*/ 64 h 333"/>
                      <a:gd name="T18" fmla="*/ 55 w 55"/>
                      <a:gd name="T19" fmla="*/ 36 h 333"/>
                      <a:gd name="T20" fmla="*/ 49 w 55"/>
                      <a:gd name="T21" fmla="*/ 21 h 333"/>
                      <a:gd name="T22" fmla="*/ 24 w 55"/>
                      <a:gd name="T23" fmla="*/ 0 h 333"/>
                      <a:gd name="T24" fmla="*/ 33 w 55"/>
                      <a:gd name="T25" fmla="*/ 19 h 333"/>
                      <a:gd name="T26" fmla="*/ 36 w 55"/>
                      <a:gd name="T27" fmla="*/ 48 h 333"/>
                      <a:gd name="T28" fmla="*/ 6 w 55"/>
                      <a:gd name="T29" fmla="*/ 91 h 333"/>
                      <a:gd name="T30" fmla="*/ 3 w 55"/>
                      <a:gd name="T31" fmla="*/ 135 h 333"/>
                      <a:gd name="T32" fmla="*/ 4 w 55"/>
                      <a:gd name="T33" fmla="*/ 153 h 333"/>
                      <a:gd name="T34" fmla="*/ 0 w 55"/>
                      <a:gd name="T35" fmla="*/ 190 h 333"/>
                      <a:gd name="T36" fmla="*/ 3 w 55"/>
                      <a:gd name="T37" fmla="*/ 223 h 333"/>
                      <a:gd name="T38" fmla="*/ 10 w 55"/>
                      <a:gd name="T39" fmla="*/ 258 h 333"/>
                      <a:gd name="T40" fmla="*/ 19 w 55"/>
                      <a:gd name="T41" fmla="*/ 289 h 333"/>
                      <a:gd name="T42" fmla="*/ 25 w 55"/>
                      <a:gd name="T4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333">
                        <a:moveTo>
                          <a:pt x="25" y="333"/>
                        </a:moveTo>
                        <a:lnTo>
                          <a:pt x="31" y="298"/>
                        </a:lnTo>
                        <a:lnTo>
                          <a:pt x="25" y="267"/>
                        </a:lnTo>
                        <a:lnTo>
                          <a:pt x="22" y="228"/>
                        </a:lnTo>
                        <a:lnTo>
                          <a:pt x="16" y="196"/>
                        </a:lnTo>
                        <a:lnTo>
                          <a:pt x="24" y="157"/>
                        </a:lnTo>
                        <a:lnTo>
                          <a:pt x="19" y="120"/>
                        </a:lnTo>
                        <a:lnTo>
                          <a:pt x="40" y="75"/>
                        </a:lnTo>
                        <a:lnTo>
                          <a:pt x="49" y="64"/>
                        </a:lnTo>
                        <a:lnTo>
                          <a:pt x="55" y="36"/>
                        </a:lnTo>
                        <a:lnTo>
                          <a:pt x="49" y="21"/>
                        </a:lnTo>
                        <a:lnTo>
                          <a:pt x="24" y="0"/>
                        </a:lnTo>
                        <a:lnTo>
                          <a:pt x="33" y="19"/>
                        </a:lnTo>
                        <a:lnTo>
                          <a:pt x="36" y="48"/>
                        </a:lnTo>
                        <a:lnTo>
                          <a:pt x="6" y="91"/>
                        </a:lnTo>
                        <a:lnTo>
                          <a:pt x="3" y="135"/>
                        </a:lnTo>
                        <a:lnTo>
                          <a:pt x="4" y="153"/>
                        </a:lnTo>
                        <a:lnTo>
                          <a:pt x="0" y="190"/>
                        </a:lnTo>
                        <a:lnTo>
                          <a:pt x="3" y="223"/>
                        </a:lnTo>
                        <a:lnTo>
                          <a:pt x="10" y="258"/>
                        </a:lnTo>
                        <a:lnTo>
                          <a:pt x="19" y="289"/>
                        </a:lnTo>
                        <a:lnTo>
                          <a:pt x="25" y="33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0" name="Freeform 66"/>
                  <p:cNvSpPr>
                    <a:spLocks/>
                  </p:cNvSpPr>
                  <p:nvPr/>
                </p:nvSpPr>
                <p:spPr bwMode="auto">
                  <a:xfrm>
                    <a:off x="1538" y="2548"/>
                    <a:ext cx="88" cy="305"/>
                  </a:xfrm>
                  <a:custGeom>
                    <a:avLst/>
                    <a:gdLst>
                      <a:gd name="T0" fmla="*/ 88 w 88"/>
                      <a:gd name="T1" fmla="*/ 24 h 305"/>
                      <a:gd name="T2" fmla="*/ 84 w 88"/>
                      <a:gd name="T3" fmla="*/ 0 h 305"/>
                      <a:gd name="T4" fmla="*/ 70 w 88"/>
                      <a:gd name="T5" fmla="*/ 6 h 305"/>
                      <a:gd name="T6" fmla="*/ 37 w 88"/>
                      <a:gd name="T7" fmla="*/ 32 h 305"/>
                      <a:gd name="T8" fmla="*/ 21 w 88"/>
                      <a:gd name="T9" fmla="*/ 56 h 305"/>
                      <a:gd name="T10" fmla="*/ 4 w 88"/>
                      <a:gd name="T11" fmla="*/ 83 h 305"/>
                      <a:gd name="T12" fmla="*/ 3 w 88"/>
                      <a:gd name="T13" fmla="*/ 104 h 305"/>
                      <a:gd name="T14" fmla="*/ 0 w 88"/>
                      <a:gd name="T15" fmla="*/ 138 h 305"/>
                      <a:gd name="T16" fmla="*/ 3 w 88"/>
                      <a:gd name="T17" fmla="*/ 182 h 305"/>
                      <a:gd name="T18" fmla="*/ 21 w 88"/>
                      <a:gd name="T19" fmla="*/ 216 h 305"/>
                      <a:gd name="T20" fmla="*/ 43 w 88"/>
                      <a:gd name="T21" fmla="*/ 255 h 305"/>
                      <a:gd name="T22" fmla="*/ 54 w 88"/>
                      <a:gd name="T23" fmla="*/ 288 h 305"/>
                      <a:gd name="T24" fmla="*/ 58 w 88"/>
                      <a:gd name="T25" fmla="*/ 305 h 305"/>
                      <a:gd name="T26" fmla="*/ 57 w 88"/>
                      <a:gd name="T27" fmla="*/ 281 h 305"/>
                      <a:gd name="T28" fmla="*/ 37 w 88"/>
                      <a:gd name="T29" fmla="*/ 209 h 305"/>
                      <a:gd name="T30" fmla="*/ 18 w 88"/>
                      <a:gd name="T31" fmla="*/ 164 h 305"/>
                      <a:gd name="T32" fmla="*/ 18 w 88"/>
                      <a:gd name="T33" fmla="*/ 113 h 305"/>
                      <a:gd name="T34" fmla="*/ 21 w 88"/>
                      <a:gd name="T35" fmla="*/ 72 h 305"/>
                      <a:gd name="T36" fmla="*/ 42 w 88"/>
                      <a:gd name="T37" fmla="*/ 47 h 305"/>
                      <a:gd name="T38" fmla="*/ 57 w 88"/>
                      <a:gd name="T39" fmla="*/ 32 h 305"/>
                      <a:gd name="T40" fmla="*/ 88 w 88"/>
                      <a:gd name="T41" fmla="*/ 2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305">
                        <a:moveTo>
                          <a:pt x="88" y="24"/>
                        </a:moveTo>
                        <a:lnTo>
                          <a:pt x="84" y="0"/>
                        </a:lnTo>
                        <a:lnTo>
                          <a:pt x="70" y="6"/>
                        </a:lnTo>
                        <a:lnTo>
                          <a:pt x="37" y="32"/>
                        </a:lnTo>
                        <a:lnTo>
                          <a:pt x="21" y="56"/>
                        </a:lnTo>
                        <a:lnTo>
                          <a:pt x="4" y="83"/>
                        </a:lnTo>
                        <a:lnTo>
                          <a:pt x="3" y="104"/>
                        </a:lnTo>
                        <a:lnTo>
                          <a:pt x="0" y="138"/>
                        </a:lnTo>
                        <a:lnTo>
                          <a:pt x="3" y="182"/>
                        </a:lnTo>
                        <a:lnTo>
                          <a:pt x="21" y="216"/>
                        </a:lnTo>
                        <a:lnTo>
                          <a:pt x="43" y="255"/>
                        </a:lnTo>
                        <a:lnTo>
                          <a:pt x="54" y="288"/>
                        </a:lnTo>
                        <a:lnTo>
                          <a:pt x="58" y="305"/>
                        </a:lnTo>
                        <a:lnTo>
                          <a:pt x="57" y="281"/>
                        </a:lnTo>
                        <a:lnTo>
                          <a:pt x="37" y="209"/>
                        </a:lnTo>
                        <a:lnTo>
                          <a:pt x="18" y="164"/>
                        </a:lnTo>
                        <a:lnTo>
                          <a:pt x="18" y="113"/>
                        </a:lnTo>
                        <a:lnTo>
                          <a:pt x="21" y="72"/>
                        </a:lnTo>
                        <a:lnTo>
                          <a:pt x="42" y="47"/>
                        </a:lnTo>
                        <a:lnTo>
                          <a:pt x="57" y="32"/>
                        </a:lnTo>
                        <a:lnTo>
                          <a:pt x="88" y="2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1" name="Freeform 67"/>
                  <p:cNvSpPr>
                    <a:spLocks/>
                  </p:cNvSpPr>
                  <p:nvPr/>
                </p:nvSpPr>
                <p:spPr bwMode="auto">
                  <a:xfrm>
                    <a:off x="1566" y="2590"/>
                    <a:ext cx="47" cy="207"/>
                  </a:xfrm>
                  <a:custGeom>
                    <a:avLst/>
                    <a:gdLst>
                      <a:gd name="T0" fmla="*/ 47 w 47"/>
                      <a:gd name="T1" fmla="*/ 0 h 207"/>
                      <a:gd name="T2" fmla="*/ 14 w 47"/>
                      <a:gd name="T3" fmla="*/ 21 h 207"/>
                      <a:gd name="T4" fmla="*/ 0 w 47"/>
                      <a:gd name="T5" fmla="*/ 57 h 207"/>
                      <a:gd name="T6" fmla="*/ 2 w 47"/>
                      <a:gd name="T7" fmla="*/ 89 h 207"/>
                      <a:gd name="T8" fmla="*/ 14 w 47"/>
                      <a:gd name="T9" fmla="*/ 138 h 207"/>
                      <a:gd name="T10" fmla="*/ 26 w 47"/>
                      <a:gd name="T11" fmla="*/ 177 h 207"/>
                      <a:gd name="T12" fmla="*/ 36 w 47"/>
                      <a:gd name="T13" fmla="*/ 207 h 207"/>
                      <a:gd name="T14" fmla="*/ 33 w 47"/>
                      <a:gd name="T15" fmla="*/ 171 h 207"/>
                      <a:gd name="T16" fmla="*/ 21 w 47"/>
                      <a:gd name="T17" fmla="*/ 128 h 207"/>
                      <a:gd name="T18" fmla="*/ 21 w 47"/>
                      <a:gd name="T19" fmla="*/ 89 h 207"/>
                      <a:gd name="T20" fmla="*/ 23 w 47"/>
                      <a:gd name="T21" fmla="*/ 48 h 207"/>
                      <a:gd name="T22" fmla="*/ 29 w 47"/>
                      <a:gd name="T23" fmla="*/ 36 h 207"/>
                      <a:gd name="T24" fmla="*/ 47 w 47"/>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07">
                        <a:moveTo>
                          <a:pt x="47" y="0"/>
                        </a:moveTo>
                        <a:lnTo>
                          <a:pt x="14" y="21"/>
                        </a:lnTo>
                        <a:lnTo>
                          <a:pt x="0" y="57"/>
                        </a:lnTo>
                        <a:lnTo>
                          <a:pt x="2" y="89"/>
                        </a:lnTo>
                        <a:lnTo>
                          <a:pt x="14" y="138"/>
                        </a:lnTo>
                        <a:lnTo>
                          <a:pt x="26" y="177"/>
                        </a:lnTo>
                        <a:lnTo>
                          <a:pt x="36" y="207"/>
                        </a:lnTo>
                        <a:lnTo>
                          <a:pt x="33" y="171"/>
                        </a:lnTo>
                        <a:lnTo>
                          <a:pt x="21" y="128"/>
                        </a:lnTo>
                        <a:lnTo>
                          <a:pt x="21" y="89"/>
                        </a:lnTo>
                        <a:lnTo>
                          <a:pt x="23" y="48"/>
                        </a:lnTo>
                        <a:lnTo>
                          <a:pt x="29" y="36"/>
                        </a:lnTo>
                        <a:lnTo>
                          <a:pt x="4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2" name="Freeform 68"/>
                  <p:cNvSpPr>
                    <a:spLocks/>
                  </p:cNvSpPr>
                  <p:nvPr/>
                </p:nvSpPr>
                <p:spPr bwMode="auto">
                  <a:xfrm>
                    <a:off x="1500" y="2529"/>
                    <a:ext cx="114" cy="352"/>
                  </a:xfrm>
                  <a:custGeom>
                    <a:avLst/>
                    <a:gdLst>
                      <a:gd name="T0" fmla="*/ 54 w 114"/>
                      <a:gd name="T1" fmla="*/ 352 h 352"/>
                      <a:gd name="T2" fmla="*/ 33 w 114"/>
                      <a:gd name="T3" fmla="*/ 301 h 352"/>
                      <a:gd name="T4" fmla="*/ 33 w 114"/>
                      <a:gd name="T5" fmla="*/ 277 h 352"/>
                      <a:gd name="T6" fmla="*/ 27 w 114"/>
                      <a:gd name="T7" fmla="*/ 246 h 352"/>
                      <a:gd name="T8" fmla="*/ 18 w 114"/>
                      <a:gd name="T9" fmla="*/ 208 h 352"/>
                      <a:gd name="T10" fmla="*/ 9 w 114"/>
                      <a:gd name="T11" fmla="*/ 171 h 352"/>
                      <a:gd name="T12" fmla="*/ 5 w 114"/>
                      <a:gd name="T13" fmla="*/ 139 h 352"/>
                      <a:gd name="T14" fmla="*/ 0 w 114"/>
                      <a:gd name="T15" fmla="*/ 97 h 352"/>
                      <a:gd name="T16" fmla="*/ 17 w 114"/>
                      <a:gd name="T17" fmla="*/ 57 h 352"/>
                      <a:gd name="T18" fmla="*/ 51 w 114"/>
                      <a:gd name="T19" fmla="*/ 16 h 352"/>
                      <a:gd name="T20" fmla="*/ 80 w 114"/>
                      <a:gd name="T21" fmla="*/ 3 h 352"/>
                      <a:gd name="T22" fmla="*/ 114 w 114"/>
                      <a:gd name="T23" fmla="*/ 0 h 352"/>
                      <a:gd name="T24" fmla="*/ 114 w 114"/>
                      <a:gd name="T25" fmla="*/ 12 h 352"/>
                      <a:gd name="T26" fmla="*/ 90 w 114"/>
                      <a:gd name="T27" fmla="*/ 18 h 352"/>
                      <a:gd name="T28" fmla="*/ 50 w 114"/>
                      <a:gd name="T29" fmla="*/ 46 h 352"/>
                      <a:gd name="T30" fmla="*/ 18 w 114"/>
                      <a:gd name="T31" fmla="*/ 96 h 352"/>
                      <a:gd name="T32" fmla="*/ 18 w 114"/>
                      <a:gd name="T33" fmla="*/ 141 h 352"/>
                      <a:gd name="T34" fmla="*/ 24 w 114"/>
                      <a:gd name="T35" fmla="*/ 201 h 352"/>
                      <a:gd name="T36" fmla="*/ 39 w 114"/>
                      <a:gd name="T37" fmla="*/ 252 h 352"/>
                      <a:gd name="T38" fmla="*/ 41 w 114"/>
                      <a:gd name="T39" fmla="*/ 295 h 352"/>
                      <a:gd name="T40" fmla="*/ 54 w 114"/>
                      <a:gd name="T41"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352">
                        <a:moveTo>
                          <a:pt x="54" y="352"/>
                        </a:moveTo>
                        <a:lnTo>
                          <a:pt x="33" y="301"/>
                        </a:lnTo>
                        <a:lnTo>
                          <a:pt x="33" y="277"/>
                        </a:lnTo>
                        <a:lnTo>
                          <a:pt x="27" y="246"/>
                        </a:lnTo>
                        <a:lnTo>
                          <a:pt x="18" y="208"/>
                        </a:lnTo>
                        <a:lnTo>
                          <a:pt x="9" y="171"/>
                        </a:lnTo>
                        <a:lnTo>
                          <a:pt x="5" y="139"/>
                        </a:lnTo>
                        <a:lnTo>
                          <a:pt x="0" y="97"/>
                        </a:lnTo>
                        <a:lnTo>
                          <a:pt x="17" y="57"/>
                        </a:lnTo>
                        <a:lnTo>
                          <a:pt x="51" y="16"/>
                        </a:lnTo>
                        <a:lnTo>
                          <a:pt x="80" y="3"/>
                        </a:lnTo>
                        <a:lnTo>
                          <a:pt x="114" y="0"/>
                        </a:lnTo>
                        <a:lnTo>
                          <a:pt x="114" y="12"/>
                        </a:lnTo>
                        <a:lnTo>
                          <a:pt x="90" y="18"/>
                        </a:lnTo>
                        <a:lnTo>
                          <a:pt x="50" y="46"/>
                        </a:lnTo>
                        <a:lnTo>
                          <a:pt x="18" y="96"/>
                        </a:lnTo>
                        <a:lnTo>
                          <a:pt x="18" y="141"/>
                        </a:lnTo>
                        <a:lnTo>
                          <a:pt x="24" y="201"/>
                        </a:lnTo>
                        <a:lnTo>
                          <a:pt x="39" y="252"/>
                        </a:lnTo>
                        <a:lnTo>
                          <a:pt x="41" y="295"/>
                        </a:lnTo>
                        <a:lnTo>
                          <a:pt x="54" y="35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3" name="Freeform 69"/>
                  <p:cNvSpPr>
                    <a:spLocks/>
                  </p:cNvSpPr>
                  <p:nvPr/>
                </p:nvSpPr>
                <p:spPr bwMode="auto">
                  <a:xfrm>
                    <a:off x="1490" y="2499"/>
                    <a:ext cx="111" cy="138"/>
                  </a:xfrm>
                  <a:custGeom>
                    <a:avLst/>
                    <a:gdLst>
                      <a:gd name="T0" fmla="*/ 0 w 111"/>
                      <a:gd name="T1" fmla="*/ 138 h 138"/>
                      <a:gd name="T2" fmla="*/ 1 w 111"/>
                      <a:gd name="T3" fmla="*/ 103 h 138"/>
                      <a:gd name="T4" fmla="*/ 19 w 111"/>
                      <a:gd name="T5" fmla="*/ 66 h 138"/>
                      <a:gd name="T6" fmla="*/ 66 w 111"/>
                      <a:gd name="T7" fmla="*/ 21 h 138"/>
                      <a:gd name="T8" fmla="*/ 111 w 111"/>
                      <a:gd name="T9" fmla="*/ 16 h 138"/>
                      <a:gd name="T10" fmla="*/ 81 w 111"/>
                      <a:gd name="T11" fmla="*/ 0 h 138"/>
                      <a:gd name="T12" fmla="*/ 49 w 111"/>
                      <a:gd name="T13" fmla="*/ 13 h 138"/>
                      <a:gd name="T14" fmla="*/ 15 w 111"/>
                      <a:gd name="T15" fmla="*/ 43 h 138"/>
                      <a:gd name="T16" fmla="*/ 9 w 111"/>
                      <a:gd name="T17" fmla="*/ 67 h 138"/>
                      <a:gd name="T18" fmla="*/ 0 w 111"/>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38">
                        <a:moveTo>
                          <a:pt x="0" y="138"/>
                        </a:moveTo>
                        <a:lnTo>
                          <a:pt x="1" y="103"/>
                        </a:lnTo>
                        <a:lnTo>
                          <a:pt x="19" y="66"/>
                        </a:lnTo>
                        <a:lnTo>
                          <a:pt x="66" y="21"/>
                        </a:lnTo>
                        <a:lnTo>
                          <a:pt x="111" y="16"/>
                        </a:lnTo>
                        <a:lnTo>
                          <a:pt x="81" y="0"/>
                        </a:lnTo>
                        <a:lnTo>
                          <a:pt x="49" y="13"/>
                        </a:lnTo>
                        <a:lnTo>
                          <a:pt x="15" y="43"/>
                        </a:lnTo>
                        <a:lnTo>
                          <a:pt x="9" y="67"/>
                        </a:lnTo>
                        <a:lnTo>
                          <a:pt x="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4" name="Freeform 70"/>
                  <p:cNvSpPr>
                    <a:spLocks/>
                  </p:cNvSpPr>
                  <p:nvPr/>
                </p:nvSpPr>
                <p:spPr bwMode="auto">
                  <a:xfrm>
                    <a:off x="1458" y="2433"/>
                    <a:ext cx="66" cy="183"/>
                  </a:xfrm>
                  <a:custGeom>
                    <a:avLst/>
                    <a:gdLst>
                      <a:gd name="T0" fmla="*/ 23 w 66"/>
                      <a:gd name="T1" fmla="*/ 183 h 183"/>
                      <a:gd name="T2" fmla="*/ 29 w 66"/>
                      <a:gd name="T3" fmla="*/ 139 h 183"/>
                      <a:gd name="T4" fmla="*/ 41 w 66"/>
                      <a:gd name="T5" fmla="*/ 90 h 183"/>
                      <a:gd name="T6" fmla="*/ 66 w 66"/>
                      <a:gd name="T7" fmla="*/ 52 h 183"/>
                      <a:gd name="T8" fmla="*/ 63 w 66"/>
                      <a:gd name="T9" fmla="*/ 37 h 183"/>
                      <a:gd name="T10" fmla="*/ 45 w 66"/>
                      <a:gd name="T11" fmla="*/ 25 h 183"/>
                      <a:gd name="T12" fmla="*/ 29 w 66"/>
                      <a:gd name="T13" fmla="*/ 12 h 183"/>
                      <a:gd name="T14" fmla="*/ 0 w 66"/>
                      <a:gd name="T15" fmla="*/ 0 h 183"/>
                      <a:gd name="T16" fmla="*/ 47 w 66"/>
                      <a:gd name="T17" fmla="*/ 34 h 183"/>
                      <a:gd name="T18" fmla="*/ 45 w 66"/>
                      <a:gd name="T19" fmla="*/ 63 h 183"/>
                      <a:gd name="T20" fmla="*/ 23 w 66"/>
                      <a:gd name="T21" fmla="*/ 97 h 183"/>
                      <a:gd name="T22" fmla="*/ 18 w 66"/>
                      <a:gd name="T23" fmla="*/ 136 h 183"/>
                      <a:gd name="T24" fmla="*/ 23 w 66"/>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83">
                        <a:moveTo>
                          <a:pt x="23" y="183"/>
                        </a:moveTo>
                        <a:lnTo>
                          <a:pt x="29" y="139"/>
                        </a:lnTo>
                        <a:lnTo>
                          <a:pt x="41" y="90"/>
                        </a:lnTo>
                        <a:lnTo>
                          <a:pt x="66" y="52"/>
                        </a:lnTo>
                        <a:lnTo>
                          <a:pt x="63" y="37"/>
                        </a:lnTo>
                        <a:lnTo>
                          <a:pt x="45" y="25"/>
                        </a:lnTo>
                        <a:lnTo>
                          <a:pt x="29" y="12"/>
                        </a:lnTo>
                        <a:lnTo>
                          <a:pt x="0" y="0"/>
                        </a:lnTo>
                        <a:lnTo>
                          <a:pt x="47" y="34"/>
                        </a:lnTo>
                        <a:lnTo>
                          <a:pt x="45" y="63"/>
                        </a:lnTo>
                        <a:lnTo>
                          <a:pt x="23" y="97"/>
                        </a:lnTo>
                        <a:lnTo>
                          <a:pt x="18" y="136"/>
                        </a:lnTo>
                        <a:lnTo>
                          <a:pt x="23" y="18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5" name="Freeform 71"/>
                  <p:cNvSpPr>
                    <a:spLocks/>
                  </p:cNvSpPr>
                  <p:nvPr/>
                </p:nvSpPr>
                <p:spPr bwMode="auto">
                  <a:xfrm>
                    <a:off x="1449" y="2433"/>
                    <a:ext cx="24" cy="201"/>
                  </a:xfrm>
                  <a:custGeom>
                    <a:avLst/>
                    <a:gdLst>
                      <a:gd name="T0" fmla="*/ 2 w 24"/>
                      <a:gd name="T1" fmla="*/ 0 h 201"/>
                      <a:gd name="T2" fmla="*/ 23 w 24"/>
                      <a:gd name="T3" fmla="*/ 28 h 201"/>
                      <a:gd name="T4" fmla="*/ 24 w 24"/>
                      <a:gd name="T5" fmla="*/ 58 h 201"/>
                      <a:gd name="T6" fmla="*/ 18 w 24"/>
                      <a:gd name="T7" fmla="*/ 84 h 201"/>
                      <a:gd name="T8" fmla="*/ 17 w 24"/>
                      <a:gd name="T9" fmla="*/ 108 h 201"/>
                      <a:gd name="T10" fmla="*/ 15 w 24"/>
                      <a:gd name="T11" fmla="*/ 147 h 201"/>
                      <a:gd name="T12" fmla="*/ 21 w 24"/>
                      <a:gd name="T13" fmla="*/ 183 h 201"/>
                      <a:gd name="T14" fmla="*/ 24 w 24"/>
                      <a:gd name="T15" fmla="*/ 201 h 201"/>
                      <a:gd name="T16" fmla="*/ 15 w 24"/>
                      <a:gd name="T17" fmla="*/ 184 h 201"/>
                      <a:gd name="T18" fmla="*/ 0 w 24"/>
                      <a:gd name="T19" fmla="*/ 141 h 201"/>
                      <a:gd name="T20" fmla="*/ 3 w 24"/>
                      <a:gd name="T21" fmla="*/ 100 h 201"/>
                      <a:gd name="T22" fmla="*/ 9 w 24"/>
                      <a:gd name="T23" fmla="*/ 54 h 201"/>
                      <a:gd name="T24" fmla="*/ 9 w 24"/>
                      <a:gd name="T25" fmla="*/ 28 h 201"/>
                      <a:gd name="T26" fmla="*/ 2 w 24"/>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1">
                        <a:moveTo>
                          <a:pt x="2" y="0"/>
                        </a:moveTo>
                        <a:lnTo>
                          <a:pt x="23" y="28"/>
                        </a:lnTo>
                        <a:lnTo>
                          <a:pt x="24" y="58"/>
                        </a:lnTo>
                        <a:lnTo>
                          <a:pt x="18" y="84"/>
                        </a:lnTo>
                        <a:lnTo>
                          <a:pt x="17" y="108"/>
                        </a:lnTo>
                        <a:lnTo>
                          <a:pt x="15" y="147"/>
                        </a:lnTo>
                        <a:lnTo>
                          <a:pt x="21" y="183"/>
                        </a:lnTo>
                        <a:lnTo>
                          <a:pt x="24" y="201"/>
                        </a:lnTo>
                        <a:lnTo>
                          <a:pt x="15" y="184"/>
                        </a:lnTo>
                        <a:lnTo>
                          <a:pt x="0" y="141"/>
                        </a:lnTo>
                        <a:lnTo>
                          <a:pt x="3" y="100"/>
                        </a:lnTo>
                        <a:lnTo>
                          <a:pt x="9" y="54"/>
                        </a:lnTo>
                        <a:lnTo>
                          <a:pt x="9" y="28"/>
                        </a:lnTo>
                        <a:lnTo>
                          <a:pt x="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6" name="Freeform 72"/>
                  <p:cNvSpPr>
                    <a:spLocks/>
                  </p:cNvSpPr>
                  <p:nvPr/>
                </p:nvSpPr>
                <p:spPr bwMode="auto">
                  <a:xfrm>
                    <a:off x="1416" y="2410"/>
                    <a:ext cx="26" cy="119"/>
                  </a:xfrm>
                  <a:custGeom>
                    <a:avLst/>
                    <a:gdLst>
                      <a:gd name="T0" fmla="*/ 0 w 26"/>
                      <a:gd name="T1" fmla="*/ 0 h 119"/>
                      <a:gd name="T2" fmla="*/ 26 w 26"/>
                      <a:gd name="T3" fmla="*/ 39 h 119"/>
                      <a:gd name="T4" fmla="*/ 23 w 26"/>
                      <a:gd name="T5" fmla="*/ 78 h 119"/>
                      <a:gd name="T6" fmla="*/ 23 w 26"/>
                      <a:gd name="T7" fmla="*/ 119 h 119"/>
                      <a:gd name="T8" fmla="*/ 11 w 26"/>
                      <a:gd name="T9" fmla="*/ 89 h 119"/>
                      <a:gd name="T10" fmla="*/ 11 w 26"/>
                      <a:gd name="T11" fmla="*/ 45 h 119"/>
                      <a:gd name="T12" fmla="*/ 0 w 26"/>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6" h="119">
                        <a:moveTo>
                          <a:pt x="0" y="0"/>
                        </a:moveTo>
                        <a:lnTo>
                          <a:pt x="26" y="39"/>
                        </a:lnTo>
                        <a:lnTo>
                          <a:pt x="23" y="78"/>
                        </a:lnTo>
                        <a:lnTo>
                          <a:pt x="23" y="119"/>
                        </a:lnTo>
                        <a:lnTo>
                          <a:pt x="11" y="89"/>
                        </a:lnTo>
                        <a:lnTo>
                          <a:pt x="11" y="45"/>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7" name="Freeform 73"/>
                  <p:cNvSpPr>
                    <a:spLocks/>
                  </p:cNvSpPr>
                  <p:nvPr/>
                </p:nvSpPr>
                <p:spPr bwMode="auto">
                  <a:xfrm>
                    <a:off x="1373" y="2346"/>
                    <a:ext cx="87" cy="267"/>
                  </a:xfrm>
                  <a:custGeom>
                    <a:avLst/>
                    <a:gdLst>
                      <a:gd name="T0" fmla="*/ 87 w 87"/>
                      <a:gd name="T1" fmla="*/ 267 h 267"/>
                      <a:gd name="T2" fmla="*/ 60 w 87"/>
                      <a:gd name="T3" fmla="*/ 225 h 267"/>
                      <a:gd name="T4" fmla="*/ 51 w 87"/>
                      <a:gd name="T5" fmla="*/ 184 h 267"/>
                      <a:gd name="T6" fmla="*/ 43 w 87"/>
                      <a:gd name="T7" fmla="*/ 150 h 267"/>
                      <a:gd name="T8" fmla="*/ 40 w 87"/>
                      <a:gd name="T9" fmla="*/ 102 h 267"/>
                      <a:gd name="T10" fmla="*/ 28 w 87"/>
                      <a:gd name="T11" fmla="*/ 73 h 267"/>
                      <a:gd name="T12" fmla="*/ 10 w 87"/>
                      <a:gd name="T13" fmla="*/ 27 h 267"/>
                      <a:gd name="T14" fmla="*/ 0 w 87"/>
                      <a:gd name="T15" fmla="*/ 0 h 267"/>
                      <a:gd name="T16" fmla="*/ 16 w 87"/>
                      <a:gd name="T17" fmla="*/ 73 h 267"/>
                      <a:gd name="T18" fmla="*/ 21 w 87"/>
                      <a:gd name="T19" fmla="*/ 111 h 267"/>
                      <a:gd name="T20" fmla="*/ 42 w 87"/>
                      <a:gd name="T21" fmla="*/ 198 h 267"/>
                      <a:gd name="T22" fmla="*/ 52 w 87"/>
                      <a:gd name="T23" fmla="*/ 244 h 267"/>
                      <a:gd name="T24" fmla="*/ 87 w 87"/>
                      <a:gd name="T2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267">
                        <a:moveTo>
                          <a:pt x="87" y="267"/>
                        </a:moveTo>
                        <a:lnTo>
                          <a:pt x="60" y="225"/>
                        </a:lnTo>
                        <a:lnTo>
                          <a:pt x="51" y="184"/>
                        </a:lnTo>
                        <a:lnTo>
                          <a:pt x="43" y="150"/>
                        </a:lnTo>
                        <a:lnTo>
                          <a:pt x="40" y="102"/>
                        </a:lnTo>
                        <a:lnTo>
                          <a:pt x="28" y="73"/>
                        </a:lnTo>
                        <a:lnTo>
                          <a:pt x="10" y="27"/>
                        </a:lnTo>
                        <a:lnTo>
                          <a:pt x="0" y="0"/>
                        </a:lnTo>
                        <a:lnTo>
                          <a:pt x="16" y="73"/>
                        </a:lnTo>
                        <a:lnTo>
                          <a:pt x="21" y="111"/>
                        </a:lnTo>
                        <a:lnTo>
                          <a:pt x="42" y="198"/>
                        </a:lnTo>
                        <a:lnTo>
                          <a:pt x="52" y="244"/>
                        </a:lnTo>
                        <a:lnTo>
                          <a:pt x="87" y="26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8" name="Freeform 74"/>
                  <p:cNvSpPr>
                    <a:spLocks/>
                  </p:cNvSpPr>
                  <p:nvPr/>
                </p:nvSpPr>
                <p:spPr bwMode="auto">
                  <a:xfrm>
                    <a:off x="1283" y="2280"/>
                    <a:ext cx="126" cy="294"/>
                  </a:xfrm>
                  <a:custGeom>
                    <a:avLst/>
                    <a:gdLst>
                      <a:gd name="T0" fmla="*/ 126 w 126"/>
                      <a:gd name="T1" fmla="*/ 294 h 294"/>
                      <a:gd name="T2" fmla="*/ 94 w 126"/>
                      <a:gd name="T3" fmla="*/ 225 h 294"/>
                      <a:gd name="T4" fmla="*/ 67 w 126"/>
                      <a:gd name="T5" fmla="*/ 141 h 294"/>
                      <a:gd name="T6" fmla="*/ 57 w 126"/>
                      <a:gd name="T7" fmla="*/ 70 h 294"/>
                      <a:gd name="T8" fmla="*/ 37 w 126"/>
                      <a:gd name="T9" fmla="*/ 31 h 294"/>
                      <a:gd name="T10" fmla="*/ 0 w 126"/>
                      <a:gd name="T11" fmla="*/ 0 h 294"/>
                      <a:gd name="T12" fmla="*/ 31 w 126"/>
                      <a:gd name="T13" fmla="*/ 66 h 294"/>
                      <a:gd name="T14" fmla="*/ 51 w 126"/>
                      <a:gd name="T15" fmla="*/ 157 h 294"/>
                      <a:gd name="T16" fmla="*/ 70 w 126"/>
                      <a:gd name="T17" fmla="*/ 199 h 294"/>
                      <a:gd name="T18" fmla="*/ 111 w 126"/>
                      <a:gd name="T19" fmla="*/ 271 h 294"/>
                      <a:gd name="T20" fmla="*/ 126 w 126"/>
                      <a:gd name="T2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294">
                        <a:moveTo>
                          <a:pt x="126" y="294"/>
                        </a:moveTo>
                        <a:lnTo>
                          <a:pt x="94" y="225"/>
                        </a:lnTo>
                        <a:lnTo>
                          <a:pt x="67" y="141"/>
                        </a:lnTo>
                        <a:lnTo>
                          <a:pt x="57" y="70"/>
                        </a:lnTo>
                        <a:lnTo>
                          <a:pt x="37" y="31"/>
                        </a:lnTo>
                        <a:lnTo>
                          <a:pt x="0" y="0"/>
                        </a:lnTo>
                        <a:lnTo>
                          <a:pt x="31" y="66"/>
                        </a:lnTo>
                        <a:lnTo>
                          <a:pt x="51" y="157"/>
                        </a:lnTo>
                        <a:lnTo>
                          <a:pt x="70" y="199"/>
                        </a:lnTo>
                        <a:lnTo>
                          <a:pt x="111" y="271"/>
                        </a:lnTo>
                        <a:lnTo>
                          <a:pt x="126" y="29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9" name="Freeform 75"/>
                  <p:cNvSpPr>
                    <a:spLocks/>
                  </p:cNvSpPr>
                  <p:nvPr/>
                </p:nvSpPr>
                <p:spPr bwMode="auto">
                  <a:xfrm>
                    <a:off x="1251" y="2317"/>
                    <a:ext cx="147" cy="261"/>
                  </a:xfrm>
                  <a:custGeom>
                    <a:avLst/>
                    <a:gdLst>
                      <a:gd name="T0" fmla="*/ 0 w 147"/>
                      <a:gd name="T1" fmla="*/ 0 h 261"/>
                      <a:gd name="T2" fmla="*/ 6 w 147"/>
                      <a:gd name="T3" fmla="*/ 78 h 261"/>
                      <a:gd name="T4" fmla="*/ 48 w 147"/>
                      <a:gd name="T5" fmla="*/ 152 h 261"/>
                      <a:gd name="T6" fmla="*/ 81 w 147"/>
                      <a:gd name="T7" fmla="*/ 200 h 261"/>
                      <a:gd name="T8" fmla="*/ 107 w 147"/>
                      <a:gd name="T9" fmla="*/ 225 h 261"/>
                      <a:gd name="T10" fmla="*/ 147 w 147"/>
                      <a:gd name="T11" fmla="*/ 261 h 261"/>
                      <a:gd name="T12" fmla="*/ 111 w 147"/>
                      <a:gd name="T13" fmla="*/ 216 h 261"/>
                      <a:gd name="T14" fmla="*/ 72 w 147"/>
                      <a:gd name="T15" fmla="*/ 167 h 261"/>
                      <a:gd name="T16" fmla="*/ 57 w 147"/>
                      <a:gd name="T17" fmla="*/ 92 h 261"/>
                      <a:gd name="T18" fmla="*/ 27 w 147"/>
                      <a:gd name="T19" fmla="*/ 72 h 261"/>
                      <a:gd name="T20" fmla="*/ 0 w 147"/>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61">
                        <a:moveTo>
                          <a:pt x="0" y="0"/>
                        </a:moveTo>
                        <a:lnTo>
                          <a:pt x="6" y="78"/>
                        </a:lnTo>
                        <a:lnTo>
                          <a:pt x="48" y="152"/>
                        </a:lnTo>
                        <a:lnTo>
                          <a:pt x="81" y="200"/>
                        </a:lnTo>
                        <a:lnTo>
                          <a:pt x="107" y="225"/>
                        </a:lnTo>
                        <a:lnTo>
                          <a:pt x="147" y="261"/>
                        </a:lnTo>
                        <a:lnTo>
                          <a:pt x="111" y="216"/>
                        </a:lnTo>
                        <a:lnTo>
                          <a:pt x="72" y="167"/>
                        </a:lnTo>
                        <a:lnTo>
                          <a:pt x="57" y="92"/>
                        </a:lnTo>
                        <a:lnTo>
                          <a:pt x="27" y="72"/>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0" name="Freeform 76"/>
                  <p:cNvSpPr>
                    <a:spLocks/>
                  </p:cNvSpPr>
                  <p:nvPr/>
                </p:nvSpPr>
                <p:spPr bwMode="auto">
                  <a:xfrm>
                    <a:off x="1272" y="2238"/>
                    <a:ext cx="101" cy="207"/>
                  </a:xfrm>
                  <a:custGeom>
                    <a:avLst/>
                    <a:gdLst>
                      <a:gd name="T0" fmla="*/ 0 w 101"/>
                      <a:gd name="T1" fmla="*/ 0 h 207"/>
                      <a:gd name="T2" fmla="*/ 9 w 101"/>
                      <a:gd name="T3" fmla="*/ 25 h 207"/>
                      <a:gd name="T4" fmla="*/ 42 w 101"/>
                      <a:gd name="T5" fmla="*/ 45 h 207"/>
                      <a:gd name="T6" fmla="*/ 63 w 101"/>
                      <a:gd name="T7" fmla="*/ 70 h 207"/>
                      <a:gd name="T8" fmla="*/ 77 w 101"/>
                      <a:gd name="T9" fmla="*/ 91 h 207"/>
                      <a:gd name="T10" fmla="*/ 86 w 101"/>
                      <a:gd name="T11" fmla="*/ 166 h 207"/>
                      <a:gd name="T12" fmla="*/ 101 w 101"/>
                      <a:gd name="T13" fmla="*/ 207 h 207"/>
                      <a:gd name="T14" fmla="*/ 96 w 101"/>
                      <a:gd name="T15" fmla="*/ 166 h 207"/>
                      <a:gd name="T16" fmla="*/ 90 w 101"/>
                      <a:gd name="T17" fmla="*/ 117 h 207"/>
                      <a:gd name="T18" fmla="*/ 71 w 101"/>
                      <a:gd name="T19" fmla="*/ 58 h 207"/>
                      <a:gd name="T20" fmla="*/ 62 w 101"/>
                      <a:gd name="T21" fmla="*/ 46 h 207"/>
                      <a:gd name="T22" fmla="*/ 72 w 101"/>
                      <a:gd name="T23" fmla="*/ 37 h 207"/>
                      <a:gd name="T24" fmla="*/ 57 w 101"/>
                      <a:gd name="T25" fmla="*/ 37 h 207"/>
                      <a:gd name="T26" fmla="*/ 35 w 101"/>
                      <a:gd name="T27" fmla="*/ 33 h 207"/>
                      <a:gd name="T28" fmla="*/ 20 w 101"/>
                      <a:gd name="T29" fmla="*/ 19 h 207"/>
                      <a:gd name="T30" fmla="*/ 0 w 101"/>
                      <a:gd name="T3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7">
                        <a:moveTo>
                          <a:pt x="0" y="0"/>
                        </a:moveTo>
                        <a:lnTo>
                          <a:pt x="9" y="25"/>
                        </a:lnTo>
                        <a:lnTo>
                          <a:pt x="42" y="45"/>
                        </a:lnTo>
                        <a:lnTo>
                          <a:pt x="63" y="70"/>
                        </a:lnTo>
                        <a:lnTo>
                          <a:pt x="77" y="91"/>
                        </a:lnTo>
                        <a:lnTo>
                          <a:pt x="86" y="166"/>
                        </a:lnTo>
                        <a:lnTo>
                          <a:pt x="101" y="207"/>
                        </a:lnTo>
                        <a:lnTo>
                          <a:pt x="96" y="166"/>
                        </a:lnTo>
                        <a:lnTo>
                          <a:pt x="90" y="117"/>
                        </a:lnTo>
                        <a:lnTo>
                          <a:pt x="71" y="58"/>
                        </a:lnTo>
                        <a:lnTo>
                          <a:pt x="62" y="46"/>
                        </a:lnTo>
                        <a:lnTo>
                          <a:pt x="72" y="37"/>
                        </a:lnTo>
                        <a:lnTo>
                          <a:pt x="57" y="37"/>
                        </a:lnTo>
                        <a:lnTo>
                          <a:pt x="35" y="33"/>
                        </a:lnTo>
                        <a:lnTo>
                          <a:pt x="20" y="19"/>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1" name="Freeform 77"/>
                  <p:cNvSpPr>
                    <a:spLocks/>
                  </p:cNvSpPr>
                  <p:nvPr/>
                </p:nvSpPr>
                <p:spPr bwMode="auto">
                  <a:xfrm>
                    <a:off x="1242" y="2236"/>
                    <a:ext cx="69" cy="146"/>
                  </a:xfrm>
                  <a:custGeom>
                    <a:avLst/>
                    <a:gdLst>
                      <a:gd name="T0" fmla="*/ 0 w 69"/>
                      <a:gd name="T1" fmla="*/ 0 h 146"/>
                      <a:gd name="T2" fmla="*/ 26 w 69"/>
                      <a:gd name="T3" fmla="*/ 35 h 146"/>
                      <a:gd name="T4" fmla="*/ 38 w 69"/>
                      <a:gd name="T5" fmla="*/ 80 h 146"/>
                      <a:gd name="T6" fmla="*/ 59 w 69"/>
                      <a:gd name="T7" fmla="*/ 105 h 146"/>
                      <a:gd name="T8" fmla="*/ 69 w 69"/>
                      <a:gd name="T9" fmla="*/ 146 h 146"/>
                      <a:gd name="T10" fmla="*/ 33 w 69"/>
                      <a:gd name="T11" fmla="*/ 110 h 146"/>
                      <a:gd name="T12" fmla="*/ 26 w 69"/>
                      <a:gd name="T13" fmla="*/ 68 h 146"/>
                      <a:gd name="T14" fmla="*/ 15 w 69"/>
                      <a:gd name="T15" fmla="*/ 45 h 146"/>
                      <a:gd name="T16" fmla="*/ 0 w 6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6">
                        <a:moveTo>
                          <a:pt x="0" y="0"/>
                        </a:moveTo>
                        <a:lnTo>
                          <a:pt x="26" y="35"/>
                        </a:lnTo>
                        <a:lnTo>
                          <a:pt x="38" y="80"/>
                        </a:lnTo>
                        <a:lnTo>
                          <a:pt x="59" y="105"/>
                        </a:lnTo>
                        <a:lnTo>
                          <a:pt x="69" y="146"/>
                        </a:lnTo>
                        <a:lnTo>
                          <a:pt x="33" y="110"/>
                        </a:lnTo>
                        <a:lnTo>
                          <a:pt x="26" y="68"/>
                        </a:lnTo>
                        <a:lnTo>
                          <a:pt x="15" y="45"/>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2" name="Freeform 78"/>
                  <p:cNvSpPr>
                    <a:spLocks/>
                  </p:cNvSpPr>
                  <p:nvPr/>
                </p:nvSpPr>
                <p:spPr bwMode="auto">
                  <a:xfrm>
                    <a:off x="1292" y="2071"/>
                    <a:ext cx="181" cy="191"/>
                  </a:xfrm>
                  <a:custGeom>
                    <a:avLst/>
                    <a:gdLst>
                      <a:gd name="T0" fmla="*/ 16 w 181"/>
                      <a:gd name="T1" fmla="*/ 135 h 191"/>
                      <a:gd name="T2" fmla="*/ 0 w 181"/>
                      <a:gd name="T3" fmla="*/ 150 h 191"/>
                      <a:gd name="T4" fmla="*/ 0 w 181"/>
                      <a:gd name="T5" fmla="*/ 165 h 191"/>
                      <a:gd name="T6" fmla="*/ 12 w 181"/>
                      <a:gd name="T7" fmla="*/ 182 h 191"/>
                      <a:gd name="T8" fmla="*/ 36 w 181"/>
                      <a:gd name="T9" fmla="*/ 191 h 191"/>
                      <a:gd name="T10" fmla="*/ 69 w 181"/>
                      <a:gd name="T11" fmla="*/ 179 h 191"/>
                      <a:gd name="T12" fmla="*/ 93 w 181"/>
                      <a:gd name="T13" fmla="*/ 150 h 191"/>
                      <a:gd name="T14" fmla="*/ 117 w 181"/>
                      <a:gd name="T15" fmla="*/ 99 h 191"/>
                      <a:gd name="T16" fmla="*/ 141 w 181"/>
                      <a:gd name="T17" fmla="*/ 57 h 191"/>
                      <a:gd name="T18" fmla="*/ 181 w 181"/>
                      <a:gd name="T19" fmla="*/ 0 h 191"/>
                      <a:gd name="T20" fmla="*/ 124 w 181"/>
                      <a:gd name="T21" fmla="*/ 59 h 191"/>
                      <a:gd name="T22" fmla="*/ 88 w 181"/>
                      <a:gd name="T23" fmla="*/ 135 h 191"/>
                      <a:gd name="T24" fmla="*/ 48 w 181"/>
                      <a:gd name="T25" fmla="*/ 170 h 191"/>
                      <a:gd name="T26" fmla="*/ 22 w 181"/>
                      <a:gd name="T27" fmla="*/ 168 h 191"/>
                      <a:gd name="T28" fmla="*/ 15 w 181"/>
                      <a:gd name="T29" fmla="*/ 156 h 191"/>
                      <a:gd name="T30" fmla="*/ 16 w 181"/>
                      <a:gd name="T31" fmla="*/ 13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91">
                        <a:moveTo>
                          <a:pt x="16" y="135"/>
                        </a:moveTo>
                        <a:lnTo>
                          <a:pt x="0" y="150"/>
                        </a:lnTo>
                        <a:lnTo>
                          <a:pt x="0" y="165"/>
                        </a:lnTo>
                        <a:lnTo>
                          <a:pt x="12" y="182"/>
                        </a:lnTo>
                        <a:lnTo>
                          <a:pt x="36" y="191"/>
                        </a:lnTo>
                        <a:lnTo>
                          <a:pt x="69" y="179"/>
                        </a:lnTo>
                        <a:lnTo>
                          <a:pt x="93" y="150"/>
                        </a:lnTo>
                        <a:lnTo>
                          <a:pt x="117" y="99"/>
                        </a:lnTo>
                        <a:lnTo>
                          <a:pt x="141" y="57"/>
                        </a:lnTo>
                        <a:lnTo>
                          <a:pt x="181" y="0"/>
                        </a:lnTo>
                        <a:lnTo>
                          <a:pt x="124" y="59"/>
                        </a:lnTo>
                        <a:lnTo>
                          <a:pt x="88" y="135"/>
                        </a:lnTo>
                        <a:lnTo>
                          <a:pt x="48" y="170"/>
                        </a:lnTo>
                        <a:lnTo>
                          <a:pt x="22" y="168"/>
                        </a:lnTo>
                        <a:lnTo>
                          <a:pt x="15" y="156"/>
                        </a:lnTo>
                        <a:lnTo>
                          <a:pt x="16" y="1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3" name="Freeform 79"/>
                  <p:cNvSpPr>
                    <a:spLocks/>
                  </p:cNvSpPr>
                  <p:nvPr/>
                </p:nvSpPr>
                <p:spPr bwMode="auto">
                  <a:xfrm>
                    <a:off x="1128" y="2163"/>
                    <a:ext cx="111" cy="205"/>
                  </a:xfrm>
                  <a:custGeom>
                    <a:avLst/>
                    <a:gdLst>
                      <a:gd name="T0" fmla="*/ 111 w 111"/>
                      <a:gd name="T1" fmla="*/ 205 h 205"/>
                      <a:gd name="T2" fmla="*/ 84 w 111"/>
                      <a:gd name="T3" fmla="*/ 153 h 205"/>
                      <a:gd name="T4" fmla="*/ 54 w 111"/>
                      <a:gd name="T5" fmla="*/ 111 h 205"/>
                      <a:gd name="T6" fmla="*/ 45 w 111"/>
                      <a:gd name="T7" fmla="*/ 76 h 205"/>
                      <a:gd name="T8" fmla="*/ 15 w 111"/>
                      <a:gd name="T9" fmla="*/ 36 h 205"/>
                      <a:gd name="T10" fmla="*/ 0 w 111"/>
                      <a:gd name="T11" fmla="*/ 0 h 205"/>
                      <a:gd name="T12" fmla="*/ 18 w 111"/>
                      <a:gd name="T13" fmla="*/ 64 h 205"/>
                      <a:gd name="T14" fmla="*/ 39 w 111"/>
                      <a:gd name="T15" fmla="*/ 105 h 205"/>
                      <a:gd name="T16" fmla="*/ 81 w 111"/>
                      <a:gd name="T17" fmla="*/ 153 h 205"/>
                      <a:gd name="T18" fmla="*/ 111 w 111"/>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05">
                        <a:moveTo>
                          <a:pt x="111" y="205"/>
                        </a:moveTo>
                        <a:lnTo>
                          <a:pt x="84" y="153"/>
                        </a:lnTo>
                        <a:lnTo>
                          <a:pt x="54" y="111"/>
                        </a:lnTo>
                        <a:lnTo>
                          <a:pt x="45" y="76"/>
                        </a:lnTo>
                        <a:lnTo>
                          <a:pt x="15" y="36"/>
                        </a:lnTo>
                        <a:lnTo>
                          <a:pt x="0" y="0"/>
                        </a:lnTo>
                        <a:lnTo>
                          <a:pt x="18" y="64"/>
                        </a:lnTo>
                        <a:lnTo>
                          <a:pt x="39" y="105"/>
                        </a:lnTo>
                        <a:lnTo>
                          <a:pt x="81" y="153"/>
                        </a:lnTo>
                        <a:lnTo>
                          <a:pt x="111" y="20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4" name="Freeform 80"/>
                  <p:cNvSpPr>
                    <a:spLocks/>
                  </p:cNvSpPr>
                  <p:nvPr/>
                </p:nvSpPr>
                <p:spPr bwMode="auto">
                  <a:xfrm>
                    <a:off x="1112" y="2110"/>
                    <a:ext cx="132" cy="189"/>
                  </a:xfrm>
                  <a:custGeom>
                    <a:avLst/>
                    <a:gdLst>
                      <a:gd name="T0" fmla="*/ 132 w 132"/>
                      <a:gd name="T1" fmla="*/ 189 h 189"/>
                      <a:gd name="T2" fmla="*/ 106 w 132"/>
                      <a:gd name="T3" fmla="*/ 162 h 189"/>
                      <a:gd name="T4" fmla="*/ 79 w 132"/>
                      <a:gd name="T5" fmla="*/ 119 h 189"/>
                      <a:gd name="T6" fmla="*/ 55 w 132"/>
                      <a:gd name="T7" fmla="*/ 96 h 189"/>
                      <a:gd name="T8" fmla="*/ 48 w 132"/>
                      <a:gd name="T9" fmla="*/ 63 h 189"/>
                      <a:gd name="T10" fmla="*/ 0 w 132"/>
                      <a:gd name="T11" fmla="*/ 0 h 189"/>
                      <a:gd name="T12" fmla="*/ 45 w 132"/>
                      <a:gd name="T13" fmla="*/ 38 h 189"/>
                      <a:gd name="T14" fmla="*/ 69 w 132"/>
                      <a:gd name="T15" fmla="*/ 71 h 189"/>
                      <a:gd name="T16" fmla="*/ 81 w 132"/>
                      <a:gd name="T17" fmla="*/ 108 h 189"/>
                      <a:gd name="T18" fmla="*/ 114 w 132"/>
                      <a:gd name="T19" fmla="*/ 152 h 189"/>
                      <a:gd name="T20" fmla="*/ 132 w 132"/>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89">
                        <a:moveTo>
                          <a:pt x="132" y="189"/>
                        </a:moveTo>
                        <a:lnTo>
                          <a:pt x="106" y="162"/>
                        </a:lnTo>
                        <a:lnTo>
                          <a:pt x="79" y="119"/>
                        </a:lnTo>
                        <a:lnTo>
                          <a:pt x="55" y="96"/>
                        </a:lnTo>
                        <a:lnTo>
                          <a:pt x="48" y="63"/>
                        </a:lnTo>
                        <a:lnTo>
                          <a:pt x="0" y="0"/>
                        </a:lnTo>
                        <a:lnTo>
                          <a:pt x="45" y="38"/>
                        </a:lnTo>
                        <a:lnTo>
                          <a:pt x="69" y="71"/>
                        </a:lnTo>
                        <a:lnTo>
                          <a:pt x="81" y="108"/>
                        </a:lnTo>
                        <a:lnTo>
                          <a:pt x="114" y="152"/>
                        </a:lnTo>
                        <a:lnTo>
                          <a:pt x="132" y="18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5" name="Freeform 81"/>
                  <p:cNvSpPr>
                    <a:spLocks/>
                  </p:cNvSpPr>
                  <p:nvPr/>
                </p:nvSpPr>
                <p:spPr bwMode="auto">
                  <a:xfrm>
                    <a:off x="1911" y="2605"/>
                    <a:ext cx="66" cy="152"/>
                  </a:xfrm>
                  <a:custGeom>
                    <a:avLst/>
                    <a:gdLst>
                      <a:gd name="T0" fmla="*/ 66 w 66"/>
                      <a:gd name="T1" fmla="*/ 0 h 152"/>
                      <a:gd name="T2" fmla="*/ 32 w 66"/>
                      <a:gd name="T3" fmla="*/ 14 h 152"/>
                      <a:gd name="T4" fmla="*/ 6 w 66"/>
                      <a:gd name="T5" fmla="*/ 36 h 152"/>
                      <a:gd name="T6" fmla="*/ 0 w 66"/>
                      <a:gd name="T7" fmla="*/ 80 h 152"/>
                      <a:gd name="T8" fmla="*/ 5 w 66"/>
                      <a:gd name="T9" fmla="*/ 119 h 152"/>
                      <a:gd name="T10" fmla="*/ 29 w 66"/>
                      <a:gd name="T11" fmla="*/ 152 h 152"/>
                      <a:gd name="T12" fmla="*/ 12 w 66"/>
                      <a:gd name="T13" fmla="*/ 110 h 152"/>
                      <a:gd name="T14" fmla="*/ 18 w 66"/>
                      <a:gd name="T15" fmla="*/ 72 h 152"/>
                      <a:gd name="T16" fmla="*/ 32 w 66"/>
                      <a:gd name="T17" fmla="*/ 38 h 152"/>
                      <a:gd name="T18" fmla="*/ 66 w 66"/>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2">
                        <a:moveTo>
                          <a:pt x="66" y="0"/>
                        </a:moveTo>
                        <a:lnTo>
                          <a:pt x="32" y="14"/>
                        </a:lnTo>
                        <a:lnTo>
                          <a:pt x="6" y="36"/>
                        </a:lnTo>
                        <a:lnTo>
                          <a:pt x="0" y="80"/>
                        </a:lnTo>
                        <a:lnTo>
                          <a:pt x="5" y="119"/>
                        </a:lnTo>
                        <a:lnTo>
                          <a:pt x="29" y="152"/>
                        </a:lnTo>
                        <a:lnTo>
                          <a:pt x="12" y="110"/>
                        </a:lnTo>
                        <a:lnTo>
                          <a:pt x="18" y="72"/>
                        </a:lnTo>
                        <a:lnTo>
                          <a:pt x="32" y="38"/>
                        </a:lnTo>
                        <a:lnTo>
                          <a:pt x="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6" name="Freeform 82"/>
                  <p:cNvSpPr>
                    <a:spLocks/>
                  </p:cNvSpPr>
                  <p:nvPr/>
                </p:nvSpPr>
                <p:spPr bwMode="auto">
                  <a:xfrm>
                    <a:off x="1937" y="2587"/>
                    <a:ext cx="96" cy="125"/>
                  </a:xfrm>
                  <a:custGeom>
                    <a:avLst/>
                    <a:gdLst>
                      <a:gd name="T0" fmla="*/ 96 w 96"/>
                      <a:gd name="T1" fmla="*/ 0 h 125"/>
                      <a:gd name="T2" fmla="*/ 45 w 96"/>
                      <a:gd name="T3" fmla="*/ 20 h 125"/>
                      <a:gd name="T4" fmla="*/ 22 w 96"/>
                      <a:gd name="T5" fmla="*/ 50 h 125"/>
                      <a:gd name="T6" fmla="*/ 0 w 96"/>
                      <a:gd name="T7" fmla="*/ 96 h 125"/>
                      <a:gd name="T8" fmla="*/ 0 w 96"/>
                      <a:gd name="T9" fmla="*/ 125 h 125"/>
                      <a:gd name="T10" fmla="*/ 16 w 96"/>
                      <a:gd name="T11" fmla="*/ 89 h 125"/>
                      <a:gd name="T12" fmla="*/ 39 w 96"/>
                      <a:gd name="T13" fmla="*/ 44 h 125"/>
                      <a:gd name="T14" fmla="*/ 57 w 96"/>
                      <a:gd name="T15" fmla="*/ 29 h 125"/>
                      <a:gd name="T16" fmla="*/ 96 w 96"/>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5">
                        <a:moveTo>
                          <a:pt x="96" y="0"/>
                        </a:moveTo>
                        <a:lnTo>
                          <a:pt x="45" y="20"/>
                        </a:lnTo>
                        <a:lnTo>
                          <a:pt x="22" y="50"/>
                        </a:lnTo>
                        <a:lnTo>
                          <a:pt x="0" y="96"/>
                        </a:lnTo>
                        <a:lnTo>
                          <a:pt x="0" y="125"/>
                        </a:lnTo>
                        <a:lnTo>
                          <a:pt x="16" y="89"/>
                        </a:lnTo>
                        <a:lnTo>
                          <a:pt x="39" y="44"/>
                        </a:lnTo>
                        <a:lnTo>
                          <a:pt x="57" y="29"/>
                        </a:lnTo>
                        <a:lnTo>
                          <a:pt x="9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7" name="Freeform 83"/>
                  <p:cNvSpPr>
                    <a:spLocks/>
                  </p:cNvSpPr>
                  <p:nvPr/>
                </p:nvSpPr>
                <p:spPr bwMode="auto">
                  <a:xfrm>
                    <a:off x="1949" y="2569"/>
                    <a:ext cx="148" cy="192"/>
                  </a:xfrm>
                  <a:custGeom>
                    <a:avLst/>
                    <a:gdLst>
                      <a:gd name="T0" fmla="*/ 3 w 148"/>
                      <a:gd name="T1" fmla="*/ 192 h 192"/>
                      <a:gd name="T2" fmla="*/ 0 w 148"/>
                      <a:gd name="T3" fmla="*/ 155 h 192"/>
                      <a:gd name="T4" fmla="*/ 15 w 148"/>
                      <a:gd name="T5" fmla="*/ 116 h 192"/>
                      <a:gd name="T6" fmla="*/ 33 w 148"/>
                      <a:gd name="T7" fmla="*/ 77 h 192"/>
                      <a:gd name="T8" fmla="*/ 61 w 148"/>
                      <a:gd name="T9" fmla="*/ 51 h 192"/>
                      <a:gd name="T10" fmla="*/ 103 w 148"/>
                      <a:gd name="T11" fmla="*/ 21 h 192"/>
                      <a:gd name="T12" fmla="*/ 148 w 148"/>
                      <a:gd name="T13" fmla="*/ 0 h 192"/>
                      <a:gd name="T14" fmla="*/ 109 w 148"/>
                      <a:gd name="T15" fmla="*/ 39 h 192"/>
                      <a:gd name="T16" fmla="*/ 61 w 148"/>
                      <a:gd name="T17" fmla="*/ 74 h 192"/>
                      <a:gd name="T18" fmla="*/ 28 w 148"/>
                      <a:gd name="T19" fmla="*/ 119 h 192"/>
                      <a:gd name="T20" fmla="*/ 18 w 148"/>
                      <a:gd name="T21" fmla="*/ 150 h 192"/>
                      <a:gd name="T22" fmla="*/ 3 w 148"/>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92">
                        <a:moveTo>
                          <a:pt x="3" y="192"/>
                        </a:moveTo>
                        <a:lnTo>
                          <a:pt x="0" y="155"/>
                        </a:lnTo>
                        <a:lnTo>
                          <a:pt x="15" y="116"/>
                        </a:lnTo>
                        <a:lnTo>
                          <a:pt x="33" y="77"/>
                        </a:lnTo>
                        <a:lnTo>
                          <a:pt x="61" y="51"/>
                        </a:lnTo>
                        <a:lnTo>
                          <a:pt x="103" y="21"/>
                        </a:lnTo>
                        <a:lnTo>
                          <a:pt x="148" y="0"/>
                        </a:lnTo>
                        <a:lnTo>
                          <a:pt x="109" y="39"/>
                        </a:lnTo>
                        <a:lnTo>
                          <a:pt x="61" y="74"/>
                        </a:lnTo>
                        <a:lnTo>
                          <a:pt x="28" y="119"/>
                        </a:lnTo>
                        <a:lnTo>
                          <a:pt x="18" y="150"/>
                        </a:lnTo>
                        <a:lnTo>
                          <a:pt x="3" y="19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8" name="Freeform 84"/>
                  <p:cNvSpPr>
                    <a:spLocks/>
                  </p:cNvSpPr>
                  <p:nvPr/>
                </p:nvSpPr>
                <p:spPr bwMode="auto">
                  <a:xfrm>
                    <a:off x="1982" y="2620"/>
                    <a:ext cx="105" cy="119"/>
                  </a:xfrm>
                  <a:custGeom>
                    <a:avLst/>
                    <a:gdLst>
                      <a:gd name="T0" fmla="*/ 0 w 105"/>
                      <a:gd name="T1" fmla="*/ 119 h 119"/>
                      <a:gd name="T2" fmla="*/ 27 w 105"/>
                      <a:gd name="T3" fmla="*/ 57 h 119"/>
                      <a:gd name="T4" fmla="*/ 60 w 105"/>
                      <a:gd name="T5" fmla="*/ 20 h 119"/>
                      <a:gd name="T6" fmla="*/ 105 w 105"/>
                      <a:gd name="T7" fmla="*/ 0 h 119"/>
                      <a:gd name="T8" fmla="*/ 58 w 105"/>
                      <a:gd name="T9" fmla="*/ 39 h 119"/>
                      <a:gd name="T10" fmla="*/ 31 w 105"/>
                      <a:gd name="T11" fmla="*/ 80 h 119"/>
                      <a:gd name="T12" fmla="*/ 0 w 105"/>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0" y="119"/>
                        </a:moveTo>
                        <a:lnTo>
                          <a:pt x="27" y="57"/>
                        </a:lnTo>
                        <a:lnTo>
                          <a:pt x="60" y="20"/>
                        </a:lnTo>
                        <a:lnTo>
                          <a:pt x="105" y="0"/>
                        </a:lnTo>
                        <a:lnTo>
                          <a:pt x="58" y="39"/>
                        </a:lnTo>
                        <a:lnTo>
                          <a:pt x="31" y="80"/>
                        </a:lnTo>
                        <a:lnTo>
                          <a:pt x="0" y="11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9" name="Freeform 85"/>
                  <p:cNvSpPr>
                    <a:spLocks/>
                  </p:cNvSpPr>
                  <p:nvPr/>
                </p:nvSpPr>
                <p:spPr bwMode="auto">
                  <a:xfrm>
                    <a:off x="1989" y="2550"/>
                    <a:ext cx="225" cy="208"/>
                  </a:xfrm>
                  <a:custGeom>
                    <a:avLst/>
                    <a:gdLst>
                      <a:gd name="T0" fmla="*/ 0 w 225"/>
                      <a:gd name="T1" fmla="*/ 208 h 208"/>
                      <a:gd name="T2" fmla="*/ 53 w 225"/>
                      <a:gd name="T3" fmla="*/ 169 h 208"/>
                      <a:gd name="T4" fmla="*/ 86 w 225"/>
                      <a:gd name="T5" fmla="*/ 127 h 208"/>
                      <a:gd name="T6" fmla="*/ 143 w 225"/>
                      <a:gd name="T7" fmla="*/ 99 h 208"/>
                      <a:gd name="T8" fmla="*/ 198 w 225"/>
                      <a:gd name="T9" fmla="*/ 52 h 208"/>
                      <a:gd name="T10" fmla="*/ 225 w 225"/>
                      <a:gd name="T11" fmla="*/ 0 h 208"/>
                      <a:gd name="T12" fmla="*/ 189 w 225"/>
                      <a:gd name="T13" fmla="*/ 39 h 208"/>
                      <a:gd name="T14" fmla="*/ 146 w 225"/>
                      <a:gd name="T15" fmla="*/ 75 h 208"/>
                      <a:gd name="T16" fmla="*/ 125 w 225"/>
                      <a:gd name="T17" fmla="*/ 94 h 208"/>
                      <a:gd name="T18" fmla="*/ 72 w 225"/>
                      <a:gd name="T19" fmla="*/ 111 h 208"/>
                      <a:gd name="T20" fmla="*/ 48 w 225"/>
                      <a:gd name="T21" fmla="*/ 151 h 208"/>
                      <a:gd name="T22" fmla="*/ 0 w 225"/>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08">
                        <a:moveTo>
                          <a:pt x="0" y="208"/>
                        </a:moveTo>
                        <a:lnTo>
                          <a:pt x="53" y="169"/>
                        </a:lnTo>
                        <a:lnTo>
                          <a:pt x="86" y="127"/>
                        </a:lnTo>
                        <a:lnTo>
                          <a:pt x="143" y="99"/>
                        </a:lnTo>
                        <a:lnTo>
                          <a:pt x="198" y="52"/>
                        </a:lnTo>
                        <a:lnTo>
                          <a:pt x="225" y="0"/>
                        </a:lnTo>
                        <a:lnTo>
                          <a:pt x="189" y="39"/>
                        </a:lnTo>
                        <a:lnTo>
                          <a:pt x="146" y="75"/>
                        </a:lnTo>
                        <a:lnTo>
                          <a:pt x="125" y="94"/>
                        </a:lnTo>
                        <a:lnTo>
                          <a:pt x="72" y="111"/>
                        </a:lnTo>
                        <a:lnTo>
                          <a:pt x="48" y="151"/>
                        </a:lnTo>
                        <a:lnTo>
                          <a:pt x="0" y="2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0" name="Freeform 86"/>
                  <p:cNvSpPr>
                    <a:spLocks/>
                  </p:cNvSpPr>
                  <p:nvPr/>
                </p:nvSpPr>
                <p:spPr bwMode="auto">
                  <a:xfrm>
                    <a:off x="2102" y="2398"/>
                    <a:ext cx="237" cy="227"/>
                  </a:xfrm>
                  <a:custGeom>
                    <a:avLst/>
                    <a:gdLst>
                      <a:gd name="T0" fmla="*/ 0 w 237"/>
                      <a:gd name="T1" fmla="*/ 227 h 227"/>
                      <a:gd name="T2" fmla="*/ 51 w 237"/>
                      <a:gd name="T3" fmla="*/ 192 h 227"/>
                      <a:gd name="T4" fmla="*/ 88 w 237"/>
                      <a:gd name="T5" fmla="*/ 140 h 227"/>
                      <a:gd name="T6" fmla="*/ 147 w 237"/>
                      <a:gd name="T7" fmla="*/ 77 h 227"/>
                      <a:gd name="T8" fmla="*/ 201 w 237"/>
                      <a:gd name="T9" fmla="*/ 36 h 227"/>
                      <a:gd name="T10" fmla="*/ 237 w 237"/>
                      <a:gd name="T11" fmla="*/ 0 h 227"/>
                      <a:gd name="T12" fmla="*/ 160 w 237"/>
                      <a:gd name="T13" fmla="*/ 38 h 227"/>
                      <a:gd name="T14" fmla="*/ 121 w 237"/>
                      <a:gd name="T15" fmla="*/ 87 h 227"/>
                      <a:gd name="T16" fmla="*/ 69 w 237"/>
                      <a:gd name="T17" fmla="*/ 138 h 227"/>
                      <a:gd name="T18" fmla="*/ 55 w 237"/>
                      <a:gd name="T19" fmla="*/ 174 h 227"/>
                      <a:gd name="T20" fmla="*/ 0 w 237"/>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7">
                        <a:moveTo>
                          <a:pt x="0" y="227"/>
                        </a:moveTo>
                        <a:lnTo>
                          <a:pt x="51" y="192"/>
                        </a:lnTo>
                        <a:lnTo>
                          <a:pt x="88" y="140"/>
                        </a:lnTo>
                        <a:lnTo>
                          <a:pt x="147" y="77"/>
                        </a:lnTo>
                        <a:lnTo>
                          <a:pt x="201" y="36"/>
                        </a:lnTo>
                        <a:lnTo>
                          <a:pt x="237" y="0"/>
                        </a:lnTo>
                        <a:lnTo>
                          <a:pt x="160" y="38"/>
                        </a:lnTo>
                        <a:lnTo>
                          <a:pt x="121" y="87"/>
                        </a:lnTo>
                        <a:lnTo>
                          <a:pt x="69" y="138"/>
                        </a:lnTo>
                        <a:lnTo>
                          <a:pt x="55" y="174"/>
                        </a:lnTo>
                        <a:lnTo>
                          <a:pt x="0" y="22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1" name="Freeform 87"/>
                  <p:cNvSpPr>
                    <a:spLocks/>
                  </p:cNvSpPr>
                  <p:nvPr/>
                </p:nvSpPr>
                <p:spPr bwMode="auto">
                  <a:xfrm>
                    <a:off x="2097" y="2479"/>
                    <a:ext cx="123" cy="125"/>
                  </a:xfrm>
                  <a:custGeom>
                    <a:avLst/>
                    <a:gdLst>
                      <a:gd name="T0" fmla="*/ 0 w 123"/>
                      <a:gd name="T1" fmla="*/ 125 h 125"/>
                      <a:gd name="T2" fmla="*/ 36 w 123"/>
                      <a:gd name="T3" fmla="*/ 81 h 125"/>
                      <a:gd name="T4" fmla="*/ 78 w 123"/>
                      <a:gd name="T5" fmla="*/ 29 h 125"/>
                      <a:gd name="T6" fmla="*/ 123 w 123"/>
                      <a:gd name="T7" fmla="*/ 0 h 125"/>
                      <a:gd name="T8" fmla="*/ 48 w 123"/>
                      <a:gd name="T9" fmla="*/ 32 h 125"/>
                      <a:gd name="T10" fmla="*/ 29 w 123"/>
                      <a:gd name="T11" fmla="*/ 65 h 125"/>
                      <a:gd name="T12" fmla="*/ 0 w 123"/>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3" h="125">
                        <a:moveTo>
                          <a:pt x="0" y="125"/>
                        </a:moveTo>
                        <a:lnTo>
                          <a:pt x="36" y="81"/>
                        </a:lnTo>
                        <a:lnTo>
                          <a:pt x="78" y="29"/>
                        </a:lnTo>
                        <a:lnTo>
                          <a:pt x="123" y="0"/>
                        </a:lnTo>
                        <a:lnTo>
                          <a:pt x="48" y="32"/>
                        </a:lnTo>
                        <a:lnTo>
                          <a:pt x="29" y="65"/>
                        </a:lnTo>
                        <a:lnTo>
                          <a:pt x="0" y="1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2" name="Freeform 88"/>
                  <p:cNvSpPr>
                    <a:spLocks/>
                  </p:cNvSpPr>
                  <p:nvPr/>
                </p:nvSpPr>
                <p:spPr bwMode="auto">
                  <a:xfrm>
                    <a:off x="1731" y="2515"/>
                    <a:ext cx="237" cy="113"/>
                  </a:xfrm>
                  <a:custGeom>
                    <a:avLst/>
                    <a:gdLst>
                      <a:gd name="T0" fmla="*/ 23 w 237"/>
                      <a:gd name="T1" fmla="*/ 30 h 113"/>
                      <a:gd name="T2" fmla="*/ 2 w 237"/>
                      <a:gd name="T3" fmla="*/ 56 h 113"/>
                      <a:gd name="T4" fmla="*/ 0 w 237"/>
                      <a:gd name="T5" fmla="*/ 75 h 113"/>
                      <a:gd name="T6" fmla="*/ 8 w 237"/>
                      <a:gd name="T7" fmla="*/ 95 h 113"/>
                      <a:gd name="T8" fmla="*/ 35 w 237"/>
                      <a:gd name="T9" fmla="*/ 105 h 113"/>
                      <a:gd name="T10" fmla="*/ 90 w 237"/>
                      <a:gd name="T11" fmla="*/ 113 h 113"/>
                      <a:gd name="T12" fmla="*/ 123 w 237"/>
                      <a:gd name="T13" fmla="*/ 107 h 113"/>
                      <a:gd name="T14" fmla="*/ 173 w 237"/>
                      <a:gd name="T15" fmla="*/ 93 h 113"/>
                      <a:gd name="T16" fmla="*/ 206 w 237"/>
                      <a:gd name="T17" fmla="*/ 83 h 113"/>
                      <a:gd name="T18" fmla="*/ 222 w 237"/>
                      <a:gd name="T19" fmla="*/ 77 h 113"/>
                      <a:gd name="T20" fmla="*/ 224 w 237"/>
                      <a:gd name="T21" fmla="*/ 50 h 113"/>
                      <a:gd name="T22" fmla="*/ 237 w 237"/>
                      <a:gd name="T23" fmla="*/ 0 h 113"/>
                      <a:gd name="T24" fmla="*/ 218 w 237"/>
                      <a:gd name="T25" fmla="*/ 44 h 113"/>
                      <a:gd name="T26" fmla="*/ 207 w 237"/>
                      <a:gd name="T27" fmla="*/ 68 h 113"/>
                      <a:gd name="T28" fmla="*/ 162 w 237"/>
                      <a:gd name="T29" fmla="*/ 83 h 113"/>
                      <a:gd name="T30" fmla="*/ 116 w 237"/>
                      <a:gd name="T31" fmla="*/ 96 h 113"/>
                      <a:gd name="T32" fmla="*/ 74 w 237"/>
                      <a:gd name="T33" fmla="*/ 102 h 113"/>
                      <a:gd name="T34" fmla="*/ 42 w 237"/>
                      <a:gd name="T35" fmla="*/ 92 h 113"/>
                      <a:gd name="T36" fmla="*/ 21 w 237"/>
                      <a:gd name="T37" fmla="*/ 81 h 113"/>
                      <a:gd name="T38" fmla="*/ 20 w 237"/>
                      <a:gd name="T39" fmla="*/ 71 h 113"/>
                      <a:gd name="T40" fmla="*/ 20 w 237"/>
                      <a:gd name="T41" fmla="*/ 48 h 113"/>
                      <a:gd name="T42" fmla="*/ 23 w 237"/>
                      <a:gd name="T43" fmla="*/ 3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113">
                        <a:moveTo>
                          <a:pt x="23" y="30"/>
                        </a:moveTo>
                        <a:lnTo>
                          <a:pt x="2" y="56"/>
                        </a:lnTo>
                        <a:lnTo>
                          <a:pt x="0" y="75"/>
                        </a:lnTo>
                        <a:lnTo>
                          <a:pt x="8" y="95"/>
                        </a:lnTo>
                        <a:lnTo>
                          <a:pt x="35" y="105"/>
                        </a:lnTo>
                        <a:lnTo>
                          <a:pt x="90" y="113"/>
                        </a:lnTo>
                        <a:lnTo>
                          <a:pt x="123" y="107"/>
                        </a:lnTo>
                        <a:lnTo>
                          <a:pt x="173" y="93"/>
                        </a:lnTo>
                        <a:lnTo>
                          <a:pt x="206" y="83"/>
                        </a:lnTo>
                        <a:lnTo>
                          <a:pt x="222" y="77"/>
                        </a:lnTo>
                        <a:lnTo>
                          <a:pt x="224" y="50"/>
                        </a:lnTo>
                        <a:lnTo>
                          <a:pt x="237" y="0"/>
                        </a:lnTo>
                        <a:lnTo>
                          <a:pt x="218" y="44"/>
                        </a:lnTo>
                        <a:lnTo>
                          <a:pt x="207" y="68"/>
                        </a:lnTo>
                        <a:lnTo>
                          <a:pt x="162" y="83"/>
                        </a:lnTo>
                        <a:lnTo>
                          <a:pt x="116" y="96"/>
                        </a:lnTo>
                        <a:lnTo>
                          <a:pt x="74" y="102"/>
                        </a:lnTo>
                        <a:lnTo>
                          <a:pt x="42" y="92"/>
                        </a:lnTo>
                        <a:lnTo>
                          <a:pt x="21" y="81"/>
                        </a:lnTo>
                        <a:lnTo>
                          <a:pt x="20" y="71"/>
                        </a:lnTo>
                        <a:lnTo>
                          <a:pt x="20" y="48"/>
                        </a:lnTo>
                        <a:lnTo>
                          <a:pt x="23" y="3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3" name="Freeform 89"/>
                  <p:cNvSpPr>
                    <a:spLocks/>
                  </p:cNvSpPr>
                  <p:nvPr/>
                </p:nvSpPr>
                <p:spPr bwMode="auto">
                  <a:xfrm>
                    <a:off x="1761" y="2499"/>
                    <a:ext cx="45" cy="102"/>
                  </a:xfrm>
                  <a:custGeom>
                    <a:avLst/>
                    <a:gdLst>
                      <a:gd name="T0" fmla="*/ 45 w 45"/>
                      <a:gd name="T1" fmla="*/ 0 h 102"/>
                      <a:gd name="T2" fmla="*/ 17 w 45"/>
                      <a:gd name="T3" fmla="*/ 19 h 102"/>
                      <a:gd name="T4" fmla="*/ 3 w 45"/>
                      <a:gd name="T5" fmla="*/ 40 h 102"/>
                      <a:gd name="T6" fmla="*/ 0 w 45"/>
                      <a:gd name="T7" fmla="*/ 57 h 102"/>
                      <a:gd name="T8" fmla="*/ 0 w 45"/>
                      <a:gd name="T9" fmla="*/ 75 h 102"/>
                      <a:gd name="T10" fmla="*/ 5 w 45"/>
                      <a:gd name="T11" fmla="*/ 99 h 102"/>
                      <a:gd name="T12" fmla="*/ 17 w 45"/>
                      <a:gd name="T13" fmla="*/ 102 h 102"/>
                      <a:gd name="T14" fmla="*/ 8 w 45"/>
                      <a:gd name="T15" fmla="*/ 76 h 102"/>
                      <a:gd name="T16" fmla="*/ 12 w 45"/>
                      <a:gd name="T17" fmla="*/ 51 h 102"/>
                      <a:gd name="T18" fmla="*/ 32 w 45"/>
                      <a:gd name="T19" fmla="*/ 24 h 102"/>
                      <a:gd name="T20" fmla="*/ 45 w 45"/>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02">
                        <a:moveTo>
                          <a:pt x="45" y="0"/>
                        </a:moveTo>
                        <a:lnTo>
                          <a:pt x="17" y="19"/>
                        </a:lnTo>
                        <a:lnTo>
                          <a:pt x="3" y="40"/>
                        </a:lnTo>
                        <a:lnTo>
                          <a:pt x="0" y="57"/>
                        </a:lnTo>
                        <a:lnTo>
                          <a:pt x="0" y="75"/>
                        </a:lnTo>
                        <a:lnTo>
                          <a:pt x="5" y="99"/>
                        </a:lnTo>
                        <a:lnTo>
                          <a:pt x="17" y="102"/>
                        </a:lnTo>
                        <a:lnTo>
                          <a:pt x="8" y="76"/>
                        </a:lnTo>
                        <a:lnTo>
                          <a:pt x="12" y="51"/>
                        </a:lnTo>
                        <a:lnTo>
                          <a:pt x="32" y="24"/>
                        </a:lnTo>
                        <a:lnTo>
                          <a:pt x="45"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4" name="Freeform 90"/>
                  <p:cNvSpPr>
                    <a:spLocks/>
                  </p:cNvSpPr>
                  <p:nvPr/>
                </p:nvSpPr>
                <p:spPr bwMode="auto">
                  <a:xfrm>
                    <a:off x="1785" y="2385"/>
                    <a:ext cx="147" cy="217"/>
                  </a:xfrm>
                  <a:custGeom>
                    <a:avLst/>
                    <a:gdLst>
                      <a:gd name="T0" fmla="*/ 3 w 147"/>
                      <a:gd name="T1" fmla="*/ 217 h 217"/>
                      <a:gd name="T2" fmla="*/ 0 w 147"/>
                      <a:gd name="T3" fmla="*/ 181 h 217"/>
                      <a:gd name="T4" fmla="*/ 12 w 147"/>
                      <a:gd name="T5" fmla="*/ 147 h 217"/>
                      <a:gd name="T6" fmla="*/ 36 w 147"/>
                      <a:gd name="T7" fmla="*/ 111 h 217"/>
                      <a:gd name="T8" fmla="*/ 48 w 147"/>
                      <a:gd name="T9" fmla="*/ 93 h 217"/>
                      <a:gd name="T10" fmla="*/ 83 w 147"/>
                      <a:gd name="T11" fmla="*/ 63 h 217"/>
                      <a:gd name="T12" fmla="*/ 110 w 147"/>
                      <a:gd name="T13" fmla="*/ 36 h 217"/>
                      <a:gd name="T14" fmla="*/ 147 w 147"/>
                      <a:gd name="T15" fmla="*/ 0 h 217"/>
                      <a:gd name="T16" fmla="*/ 96 w 147"/>
                      <a:gd name="T17" fmla="*/ 63 h 217"/>
                      <a:gd name="T18" fmla="*/ 60 w 147"/>
                      <a:gd name="T19" fmla="*/ 102 h 217"/>
                      <a:gd name="T20" fmla="*/ 27 w 147"/>
                      <a:gd name="T21" fmla="*/ 145 h 217"/>
                      <a:gd name="T22" fmla="*/ 15 w 147"/>
                      <a:gd name="T23" fmla="*/ 178 h 217"/>
                      <a:gd name="T24" fmla="*/ 3 w 147"/>
                      <a:gd name="T2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17">
                        <a:moveTo>
                          <a:pt x="3" y="217"/>
                        </a:moveTo>
                        <a:lnTo>
                          <a:pt x="0" y="181"/>
                        </a:lnTo>
                        <a:lnTo>
                          <a:pt x="12" y="147"/>
                        </a:lnTo>
                        <a:lnTo>
                          <a:pt x="36" y="111"/>
                        </a:lnTo>
                        <a:lnTo>
                          <a:pt x="48" y="93"/>
                        </a:lnTo>
                        <a:lnTo>
                          <a:pt x="83" y="63"/>
                        </a:lnTo>
                        <a:lnTo>
                          <a:pt x="110" y="36"/>
                        </a:lnTo>
                        <a:lnTo>
                          <a:pt x="147" y="0"/>
                        </a:lnTo>
                        <a:lnTo>
                          <a:pt x="96" y="63"/>
                        </a:lnTo>
                        <a:lnTo>
                          <a:pt x="60" y="102"/>
                        </a:lnTo>
                        <a:lnTo>
                          <a:pt x="27" y="145"/>
                        </a:lnTo>
                        <a:lnTo>
                          <a:pt x="15" y="178"/>
                        </a:lnTo>
                        <a:lnTo>
                          <a:pt x="3" y="21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5" name="Freeform 91"/>
                  <p:cNvSpPr>
                    <a:spLocks/>
                  </p:cNvSpPr>
                  <p:nvPr/>
                </p:nvSpPr>
                <p:spPr bwMode="auto">
                  <a:xfrm>
                    <a:off x="1806" y="2488"/>
                    <a:ext cx="168" cy="114"/>
                  </a:xfrm>
                  <a:custGeom>
                    <a:avLst/>
                    <a:gdLst>
                      <a:gd name="T0" fmla="*/ 5 w 168"/>
                      <a:gd name="T1" fmla="*/ 78 h 114"/>
                      <a:gd name="T2" fmla="*/ 0 w 168"/>
                      <a:gd name="T3" fmla="*/ 105 h 114"/>
                      <a:gd name="T4" fmla="*/ 12 w 168"/>
                      <a:gd name="T5" fmla="*/ 114 h 114"/>
                      <a:gd name="T6" fmla="*/ 65 w 168"/>
                      <a:gd name="T7" fmla="*/ 107 h 114"/>
                      <a:gd name="T8" fmla="*/ 111 w 168"/>
                      <a:gd name="T9" fmla="*/ 90 h 114"/>
                      <a:gd name="T10" fmla="*/ 129 w 168"/>
                      <a:gd name="T11" fmla="*/ 54 h 114"/>
                      <a:gd name="T12" fmla="*/ 168 w 168"/>
                      <a:gd name="T13" fmla="*/ 0 h 114"/>
                      <a:gd name="T14" fmla="*/ 111 w 168"/>
                      <a:gd name="T15" fmla="*/ 59 h 114"/>
                      <a:gd name="T16" fmla="*/ 78 w 168"/>
                      <a:gd name="T17" fmla="*/ 93 h 114"/>
                      <a:gd name="T18" fmla="*/ 23 w 168"/>
                      <a:gd name="T19" fmla="*/ 104 h 114"/>
                      <a:gd name="T20" fmla="*/ 5 w 168"/>
                      <a:gd name="T21"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14">
                        <a:moveTo>
                          <a:pt x="5" y="78"/>
                        </a:moveTo>
                        <a:lnTo>
                          <a:pt x="0" y="105"/>
                        </a:lnTo>
                        <a:lnTo>
                          <a:pt x="12" y="114"/>
                        </a:lnTo>
                        <a:lnTo>
                          <a:pt x="65" y="107"/>
                        </a:lnTo>
                        <a:lnTo>
                          <a:pt x="111" y="90"/>
                        </a:lnTo>
                        <a:lnTo>
                          <a:pt x="129" y="54"/>
                        </a:lnTo>
                        <a:lnTo>
                          <a:pt x="168" y="0"/>
                        </a:lnTo>
                        <a:lnTo>
                          <a:pt x="111" y="59"/>
                        </a:lnTo>
                        <a:lnTo>
                          <a:pt x="78" y="93"/>
                        </a:lnTo>
                        <a:lnTo>
                          <a:pt x="23" y="104"/>
                        </a:lnTo>
                        <a:lnTo>
                          <a:pt x="5" y="7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6" name="Freeform 92"/>
                  <p:cNvSpPr>
                    <a:spLocks/>
                  </p:cNvSpPr>
                  <p:nvPr/>
                </p:nvSpPr>
                <p:spPr bwMode="auto">
                  <a:xfrm>
                    <a:off x="1821" y="2514"/>
                    <a:ext cx="107" cy="60"/>
                  </a:xfrm>
                  <a:custGeom>
                    <a:avLst/>
                    <a:gdLst>
                      <a:gd name="T0" fmla="*/ 3 w 107"/>
                      <a:gd name="T1" fmla="*/ 21 h 60"/>
                      <a:gd name="T2" fmla="*/ 0 w 107"/>
                      <a:gd name="T3" fmla="*/ 51 h 60"/>
                      <a:gd name="T4" fmla="*/ 6 w 107"/>
                      <a:gd name="T5" fmla="*/ 60 h 60"/>
                      <a:gd name="T6" fmla="*/ 32 w 107"/>
                      <a:gd name="T7" fmla="*/ 58 h 60"/>
                      <a:gd name="T8" fmla="*/ 65 w 107"/>
                      <a:gd name="T9" fmla="*/ 33 h 60"/>
                      <a:gd name="T10" fmla="*/ 107 w 107"/>
                      <a:gd name="T11" fmla="*/ 0 h 60"/>
                      <a:gd name="T12" fmla="*/ 57 w 107"/>
                      <a:gd name="T13" fmla="*/ 25 h 60"/>
                      <a:gd name="T14" fmla="*/ 18 w 107"/>
                      <a:gd name="T15" fmla="*/ 43 h 60"/>
                      <a:gd name="T16" fmla="*/ 3 w 107"/>
                      <a:gd name="T17"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0">
                        <a:moveTo>
                          <a:pt x="3" y="21"/>
                        </a:moveTo>
                        <a:lnTo>
                          <a:pt x="0" y="51"/>
                        </a:lnTo>
                        <a:lnTo>
                          <a:pt x="6" y="60"/>
                        </a:lnTo>
                        <a:lnTo>
                          <a:pt x="32" y="58"/>
                        </a:lnTo>
                        <a:lnTo>
                          <a:pt x="65" y="33"/>
                        </a:lnTo>
                        <a:lnTo>
                          <a:pt x="107" y="0"/>
                        </a:lnTo>
                        <a:lnTo>
                          <a:pt x="57" y="25"/>
                        </a:lnTo>
                        <a:lnTo>
                          <a:pt x="18" y="43"/>
                        </a:lnTo>
                        <a:lnTo>
                          <a:pt x="3" y="2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7" name="Freeform 93"/>
                  <p:cNvSpPr>
                    <a:spLocks/>
                  </p:cNvSpPr>
                  <p:nvPr/>
                </p:nvSpPr>
                <p:spPr bwMode="auto">
                  <a:xfrm>
                    <a:off x="1839" y="2382"/>
                    <a:ext cx="158" cy="151"/>
                  </a:xfrm>
                  <a:custGeom>
                    <a:avLst/>
                    <a:gdLst>
                      <a:gd name="T0" fmla="*/ 5 w 158"/>
                      <a:gd name="T1" fmla="*/ 151 h 151"/>
                      <a:gd name="T2" fmla="*/ 0 w 158"/>
                      <a:gd name="T3" fmla="*/ 133 h 151"/>
                      <a:gd name="T4" fmla="*/ 24 w 158"/>
                      <a:gd name="T5" fmla="*/ 103 h 151"/>
                      <a:gd name="T6" fmla="*/ 48 w 158"/>
                      <a:gd name="T7" fmla="*/ 78 h 151"/>
                      <a:gd name="T8" fmla="*/ 107 w 158"/>
                      <a:gd name="T9" fmla="*/ 45 h 151"/>
                      <a:gd name="T10" fmla="*/ 158 w 158"/>
                      <a:gd name="T11" fmla="*/ 0 h 151"/>
                      <a:gd name="T12" fmla="*/ 119 w 158"/>
                      <a:gd name="T13" fmla="*/ 48 h 151"/>
                      <a:gd name="T14" fmla="*/ 56 w 158"/>
                      <a:gd name="T15" fmla="*/ 85 h 151"/>
                      <a:gd name="T16" fmla="*/ 33 w 158"/>
                      <a:gd name="T17" fmla="*/ 111 h 151"/>
                      <a:gd name="T18" fmla="*/ 5 w 158"/>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1">
                        <a:moveTo>
                          <a:pt x="5" y="151"/>
                        </a:moveTo>
                        <a:lnTo>
                          <a:pt x="0" y="133"/>
                        </a:lnTo>
                        <a:lnTo>
                          <a:pt x="24" y="103"/>
                        </a:lnTo>
                        <a:lnTo>
                          <a:pt x="48" y="78"/>
                        </a:lnTo>
                        <a:lnTo>
                          <a:pt x="107" y="45"/>
                        </a:lnTo>
                        <a:lnTo>
                          <a:pt x="158" y="0"/>
                        </a:lnTo>
                        <a:lnTo>
                          <a:pt x="119" y="48"/>
                        </a:lnTo>
                        <a:lnTo>
                          <a:pt x="56" y="85"/>
                        </a:lnTo>
                        <a:lnTo>
                          <a:pt x="33" y="111"/>
                        </a:lnTo>
                        <a:lnTo>
                          <a:pt x="5" y="15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8" name="Freeform 94"/>
                  <p:cNvSpPr>
                    <a:spLocks/>
                  </p:cNvSpPr>
                  <p:nvPr/>
                </p:nvSpPr>
                <p:spPr bwMode="auto">
                  <a:xfrm>
                    <a:off x="1865" y="2407"/>
                    <a:ext cx="168" cy="128"/>
                  </a:xfrm>
                  <a:custGeom>
                    <a:avLst/>
                    <a:gdLst>
                      <a:gd name="T0" fmla="*/ 0 w 168"/>
                      <a:gd name="T1" fmla="*/ 128 h 128"/>
                      <a:gd name="T2" fmla="*/ 42 w 168"/>
                      <a:gd name="T3" fmla="*/ 102 h 128"/>
                      <a:gd name="T4" fmla="*/ 93 w 168"/>
                      <a:gd name="T5" fmla="*/ 72 h 128"/>
                      <a:gd name="T6" fmla="*/ 132 w 168"/>
                      <a:gd name="T7" fmla="*/ 50 h 128"/>
                      <a:gd name="T8" fmla="*/ 168 w 168"/>
                      <a:gd name="T9" fmla="*/ 0 h 128"/>
                      <a:gd name="T10" fmla="*/ 132 w 168"/>
                      <a:gd name="T11" fmla="*/ 35 h 128"/>
                      <a:gd name="T12" fmla="*/ 108 w 168"/>
                      <a:gd name="T13" fmla="*/ 48 h 128"/>
                      <a:gd name="T14" fmla="*/ 57 w 168"/>
                      <a:gd name="T15" fmla="*/ 68 h 128"/>
                      <a:gd name="T16" fmla="*/ 22 w 168"/>
                      <a:gd name="T17" fmla="*/ 92 h 128"/>
                      <a:gd name="T18" fmla="*/ 0 w 16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28">
                        <a:moveTo>
                          <a:pt x="0" y="128"/>
                        </a:moveTo>
                        <a:lnTo>
                          <a:pt x="42" y="102"/>
                        </a:lnTo>
                        <a:lnTo>
                          <a:pt x="93" y="72"/>
                        </a:lnTo>
                        <a:lnTo>
                          <a:pt x="132" y="50"/>
                        </a:lnTo>
                        <a:lnTo>
                          <a:pt x="168" y="0"/>
                        </a:lnTo>
                        <a:lnTo>
                          <a:pt x="132" y="35"/>
                        </a:lnTo>
                        <a:lnTo>
                          <a:pt x="108" y="48"/>
                        </a:lnTo>
                        <a:lnTo>
                          <a:pt x="57" y="68"/>
                        </a:lnTo>
                        <a:lnTo>
                          <a:pt x="22" y="92"/>
                        </a:lnTo>
                        <a:lnTo>
                          <a:pt x="0" y="1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9" name="Freeform 95"/>
                  <p:cNvSpPr>
                    <a:spLocks/>
                  </p:cNvSpPr>
                  <p:nvPr/>
                </p:nvSpPr>
                <p:spPr bwMode="auto">
                  <a:xfrm>
                    <a:off x="2229" y="2458"/>
                    <a:ext cx="77" cy="72"/>
                  </a:xfrm>
                  <a:custGeom>
                    <a:avLst/>
                    <a:gdLst>
                      <a:gd name="T0" fmla="*/ 0 w 77"/>
                      <a:gd name="T1" fmla="*/ 72 h 72"/>
                      <a:gd name="T2" fmla="*/ 21 w 77"/>
                      <a:gd name="T3" fmla="*/ 39 h 72"/>
                      <a:gd name="T4" fmla="*/ 66 w 77"/>
                      <a:gd name="T5" fmla="*/ 6 h 72"/>
                      <a:gd name="T6" fmla="*/ 77 w 77"/>
                      <a:gd name="T7" fmla="*/ 0 h 72"/>
                      <a:gd name="T8" fmla="*/ 44 w 77"/>
                      <a:gd name="T9" fmla="*/ 36 h 72"/>
                      <a:gd name="T10" fmla="*/ 0 w 77"/>
                      <a:gd name="T11" fmla="*/ 72 h 72"/>
                    </a:gdLst>
                    <a:ahLst/>
                    <a:cxnLst>
                      <a:cxn ang="0">
                        <a:pos x="T0" y="T1"/>
                      </a:cxn>
                      <a:cxn ang="0">
                        <a:pos x="T2" y="T3"/>
                      </a:cxn>
                      <a:cxn ang="0">
                        <a:pos x="T4" y="T5"/>
                      </a:cxn>
                      <a:cxn ang="0">
                        <a:pos x="T6" y="T7"/>
                      </a:cxn>
                      <a:cxn ang="0">
                        <a:pos x="T8" y="T9"/>
                      </a:cxn>
                      <a:cxn ang="0">
                        <a:pos x="T10" y="T11"/>
                      </a:cxn>
                    </a:cxnLst>
                    <a:rect l="0" t="0" r="r" b="b"/>
                    <a:pathLst>
                      <a:path w="77" h="72">
                        <a:moveTo>
                          <a:pt x="0" y="72"/>
                        </a:moveTo>
                        <a:lnTo>
                          <a:pt x="21" y="39"/>
                        </a:lnTo>
                        <a:lnTo>
                          <a:pt x="66" y="6"/>
                        </a:lnTo>
                        <a:lnTo>
                          <a:pt x="77" y="0"/>
                        </a:lnTo>
                        <a:lnTo>
                          <a:pt x="44" y="36"/>
                        </a:lnTo>
                        <a:lnTo>
                          <a:pt x="0" y="7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00" name="Freeform 96"/>
                  <p:cNvSpPr>
                    <a:spLocks/>
                  </p:cNvSpPr>
                  <p:nvPr/>
                </p:nvSpPr>
                <p:spPr bwMode="auto">
                  <a:xfrm>
                    <a:off x="2225" y="2281"/>
                    <a:ext cx="274" cy="168"/>
                  </a:xfrm>
                  <a:custGeom>
                    <a:avLst/>
                    <a:gdLst>
                      <a:gd name="T0" fmla="*/ 0 w 274"/>
                      <a:gd name="T1" fmla="*/ 168 h 168"/>
                      <a:gd name="T2" fmla="*/ 39 w 274"/>
                      <a:gd name="T3" fmla="*/ 138 h 168"/>
                      <a:gd name="T4" fmla="*/ 90 w 274"/>
                      <a:gd name="T5" fmla="*/ 107 h 168"/>
                      <a:gd name="T6" fmla="*/ 172 w 274"/>
                      <a:gd name="T7" fmla="*/ 75 h 168"/>
                      <a:gd name="T8" fmla="*/ 223 w 274"/>
                      <a:gd name="T9" fmla="*/ 32 h 168"/>
                      <a:gd name="T10" fmla="*/ 274 w 274"/>
                      <a:gd name="T11" fmla="*/ 0 h 168"/>
                      <a:gd name="T12" fmla="*/ 204 w 274"/>
                      <a:gd name="T13" fmla="*/ 29 h 168"/>
                      <a:gd name="T14" fmla="*/ 165 w 274"/>
                      <a:gd name="T15" fmla="*/ 63 h 168"/>
                      <a:gd name="T16" fmla="*/ 105 w 274"/>
                      <a:gd name="T17" fmla="*/ 90 h 168"/>
                      <a:gd name="T18" fmla="*/ 67 w 274"/>
                      <a:gd name="T19" fmla="*/ 108 h 168"/>
                      <a:gd name="T20" fmla="*/ 16 w 274"/>
                      <a:gd name="T21" fmla="*/ 143 h 168"/>
                      <a:gd name="T22" fmla="*/ 0 w 27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168">
                        <a:moveTo>
                          <a:pt x="0" y="168"/>
                        </a:moveTo>
                        <a:lnTo>
                          <a:pt x="39" y="138"/>
                        </a:lnTo>
                        <a:lnTo>
                          <a:pt x="90" y="107"/>
                        </a:lnTo>
                        <a:lnTo>
                          <a:pt x="172" y="75"/>
                        </a:lnTo>
                        <a:lnTo>
                          <a:pt x="223" y="32"/>
                        </a:lnTo>
                        <a:lnTo>
                          <a:pt x="274" y="0"/>
                        </a:lnTo>
                        <a:lnTo>
                          <a:pt x="204" y="29"/>
                        </a:lnTo>
                        <a:lnTo>
                          <a:pt x="165" y="63"/>
                        </a:lnTo>
                        <a:lnTo>
                          <a:pt x="105" y="90"/>
                        </a:lnTo>
                        <a:lnTo>
                          <a:pt x="67" y="108"/>
                        </a:lnTo>
                        <a:lnTo>
                          <a:pt x="16" y="143"/>
                        </a:lnTo>
                        <a:lnTo>
                          <a:pt x="0" y="16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01" name="Freeform 97"/>
                  <p:cNvSpPr>
                    <a:spLocks/>
                  </p:cNvSpPr>
                  <p:nvPr/>
                </p:nvSpPr>
                <p:spPr bwMode="auto">
                  <a:xfrm>
                    <a:off x="2363" y="2242"/>
                    <a:ext cx="232" cy="150"/>
                  </a:xfrm>
                  <a:custGeom>
                    <a:avLst/>
                    <a:gdLst>
                      <a:gd name="T0" fmla="*/ 0 w 232"/>
                      <a:gd name="T1" fmla="*/ 150 h 150"/>
                      <a:gd name="T2" fmla="*/ 57 w 232"/>
                      <a:gd name="T3" fmla="*/ 125 h 150"/>
                      <a:gd name="T4" fmla="*/ 115 w 232"/>
                      <a:gd name="T5" fmla="*/ 83 h 150"/>
                      <a:gd name="T6" fmla="*/ 193 w 232"/>
                      <a:gd name="T7" fmla="*/ 32 h 150"/>
                      <a:gd name="T8" fmla="*/ 232 w 232"/>
                      <a:gd name="T9" fmla="*/ 0 h 150"/>
                      <a:gd name="T10" fmla="*/ 180 w 232"/>
                      <a:gd name="T11" fmla="*/ 29 h 150"/>
                      <a:gd name="T12" fmla="*/ 121 w 232"/>
                      <a:gd name="T13" fmla="*/ 66 h 150"/>
                      <a:gd name="T14" fmla="*/ 69 w 232"/>
                      <a:gd name="T15" fmla="*/ 102 h 150"/>
                      <a:gd name="T16" fmla="*/ 45 w 232"/>
                      <a:gd name="T17" fmla="*/ 122 h 150"/>
                      <a:gd name="T18" fmla="*/ 0 w 232"/>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50">
                        <a:moveTo>
                          <a:pt x="0" y="150"/>
                        </a:moveTo>
                        <a:lnTo>
                          <a:pt x="57" y="125"/>
                        </a:lnTo>
                        <a:lnTo>
                          <a:pt x="115" y="83"/>
                        </a:lnTo>
                        <a:lnTo>
                          <a:pt x="193" y="32"/>
                        </a:lnTo>
                        <a:lnTo>
                          <a:pt x="232" y="0"/>
                        </a:lnTo>
                        <a:lnTo>
                          <a:pt x="180" y="29"/>
                        </a:lnTo>
                        <a:lnTo>
                          <a:pt x="121" y="66"/>
                        </a:lnTo>
                        <a:lnTo>
                          <a:pt x="69" y="102"/>
                        </a:lnTo>
                        <a:lnTo>
                          <a:pt x="45" y="122"/>
                        </a:lnTo>
                        <a:lnTo>
                          <a:pt x="0" y="15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02" name="Freeform 98"/>
                  <p:cNvSpPr>
                    <a:spLocks/>
                  </p:cNvSpPr>
                  <p:nvPr/>
                </p:nvSpPr>
                <p:spPr bwMode="auto">
                  <a:xfrm>
                    <a:off x="2012" y="2197"/>
                    <a:ext cx="144" cy="216"/>
                  </a:xfrm>
                  <a:custGeom>
                    <a:avLst/>
                    <a:gdLst>
                      <a:gd name="T0" fmla="*/ 0 w 144"/>
                      <a:gd name="T1" fmla="*/ 216 h 216"/>
                      <a:gd name="T2" fmla="*/ 46 w 144"/>
                      <a:gd name="T3" fmla="*/ 174 h 216"/>
                      <a:gd name="T4" fmla="*/ 91 w 144"/>
                      <a:gd name="T5" fmla="*/ 119 h 216"/>
                      <a:gd name="T6" fmla="*/ 121 w 144"/>
                      <a:gd name="T7" fmla="*/ 84 h 216"/>
                      <a:gd name="T8" fmla="*/ 130 w 144"/>
                      <a:gd name="T9" fmla="*/ 41 h 216"/>
                      <a:gd name="T10" fmla="*/ 144 w 144"/>
                      <a:gd name="T11" fmla="*/ 0 h 216"/>
                      <a:gd name="T12" fmla="*/ 117 w 144"/>
                      <a:gd name="T13" fmla="*/ 44 h 216"/>
                      <a:gd name="T14" fmla="*/ 111 w 144"/>
                      <a:gd name="T15" fmla="*/ 78 h 216"/>
                      <a:gd name="T16" fmla="*/ 67 w 144"/>
                      <a:gd name="T17" fmla="*/ 128 h 216"/>
                      <a:gd name="T18" fmla="*/ 37 w 144"/>
                      <a:gd name="T19" fmla="*/ 179 h 216"/>
                      <a:gd name="T20" fmla="*/ 0 w 14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16">
                        <a:moveTo>
                          <a:pt x="0" y="216"/>
                        </a:moveTo>
                        <a:lnTo>
                          <a:pt x="46" y="174"/>
                        </a:lnTo>
                        <a:lnTo>
                          <a:pt x="91" y="119"/>
                        </a:lnTo>
                        <a:lnTo>
                          <a:pt x="121" y="84"/>
                        </a:lnTo>
                        <a:lnTo>
                          <a:pt x="130" y="41"/>
                        </a:lnTo>
                        <a:lnTo>
                          <a:pt x="144" y="0"/>
                        </a:lnTo>
                        <a:lnTo>
                          <a:pt x="117" y="44"/>
                        </a:lnTo>
                        <a:lnTo>
                          <a:pt x="111" y="78"/>
                        </a:lnTo>
                        <a:lnTo>
                          <a:pt x="67" y="128"/>
                        </a:lnTo>
                        <a:lnTo>
                          <a:pt x="37" y="179"/>
                        </a:lnTo>
                        <a:lnTo>
                          <a:pt x="0" y="21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03" name="Freeform 99"/>
                  <p:cNvSpPr>
                    <a:spLocks/>
                  </p:cNvSpPr>
                  <p:nvPr/>
                </p:nvSpPr>
                <p:spPr bwMode="auto">
                  <a:xfrm>
                    <a:off x="1955" y="2287"/>
                    <a:ext cx="114" cy="101"/>
                  </a:xfrm>
                  <a:custGeom>
                    <a:avLst/>
                    <a:gdLst>
                      <a:gd name="T0" fmla="*/ 0 w 114"/>
                      <a:gd name="T1" fmla="*/ 101 h 101"/>
                      <a:gd name="T2" fmla="*/ 54 w 114"/>
                      <a:gd name="T3" fmla="*/ 66 h 101"/>
                      <a:gd name="T4" fmla="*/ 114 w 114"/>
                      <a:gd name="T5" fmla="*/ 0 h 101"/>
                      <a:gd name="T6" fmla="*/ 55 w 114"/>
                      <a:gd name="T7" fmla="*/ 45 h 101"/>
                      <a:gd name="T8" fmla="*/ 0 w 114"/>
                      <a:gd name="T9" fmla="*/ 101 h 101"/>
                    </a:gdLst>
                    <a:ahLst/>
                    <a:cxnLst>
                      <a:cxn ang="0">
                        <a:pos x="T0" y="T1"/>
                      </a:cxn>
                      <a:cxn ang="0">
                        <a:pos x="T2" y="T3"/>
                      </a:cxn>
                      <a:cxn ang="0">
                        <a:pos x="T4" y="T5"/>
                      </a:cxn>
                      <a:cxn ang="0">
                        <a:pos x="T6" y="T7"/>
                      </a:cxn>
                      <a:cxn ang="0">
                        <a:pos x="T8" y="T9"/>
                      </a:cxn>
                    </a:cxnLst>
                    <a:rect l="0" t="0" r="r" b="b"/>
                    <a:pathLst>
                      <a:path w="114" h="101">
                        <a:moveTo>
                          <a:pt x="0" y="101"/>
                        </a:moveTo>
                        <a:lnTo>
                          <a:pt x="54" y="66"/>
                        </a:lnTo>
                        <a:lnTo>
                          <a:pt x="114" y="0"/>
                        </a:lnTo>
                        <a:lnTo>
                          <a:pt x="55" y="45"/>
                        </a:lnTo>
                        <a:lnTo>
                          <a:pt x="0" y="10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04" name="Freeform 100"/>
                  <p:cNvSpPr>
                    <a:spLocks/>
                  </p:cNvSpPr>
                  <p:nvPr/>
                </p:nvSpPr>
                <p:spPr bwMode="auto">
                  <a:xfrm>
                    <a:off x="2090" y="2050"/>
                    <a:ext cx="121" cy="180"/>
                  </a:xfrm>
                  <a:custGeom>
                    <a:avLst/>
                    <a:gdLst>
                      <a:gd name="T0" fmla="*/ 0 w 121"/>
                      <a:gd name="T1" fmla="*/ 180 h 180"/>
                      <a:gd name="T2" fmla="*/ 48 w 121"/>
                      <a:gd name="T3" fmla="*/ 134 h 180"/>
                      <a:gd name="T4" fmla="*/ 88 w 121"/>
                      <a:gd name="T5" fmla="*/ 68 h 180"/>
                      <a:gd name="T6" fmla="*/ 90 w 121"/>
                      <a:gd name="T7" fmla="*/ 30 h 180"/>
                      <a:gd name="T8" fmla="*/ 99 w 121"/>
                      <a:gd name="T9" fmla="*/ 8 h 180"/>
                      <a:gd name="T10" fmla="*/ 121 w 121"/>
                      <a:gd name="T11" fmla="*/ 0 h 180"/>
                      <a:gd name="T12" fmla="*/ 85 w 121"/>
                      <a:gd name="T13" fmla="*/ 14 h 180"/>
                      <a:gd name="T14" fmla="*/ 79 w 121"/>
                      <a:gd name="T15" fmla="*/ 35 h 180"/>
                      <a:gd name="T16" fmla="*/ 72 w 121"/>
                      <a:gd name="T17" fmla="*/ 63 h 180"/>
                      <a:gd name="T18" fmla="*/ 60 w 121"/>
                      <a:gd name="T19" fmla="*/ 105 h 180"/>
                      <a:gd name="T20" fmla="*/ 37 w 121"/>
                      <a:gd name="T21" fmla="*/ 134 h 180"/>
                      <a:gd name="T22" fmla="*/ 0 w 121"/>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80">
                        <a:moveTo>
                          <a:pt x="0" y="180"/>
                        </a:moveTo>
                        <a:lnTo>
                          <a:pt x="48" y="134"/>
                        </a:lnTo>
                        <a:lnTo>
                          <a:pt x="88" y="68"/>
                        </a:lnTo>
                        <a:lnTo>
                          <a:pt x="90" y="30"/>
                        </a:lnTo>
                        <a:lnTo>
                          <a:pt x="99" y="8"/>
                        </a:lnTo>
                        <a:lnTo>
                          <a:pt x="121" y="0"/>
                        </a:lnTo>
                        <a:lnTo>
                          <a:pt x="85" y="14"/>
                        </a:lnTo>
                        <a:lnTo>
                          <a:pt x="79" y="35"/>
                        </a:lnTo>
                        <a:lnTo>
                          <a:pt x="72" y="63"/>
                        </a:lnTo>
                        <a:lnTo>
                          <a:pt x="60" y="105"/>
                        </a:lnTo>
                        <a:lnTo>
                          <a:pt x="37" y="134"/>
                        </a:lnTo>
                        <a:lnTo>
                          <a:pt x="0" y="18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8405" name="Freeform 101" descr="Green marble"/>
                <p:cNvSpPr>
                  <a:spLocks/>
                </p:cNvSpPr>
                <p:nvPr/>
              </p:nvSpPr>
              <p:spPr bwMode="auto">
                <a:xfrm>
                  <a:off x="240" y="1536"/>
                  <a:ext cx="2976" cy="1842"/>
                </a:xfrm>
                <a:custGeom>
                  <a:avLst/>
                  <a:gdLst>
                    <a:gd name="T0" fmla="*/ 690 w 2976"/>
                    <a:gd name="T1" fmla="*/ 1410 h 1842"/>
                    <a:gd name="T2" fmla="*/ 672 w 2976"/>
                    <a:gd name="T3" fmla="*/ 1206 h 1842"/>
                    <a:gd name="T4" fmla="*/ 864 w 2976"/>
                    <a:gd name="T5" fmla="*/ 1086 h 1842"/>
                    <a:gd name="T6" fmla="*/ 1110 w 2976"/>
                    <a:gd name="T7" fmla="*/ 1056 h 1842"/>
                    <a:gd name="T8" fmla="*/ 1344 w 2976"/>
                    <a:gd name="T9" fmla="*/ 1056 h 1842"/>
                    <a:gd name="T10" fmla="*/ 1482 w 2976"/>
                    <a:gd name="T11" fmla="*/ 1050 h 1842"/>
                    <a:gd name="T12" fmla="*/ 1620 w 2976"/>
                    <a:gd name="T13" fmla="*/ 1194 h 1842"/>
                    <a:gd name="T14" fmla="*/ 1488 w 2976"/>
                    <a:gd name="T15" fmla="*/ 1308 h 1842"/>
                    <a:gd name="T16" fmla="*/ 1272 w 2976"/>
                    <a:gd name="T17" fmla="*/ 1386 h 1842"/>
                    <a:gd name="T18" fmla="*/ 1284 w 2976"/>
                    <a:gd name="T19" fmla="*/ 1212 h 1842"/>
                    <a:gd name="T20" fmla="*/ 1074 w 2976"/>
                    <a:gd name="T21" fmla="*/ 1146 h 1842"/>
                    <a:gd name="T22" fmla="*/ 852 w 2976"/>
                    <a:gd name="T23" fmla="*/ 1302 h 1842"/>
                    <a:gd name="T24" fmla="*/ 750 w 2976"/>
                    <a:gd name="T25" fmla="*/ 1458 h 1842"/>
                    <a:gd name="T26" fmla="*/ 780 w 2976"/>
                    <a:gd name="T27" fmla="*/ 1674 h 1842"/>
                    <a:gd name="T28" fmla="*/ 978 w 2976"/>
                    <a:gd name="T29" fmla="*/ 1680 h 1842"/>
                    <a:gd name="T30" fmla="*/ 1248 w 2976"/>
                    <a:gd name="T31" fmla="*/ 1584 h 1842"/>
                    <a:gd name="T32" fmla="*/ 1434 w 2976"/>
                    <a:gd name="T33" fmla="*/ 1470 h 1842"/>
                    <a:gd name="T34" fmla="*/ 1578 w 2976"/>
                    <a:gd name="T35" fmla="*/ 1386 h 1842"/>
                    <a:gd name="T36" fmla="*/ 1806 w 2976"/>
                    <a:gd name="T37" fmla="*/ 1344 h 1842"/>
                    <a:gd name="T38" fmla="*/ 2076 w 2976"/>
                    <a:gd name="T39" fmla="*/ 1350 h 1842"/>
                    <a:gd name="T40" fmla="*/ 2310 w 2976"/>
                    <a:gd name="T41" fmla="*/ 1470 h 1842"/>
                    <a:gd name="T42" fmla="*/ 2544 w 2976"/>
                    <a:gd name="T43" fmla="*/ 1578 h 1842"/>
                    <a:gd name="T44" fmla="*/ 2562 w 2976"/>
                    <a:gd name="T45" fmla="*/ 1740 h 1842"/>
                    <a:gd name="T46" fmla="*/ 2754 w 2976"/>
                    <a:gd name="T47" fmla="*/ 1806 h 1842"/>
                    <a:gd name="T48" fmla="*/ 2892 w 2976"/>
                    <a:gd name="T49" fmla="*/ 1530 h 1842"/>
                    <a:gd name="T50" fmla="*/ 2976 w 2976"/>
                    <a:gd name="T51" fmla="*/ 1308 h 1842"/>
                    <a:gd name="T52" fmla="*/ 2856 w 2976"/>
                    <a:gd name="T53" fmla="*/ 1176 h 1842"/>
                    <a:gd name="T54" fmla="*/ 2874 w 2976"/>
                    <a:gd name="T55" fmla="*/ 972 h 1842"/>
                    <a:gd name="T56" fmla="*/ 2730 w 2976"/>
                    <a:gd name="T57" fmla="*/ 870 h 1842"/>
                    <a:gd name="T58" fmla="*/ 2598 w 2976"/>
                    <a:gd name="T59" fmla="*/ 966 h 1842"/>
                    <a:gd name="T60" fmla="*/ 2448 w 2976"/>
                    <a:gd name="T61" fmla="*/ 876 h 1842"/>
                    <a:gd name="T62" fmla="*/ 2604 w 2976"/>
                    <a:gd name="T63" fmla="*/ 786 h 1842"/>
                    <a:gd name="T64" fmla="*/ 2694 w 2976"/>
                    <a:gd name="T65" fmla="*/ 708 h 1842"/>
                    <a:gd name="T66" fmla="*/ 2532 w 2976"/>
                    <a:gd name="T67" fmla="*/ 570 h 1842"/>
                    <a:gd name="T68" fmla="*/ 2280 w 2976"/>
                    <a:gd name="T69" fmla="*/ 444 h 1842"/>
                    <a:gd name="T70" fmla="*/ 2178 w 2976"/>
                    <a:gd name="T71" fmla="*/ 324 h 1842"/>
                    <a:gd name="T72" fmla="*/ 2040 w 2976"/>
                    <a:gd name="T73" fmla="*/ 168 h 1842"/>
                    <a:gd name="T74" fmla="*/ 1782 w 2976"/>
                    <a:gd name="T75" fmla="*/ 138 h 1842"/>
                    <a:gd name="T76" fmla="*/ 1626 w 2976"/>
                    <a:gd name="T77" fmla="*/ 54 h 1842"/>
                    <a:gd name="T78" fmla="*/ 1386 w 2976"/>
                    <a:gd name="T79" fmla="*/ 36 h 1842"/>
                    <a:gd name="T80" fmla="*/ 1188 w 2976"/>
                    <a:gd name="T81" fmla="*/ 114 h 1842"/>
                    <a:gd name="T82" fmla="*/ 888 w 2976"/>
                    <a:gd name="T83" fmla="*/ 156 h 1842"/>
                    <a:gd name="T84" fmla="*/ 600 w 2976"/>
                    <a:gd name="T85" fmla="*/ 144 h 1842"/>
                    <a:gd name="T86" fmla="*/ 606 w 2976"/>
                    <a:gd name="T87" fmla="*/ 396 h 1842"/>
                    <a:gd name="T88" fmla="*/ 324 w 2976"/>
                    <a:gd name="T89" fmla="*/ 564 h 1842"/>
                    <a:gd name="T90" fmla="*/ 168 w 2976"/>
                    <a:gd name="T91" fmla="*/ 696 h 1842"/>
                    <a:gd name="T92" fmla="*/ 216 w 2976"/>
                    <a:gd name="T93" fmla="*/ 888 h 1842"/>
                    <a:gd name="T94" fmla="*/ 156 w 2976"/>
                    <a:gd name="T95" fmla="*/ 1032 h 1842"/>
                    <a:gd name="T96" fmla="*/ 84 w 2976"/>
                    <a:gd name="T97" fmla="*/ 1200 h 1842"/>
                    <a:gd name="T98" fmla="*/ 54 w 2976"/>
                    <a:gd name="T99" fmla="*/ 1458 h 1842"/>
                    <a:gd name="T100" fmla="*/ 120 w 2976"/>
                    <a:gd name="T101" fmla="*/ 1626 h 1842"/>
                    <a:gd name="T102" fmla="*/ 390 w 2976"/>
                    <a:gd name="T103" fmla="*/ 1656 h 1842"/>
                    <a:gd name="T104" fmla="*/ 552 w 2976"/>
                    <a:gd name="T105" fmla="*/ 153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6" h="1842">
                      <a:moveTo>
                        <a:pt x="552" y="1530"/>
                      </a:moveTo>
                      <a:lnTo>
                        <a:pt x="576" y="1464"/>
                      </a:lnTo>
                      <a:lnTo>
                        <a:pt x="630" y="1452"/>
                      </a:lnTo>
                      <a:lnTo>
                        <a:pt x="642" y="1410"/>
                      </a:lnTo>
                      <a:lnTo>
                        <a:pt x="690" y="1410"/>
                      </a:lnTo>
                      <a:lnTo>
                        <a:pt x="672" y="1368"/>
                      </a:lnTo>
                      <a:lnTo>
                        <a:pt x="696" y="1332"/>
                      </a:lnTo>
                      <a:lnTo>
                        <a:pt x="666" y="1284"/>
                      </a:lnTo>
                      <a:lnTo>
                        <a:pt x="702" y="1260"/>
                      </a:lnTo>
                      <a:lnTo>
                        <a:pt x="672" y="1206"/>
                      </a:lnTo>
                      <a:lnTo>
                        <a:pt x="738" y="1194"/>
                      </a:lnTo>
                      <a:lnTo>
                        <a:pt x="738" y="1152"/>
                      </a:lnTo>
                      <a:lnTo>
                        <a:pt x="810" y="1164"/>
                      </a:lnTo>
                      <a:lnTo>
                        <a:pt x="834" y="1116"/>
                      </a:lnTo>
                      <a:lnTo>
                        <a:pt x="864" y="1086"/>
                      </a:lnTo>
                      <a:lnTo>
                        <a:pt x="942" y="1092"/>
                      </a:lnTo>
                      <a:lnTo>
                        <a:pt x="966" y="1056"/>
                      </a:lnTo>
                      <a:lnTo>
                        <a:pt x="1026" y="1056"/>
                      </a:lnTo>
                      <a:lnTo>
                        <a:pt x="1068" y="1008"/>
                      </a:lnTo>
                      <a:lnTo>
                        <a:pt x="1110" y="1056"/>
                      </a:lnTo>
                      <a:lnTo>
                        <a:pt x="1182" y="1032"/>
                      </a:lnTo>
                      <a:lnTo>
                        <a:pt x="1206" y="1080"/>
                      </a:lnTo>
                      <a:lnTo>
                        <a:pt x="1278" y="1068"/>
                      </a:lnTo>
                      <a:lnTo>
                        <a:pt x="1308" y="1098"/>
                      </a:lnTo>
                      <a:lnTo>
                        <a:pt x="1344" y="1056"/>
                      </a:lnTo>
                      <a:lnTo>
                        <a:pt x="1398" y="1050"/>
                      </a:lnTo>
                      <a:lnTo>
                        <a:pt x="1398" y="990"/>
                      </a:lnTo>
                      <a:lnTo>
                        <a:pt x="1452" y="996"/>
                      </a:lnTo>
                      <a:lnTo>
                        <a:pt x="1440" y="1032"/>
                      </a:lnTo>
                      <a:lnTo>
                        <a:pt x="1482" y="1050"/>
                      </a:lnTo>
                      <a:lnTo>
                        <a:pt x="1482" y="1098"/>
                      </a:lnTo>
                      <a:lnTo>
                        <a:pt x="1530" y="1110"/>
                      </a:lnTo>
                      <a:lnTo>
                        <a:pt x="1542" y="1146"/>
                      </a:lnTo>
                      <a:lnTo>
                        <a:pt x="1590" y="1146"/>
                      </a:lnTo>
                      <a:lnTo>
                        <a:pt x="1620" y="1194"/>
                      </a:lnTo>
                      <a:lnTo>
                        <a:pt x="1572" y="1224"/>
                      </a:lnTo>
                      <a:lnTo>
                        <a:pt x="1542" y="1200"/>
                      </a:lnTo>
                      <a:lnTo>
                        <a:pt x="1530" y="1254"/>
                      </a:lnTo>
                      <a:lnTo>
                        <a:pt x="1488" y="1260"/>
                      </a:lnTo>
                      <a:lnTo>
                        <a:pt x="1488" y="1308"/>
                      </a:lnTo>
                      <a:lnTo>
                        <a:pt x="1452" y="1326"/>
                      </a:lnTo>
                      <a:lnTo>
                        <a:pt x="1452" y="1392"/>
                      </a:lnTo>
                      <a:lnTo>
                        <a:pt x="1386" y="1416"/>
                      </a:lnTo>
                      <a:lnTo>
                        <a:pt x="1338" y="1404"/>
                      </a:lnTo>
                      <a:lnTo>
                        <a:pt x="1272" y="1386"/>
                      </a:lnTo>
                      <a:lnTo>
                        <a:pt x="1302" y="1356"/>
                      </a:lnTo>
                      <a:lnTo>
                        <a:pt x="1260" y="1350"/>
                      </a:lnTo>
                      <a:lnTo>
                        <a:pt x="1296" y="1290"/>
                      </a:lnTo>
                      <a:lnTo>
                        <a:pt x="1260" y="1260"/>
                      </a:lnTo>
                      <a:lnTo>
                        <a:pt x="1284" y="1212"/>
                      </a:lnTo>
                      <a:lnTo>
                        <a:pt x="1248" y="1152"/>
                      </a:lnTo>
                      <a:lnTo>
                        <a:pt x="1206" y="1134"/>
                      </a:lnTo>
                      <a:lnTo>
                        <a:pt x="1134" y="1146"/>
                      </a:lnTo>
                      <a:lnTo>
                        <a:pt x="1098" y="1104"/>
                      </a:lnTo>
                      <a:lnTo>
                        <a:pt x="1074" y="1146"/>
                      </a:lnTo>
                      <a:lnTo>
                        <a:pt x="1038" y="1212"/>
                      </a:lnTo>
                      <a:lnTo>
                        <a:pt x="984" y="1248"/>
                      </a:lnTo>
                      <a:lnTo>
                        <a:pt x="966" y="1308"/>
                      </a:lnTo>
                      <a:lnTo>
                        <a:pt x="912" y="1308"/>
                      </a:lnTo>
                      <a:lnTo>
                        <a:pt x="852" y="1302"/>
                      </a:lnTo>
                      <a:lnTo>
                        <a:pt x="810" y="1326"/>
                      </a:lnTo>
                      <a:lnTo>
                        <a:pt x="768" y="1308"/>
                      </a:lnTo>
                      <a:lnTo>
                        <a:pt x="786" y="1368"/>
                      </a:lnTo>
                      <a:lnTo>
                        <a:pt x="780" y="1428"/>
                      </a:lnTo>
                      <a:lnTo>
                        <a:pt x="750" y="1458"/>
                      </a:lnTo>
                      <a:lnTo>
                        <a:pt x="762" y="1524"/>
                      </a:lnTo>
                      <a:lnTo>
                        <a:pt x="786" y="1554"/>
                      </a:lnTo>
                      <a:lnTo>
                        <a:pt x="762" y="1590"/>
                      </a:lnTo>
                      <a:lnTo>
                        <a:pt x="786" y="1632"/>
                      </a:lnTo>
                      <a:lnTo>
                        <a:pt x="780" y="1674"/>
                      </a:lnTo>
                      <a:lnTo>
                        <a:pt x="840" y="1668"/>
                      </a:lnTo>
                      <a:lnTo>
                        <a:pt x="882" y="1710"/>
                      </a:lnTo>
                      <a:lnTo>
                        <a:pt x="930" y="1704"/>
                      </a:lnTo>
                      <a:lnTo>
                        <a:pt x="972" y="1734"/>
                      </a:lnTo>
                      <a:lnTo>
                        <a:pt x="978" y="1680"/>
                      </a:lnTo>
                      <a:lnTo>
                        <a:pt x="990" y="1644"/>
                      </a:lnTo>
                      <a:lnTo>
                        <a:pt x="1032" y="1596"/>
                      </a:lnTo>
                      <a:lnTo>
                        <a:pt x="1128" y="1620"/>
                      </a:lnTo>
                      <a:lnTo>
                        <a:pt x="1164" y="1584"/>
                      </a:lnTo>
                      <a:lnTo>
                        <a:pt x="1248" y="1584"/>
                      </a:lnTo>
                      <a:lnTo>
                        <a:pt x="1278" y="1548"/>
                      </a:lnTo>
                      <a:lnTo>
                        <a:pt x="1332" y="1560"/>
                      </a:lnTo>
                      <a:lnTo>
                        <a:pt x="1380" y="1512"/>
                      </a:lnTo>
                      <a:lnTo>
                        <a:pt x="1404" y="1524"/>
                      </a:lnTo>
                      <a:lnTo>
                        <a:pt x="1434" y="1470"/>
                      </a:lnTo>
                      <a:lnTo>
                        <a:pt x="1482" y="1458"/>
                      </a:lnTo>
                      <a:lnTo>
                        <a:pt x="1482" y="1428"/>
                      </a:lnTo>
                      <a:lnTo>
                        <a:pt x="1518" y="1440"/>
                      </a:lnTo>
                      <a:lnTo>
                        <a:pt x="1524" y="1386"/>
                      </a:lnTo>
                      <a:lnTo>
                        <a:pt x="1578" y="1386"/>
                      </a:lnTo>
                      <a:lnTo>
                        <a:pt x="1596" y="1326"/>
                      </a:lnTo>
                      <a:lnTo>
                        <a:pt x="1644" y="1362"/>
                      </a:lnTo>
                      <a:lnTo>
                        <a:pt x="1710" y="1338"/>
                      </a:lnTo>
                      <a:lnTo>
                        <a:pt x="1752" y="1368"/>
                      </a:lnTo>
                      <a:lnTo>
                        <a:pt x="1806" y="1344"/>
                      </a:lnTo>
                      <a:lnTo>
                        <a:pt x="1842" y="1374"/>
                      </a:lnTo>
                      <a:lnTo>
                        <a:pt x="1890" y="1350"/>
                      </a:lnTo>
                      <a:lnTo>
                        <a:pt x="1962" y="1356"/>
                      </a:lnTo>
                      <a:lnTo>
                        <a:pt x="2022" y="1386"/>
                      </a:lnTo>
                      <a:lnTo>
                        <a:pt x="2076" y="1350"/>
                      </a:lnTo>
                      <a:lnTo>
                        <a:pt x="2148" y="1368"/>
                      </a:lnTo>
                      <a:lnTo>
                        <a:pt x="2202" y="1398"/>
                      </a:lnTo>
                      <a:lnTo>
                        <a:pt x="2202" y="1446"/>
                      </a:lnTo>
                      <a:lnTo>
                        <a:pt x="2256" y="1422"/>
                      </a:lnTo>
                      <a:lnTo>
                        <a:pt x="2310" y="1470"/>
                      </a:lnTo>
                      <a:lnTo>
                        <a:pt x="2370" y="1470"/>
                      </a:lnTo>
                      <a:lnTo>
                        <a:pt x="2400" y="1512"/>
                      </a:lnTo>
                      <a:lnTo>
                        <a:pt x="2454" y="1488"/>
                      </a:lnTo>
                      <a:lnTo>
                        <a:pt x="2502" y="1518"/>
                      </a:lnTo>
                      <a:lnTo>
                        <a:pt x="2544" y="1578"/>
                      </a:lnTo>
                      <a:lnTo>
                        <a:pt x="2496" y="1608"/>
                      </a:lnTo>
                      <a:lnTo>
                        <a:pt x="2526" y="1644"/>
                      </a:lnTo>
                      <a:lnTo>
                        <a:pt x="2514" y="1692"/>
                      </a:lnTo>
                      <a:lnTo>
                        <a:pt x="2562" y="1698"/>
                      </a:lnTo>
                      <a:lnTo>
                        <a:pt x="2562" y="1740"/>
                      </a:lnTo>
                      <a:lnTo>
                        <a:pt x="2622" y="1740"/>
                      </a:lnTo>
                      <a:lnTo>
                        <a:pt x="2634" y="1788"/>
                      </a:lnTo>
                      <a:lnTo>
                        <a:pt x="2688" y="1800"/>
                      </a:lnTo>
                      <a:lnTo>
                        <a:pt x="2718" y="1842"/>
                      </a:lnTo>
                      <a:lnTo>
                        <a:pt x="2754" y="1806"/>
                      </a:lnTo>
                      <a:lnTo>
                        <a:pt x="2766" y="1728"/>
                      </a:lnTo>
                      <a:lnTo>
                        <a:pt x="2850" y="1686"/>
                      </a:lnTo>
                      <a:lnTo>
                        <a:pt x="2850" y="1626"/>
                      </a:lnTo>
                      <a:lnTo>
                        <a:pt x="2880" y="1596"/>
                      </a:lnTo>
                      <a:lnTo>
                        <a:pt x="2892" y="1530"/>
                      </a:lnTo>
                      <a:lnTo>
                        <a:pt x="2946" y="1494"/>
                      </a:lnTo>
                      <a:lnTo>
                        <a:pt x="2916" y="1440"/>
                      </a:lnTo>
                      <a:lnTo>
                        <a:pt x="2952" y="1398"/>
                      </a:lnTo>
                      <a:lnTo>
                        <a:pt x="2934" y="1344"/>
                      </a:lnTo>
                      <a:lnTo>
                        <a:pt x="2976" y="1308"/>
                      </a:lnTo>
                      <a:lnTo>
                        <a:pt x="2952" y="1272"/>
                      </a:lnTo>
                      <a:lnTo>
                        <a:pt x="2964" y="1230"/>
                      </a:lnTo>
                      <a:lnTo>
                        <a:pt x="2916" y="1230"/>
                      </a:lnTo>
                      <a:lnTo>
                        <a:pt x="2904" y="1176"/>
                      </a:lnTo>
                      <a:lnTo>
                        <a:pt x="2856" y="1176"/>
                      </a:lnTo>
                      <a:lnTo>
                        <a:pt x="2856" y="1140"/>
                      </a:lnTo>
                      <a:lnTo>
                        <a:pt x="2814" y="1104"/>
                      </a:lnTo>
                      <a:lnTo>
                        <a:pt x="2844" y="1056"/>
                      </a:lnTo>
                      <a:lnTo>
                        <a:pt x="2826" y="1014"/>
                      </a:lnTo>
                      <a:lnTo>
                        <a:pt x="2874" y="972"/>
                      </a:lnTo>
                      <a:lnTo>
                        <a:pt x="2844" y="954"/>
                      </a:lnTo>
                      <a:lnTo>
                        <a:pt x="2856" y="900"/>
                      </a:lnTo>
                      <a:lnTo>
                        <a:pt x="2790" y="840"/>
                      </a:lnTo>
                      <a:lnTo>
                        <a:pt x="2754" y="810"/>
                      </a:lnTo>
                      <a:lnTo>
                        <a:pt x="2730" y="870"/>
                      </a:lnTo>
                      <a:lnTo>
                        <a:pt x="2670" y="876"/>
                      </a:lnTo>
                      <a:lnTo>
                        <a:pt x="2682" y="936"/>
                      </a:lnTo>
                      <a:lnTo>
                        <a:pt x="2652" y="960"/>
                      </a:lnTo>
                      <a:lnTo>
                        <a:pt x="2640" y="996"/>
                      </a:lnTo>
                      <a:lnTo>
                        <a:pt x="2598" y="966"/>
                      </a:lnTo>
                      <a:lnTo>
                        <a:pt x="2598" y="894"/>
                      </a:lnTo>
                      <a:lnTo>
                        <a:pt x="2562" y="912"/>
                      </a:lnTo>
                      <a:lnTo>
                        <a:pt x="2562" y="858"/>
                      </a:lnTo>
                      <a:lnTo>
                        <a:pt x="2508" y="882"/>
                      </a:lnTo>
                      <a:lnTo>
                        <a:pt x="2448" y="876"/>
                      </a:lnTo>
                      <a:lnTo>
                        <a:pt x="2466" y="834"/>
                      </a:lnTo>
                      <a:lnTo>
                        <a:pt x="2484" y="780"/>
                      </a:lnTo>
                      <a:lnTo>
                        <a:pt x="2532" y="798"/>
                      </a:lnTo>
                      <a:lnTo>
                        <a:pt x="2562" y="780"/>
                      </a:lnTo>
                      <a:lnTo>
                        <a:pt x="2604" y="786"/>
                      </a:lnTo>
                      <a:lnTo>
                        <a:pt x="2646" y="822"/>
                      </a:lnTo>
                      <a:lnTo>
                        <a:pt x="2652" y="774"/>
                      </a:lnTo>
                      <a:lnTo>
                        <a:pt x="2700" y="768"/>
                      </a:lnTo>
                      <a:lnTo>
                        <a:pt x="2730" y="708"/>
                      </a:lnTo>
                      <a:lnTo>
                        <a:pt x="2694" y="708"/>
                      </a:lnTo>
                      <a:lnTo>
                        <a:pt x="2676" y="660"/>
                      </a:lnTo>
                      <a:lnTo>
                        <a:pt x="2616" y="678"/>
                      </a:lnTo>
                      <a:lnTo>
                        <a:pt x="2592" y="618"/>
                      </a:lnTo>
                      <a:lnTo>
                        <a:pt x="2538" y="624"/>
                      </a:lnTo>
                      <a:lnTo>
                        <a:pt x="2532" y="570"/>
                      </a:lnTo>
                      <a:lnTo>
                        <a:pt x="2508" y="492"/>
                      </a:lnTo>
                      <a:lnTo>
                        <a:pt x="2436" y="480"/>
                      </a:lnTo>
                      <a:lnTo>
                        <a:pt x="2406" y="438"/>
                      </a:lnTo>
                      <a:lnTo>
                        <a:pt x="2346" y="456"/>
                      </a:lnTo>
                      <a:lnTo>
                        <a:pt x="2280" y="444"/>
                      </a:lnTo>
                      <a:lnTo>
                        <a:pt x="2262" y="480"/>
                      </a:lnTo>
                      <a:lnTo>
                        <a:pt x="2226" y="468"/>
                      </a:lnTo>
                      <a:lnTo>
                        <a:pt x="2184" y="420"/>
                      </a:lnTo>
                      <a:lnTo>
                        <a:pt x="2190" y="372"/>
                      </a:lnTo>
                      <a:lnTo>
                        <a:pt x="2178" y="324"/>
                      </a:lnTo>
                      <a:lnTo>
                        <a:pt x="2130" y="288"/>
                      </a:lnTo>
                      <a:lnTo>
                        <a:pt x="2136" y="216"/>
                      </a:lnTo>
                      <a:lnTo>
                        <a:pt x="2094" y="180"/>
                      </a:lnTo>
                      <a:lnTo>
                        <a:pt x="2088" y="138"/>
                      </a:lnTo>
                      <a:lnTo>
                        <a:pt x="2040" y="168"/>
                      </a:lnTo>
                      <a:lnTo>
                        <a:pt x="1992" y="144"/>
                      </a:lnTo>
                      <a:lnTo>
                        <a:pt x="1950" y="186"/>
                      </a:lnTo>
                      <a:lnTo>
                        <a:pt x="1920" y="162"/>
                      </a:lnTo>
                      <a:lnTo>
                        <a:pt x="1836" y="174"/>
                      </a:lnTo>
                      <a:lnTo>
                        <a:pt x="1782" y="138"/>
                      </a:lnTo>
                      <a:lnTo>
                        <a:pt x="1788" y="102"/>
                      </a:lnTo>
                      <a:lnTo>
                        <a:pt x="1740" y="126"/>
                      </a:lnTo>
                      <a:lnTo>
                        <a:pt x="1710" y="90"/>
                      </a:lnTo>
                      <a:lnTo>
                        <a:pt x="1650" y="96"/>
                      </a:lnTo>
                      <a:lnTo>
                        <a:pt x="1626" y="54"/>
                      </a:lnTo>
                      <a:lnTo>
                        <a:pt x="1554" y="60"/>
                      </a:lnTo>
                      <a:lnTo>
                        <a:pt x="1524" y="12"/>
                      </a:lnTo>
                      <a:lnTo>
                        <a:pt x="1476" y="36"/>
                      </a:lnTo>
                      <a:lnTo>
                        <a:pt x="1422" y="12"/>
                      </a:lnTo>
                      <a:lnTo>
                        <a:pt x="1386" y="36"/>
                      </a:lnTo>
                      <a:lnTo>
                        <a:pt x="1338" y="0"/>
                      </a:lnTo>
                      <a:lnTo>
                        <a:pt x="1332" y="66"/>
                      </a:lnTo>
                      <a:lnTo>
                        <a:pt x="1284" y="78"/>
                      </a:lnTo>
                      <a:lnTo>
                        <a:pt x="1248" y="132"/>
                      </a:lnTo>
                      <a:lnTo>
                        <a:pt x="1188" y="114"/>
                      </a:lnTo>
                      <a:lnTo>
                        <a:pt x="1140" y="144"/>
                      </a:lnTo>
                      <a:lnTo>
                        <a:pt x="1080" y="120"/>
                      </a:lnTo>
                      <a:lnTo>
                        <a:pt x="1014" y="156"/>
                      </a:lnTo>
                      <a:lnTo>
                        <a:pt x="954" y="120"/>
                      </a:lnTo>
                      <a:lnTo>
                        <a:pt x="888" y="156"/>
                      </a:lnTo>
                      <a:lnTo>
                        <a:pt x="810" y="120"/>
                      </a:lnTo>
                      <a:lnTo>
                        <a:pt x="768" y="174"/>
                      </a:lnTo>
                      <a:lnTo>
                        <a:pt x="714" y="144"/>
                      </a:lnTo>
                      <a:lnTo>
                        <a:pt x="660" y="162"/>
                      </a:lnTo>
                      <a:lnTo>
                        <a:pt x="600" y="144"/>
                      </a:lnTo>
                      <a:lnTo>
                        <a:pt x="618" y="216"/>
                      </a:lnTo>
                      <a:lnTo>
                        <a:pt x="570" y="246"/>
                      </a:lnTo>
                      <a:lnTo>
                        <a:pt x="588" y="294"/>
                      </a:lnTo>
                      <a:lnTo>
                        <a:pt x="564" y="366"/>
                      </a:lnTo>
                      <a:lnTo>
                        <a:pt x="606" y="396"/>
                      </a:lnTo>
                      <a:lnTo>
                        <a:pt x="552" y="444"/>
                      </a:lnTo>
                      <a:lnTo>
                        <a:pt x="480" y="474"/>
                      </a:lnTo>
                      <a:lnTo>
                        <a:pt x="426" y="522"/>
                      </a:lnTo>
                      <a:lnTo>
                        <a:pt x="348" y="522"/>
                      </a:lnTo>
                      <a:lnTo>
                        <a:pt x="324" y="564"/>
                      </a:lnTo>
                      <a:lnTo>
                        <a:pt x="288" y="552"/>
                      </a:lnTo>
                      <a:lnTo>
                        <a:pt x="252" y="606"/>
                      </a:lnTo>
                      <a:lnTo>
                        <a:pt x="204" y="636"/>
                      </a:lnTo>
                      <a:lnTo>
                        <a:pt x="210" y="678"/>
                      </a:lnTo>
                      <a:lnTo>
                        <a:pt x="168" y="696"/>
                      </a:lnTo>
                      <a:lnTo>
                        <a:pt x="174" y="756"/>
                      </a:lnTo>
                      <a:lnTo>
                        <a:pt x="132" y="780"/>
                      </a:lnTo>
                      <a:lnTo>
                        <a:pt x="174" y="822"/>
                      </a:lnTo>
                      <a:lnTo>
                        <a:pt x="168" y="870"/>
                      </a:lnTo>
                      <a:lnTo>
                        <a:pt x="216" y="888"/>
                      </a:lnTo>
                      <a:lnTo>
                        <a:pt x="216" y="936"/>
                      </a:lnTo>
                      <a:lnTo>
                        <a:pt x="264" y="990"/>
                      </a:lnTo>
                      <a:lnTo>
                        <a:pt x="210" y="1008"/>
                      </a:lnTo>
                      <a:lnTo>
                        <a:pt x="156" y="990"/>
                      </a:lnTo>
                      <a:lnTo>
                        <a:pt x="156" y="1032"/>
                      </a:lnTo>
                      <a:lnTo>
                        <a:pt x="114" y="1056"/>
                      </a:lnTo>
                      <a:lnTo>
                        <a:pt x="114" y="1110"/>
                      </a:lnTo>
                      <a:lnTo>
                        <a:pt x="72" y="1128"/>
                      </a:lnTo>
                      <a:lnTo>
                        <a:pt x="102" y="1164"/>
                      </a:lnTo>
                      <a:lnTo>
                        <a:pt x="84" y="1200"/>
                      </a:lnTo>
                      <a:lnTo>
                        <a:pt x="108" y="1236"/>
                      </a:lnTo>
                      <a:lnTo>
                        <a:pt x="96" y="1302"/>
                      </a:lnTo>
                      <a:lnTo>
                        <a:pt x="84" y="1374"/>
                      </a:lnTo>
                      <a:lnTo>
                        <a:pt x="54" y="1398"/>
                      </a:lnTo>
                      <a:lnTo>
                        <a:pt x="54" y="1458"/>
                      </a:lnTo>
                      <a:lnTo>
                        <a:pt x="0" y="1488"/>
                      </a:lnTo>
                      <a:lnTo>
                        <a:pt x="60" y="1518"/>
                      </a:lnTo>
                      <a:lnTo>
                        <a:pt x="54" y="1566"/>
                      </a:lnTo>
                      <a:lnTo>
                        <a:pt x="102" y="1578"/>
                      </a:lnTo>
                      <a:lnTo>
                        <a:pt x="120" y="1626"/>
                      </a:lnTo>
                      <a:lnTo>
                        <a:pt x="168" y="1626"/>
                      </a:lnTo>
                      <a:lnTo>
                        <a:pt x="180" y="1674"/>
                      </a:lnTo>
                      <a:lnTo>
                        <a:pt x="264" y="1656"/>
                      </a:lnTo>
                      <a:lnTo>
                        <a:pt x="318" y="1692"/>
                      </a:lnTo>
                      <a:lnTo>
                        <a:pt x="390" y="1656"/>
                      </a:lnTo>
                      <a:lnTo>
                        <a:pt x="444" y="1686"/>
                      </a:lnTo>
                      <a:lnTo>
                        <a:pt x="462" y="1644"/>
                      </a:lnTo>
                      <a:lnTo>
                        <a:pt x="504" y="1632"/>
                      </a:lnTo>
                      <a:lnTo>
                        <a:pt x="504" y="1572"/>
                      </a:lnTo>
                      <a:lnTo>
                        <a:pt x="552" y="1530"/>
                      </a:lnTo>
                      <a:close/>
                    </a:path>
                  </a:pathLst>
                </a:custGeom>
                <a:blipFill dpi="0" rotWithShape="0">
                  <a:blip r:embed="rId7"/>
                  <a:srcRect/>
                  <a:tile tx="0" ty="0" sx="100000" sy="100000" flip="none" algn="tl"/>
                </a:blipFill>
                <a:ln w="12700">
                  <a:solidFill>
                    <a:srgbClr val="006000"/>
                  </a:solidFill>
                  <a:prstDash val="solid"/>
                  <a:round/>
                  <a:headEnd/>
                  <a:tailEnd/>
                </a:ln>
              </p:spPr>
              <p:txBody>
                <a:bodyPr/>
                <a:lstStyle/>
                <a:p>
                  <a:endParaRPr lang="en-US"/>
                </a:p>
              </p:txBody>
            </p:sp>
          </p:grpSp>
        </p:grpSp>
        <p:sp>
          <p:nvSpPr>
            <p:cNvPr id="738406" name="Text Box 102"/>
            <p:cNvSpPr txBox="1">
              <a:spLocks noChangeArrowheads="1"/>
            </p:cNvSpPr>
            <p:nvPr/>
          </p:nvSpPr>
          <p:spPr bwMode="auto">
            <a:xfrm>
              <a:off x="399" y="528"/>
              <a:ext cx="11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a:t>frame n° 37</a:t>
              </a:r>
            </a:p>
          </p:txBody>
        </p:sp>
      </p:grpSp>
      <p:grpSp>
        <p:nvGrpSpPr>
          <p:cNvPr id="738407" name="Group 103"/>
          <p:cNvGrpSpPr>
            <a:grpSpLocks/>
          </p:cNvGrpSpPr>
          <p:nvPr/>
        </p:nvGrpSpPr>
        <p:grpSpPr bwMode="auto">
          <a:xfrm>
            <a:off x="6372225" y="838200"/>
            <a:ext cx="2532063" cy="2667000"/>
            <a:chOff x="4032" y="528"/>
            <a:chExt cx="1595" cy="1680"/>
          </a:xfrm>
        </p:grpSpPr>
        <p:grpSp>
          <p:nvGrpSpPr>
            <p:cNvPr id="738408" name="Group 104"/>
            <p:cNvGrpSpPr>
              <a:grpSpLocks/>
            </p:cNvGrpSpPr>
            <p:nvPr/>
          </p:nvGrpSpPr>
          <p:grpSpPr bwMode="auto">
            <a:xfrm>
              <a:off x="4032" y="816"/>
              <a:ext cx="1595" cy="1392"/>
              <a:chOff x="4032" y="816"/>
              <a:chExt cx="1595" cy="1392"/>
            </a:xfrm>
          </p:grpSpPr>
          <p:sp>
            <p:nvSpPr>
              <p:cNvPr id="738409" name="Rectangle 105"/>
              <p:cNvSpPr>
                <a:spLocks noChangeArrowheads="1"/>
              </p:cNvSpPr>
              <p:nvPr/>
            </p:nvSpPr>
            <p:spPr bwMode="auto">
              <a:xfrm>
                <a:off x="4032" y="816"/>
                <a:ext cx="1595" cy="1392"/>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10" name="Rectangle 106"/>
              <p:cNvSpPr>
                <a:spLocks noChangeArrowheads="1"/>
              </p:cNvSpPr>
              <p:nvPr/>
            </p:nvSpPr>
            <p:spPr bwMode="auto">
              <a:xfrm>
                <a:off x="4038" y="1999"/>
                <a:ext cx="1586" cy="206"/>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11" name="Freeform 107" descr="Oak"/>
              <p:cNvSpPr>
                <a:spLocks/>
              </p:cNvSpPr>
              <p:nvPr/>
            </p:nvSpPr>
            <p:spPr bwMode="auto">
              <a:xfrm>
                <a:off x="4038" y="1582"/>
                <a:ext cx="1585" cy="212"/>
              </a:xfrm>
              <a:custGeom>
                <a:avLst/>
                <a:gdLst>
                  <a:gd name="T0" fmla="*/ 0 w 2352"/>
                  <a:gd name="T1" fmla="*/ 96 h 288"/>
                  <a:gd name="T2" fmla="*/ 96 w 2352"/>
                  <a:gd name="T3" fmla="*/ 48 h 288"/>
                  <a:gd name="T4" fmla="*/ 144 w 2352"/>
                  <a:gd name="T5" fmla="*/ 96 h 288"/>
                  <a:gd name="T6" fmla="*/ 192 w 2352"/>
                  <a:gd name="T7" fmla="*/ 96 h 288"/>
                  <a:gd name="T8" fmla="*/ 384 w 2352"/>
                  <a:gd name="T9" fmla="*/ 48 h 288"/>
                  <a:gd name="T10" fmla="*/ 624 w 2352"/>
                  <a:gd name="T11" fmla="*/ 192 h 288"/>
                  <a:gd name="T12" fmla="*/ 672 w 2352"/>
                  <a:gd name="T13" fmla="*/ 48 h 288"/>
                  <a:gd name="T14" fmla="*/ 960 w 2352"/>
                  <a:gd name="T15" fmla="*/ 144 h 288"/>
                  <a:gd name="T16" fmla="*/ 1200 w 2352"/>
                  <a:gd name="T17" fmla="*/ 48 h 288"/>
                  <a:gd name="T18" fmla="*/ 1344 w 2352"/>
                  <a:gd name="T19" fmla="*/ 0 h 288"/>
                  <a:gd name="T20" fmla="*/ 1680 w 2352"/>
                  <a:gd name="T21" fmla="*/ 96 h 288"/>
                  <a:gd name="T22" fmla="*/ 1872 w 2352"/>
                  <a:gd name="T23" fmla="*/ 144 h 288"/>
                  <a:gd name="T24" fmla="*/ 2016 w 2352"/>
                  <a:gd name="T25" fmla="*/ 48 h 288"/>
                  <a:gd name="T26" fmla="*/ 2112 w 2352"/>
                  <a:gd name="T27" fmla="*/ 96 h 288"/>
                  <a:gd name="T28" fmla="*/ 2304 w 2352"/>
                  <a:gd name="T29" fmla="*/ 48 h 288"/>
                  <a:gd name="T30" fmla="*/ 2352 w 2352"/>
                  <a:gd name="T31" fmla="*/ 48 h 288"/>
                  <a:gd name="T32" fmla="*/ 2352 w 2352"/>
                  <a:gd name="T33" fmla="*/ 288 h 288"/>
                  <a:gd name="T34" fmla="*/ 0 w 2352"/>
                  <a:gd name="T35" fmla="*/ 288 h 288"/>
                  <a:gd name="T36" fmla="*/ 0 w 2352"/>
                  <a:gd name="T37" fmla="*/ 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2" h="288">
                    <a:moveTo>
                      <a:pt x="0" y="96"/>
                    </a:moveTo>
                    <a:lnTo>
                      <a:pt x="96" y="48"/>
                    </a:lnTo>
                    <a:lnTo>
                      <a:pt x="144" y="96"/>
                    </a:lnTo>
                    <a:lnTo>
                      <a:pt x="192" y="96"/>
                    </a:lnTo>
                    <a:lnTo>
                      <a:pt x="384" y="48"/>
                    </a:lnTo>
                    <a:lnTo>
                      <a:pt x="624" y="192"/>
                    </a:lnTo>
                    <a:lnTo>
                      <a:pt x="672" y="48"/>
                    </a:lnTo>
                    <a:lnTo>
                      <a:pt x="960" y="144"/>
                    </a:lnTo>
                    <a:lnTo>
                      <a:pt x="1200" y="48"/>
                    </a:lnTo>
                    <a:lnTo>
                      <a:pt x="1344" y="0"/>
                    </a:lnTo>
                    <a:lnTo>
                      <a:pt x="1680" y="96"/>
                    </a:lnTo>
                    <a:lnTo>
                      <a:pt x="1872" y="144"/>
                    </a:lnTo>
                    <a:lnTo>
                      <a:pt x="2016" y="48"/>
                    </a:lnTo>
                    <a:lnTo>
                      <a:pt x="2112" y="96"/>
                    </a:lnTo>
                    <a:lnTo>
                      <a:pt x="2304" y="48"/>
                    </a:lnTo>
                    <a:lnTo>
                      <a:pt x="2352" y="48"/>
                    </a:lnTo>
                    <a:lnTo>
                      <a:pt x="2352" y="288"/>
                    </a:lnTo>
                    <a:lnTo>
                      <a:pt x="0" y="288"/>
                    </a:lnTo>
                    <a:lnTo>
                      <a:pt x="0" y="96"/>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12" name="Rectangle 108"/>
              <p:cNvSpPr>
                <a:spLocks noChangeArrowheads="1"/>
              </p:cNvSpPr>
              <p:nvPr/>
            </p:nvSpPr>
            <p:spPr bwMode="auto">
              <a:xfrm>
                <a:off x="4038" y="1790"/>
                <a:ext cx="1585" cy="209"/>
              </a:xfrm>
              <a:prstGeom prst="rect">
                <a:avLst/>
              </a:prstGeom>
              <a:solidFill>
                <a:srgbClr val="96969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8413" name="Object 109"/>
              <p:cNvGraphicFramePr>
                <a:graphicFrameLocks noChangeAspect="1"/>
              </p:cNvGraphicFramePr>
              <p:nvPr/>
            </p:nvGraphicFramePr>
            <p:xfrm>
              <a:off x="4479" y="1679"/>
              <a:ext cx="1082" cy="307"/>
            </p:xfrm>
            <a:graphic>
              <a:graphicData uri="http://schemas.openxmlformats.org/presentationml/2006/ole">
                <mc:AlternateContent xmlns:mc="http://schemas.openxmlformats.org/markup-compatibility/2006">
                  <mc:Choice xmlns:v="urn:schemas-microsoft-com:vml" Requires="v">
                    <p:oleObj spid="_x0000_s10255" name="Clip" r:id="rId8" imgW="6544800" imgH="1706400" progId="MS_ClipArt_Gallery.2">
                      <p:embed/>
                    </p:oleObj>
                  </mc:Choice>
                  <mc:Fallback>
                    <p:oleObj name="Clip" r:id="rId8" imgW="6544800" imgH="17064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9" y="1679"/>
                            <a:ext cx="1082"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38414" name="Group 110"/>
              <p:cNvGrpSpPr>
                <a:grpSpLocks/>
              </p:cNvGrpSpPr>
              <p:nvPr/>
            </p:nvGrpSpPr>
            <p:grpSpPr bwMode="auto">
              <a:xfrm>
                <a:off x="4165" y="1008"/>
                <a:ext cx="1148" cy="1113"/>
                <a:chOff x="240" y="1536"/>
                <a:chExt cx="2976" cy="2684"/>
              </a:xfrm>
            </p:grpSpPr>
            <p:grpSp>
              <p:nvGrpSpPr>
                <p:cNvPr id="738415" name="Group 111"/>
                <p:cNvGrpSpPr>
                  <a:grpSpLocks/>
                </p:cNvGrpSpPr>
                <p:nvPr/>
              </p:nvGrpSpPr>
              <p:grpSpPr bwMode="auto">
                <a:xfrm>
                  <a:off x="1056" y="3840"/>
                  <a:ext cx="1189" cy="380"/>
                  <a:chOff x="1113" y="3049"/>
                  <a:chExt cx="1189" cy="380"/>
                </a:xfrm>
              </p:grpSpPr>
              <p:sp>
                <p:nvSpPr>
                  <p:cNvPr id="738416" name="Freeform 112"/>
                  <p:cNvSpPr>
                    <a:spLocks/>
                  </p:cNvSpPr>
                  <p:nvPr/>
                </p:nvSpPr>
                <p:spPr bwMode="auto">
                  <a:xfrm>
                    <a:off x="1717" y="3049"/>
                    <a:ext cx="585" cy="380"/>
                  </a:xfrm>
                  <a:custGeom>
                    <a:avLst/>
                    <a:gdLst>
                      <a:gd name="T0" fmla="*/ 56 w 585"/>
                      <a:gd name="T1" fmla="*/ 342 h 380"/>
                      <a:gd name="T2" fmla="*/ 69 w 585"/>
                      <a:gd name="T3" fmla="*/ 338 h 380"/>
                      <a:gd name="T4" fmla="*/ 137 w 585"/>
                      <a:gd name="T5" fmla="*/ 318 h 380"/>
                      <a:gd name="T6" fmla="*/ 305 w 585"/>
                      <a:gd name="T7" fmla="*/ 363 h 380"/>
                      <a:gd name="T8" fmla="*/ 399 w 585"/>
                      <a:gd name="T9" fmla="*/ 330 h 380"/>
                      <a:gd name="T10" fmla="*/ 351 w 585"/>
                      <a:gd name="T11" fmla="*/ 302 h 380"/>
                      <a:gd name="T12" fmla="*/ 363 w 585"/>
                      <a:gd name="T13" fmla="*/ 299 h 380"/>
                      <a:gd name="T14" fmla="*/ 428 w 585"/>
                      <a:gd name="T15" fmla="*/ 279 h 380"/>
                      <a:gd name="T16" fmla="*/ 474 w 585"/>
                      <a:gd name="T17" fmla="*/ 261 h 380"/>
                      <a:gd name="T18" fmla="*/ 503 w 585"/>
                      <a:gd name="T19" fmla="*/ 216 h 380"/>
                      <a:gd name="T20" fmla="*/ 491 w 585"/>
                      <a:gd name="T21" fmla="*/ 200 h 380"/>
                      <a:gd name="T22" fmla="*/ 467 w 585"/>
                      <a:gd name="T23" fmla="*/ 170 h 380"/>
                      <a:gd name="T24" fmla="*/ 425 w 585"/>
                      <a:gd name="T25" fmla="*/ 188 h 380"/>
                      <a:gd name="T26" fmla="*/ 419 w 585"/>
                      <a:gd name="T27" fmla="*/ 113 h 380"/>
                      <a:gd name="T28" fmla="*/ 416 w 585"/>
                      <a:gd name="T29" fmla="*/ 183 h 380"/>
                      <a:gd name="T30" fmla="*/ 395 w 585"/>
                      <a:gd name="T31" fmla="*/ 131 h 380"/>
                      <a:gd name="T32" fmla="*/ 386 w 585"/>
                      <a:gd name="T33" fmla="*/ 116 h 380"/>
                      <a:gd name="T34" fmla="*/ 371 w 585"/>
                      <a:gd name="T35" fmla="*/ 168 h 380"/>
                      <a:gd name="T36" fmla="*/ 357 w 585"/>
                      <a:gd name="T37" fmla="*/ 138 h 380"/>
                      <a:gd name="T38" fmla="*/ 387 w 585"/>
                      <a:gd name="T39" fmla="*/ 53 h 380"/>
                      <a:gd name="T40" fmla="*/ 342 w 585"/>
                      <a:gd name="T41" fmla="*/ 138 h 380"/>
                      <a:gd name="T42" fmla="*/ 347 w 585"/>
                      <a:gd name="T43" fmla="*/ 69 h 380"/>
                      <a:gd name="T44" fmla="*/ 339 w 585"/>
                      <a:gd name="T45" fmla="*/ 59 h 380"/>
                      <a:gd name="T46" fmla="*/ 330 w 585"/>
                      <a:gd name="T47" fmla="*/ 119 h 380"/>
                      <a:gd name="T48" fmla="*/ 324 w 585"/>
                      <a:gd name="T49" fmla="*/ 72 h 380"/>
                      <a:gd name="T50" fmla="*/ 321 w 585"/>
                      <a:gd name="T51" fmla="*/ 66 h 380"/>
                      <a:gd name="T52" fmla="*/ 317 w 585"/>
                      <a:gd name="T53" fmla="*/ 114 h 380"/>
                      <a:gd name="T54" fmla="*/ 308 w 585"/>
                      <a:gd name="T55" fmla="*/ 104 h 380"/>
                      <a:gd name="T56" fmla="*/ 311 w 585"/>
                      <a:gd name="T57" fmla="*/ 39 h 380"/>
                      <a:gd name="T58" fmla="*/ 296 w 585"/>
                      <a:gd name="T59" fmla="*/ 101 h 380"/>
                      <a:gd name="T60" fmla="*/ 284 w 585"/>
                      <a:gd name="T61" fmla="*/ 44 h 380"/>
                      <a:gd name="T62" fmla="*/ 282 w 585"/>
                      <a:gd name="T63" fmla="*/ 30 h 380"/>
                      <a:gd name="T64" fmla="*/ 263 w 585"/>
                      <a:gd name="T65" fmla="*/ 101 h 380"/>
                      <a:gd name="T66" fmla="*/ 287 w 585"/>
                      <a:gd name="T67" fmla="*/ 0 h 380"/>
                      <a:gd name="T68" fmla="*/ 231 w 585"/>
                      <a:gd name="T69" fmla="*/ 72 h 380"/>
                      <a:gd name="T70" fmla="*/ 17 w 585"/>
                      <a:gd name="T71" fmla="*/ 318 h 380"/>
                      <a:gd name="T72" fmla="*/ 30 w 585"/>
                      <a:gd name="T73" fmla="*/ 31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5" h="380">
                        <a:moveTo>
                          <a:pt x="50" y="360"/>
                        </a:moveTo>
                        <a:lnTo>
                          <a:pt x="56" y="342"/>
                        </a:lnTo>
                        <a:lnTo>
                          <a:pt x="135" y="375"/>
                        </a:lnTo>
                        <a:lnTo>
                          <a:pt x="69" y="338"/>
                        </a:lnTo>
                        <a:lnTo>
                          <a:pt x="218" y="344"/>
                        </a:lnTo>
                        <a:lnTo>
                          <a:pt x="137" y="318"/>
                        </a:lnTo>
                        <a:lnTo>
                          <a:pt x="266" y="318"/>
                        </a:lnTo>
                        <a:lnTo>
                          <a:pt x="305" y="363"/>
                        </a:lnTo>
                        <a:lnTo>
                          <a:pt x="273" y="318"/>
                        </a:lnTo>
                        <a:lnTo>
                          <a:pt x="399" y="330"/>
                        </a:lnTo>
                        <a:lnTo>
                          <a:pt x="279" y="312"/>
                        </a:lnTo>
                        <a:lnTo>
                          <a:pt x="351" y="302"/>
                        </a:lnTo>
                        <a:lnTo>
                          <a:pt x="450" y="309"/>
                        </a:lnTo>
                        <a:lnTo>
                          <a:pt x="363" y="299"/>
                        </a:lnTo>
                        <a:lnTo>
                          <a:pt x="524" y="282"/>
                        </a:lnTo>
                        <a:lnTo>
                          <a:pt x="428" y="279"/>
                        </a:lnTo>
                        <a:lnTo>
                          <a:pt x="585" y="246"/>
                        </a:lnTo>
                        <a:lnTo>
                          <a:pt x="474" y="261"/>
                        </a:lnTo>
                        <a:lnTo>
                          <a:pt x="579" y="152"/>
                        </a:lnTo>
                        <a:lnTo>
                          <a:pt x="503" y="216"/>
                        </a:lnTo>
                        <a:lnTo>
                          <a:pt x="489" y="137"/>
                        </a:lnTo>
                        <a:lnTo>
                          <a:pt x="491" y="200"/>
                        </a:lnTo>
                        <a:lnTo>
                          <a:pt x="422" y="65"/>
                        </a:lnTo>
                        <a:lnTo>
                          <a:pt x="467" y="170"/>
                        </a:lnTo>
                        <a:lnTo>
                          <a:pt x="446" y="195"/>
                        </a:lnTo>
                        <a:lnTo>
                          <a:pt x="425" y="188"/>
                        </a:lnTo>
                        <a:lnTo>
                          <a:pt x="440" y="134"/>
                        </a:lnTo>
                        <a:lnTo>
                          <a:pt x="419" y="113"/>
                        </a:lnTo>
                        <a:lnTo>
                          <a:pt x="432" y="150"/>
                        </a:lnTo>
                        <a:lnTo>
                          <a:pt x="416" y="183"/>
                        </a:lnTo>
                        <a:lnTo>
                          <a:pt x="395" y="167"/>
                        </a:lnTo>
                        <a:lnTo>
                          <a:pt x="395" y="131"/>
                        </a:lnTo>
                        <a:lnTo>
                          <a:pt x="383" y="72"/>
                        </a:lnTo>
                        <a:lnTo>
                          <a:pt x="386" y="116"/>
                        </a:lnTo>
                        <a:lnTo>
                          <a:pt x="390" y="152"/>
                        </a:lnTo>
                        <a:lnTo>
                          <a:pt x="371" y="168"/>
                        </a:lnTo>
                        <a:lnTo>
                          <a:pt x="353" y="162"/>
                        </a:lnTo>
                        <a:lnTo>
                          <a:pt x="357" y="138"/>
                        </a:lnTo>
                        <a:lnTo>
                          <a:pt x="362" y="113"/>
                        </a:lnTo>
                        <a:lnTo>
                          <a:pt x="387" y="53"/>
                        </a:lnTo>
                        <a:lnTo>
                          <a:pt x="351" y="105"/>
                        </a:lnTo>
                        <a:lnTo>
                          <a:pt x="342" y="138"/>
                        </a:lnTo>
                        <a:lnTo>
                          <a:pt x="336" y="107"/>
                        </a:lnTo>
                        <a:lnTo>
                          <a:pt x="347" y="69"/>
                        </a:lnTo>
                        <a:lnTo>
                          <a:pt x="350" y="38"/>
                        </a:lnTo>
                        <a:lnTo>
                          <a:pt x="339" y="59"/>
                        </a:lnTo>
                        <a:lnTo>
                          <a:pt x="330" y="92"/>
                        </a:lnTo>
                        <a:lnTo>
                          <a:pt x="330" y="119"/>
                        </a:lnTo>
                        <a:lnTo>
                          <a:pt x="323" y="93"/>
                        </a:lnTo>
                        <a:lnTo>
                          <a:pt x="324" y="72"/>
                        </a:lnTo>
                        <a:lnTo>
                          <a:pt x="336" y="48"/>
                        </a:lnTo>
                        <a:lnTo>
                          <a:pt x="321" y="66"/>
                        </a:lnTo>
                        <a:lnTo>
                          <a:pt x="317" y="95"/>
                        </a:lnTo>
                        <a:lnTo>
                          <a:pt x="317" y="114"/>
                        </a:lnTo>
                        <a:lnTo>
                          <a:pt x="305" y="123"/>
                        </a:lnTo>
                        <a:lnTo>
                          <a:pt x="308" y="104"/>
                        </a:lnTo>
                        <a:lnTo>
                          <a:pt x="314" y="77"/>
                        </a:lnTo>
                        <a:lnTo>
                          <a:pt x="311" y="39"/>
                        </a:lnTo>
                        <a:lnTo>
                          <a:pt x="308" y="71"/>
                        </a:lnTo>
                        <a:lnTo>
                          <a:pt x="296" y="101"/>
                        </a:lnTo>
                        <a:lnTo>
                          <a:pt x="282" y="83"/>
                        </a:lnTo>
                        <a:lnTo>
                          <a:pt x="284" y="44"/>
                        </a:lnTo>
                        <a:lnTo>
                          <a:pt x="312" y="0"/>
                        </a:lnTo>
                        <a:lnTo>
                          <a:pt x="282" y="30"/>
                        </a:lnTo>
                        <a:lnTo>
                          <a:pt x="270" y="68"/>
                        </a:lnTo>
                        <a:lnTo>
                          <a:pt x="263" y="101"/>
                        </a:lnTo>
                        <a:lnTo>
                          <a:pt x="261" y="56"/>
                        </a:lnTo>
                        <a:lnTo>
                          <a:pt x="287" y="0"/>
                        </a:lnTo>
                        <a:lnTo>
                          <a:pt x="261" y="36"/>
                        </a:lnTo>
                        <a:lnTo>
                          <a:pt x="231" y="72"/>
                        </a:lnTo>
                        <a:lnTo>
                          <a:pt x="0" y="72"/>
                        </a:lnTo>
                        <a:lnTo>
                          <a:pt x="17" y="318"/>
                        </a:lnTo>
                        <a:lnTo>
                          <a:pt x="0" y="380"/>
                        </a:lnTo>
                        <a:lnTo>
                          <a:pt x="30" y="317"/>
                        </a:lnTo>
                        <a:lnTo>
                          <a:pt x="50" y="36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17" name="Freeform 113"/>
                  <p:cNvSpPr>
                    <a:spLocks/>
                  </p:cNvSpPr>
                  <p:nvPr/>
                </p:nvSpPr>
                <p:spPr bwMode="auto">
                  <a:xfrm>
                    <a:off x="1113" y="3119"/>
                    <a:ext cx="648" cy="297"/>
                  </a:xfrm>
                  <a:custGeom>
                    <a:avLst/>
                    <a:gdLst>
                      <a:gd name="T0" fmla="*/ 586 w 648"/>
                      <a:gd name="T1" fmla="*/ 268 h 297"/>
                      <a:gd name="T2" fmla="*/ 572 w 648"/>
                      <a:gd name="T3" fmla="*/ 265 h 297"/>
                      <a:gd name="T4" fmla="*/ 497 w 648"/>
                      <a:gd name="T5" fmla="*/ 249 h 297"/>
                      <a:gd name="T6" fmla="*/ 310 w 648"/>
                      <a:gd name="T7" fmla="*/ 284 h 297"/>
                      <a:gd name="T8" fmla="*/ 206 w 648"/>
                      <a:gd name="T9" fmla="*/ 258 h 297"/>
                      <a:gd name="T10" fmla="*/ 259 w 648"/>
                      <a:gd name="T11" fmla="*/ 236 h 297"/>
                      <a:gd name="T12" fmla="*/ 246 w 648"/>
                      <a:gd name="T13" fmla="*/ 234 h 297"/>
                      <a:gd name="T14" fmla="*/ 174 w 648"/>
                      <a:gd name="T15" fmla="*/ 218 h 297"/>
                      <a:gd name="T16" fmla="*/ 123 w 648"/>
                      <a:gd name="T17" fmla="*/ 204 h 297"/>
                      <a:gd name="T18" fmla="*/ 90 w 648"/>
                      <a:gd name="T19" fmla="*/ 169 h 297"/>
                      <a:gd name="T20" fmla="*/ 104 w 648"/>
                      <a:gd name="T21" fmla="*/ 156 h 297"/>
                      <a:gd name="T22" fmla="*/ 130 w 648"/>
                      <a:gd name="T23" fmla="*/ 133 h 297"/>
                      <a:gd name="T24" fmla="*/ 177 w 648"/>
                      <a:gd name="T25" fmla="*/ 147 h 297"/>
                      <a:gd name="T26" fmla="*/ 184 w 648"/>
                      <a:gd name="T27" fmla="*/ 88 h 297"/>
                      <a:gd name="T28" fmla="*/ 187 w 648"/>
                      <a:gd name="T29" fmla="*/ 143 h 297"/>
                      <a:gd name="T30" fmla="*/ 210 w 648"/>
                      <a:gd name="T31" fmla="*/ 102 h 297"/>
                      <a:gd name="T32" fmla="*/ 220 w 648"/>
                      <a:gd name="T33" fmla="*/ 90 h 297"/>
                      <a:gd name="T34" fmla="*/ 237 w 648"/>
                      <a:gd name="T35" fmla="*/ 131 h 297"/>
                      <a:gd name="T36" fmla="*/ 252 w 648"/>
                      <a:gd name="T37" fmla="*/ 108 h 297"/>
                      <a:gd name="T38" fmla="*/ 219 w 648"/>
                      <a:gd name="T39" fmla="*/ 41 h 297"/>
                      <a:gd name="T40" fmla="*/ 269 w 648"/>
                      <a:gd name="T41" fmla="*/ 108 h 297"/>
                      <a:gd name="T42" fmla="*/ 264 w 648"/>
                      <a:gd name="T43" fmla="*/ 54 h 297"/>
                      <a:gd name="T44" fmla="*/ 272 w 648"/>
                      <a:gd name="T45" fmla="*/ 46 h 297"/>
                      <a:gd name="T46" fmla="*/ 282 w 648"/>
                      <a:gd name="T47" fmla="*/ 93 h 297"/>
                      <a:gd name="T48" fmla="*/ 289 w 648"/>
                      <a:gd name="T49" fmla="*/ 56 h 297"/>
                      <a:gd name="T50" fmla="*/ 292 w 648"/>
                      <a:gd name="T51" fmla="*/ 51 h 297"/>
                      <a:gd name="T52" fmla="*/ 297 w 648"/>
                      <a:gd name="T53" fmla="*/ 89 h 297"/>
                      <a:gd name="T54" fmla="*/ 307 w 648"/>
                      <a:gd name="T55" fmla="*/ 81 h 297"/>
                      <a:gd name="T56" fmla="*/ 303 w 648"/>
                      <a:gd name="T57" fmla="*/ 30 h 297"/>
                      <a:gd name="T58" fmla="*/ 320 w 648"/>
                      <a:gd name="T59" fmla="*/ 79 h 297"/>
                      <a:gd name="T60" fmla="*/ 333 w 648"/>
                      <a:gd name="T61" fmla="*/ 34 h 297"/>
                      <a:gd name="T62" fmla="*/ 336 w 648"/>
                      <a:gd name="T63" fmla="*/ 23 h 297"/>
                      <a:gd name="T64" fmla="*/ 357 w 648"/>
                      <a:gd name="T65" fmla="*/ 79 h 297"/>
                      <a:gd name="T66" fmla="*/ 330 w 648"/>
                      <a:gd name="T67" fmla="*/ 0 h 297"/>
                      <a:gd name="T68" fmla="*/ 392 w 648"/>
                      <a:gd name="T69" fmla="*/ 56 h 297"/>
                      <a:gd name="T70" fmla="*/ 630 w 648"/>
                      <a:gd name="T71" fmla="*/ 249 h 297"/>
                      <a:gd name="T72" fmla="*/ 615 w 648"/>
                      <a:gd name="T73" fmla="*/ 2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297">
                        <a:moveTo>
                          <a:pt x="593" y="282"/>
                        </a:moveTo>
                        <a:lnTo>
                          <a:pt x="586" y="268"/>
                        </a:lnTo>
                        <a:lnTo>
                          <a:pt x="499" y="294"/>
                        </a:lnTo>
                        <a:lnTo>
                          <a:pt x="572" y="265"/>
                        </a:lnTo>
                        <a:lnTo>
                          <a:pt x="407" y="269"/>
                        </a:lnTo>
                        <a:lnTo>
                          <a:pt x="497" y="249"/>
                        </a:lnTo>
                        <a:lnTo>
                          <a:pt x="353" y="249"/>
                        </a:lnTo>
                        <a:lnTo>
                          <a:pt x="310" y="284"/>
                        </a:lnTo>
                        <a:lnTo>
                          <a:pt x="346" y="249"/>
                        </a:lnTo>
                        <a:lnTo>
                          <a:pt x="206" y="258"/>
                        </a:lnTo>
                        <a:lnTo>
                          <a:pt x="339" y="244"/>
                        </a:lnTo>
                        <a:lnTo>
                          <a:pt x="259" y="236"/>
                        </a:lnTo>
                        <a:lnTo>
                          <a:pt x="149" y="242"/>
                        </a:lnTo>
                        <a:lnTo>
                          <a:pt x="246" y="234"/>
                        </a:lnTo>
                        <a:lnTo>
                          <a:pt x="67" y="221"/>
                        </a:lnTo>
                        <a:lnTo>
                          <a:pt x="174" y="218"/>
                        </a:lnTo>
                        <a:lnTo>
                          <a:pt x="0" y="192"/>
                        </a:lnTo>
                        <a:lnTo>
                          <a:pt x="123" y="204"/>
                        </a:lnTo>
                        <a:lnTo>
                          <a:pt x="6" y="119"/>
                        </a:lnTo>
                        <a:lnTo>
                          <a:pt x="90" y="169"/>
                        </a:lnTo>
                        <a:lnTo>
                          <a:pt x="106" y="107"/>
                        </a:lnTo>
                        <a:lnTo>
                          <a:pt x="104" y="156"/>
                        </a:lnTo>
                        <a:lnTo>
                          <a:pt x="180" y="50"/>
                        </a:lnTo>
                        <a:lnTo>
                          <a:pt x="130" y="133"/>
                        </a:lnTo>
                        <a:lnTo>
                          <a:pt x="154" y="152"/>
                        </a:lnTo>
                        <a:lnTo>
                          <a:pt x="177" y="147"/>
                        </a:lnTo>
                        <a:lnTo>
                          <a:pt x="160" y="105"/>
                        </a:lnTo>
                        <a:lnTo>
                          <a:pt x="184" y="88"/>
                        </a:lnTo>
                        <a:lnTo>
                          <a:pt x="169" y="117"/>
                        </a:lnTo>
                        <a:lnTo>
                          <a:pt x="187" y="143"/>
                        </a:lnTo>
                        <a:lnTo>
                          <a:pt x="210" y="130"/>
                        </a:lnTo>
                        <a:lnTo>
                          <a:pt x="210" y="102"/>
                        </a:lnTo>
                        <a:lnTo>
                          <a:pt x="224" y="56"/>
                        </a:lnTo>
                        <a:lnTo>
                          <a:pt x="220" y="90"/>
                        </a:lnTo>
                        <a:lnTo>
                          <a:pt x="216" y="119"/>
                        </a:lnTo>
                        <a:lnTo>
                          <a:pt x="237" y="131"/>
                        </a:lnTo>
                        <a:lnTo>
                          <a:pt x="257" y="127"/>
                        </a:lnTo>
                        <a:lnTo>
                          <a:pt x="252" y="108"/>
                        </a:lnTo>
                        <a:lnTo>
                          <a:pt x="247" y="88"/>
                        </a:lnTo>
                        <a:lnTo>
                          <a:pt x="219" y="41"/>
                        </a:lnTo>
                        <a:lnTo>
                          <a:pt x="259" y="82"/>
                        </a:lnTo>
                        <a:lnTo>
                          <a:pt x="269" y="108"/>
                        </a:lnTo>
                        <a:lnTo>
                          <a:pt x="276" y="83"/>
                        </a:lnTo>
                        <a:lnTo>
                          <a:pt x="264" y="54"/>
                        </a:lnTo>
                        <a:lnTo>
                          <a:pt x="260" y="29"/>
                        </a:lnTo>
                        <a:lnTo>
                          <a:pt x="272" y="46"/>
                        </a:lnTo>
                        <a:lnTo>
                          <a:pt x="282" y="72"/>
                        </a:lnTo>
                        <a:lnTo>
                          <a:pt x="282" y="93"/>
                        </a:lnTo>
                        <a:lnTo>
                          <a:pt x="290" y="72"/>
                        </a:lnTo>
                        <a:lnTo>
                          <a:pt x="289" y="56"/>
                        </a:lnTo>
                        <a:lnTo>
                          <a:pt x="276" y="37"/>
                        </a:lnTo>
                        <a:lnTo>
                          <a:pt x="292" y="51"/>
                        </a:lnTo>
                        <a:lnTo>
                          <a:pt x="297" y="74"/>
                        </a:lnTo>
                        <a:lnTo>
                          <a:pt x="297" y="89"/>
                        </a:lnTo>
                        <a:lnTo>
                          <a:pt x="310" y="96"/>
                        </a:lnTo>
                        <a:lnTo>
                          <a:pt x="307" y="81"/>
                        </a:lnTo>
                        <a:lnTo>
                          <a:pt x="300" y="60"/>
                        </a:lnTo>
                        <a:lnTo>
                          <a:pt x="303" y="30"/>
                        </a:lnTo>
                        <a:lnTo>
                          <a:pt x="307" y="55"/>
                        </a:lnTo>
                        <a:lnTo>
                          <a:pt x="320" y="79"/>
                        </a:lnTo>
                        <a:lnTo>
                          <a:pt x="336" y="65"/>
                        </a:lnTo>
                        <a:lnTo>
                          <a:pt x="333" y="34"/>
                        </a:lnTo>
                        <a:lnTo>
                          <a:pt x="302" y="0"/>
                        </a:lnTo>
                        <a:lnTo>
                          <a:pt x="336" y="23"/>
                        </a:lnTo>
                        <a:lnTo>
                          <a:pt x="349" y="53"/>
                        </a:lnTo>
                        <a:lnTo>
                          <a:pt x="357" y="79"/>
                        </a:lnTo>
                        <a:lnTo>
                          <a:pt x="359" y="43"/>
                        </a:lnTo>
                        <a:lnTo>
                          <a:pt x="330" y="0"/>
                        </a:lnTo>
                        <a:lnTo>
                          <a:pt x="359" y="28"/>
                        </a:lnTo>
                        <a:lnTo>
                          <a:pt x="392" y="56"/>
                        </a:lnTo>
                        <a:lnTo>
                          <a:pt x="648" y="56"/>
                        </a:lnTo>
                        <a:lnTo>
                          <a:pt x="630" y="249"/>
                        </a:lnTo>
                        <a:lnTo>
                          <a:pt x="648" y="297"/>
                        </a:lnTo>
                        <a:lnTo>
                          <a:pt x="615" y="248"/>
                        </a:lnTo>
                        <a:lnTo>
                          <a:pt x="593" y="28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8418" name="Group 114"/>
                <p:cNvGrpSpPr>
                  <a:grpSpLocks/>
                </p:cNvGrpSpPr>
                <p:nvPr/>
              </p:nvGrpSpPr>
              <p:grpSpPr bwMode="auto">
                <a:xfrm>
                  <a:off x="528" y="1872"/>
                  <a:ext cx="2433" cy="2222"/>
                  <a:chOff x="552" y="1106"/>
                  <a:chExt cx="2433" cy="2222"/>
                </a:xfrm>
              </p:grpSpPr>
              <p:sp>
                <p:nvSpPr>
                  <p:cNvPr id="738419" name="Freeform 115"/>
                  <p:cNvSpPr>
                    <a:spLocks/>
                  </p:cNvSpPr>
                  <p:nvPr/>
                </p:nvSpPr>
                <p:spPr bwMode="auto">
                  <a:xfrm>
                    <a:off x="552" y="1106"/>
                    <a:ext cx="2433" cy="2222"/>
                  </a:xfrm>
                  <a:custGeom>
                    <a:avLst/>
                    <a:gdLst>
                      <a:gd name="T0" fmla="*/ 991 w 2433"/>
                      <a:gd name="T1" fmla="*/ 1987 h 2222"/>
                      <a:gd name="T2" fmla="*/ 837 w 2433"/>
                      <a:gd name="T3" fmla="*/ 2162 h 2222"/>
                      <a:gd name="T4" fmla="*/ 1041 w 2433"/>
                      <a:gd name="T5" fmla="*/ 2218 h 2222"/>
                      <a:gd name="T6" fmla="*/ 1186 w 2433"/>
                      <a:gd name="T7" fmla="*/ 2197 h 2222"/>
                      <a:gd name="T8" fmla="*/ 1294 w 2433"/>
                      <a:gd name="T9" fmla="*/ 2153 h 2222"/>
                      <a:gd name="T10" fmla="*/ 1453 w 2433"/>
                      <a:gd name="T11" fmla="*/ 2179 h 2222"/>
                      <a:gd name="T12" fmla="*/ 1452 w 2433"/>
                      <a:gd name="T13" fmla="*/ 2129 h 2222"/>
                      <a:gd name="T14" fmla="*/ 1477 w 2433"/>
                      <a:gd name="T15" fmla="*/ 2084 h 2222"/>
                      <a:gd name="T16" fmla="*/ 1425 w 2433"/>
                      <a:gd name="T17" fmla="*/ 1792 h 2222"/>
                      <a:gd name="T18" fmla="*/ 1600 w 2433"/>
                      <a:gd name="T19" fmla="*/ 1558 h 2222"/>
                      <a:gd name="T20" fmla="*/ 1875 w 2433"/>
                      <a:gd name="T21" fmla="*/ 1271 h 2222"/>
                      <a:gd name="T22" fmla="*/ 2433 w 2433"/>
                      <a:gd name="T23" fmla="*/ 1062 h 2222"/>
                      <a:gd name="T24" fmla="*/ 2277 w 2433"/>
                      <a:gd name="T25" fmla="*/ 971 h 2222"/>
                      <a:gd name="T26" fmla="*/ 2046 w 2433"/>
                      <a:gd name="T27" fmla="*/ 1091 h 2222"/>
                      <a:gd name="T28" fmla="*/ 2142 w 2433"/>
                      <a:gd name="T29" fmla="*/ 986 h 2222"/>
                      <a:gd name="T30" fmla="*/ 2130 w 2433"/>
                      <a:gd name="T31" fmla="*/ 890 h 2222"/>
                      <a:gd name="T32" fmla="*/ 1893 w 2433"/>
                      <a:gd name="T33" fmla="*/ 1052 h 2222"/>
                      <a:gd name="T34" fmla="*/ 1869 w 2433"/>
                      <a:gd name="T35" fmla="*/ 1194 h 2222"/>
                      <a:gd name="T36" fmla="*/ 1545 w 2433"/>
                      <a:gd name="T37" fmla="*/ 1428 h 2222"/>
                      <a:gd name="T38" fmla="*/ 1441 w 2433"/>
                      <a:gd name="T39" fmla="*/ 1374 h 2222"/>
                      <a:gd name="T40" fmla="*/ 1635 w 2433"/>
                      <a:gd name="T41" fmla="*/ 1085 h 2222"/>
                      <a:gd name="T42" fmla="*/ 2034 w 2433"/>
                      <a:gd name="T43" fmla="*/ 824 h 2222"/>
                      <a:gd name="T44" fmla="*/ 2097 w 2433"/>
                      <a:gd name="T45" fmla="*/ 794 h 2222"/>
                      <a:gd name="T46" fmla="*/ 2049 w 2433"/>
                      <a:gd name="T47" fmla="*/ 659 h 2222"/>
                      <a:gd name="T48" fmla="*/ 1884 w 2433"/>
                      <a:gd name="T49" fmla="*/ 620 h 2222"/>
                      <a:gd name="T50" fmla="*/ 1728 w 2433"/>
                      <a:gd name="T51" fmla="*/ 932 h 2222"/>
                      <a:gd name="T52" fmla="*/ 1818 w 2433"/>
                      <a:gd name="T53" fmla="*/ 479 h 2222"/>
                      <a:gd name="T54" fmla="*/ 1761 w 2433"/>
                      <a:gd name="T55" fmla="*/ 288 h 2222"/>
                      <a:gd name="T56" fmla="*/ 1521 w 2433"/>
                      <a:gd name="T57" fmla="*/ 512 h 2222"/>
                      <a:gd name="T58" fmla="*/ 1659 w 2433"/>
                      <a:gd name="T59" fmla="*/ 264 h 2222"/>
                      <a:gd name="T60" fmla="*/ 1425 w 2433"/>
                      <a:gd name="T61" fmla="*/ 245 h 2222"/>
                      <a:gd name="T62" fmla="*/ 1404 w 2433"/>
                      <a:gd name="T63" fmla="*/ 239 h 2222"/>
                      <a:gd name="T64" fmla="*/ 1350 w 2433"/>
                      <a:gd name="T65" fmla="*/ 266 h 2222"/>
                      <a:gd name="T66" fmla="*/ 1197 w 2433"/>
                      <a:gd name="T67" fmla="*/ 386 h 2222"/>
                      <a:gd name="T68" fmla="*/ 1527 w 2433"/>
                      <a:gd name="T69" fmla="*/ 602 h 2222"/>
                      <a:gd name="T70" fmla="*/ 1551 w 2433"/>
                      <a:gd name="T71" fmla="*/ 1080 h 2222"/>
                      <a:gd name="T72" fmla="*/ 1314 w 2433"/>
                      <a:gd name="T73" fmla="*/ 1326 h 2222"/>
                      <a:gd name="T74" fmla="*/ 1090 w 2433"/>
                      <a:gd name="T75" fmla="*/ 1436 h 2222"/>
                      <a:gd name="T76" fmla="*/ 862 w 2433"/>
                      <a:gd name="T77" fmla="*/ 1284 h 2222"/>
                      <a:gd name="T78" fmla="*/ 945 w 2433"/>
                      <a:gd name="T79" fmla="*/ 944 h 2222"/>
                      <a:gd name="T80" fmla="*/ 1326 w 2433"/>
                      <a:gd name="T81" fmla="*/ 653 h 2222"/>
                      <a:gd name="T82" fmla="*/ 1266 w 2433"/>
                      <a:gd name="T83" fmla="*/ 539 h 2222"/>
                      <a:gd name="T84" fmla="*/ 1059 w 2433"/>
                      <a:gd name="T85" fmla="*/ 575 h 2222"/>
                      <a:gd name="T86" fmla="*/ 1086 w 2433"/>
                      <a:gd name="T87" fmla="*/ 305 h 2222"/>
                      <a:gd name="T88" fmla="*/ 897 w 2433"/>
                      <a:gd name="T89" fmla="*/ 164 h 2222"/>
                      <a:gd name="T90" fmla="*/ 1083 w 2433"/>
                      <a:gd name="T91" fmla="*/ 342 h 2222"/>
                      <a:gd name="T92" fmla="*/ 873 w 2433"/>
                      <a:gd name="T93" fmla="*/ 290 h 2222"/>
                      <a:gd name="T94" fmla="*/ 783 w 2433"/>
                      <a:gd name="T95" fmla="*/ 401 h 2222"/>
                      <a:gd name="T96" fmla="*/ 987 w 2433"/>
                      <a:gd name="T97" fmla="*/ 644 h 2222"/>
                      <a:gd name="T98" fmla="*/ 711 w 2433"/>
                      <a:gd name="T99" fmla="*/ 1128 h 2222"/>
                      <a:gd name="T100" fmla="*/ 441 w 2433"/>
                      <a:gd name="T101" fmla="*/ 623 h 2222"/>
                      <a:gd name="T102" fmla="*/ 381 w 2433"/>
                      <a:gd name="T103" fmla="*/ 419 h 2222"/>
                      <a:gd name="T104" fmla="*/ 240 w 2433"/>
                      <a:gd name="T105" fmla="*/ 479 h 2222"/>
                      <a:gd name="T106" fmla="*/ 309 w 2433"/>
                      <a:gd name="T107" fmla="*/ 647 h 2222"/>
                      <a:gd name="T108" fmla="*/ 99 w 2433"/>
                      <a:gd name="T109" fmla="*/ 746 h 2222"/>
                      <a:gd name="T110" fmla="*/ 453 w 2433"/>
                      <a:gd name="T111" fmla="*/ 908 h 2222"/>
                      <a:gd name="T112" fmla="*/ 201 w 2433"/>
                      <a:gd name="T113" fmla="*/ 864 h 2222"/>
                      <a:gd name="T114" fmla="*/ 231 w 2433"/>
                      <a:gd name="T115" fmla="*/ 1073 h 2222"/>
                      <a:gd name="T116" fmla="*/ 714 w 2433"/>
                      <a:gd name="T117" fmla="*/ 1354 h 2222"/>
                      <a:gd name="T118" fmla="*/ 933 w 2433"/>
                      <a:gd name="T119" fmla="*/ 1548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3" h="2222">
                        <a:moveTo>
                          <a:pt x="957" y="1662"/>
                        </a:moveTo>
                        <a:lnTo>
                          <a:pt x="967" y="1705"/>
                        </a:lnTo>
                        <a:lnTo>
                          <a:pt x="973" y="1756"/>
                        </a:lnTo>
                        <a:lnTo>
                          <a:pt x="981" y="1812"/>
                        </a:lnTo>
                        <a:lnTo>
                          <a:pt x="985" y="1870"/>
                        </a:lnTo>
                        <a:lnTo>
                          <a:pt x="987" y="1919"/>
                        </a:lnTo>
                        <a:lnTo>
                          <a:pt x="993" y="1956"/>
                        </a:lnTo>
                        <a:lnTo>
                          <a:pt x="991" y="1987"/>
                        </a:lnTo>
                        <a:lnTo>
                          <a:pt x="981" y="2018"/>
                        </a:lnTo>
                        <a:lnTo>
                          <a:pt x="966" y="2062"/>
                        </a:lnTo>
                        <a:lnTo>
                          <a:pt x="957" y="2088"/>
                        </a:lnTo>
                        <a:lnTo>
                          <a:pt x="919" y="2101"/>
                        </a:lnTo>
                        <a:lnTo>
                          <a:pt x="886" y="2117"/>
                        </a:lnTo>
                        <a:lnTo>
                          <a:pt x="846" y="2137"/>
                        </a:lnTo>
                        <a:lnTo>
                          <a:pt x="813" y="2161"/>
                        </a:lnTo>
                        <a:lnTo>
                          <a:pt x="837" y="2162"/>
                        </a:lnTo>
                        <a:lnTo>
                          <a:pt x="865" y="2162"/>
                        </a:lnTo>
                        <a:lnTo>
                          <a:pt x="910" y="2158"/>
                        </a:lnTo>
                        <a:lnTo>
                          <a:pt x="952" y="2158"/>
                        </a:lnTo>
                        <a:lnTo>
                          <a:pt x="1012" y="2146"/>
                        </a:lnTo>
                        <a:lnTo>
                          <a:pt x="1029" y="2141"/>
                        </a:lnTo>
                        <a:lnTo>
                          <a:pt x="1038" y="2155"/>
                        </a:lnTo>
                        <a:lnTo>
                          <a:pt x="1038" y="2180"/>
                        </a:lnTo>
                        <a:lnTo>
                          <a:pt x="1041" y="2218"/>
                        </a:lnTo>
                        <a:lnTo>
                          <a:pt x="1056" y="2222"/>
                        </a:lnTo>
                        <a:lnTo>
                          <a:pt x="1095" y="2197"/>
                        </a:lnTo>
                        <a:lnTo>
                          <a:pt x="1114" y="2179"/>
                        </a:lnTo>
                        <a:lnTo>
                          <a:pt x="1128" y="2159"/>
                        </a:lnTo>
                        <a:lnTo>
                          <a:pt x="1141" y="2149"/>
                        </a:lnTo>
                        <a:lnTo>
                          <a:pt x="1161" y="2142"/>
                        </a:lnTo>
                        <a:lnTo>
                          <a:pt x="1168" y="2167"/>
                        </a:lnTo>
                        <a:lnTo>
                          <a:pt x="1186" y="2197"/>
                        </a:lnTo>
                        <a:lnTo>
                          <a:pt x="1200" y="2218"/>
                        </a:lnTo>
                        <a:lnTo>
                          <a:pt x="1219" y="2221"/>
                        </a:lnTo>
                        <a:lnTo>
                          <a:pt x="1234" y="2197"/>
                        </a:lnTo>
                        <a:lnTo>
                          <a:pt x="1245" y="2176"/>
                        </a:lnTo>
                        <a:lnTo>
                          <a:pt x="1263" y="2155"/>
                        </a:lnTo>
                        <a:lnTo>
                          <a:pt x="1269" y="2146"/>
                        </a:lnTo>
                        <a:lnTo>
                          <a:pt x="1281" y="2150"/>
                        </a:lnTo>
                        <a:lnTo>
                          <a:pt x="1294" y="2153"/>
                        </a:lnTo>
                        <a:lnTo>
                          <a:pt x="1305" y="2164"/>
                        </a:lnTo>
                        <a:lnTo>
                          <a:pt x="1318" y="2174"/>
                        </a:lnTo>
                        <a:lnTo>
                          <a:pt x="1341" y="2182"/>
                        </a:lnTo>
                        <a:lnTo>
                          <a:pt x="1366" y="2185"/>
                        </a:lnTo>
                        <a:lnTo>
                          <a:pt x="1392" y="2188"/>
                        </a:lnTo>
                        <a:lnTo>
                          <a:pt x="1428" y="2194"/>
                        </a:lnTo>
                        <a:lnTo>
                          <a:pt x="1440" y="2189"/>
                        </a:lnTo>
                        <a:lnTo>
                          <a:pt x="1453" y="2179"/>
                        </a:lnTo>
                        <a:lnTo>
                          <a:pt x="1434" y="2161"/>
                        </a:lnTo>
                        <a:lnTo>
                          <a:pt x="1417" y="2150"/>
                        </a:lnTo>
                        <a:lnTo>
                          <a:pt x="1399" y="2138"/>
                        </a:lnTo>
                        <a:lnTo>
                          <a:pt x="1386" y="2126"/>
                        </a:lnTo>
                        <a:lnTo>
                          <a:pt x="1389" y="2112"/>
                        </a:lnTo>
                        <a:lnTo>
                          <a:pt x="1407" y="2116"/>
                        </a:lnTo>
                        <a:lnTo>
                          <a:pt x="1428" y="2116"/>
                        </a:lnTo>
                        <a:lnTo>
                          <a:pt x="1452" y="2129"/>
                        </a:lnTo>
                        <a:lnTo>
                          <a:pt x="1471" y="2141"/>
                        </a:lnTo>
                        <a:lnTo>
                          <a:pt x="1506" y="2161"/>
                        </a:lnTo>
                        <a:lnTo>
                          <a:pt x="1527" y="2164"/>
                        </a:lnTo>
                        <a:lnTo>
                          <a:pt x="1549" y="2158"/>
                        </a:lnTo>
                        <a:lnTo>
                          <a:pt x="1533" y="2137"/>
                        </a:lnTo>
                        <a:lnTo>
                          <a:pt x="1519" y="2123"/>
                        </a:lnTo>
                        <a:lnTo>
                          <a:pt x="1497" y="2105"/>
                        </a:lnTo>
                        <a:lnTo>
                          <a:pt x="1477" y="2084"/>
                        </a:lnTo>
                        <a:lnTo>
                          <a:pt x="1459" y="2071"/>
                        </a:lnTo>
                        <a:lnTo>
                          <a:pt x="1441" y="2036"/>
                        </a:lnTo>
                        <a:lnTo>
                          <a:pt x="1425" y="2015"/>
                        </a:lnTo>
                        <a:lnTo>
                          <a:pt x="1419" y="1974"/>
                        </a:lnTo>
                        <a:lnTo>
                          <a:pt x="1419" y="1924"/>
                        </a:lnTo>
                        <a:lnTo>
                          <a:pt x="1431" y="1872"/>
                        </a:lnTo>
                        <a:lnTo>
                          <a:pt x="1428" y="1827"/>
                        </a:lnTo>
                        <a:lnTo>
                          <a:pt x="1425" y="1792"/>
                        </a:lnTo>
                        <a:lnTo>
                          <a:pt x="1431" y="1764"/>
                        </a:lnTo>
                        <a:lnTo>
                          <a:pt x="1431" y="1731"/>
                        </a:lnTo>
                        <a:lnTo>
                          <a:pt x="1440" y="1701"/>
                        </a:lnTo>
                        <a:lnTo>
                          <a:pt x="1449" y="1674"/>
                        </a:lnTo>
                        <a:lnTo>
                          <a:pt x="1470" y="1653"/>
                        </a:lnTo>
                        <a:lnTo>
                          <a:pt x="1509" y="1624"/>
                        </a:lnTo>
                        <a:lnTo>
                          <a:pt x="1554" y="1593"/>
                        </a:lnTo>
                        <a:lnTo>
                          <a:pt x="1600" y="1558"/>
                        </a:lnTo>
                        <a:lnTo>
                          <a:pt x="1641" y="1518"/>
                        </a:lnTo>
                        <a:lnTo>
                          <a:pt x="1666" y="1478"/>
                        </a:lnTo>
                        <a:lnTo>
                          <a:pt x="1701" y="1434"/>
                        </a:lnTo>
                        <a:lnTo>
                          <a:pt x="1741" y="1389"/>
                        </a:lnTo>
                        <a:lnTo>
                          <a:pt x="1764" y="1365"/>
                        </a:lnTo>
                        <a:lnTo>
                          <a:pt x="1782" y="1343"/>
                        </a:lnTo>
                        <a:lnTo>
                          <a:pt x="1830" y="1298"/>
                        </a:lnTo>
                        <a:lnTo>
                          <a:pt x="1875" y="1271"/>
                        </a:lnTo>
                        <a:lnTo>
                          <a:pt x="1935" y="1230"/>
                        </a:lnTo>
                        <a:lnTo>
                          <a:pt x="1974" y="1202"/>
                        </a:lnTo>
                        <a:lnTo>
                          <a:pt x="2052" y="1157"/>
                        </a:lnTo>
                        <a:lnTo>
                          <a:pt x="2100" y="1133"/>
                        </a:lnTo>
                        <a:lnTo>
                          <a:pt x="2136" y="1109"/>
                        </a:lnTo>
                        <a:lnTo>
                          <a:pt x="2181" y="1080"/>
                        </a:lnTo>
                        <a:lnTo>
                          <a:pt x="2262" y="1079"/>
                        </a:lnTo>
                        <a:lnTo>
                          <a:pt x="2433" y="1062"/>
                        </a:lnTo>
                        <a:lnTo>
                          <a:pt x="2370" y="1055"/>
                        </a:lnTo>
                        <a:lnTo>
                          <a:pt x="2328" y="1058"/>
                        </a:lnTo>
                        <a:lnTo>
                          <a:pt x="2400" y="974"/>
                        </a:lnTo>
                        <a:lnTo>
                          <a:pt x="2304" y="1061"/>
                        </a:lnTo>
                        <a:lnTo>
                          <a:pt x="2262" y="1058"/>
                        </a:lnTo>
                        <a:lnTo>
                          <a:pt x="2217" y="1050"/>
                        </a:lnTo>
                        <a:lnTo>
                          <a:pt x="2241" y="1016"/>
                        </a:lnTo>
                        <a:lnTo>
                          <a:pt x="2277" y="971"/>
                        </a:lnTo>
                        <a:lnTo>
                          <a:pt x="2379" y="876"/>
                        </a:lnTo>
                        <a:lnTo>
                          <a:pt x="2289" y="941"/>
                        </a:lnTo>
                        <a:lnTo>
                          <a:pt x="2238" y="983"/>
                        </a:lnTo>
                        <a:lnTo>
                          <a:pt x="2196" y="1019"/>
                        </a:lnTo>
                        <a:lnTo>
                          <a:pt x="2166" y="1034"/>
                        </a:lnTo>
                        <a:lnTo>
                          <a:pt x="2127" y="1058"/>
                        </a:lnTo>
                        <a:lnTo>
                          <a:pt x="2094" y="1076"/>
                        </a:lnTo>
                        <a:lnTo>
                          <a:pt x="2046" y="1091"/>
                        </a:lnTo>
                        <a:lnTo>
                          <a:pt x="2007" y="1106"/>
                        </a:lnTo>
                        <a:lnTo>
                          <a:pt x="2004" y="1079"/>
                        </a:lnTo>
                        <a:lnTo>
                          <a:pt x="2058" y="1049"/>
                        </a:lnTo>
                        <a:lnTo>
                          <a:pt x="2091" y="1010"/>
                        </a:lnTo>
                        <a:lnTo>
                          <a:pt x="2121" y="1004"/>
                        </a:lnTo>
                        <a:lnTo>
                          <a:pt x="2151" y="992"/>
                        </a:lnTo>
                        <a:lnTo>
                          <a:pt x="2241" y="935"/>
                        </a:lnTo>
                        <a:lnTo>
                          <a:pt x="2142" y="986"/>
                        </a:lnTo>
                        <a:lnTo>
                          <a:pt x="2094" y="995"/>
                        </a:lnTo>
                        <a:lnTo>
                          <a:pt x="2169" y="878"/>
                        </a:lnTo>
                        <a:lnTo>
                          <a:pt x="2061" y="1013"/>
                        </a:lnTo>
                        <a:lnTo>
                          <a:pt x="2037" y="1040"/>
                        </a:lnTo>
                        <a:lnTo>
                          <a:pt x="1992" y="1058"/>
                        </a:lnTo>
                        <a:lnTo>
                          <a:pt x="1995" y="1004"/>
                        </a:lnTo>
                        <a:lnTo>
                          <a:pt x="2025" y="989"/>
                        </a:lnTo>
                        <a:lnTo>
                          <a:pt x="2130" y="890"/>
                        </a:lnTo>
                        <a:lnTo>
                          <a:pt x="2022" y="968"/>
                        </a:lnTo>
                        <a:lnTo>
                          <a:pt x="1992" y="986"/>
                        </a:lnTo>
                        <a:lnTo>
                          <a:pt x="1983" y="932"/>
                        </a:lnTo>
                        <a:lnTo>
                          <a:pt x="1971" y="864"/>
                        </a:lnTo>
                        <a:lnTo>
                          <a:pt x="1971" y="968"/>
                        </a:lnTo>
                        <a:lnTo>
                          <a:pt x="1971" y="1010"/>
                        </a:lnTo>
                        <a:lnTo>
                          <a:pt x="1965" y="1046"/>
                        </a:lnTo>
                        <a:lnTo>
                          <a:pt x="1893" y="1052"/>
                        </a:lnTo>
                        <a:lnTo>
                          <a:pt x="1866" y="1052"/>
                        </a:lnTo>
                        <a:lnTo>
                          <a:pt x="1773" y="1031"/>
                        </a:lnTo>
                        <a:lnTo>
                          <a:pt x="1845" y="1061"/>
                        </a:lnTo>
                        <a:lnTo>
                          <a:pt x="1908" y="1073"/>
                        </a:lnTo>
                        <a:lnTo>
                          <a:pt x="1962" y="1067"/>
                        </a:lnTo>
                        <a:lnTo>
                          <a:pt x="1977" y="1124"/>
                        </a:lnTo>
                        <a:lnTo>
                          <a:pt x="1917" y="1163"/>
                        </a:lnTo>
                        <a:lnTo>
                          <a:pt x="1869" y="1194"/>
                        </a:lnTo>
                        <a:lnTo>
                          <a:pt x="1803" y="1232"/>
                        </a:lnTo>
                        <a:lnTo>
                          <a:pt x="1753" y="1265"/>
                        </a:lnTo>
                        <a:lnTo>
                          <a:pt x="1720" y="1283"/>
                        </a:lnTo>
                        <a:lnTo>
                          <a:pt x="1683" y="1304"/>
                        </a:lnTo>
                        <a:lnTo>
                          <a:pt x="1650" y="1331"/>
                        </a:lnTo>
                        <a:lnTo>
                          <a:pt x="1618" y="1365"/>
                        </a:lnTo>
                        <a:lnTo>
                          <a:pt x="1582" y="1397"/>
                        </a:lnTo>
                        <a:lnTo>
                          <a:pt x="1545" y="1428"/>
                        </a:lnTo>
                        <a:lnTo>
                          <a:pt x="1521" y="1451"/>
                        </a:lnTo>
                        <a:lnTo>
                          <a:pt x="1479" y="1467"/>
                        </a:lnTo>
                        <a:lnTo>
                          <a:pt x="1452" y="1475"/>
                        </a:lnTo>
                        <a:lnTo>
                          <a:pt x="1429" y="1487"/>
                        </a:lnTo>
                        <a:lnTo>
                          <a:pt x="1407" y="1494"/>
                        </a:lnTo>
                        <a:lnTo>
                          <a:pt x="1419" y="1448"/>
                        </a:lnTo>
                        <a:lnTo>
                          <a:pt x="1429" y="1407"/>
                        </a:lnTo>
                        <a:lnTo>
                          <a:pt x="1441" y="1374"/>
                        </a:lnTo>
                        <a:lnTo>
                          <a:pt x="1467" y="1344"/>
                        </a:lnTo>
                        <a:lnTo>
                          <a:pt x="1497" y="1311"/>
                        </a:lnTo>
                        <a:lnTo>
                          <a:pt x="1528" y="1272"/>
                        </a:lnTo>
                        <a:lnTo>
                          <a:pt x="1564" y="1223"/>
                        </a:lnTo>
                        <a:lnTo>
                          <a:pt x="1579" y="1199"/>
                        </a:lnTo>
                        <a:lnTo>
                          <a:pt x="1599" y="1170"/>
                        </a:lnTo>
                        <a:lnTo>
                          <a:pt x="1617" y="1124"/>
                        </a:lnTo>
                        <a:lnTo>
                          <a:pt x="1635" y="1085"/>
                        </a:lnTo>
                        <a:lnTo>
                          <a:pt x="1644" y="1037"/>
                        </a:lnTo>
                        <a:lnTo>
                          <a:pt x="1665" y="996"/>
                        </a:lnTo>
                        <a:lnTo>
                          <a:pt x="1713" y="974"/>
                        </a:lnTo>
                        <a:lnTo>
                          <a:pt x="1788" y="947"/>
                        </a:lnTo>
                        <a:lnTo>
                          <a:pt x="1839" y="914"/>
                        </a:lnTo>
                        <a:lnTo>
                          <a:pt x="1899" y="884"/>
                        </a:lnTo>
                        <a:lnTo>
                          <a:pt x="1980" y="845"/>
                        </a:lnTo>
                        <a:lnTo>
                          <a:pt x="2034" y="824"/>
                        </a:lnTo>
                        <a:lnTo>
                          <a:pt x="2073" y="806"/>
                        </a:lnTo>
                        <a:lnTo>
                          <a:pt x="2238" y="800"/>
                        </a:lnTo>
                        <a:lnTo>
                          <a:pt x="2247" y="842"/>
                        </a:lnTo>
                        <a:lnTo>
                          <a:pt x="2280" y="884"/>
                        </a:lnTo>
                        <a:lnTo>
                          <a:pt x="2259" y="836"/>
                        </a:lnTo>
                        <a:lnTo>
                          <a:pt x="2256" y="800"/>
                        </a:lnTo>
                        <a:lnTo>
                          <a:pt x="2397" y="785"/>
                        </a:lnTo>
                        <a:lnTo>
                          <a:pt x="2097" y="794"/>
                        </a:lnTo>
                        <a:lnTo>
                          <a:pt x="2157" y="758"/>
                        </a:lnTo>
                        <a:lnTo>
                          <a:pt x="2223" y="708"/>
                        </a:lnTo>
                        <a:lnTo>
                          <a:pt x="2139" y="749"/>
                        </a:lnTo>
                        <a:lnTo>
                          <a:pt x="2085" y="764"/>
                        </a:lnTo>
                        <a:lnTo>
                          <a:pt x="2037" y="779"/>
                        </a:lnTo>
                        <a:lnTo>
                          <a:pt x="1998" y="737"/>
                        </a:lnTo>
                        <a:lnTo>
                          <a:pt x="1980" y="680"/>
                        </a:lnTo>
                        <a:lnTo>
                          <a:pt x="2049" y="659"/>
                        </a:lnTo>
                        <a:lnTo>
                          <a:pt x="2118" y="608"/>
                        </a:lnTo>
                        <a:lnTo>
                          <a:pt x="2025" y="656"/>
                        </a:lnTo>
                        <a:lnTo>
                          <a:pt x="1974" y="665"/>
                        </a:lnTo>
                        <a:lnTo>
                          <a:pt x="1923" y="540"/>
                        </a:lnTo>
                        <a:lnTo>
                          <a:pt x="1926" y="602"/>
                        </a:lnTo>
                        <a:lnTo>
                          <a:pt x="1884" y="611"/>
                        </a:lnTo>
                        <a:lnTo>
                          <a:pt x="1806" y="602"/>
                        </a:lnTo>
                        <a:lnTo>
                          <a:pt x="1884" y="620"/>
                        </a:lnTo>
                        <a:lnTo>
                          <a:pt x="1935" y="617"/>
                        </a:lnTo>
                        <a:lnTo>
                          <a:pt x="1959" y="686"/>
                        </a:lnTo>
                        <a:lnTo>
                          <a:pt x="1980" y="740"/>
                        </a:lnTo>
                        <a:lnTo>
                          <a:pt x="2010" y="794"/>
                        </a:lnTo>
                        <a:lnTo>
                          <a:pt x="1938" y="827"/>
                        </a:lnTo>
                        <a:lnTo>
                          <a:pt x="1863" y="863"/>
                        </a:lnTo>
                        <a:lnTo>
                          <a:pt x="1785" y="902"/>
                        </a:lnTo>
                        <a:lnTo>
                          <a:pt x="1728" y="932"/>
                        </a:lnTo>
                        <a:lnTo>
                          <a:pt x="1671" y="947"/>
                        </a:lnTo>
                        <a:lnTo>
                          <a:pt x="1695" y="860"/>
                        </a:lnTo>
                        <a:lnTo>
                          <a:pt x="1713" y="779"/>
                        </a:lnTo>
                        <a:lnTo>
                          <a:pt x="1722" y="719"/>
                        </a:lnTo>
                        <a:lnTo>
                          <a:pt x="1731" y="650"/>
                        </a:lnTo>
                        <a:lnTo>
                          <a:pt x="1731" y="596"/>
                        </a:lnTo>
                        <a:lnTo>
                          <a:pt x="1749" y="534"/>
                        </a:lnTo>
                        <a:lnTo>
                          <a:pt x="1818" y="479"/>
                        </a:lnTo>
                        <a:lnTo>
                          <a:pt x="1884" y="416"/>
                        </a:lnTo>
                        <a:lnTo>
                          <a:pt x="1947" y="306"/>
                        </a:lnTo>
                        <a:lnTo>
                          <a:pt x="1878" y="401"/>
                        </a:lnTo>
                        <a:lnTo>
                          <a:pt x="1809" y="455"/>
                        </a:lnTo>
                        <a:lnTo>
                          <a:pt x="1746" y="500"/>
                        </a:lnTo>
                        <a:lnTo>
                          <a:pt x="1743" y="452"/>
                        </a:lnTo>
                        <a:lnTo>
                          <a:pt x="1746" y="389"/>
                        </a:lnTo>
                        <a:lnTo>
                          <a:pt x="1761" y="288"/>
                        </a:lnTo>
                        <a:lnTo>
                          <a:pt x="1719" y="432"/>
                        </a:lnTo>
                        <a:lnTo>
                          <a:pt x="1716" y="515"/>
                        </a:lnTo>
                        <a:lnTo>
                          <a:pt x="1698" y="581"/>
                        </a:lnTo>
                        <a:lnTo>
                          <a:pt x="1683" y="662"/>
                        </a:lnTo>
                        <a:lnTo>
                          <a:pt x="1665" y="702"/>
                        </a:lnTo>
                        <a:lnTo>
                          <a:pt x="1623" y="659"/>
                        </a:lnTo>
                        <a:lnTo>
                          <a:pt x="1569" y="587"/>
                        </a:lnTo>
                        <a:lnTo>
                          <a:pt x="1521" y="512"/>
                        </a:lnTo>
                        <a:lnTo>
                          <a:pt x="1566" y="473"/>
                        </a:lnTo>
                        <a:lnTo>
                          <a:pt x="1599" y="432"/>
                        </a:lnTo>
                        <a:lnTo>
                          <a:pt x="1650" y="413"/>
                        </a:lnTo>
                        <a:lnTo>
                          <a:pt x="1731" y="362"/>
                        </a:lnTo>
                        <a:lnTo>
                          <a:pt x="1635" y="401"/>
                        </a:lnTo>
                        <a:lnTo>
                          <a:pt x="1605" y="407"/>
                        </a:lnTo>
                        <a:lnTo>
                          <a:pt x="1635" y="365"/>
                        </a:lnTo>
                        <a:lnTo>
                          <a:pt x="1659" y="264"/>
                        </a:lnTo>
                        <a:lnTo>
                          <a:pt x="1611" y="371"/>
                        </a:lnTo>
                        <a:lnTo>
                          <a:pt x="1587" y="407"/>
                        </a:lnTo>
                        <a:lnTo>
                          <a:pt x="1575" y="431"/>
                        </a:lnTo>
                        <a:lnTo>
                          <a:pt x="1542" y="458"/>
                        </a:lnTo>
                        <a:lnTo>
                          <a:pt x="1509" y="491"/>
                        </a:lnTo>
                        <a:lnTo>
                          <a:pt x="1461" y="408"/>
                        </a:lnTo>
                        <a:lnTo>
                          <a:pt x="1413" y="312"/>
                        </a:lnTo>
                        <a:lnTo>
                          <a:pt x="1425" y="245"/>
                        </a:lnTo>
                        <a:lnTo>
                          <a:pt x="1473" y="227"/>
                        </a:lnTo>
                        <a:lnTo>
                          <a:pt x="1593" y="149"/>
                        </a:lnTo>
                        <a:lnTo>
                          <a:pt x="1470" y="215"/>
                        </a:lnTo>
                        <a:lnTo>
                          <a:pt x="1425" y="227"/>
                        </a:lnTo>
                        <a:lnTo>
                          <a:pt x="1428" y="143"/>
                        </a:lnTo>
                        <a:lnTo>
                          <a:pt x="1425" y="0"/>
                        </a:lnTo>
                        <a:lnTo>
                          <a:pt x="1413" y="155"/>
                        </a:lnTo>
                        <a:lnTo>
                          <a:pt x="1404" y="239"/>
                        </a:lnTo>
                        <a:lnTo>
                          <a:pt x="1392" y="284"/>
                        </a:lnTo>
                        <a:lnTo>
                          <a:pt x="1359" y="224"/>
                        </a:lnTo>
                        <a:lnTo>
                          <a:pt x="1263" y="96"/>
                        </a:lnTo>
                        <a:lnTo>
                          <a:pt x="1350" y="248"/>
                        </a:lnTo>
                        <a:lnTo>
                          <a:pt x="1278" y="233"/>
                        </a:lnTo>
                        <a:lnTo>
                          <a:pt x="1206" y="191"/>
                        </a:lnTo>
                        <a:lnTo>
                          <a:pt x="1293" y="257"/>
                        </a:lnTo>
                        <a:lnTo>
                          <a:pt x="1350" y="266"/>
                        </a:lnTo>
                        <a:lnTo>
                          <a:pt x="1371" y="299"/>
                        </a:lnTo>
                        <a:lnTo>
                          <a:pt x="1395" y="371"/>
                        </a:lnTo>
                        <a:lnTo>
                          <a:pt x="1431" y="452"/>
                        </a:lnTo>
                        <a:lnTo>
                          <a:pt x="1383" y="449"/>
                        </a:lnTo>
                        <a:lnTo>
                          <a:pt x="1317" y="434"/>
                        </a:lnTo>
                        <a:lnTo>
                          <a:pt x="1266" y="329"/>
                        </a:lnTo>
                        <a:lnTo>
                          <a:pt x="1302" y="425"/>
                        </a:lnTo>
                        <a:lnTo>
                          <a:pt x="1197" y="386"/>
                        </a:lnTo>
                        <a:lnTo>
                          <a:pt x="1305" y="449"/>
                        </a:lnTo>
                        <a:lnTo>
                          <a:pt x="1233" y="479"/>
                        </a:lnTo>
                        <a:lnTo>
                          <a:pt x="1320" y="458"/>
                        </a:lnTo>
                        <a:lnTo>
                          <a:pt x="1365" y="461"/>
                        </a:lnTo>
                        <a:lnTo>
                          <a:pt x="1452" y="479"/>
                        </a:lnTo>
                        <a:lnTo>
                          <a:pt x="1473" y="521"/>
                        </a:lnTo>
                        <a:lnTo>
                          <a:pt x="1494" y="554"/>
                        </a:lnTo>
                        <a:lnTo>
                          <a:pt x="1527" y="602"/>
                        </a:lnTo>
                        <a:lnTo>
                          <a:pt x="1566" y="665"/>
                        </a:lnTo>
                        <a:lnTo>
                          <a:pt x="1614" y="734"/>
                        </a:lnTo>
                        <a:lnTo>
                          <a:pt x="1647" y="786"/>
                        </a:lnTo>
                        <a:lnTo>
                          <a:pt x="1638" y="836"/>
                        </a:lnTo>
                        <a:lnTo>
                          <a:pt x="1626" y="884"/>
                        </a:lnTo>
                        <a:lnTo>
                          <a:pt x="1599" y="935"/>
                        </a:lnTo>
                        <a:lnTo>
                          <a:pt x="1575" y="1013"/>
                        </a:lnTo>
                        <a:lnTo>
                          <a:pt x="1551" y="1080"/>
                        </a:lnTo>
                        <a:lnTo>
                          <a:pt x="1533" y="1118"/>
                        </a:lnTo>
                        <a:lnTo>
                          <a:pt x="1500" y="1157"/>
                        </a:lnTo>
                        <a:lnTo>
                          <a:pt x="1464" y="1187"/>
                        </a:lnTo>
                        <a:lnTo>
                          <a:pt x="1431" y="1218"/>
                        </a:lnTo>
                        <a:lnTo>
                          <a:pt x="1401" y="1245"/>
                        </a:lnTo>
                        <a:lnTo>
                          <a:pt x="1377" y="1262"/>
                        </a:lnTo>
                        <a:lnTo>
                          <a:pt x="1345" y="1293"/>
                        </a:lnTo>
                        <a:lnTo>
                          <a:pt x="1314" y="1326"/>
                        </a:lnTo>
                        <a:lnTo>
                          <a:pt x="1279" y="1361"/>
                        </a:lnTo>
                        <a:lnTo>
                          <a:pt x="1239" y="1392"/>
                        </a:lnTo>
                        <a:lnTo>
                          <a:pt x="1204" y="1424"/>
                        </a:lnTo>
                        <a:lnTo>
                          <a:pt x="1180" y="1449"/>
                        </a:lnTo>
                        <a:lnTo>
                          <a:pt x="1167" y="1470"/>
                        </a:lnTo>
                        <a:lnTo>
                          <a:pt x="1134" y="1461"/>
                        </a:lnTo>
                        <a:lnTo>
                          <a:pt x="1108" y="1452"/>
                        </a:lnTo>
                        <a:lnTo>
                          <a:pt x="1090" y="1436"/>
                        </a:lnTo>
                        <a:lnTo>
                          <a:pt x="1071" y="1410"/>
                        </a:lnTo>
                        <a:lnTo>
                          <a:pt x="1038" y="1391"/>
                        </a:lnTo>
                        <a:lnTo>
                          <a:pt x="1012" y="1377"/>
                        </a:lnTo>
                        <a:lnTo>
                          <a:pt x="966" y="1353"/>
                        </a:lnTo>
                        <a:lnTo>
                          <a:pt x="945" y="1338"/>
                        </a:lnTo>
                        <a:lnTo>
                          <a:pt x="918" y="1317"/>
                        </a:lnTo>
                        <a:lnTo>
                          <a:pt x="889" y="1302"/>
                        </a:lnTo>
                        <a:lnTo>
                          <a:pt x="862" y="1284"/>
                        </a:lnTo>
                        <a:lnTo>
                          <a:pt x="837" y="1254"/>
                        </a:lnTo>
                        <a:lnTo>
                          <a:pt x="813" y="1208"/>
                        </a:lnTo>
                        <a:lnTo>
                          <a:pt x="795" y="1176"/>
                        </a:lnTo>
                        <a:lnTo>
                          <a:pt x="831" y="1130"/>
                        </a:lnTo>
                        <a:lnTo>
                          <a:pt x="864" y="1088"/>
                        </a:lnTo>
                        <a:lnTo>
                          <a:pt x="888" y="1043"/>
                        </a:lnTo>
                        <a:lnTo>
                          <a:pt x="918" y="1001"/>
                        </a:lnTo>
                        <a:lnTo>
                          <a:pt x="945" y="944"/>
                        </a:lnTo>
                        <a:lnTo>
                          <a:pt x="978" y="878"/>
                        </a:lnTo>
                        <a:lnTo>
                          <a:pt x="1002" y="812"/>
                        </a:lnTo>
                        <a:lnTo>
                          <a:pt x="1017" y="738"/>
                        </a:lnTo>
                        <a:lnTo>
                          <a:pt x="1113" y="726"/>
                        </a:lnTo>
                        <a:lnTo>
                          <a:pt x="1179" y="698"/>
                        </a:lnTo>
                        <a:lnTo>
                          <a:pt x="1239" y="677"/>
                        </a:lnTo>
                        <a:lnTo>
                          <a:pt x="1293" y="638"/>
                        </a:lnTo>
                        <a:lnTo>
                          <a:pt x="1326" y="653"/>
                        </a:lnTo>
                        <a:lnTo>
                          <a:pt x="1443" y="641"/>
                        </a:lnTo>
                        <a:lnTo>
                          <a:pt x="1335" y="644"/>
                        </a:lnTo>
                        <a:lnTo>
                          <a:pt x="1311" y="629"/>
                        </a:lnTo>
                        <a:lnTo>
                          <a:pt x="1383" y="558"/>
                        </a:lnTo>
                        <a:lnTo>
                          <a:pt x="1290" y="617"/>
                        </a:lnTo>
                        <a:lnTo>
                          <a:pt x="1233" y="650"/>
                        </a:lnTo>
                        <a:lnTo>
                          <a:pt x="1206" y="602"/>
                        </a:lnTo>
                        <a:lnTo>
                          <a:pt x="1266" y="539"/>
                        </a:lnTo>
                        <a:lnTo>
                          <a:pt x="1200" y="590"/>
                        </a:lnTo>
                        <a:lnTo>
                          <a:pt x="1155" y="464"/>
                        </a:lnTo>
                        <a:lnTo>
                          <a:pt x="1188" y="608"/>
                        </a:lnTo>
                        <a:lnTo>
                          <a:pt x="1215" y="659"/>
                        </a:lnTo>
                        <a:lnTo>
                          <a:pt x="1119" y="695"/>
                        </a:lnTo>
                        <a:lnTo>
                          <a:pt x="1029" y="707"/>
                        </a:lnTo>
                        <a:lnTo>
                          <a:pt x="1038" y="665"/>
                        </a:lnTo>
                        <a:lnTo>
                          <a:pt x="1059" y="575"/>
                        </a:lnTo>
                        <a:lnTo>
                          <a:pt x="1077" y="504"/>
                        </a:lnTo>
                        <a:lnTo>
                          <a:pt x="1101" y="407"/>
                        </a:lnTo>
                        <a:lnTo>
                          <a:pt x="1110" y="332"/>
                        </a:lnTo>
                        <a:lnTo>
                          <a:pt x="1119" y="275"/>
                        </a:lnTo>
                        <a:lnTo>
                          <a:pt x="1125" y="218"/>
                        </a:lnTo>
                        <a:lnTo>
                          <a:pt x="1143" y="60"/>
                        </a:lnTo>
                        <a:lnTo>
                          <a:pt x="1101" y="227"/>
                        </a:lnTo>
                        <a:lnTo>
                          <a:pt x="1086" y="305"/>
                        </a:lnTo>
                        <a:lnTo>
                          <a:pt x="1032" y="260"/>
                        </a:lnTo>
                        <a:lnTo>
                          <a:pt x="1035" y="203"/>
                        </a:lnTo>
                        <a:lnTo>
                          <a:pt x="996" y="77"/>
                        </a:lnTo>
                        <a:lnTo>
                          <a:pt x="1017" y="203"/>
                        </a:lnTo>
                        <a:lnTo>
                          <a:pt x="1011" y="245"/>
                        </a:lnTo>
                        <a:lnTo>
                          <a:pt x="966" y="197"/>
                        </a:lnTo>
                        <a:lnTo>
                          <a:pt x="786" y="50"/>
                        </a:lnTo>
                        <a:lnTo>
                          <a:pt x="897" y="164"/>
                        </a:lnTo>
                        <a:lnTo>
                          <a:pt x="927" y="197"/>
                        </a:lnTo>
                        <a:lnTo>
                          <a:pt x="972" y="236"/>
                        </a:lnTo>
                        <a:lnTo>
                          <a:pt x="1023" y="284"/>
                        </a:lnTo>
                        <a:lnTo>
                          <a:pt x="972" y="290"/>
                        </a:lnTo>
                        <a:lnTo>
                          <a:pt x="900" y="284"/>
                        </a:lnTo>
                        <a:lnTo>
                          <a:pt x="969" y="302"/>
                        </a:lnTo>
                        <a:lnTo>
                          <a:pt x="1044" y="302"/>
                        </a:lnTo>
                        <a:lnTo>
                          <a:pt x="1083" y="342"/>
                        </a:lnTo>
                        <a:lnTo>
                          <a:pt x="1053" y="425"/>
                        </a:lnTo>
                        <a:lnTo>
                          <a:pt x="1038" y="482"/>
                        </a:lnTo>
                        <a:lnTo>
                          <a:pt x="978" y="434"/>
                        </a:lnTo>
                        <a:lnTo>
                          <a:pt x="939" y="389"/>
                        </a:lnTo>
                        <a:lnTo>
                          <a:pt x="891" y="332"/>
                        </a:lnTo>
                        <a:lnTo>
                          <a:pt x="888" y="296"/>
                        </a:lnTo>
                        <a:lnTo>
                          <a:pt x="876" y="149"/>
                        </a:lnTo>
                        <a:lnTo>
                          <a:pt x="873" y="290"/>
                        </a:lnTo>
                        <a:lnTo>
                          <a:pt x="867" y="311"/>
                        </a:lnTo>
                        <a:lnTo>
                          <a:pt x="822" y="284"/>
                        </a:lnTo>
                        <a:lnTo>
                          <a:pt x="792" y="245"/>
                        </a:lnTo>
                        <a:lnTo>
                          <a:pt x="735" y="150"/>
                        </a:lnTo>
                        <a:lnTo>
                          <a:pt x="780" y="254"/>
                        </a:lnTo>
                        <a:lnTo>
                          <a:pt x="810" y="302"/>
                        </a:lnTo>
                        <a:lnTo>
                          <a:pt x="861" y="348"/>
                        </a:lnTo>
                        <a:lnTo>
                          <a:pt x="783" y="401"/>
                        </a:lnTo>
                        <a:lnTo>
                          <a:pt x="591" y="432"/>
                        </a:lnTo>
                        <a:lnTo>
                          <a:pt x="777" y="426"/>
                        </a:lnTo>
                        <a:lnTo>
                          <a:pt x="879" y="368"/>
                        </a:lnTo>
                        <a:lnTo>
                          <a:pt x="936" y="431"/>
                        </a:lnTo>
                        <a:lnTo>
                          <a:pt x="972" y="464"/>
                        </a:lnTo>
                        <a:lnTo>
                          <a:pt x="1020" y="506"/>
                        </a:lnTo>
                        <a:lnTo>
                          <a:pt x="1005" y="593"/>
                        </a:lnTo>
                        <a:lnTo>
                          <a:pt x="987" y="644"/>
                        </a:lnTo>
                        <a:lnTo>
                          <a:pt x="957" y="752"/>
                        </a:lnTo>
                        <a:lnTo>
                          <a:pt x="945" y="803"/>
                        </a:lnTo>
                        <a:lnTo>
                          <a:pt x="924" y="854"/>
                        </a:lnTo>
                        <a:lnTo>
                          <a:pt x="885" y="917"/>
                        </a:lnTo>
                        <a:lnTo>
                          <a:pt x="849" y="974"/>
                        </a:lnTo>
                        <a:lnTo>
                          <a:pt x="807" y="1037"/>
                        </a:lnTo>
                        <a:lnTo>
                          <a:pt x="753" y="1094"/>
                        </a:lnTo>
                        <a:lnTo>
                          <a:pt x="711" y="1128"/>
                        </a:lnTo>
                        <a:lnTo>
                          <a:pt x="663" y="1082"/>
                        </a:lnTo>
                        <a:lnTo>
                          <a:pt x="630" y="1040"/>
                        </a:lnTo>
                        <a:lnTo>
                          <a:pt x="567" y="950"/>
                        </a:lnTo>
                        <a:lnTo>
                          <a:pt x="522" y="869"/>
                        </a:lnTo>
                        <a:lnTo>
                          <a:pt x="465" y="792"/>
                        </a:lnTo>
                        <a:lnTo>
                          <a:pt x="435" y="737"/>
                        </a:lnTo>
                        <a:lnTo>
                          <a:pt x="411" y="684"/>
                        </a:lnTo>
                        <a:lnTo>
                          <a:pt x="441" y="623"/>
                        </a:lnTo>
                        <a:lnTo>
                          <a:pt x="465" y="563"/>
                        </a:lnTo>
                        <a:lnTo>
                          <a:pt x="483" y="464"/>
                        </a:lnTo>
                        <a:lnTo>
                          <a:pt x="609" y="368"/>
                        </a:lnTo>
                        <a:lnTo>
                          <a:pt x="492" y="443"/>
                        </a:lnTo>
                        <a:lnTo>
                          <a:pt x="501" y="270"/>
                        </a:lnTo>
                        <a:lnTo>
                          <a:pt x="468" y="452"/>
                        </a:lnTo>
                        <a:lnTo>
                          <a:pt x="450" y="521"/>
                        </a:lnTo>
                        <a:lnTo>
                          <a:pt x="381" y="419"/>
                        </a:lnTo>
                        <a:lnTo>
                          <a:pt x="447" y="552"/>
                        </a:lnTo>
                        <a:lnTo>
                          <a:pt x="429" y="605"/>
                        </a:lnTo>
                        <a:lnTo>
                          <a:pt x="393" y="656"/>
                        </a:lnTo>
                        <a:lnTo>
                          <a:pt x="360" y="611"/>
                        </a:lnTo>
                        <a:lnTo>
                          <a:pt x="309" y="552"/>
                        </a:lnTo>
                        <a:lnTo>
                          <a:pt x="252" y="491"/>
                        </a:lnTo>
                        <a:lnTo>
                          <a:pt x="267" y="311"/>
                        </a:lnTo>
                        <a:lnTo>
                          <a:pt x="240" y="479"/>
                        </a:lnTo>
                        <a:lnTo>
                          <a:pt x="123" y="402"/>
                        </a:lnTo>
                        <a:lnTo>
                          <a:pt x="216" y="500"/>
                        </a:lnTo>
                        <a:lnTo>
                          <a:pt x="171" y="512"/>
                        </a:lnTo>
                        <a:lnTo>
                          <a:pt x="60" y="500"/>
                        </a:lnTo>
                        <a:lnTo>
                          <a:pt x="174" y="527"/>
                        </a:lnTo>
                        <a:lnTo>
                          <a:pt x="228" y="518"/>
                        </a:lnTo>
                        <a:lnTo>
                          <a:pt x="267" y="582"/>
                        </a:lnTo>
                        <a:lnTo>
                          <a:pt x="309" y="647"/>
                        </a:lnTo>
                        <a:lnTo>
                          <a:pt x="339" y="714"/>
                        </a:lnTo>
                        <a:lnTo>
                          <a:pt x="297" y="734"/>
                        </a:lnTo>
                        <a:lnTo>
                          <a:pt x="225" y="743"/>
                        </a:lnTo>
                        <a:lnTo>
                          <a:pt x="132" y="734"/>
                        </a:lnTo>
                        <a:lnTo>
                          <a:pt x="117" y="629"/>
                        </a:lnTo>
                        <a:lnTo>
                          <a:pt x="117" y="737"/>
                        </a:lnTo>
                        <a:lnTo>
                          <a:pt x="21" y="714"/>
                        </a:lnTo>
                        <a:lnTo>
                          <a:pt x="99" y="746"/>
                        </a:lnTo>
                        <a:lnTo>
                          <a:pt x="54" y="800"/>
                        </a:lnTo>
                        <a:lnTo>
                          <a:pt x="114" y="755"/>
                        </a:lnTo>
                        <a:lnTo>
                          <a:pt x="171" y="762"/>
                        </a:lnTo>
                        <a:lnTo>
                          <a:pt x="234" y="767"/>
                        </a:lnTo>
                        <a:lnTo>
                          <a:pt x="297" y="764"/>
                        </a:lnTo>
                        <a:lnTo>
                          <a:pt x="351" y="749"/>
                        </a:lnTo>
                        <a:lnTo>
                          <a:pt x="393" y="809"/>
                        </a:lnTo>
                        <a:lnTo>
                          <a:pt x="453" y="908"/>
                        </a:lnTo>
                        <a:lnTo>
                          <a:pt x="495" y="986"/>
                        </a:lnTo>
                        <a:lnTo>
                          <a:pt x="549" y="1067"/>
                        </a:lnTo>
                        <a:lnTo>
                          <a:pt x="459" y="1070"/>
                        </a:lnTo>
                        <a:lnTo>
                          <a:pt x="387" y="1072"/>
                        </a:lnTo>
                        <a:lnTo>
                          <a:pt x="306" y="1063"/>
                        </a:lnTo>
                        <a:lnTo>
                          <a:pt x="231" y="1044"/>
                        </a:lnTo>
                        <a:lnTo>
                          <a:pt x="228" y="986"/>
                        </a:lnTo>
                        <a:lnTo>
                          <a:pt x="201" y="864"/>
                        </a:lnTo>
                        <a:lnTo>
                          <a:pt x="207" y="995"/>
                        </a:lnTo>
                        <a:lnTo>
                          <a:pt x="210" y="1037"/>
                        </a:lnTo>
                        <a:lnTo>
                          <a:pt x="3" y="1038"/>
                        </a:lnTo>
                        <a:lnTo>
                          <a:pt x="207" y="1067"/>
                        </a:lnTo>
                        <a:lnTo>
                          <a:pt x="162" y="1106"/>
                        </a:lnTo>
                        <a:lnTo>
                          <a:pt x="0" y="1190"/>
                        </a:lnTo>
                        <a:lnTo>
                          <a:pt x="174" y="1118"/>
                        </a:lnTo>
                        <a:lnTo>
                          <a:pt x="231" y="1073"/>
                        </a:lnTo>
                        <a:lnTo>
                          <a:pt x="321" y="1091"/>
                        </a:lnTo>
                        <a:lnTo>
                          <a:pt x="411" y="1104"/>
                        </a:lnTo>
                        <a:lnTo>
                          <a:pt x="474" y="1103"/>
                        </a:lnTo>
                        <a:lnTo>
                          <a:pt x="555" y="1103"/>
                        </a:lnTo>
                        <a:lnTo>
                          <a:pt x="588" y="1151"/>
                        </a:lnTo>
                        <a:lnTo>
                          <a:pt x="645" y="1236"/>
                        </a:lnTo>
                        <a:lnTo>
                          <a:pt x="699" y="1326"/>
                        </a:lnTo>
                        <a:lnTo>
                          <a:pt x="714" y="1354"/>
                        </a:lnTo>
                        <a:lnTo>
                          <a:pt x="738" y="1391"/>
                        </a:lnTo>
                        <a:lnTo>
                          <a:pt x="777" y="1424"/>
                        </a:lnTo>
                        <a:lnTo>
                          <a:pt x="795" y="1452"/>
                        </a:lnTo>
                        <a:lnTo>
                          <a:pt x="822" y="1473"/>
                        </a:lnTo>
                        <a:lnTo>
                          <a:pt x="850" y="1488"/>
                        </a:lnTo>
                        <a:lnTo>
                          <a:pt x="876" y="1505"/>
                        </a:lnTo>
                        <a:lnTo>
                          <a:pt x="912" y="1526"/>
                        </a:lnTo>
                        <a:lnTo>
                          <a:pt x="933" y="1548"/>
                        </a:lnTo>
                        <a:lnTo>
                          <a:pt x="946" y="1584"/>
                        </a:lnTo>
                        <a:lnTo>
                          <a:pt x="954" y="1615"/>
                        </a:lnTo>
                        <a:lnTo>
                          <a:pt x="957" y="166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0" name="Freeform 116"/>
                  <p:cNvSpPr>
                    <a:spLocks/>
                  </p:cNvSpPr>
                  <p:nvPr/>
                </p:nvSpPr>
                <p:spPr bwMode="auto">
                  <a:xfrm>
                    <a:off x="1408" y="3200"/>
                    <a:ext cx="129" cy="59"/>
                  </a:xfrm>
                  <a:custGeom>
                    <a:avLst/>
                    <a:gdLst>
                      <a:gd name="T0" fmla="*/ 96 w 129"/>
                      <a:gd name="T1" fmla="*/ 0 h 59"/>
                      <a:gd name="T2" fmla="*/ 111 w 129"/>
                      <a:gd name="T3" fmla="*/ 15 h 59"/>
                      <a:gd name="T4" fmla="*/ 106 w 129"/>
                      <a:gd name="T5" fmla="*/ 30 h 59"/>
                      <a:gd name="T6" fmla="*/ 88 w 129"/>
                      <a:gd name="T7" fmla="*/ 38 h 59"/>
                      <a:gd name="T8" fmla="*/ 57 w 129"/>
                      <a:gd name="T9" fmla="*/ 45 h 59"/>
                      <a:gd name="T10" fmla="*/ 45 w 129"/>
                      <a:gd name="T11" fmla="*/ 51 h 59"/>
                      <a:gd name="T12" fmla="*/ 0 w 129"/>
                      <a:gd name="T13" fmla="*/ 59 h 59"/>
                      <a:gd name="T14" fmla="*/ 55 w 129"/>
                      <a:gd name="T15" fmla="*/ 57 h 59"/>
                      <a:gd name="T16" fmla="*/ 102 w 129"/>
                      <a:gd name="T17" fmla="*/ 51 h 59"/>
                      <a:gd name="T18" fmla="*/ 126 w 129"/>
                      <a:gd name="T19" fmla="*/ 30 h 59"/>
                      <a:gd name="T20" fmla="*/ 129 w 129"/>
                      <a:gd name="T21" fmla="*/ 18 h 59"/>
                      <a:gd name="T22" fmla="*/ 123 w 129"/>
                      <a:gd name="T23" fmla="*/ 11 h 59"/>
                      <a:gd name="T24" fmla="*/ 96 w 129"/>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59">
                        <a:moveTo>
                          <a:pt x="96" y="0"/>
                        </a:moveTo>
                        <a:lnTo>
                          <a:pt x="111" y="15"/>
                        </a:lnTo>
                        <a:lnTo>
                          <a:pt x="106" y="30"/>
                        </a:lnTo>
                        <a:lnTo>
                          <a:pt x="88" y="38"/>
                        </a:lnTo>
                        <a:lnTo>
                          <a:pt x="57" y="45"/>
                        </a:lnTo>
                        <a:lnTo>
                          <a:pt x="45" y="51"/>
                        </a:lnTo>
                        <a:lnTo>
                          <a:pt x="0" y="59"/>
                        </a:lnTo>
                        <a:lnTo>
                          <a:pt x="55" y="57"/>
                        </a:lnTo>
                        <a:lnTo>
                          <a:pt x="102" y="51"/>
                        </a:lnTo>
                        <a:lnTo>
                          <a:pt x="126" y="30"/>
                        </a:lnTo>
                        <a:lnTo>
                          <a:pt x="129" y="18"/>
                        </a:lnTo>
                        <a:lnTo>
                          <a:pt x="123" y="11"/>
                        </a:lnTo>
                        <a:lnTo>
                          <a:pt x="9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1" name="Freeform 117"/>
                  <p:cNvSpPr>
                    <a:spLocks/>
                  </p:cNvSpPr>
                  <p:nvPr/>
                </p:nvSpPr>
                <p:spPr bwMode="auto">
                  <a:xfrm>
                    <a:off x="1390" y="3203"/>
                    <a:ext cx="115" cy="54"/>
                  </a:xfrm>
                  <a:custGeom>
                    <a:avLst/>
                    <a:gdLst>
                      <a:gd name="T0" fmla="*/ 112 w 115"/>
                      <a:gd name="T1" fmla="*/ 0 h 54"/>
                      <a:gd name="T2" fmla="*/ 115 w 115"/>
                      <a:gd name="T3" fmla="*/ 9 h 54"/>
                      <a:gd name="T4" fmla="*/ 115 w 115"/>
                      <a:gd name="T5" fmla="*/ 18 h 54"/>
                      <a:gd name="T6" fmla="*/ 106 w 115"/>
                      <a:gd name="T7" fmla="*/ 24 h 54"/>
                      <a:gd name="T8" fmla="*/ 91 w 115"/>
                      <a:gd name="T9" fmla="*/ 32 h 54"/>
                      <a:gd name="T10" fmla="*/ 42 w 115"/>
                      <a:gd name="T11" fmla="*/ 42 h 54"/>
                      <a:gd name="T12" fmla="*/ 27 w 115"/>
                      <a:gd name="T13" fmla="*/ 45 h 54"/>
                      <a:gd name="T14" fmla="*/ 0 w 115"/>
                      <a:gd name="T15" fmla="*/ 54 h 54"/>
                      <a:gd name="T16" fmla="*/ 33 w 115"/>
                      <a:gd name="T17" fmla="*/ 35 h 54"/>
                      <a:gd name="T18" fmla="*/ 51 w 115"/>
                      <a:gd name="T19" fmla="*/ 30 h 54"/>
                      <a:gd name="T20" fmla="*/ 72 w 115"/>
                      <a:gd name="T21" fmla="*/ 24 h 54"/>
                      <a:gd name="T22" fmla="*/ 100 w 115"/>
                      <a:gd name="T23" fmla="*/ 17 h 54"/>
                      <a:gd name="T24" fmla="*/ 112 w 115"/>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54">
                        <a:moveTo>
                          <a:pt x="112" y="0"/>
                        </a:moveTo>
                        <a:lnTo>
                          <a:pt x="115" y="9"/>
                        </a:lnTo>
                        <a:lnTo>
                          <a:pt x="115" y="18"/>
                        </a:lnTo>
                        <a:lnTo>
                          <a:pt x="106" y="24"/>
                        </a:lnTo>
                        <a:lnTo>
                          <a:pt x="91" y="32"/>
                        </a:lnTo>
                        <a:lnTo>
                          <a:pt x="42" y="42"/>
                        </a:lnTo>
                        <a:lnTo>
                          <a:pt x="27" y="45"/>
                        </a:lnTo>
                        <a:lnTo>
                          <a:pt x="0" y="54"/>
                        </a:lnTo>
                        <a:lnTo>
                          <a:pt x="33" y="35"/>
                        </a:lnTo>
                        <a:lnTo>
                          <a:pt x="51" y="30"/>
                        </a:lnTo>
                        <a:lnTo>
                          <a:pt x="72" y="24"/>
                        </a:lnTo>
                        <a:lnTo>
                          <a:pt x="100" y="17"/>
                        </a:lnTo>
                        <a:lnTo>
                          <a:pt x="11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2" name="Freeform 118"/>
                  <p:cNvSpPr>
                    <a:spLocks/>
                  </p:cNvSpPr>
                  <p:nvPr/>
                </p:nvSpPr>
                <p:spPr bwMode="auto">
                  <a:xfrm>
                    <a:off x="1523" y="3185"/>
                    <a:ext cx="23" cy="72"/>
                  </a:xfrm>
                  <a:custGeom>
                    <a:avLst/>
                    <a:gdLst>
                      <a:gd name="T0" fmla="*/ 0 w 23"/>
                      <a:gd name="T1" fmla="*/ 0 h 72"/>
                      <a:gd name="T2" fmla="*/ 6 w 23"/>
                      <a:gd name="T3" fmla="*/ 11 h 72"/>
                      <a:gd name="T4" fmla="*/ 11 w 23"/>
                      <a:gd name="T5" fmla="*/ 20 h 72"/>
                      <a:gd name="T6" fmla="*/ 15 w 23"/>
                      <a:gd name="T7" fmla="*/ 32 h 72"/>
                      <a:gd name="T8" fmla="*/ 15 w 23"/>
                      <a:gd name="T9" fmla="*/ 47 h 72"/>
                      <a:gd name="T10" fmla="*/ 3 w 23"/>
                      <a:gd name="T11" fmla="*/ 57 h 72"/>
                      <a:gd name="T12" fmla="*/ 3 w 23"/>
                      <a:gd name="T13" fmla="*/ 72 h 72"/>
                      <a:gd name="T14" fmla="*/ 18 w 23"/>
                      <a:gd name="T15" fmla="*/ 53 h 72"/>
                      <a:gd name="T16" fmla="*/ 23 w 23"/>
                      <a:gd name="T17" fmla="*/ 35 h 72"/>
                      <a:gd name="T18" fmla="*/ 20 w 23"/>
                      <a:gd name="T19" fmla="*/ 6 h 72"/>
                      <a:gd name="T20" fmla="*/ 0 w 2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2">
                        <a:moveTo>
                          <a:pt x="0" y="0"/>
                        </a:moveTo>
                        <a:lnTo>
                          <a:pt x="6" y="11"/>
                        </a:lnTo>
                        <a:lnTo>
                          <a:pt x="11" y="20"/>
                        </a:lnTo>
                        <a:lnTo>
                          <a:pt x="15" y="32"/>
                        </a:lnTo>
                        <a:lnTo>
                          <a:pt x="15" y="47"/>
                        </a:lnTo>
                        <a:lnTo>
                          <a:pt x="3" y="57"/>
                        </a:lnTo>
                        <a:lnTo>
                          <a:pt x="3" y="72"/>
                        </a:lnTo>
                        <a:lnTo>
                          <a:pt x="18" y="53"/>
                        </a:lnTo>
                        <a:lnTo>
                          <a:pt x="23" y="35"/>
                        </a:lnTo>
                        <a:lnTo>
                          <a:pt x="20" y="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3" name="Freeform 119"/>
                  <p:cNvSpPr>
                    <a:spLocks/>
                  </p:cNvSpPr>
                  <p:nvPr/>
                </p:nvSpPr>
                <p:spPr bwMode="auto">
                  <a:xfrm>
                    <a:off x="1526" y="3137"/>
                    <a:ext cx="30" cy="110"/>
                  </a:xfrm>
                  <a:custGeom>
                    <a:avLst/>
                    <a:gdLst>
                      <a:gd name="T0" fmla="*/ 8 w 30"/>
                      <a:gd name="T1" fmla="*/ 0 h 110"/>
                      <a:gd name="T2" fmla="*/ 0 w 30"/>
                      <a:gd name="T3" fmla="*/ 20 h 110"/>
                      <a:gd name="T4" fmla="*/ 2 w 30"/>
                      <a:gd name="T5" fmla="*/ 30 h 110"/>
                      <a:gd name="T6" fmla="*/ 6 w 30"/>
                      <a:gd name="T7" fmla="*/ 38 h 110"/>
                      <a:gd name="T8" fmla="*/ 21 w 30"/>
                      <a:gd name="T9" fmla="*/ 48 h 110"/>
                      <a:gd name="T10" fmla="*/ 23 w 30"/>
                      <a:gd name="T11" fmla="*/ 57 h 110"/>
                      <a:gd name="T12" fmla="*/ 24 w 30"/>
                      <a:gd name="T13" fmla="*/ 84 h 110"/>
                      <a:gd name="T14" fmla="*/ 18 w 30"/>
                      <a:gd name="T15" fmla="*/ 98 h 110"/>
                      <a:gd name="T16" fmla="*/ 12 w 30"/>
                      <a:gd name="T17" fmla="*/ 110 h 110"/>
                      <a:gd name="T18" fmla="*/ 30 w 30"/>
                      <a:gd name="T19" fmla="*/ 93 h 110"/>
                      <a:gd name="T20" fmla="*/ 30 w 30"/>
                      <a:gd name="T21" fmla="*/ 63 h 110"/>
                      <a:gd name="T22" fmla="*/ 30 w 30"/>
                      <a:gd name="T23" fmla="*/ 39 h 110"/>
                      <a:gd name="T24" fmla="*/ 14 w 30"/>
                      <a:gd name="T25" fmla="*/ 29 h 110"/>
                      <a:gd name="T26" fmla="*/ 8 w 3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10">
                        <a:moveTo>
                          <a:pt x="8" y="0"/>
                        </a:moveTo>
                        <a:lnTo>
                          <a:pt x="0" y="20"/>
                        </a:lnTo>
                        <a:lnTo>
                          <a:pt x="2" y="30"/>
                        </a:lnTo>
                        <a:lnTo>
                          <a:pt x="6" y="38"/>
                        </a:lnTo>
                        <a:lnTo>
                          <a:pt x="21" y="48"/>
                        </a:lnTo>
                        <a:lnTo>
                          <a:pt x="23" y="57"/>
                        </a:lnTo>
                        <a:lnTo>
                          <a:pt x="24" y="84"/>
                        </a:lnTo>
                        <a:lnTo>
                          <a:pt x="18" y="98"/>
                        </a:lnTo>
                        <a:lnTo>
                          <a:pt x="12" y="110"/>
                        </a:lnTo>
                        <a:lnTo>
                          <a:pt x="30" y="93"/>
                        </a:lnTo>
                        <a:lnTo>
                          <a:pt x="30" y="63"/>
                        </a:lnTo>
                        <a:lnTo>
                          <a:pt x="30" y="39"/>
                        </a:lnTo>
                        <a:lnTo>
                          <a:pt x="14" y="29"/>
                        </a:lnTo>
                        <a:lnTo>
                          <a:pt x="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4" name="Freeform 120"/>
                  <p:cNvSpPr>
                    <a:spLocks/>
                  </p:cNvSpPr>
                  <p:nvPr/>
                </p:nvSpPr>
                <p:spPr bwMode="auto">
                  <a:xfrm>
                    <a:off x="1538" y="3101"/>
                    <a:ext cx="33" cy="141"/>
                  </a:xfrm>
                  <a:custGeom>
                    <a:avLst/>
                    <a:gdLst>
                      <a:gd name="T0" fmla="*/ 9 w 33"/>
                      <a:gd name="T1" fmla="*/ 0 h 141"/>
                      <a:gd name="T2" fmla="*/ 3 w 33"/>
                      <a:gd name="T3" fmla="*/ 18 h 141"/>
                      <a:gd name="T4" fmla="*/ 0 w 33"/>
                      <a:gd name="T5" fmla="*/ 27 h 141"/>
                      <a:gd name="T6" fmla="*/ 0 w 33"/>
                      <a:gd name="T7" fmla="*/ 38 h 141"/>
                      <a:gd name="T8" fmla="*/ 2 w 33"/>
                      <a:gd name="T9" fmla="*/ 50 h 141"/>
                      <a:gd name="T10" fmla="*/ 8 w 33"/>
                      <a:gd name="T11" fmla="*/ 59 h 141"/>
                      <a:gd name="T12" fmla="*/ 20 w 33"/>
                      <a:gd name="T13" fmla="*/ 63 h 141"/>
                      <a:gd name="T14" fmla="*/ 24 w 33"/>
                      <a:gd name="T15" fmla="*/ 74 h 141"/>
                      <a:gd name="T16" fmla="*/ 23 w 33"/>
                      <a:gd name="T17" fmla="*/ 95 h 141"/>
                      <a:gd name="T18" fmla="*/ 23 w 33"/>
                      <a:gd name="T19" fmla="*/ 113 h 141"/>
                      <a:gd name="T20" fmla="*/ 23 w 33"/>
                      <a:gd name="T21" fmla="*/ 125 h 141"/>
                      <a:gd name="T22" fmla="*/ 12 w 33"/>
                      <a:gd name="T23" fmla="*/ 141 h 141"/>
                      <a:gd name="T24" fmla="*/ 33 w 33"/>
                      <a:gd name="T25" fmla="*/ 126 h 141"/>
                      <a:gd name="T26" fmla="*/ 30 w 33"/>
                      <a:gd name="T27" fmla="*/ 99 h 141"/>
                      <a:gd name="T28" fmla="*/ 33 w 33"/>
                      <a:gd name="T29" fmla="*/ 74 h 141"/>
                      <a:gd name="T30" fmla="*/ 27 w 33"/>
                      <a:gd name="T31" fmla="*/ 62 h 141"/>
                      <a:gd name="T32" fmla="*/ 15 w 33"/>
                      <a:gd name="T33" fmla="*/ 51 h 141"/>
                      <a:gd name="T34" fmla="*/ 9 w 33"/>
                      <a:gd name="T35" fmla="*/ 45 h 141"/>
                      <a:gd name="T36" fmla="*/ 8 w 33"/>
                      <a:gd name="T37" fmla="*/ 27 h 141"/>
                      <a:gd name="T38" fmla="*/ 9 w 33"/>
                      <a:gd name="T3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41">
                        <a:moveTo>
                          <a:pt x="9" y="0"/>
                        </a:moveTo>
                        <a:lnTo>
                          <a:pt x="3" y="18"/>
                        </a:lnTo>
                        <a:lnTo>
                          <a:pt x="0" y="27"/>
                        </a:lnTo>
                        <a:lnTo>
                          <a:pt x="0" y="38"/>
                        </a:lnTo>
                        <a:lnTo>
                          <a:pt x="2" y="50"/>
                        </a:lnTo>
                        <a:lnTo>
                          <a:pt x="8" y="59"/>
                        </a:lnTo>
                        <a:lnTo>
                          <a:pt x="20" y="63"/>
                        </a:lnTo>
                        <a:lnTo>
                          <a:pt x="24" y="74"/>
                        </a:lnTo>
                        <a:lnTo>
                          <a:pt x="23" y="95"/>
                        </a:lnTo>
                        <a:lnTo>
                          <a:pt x="23" y="113"/>
                        </a:lnTo>
                        <a:lnTo>
                          <a:pt x="23" y="125"/>
                        </a:lnTo>
                        <a:lnTo>
                          <a:pt x="12" y="141"/>
                        </a:lnTo>
                        <a:lnTo>
                          <a:pt x="33" y="126"/>
                        </a:lnTo>
                        <a:lnTo>
                          <a:pt x="30" y="99"/>
                        </a:lnTo>
                        <a:lnTo>
                          <a:pt x="33" y="74"/>
                        </a:lnTo>
                        <a:lnTo>
                          <a:pt x="27" y="62"/>
                        </a:lnTo>
                        <a:lnTo>
                          <a:pt x="15" y="51"/>
                        </a:lnTo>
                        <a:lnTo>
                          <a:pt x="9" y="45"/>
                        </a:lnTo>
                        <a:lnTo>
                          <a:pt x="8" y="27"/>
                        </a:lnTo>
                        <a:lnTo>
                          <a:pt x="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5" name="Freeform 121"/>
                  <p:cNvSpPr>
                    <a:spLocks/>
                  </p:cNvSpPr>
                  <p:nvPr/>
                </p:nvSpPr>
                <p:spPr bwMode="auto">
                  <a:xfrm>
                    <a:off x="1550" y="3035"/>
                    <a:ext cx="35" cy="194"/>
                  </a:xfrm>
                  <a:custGeom>
                    <a:avLst/>
                    <a:gdLst>
                      <a:gd name="T0" fmla="*/ 27 w 35"/>
                      <a:gd name="T1" fmla="*/ 194 h 194"/>
                      <a:gd name="T2" fmla="*/ 27 w 35"/>
                      <a:gd name="T3" fmla="*/ 167 h 194"/>
                      <a:gd name="T4" fmla="*/ 27 w 35"/>
                      <a:gd name="T5" fmla="*/ 134 h 194"/>
                      <a:gd name="T6" fmla="*/ 18 w 35"/>
                      <a:gd name="T7" fmla="*/ 117 h 194"/>
                      <a:gd name="T8" fmla="*/ 12 w 35"/>
                      <a:gd name="T9" fmla="*/ 104 h 194"/>
                      <a:gd name="T10" fmla="*/ 11 w 35"/>
                      <a:gd name="T11" fmla="*/ 93 h 194"/>
                      <a:gd name="T12" fmla="*/ 6 w 35"/>
                      <a:gd name="T13" fmla="*/ 71 h 194"/>
                      <a:gd name="T14" fmla="*/ 0 w 35"/>
                      <a:gd name="T15" fmla="*/ 50 h 194"/>
                      <a:gd name="T16" fmla="*/ 3 w 35"/>
                      <a:gd name="T17" fmla="*/ 38 h 194"/>
                      <a:gd name="T18" fmla="*/ 3 w 35"/>
                      <a:gd name="T19" fmla="*/ 20 h 194"/>
                      <a:gd name="T20" fmla="*/ 3 w 35"/>
                      <a:gd name="T21" fmla="*/ 0 h 194"/>
                      <a:gd name="T22" fmla="*/ 9 w 35"/>
                      <a:gd name="T23" fmla="*/ 17 h 194"/>
                      <a:gd name="T24" fmla="*/ 11 w 35"/>
                      <a:gd name="T25" fmla="*/ 44 h 194"/>
                      <a:gd name="T26" fmla="*/ 12 w 35"/>
                      <a:gd name="T27" fmla="*/ 60 h 194"/>
                      <a:gd name="T28" fmla="*/ 18 w 35"/>
                      <a:gd name="T29" fmla="*/ 74 h 194"/>
                      <a:gd name="T30" fmla="*/ 21 w 35"/>
                      <a:gd name="T31" fmla="*/ 101 h 194"/>
                      <a:gd name="T32" fmla="*/ 24 w 35"/>
                      <a:gd name="T33" fmla="*/ 114 h 194"/>
                      <a:gd name="T34" fmla="*/ 33 w 35"/>
                      <a:gd name="T35" fmla="*/ 132 h 194"/>
                      <a:gd name="T36" fmla="*/ 35 w 35"/>
                      <a:gd name="T37" fmla="*/ 146 h 194"/>
                      <a:gd name="T38" fmla="*/ 27 w 35"/>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4">
                        <a:moveTo>
                          <a:pt x="27" y="194"/>
                        </a:moveTo>
                        <a:lnTo>
                          <a:pt x="27" y="167"/>
                        </a:lnTo>
                        <a:lnTo>
                          <a:pt x="27" y="134"/>
                        </a:lnTo>
                        <a:lnTo>
                          <a:pt x="18" y="117"/>
                        </a:lnTo>
                        <a:lnTo>
                          <a:pt x="12" y="104"/>
                        </a:lnTo>
                        <a:lnTo>
                          <a:pt x="11" y="93"/>
                        </a:lnTo>
                        <a:lnTo>
                          <a:pt x="6" y="71"/>
                        </a:lnTo>
                        <a:lnTo>
                          <a:pt x="0" y="50"/>
                        </a:lnTo>
                        <a:lnTo>
                          <a:pt x="3" y="38"/>
                        </a:lnTo>
                        <a:lnTo>
                          <a:pt x="3" y="20"/>
                        </a:lnTo>
                        <a:lnTo>
                          <a:pt x="3" y="0"/>
                        </a:lnTo>
                        <a:lnTo>
                          <a:pt x="9" y="17"/>
                        </a:lnTo>
                        <a:lnTo>
                          <a:pt x="11" y="44"/>
                        </a:lnTo>
                        <a:lnTo>
                          <a:pt x="12" y="60"/>
                        </a:lnTo>
                        <a:lnTo>
                          <a:pt x="18" y="74"/>
                        </a:lnTo>
                        <a:lnTo>
                          <a:pt x="21" y="101"/>
                        </a:lnTo>
                        <a:lnTo>
                          <a:pt x="24" y="114"/>
                        </a:lnTo>
                        <a:lnTo>
                          <a:pt x="33" y="132"/>
                        </a:lnTo>
                        <a:lnTo>
                          <a:pt x="35" y="146"/>
                        </a:lnTo>
                        <a:lnTo>
                          <a:pt x="27" y="19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6" name="Freeform 122"/>
                  <p:cNvSpPr>
                    <a:spLocks/>
                  </p:cNvSpPr>
                  <p:nvPr/>
                </p:nvSpPr>
                <p:spPr bwMode="auto">
                  <a:xfrm>
                    <a:off x="1585" y="3170"/>
                    <a:ext cx="126" cy="86"/>
                  </a:xfrm>
                  <a:custGeom>
                    <a:avLst/>
                    <a:gdLst>
                      <a:gd name="T0" fmla="*/ 0 w 126"/>
                      <a:gd name="T1" fmla="*/ 74 h 86"/>
                      <a:gd name="T2" fmla="*/ 0 w 126"/>
                      <a:gd name="T3" fmla="*/ 51 h 86"/>
                      <a:gd name="T4" fmla="*/ 4 w 126"/>
                      <a:gd name="T5" fmla="*/ 27 h 86"/>
                      <a:gd name="T6" fmla="*/ 24 w 126"/>
                      <a:gd name="T7" fmla="*/ 3 h 86"/>
                      <a:gd name="T8" fmla="*/ 39 w 126"/>
                      <a:gd name="T9" fmla="*/ 0 h 86"/>
                      <a:gd name="T10" fmla="*/ 52 w 126"/>
                      <a:gd name="T11" fmla="*/ 2 h 86"/>
                      <a:gd name="T12" fmla="*/ 88 w 126"/>
                      <a:gd name="T13" fmla="*/ 15 h 86"/>
                      <a:gd name="T14" fmla="*/ 93 w 126"/>
                      <a:gd name="T15" fmla="*/ 27 h 86"/>
                      <a:gd name="T16" fmla="*/ 100 w 126"/>
                      <a:gd name="T17" fmla="*/ 47 h 86"/>
                      <a:gd name="T18" fmla="*/ 111 w 126"/>
                      <a:gd name="T19" fmla="*/ 60 h 86"/>
                      <a:gd name="T20" fmla="*/ 126 w 126"/>
                      <a:gd name="T21" fmla="*/ 69 h 86"/>
                      <a:gd name="T22" fmla="*/ 97 w 126"/>
                      <a:gd name="T23" fmla="*/ 86 h 86"/>
                      <a:gd name="T24" fmla="*/ 96 w 126"/>
                      <a:gd name="T25" fmla="*/ 60 h 86"/>
                      <a:gd name="T26" fmla="*/ 91 w 126"/>
                      <a:gd name="T27" fmla="*/ 33 h 86"/>
                      <a:gd name="T28" fmla="*/ 81 w 126"/>
                      <a:gd name="T29" fmla="*/ 24 h 86"/>
                      <a:gd name="T30" fmla="*/ 63 w 126"/>
                      <a:gd name="T31" fmla="*/ 17 h 86"/>
                      <a:gd name="T32" fmla="*/ 31 w 126"/>
                      <a:gd name="T33" fmla="*/ 12 h 86"/>
                      <a:gd name="T34" fmla="*/ 16 w 126"/>
                      <a:gd name="T35" fmla="*/ 26 h 86"/>
                      <a:gd name="T36" fmla="*/ 9 w 126"/>
                      <a:gd name="T37" fmla="*/ 36 h 86"/>
                      <a:gd name="T38" fmla="*/ 6 w 126"/>
                      <a:gd name="T39" fmla="*/ 50 h 86"/>
                      <a:gd name="T40" fmla="*/ 0 w 126"/>
                      <a:gd name="T41"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86">
                        <a:moveTo>
                          <a:pt x="0" y="74"/>
                        </a:moveTo>
                        <a:lnTo>
                          <a:pt x="0" y="51"/>
                        </a:lnTo>
                        <a:lnTo>
                          <a:pt x="4" y="27"/>
                        </a:lnTo>
                        <a:lnTo>
                          <a:pt x="24" y="3"/>
                        </a:lnTo>
                        <a:lnTo>
                          <a:pt x="39" y="0"/>
                        </a:lnTo>
                        <a:lnTo>
                          <a:pt x="52" y="2"/>
                        </a:lnTo>
                        <a:lnTo>
                          <a:pt x="88" y="15"/>
                        </a:lnTo>
                        <a:lnTo>
                          <a:pt x="93" y="27"/>
                        </a:lnTo>
                        <a:lnTo>
                          <a:pt x="100" y="47"/>
                        </a:lnTo>
                        <a:lnTo>
                          <a:pt x="111" y="60"/>
                        </a:lnTo>
                        <a:lnTo>
                          <a:pt x="126" y="69"/>
                        </a:lnTo>
                        <a:lnTo>
                          <a:pt x="97" y="86"/>
                        </a:lnTo>
                        <a:lnTo>
                          <a:pt x="96" y="60"/>
                        </a:lnTo>
                        <a:lnTo>
                          <a:pt x="91" y="33"/>
                        </a:lnTo>
                        <a:lnTo>
                          <a:pt x="81" y="24"/>
                        </a:lnTo>
                        <a:lnTo>
                          <a:pt x="63" y="17"/>
                        </a:lnTo>
                        <a:lnTo>
                          <a:pt x="31" y="12"/>
                        </a:lnTo>
                        <a:lnTo>
                          <a:pt x="16" y="26"/>
                        </a:lnTo>
                        <a:lnTo>
                          <a:pt x="9" y="36"/>
                        </a:lnTo>
                        <a:lnTo>
                          <a:pt x="6" y="50"/>
                        </a:lnTo>
                        <a:lnTo>
                          <a:pt x="0" y="7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7" name="Freeform 123"/>
                  <p:cNvSpPr>
                    <a:spLocks/>
                  </p:cNvSpPr>
                  <p:nvPr/>
                </p:nvSpPr>
                <p:spPr bwMode="auto">
                  <a:xfrm>
                    <a:off x="1591" y="3190"/>
                    <a:ext cx="81" cy="130"/>
                  </a:xfrm>
                  <a:custGeom>
                    <a:avLst/>
                    <a:gdLst>
                      <a:gd name="T0" fmla="*/ 0 w 81"/>
                      <a:gd name="T1" fmla="*/ 63 h 130"/>
                      <a:gd name="T2" fmla="*/ 0 w 81"/>
                      <a:gd name="T3" fmla="*/ 48 h 130"/>
                      <a:gd name="T4" fmla="*/ 3 w 81"/>
                      <a:gd name="T5" fmla="*/ 25 h 130"/>
                      <a:gd name="T6" fmla="*/ 16 w 81"/>
                      <a:gd name="T7" fmla="*/ 6 h 130"/>
                      <a:gd name="T8" fmla="*/ 39 w 81"/>
                      <a:gd name="T9" fmla="*/ 0 h 130"/>
                      <a:gd name="T10" fmla="*/ 61 w 81"/>
                      <a:gd name="T11" fmla="*/ 4 h 130"/>
                      <a:gd name="T12" fmla="*/ 73 w 81"/>
                      <a:gd name="T13" fmla="*/ 15 h 130"/>
                      <a:gd name="T14" fmla="*/ 79 w 81"/>
                      <a:gd name="T15" fmla="*/ 30 h 130"/>
                      <a:gd name="T16" fmla="*/ 79 w 81"/>
                      <a:gd name="T17" fmla="*/ 43 h 130"/>
                      <a:gd name="T18" fmla="*/ 81 w 81"/>
                      <a:gd name="T19" fmla="*/ 63 h 130"/>
                      <a:gd name="T20" fmla="*/ 75 w 81"/>
                      <a:gd name="T21" fmla="*/ 76 h 130"/>
                      <a:gd name="T22" fmla="*/ 61 w 81"/>
                      <a:gd name="T23" fmla="*/ 94 h 130"/>
                      <a:gd name="T24" fmla="*/ 49 w 81"/>
                      <a:gd name="T25" fmla="*/ 108 h 130"/>
                      <a:gd name="T26" fmla="*/ 28 w 81"/>
                      <a:gd name="T27" fmla="*/ 118 h 130"/>
                      <a:gd name="T28" fmla="*/ 16 w 81"/>
                      <a:gd name="T29" fmla="*/ 130 h 130"/>
                      <a:gd name="T30" fmla="*/ 7 w 81"/>
                      <a:gd name="T31" fmla="*/ 129 h 130"/>
                      <a:gd name="T32" fmla="*/ 24 w 81"/>
                      <a:gd name="T33" fmla="*/ 109 h 130"/>
                      <a:gd name="T34" fmla="*/ 46 w 81"/>
                      <a:gd name="T35" fmla="*/ 96 h 130"/>
                      <a:gd name="T36" fmla="*/ 67 w 81"/>
                      <a:gd name="T37" fmla="*/ 75 h 130"/>
                      <a:gd name="T38" fmla="*/ 72 w 81"/>
                      <a:gd name="T39" fmla="*/ 49 h 130"/>
                      <a:gd name="T40" fmla="*/ 73 w 81"/>
                      <a:gd name="T41" fmla="*/ 30 h 130"/>
                      <a:gd name="T42" fmla="*/ 64 w 81"/>
                      <a:gd name="T43" fmla="*/ 16 h 130"/>
                      <a:gd name="T44" fmla="*/ 49 w 81"/>
                      <a:gd name="T45" fmla="*/ 9 h 130"/>
                      <a:gd name="T46" fmla="*/ 34 w 81"/>
                      <a:gd name="T47" fmla="*/ 9 h 130"/>
                      <a:gd name="T48" fmla="*/ 18 w 81"/>
                      <a:gd name="T49" fmla="*/ 15 h 130"/>
                      <a:gd name="T50" fmla="*/ 6 w 81"/>
                      <a:gd name="T51" fmla="*/ 33 h 130"/>
                      <a:gd name="T52" fmla="*/ 0 w 81"/>
                      <a:gd name="T53" fmla="*/ 6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30">
                        <a:moveTo>
                          <a:pt x="0" y="63"/>
                        </a:moveTo>
                        <a:lnTo>
                          <a:pt x="0" y="48"/>
                        </a:lnTo>
                        <a:lnTo>
                          <a:pt x="3" y="25"/>
                        </a:lnTo>
                        <a:lnTo>
                          <a:pt x="16" y="6"/>
                        </a:lnTo>
                        <a:lnTo>
                          <a:pt x="39" y="0"/>
                        </a:lnTo>
                        <a:lnTo>
                          <a:pt x="61" y="4"/>
                        </a:lnTo>
                        <a:lnTo>
                          <a:pt x="73" y="15"/>
                        </a:lnTo>
                        <a:lnTo>
                          <a:pt x="79" y="30"/>
                        </a:lnTo>
                        <a:lnTo>
                          <a:pt x="79" y="43"/>
                        </a:lnTo>
                        <a:lnTo>
                          <a:pt x="81" y="63"/>
                        </a:lnTo>
                        <a:lnTo>
                          <a:pt x="75" y="76"/>
                        </a:lnTo>
                        <a:lnTo>
                          <a:pt x="61" y="94"/>
                        </a:lnTo>
                        <a:lnTo>
                          <a:pt x="49" y="108"/>
                        </a:lnTo>
                        <a:lnTo>
                          <a:pt x="28" y="118"/>
                        </a:lnTo>
                        <a:lnTo>
                          <a:pt x="16" y="130"/>
                        </a:lnTo>
                        <a:lnTo>
                          <a:pt x="7" y="129"/>
                        </a:lnTo>
                        <a:lnTo>
                          <a:pt x="24" y="109"/>
                        </a:lnTo>
                        <a:lnTo>
                          <a:pt x="46" y="96"/>
                        </a:lnTo>
                        <a:lnTo>
                          <a:pt x="67" y="75"/>
                        </a:lnTo>
                        <a:lnTo>
                          <a:pt x="72" y="49"/>
                        </a:lnTo>
                        <a:lnTo>
                          <a:pt x="73" y="30"/>
                        </a:lnTo>
                        <a:lnTo>
                          <a:pt x="64" y="16"/>
                        </a:lnTo>
                        <a:lnTo>
                          <a:pt x="49" y="9"/>
                        </a:lnTo>
                        <a:lnTo>
                          <a:pt x="34" y="9"/>
                        </a:lnTo>
                        <a:lnTo>
                          <a:pt x="18" y="15"/>
                        </a:lnTo>
                        <a:lnTo>
                          <a:pt x="6" y="33"/>
                        </a:lnTo>
                        <a:lnTo>
                          <a:pt x="0" y="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8" name="Freeform 124"/>
                  <p:cNvSpPr>
                    <a:spLocks/>
                  </p:cNvSpPr>
                  <p:nvPr/>
                </p:nvSpPr>
                <p:spPr bwMode="auto">
                  <a:xfrm>
                    <a:off x="1607" y="3205"/>
                    <a:ext cx="47" cy="97"/>
                  </a:xfrm>
                  <a:custGeom>
                    <a:avLst/>
                    <a:gdLst>
                      <a:gd name="T0" fmla="*/ 26 w 47"/>
                      <a:gd name="T1" fmla="*/ 0 h 97"/>
                      <a:gd name="T2" fmla="*/ 39 w 47"/>
                      <a:gd name="T3" fmla="*/ 9 h 97"/>
                      <a:gd name="T4" fmla="*/ 47 w 47"/>
                      <a:gd name="T5" fmla="*/ 31 h 97"/>
                      <a:gd name="T6" fmla="*/ 42 w 47"/>
                      <a:gd name="T7" fmla="*/ 54 h 97"/>
                      <a:gd name="T8" fmla="*/ 21 w 47"/>
                      <a:gd name="T9" fmla="*/ 72 h 97"/>
                      <a:gd name="T10" fmla="*/ 12 w 47"/>
                      <a:gd name="T11" fmla="*/ 85 h 97"/>
                      <a:gd name="T12" fmla="*/ 0 w 47"/>
                      <a:gd name="T13" fmla="*/ 97 h 97"/>
                      <a:gd name="T14" fmla="*/ 14 w 47"/>
                      <a:gd name="T15" fmla="*/ 67 h 97"/>
                      <a:gd name="T16" fmla="*/ 29 w 47"/>
                      <a:gd name="T17" fmla="*/ 40 h 97"/>
                      <a:gd name="T18" fmla="*/ 29 w 47"/>
                      <a:gd name="T19" fmla="*/ 16 h 97"/>
                      <a:gd name="T20" fmla="*/ 26 w 47"/>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7">
                        <a:moveTo>
                          <a:pt x="26" y="0"/>
                        </a:moveTo>
                        <a:lnTo>
                          <a:pt x="39" y="9"/>
                        </a:lnTo>
                        <a:lnTo>
                          <a:pt x="47" y="31"/>
                        </a:lnTo>
                        <a:lnTo>
                          <a:pt x="42" y="54"/>
                        </a:lnTo>
                        <a:lnTo>
                          <a:pt x="21" y="72"/>
                        </a:lnTo>
                        <a:lnTo>
                          <a:pt x="12" y="85"/>
                        </a:lnTo>
                        <a:lnTo>
                          <a:pt x="0" y="97"/>
                        </a:lnTo>
                        <a:lnTo>
                          <a:pt x="14" y="67"/>
                        </a:lnTo>
                        <a:lnTo>
                          <a:pt x="29" y="40"/>
                        </a:lnTo>
                        <a:lnTo>
                          <a:pt x="29" y="16"/>
                        </a:lnTo>
                        <a:lnTo>
                          <a:pt x="2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29" name="Freeform 125"/>
                  <p:cNvSpPr>
                    <a:spLocks/>
                  </p:cNvSpPr>
                  <p:nvPr/>
                </p:nvSpPr>
                <p:spPr bwMode="auto">
                  <a:xfrm>
                    <a:off x="1597" y="3208"/>
                    <a:ext cx="33" cy="96"/>
                  </a:xfrm>
                  <a:custGeom>
                    <a:avLst/>
                    <a:gdLst>
                      <a:gd name="T0" fmla="*/ 18 w 33"/>
                      <a:gd name="T1" fmla="*/ 0 h 96"/>
                      <a:gd name="T2" fmla="*/ 27 w 33"/>
                      <a:gd name="T3" fmla="*/ 9 h 96"/>
                      <a:gd name="T4" fmla="*/ 33 w 33"/>
                      <a:gd name="T5" fmla="*/ 28 h 96"/>
                      <a:gd name="T6" fmla="*/ 25 w 33"/>
                      <a:gd name="T7" fmla="*/ 46 h 96"/>
                      <a:gd name="T8" fmla="*/ 9 w 33"/>
                      <a:gd name="T9" fmla="*/ 61 h 96"/>
                      <a:gd name="T10" fmla="*/ 0 w 33"/>
                      <a:gd name="T11" fmla="*/ 96 h 96"/>
                      <a:gd name="T12" fmla="*/ 0 w 33"/>
                      <a:gd name="T13" fmla="*/ 55 h 96"/>
                      <a:gd name="T14" fmla="*/ 13 w 33"/>
                      <a:gd name="T15" fmla="*/ 31 h 96"/>
                      <a:gd name="T16" fmla="*/ 13 w 33"/>
                      <a:gd name="T17" fmla="*/ 25 h 96"/>
                      <a:gd name="T18" fmla="*/ 18 w 33"/>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6">
                        <a:moveTo>
                          <a:pt x="18" y="0"/>
                        </a:moveTo>
                        <a:lnTo>
                          <a:pt x="27" y="9"/>
                        </a:lnTo>
                        <a:lnTo>
                          <a:pt x="33" y="28"/>
                        </a:lnTo>
                        <a:lnTo>
                          <a:pt x="25" y="46"/>
                        </a:lnTo>
                        <a:lnTo>
                          <a:pt x="9" y="61"/>
                        </a:lnTo>
                        <a:lnTo>
                          <a:pt x="0" y="96"/>
                        </a:lnTo>
                        <a:lnTo>
                          <a:pt x="0" y="55"/>
                        </a:lnTo>
                        <a:lnTo>
                          <a:pt x="13" y="31"/>
                        </a:lnTo>
                        <a:lnTo>
                          <a:pt x="13" y="25"/>
                        </a:lnTo>
                        <a:lnTo>
                          <a:pt x="1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0" name="Freeform 126"/>
                  <p:cNvSpPr>
                    <a:spLocks/>
                  </p:cNvSpPr>
                  <p:nvPr/>
                </p:nvSpPr>
                <p:spPr bwMode="auto">
                  <a:xfrm>
                    <a:off x="1597" y="3215"/>
                    <a:ext cx="9" cy="35"/>
                  </a:xfrm>
                  <a:custGeom>
                    <a:avLst/>
                    <a:gdLst>
                      <a:gd name="T0" fmla="*/ 6 w 9"/>
                      <a:gd name="T1" fmla="*/ 0 h 35"/>
                      <a:gd name="T2" fmla="*/ 9 w 9"/>
                      <a:gd name="T3" fmla="*/ 20 h 35"/>
                      <a:gd name="T4" fmla="*/ 0 w 9"/>
                      <a:gd name="T5" fmla="*/ 35 h 35"/>
                      <a:gd name="T6" fmla="*/ 6 w 9"/>
                      <a:gd name="T7" fmla="*/ 0 h 35"/>
                    </a:gdLst>
                    <a:ahLst/>
                    <a:cxnLst>
                      <a:cxn ang="0">
                        <a:pos x="T0" y="T1"/>
                      </a:cxn>
                      <a:cxn ang="0">
                        <a:pos x="T2" y="T3"/>
                      </a:cxn>
                      <a:cxn ang="0">
                        <a:pos x="T4" y="T5"/>
                      </a:cxn>
                      <a:cxn ang="0">
                        <a:pos x="T6" y="T7"/>
                      </a:cxn>
                    </a:cxnLst>
                    <a:rect l="0" t="0" r="r" b="b"/>
                    <a:pathLst>
                      <a:path w="9" h="35">
                        <a:moveTo>
                          <a:pt x="6" y="0"/>
                        </a:moveTo>
                        <a:lnTo>
                          <a:pt x="9" y="20"/>
                        </a:lnTo>
                        <a:lnTo>
                          <a:pt x="0" y="35"/>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1" name="Freeform 127"/>
                  <p:cNvSpPr>
                    <a:spLocks/>
                  </p:cNvSpPr>
                  <p:nvPr/>
                </p:nvSpPr>
                <p:spPr bwMode="auto">
                  <a:xfrm>
                    <a:off x="1699" y="3155"/>
                    <a:ext cx="64" cy="164"/>
                  </a:xfrm>
                  <a:custGeom>
                    <a:avLst/>
                    <a:gdLst>
                      <a:gd name="T0" fmla="*/ 9 w 64"/>
                      <a:gd name="T1" fmla="*/ 0 h 164"/>
                      <a:gd name="T2" fmla="*/ 0 w 64"/>
                      <a:gd name="T3" fmla="*/ 35 h 164"/>
                      <a:gd name="T4" fmla="*/ 9 w 64"/>
                      <a:gd name="T5" fmla="*/ 57 h 164"/>
                      <a:gd name="T6" fmla="*/ 12 w 64"/>
                      <a:gd name="T7" fmla="*/ 69 h 164"/>
                      <a:gd name="T8" fmla="*/ 18 w 64"/>
                      <a:gd name="T9" fmla="*/ 89 h 164"/>
                      <a:gd name="T10" fmla="*/ 27 w 64"/>
                      <a:gd name="T11" fmla="*/ 114 h 164"/>
                      <a:gd name="T12" fmla="*/ 36 w 64"/>
                      <a:gd name="T13" fmla="*/ 131 h 164"/>
                      <a:gd name="T14" fmla="*/ 52 w 64"/>
                      <a:gd name="T15" fmla="*/ 155 h 164"/>
                      <a:gd name="T16" fmla="*/ 64 w 64"/>
                      <a:gd name="T17" fmla="*/ 164 h 164"/>
                      <a:gd name="T18" fmla="*/ 49 w 64"/>
                      <a:gd name="T19" fmla="*/ 140 h 164"/>
                      <a:gd name="T20" fmla="*/ 36 w 64"/>
                      <a:gd name="T21" fmla="*/ 111 h 164"/>
                      <a:gd name="T22" fmla="*/ 22 w 64"/>
                      <a:gd name="T23" fmla="*/ 80 h 164"/>
                      <a:gd name="T24" fmla="*/ 15 w 64"/>
                      <a:gd name="T25" fmla="*/ 53 h 164"/>
                      <a:gd name="T26" fmla="*/ 7 w 64"/>
                      <a:gd name="T27" fmla="*/ 36 h 164"/>
                      <a:gd name="T28" fmla="*/ 9 w 64"/>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164">
                        <a:moveTo>
                          <a:pt x="9" y="0"/>
                        </a:moveTo>
                        <a:lnTo>
                          <a:pt x="0" y="35"/>
                        </a:lnTo>
                        <a:lnTo>
                          <a:pt x="9" y="57"/>
                        </a:lnTo>
                        <a:lnTo>
                          <a:pt x="12" y="69"/>
                        </a:lnTo>
                        <a:lnTo>
                          <a:pt x="18" y="89"/>
                        </a:lnTo>
                        <a:lnTo>
                          <a:pt x="27" y="114"/>
                        </a:lnTo>
                        <a:lnTo>
                          <a:pt x="36" y="131"/>
                        </a:lnTo>
                        <a:lnTo>
                          <a:pt x="52" y="155"/>
                        </a:lnTo>
                        <a:lnTo>
                          <a:pt x="64" y="164"/>
                        </a:lnTo>
                        <a:lnTo>
                          <a:pt x="49" y="140"/>
                        </a:lnTo>
                        <a:lnTo>
                          <a:pt x="36" y="111"/>
                        </a:lnTo>
                        <a:lnTo>
                          <a:pt x="22" y="80"/>
                        </a:lnTo>
                        <a:lnTo>
                          <a:pt x="15" y="53"/>
                        </a:lnTo>
                        <a:lnTo>
                          <a:pt x="7" y="36"/>
                        </a:lnTo>
                        <a:lnTo>
                          <a:pt x="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2" name="Freeform 128"/>
                  <p:cNvSpPr>
                    <a:spLocks/>
                  </p:cNvSpPr>
                  <p:nvPr/>
                </p:nvSpPr>
                <p:spPr bwMode="auto">
                  <a:xfrm>
                    <a:off x="1721" y="3166"/>
                    <a:ext cx="48" cy="144"/>
                  </a:xfrm>
                  <a:custGeom>
                    <a:avLst/>
                    <a:gdLst>
                      <a:gd name="T0" fmla="*/ 33 w 48"/>
                      <a:gd name="T1" fmla="*/ 0 h 144"/>
                      <a:gd name="T2" fmla="*/ 5 w 48"/>
                      <a:gd name="T3" fmla="*/ 16 h 144"/>
                      <a:gd name="T4" fmla="*/ 0 w 48"/>
                      <a:gd name="T5" fmla="*/ 33 h 144"/>
                      <a:gd name="T6" fmla="*/ 0 w 48"/>
                      <a:gd name="T7" fmla="*/ 54 h 144"/>
                      <a:gd name="T8" fmla="*/ 18 w 48"/>
                      <a:gd name="T9" fmla="*/ 84 h 144"/>
                      <a:gd name="T10" fmla="*/ 32 w 48"/>
                      <a:gd name="T11" fmla="*/ 114 h 144"/>
                      <a:gd name="T12" fmla="*/ 42 w 48"/>
                      <a:gd name="T13" fmla="*/ 133 h 144"/>
                      <a:gd name="T14" fmla="*/ 48 w 48"/>
                      <a:gd name="T15" fmla="*/ 144 h 144"/>
                      <a:gd name="T16" fmla="*/ 44 w 48"/>
                      <a:gd name="T17" fmla="*/ 118 h 144"/>
                      <a:gd name="T18" fmla="*/ 33 w 48"/>
                      <a:gd name="T19" fmla="*/ 94 h 144"/>
                      <a:gd name="T20" fmla="*/ 23 w 48"/>
                      <a:gd name="T21" fmla="*/ 75 h 144"/>
                      <a:gd name="T22" fmla="*/ 15 w 48"/>
                      <a:gd name="T23" fmla="*/ 63 h 144"/>
                      <a:gd name="T24" fmla="*/ 8 w 48"/>
                      <a:gd name="T25" fmla="*/ 51 h 144"/>
                      <a:gd name="T26" fmla="*/ 8 w 48"/>
                      <a:gd name="T27" fmla="*/ 37 h 144"/>
                      <a:gd name="T28" fmla="*/ 15 w 48"/>
                      <a:gd name="T29" fmla="*/ 19 h 144"/>
                      <a:gd name="T30" fmla="*/ 33 w 48"/>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44">
                        <a:moveTo>
                          <a:pt x="33" y="0"/>
                        </a:moveTo>
                        <a:lnTo>
                          <a:pt x="5" y="16"/>
                        </a:lnTo>
                        <a:lnTo>
                          <a:pt x="0" y="33"/>
                        </a:lnTo>
                        <a:lnTo>
                          <a:pt x="0" y="54"/>
                        </a:lnTo>
                        <a:lnTo>
                          <a:pt x="18" y="84"/>
                        </a:lnTo>
                        <a:lnTo>
                          <a:pt x="32" y="114"/>
                        </a:lnTo>
                        <a:lnTo>
                          <a:pt x="42" y="133"/>
                        </a:lnTo>
                        <a:lnTo>
                          <a:pt x="48" y="144"/>
                        </a:lnTo>
                        <a:lnTo>
                          <a:pt x="44" y="118"/>
                        </a:lnTo>
                        <a:lnTo>
                          <a:pt x="33" y="94"/>
                        </a:lnTo>
                        <a:lnTo>
                          <a:pt x="23" y="75"/>
                        </a:lnTo>
                        <a:lnTo>
                          <a:pt x="15" y="63"/>
                        </a:lnTo>
                        <a:lnTo>
                          <a:pt x="8" y="51"/>
                        </a:lnTo>
                        <a:lnTo>
                          <a:pt x="8" y="37"/>
                        </a:lnTo>
                        <a:lnTo>
                          <a:pt x="15" y="19"/>
                        </a:lnTo>
                        <a:lnTo>
                          <a:pt x="3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3" name="Freeform 129"/>
                  <p:cNvSpPr>
                    <a:spLocks/>
                  </p:cNvSpPr>
                  <p:nvPr/>
                </p:nvSpPr>
                <p:spPr bwMode="auto">
                  <a:xfrm>
                    <a:off x="1738" y="3167"/>
                    <a:ext cx="46" cy="143"/>
                  </a:xfrm>
                  <a:custGeom>
                    <a:avLst/>
                    <a:gdLst>
                      <a:gd name="T0" fmla="*/ 28 w 46"/>
                      <a:gd name="T1" fmla="*/ 0 h 143"/>
                      <a:gd name="T2" fmla="*/ 9 w 46"/>
                      <a:gd name="T3" fmla="*/ 18 h 143"/>
                      <a:gd name="T4" fmla="*/ 0 w 46"/>
                      <a:gd name="T5" fmla="*/ 39 h 143"/>
                      <a:gd name="T6" fmla="*/ 0 w 46"/>
                      <a:gd name="T7" fmla="*/ 48 h 143"/>
                      <a:gd name="T8" fmla="*/ 7 w 46"/>
                      <a:gd name="T9" fmla="*/ 62 h 143"/>
                      <a:gd name="T10" fmla="*/ 25 w 46"/>
                      <a:gd name="T11" fmla="*/ 86 h 143"/>
                      <a:gd name="T12" fmla="*/ 34 w 46"/>
                      <a:gd name="T13" fmla="*/ 102 h 143"/>
                      <a:gd name="T14" fmla="*/ 37 w 46"/>
                      <a:gd name="T15" fmla="*/ 119 h 143"/>
                      <a:gd name="T16" fmla="*/ 37 w 46"/>
                      <a:gd name="T17" fmla="*/ 143 h 143"/>
                      <a:gd name="T18" fmla="*/ 46 w 46"/>
                      <a:gd name="T19" fmla="*/ 111 h 143"/>
                      <a:gd name="T20" fmla="*/ 40 w 46"/>
                      <a:gd name="T21" fmla="*/ 89 h 143"/>
                      <a:gd name="T22" fmla="*/ 24 w 46"/>
                      <a:gd name="T23" fmla="*/ 71 h 143"/>
                      <a:gd name="T24" fmla="*/ 10 w 46"/>
                      <a:gd name="T25" fmla="*/ 56 h 143"/>
                      <a:gd name="T26" fmla="*/ 10 w 46"/>
                      <a:gd name="T27" fmla="*/ 45 h 143"/>
                      <a:gd name="T28" fmla="*/ 13 w 46"/>
                      <a:gd name="T29" fmla="*/ 29 h 143"/>
                      <a:gd name="T30" fmla="*/ 13 w 46"/>
                      <a:gd name="T31" fmla="*/ 23 h 143"/>
                      <a:gd name="T32" fmla="*/ 28 w 46"/>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3">
                        <a:moveTo>
                          <a:pt x="28" y="0"/>
                        </a:moveTo>
                        <a:lnTo>
                          <a:pt x="9" y="18"/>
                        </a:lnTo>
                        <a:lnTo>
                          <a:pt x="0" y="39"/>
                        </a:lnTo>
                        <a:lnTo>
                          <a:pt x="0" y="48"/>
                        </a:lnTo>
                        <a:lnTo>
                          <a:pt x="7" y="62"/>
                        </a:lnTo>
                        <a:lnTo>
                          <a:pt x="25" y="86"/>
                        </a:lnTo>
                        <a:lnTo>
                          <a:pt x="34" y="102"/>
                        </a:lnTo>
                        <a:lnTo>
                          <a:pt x="37" y="119"/>
                        </a:lnTo>
                        <a:lnTo>
                          <a:pt x="37" y="143"/>
                        </a:lnTo>
                        <a:lnTo>
                          <a:pt x="46" y="111"/>
                        </a:lnTo>
                        <a:lnTo>
                          <a:pt x="40" y="89"/>
                        </a:lnTo>
                        <a:lnTo>
                          <a:pt x="24" y="71"/>
                        </a:lnTo>
                        <a:lnTo>
                          <a:pt x="10" y="56"/>
                        </a:lnTo>
                        <a:lnTo>
                          <a:pt x="10" y="45"/>
                        </a:lnTo>
                        <a:lnTo>
                          <a:pt x="13" y="29"/>
                        </a:lnTo>
                        <a:lnTo>
                          <a:pt x="13" y="23"/>
                        </a:lnTo>
                        <a:lnTo>
                          <a:pt x="2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4" name="Freeform 130"/>
                  <p:cNvSpPr>
                    <a:spLocks/>
                  </p:cNvSpPr>
                  <p:nvPr/>
                </p:nvSpPr>
                <p:spPr bwMode="auto">
                  <a:xfrm>
                    <a:off x="1751" y="3175"/>
                    <a:ext cx="44" cy="105"/>
                  </a:xfrm>
                  <a:custGeom>
                    <a:avLst/>
                    <a:gdLst>
                      <a:gd name="T0" fmla="*/ 44 w 44"/>
                      <a:gd name="T1" fmla="*/ 0 h 105"/>
                      <a:gd name="T2" fmla="*/ 12 w 44"/>
                      <a:gd name="T3" fmla="*/ 6 h 105"/>
                      <a:gd name="T4" fmla="*/ 6 w 44"/>
                      <a:gd name="T5" fmla="*/ 18 h 105"/>
                      <a:gd name="T6" fmla="*/ 0 w 44"/>
                      <a:gd name="T7" fmla="*/ 30 h 105"/>
                      <a:gd name="T8" fmla="*/ 3 w 44"/>
                      <a:gd name="T9" fmla="*/ 45 h 105"/>
                      <a:gd name="T10" fmla="*/ 18 w 44"/>
                      <a:gd name="T11" fmla="*/ 61 h 105"/>
                      <a:gd name="T12" fmla="*/ 27 w 44"/>
                      <a:gd name="T13" fmla="*/ 67 h 105"/>
                      <a:gd name="T14" fmla="*/ 38 w 44"/>
                      <a:gd name="T15" fmla="*/ 82 h 105"/>
                      <a:gd name="T16" fmla="*/ 39 w 44"/>
                      <a:gd name="T17" fmla="*/ 105 h 105"/>
                      <a:gd name="T18" fmla="*/ 44 w 44"/>
                      <a:gd name="T19" fmla="*/ 79 h 105"/>
                      <a:gd name="T20" fmla="*/ 38 w 44"/>
                      <a:gd name="T21" fmla="*/ 63 h 105"/>
                      <a:gd name="T22" fmla="*/ 21 w 44"/>
                      <a:gd name="T23" fmla="*/ 52 h 105"/>
                      <a:gd name="T24" fmla="*/ 11 w 44"/>
                      <a:gd name="T25" fmla="*/ 40 h 105"/>
                      <a:gd name="T26" fmla="*/ 9 w 44"/>
                      <a:gd name="T27" fmla="*/ 28 h 105"/>
                      <a:gd name="T28" fmla="*/ 15 w 44"/>
                      <a:gd name="T29" fmla="*/ 13 h 105"/>
                      <a:gd name="T30" fmla="*/ 27 w 44"/>
                      <a:gd name="T31" fmla="*/ 7 h 105"/>
                      <a:gd name="T32" fmla="*/ 44 w 44"/>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5">
                        <a:moveTo>
                          <a:pt x="44" y="0"/>
                        </a:moveTo>
                        <a:lnTo>
                          <a:pt x="12" y="6"/>
                        </a:lnTo>
                        <a:lnTo>
                          <a:pt x="6" y="18"/>
                        </a:lnTo>
                        <a:lnTo>
                          <a:pt x="0" y="30"/>
                        </a:lnTo>
                        <a:lnTo>
                          <a:pt x="3" y="45"/>
                        </a:lnTo>
                        <a:lnTo>
                          <a:pt x="18" y="61"/>
                        </a:lnTo>
                        <a:lnTo>
                          <a:pt x="27" y="67"/>
                        </a:lnTo>
                        <a:lnTo>
                          <a:pt x="38" y="82"/>
                        </a:lnTo>
                        <a:lnTo>
                          <a:pt x="39" y="105"/>
                        </a:lnTo>
                        <a:lnTo>
                          <a:pt x="44" y="79"/>
                        </a:lnTo>
                        <a:lnTo>
                          <a:pt x="38" y="63"/>
                        </a:lnTo>
                        <a:lnTo>
                          <a:pt x="21" y="52"/>
                        </a:lnTo>
                        <a:lnTo>
                          <a:pt x="11" y="40"/>
                        </a:lnTo>
                        <a:lnTo>
                          <a:pt x="9" y="28"/>
                        </a:lnTo>
                        <a:lnTo>
                          <a:pt x="15" y="13"/>
                        </a:lnTo>
                        <a:lnTo>
                          <a:pt x="27" y="7"/>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5" name="Freeform 131"/>
                  <p:cNvSpPr>
                    <a:spLocks/>
                  </p:cNvSpPr>
                  <p:nvPr/>
                </p:nvSpPr>
                <p:spPr bwMode="auto">
                  <a:xfrm>
                    <a:off x="1768" y="3212"/>
                    <a:ext cx="37" cy="56"/>
                  </a:xfrm>
                  <a:custGeom>
                    <a:avLst/>
                    <a:gdLst>
                      <a:gd name="T0" fmla="*/ 0 w 37"/>
                      <a:gd name="T1" fmla="*/ 0 h 56"/>
                      <a:gd name="T2" fmla="*/ 18 w 37"/>
                      <a:gd name="T3" fmla="*/ 8 h 56"/>
                      <a:gd name="T4" fmla="*/ 28 w 37"/>
                      <a:gd name="T5" fmla="*/ 23 h 56"/>
                      <a:gd name="T6" fmla="*/ 31 w 37"/>
                      <a:gd name="T7" fmla="*/ 56 h 56"/>
                      <a:gd name="T8" fmla="*/ 37 w 37"/>
                      <a:gd name="T9" fmla="*/ 39 h 56"/>
                      <a:gd name="T10" fmla="*/ 37 w 37"/>
                      <a:gd name="T11" fmla="*/ 23 h 56"/>
                      <a:gd name="T12" fmla="*/ 31 w 37"/>
                      <a:gd name="T13" fmla="*/ 6 h 56"/>
                      <a:gd name="T14" fmla="*/ 16 w 37"/>
                      <a:gd name="T15" fmla="*/ 0 h 56"/>
                      <a:gd name="T16" fmla="*/ 0 w 37"/>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6">
                        <a:moveTo>
                          <a:pt x="0" y="0"/>
                        </a:moveTo>
                        <a:lnTo>
                          <a:pt x="18" y="8"/>
                        </a:lnTo>
                        <a:lnTo>
                          <a:pt x="28" y="23"/>
                        </a:lnTo>
                        <a:lnTo>
                          <a:pt x="31" y="56"/>
                        </a:lnTo>
                        <a:lnTo>
                          <a:pt x="37" y="39"/>
                        </a:lnTo>
                        <a:lnTo>
                          <a:pt x="37" y="23"/>
                        </a:lnTo>
                        <a:lnTo>
                          <a:pt x="31" y="6"/>
                        </a:lnTo>
                        <a:lnTo>
                          <a:pt x="16" y="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6" name="Freeform 132"/>
                  <p:cNvSpPr>
                    <a:spLocks/>
                  </p:cNvSpPr>
                  <p:nvPr/>
                </p:nvSpPr>
                <p:spPr bwMode="auto">
                  <a:xfrm>
                    <a:off x="1769" y="3193"/>
                    <a:ext cx="47" cy="63"/>
                  </a:xfrm>
                  <a:custGeom>
                    <a:avLst/>
                    <a:gdLst>
                      <a:gd name="T0" fmla="*/ 6 w 47"/>
                      <a:gd name="T1" fmla="*/ 0 h 63"/>
                      <a:gd name="T2" fmla="*/ 0 w 47"/>
                      <a:gd name="T3" fmla="*/ 12 h 63"/>
                      <a:gd name="T4" fmla="*/ 15 w 47"/>
                      <a:gd name="T5" fmla="*/ 15 h 63"/>
                      <a:gd name="T6" fmla="*/ 29 w 47"/>
                      <a:gd name="T7" fmla="*/ 19 h 63"/>
                      <a:gd name="T8" fmla="*/ 39 w 47"/>
                      <a:gd name="T9" fmla="*/ 33 h 63"/>
                      <a:gd name="T10" fmla="*/ 39 w 47"/>
                      <a:gd name="T11" fmla="*/ 40 h 63"/>
                      <a:gd name="T12" fmla="*/ 41 w 47"/>
                      <a:gd name="T13" fmla="*/ 63 h 63"/>
                      <a:gd name="T14" fmla="*/ 47 w 47"/>
                      <a:gd name="T15" fmla="*/ 34 h 63"/>
                      <a:gd name="T16" fmla="*/ 41 w 47"/>
                      <a:gd name="T17" fmla="*/ 16 h 63"/>
                      <a:gd name="T18" fmla="*/ 32 w 47"/>
                      <a:gd name="T19" fmla="*/ 3 h 63"/>
                      <a:gd name="T20" fmla="*/ 6 w 47"/>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3">
                        <a:moveTo>
                          <a:pt x="6" y="0"/>
                        </a:moveTo>
                        <a:lnTo>
                          <a:pt x="0" y="12"/>
                        </a:lnTo>
                        <a:lnTo>
                          <a:pt x="15" y="15"/>
                        </a:lnTo>
                        <a:lnTo>
                          <a:pt x="29" y="19"/>
                        </a:lnTo>
                        <a:lnTo>
                          <a:pt x="39" y="33"/>
                        </a:lnTo>
                        <a:lnTo>
                          <a:pt x="39" y="40"/>
                        </a:lnTo>
                        <a:lnTo>
                          <a:pt x="41" y="63"/>
                        </a:lnTo>
                        <a:lnTo>
                          <a:pt x="47" y="34"/>
                        </a:lnTo>
                        <a:lnTo>
                          <a:pt x="41" y="16"/>
                        </a:lnTo>
                        <a:lnTo>
                          <a:pt x="32" y="3"/>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7" name="Freeform 133"/>
                  <p:cNvSpPr>
                    <a:spLocks/>
                  </p:cNvSpPr>
                  <p:nvPr/>
                </p:nvSpPr>
                <p:spPr bwMode="auto">
                  <a:xfrm>
                    <a:off x="1673" y="3043"/>
                    <a:ext cx="36" cy="160"/>
                  </a:xfrm>
                  <a:custGeom>
                    <a:avLst/>
                    <a:gdLst>
                      <a:gd name="T0" fmla="*/ 21 w 36"/>
                      <a:gd name="T1" fmla="*/ 160 h 160"/>
                      <a:gd name="T2" fmla="*/ 3 w 36"/>
                      <a:gd name="T3" fmla="*/ 132 h 160"/>
                      <a:gd name="T4" fmla="*/ 0 w 36"/>
                      <a:gd name="T5" fmla="*/ 111 h 160"/>
                      <a:gd name="T6" fmla="*/ 0 w 36"/>
                      <a:gd name="T7" fmla="*/ 88 h 160"/>
                      <a:gd name="T8" fmla="*/ 5 w 36"/>
                      <a:gd name="T9" fmla="*/ 64 h 160"/>
                      <a:gd name="T10" fmla="*/ 9 w 36"/>
                      <a:gd name="T11" fmla="*/ 36 h 160"/>
                      <a:gd name="T12" fmla="*/ 36 w 36"/>
                      <a:gd name="T13" fmla="*/ 0 h 160"/>
                      <a:gd name="T14" fmla="*/ 14 w 36"/>
                      <a:gd name="T15" fmla="*/ 46 h 160"/>
                      <a:gd name="T16" fmla="*/ 14 w 36"/>
                      <a:gd name="T17" fmla="*/ 88 h 160"/>
                      <a:gd name="T18" fmla="*/ 14 w 36"/>
                      <a:gd name="T19" fmla="*/ 115 h 160"/>
                      <a:gd name="T20" fmla="*/ 14 w 36"/>
                      <a:gd name="T21" fmla="*/ 129 h 160"/>
                      <a:gd name="T22" fmla="*/ 21 w 36"/>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60">
                        <a:moveTo>
                          <a:pt x="21" y="160"/>
                        </a:moveTo>
                        <a:lnTo>
                          <a:pt x="3" y="132"/>
                        </a:lnTo>
                        <a:lnTo>
                          <a:pt x="0" y="111"/>
                        </a:lnTo>
                        <a:lnTo>
                          <a:pt x="0" y="88"/>
                        </a:lnTo>
                        <a:lnTo>
                          <a:pt x="5" y="64"/>
                        </a:lnTo>
                        <a:lnTo>
                          <a:pt x="9" y="36"/>
                        </a:lnTo>
                        <a:lnTo>
                          <a:pt x="36" y="0"/>
                        </a:lnTo>
                        <a:lnTo>
                          <a:pt x="14" y="46"/>
                        </a:lnTo>
                        <a:lnTo>
                          <a:pt x="14" y="88"/>
                        </a:lnTo>
                        <a:lnTo>
                          <a:pt x="14" y="115"/>
                        </a:lnTo>
                        <a:lnTo>
                          <a:pt x="14" y="129"/>
                        </a:lnTo>
                        <a:lnTo>
                          <a:pt x="21" y="1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8" name="Freeform 134"/>
                  <p:cNvSpPr>
                    <a:spLocks/>
                  </p:cNvSpPr>
                  <p:nvPr/>
                </p:nvSpPr>
                <p:spPr bwMode="auto">
                  <a:xfrm>
                    <a:off x="1831" y="3071"/>
                    <a:ext cx="136" cy="222"/>
                  </a:xfrm>
                  <a:custGeom>
                    <a:avLst/>
                    <a:gdLst>
                      <a:gd name="T0" fmla="*/ 136 w 136"/>
                      <a:gd name="T1" fmla="*/ 222 h 222"/>
                      <a:gd name="T2" fmla="*/ 112 w 136"/>
                      <a:gd name="T3" fmla="*/ 215 h 222"/>
                      <a:gd name="T4" fmla="*/ 76 w 136"/>
                      <a:gd name="T5" fmla="*/ 213 h 222"/>
                      <a:gd name="T6" fmla="*/ 58 w 136"/>
                      <a:gd name="T7" fmla="*/ 209 h 222"/>
                      <a:gd name="T8" fmla="*/ 33 w 136"/>
                      <a:gd name="T9" fmla="*/ 195 h 222"/>
                      <a:gd name="T10" fmla="*/ 19 w 136"/>
                      <a:gd name="T11" fmla="*/ 191 h 222"/>
                      <a:gd name="T12" fmla="*/ 4 w 136"/>
                      <a:gd name="T13" fmla="*/ 164 h 222"/>
                      <a:gd name="T14" fmla="*/ 0 w 136"/>
                      <a:gd name="T15" fmla="*/ 131 h 222"/>
                      <a:gd name="T16" fmla="*/ 7 w 136"/>
                      <a:gd name="T17" fmla="*/ 105 h 222"/>
                      <a:gd name="T18" fmla="*/ 16 w 136"/>
                      <a:gd name="T19" fmla="*/ 84 h 222"/>
                      <a:gd name="T20" fmla="*/ 42 w 136"/>
                      <a:gd name="T21" fmla="*/ 56 h 222"/>
                      <a:gd name="T22" fmla="*/ 64 w 136"/>
                      <a:gd name="T23" fmla="*/ 0 h 222"/>
                      <a:gd name="T24" fmla="*/ 54 w 136"/>
                      <a:gd name="T25" fmla="*/ 44 h 222"/>
                      <a:gd name="T26" fmla="*/ 37 w 136"/>
                      <a:gd name="T27" fmla="*/ 71 h 222"/>
                      <a:gd name="T28" fmla="*/ 21 w 136"/>
                      <a:gd name="T29" fmla="*/ 93 h 222"/>
                      <a:gd name="T30" fmla="*/ 13 w 136"/>
                      <a:gd name="T31" fmla="*/ 113 h 222"/>
                      <a:gd name="T32" fmla="*/ 13 w 136"/>
                      <a:gd name="T33" fmla="*/ 135 h 222"/>
                      <a:gd name="T34" fmla="*/ 16 w 136"/>
                      <a:gd name="T35" fmla="*/ 165 h 222"/>
                      <a:gd name="T36" fmla="*/ 36 w 136"/>
                      <a:gd name="T37" fmla="*/ 194 h 222"/>
                      <a:gd name="T38" fmla="*/ 64 w 136"/>
                      <a:gd name="T39" fmla="*/ 204 h 222"/>
                      <a:gd name="T40" fmla="*/ 105 w 136"/>
                      <a:gd name="T41" fmla="*/ 212 h 222"/>
                      <a:gd name="T42" fmla="*/ 136 w 136"/>
                      <a:gd name="T4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22">
                        <a:moveTo>
                          <a:pt x="136" y="222"/>
                        </a:moveTo>
                        <a:lnTo>
                          <a:pt x="112" y="215"/>
                        </a:lnTo>
                        <a:lnTo>
                          <a:pt x="76" y="213"/>
                        </a:lnTo>
                        <a:lnTo>
                          <a:pt x="58" y="209"/>
                        </a:lnTo>
                        <a:lnTo>
                          <a:pt x="33" y="195"/>
                        </a:lnTo>
                        <a:lnTo>
                          <a:pt x="19" y="191"/>
                        </a:lnTo>
                        <a:lnTo>
                          <a:pt x="4" y="164"/>
                        </a:lnTo>
                        <a:lnTo>
                          <a:pt x="0" y="131"/>
                        </a:lnTo>
                        <a:lnTo>
                          <a:pt x="7" y="105"/>
                        </a:lnTo>
                        <a:lnTo>
                          <a:pt x="16" y="84"/>
                        </a:lnTo>
                        <a:lnTo>
                          <a:pt x="42" y="56"/>
                        </a:lnTo>
                        <a:lnTo>
                          <a:pt x="64" y="0"/>
                        </a:lnTo>
                        <a:lnTo>
                          <a:pt x="54" y="44"/>
                        </a:lnTo>
                        <a:lnTo>
                          <a:pt x="37" y="71"/>
                        </a:lnTo>
                        <a:lnTo>
                          <a:pt x="21" y="93"/>
                        </a:lnTo>
                        <a:lnTo>
                          <a:pt x="13" y="113"/>
                        </a:lnTo>
                        <a:lnTo>
                          <a:pt x="13" y="135"/>
                        </a:lnTo>
                        <a:lnTo>
                          <a:pt x="16" y="165"/>
                        </a:lnTo>
                        <a:lnTo>
                          <a:pt x="36" y="194"/>
                        </a:lnTo>
                        <a:lnTo>
                          <a:pt x="64" y="204"/>
                        </a:lnTo>
                        <a:lnTo>
                          <a:pt x="105" y="212"/>
                        </a:lnTo>
                        <a:lnTo>
                          <a:pt x="136" y="22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39" name="Freeform 135"/>
                  <p:cNvSpPr>
                    <a:spLocks/>
                  </p:cNvSpPr>
                  <p:nvPr/>
                </p:nvSpPr>
                <p:spPr bwMode="auto">
                  <a:xfrm>
                    <a:off x="1849" y="3146"/>
                    <a:ext cx="123" cy="144"/>
                  </a:xfrm>
                  <a:custGeom>
                    <a:avLst/>
                    <a:gdLst>
                      <a:gd name="T0" fmla="*/ 123 w 123"/>
                      <a:gd name="T1" fmla="*/ 144 h 144"/>
                      <a:gd name="T2" fmla="*/ 108 w 123"/>
                      <a:gd name="T3" fmla="*/ 132 h 144"/>
                      <a:gd name="T4" fmla="*/ 82 w 123"/>
                      <a:gd name="T5" fmla="*/ 129 h 144"/>
                      <a:gd name="T6" fmla="*/ 54 w 123"/>
                      <a:gd name="T7" fmla="*/ 126 h 144"/>
                      <a:gd name="T8" fmla="*/ 34 w 123"/>
                      <a:gd name="T9" fmla="*/ 117 h 144"/>
                      <a:gd name="T10" fmla="*/ 7 w 123"/>
                      <a:gd name="T11" fmla="*/ 101 h 144"/>
                      <a:gd name="T12" fmla="*/ 1 w 123"/>
                      <a:gd name="T13" fmla="*/ 77 h 144"/>
                      <a:gd name="T14" fmla="*/ 0 w 123"/>
                      <a:gd name="T15" fmla="*/ 66 h 144"/>
                      <a:gd name="T16" fmla="*/ 1 w 123"/>
                      <a:gd name="T17" fmla="*/ 38 h 144"/>
                      <a:gd name="T18" fmla="*/ 21 w 123"/>
                      <a:gd name="T19" fmla="*/ 12 h 144"/>
                      <a:gd name="T20" fmla="*/ 51 w 123"/>
                      <a:gd name="T21" fmla="*/ 0 h 144"/>
                      <a:gd name="T22" fmla="*/ 70 w 123"/>
                      <a:gd name="T23" fmla="*/ 11 h 144"/>
                      <a:gd name="T24" fmla="*/ 70 w 123"/>
                      <a:gd name="T25" fmla="*/ 24 h 144"/>
                      <a:gd name="T26" fmla="*/ 82 w 123"/>
                      <a:gd name="T27" fmla="*/ 53 h 144"/>
                      <a:gd name="T28" fmla="*/ 87 w 123"/>
                      <a:gd name="T29" fmla="*/ 68 h 144"/>
                      <a:gd name="T30" fmla="*/ 85 w 123"/>
                      <a:gd name="T31" fmla="*/ 78 h 144"/>
                      <a:gd name="T32" fmla="*/ 79 w 123"/>
                      <a:gd name="T33" fmla="*/ 65 h 144"/>
                      <a:gd name="T34" fmla="*/ 64 w 123"/>
                      <a:gd name="T35" fmla="*/ 33 h 144"/>
                      <a:gd name="T36" fmla="*/ 60 w 123"/>
                      <a:gd name="T37" fmla="*/ 20 h 144"/>
                      <a:gd name="T38" fmla="*/ 54 w 123"/>
                      <a:gd name="T39" fmla="*/ 9 h 144"/>
                      <a:gd name="T40" fmla="*/ 21 w 123"/>
                      <a:gd name="T41" fmla="*/ 24 h 144"/>
                      <a:gd name="T42" fmla="*/ 9 w 123"/>
                      <a:gd name="T43" fmla="*/ 39 h 144"/>
                      <a:gd name="T44" fmla="*/ 9 w 123"/>
                      <a:gd name="T45" fmla="*/ 68 h 144"/>
                      <a:gd name="T46" fmla="*/ 15 w 123"/>
                      <a:gd name="T47" fmla="*/ 90 h 144"/>
                      <a:gd name="T48" fmla="*/ 39 w 123"/>
                      <a:gd name="T49" fmla="*/ 108 h 144"/>
                      <a:gd name="T50" fmla="*/ 73 w 123"/>
                      <a:gd name="T51" fmla="*/ 120 h 144"/>
                      <a:gd name="T52" fmla="*/ 106 w 123"/>
                      <a:gd name="T53" fmla="*/ 122 h 144"/>
                      <a:gd name="T54" fmla="*/ 123 w 123"/>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144">
                        <a:moveTo>
                          <a:pt x="123" y="144"/>
                        </a:moveTo>
                        <a:lnTo>
                          <a:pt x="108" y="132"/>
                        </a:lnTo>
                        <a:lnTo>
                          <a:pt x="82" y="129"/>
                        </a:lnTo>
                        <a:lnTo>
                          <a:pt x="54" y="126"/>
                        </a:lnTo>
                        <a:lnTo>
                          <a:pt x="34" y="117"/>
                        </a:lnTo>
                        <a:lnTo>
                          <a:pt x="7" y="101"/>
                        </a:lnTo>
                        <a:lnTo>
                          <a:pt x="1" y="77"/>
                        </a:lnTo>
                        <a:lnTo>
                          <a:pt x="0" y="66"/>
                        </a:lnTo>
                        <a:lnTo>
                          <a:pt x="1" y="38"/>
                        </a:lnTo>
                        <a:lnTo>
                          <a:pt x="21" y="12"/>
                        </a:lnTo>
                        <a:lnTo>
                          <a:pt x="51" y="0"/>
                        </a:lnTo>
                        <a:lnTo>
                          <a:pt x="70" y="11"/>
                        </a:lnTo>
                        <a:lnTo>
                          <a:pt x="70" y="24"/>
                        </a:lnTo>
                        <a:lnTo>
                          <a:pt x="82" y="53"/>
                        </a:lnTo>
                        <a:lnTo>
                          <a:pt x="87" y="68"/>
                        </a:lnTo>
                        <a:lnTo>
                          <a:pt x="85" y="78"/>
                        </a:lnTo>
                        <a:lnTo>
                          <a:pt x="79" y="65"/>
                        </a:lnTo>
                        <a:lnTo>
                          <a:pt x="64" y="33"/>
                        </a:lnTo>
                        <a:lnTo>
                          <a:pt x="60" y="20"/>
                        </a:lnTo>
                        <a:lnTo>
                          <a:pt x="54" y="9"/>
                        </a:lnTo>
                        <a:lnTo>
                          <a:pt x="21" y="24"/>
                        </a:lnTo>
                        <a:lnTo>
                          <a:pt x="9" y="39"/>
                        </a:lnTo>
                        <a:lnTo>
                          <a:pt x="9" y="68"/>
                        </a:lnTo>
                        <a:lnTo>
                          <a:pt x="15" y="90"/>
                        </a:lnTo>
                        <a:lnTo>
                          <a:pt x="39" y="108"/>
                        </a:lnTo>
                        <a:lnTo>
                          <a:pt x="73" y="120"/>
                        </a:lnTo>
                        <a:lnTo>
                          <a:pt x="106" y="122"/>
                        </a:lnTo>
                        <a:lnTo>
                          <a:pt x="123" y="14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0" name="Freeform 136"/>
                  <p:cNvSpPr>
                    <a:spLocks/>
                  </p:cNvSpPr>
                  <p:nvPr/>
                </p:nvSpPr>
                <p:spPr bwMode="auto">
                  <a:xfrm>
                    <a:off x="1865" y="3170"/>
                    <a:ext cx="51" cy="81"/>
                  </a:xfrm>
                  <a:custGeom>
                    <a:avLst/>
                    <a:gdLst>
                      <a:gd name="T0" fmla="*/ 51 w 51"/>
                      <a:gd name="T1" fmla="*/ 24 h 81"/>
                      <a:gd name="T2" fmla="*/ 39 w 51"/>
                      <a:gd name="T3" fmla="*/ 2 h 81"/>
                      <a:gd name="T4" fmla="*/ 27 w 51"/>
                      <a:gd name="T5" fmla="*/ 0 h 81"/>
                      <a:gd name="T6" fmla="*/ 8 w 51"/>
                      <a:gd name="T7" fmla="*/ 6 h 81"/>
                      <a:gd name="T8" fmla="*/ 0 w 51"/>
                      <a:gd name="T9" fmla="*/ 24 h 81"/>
                      <a:gd name="T10" fmla="*/ 2 w 51"/>
                      <a:gd name="T11" fmla="*/ 42 h 81"/>
                      <a:gd name="T12" fmla="*/ 2 w 51"/>
                      <a:gd name="T13" fmla="*/ 60 h 81"/>
                      <a:gd name="T14" fmla="*/ 18 w 51"/>
                      <a:gd name="T15" fmla="*/ 72 h 81"/>
                      <a:gd name="T16" fmla="*/ 36 w 51"/>
                      <a:gd name="T17" fmla="*/ 81 h 81"/>
                      <a:gd name="T18" fmla="*/ 17 w 51"/>
                      <a:gd name="T19" fmla="*/ 60 h 81"/>
                      <a:gd name="T20" fmla="*/ 11 w 51"/>
                      <a:gd name="T21" fmla="*/ 47 h 81"/>
                      <a:gd name="T22" fmla="*/ 11 w 51"/>
                      <a:gd name="T23" fmla="*/ 24 h 81"/>
                      <a:gd name="T24" fmla="*/ 20 w 51"/>
                      <a:gd name="T25" fmla="*/ 12 h 81"/>
                      <a:gd name="T26" fmla="*/ 51 w 51"/>
                      <a:gd name="T2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1">
                        <a:moveTo>
                          <a:pt x="51" y="24"/>
                        </a:moveTo>
                        <a:lnTo>
                          <a:pt x="39" y="2"/>
                        </a:lnTo>
                        <a:lnTo>
                          <a:pt x="27" y="0"/>
                        </a:lnTo>
                        <a:lnTo>
                          <a:pt x="8" y="6"/>
                        </a:lnTo>
                        <a:lnTo>
                          <a:pt x="0" y="24"/>
                        </a:lnTo>
                        <a:lnTo>
                          <a:pt x="2" y="42"/>
                        </a:lnTo>
                        <a:lnTo>
                          <a:pt x="2" y="60"/>
                        </a:lnTo>
                        <a:lnTo>
                          <a:pt x="18" y="72"/>
                        </a:lnTo>
                        <a:lnTo>
                          <a:pt x="36" y="81"/>
                        </a:lnTo>
                        <a:lnTo>
                          <a:pt x="17" y="60"/>
                        </a:lnTo>
                        <a:lnTo>
                          <a:pt x="11" y="47"/>
                        </a:lnTo>
                        <a:lnTo>
                          <a:pt x="11" y="24"/>
                        </a:lnTo>
                        <a:lnTo>
                          <a:pt x="20" y="12"/>
                        </a:lnTo>
                        <a:lnTo>
                          <a:pt x="51" y="2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1" name="Freeform 137"/>
                  <p:cNvSpPr>
                    <a:spLocks/>
                  </p:cNvSpPr>
                  <p:nvPr/>
                </p:nvSpPr>
                <p:spPr bwMode="auto">
                  <a:xfrm>
                    <a:off x="1880" y="3196"/>
                    <a:ext cx="83" cy="66"/>
                  </a:xfrm>
                  <a:custGeom>
                    <a:avLst/>
                    <a:gdLst>
                      <a:gd name="T0" fmla="*/ 45 w 83"/>
                      <a:gd name="T1" fmla="*/ 28 h 66"/>
                      <a:gd name="T2" fmla="*/ 33 w 83"/>
                      <a:gd name="T3" fmla="*/ 4 h 66"/>
                      <a:gd name="T4" fmla="*/ 23 w 83"/>
                      <a:gd name="T5" fmla="*/ 0 h 66"/>
                      <a:gd name="T6" fmla="*/ 9 w 83"/>
                      <a:gd name="T7" fmla="*/ 0 h 66"/>
                      <a:gd name="T8" fmla="*/ 0 w 83"/>
                      <a:gd name="T9" fmla="*/ 12 h 66"/>
                      <a:gd name="T10" fmla="*/ 2 w 83"/>
                      <a:gd name="T11" fmla="*/ 22 h 66"/>
                      <a:gd name="T12" fmla="*/ 12 w 83"/>
                      <a:gd name="T13" fmla="*/ 34 h 66"/>
                      <a:gd name="T14" fmla="*/ 24 w 83"/>
                      <a:gd name="T15" fmla="*/ 51 h 66"/>
                      <a:gd name="T16" fmla="*/ 32 w 83"/>
                      <a:gd name="T17" fmla="*/ 60 h 66"/>
                      <a:gd name="T18" fmla="*/ 60 w 83"/>
                      <a:gd name="T19" fmla="*/ 66 h 66"/>
                      <a:gd name="T20" fmla="*/ 83 w 83"/>
                      <a:gd name="T21" fmla="*/ 66 h 66"/>
                      <a:gd name="T22" fmla="*/ 57 w 83"/>
                      <a:gd name="T23" fmla="*/ 58 h 66"/>
                      <a:gd name="T24" fmla="*/ 36 w 83"/>
                      <a:gd name="T25" fmla="*/ 52 h 66"/>
                      <a:gd name="T26" fmla="*/ 17 w 83"/>
                      <a:gd name="T27" fmla="*/ 28 h 66"/>
                      <a:gd name="T28" fmla="*/ 15 w 83"/>
                      <a:gd name="T29" fmla="*/ 21 h 66"/>
                      <a:gd name="T30" fmla="*/ 18 w 83"/>
                      <a:gd name="T31" fmla="*/ 12 h 66"/>
                      <a:gd name="T32" fmla="*/ 45 w 83"/>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45" y="28"/>
                        </a:moveTo>
                        <a:lnTo>
                          <a:pt x="33" y="4"/>
                        </a:lnTo>
                        <a:lnTo>
                          <a:pt x="23" y="0"/>
                        </a:lnTo>
                        <a:lnTo>
                          <a:pt x="9" y="0"/>
                        </a:lnTo>
                        <a:lnTo>
                          <a:pt x="0" y="12"/>
                        </a:lnTo>
                        <a:lnTo>
                          <a:pt x="2" y="22"/>
                        </a:lnTo>
                        <a:lnTo>
                          <a:pt x="12" y="34"/>
                        </a:lnTo>
                        <a:lnTo>
                          <a:pt x="24" y="51"/>
                        </a:lnTo>
                        <a:lnTo>
                          <a:pt x="32" y="60"/>
                        </a:lnTo>
                        <a:lnTo>
                          <a:pt x="60" y="66"/>
                        </a:lnTo>
                        <a:lnTo>
                          <a:pt x="83" y="66"/>
                        </a:lnTo>
                        <a:lnTo>
                          <a:pt x="57" y="58"/>
                        </a:lnTo>
                        <a:lnTo>
                          <a:pt x="36" y="52"/>
                        </a:lnTo>
                        <a:lnTo>
                          <a:pt x="17" y="28"/>
                        </a:lnTo>
                        <a:lnTo>
                          <a:pt x="15" y="21"/>
                        </a:lnTo>
                        <a:lnTo>
                          <a:pt x="18" y="12"/>
                        </a:lnTo>
                        <a:lnTo>
                          <a:pt x="45" y="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2" name="Freeform 138"/>
                  <p:cNvSpPr>
                    <a:spLocks/>
                  </p:cNvSpPr>
                  <p:nvPr/>
                </p:nvSpPr>
                <p:spPr bwMode="auto">
                  <a:xfrm>
                    <a:off x="1907" y="3226"/>
                    <a:ext cx="42" cy="24"/>
                  </a:xfrm>
                  <a:custGeom>
                    <a:avLst/>
                    <a:gdLst>
                      <a:gd name="T0" fmla="*/ 0 w 42"/>
                      <a:gd name="T1" fmla="*/ 0 h 24"/>
                      <a:gd name="T2" fmla="*/ 9 w 42"/>
                      <a:gd name="T3" fmla="*/ 12 h 24"/>
                      <a:gd name="T4" fmla="*/ 18 w 42"/>
                      <a:gd name="T5" fmla="*/ 19 h 24"/>
                      <a:gd name="T6" fmla="*/ 42 w 42"/>
                      <a:gd name="T7" fmla="*/ 24 h 24"/>
                      <a:gd name="T8" fmla="*/ 26 w 42"/>
                      <a:gd name="T9" fmla="*/ 10 h 24"/>
                      <a:gd name="T10" fmla="*/ 0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0" y="0"/>
                        </a:moveTo>
                        <a:lnTo>
                          <a:pt x="9" y="12"/>
                        </a:lnTo>
                        <a:lnTo>
                          <a:pt x="18" y="19"/>
                        </a:lnTo>
                        <a:lnTo>
                          <a:pt x="42" y="24"/>
                        </a:lnTo>
                        <a:lnTo>
                          <a:pt x="26" y="1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3" name="Freeform 139"/>
                  <p:cNvSpPr>
                    <a:spLocks/>
                  </p:cNvSpPr>
                  <p:nvPr/>
                </p:nvSpPr>
                <p:spPr bwMode="auto">
                  <a:xfrm>
                    <a:off x="1931" y="3041"/>
                    <a:ext cx="24" cy="173"/>
                  </a:xfrm>
                  <a:custGeom>
                    <a:avLst/>
                    <a:gdLst>
                      <a:gd name="T0" fmla="*/ 17 w 24"/>
                      <a:gd name="T1" fmla="*/ 173 h 173"/>
                      <a:gd name="T2" fmla="*/ 0 w 24"/>
                      <a:gd name="T3" fmla="*/ 137 h 173"/>
                      <a:gd name="T4" fmla="*/ 3 w 24"/>
                      <a:gd name="T5" fmla="*/ 107 h 173"/>
                      <a:gd name="T6" fmla="*/ 12 w 24"/>
                      <a:gd name="T7" fmla="*/ 81 h 173"/>
                      <a:gd name="T8" fmla="*/ 15 w 24"/>
                      <a:gd name="T9" fmla="*/ 65 h 173"/>
                      <a:gd name="T10" fmla="*/ 17 w 24"/>
                      <a:gd name="T11" fmla="*/ 29 h 173"/>
                      <a:gd name="T12" fmla="*/ 15 w 24"/>
                      <a:gd name="T13" fmla="*/ 0 h 173"/>
                      <a:gd name="T14" fmla="*/ 24 w 24"/>
                      <a:gd name="T15" fmla="*/ 39 h 173"/>
                      <a:gd name="T16" fmla="*/ 24 w 24"/>
                      <a:gd name="T17" fmla="*/ 68 h 173"/>
                      <a:gd name="T18" fmla="*/ 21 w 24"/>
                      <a:gd name="T19" fmla="*/ 87 h 173"/>
                      <a:gd name="T20" fmla="*/ 11 w 24"/>
                      <a:gd name="T21" fmla="*/ 114 h 173"/>
                      <a:gd name="T22" fmla="*/ 9 w 24"/>
                      <a:gd name="T23" fmla="*/ 132 h 173"/>
                      <a:gd name="T24" fmla="*/ 17 w 24"/>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73">
                        <a:moveTo>
                          <a:pt x="17" y="173"/>
                        </a:moveTo>
                        <a:lnTo>
                          <a:pt x="0" y="137"/>
                        </a:lnTo>
                        <a:lnTo>
                          <a:pt x="3" y="107"/>
                        </a:lnTo>
                        <a:lnTo>
                          <a:pt x="12" y="81"/>
                        </a:lnTo>
                        <a:lnTo>
                          <a:pt x="15" y="65"/>
                        </a:lnTo>
                        <a:lnTo>
                          <a:pt x="17" y="29"/>
                        </a:lnTo>
                        <a:lnTo>
                          <a:pt x="15" y="0"/>
                        </a:lnTo>
                        <a:lnTo>
                          <a:pt x="24" y="39"/>
                        </a:lnTo>
                        <a:lnTo>
                          <a:pt x="24" y="68"/>
                        </a:lnTo>
                        <a:lnTo>
                          <a:pt x="21" y="87"/>
                        </a:lnTo>
                        <a:lnTo>
                          <a:pt x="11" y="114"/>
                        </a:lnTo>
                        <a:lnTo>
                          <a:pt x="9" y="132"/>
                        </a:lnTo>
                        <a:lnTo>
                          <a:pt x="17" y="17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4" name="Freeform 140"/>
                  <p:cNvSpPr>
                    <a:spLocks/>
                  </p:cNvSpPr>
                  <p:nvPr/>
                </p:nvSpPr>
                <p:spPr bwMode="auto">
                  <a:xfrm>
                    <a:off x="1945" y="3079"/>
                    <a:ext cx="19" cy="135"/>
                  </a:xfrm>
                  <a:custGeom>
                    <a:avLst/>
                    <a:gdLst>
                      <a:gd name="T0" fmla="*/ 16 w 19"/>
                      <a:gd name="T1" fmla="*/ 135 h 135"/>
                      <a:gd name="T2" fmla="*/ 9 w 19"/>
                      <a:gd name="T3" fmla="*/ 126 h 135"/>
                      <a:gd name="T4" fmla="*/ 0 w 19"/>
                      <a:gd name="T5" fmla="*/ 102 h 135"/>
                      <a:gd name="T6" fmla="*/ 0 w 19"/>
                      <a:gd name="T7" fmla="*/ 90 h 135"/>
                      <a:gd name="T8" fmla="*/ 9 w 19"/>
                      <a:gd name="T9" fmla="*/ 58 h 135"/>
                      <a:gd name="T10" fmla="*/ 15 w 19"/>
                      <a:gd name="T11" fmla="*/ 39 h 135"/>
                      <a:gd name="T12" fmla="*/ 15 w 19"/>
                      <a:gd name="T13" fmla="*/ 0 h 135"/>
                      <a:gd name="T14" fmla="*/ 19 w 19"/>
                      <a:gd name="T15" fmla="*/ 48 h 135"/>
                      <a:gd name="T16" fmla="*/ 15 w 19"/>
                      <a:gd name="T17" fmla="*/ 70 h 135"/>
                      <a:gd name="T18" fmla="*/ 12 w 19"/>
                      <a:gd name="T19" fmla="*/ 99 h 135"/>
                      <a:gd name="T20" fmla="*/ 16 w 19"/>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35">
                        <a:moveTo>
                          <a:pt x="16" y="135"/>
                        </a:moveTo>
                        <a:lnTo>
                          <a:pt x="9" y="126"/>
                        </a:lnTo>
                        <a:lnTo>
                          <a:pt x="0" y="102"/>
                        </a:lnTo>
                        <a:lnTo>
                          <a:pt x="0" y="90"/>
                        </a:lnTo>
                        <a:lnTo>
                          <a:pt x="9" y="58"/>
                        </a:lnTo>
                        <a:lnTo>
                          <a:pt x="15" y="39"/>
                        </a:lnTo>
                        <a:lnTo>
                          <a:pt x="15" y="0"/>
                        </a:lnTo>
                        <a:lnTo>
                          <a:pt x="19" y="48"/>
                        </a:lnTo>
                        <a:lnTo>
                          <a:pt x="15" y="70"/>
                        </a:lnTo>
                        <a:lnTo>
                          <a:pt x="12" y="99"/>
                        </a:lnTo>
                        <a:lnTo>
                          <a:pt x="16" y="1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5" name="Freeform 141"/>
                  <p:cNvSpPr>
                    <a:spLocks/>
                  </p:cNvSpPr>
                  <p:nvPr/>
                </p:nvSpPr>
                <p:spPr bwMode="auto">
                  <a:xfrm>
                    <a:off x="1961" y="3131"/>
                    <a:ext cx="20" cy="83"/>
                  </a:xfrm>
                  <a:custGeom>
                    <a:avLst/>
                    <a:gdLst>
                      <a:gd name="T0" fmla="*/ 20 w 20"/>
                      <a:gd name="T1" fmla="*/ 83 h 83"/>
                      <a:gd name="T2" fmla="*/ 6 w 20"/>
                      <a:gd name="T3" fmla="*/ 80 h 83"/>
                      <a:gd name="T4" fmla="*/ 0 w 20"/>
                      <a:gd name="T5" fmla="*/ 63 h 83"/>
                      <a:gd name="T6" fmla="*/ 2 w 20"/>
                      <a:gd name="T7" fmla="*/ 32 h 83"/>
                      <a:gd name="T8" fmla="*/ 5 w 20"/>
                      <a:gd name="T9" fmla="*/ 21 h 83"/>
                      <a:gd name="T10" fmla="*/ 8 w 20"/>
                      <a:gd name="T11" fmla="*/ 0 h 83"/>
                      <a:gd name="T12" fmla="*/ 11 w 20"/>
                      <a:gd name="T13" fmla="*/ 26 h 83"/>
                      <a:gd name="T14" fmla="*/ 11 w 20"/>
                      <a:gd name="T15" fmla="*/ 47 h 83"/>
                      <a:gd name="T16" fmla="*/ 14 w 20"/>
                      <a:gd name="T17" fmla="*/ 60 h 83"/>
                      <a:gd name="T18" fmla="*/ 20 w 2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3">
                        <a:moveTo>
                          <a:pt x="20" y="83"/>
                        </a:moveTo>
                        <a:lnTo>
                          <a:pt x="6" y="80"/>
                        </a:lnTo>
                        <a:lnTo>
                          <a:pt x="0" y="63"/>
                        </a:lnTo>
                        <a:lnTo>
                          <a:pt x="2" y="32"/>
                        </a:lnTo>
                        <a:lnTo>
                          <a:pt x="5" y="21"/>
                        </a:lnTo>
                        <a:lnTo>
                          <a:pt x="8" y="0"/>
                        </a:lnTo>
                        <a:lnTo>
                          <a:pt x="11" y="26"/>
                        </a:lnTo>
                        <a:lnTo>
                          <a:pt x="11" y="47"/>
                        </a:lnTo>
                        <a:lnTo>
                          <a:pt x="14" y="60"/>
                        </a:lnTo>
                        <a:lnTo>
                          <a:pt x="20" y="8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6" name="Freeform 142"/>
                  <p:cNvSpPr>
                    <a:spLocks/>
                  </p:cNvSpPr>
                  <p:nvPr/>
                </p:nvSpPr>
                <p:spPr bwMode="auto">
                  <a:xfrm>
                    <a:off x="1975" y="3142"/>
                    <a:ext cx="109" cy="121"/>
                  </a:xfrm>
                  <a:custGeom>
                    <a:avLst/>
                    <a:gdLst>
                      <a:gd name="T0" fmla="*/ 10 w 109"/>
                      <a:gd name="T1" fmla="*/ 0 h 121"/>
                      <a:gd name="T2" fmla="*/ 0 w 109"/>
                      <a:gd name="T3" fmla="*/ 6 h 121"/>
                      <a:gd name="T4" fmla="*/ 0 w 109"/>
                      <a:gd name="T5" fmla="*/ 24 h 121"/>
                      <a:gd name="T6" fmla="*/ 7 w 109"/>
                      <a:gd name="T7" fmla="*/ 52 h 121"/>
                      <a:gd name="T8" fmla="*/ 10 w 109"/>
                      <a:gd name="T9" fmla="*/ 69 h 121"/>
                      <a:gd name="T10" fmla="*/ 16 w 109"/>
                      <a:gd name="T11" fmla="*/ 78 h 121"/>
                      <a:gd name="T12" fmla="*/ 46 w 109"/>
                      <a:gd name="T13" fmla="*/ 93 h 121"/>
                      <a:gd name="T14" fmla="*/ 69 w 109"/>
                      <a:gd name="T15" fmla="*/ 109 h 121"/>
                      <a:gd name="T16" fmla="*/ 90 w 109"/>
                      <a:gd name="T17" fmla="*/ 121 h 121"/>
                      <a:gd name="T18" fmla="*/ 109 w 109"/>
                      <a:gd name="T19" fmla="*/ 118 h 121"/>
                      <a:gd name="T20" fmla="*/ 79 w 109"/>
                      <a:gd name="T21" fmla="*/ 108 h 121"/>
                      <a:gd name="T22" fmla="*/ 66 w 109"/>
                      <a:gd name="T23" fmla="*/ 96 h 121"/>
                      <a:gd name="T24" fmla="*/ 43 w 109"/>
                      <a:gd name="T25" fmla="*/ 82 h 121"/>
                      <a:gd name="T26" fmla="*/ 21 w 109"/>
                      <a:gd name="T27" fmla="*/ 72 h 121"/>
                      <a:gd name="T28" fmla="*/ 12 w 109"/>
                      <a:gd name="T29" fmla="*/ 57 h 121"/>
                      <a:gd name="T30" fmla="*/ 9 w 109"/>
                      <a:gd name="T31" fmla="*/ 34 h 121"/>
                      <a:gd name="T32" fmla="*/ 6 w 109"/>
                      <a:gd name="T33" fmla="*/ 19 h 121"/>
                      <a:gd name="T34" fmla="*/ 10 w 109"/>
                      <a:gd name="T3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21">
                        <a:moveTo>
                          <a:pt x="10" y="0"/>
                        </a:moveTo>
                        <a:lnTo>
                          <a:pt x="0" y="6"/>
                        </a:lnTo>
                        <a:lnTo>
                          <a:pt x="0" y="24"/>
                        </a:lnTo>
                        <a:lnTo>
                          <a:pt x="7" y="52"/>
                        </a:lnTo>
                        <a:lnTo>
                          <a:pt x="10" y="69"/>
                        </a:lnTo>
                        <a:lnTo>
                          <a:pt x="16" y="78"/>
                        </a:lnTo>
                        <a:lnTo>
                          <a:pt x="46" y="93"/>
                        </a:lnTo>
                        <a:lnTo>
                          <a:pt x="69" y="109"/>
                        </a:lnTo>
                        <a:lnTo>
                          <a:pt x="90" y="121"/>
                        </a:lnTo>
                        <a:lnTo>
                          <a:pt x="109" y="118"/>
                        </a:lnTo>
                        <a:lnTo>
                          <a:pt x="79" y="108"/>
                        </a:lnTo>
                        <a:lnTo>
                          <a:pt x="66" y="96"/>
                        </a:lnTo>
                        <a:lnTo>
                          <a:pt x="43" y="82"/>
                        </a:lnTo>
                        <a:lnTo>
                          <a:pt x="21" y="72"/>
                        </a:lnTo>
                        <a:lnTo>
                          <a:pt x="12" y="57"/>
                        </a:lnTo>
                        <a:lnTo>
                          <a:pt x="9" y="34"/>
                        </a:lnTo>
                        <a:lnTo>
                          <a:pt x="6" y="19"/>
                        </a:lnTo>
                        <a:lnTo>
                          <a:pt x="1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7" name="Freeform 143"/>
                  <p:cNvSpPr>
                    <a:spLocks/>
                  </p:cNvSpPr>
                  <p:nvPr/>
                </p:nvSpPr>
                <p:spPr bwMode="auto">
                  <a:xfrm>
                    <a:off x="1990" y="3154"/>
                    <a:ext cx="88" cy="99"/>
                  </a:xfrm>
                  <a:custGeom>
                    <a:avLst/>
                    <a:gdLst>
                      <a:gd name="T0" fmla="*/ 1 w 88"/>
                      <a:gd name="T1" fmla="*/ 0 h 99"/>
                      <a:gd name="T2" fmla="*/ 0 w 88"/>
                      <a:gd name="T3" fmla="*/ 13 h 99"/>
                      <a:gd name="T4" fmla="*/ 6 w 88"/>
                      <a:gd name="T5" fmla="*/ 40 h 99"/>
                      <a:gd name="T6" fmla="*/ 10 w 88"/>
                      <a:gd name="T7" fmla="*/ 49 h 99"/>
                      <a:gd name="T8" fmla="*/ 27 w 88"/>
                      <a:gd name="T9" fmla="*/ 61 h 99"/>
                      <a:gd name="T10" fmla="*/ 49 w 88"/>
                      <a:gd name="T11" fmla="*/ 70 h 99"/>
                      <a:gd name="T12" fmla="*/ 58 w 88"/>
                      <a:gd name="T13" fmla="*/ 82 h 99"/>
                      <a:gd name="T14" fmla="*/ 82 w 88"/>
                      <a:gd name="T15" fmla="*/ 97 h 99"/>
                      <a:gd name="T16" fmla="*/ 88 w 88"/>
                      <a:gd name="T17" fmla="*/ 99 h 99"/>
                      <a:gd name="T18" fmla="*/ 76 w 88"/>
                      <a:gd name="T19" fmla="*/ 84 h 99"/>
                      <a:gd name="T20" fmla="*/ 55 w 88"/>
                      <a:gd name="T21" fmla="*/ 66 h 99"/>
                      <a:gd name="T22" fmla="*/ 52 w 88"/>
                      <a:gd name="T23" fmla="*/ 55 h 99"/>
                      <a:gd name="T24" fmla="*/ 39 w 88"/>
                      <a:gd name="T25" fmla="*/ 45 h 99"/>
                      <a:gd name="T26" fmla="*/ 21 w 88"/>
                      <a:gd name="T27" fmla="*/ 36 h 99"/>
                      <a:gd name="T28" fmla="*/ 13 w 88"/>
                      <a:gd name="T29" fmla="*/ 31 h 99"/>
                      <a:gd name="T30" fmla="*/ 7 w 88"/>
                      <a:gd name="T31" fmla="*/ 19 h 99"/>
                      <a:gd name="T32" fmla="*/ 1 w 88"/>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99">
                        <a:moveTo>
                          <a:pt x="1" y="0"/>
                        </a:moveTo>
                        <a:lnTo>
                          <a:pt x="0" y="13"/>
                        </a:lnTo>
                        <a:lnTo>
                          <a:pt x="6" y="40"/>
                        </a:lnTo>
                        <a:lnTo>
                          <a:pt x="10" y="49"/>
                        </a:lnTo>
                        <a:lnTo>
                          <a:pt x="27" y="61"/>
                        </a:lnTo>
                        <a:lnTo>
                          <a:pt x="49" y="70"/>
                        </a:lnTo>
                        <a:lnTo>
                          <a:pt x="58" y="82"/>
                        </a:lnTo>
                        <a:lnTo>
                          <a:pt x="82" y="97"/>
                        </a:lnTo>
                        <a:lnTo>
                          <a:pt x="88" y="99"/>
                        </a:lnTo>
                        <a:lnTo>
                          <a:pt x="76" y="84"/>
                        </a:lnTo>
                        <a:lnTo>
                          <a:pt x="55" y="66"/>
                        </a:lnTo>
                        <a:lnTo>
                          <a:pt x="52" y="55"/>
                        </a:lnTo>
                        <a:lnTo>
                          <a:pt x="39" y="45"/>
                        </a:lnTo>
                        <a:lnTo>
                          <a:pt x="21" y="36"/>
                        </a:lnTo>
                        <a:lnTo>
                          <a:pt x="13" y="31"/>
                        </a:lnTo>
                        <a:lnTo>
                          <a:pt x="7" y="19"/>
                        </a:lnTo>
                        <a:lnTo>
                          <a:pt x="1"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8" name="Freeform 144"/>
                  <p:cNvSpPr>
                    <a:spLocks/>
                  </p:cNvSpPr>
                  <p:nvPr/>
                </p:nvSpPr>
                <p:spPr bwMode="auto">
                  <a:xfrm>
                    <a:off x="1534" y="2867"/>
                    <a:ext cx="57" cy="308"/>
                  </a:xfrm>
                  <a:custGeom>
                    <a:avLst/>
                    <a:gdLst>
                      <a:gd name="T0" fmla="*/ 57 w 57"/>
                      <a:gd name="T1" fmla="*/ 308 h 308"/>
                      <a:gd name="T2" fmla="*/ 51 w 57"/>
                      <a:gd name="T3" fmla="*/ 287 h 308"/>
                      <a:gd name="T4" fmla="*/ 45 w 57"/>
                      <a:gd name="T5" fmla="*/ 257 h 308"/>
                      <a:gd name="T6" fmla="*/ 40 w 57"/>
                      <a:gd name="T7" fmla="*/ 225 h 308"/>
                      <a:gd name="T8" fmla="*/ 37 w 57"/>
                      <a:gd name="T9" fmla="*/ 206 h 308"/>
                      <a:gd name="T10" fmla="*/ 36 w 57"/>
                      <a:gd name="T11" fmla="*/ 185 h 308"/>
                      <a:gd name="T12" fmla="*/ 30 w 57"/>
                      <a:gd name="T13" fmla="*/ 173 h 308"/>
                      <a:gd name="T14" fmla="*/ 18 w 57"/>
                      <a:gd name="T15" fmla="*/ 152 h 308"/>
                      <a:gd name="T16" fmla="*/ 12 w 57"/>
                      <a:gd name="T17" fmla="*/ 135 h 308"/>
                      <a:gd name="T18" fmla="*/ 12 w 57"/>
                      <a:gd name="T19" fmla="*/ 101 h 308"/>
                      <a:gd name="T20" fmla="*/ 12 w 57"/>
                      <a:gd name="T21" fmla="*/ 53 h 308"/>
                      <a:gd name="T22" fmla="*/ 0 w 57"/>
                      <a:gd name="T23" fmla="*/ 0 h 308"/>
                      <a:gd name="T24" fmla="*/ 22 w 57"/>
                      <a:gd name="T25" fmla="*/ 47 h 308"/>
                      <a:gd name="T26" fmla="*/ 18 w 57"/>
                      <a:gd name="T27" fmla="*/ 87 h 308"/>
                      <a:gd name="T28" fmla="*/ 22 w 57"/>
                      <a:gd name="T29" fmla="*/ 123 h 308"/>
                      <a:gd name="T30" fmla="*/ 34 w 57"/>
                      <a:gd name="T31" fmla="*/ 156 h 308"/>
                      <a:gd name="T32" fmla="*/ 49 w 57"/>
                      <a:gd name="T33" fmla="*/ 195 h 308"/>
                      <a:gd name="T34" fmla="*/ 51 w 57"/>
                      <a:gd name="T35" fmla="*/ 240 h 308"/>
                      <a:gd name="T36" fmla="*/ 57 w 57"/>
                      <a:gd name="T3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08">
                        <a:moveTo>
                          <a:pt x="57" y="308"/>
                        </a:moveTo>
                        <a:lnTo>
                          <a:pt x="51" y="287"/>
                        </a:lnTo>
                        <a:lnTo>
                          <a:pt x="45" y="257"/>
                        </a:lnTo>
                        <a:lnTo>
                          <a:pt x="40" y="225"/>
                        </a:lnTo>
                        <a:lnTo>
                          <a:pt x="37" y="206"/>
                        </a:lnTo>
                        <a:lnTo>
                          <a:pt x="36" y="185"/>
                        </a:lnTo>
                        <a:lnTo>
                          <a:pt x="30" y="173"/>
                        </a:lnTo>
                        <a:lnTo>
                          <a:pt x="18" y="152"/>
                        </a:lnTo>
                        <a:lnTo>
                          <a:pt x="12" y="135"/>
                        </a:lnTo>
                        <a:lnTo>
                          <a:pt x="12" y="101"/>
                        </a:lnTo>
                        <a:lnTo>
                          <a:pt x="12" y="53"/>
                        </a:lnTo>
                        <a:lnTo>
                          <a:pt x="0" y="0"/>
                        </a:lnTo>
                        <a:lnTo>
                          <a:pt x="22" y="47"/>
                        </a:lnTo>
                        <a:lnTo>
                          <a:pt x="18" y="87"/>
                        </a:lnTo>
                        <a:lnTo>
                          <a:pt x="22" y="123"/>
                        </a:lnTo>
                        <a:lnTo>
                          <a:pt x="34" y="156"/>
                        </a:lnTo>
                        <a:lnTo>
                          <a:pt x="49" y="195"/>
                        </a:lnTo>
                        <a:lnTo>
                          <a:pt x="51" y="240"/>
                        </a:lnTo>
                        <a:lnTo>
                          <a:pt x="57" y="3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49" name="Freeform 145"/>
                  <p:cNvSpPr>
                    <a:spLocks/>
                  </p:cNvSpPr>
                  <p:nvPr/>
                </p:nvSpPr>
                <p:spPr bwMode="auto">
                  <a:xfrm>
                    <a:off x="1565" y="2803"/>
                    <a:ext cx="52" cy="360"/>
                  </a:xfrm>
                  <a:custGeom>
                    <a:avLst/>
                    <a:gdLst>
                      <a:gd name="T0" fmla="*/ 43 w 52"/>
                      <a:gd name="T1" fmla="*/ 360 h 360"/>
                      <a:gd name="T2" fmla="*/ 40 w 52"/>
                      <a:gd name="T3" fmla="*/ 318 h 360"/>
                      <a:gd name="T4" fmla="*/ 37 w 52"/>
                      <a:gd name="T5" fmla="*/ 276 h 360"/>
                      <a:gd name="T6" fmla="*/ 24 w 52"/>
                      <a:gd name="T7" fmla="*/ 224 h 360"/>
                      <a:gd name="T8" fmla="*/ 6 w 52"/>
                      <a:gd name="T9" fmla="*/ 186 h 360"/>
                      <a:gd name="T10" fmla="*/ 10 w 52"/>
                      <a:gd name="T11" fmla="*/ 143 h 360"/>
                      <a:gd name="T12" fmla="*/ 13 w 52"/>
                      <a:gd name="T13" fmla="*/ 86 h 360"/>
                      <a:gd name="T14" fmla="*/ 4 w 52"/>
                      <a:gd name="T15" fmla="*/ 54 h 360"/>
                      <a:gd name="T16" fmla="*/ 0 w 52"/>
                      <a:gd name="T17" fmla="*/ 0 h 360"/>
                      <a:gd name="T18" fmla="*/ 31 w 52"/>
                      <a:gd name="T19" fmla="*/ 87 h 360"/>
                      <a:gd name="T20" fmla="*/ 25 w 52"/>
                      <a:gd name="T21" fmla="*/ 135 h 360"/>
                      <a:gd name="T22" fmla="*/ 22 w 52"/>
                      <a:gd name="T23" fmla="*/ 191 h 360"/>
                      <a:gd name="T24" fmla="*/ 52 w 52"/>
                      <a:gd name="T25" fmla="*/ 254 h 360"/>
                      <a:gd name="T26" fmla="*/ 49 w 52"/>
                      <a:gd name="T27" fmla="*/ 288 h 360"/>
                      <a:gd name="T28" fmla="*/ 43 w 52"/>
                      <a:gd name="T2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60">
                        <a:moveTo>
                          <a:pt x="43" y="360"/>
                        </a:moveTo>
                        <a:lnTo>
                          <a:pt x="40" y="318"/>
                        </a:lnTo>
                        <a:lnTo>
                          <a:pt x="37" y="276"/>
                        </a:lnTo>
                        <a:lnTo>
                          <a:pt x="24" y="224"/>
                        </a:lnTo>
                        <a:lnTo>
                          <a:pt x="6" y="186"/>
                        </a:lnTo>
                        <a:lnTo>
                          <a:pt x="10" y="143"/>
                        </a:lnTo>
                        <a:lnTo>
                          <a:pt x="13" y="86"/>
                        </a:lnTo>
                        <a:lnTo>
                          <a:pt x="4" y="54"/>
                        </a:lnTo>
                        <a:lnTo>
                          <a:pt x="0" y="0"/>
                        </a:lnTo>
                        <a:lnTo>
                          <a:pt x="31" y="87"/>
                        </a:lnTo>
                        <a:lnTo>
                          <a:pt x="25" y="135"/>
                        </a:lnTo>
                        <a:lnTo>
                          <a:pt x="22" y="191"/>
                        </a:lnTo>
                        <a:lnTo>
                          <a:pt x="52" y="254"/>
                        </a:lnTo>
                        <a:lnTo>
                          <a:pt x="49" y="288"/>
                        </a:lnTo>
                        <a:lnTo>
                          <a:pt x="43" y="3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0" name="Freeform 146"/>
                  <p:cNvSpPr>
                    <a:spLocks/>
                  </p:cNvSpPr>
                  <p:nvPr/>
                </p:nvSpPr>
                <p:spPr bwMode="auto">
                  <a:xfrm>
                    <a:off x="1608" y="2856"/>
                    <a:ext cx="50" cy="310"/>
                  </a:xfrm>
                  <a:custGeom>
                    <a:avLst/>
                    <a:gdLst>
                      <a:gd name="T0" fmla="*/ 50 w 50"/>
                      <a:gd name="T1" fmla="*/ 310 h 310"/>
                      <a:gd name="T2" fmla="*/ 29 w 50"/>
                      <a:gd name="T3" fmla="*/ 306 h 310"/>
                      <a:gd name="T4" fmla="*/ 15 w 50"/>
                      <a:gd name="T5" fmla="*/ 286 h 310"/>
                      <a:gd name="T6" fmla="*/ 18 w 50"/>
                      <a:gd name="T7" fmla="*/ 243 h 310"/>
                      <a:gd name="T8" fmla="*/ 29 w 50"/>
                      <a:gd name="T9" fmla="*/ 186 h 310"/>
                      <a:gd name="T10" fmla="*/ 3 w 50"/>
                      <a:gd name="T11" fmla="*/ 154 h 310"/>
                      <a:gd name="T12" fmla="*/ 0 w 50"/>
                      <a:gd name="T13" fmla="*/ 129 h 310"/>
                      <a:gd name="T14" fmla="*/ 3 w 50"/>
                      <a:gd name="T15" fmla="*/ 84 h 310"/>
                      <a:gd name="T16" fmla="*/ 6 w 50"/>
                      <a:gd name="T17" fmla="*/ 46 h 310"/>
                      <a:gd name="T18" fmla="*/ 0 w 50"/>
                      <a:gd name="T19" fmla="*/ 0 h 310"/>
                      <a:gd name="T20" fmla="*/ 17 w 50"/>
                      <a:gd name="T21" fmla="*/ 79 h 310"/>
                      <a:gd name="T22" fmla="*/ 15 w 50"/>
                      <a:gd name="T23" fmla="*/ 129 h 310"/>
                      <a:gd name="T24" fmla="*/ 18 w 50"/>
                      <a:gd name="T25" fmla="*/ 156 h 310"/>
                      <a:gd name="T26" fmla="*/ 48 w 50"/>
                      <a:gd name="T27" fmla="*/ 193 h 310"/>
                      <a:gd name="T28" fmla="*/ 35 w 50"/>
                      <a:gd name="T29" fmla="*/ 226 h 310"/>
                      <a:gd name="T30" fmla="*/ 30 w 50"/>
                      <a:gd name="T31" fmla="*/ 265 h 310"/>
                      <a:gd name="T32" fmla="*/ 50 w 50"/>
                      <a:gd name="T3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10">
                        <a:moveTo>
                          <a:pt x="50" y="310"/>
                        </a:moveTo>
                        <a:lnTo>
                          <a:pt x="29" y="306"/>
                        </a:lnTo>
                        <a:lnTo>
                          <a:pt x="15" y="286"/>
                        </a:lnTo>
                        <a:lnTo>
                          <a:pt x="18" y="243"/>
                        </a:lnTo>
                        <a:lnTo>
                          <a:pt x="29" y="186"/>
                        </a:lnTo>
                        <a:lnTo>
                          <a:pt x="3" y="154"/>
                        </a:lnTo>
                        <a:lnTo>
                          <a:pt x="0" y="129"/>
                        </a:lnTo>
                        <a:lnTo>
                          <a:pt x="3" y="84"/>
                        </a:lnTo>
                        <a:lnTo>
                          <a:pt x="6" y="46"/>
                        </a:lnTo>
                        <a:lnTo>
                          <a:pt x="0" y="0"/>
                        </a:lnTo>
                        <a:lnTo>
                          <a:pt x="17" y="79"/>
                        </a:lnTo>
                        <a:lnTo>
                          <a:pt x="15" y="129"/>
                        </a:lnTo>
                        <a:lnTo>
                          <a:pt x="18" y="156"/>
                        </a:lnTo>
                        <a:lnTo>
                          <a:pt x="48" y="193"/>
                        </a:lnTo>
                        <a:lnTo>
                          <a:pt x="35" y="226"/>
                        </a:lnTo>
                        <a:lnTo>
                          <a:pt x="30" y="265"/>
                        </a:lnTo>
                        <a:lnTo>
                          <a:pt x="50" y="31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1" name="Freeform 147"/>
                  <p:cNvSpPr>
                    <a:spLocks/>
                  </p:cNvSpPr>
                  <p:nvPr/>
                </p:nvSpPr>
                <p:spPr bwMode="auto">
                  <a:xfrm>
                    <a:off x="1635" y="2763"/>
                    <a:ext cx="44" cy="363"/>
                  </a:xfrm>
                  <a:custGeom>
                    <a:avLst/>
                    <a:gdLst>
                      <a:gd name="T0" fmla="*/ 18 w 44"/>
                      <a:gd name="T1" fmla="*/ 363 h 363"/>
                      <a:gd name="T2" fmla="*/ 15 w 44"/>
                      <a:gd name="T3" fmla="*/ 336 h 363"/>
                      <a:gd name="T4" fmla="*/ 30 w 44"/>
                      <a:gd name="T5" fmla="*/ 306 h 363"/>
                      <a:gd name="T6" fmla="*/ 36 w 44"/>
                      <a:gd name="T7" fmla="*/ 277 h 363"/>
                      <a:gd name="T8" fmla="*/ 32 w 44"/>
                      <a:gd name="T9" fmla="*/ 243 h 363"/>
                      <a:gd name="T10" fmla="*/ 14 w 44"/>
                      <a:gd name="T11" fmla="*/ 181 h 363"/>
                      <a:gd name="T12" fmla="*/ 12 w 44"/>
                      <a:gd name="T13" fmla="*/ 132 h 363"/>
                      <a:gd name="T14" fmla="*/ 26 w 44"/>
                      <a:gd name="T15" fmla="*/ 88 h 363"/>
                      <a:gd name="T16" fmla="*/ 23 w 44"/>
                      <a:gd name="T17" fmla="*/ 39 h 363"/>
                      <a:gd name="T18" fmla="*/ 0 w 44"/>
                      <a:gd name="T19" fmla="*/ 0 h 363"/>
                      <a:gd name="T20" fmla="*/ 41 w 44"/>
                      <a:gd name="T21" fmla="*/ 30 h 363"/>
                      <a:gd name="T22" fmla="*/ 44 w 44"/>
                      <a:gd name="T23" fmla="*/ 76 h 363"/>
                      <a:gd name="T24" fmla="*/ 36 w 44"/>
                      <a:gd name="T25" fmla="*/ 141 h 363"/>
                      <a:gd name="T26" fmla="*/ 36 w 44"/>
                      <a:gd name="T27" fmla="*/ 177 h 363"/>
                      <a:gd name="T28" fmla="*/ 42 w 44"/>
                      <a:gd name="T29" fmla="*/ 219 h 363"/>
                      <a:gd name="T30" fmla="*/ 42 w 44"/>
                      <a:gd name="T31" fmla="*/ 277 h 363"/>
                      <a:gd name="T32" fmla="*/ 38 w 44"/>
                      <a:gd name="T33" fmla="*/ 318 h 363"/>
                      <a:gd name="T34" fmla="*/ 18 w 44"/>
                      <a:gd name="T3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63">
                        <a:moveTo>
                          <a:pt x="18" y="363"/>
                        </a:moveTo>
                        <a:lnTo>
                          <a:pt x="15" y="336"/>
                        </a:lnTo>
                        <a:lnTo>
                          <a:pt x="30" y="306"/>
                        </a:lnTo>
                        <a:lnTo>
                          <a:pt x="36" y="277"/>
                        </a:lnTo>
                        <a:lnTo>
                          <a:pt x="32" y="243"/>
                        </a:lnTo>
                        <a:lnTo>
                          <a:pt x="14" y="181"/>
                        </a:lnTo>
                        <a:lnTo>
                          <a:pt x="12" y="132"/>
                        </a:lnTo>
                        <a:lnTo>
                          <a:pt x="26" y="88"/>
                        </a:lnTo>
                        <a:lnTo>
                          <a:pt x="23" y="39"/>
                        </a:lnTo>
                        <a:lnTo>
                          <a:pt x="0" y="0"/>
                        </a:lnTo>
                        <a:lnTo>
                          <a:pt x="41" y="30"/>
                        </a:lnTo>
                        <a:lnTo>
                          <a:pt x="44" y="76"/>
                        </a:lnTo>
                        <a:lnTo>
                          <a:pt x="36" y="141"/>
                        </a:lnTo>
                        <a:lnTo>
                          <a:pt x="36" y="177"/>
                        </a:lnTo>
                        <a:lnTo>
                          <a:pt x="42" y="219"/>
                        </a:lnTo>
                        <a:lnTo>
                          <a:pt x="42" y="277"/>
                        </a:lnTo>
                        <a:lnTo>
                          <a:pt x="38" y="318"/>
                        </a:lnTo>
                        <a:lnTo>
                          <a:pt x="18" y="3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2" name="Freeform 148"/>
                  <p:cNvSpPr>
                    <a:spLocks/>
                  </p:cNvSpPr>
                  <p:nvPr/>
                </p:nvSpPr>
                <p:spPr bwMode="auto">
                  <a:xfrm>
                    <a:off x="1686" y="2829"/>
                    <a:ext cx="35" cy="312"/>
                  </a:xfrm>
                  <a:custGeom>
                    <a:avLst/>
                    <a:gdLst>
                      <a:gd name="T0" fmla="*/ 20 w 35"/>
                      <a:gd name="T1" fmla="*/ 312 h 312"/>
                      <a:gd name="T2" fmla="*/ 26 w 35"/>
                      <a:gd name="T3" fmla="*/ 273 h 312"/>
                      <a:gd name="T4" fmla="*/ 27 w 35"/>
                      <a:gd name="T5" fmla="*/ 222 h 312"/>
                      <a:gd name="T6" fmla="*/ 17 w 35"/>
                      <a:gd name="T7" fmla="*/ 190 h 312"/>
                      <a:gd name="T8" fmla="*/ 14 w 35"/>
                      <a:gd name="T9" fmla="*/ 147 h 312"/>
                      <a:gd name="T10" fmla="*/ 0 w 35"/>
                      <a:gd name="T11" fmla="*/ 102 h 312"/>
                      <a:gd name="T12" fmla="*/ 12 w 35"/>
                      <a:gd name="T13" fmla="*/ 49 h 312"/>
                      <a:gd name="T14" fmla="*/ 24 w 35"/>
                      <a:gd name="T15" fmla="*/ 0 h 312"/>
                      <a:gd name="T16" fmla="*/ 21 w 35"/>
                      <a:gd name="T17" fmla="*/ 69 h 312"/>
                      <a:gd name="T18" fmla="*/ 20 w 35"/>
                      <a:gd name="T19" fmla="*/ 102 h 312"/>
                      <a:gd name="T20" fmla="*/ 30 w 35"/>
                      <a:gd name="T21" fmla="*/ 181 h 312"/>
                      <a:gd name="T22" fmla="*/ 33 w 35"/>
                      <a:gd name="T23" fmla="*/ 214 h 312"/>
                      <a:gd name="T24" fmla="*/ 35 w 35"/>
                      <a:gd name="T25" fmla="*/ 270 h 312"/>
                      <a:gd name="T26" fmla="*/ 20 w 35"/>
                      <a:gd name="T27"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12">
                        <a:moveTo>
                          <a:pt x="20" y="312"/>
                        </a:moveTo>
                        <a:lnTo>
                          <a:pt x="26" y="273"/>
                        </a:lnTo>
                        <a:lnTo>
                          <a:pt x="27" y="222"/>
                        </a:lnTo>
                        <a:lnTo>
                          <a:pt x="17" y="190"/>
                        </a:lnTo>
                        <a:lnTo>
                          <a:pt x="14" y="147"/>
                        </a:lnTo>
                        <a:lnTo>
                          <a:pt x="0" y="102"/>
                        </a:lnTo>
                        <a:lnTo>
                          <a:pt x="12" y="49"/>
                        </a:lnTo>
                        <a:lnTo>
                          <a:pt x="24" y="0"/>
                        </a:lnTo>
                        <a:lnTo>
                          <a:pt x="21" y="69"/>
                        </a:lnTo>
                        <a:lnTo>
                          <a:pt x="20" y="102"/>
                        </a:lnTo>
                        <a:lnTo>
                          <a:pt x="30" y="181"/>
                        </a:lnTo>
                        <a:lnTo>
                          <a:pt x="33" y="214"/>
                        </a:lnTo>
                        <a:lnTo>
                          <a:pt x="35" y="270"/>
                        </a:lnTo>
                        <a:lnTo>
                          <a:pt x="20" y="3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3" name="Freeform 149"/>
                  <p:cNvSpPr>
                    <a:spLocks/>
                  </p:cNvSpPr>
                  <p:nvPr/>
                </p:nvSpPr>
                <p:spPr bwMode="auto">
                  <a:xfrm>
                    <a:off x="1718" y="2949"/>
                    <a:ext cx="39" cy="225"/>
                  </a:xfrm>
                  <a:custGeom>
                    <a:avLst/>
                    <a:gdLst>
                      <a:gd name="T0" fmla="*/ 0 w 39"/>
                      <a:gd name="T1" fmla="*/ 225 h 225"/>
                      <a:gd name="T2" fmla="*/ 3 w 39"/>
                      <a:gd name="T3" fmla="*/ 190 h 225"/>
                      <a:gd name="T4" fmla="*/ 13 w 39"/>
                      <a:gd name="T5" fmla="*/ 145 h 225"/>
                      <a:gd name="T6" fmla="*/ 18 w 39"/>
                      <a:gd name="T7" fmla="*/ 78 h 225"/>
                      <a:gd name="T8" fmla="*/ 10 w 39"/>
                      <a:gd name="T9" fmla="*/ 55 h 225"/>
                      <a:gd name="T10" fmla="*/ 13 w 39"/>
                      <a:gd name="T11" fmla="*/ 0 h 225"/>
                      <a:gd name="T12" fmla="*/ 36 w 39"/>
                      <a:gd name="T13" fmla="*/ 78 h 225"/>
                      <a:gd name="T14" fmla="*/ 39 w 39"/>
                      <a:gd name="T15" fmla="*/ 139 h 225"/>
                      <a:gd name="T16" fmla="*/ 10 w 39"/>
                      <a:gd name="T17" fmla="*/ 196 h 225"/>
                      <a:gd name="T18" fmla="*/ 0 w 39"/>
                      <a:gd name="T1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25">
                        <a:moveTo>
                          <a:pt x="0" y="225"/>
                        </a:moveTo>
                        <a:lnTo>
                          <a:pt x="3" y="190"/>
                        </a:lnTo>
                        <a:lnTo>
                          <a:pt x="13" y="145"/>
                        </a:lnTo>
                        <a:lnTo>
                          <a:pt x="18" y="78"/>
                        </a:lnTo>
                        <a:lnTo>
                          <a:pt x="10" y="55"/>
                        </a:lnTo>
                        <a:lnTo>
                          <a:pt x="13" y="0"/>
                        </a:lnTo>
                        <a:lnTo>
                          <a:pt x="36" y="78"/>
                        </a:lnTo>
                        <a:lnTo>
                          <a:pt x="39" y="139"/>
                        </a:lnTo>
                        <a:lnTo>
                          <a:pt x="10" y="196"/>
                        </a:lnTo>
                        <a:lnTo>
                          <a:pt x="0" y="2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4" name="Freeform 150"/>
                  <p:cNvSpPr>
                    <a:spLocks/>
                  </p:cNvSpPr>
                  <p:nvPr/>
                </p:nvSpPr>
                <p:spPr bwMode="auto">
                  <a:xfrm>
                    <a:off x="1748" y="2835"/>
                    <a:ext cx="49" cy="319"/>
                  </a:xfrm>
                  <a:custGeom>
                    <a:avLst/>
                    <a:gdLst>
                      <a:gd name="T0" fmla="*/ 0 w 49"/>
                      <a:gd name="T1" fmla="*/ 319 h 319"/>
                      <a:gd name="T2" fmla="*/ 22 w 49"/>
                      <a:gd name="T3" fmla="*/ 271 h 319"/>
                      <a:gd name="T4" fmla="*/ 37 w 49"/>
                      <a:gd name="T5" fmla="*/ 220 h 319"/>
                      <a:gd name="T6" fmla="*/ 21 w 49"/>
                      <a:gd name="T7" fmla="*/ 142 h 319"/>
                      <a:gd name="T8" fmla="*/ 24 w 49"/>
                      <a:gd name="T9" fmla="*/ 91 h 319"/>
                      <a:gd name="T10" fmla="*/ 18 w 49"/>
                      <a:gd name="T11" fmla="*/ 36 h 319"/>
                      <a:gd name="T12" fmla="*/ 24 w 49"/>
                      <a:gd name="T13" fmla="*/ 0 h 319"/>
                      <a:gd name="T14" fmla="*/ 40 w 49"/>
                      <a:gd name="T15" fmla="*/ 88 h 319"/>
                      <a:gd name="T16" fmla="*/ 31 w 49"/>
                      <a:gd name="T17" fmla="*/ 157 h 319"/>
                      <a:gd name="T18" fmla="*/ 43 w 49"/>
                      <a:gd name="T19" fmla="*/ 193 h 319"/>
                      <a:gd name="T20" fmla="*/ 49 w 49"/>
                      <a:gd name="T21" fmla="*/ 234 h 319"/>
                      <a:gd name="T22" fmla="*/ 30 w 49"/>
                      <a:gd name="T23" fmla="*/ 279 h 319"/>
                      <a:gd name="T24" fmla="*/ 0 w 49"/>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19">
                        <a:moveTo>
                          <a:pt x="0" y="319"/>
                        </a:moveTo>
                        <a:lnTo>
                          <a:pt x="22" y="271"/>
                        </a:lnTo>
                        <a:lnTo>
                          <a:pt x="37" y="220"/>
                        </a:lnTo>
                        <a:lnTo>
                          <a:pt x="21" y="142"/>
                        </a:lnTo>
                        <a:lnTo>
                          <a:pt x="24" y="91"/>
                        </a:lnTo>
                        <a:lnTo>
                          <a:pt x="18" y="36"/>
                        </a:lnTo>
                        <a:lnTo>
                          <a:pt x="24" y="0"/>
                        </a:lnTo>
                        <a:lnTo>
                          <a:pt x="40" y="88"/>
                        </a:lnTo>
                        <a:lnTo>
                          <a:pt x="31" y="157"/>
                        </a:lnTo>
                        <a:lnTo>
                          <a:pt x="43" y="193"/>
                        </a:lnTo>
                        <a:lnTo>
                          <a:pt x="49" y="234"/>
                        </a:lnTo>
                        <a:lnTo>
                          <a:pt x="30" y="279"/>
                        </a:lnTo>
                        <a:lnTo>
                          <a:pt x="0" y="31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5" name="Freeform 151"/>
                  <p:cNvSpPr>
                    <a:spLocks/>
                  </p:cNvSpPr>
                  <p:nvPr/>
                </p:nvSpPr>
                <p:spPr bwMode="auto">
                  <a:xfrm>
                    <a:off x="1767" y="2868"/>
                    <a:ext cx="60" cy="295"/>
                  </a:xfrm>
                  <a:custGeom>
                    <a:avLst/>
                    <a:gdLst>
                      <a:gd name="T0" fmla="*/ 0 w 60"/>
                      <a:gd name="T1" fmla="*/ 295 h 295"/>
                      <a:gd name="T2" fmla="*/ 17 w 60"/>
                      <a:gd name="T3" fmla="*/ 264 h 295"/>
                      <a:gd name="T4" fmla="*/ 29 w 60"/>
                      <a:gd name="T5" fmla="*/ 228 h 295"/>
                      <a:gd name="T6" fmla="*/ 44 w 60"/>
                      <a:gd name="T7" fmla="*/ 186 h 295"/>
                      <a:gd name="T8" fmla="*/ 33 w 60"/>
                      <a:gd name="T9" fmla="*/ 148 h 295"/>
                      <a:gd name="T10" fmla="*/ 33 w 60"/>
                      <a:gd name="T11" fmla="*/ 117 h 295"/>
                      <a:gd name="T12" fmla="*/ 33 w 60"/>
                      <a:gd name="T13" fmla="*/ 70 h 295"/>
                      <a:gd name="T14" fmla="*/ 50 w 60"/>
                      <a:gd name="T15" fmla="*/ 0 h 295"/>
                      <a:gd name="T16" fmla="*/ 48 w 60"/>
                      <a:gd name="T17" fmla="*/ 93 h 295"/>
                      <a:gd name="T18" fmla="*/ 54 w 60"/>
                      <a:gd name="T19" fmla="*/ 147 h 295"/>
                      <a:gd name="T20" fmla="*/ 60 w 60"/>
                      <a:gd name="T21" fmla="*/ 184 h 295"/>
                      <a:gd name="T22" fmla="*/ 54 w 60"/>
                      <a:gd name="T23" fmla="*/ 225 h 295"/>
                      <a:gd name="T24" fmla="*/ 30 w 60"/>
                      <a:gd name="T25" fmla="*/ 262 h 295"/>
                      <a:gd name="T26" fmla="*/ 0 w 60"/>
                      <a:gd name="T2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95">
                        <a:moveTo>
                          <a:pt x="0" y="295"/>
                        </a:moveTo>
                        <a:lnTo>
                          <a:pt x="17" y="264"/>
                        </a:lnTo>
                        <a:lnTo>
                          <a:pt x="29" y="228"/>
                        </a:lnTo>
                        <a:lnTo>
                          <a:pt x="44" y="186"/>
                        </a:lnTo>
                        <a:lnTo>
                          <a:pt x="33" y="148"/>
                        </a:lnTo>
                        <a:lnTo>
                          <a:pt x="33" y="117"/>
                        </a:lnTo>
                        <a:lnTo>
                          <a:pt x="33" y="70"/>
                        </a:lnTo>
                        <a:lnTo>
                          <a:pt x="50" y="0"/>
                        </a:lnTo>
                        <a:lnTo>
                          <a:pt x="48" y="93"/>
                        </a:lnTo>
                        <a:lnTo>
                          <a:pt x="54" y="147"/>
                        </a:lnTo>
                        <a:lnTo>
                          <a:pt x="60" y="184"/>
                        </a:lnTo>
                        <a:lnTo>
                          <a:pt x="54" y="225"/>
                        </a:lnTo>
                        <a:lnTo>
                          <a:pt x="30" y="262"/>
                        </a:lnTo>
                        <a:lnTo>
                          <a:pt x="0" y="29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6" name="Freeform 152"/>
                  <p:cNvSpPr>
                    <a:spLocks/>
                  </p:cNvSpPr>
                  <p:nvPr/>
                </p:nvSpPr>
                <p:spPr bwMode="auto">
                  <a:xfrm>
                    <a:off x="1800" y="2887"/>
                    <a:ext cx="62" cy="302"/>
                  </a:xfrm>
                  <a:custGeom>
                    <a:avLst/>
                    <a:gdLst>
                      <a:gd name="T0" fmla="*/ 11 w 62"/>
                      <a:gd name="T1" fmla="*/ 302 h 302"/>
                      <a:gd name="T2" fmla="*/ 0 w 62"/>
                      <a:gd name="T3" fmla="*/ 282 h 302"/>
                      <a:gd name="T4" fmla="*/ 3 w 62"/>
                      <a:gd name="T5" fmla="*/ 258 h 302"/>
                      <a:gd name="T6" fmla="*/ 9 w 62"/>
                      <a:gd name="T7" fmla="*/ 237 h 302"/>
                      <a:gd name="T8" fmla="*/ 30 w 62"/>
                      <a:gd name="T9" fmla="*/ 221 h 302"/>
                      <a:gd name="T10" fmla="*/ 48 w 62"/>
                      <a:gd name="T11" fmla="*/ 177 h 302"/>
                      <a:gd name="T12" fmla="*/ 47 w 62"/>
                      <a:gd name="T13" fmla="*/ 120 h 302"/>
                      <a:gd name="T14" fmla="*/ 35 w 62"/>
                      <a:gd name="T15" fmla="*/ 74 h 302"/>
                      <a:gd name="T16" fmla="*/ 32 w 62"/>
                      <a:gd name="T17" fmla="*/ 36 h 302"/>
                      <a:gd name="T18" fmla="*/ 44 w 62"/>
                      <a:gd name="T19" fmla="*/ 0 h 302"/>
                      <a:gd name="T20" fmla="*/ 48 w 62"/>
                      <a:gd name="T21" fmla="*/ 63 h 302"/>
                      <a:gd name="T22" fmla="*/ 62 w 62"/>
                      <a:gd name="T23" fmla="*/ 137 h 302"/>
                      <a:gd name="T24" fmla="*/ 59 w 62"/>
                      <a:gd name="T25" fmla="*/ 191 h 302"/>
                      <a:gd name="T26" fmla="*/ 24 w 62"/>
                      <a:gd name="T27" fmla="*/ 245 h 302"/>
                      <a:gd name="T28" fmla="*/ 11 w 62"/>
                      <a:gd name="T29" fmla="*/ 269 h 302"/>
                      <a:gd name="T30" fmla="*/ 11 w 62"/>
                      <a:gd name="T3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302">
                        <a:moveTo>
                          <a:pt x="11" y="302"/>
                        </a:moveTo>
                        <a:lnTo>
                          <a:pt x="0" y="282"/>
                        </a:lnTo>
                        <a:lnTo>
                          <a:pt x="3" y="258"/>
                        </a:lnTo>
                        <a:lnTo>
                          <a:pt x="9" y="237"/>
                        </a:lnTo>
                        <a:lnTo>
                          <a:pt x="30" y="221"/>
                        </a:lnTo>
                        <a:lnTo>
                          <a:pt x="48" y="177"/>
                        </a:lnTo>
                        <a:lnTo>
                          <a:pt x="47" y="120"/>
                        </a:lnTo>
                        <a:lnTo>
                          <a:pt x="35" y="74"/>
                        </a:lnTo>
                        <a:lnTo>
                          <a:pt x="32" y="36"/>
                        </a:lnTo>
                        <a:lnTo>
                          <a:pt x="44" y="0"/>
                        </a:lnTo>
                        <a:lnTo>
                          <a:pt x="48" y="63"/>
                        </a:lnTo>
                        <a:lnTo>
                          <a:pt x="62" y="137"/>
                        </a:lnTo>
                        <a:lnTo>
                          <a:pt x="59" y="191"/>
                        </a:lnTo>
                        <a:lnTo>
                          <a:pt x="24" y="245"/>
                        </a:lnTo>
                        <a:lnTo>
                          <a:pt x="11" y="269"/>
                        </a:lnTo>
                        <a:lnTo>
                          <a:pt x="11" y="30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7" name="Freeform 153"/>
                  <p:cNvSpPr>
                    <a:spLocks/>
                  </p:cNvSpPr>
                  <p:nvPr/>
                </p:nvSpPr>
                <p:spPr bwMode="auto">
                  <a:xfrm>
                    <a:off x="1830" y="2992"/>
                    <a:ext cx="56" cy="159"/>
                  </a:xfrm>
                  <a:custGeom>
                    <a:avLst/>
                    <a:gdLst>
                      <a:gd name="T0" fmla="*/ 0 w 56"/>
                      <a:gd name="T1" fmla="*/ 159 h 159"/>
                      <a:gd name="T2" fmla="*/ 21 w 56"/>
                      <a:gd name="T3" fmla="*/ 126 h 159"/>
                      <a:gd name="T4" fmla="*/ 39 w 56"/>
                      <a:gd name="T5" fmla="*/ 87 h 159"/>
                      <a:gd name="T6" fmla="*/ 42 w 56"/>
                      <a:gd name="T7" fmla="*/ 45 h 159"/>
                      <a:gd name="T8" fmla="*/ 39 w 56"/>
                      <a:gd name="T9" fmla="*/ 0 h 159"/>
                      <a:gd name="T10" fmla="*/ 56 w 56"/>
                      <a:gd name="T11" fmla="*/ 69 h 159"/>
                      <a:gd name="T12" fmla="*/ 44 w 56"/>
                      <a:gd name="T13" fmla="*/ 104 h 159"/>
                      <a:gd name="T14" fmla="*/ 30 w 56"/>
                      <a:gd name="T15" fmla="*/ 131 h 159"/>
                      <a:gd name="T16" fmla="*/ 0 w 56"/>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59">
                        <a:moveTo>
                          <a:pt x="0" y="159"/>
                        </a:moveTo>
                        <a:lnTo>
                          <a:pt x="21" y="126"/>
                        </a:lnTo>
                        <a:lnTo>
                          <a:pt x="39" y="87"/>
                        </a:lnTo>
                        <a:lnTo>
                          <a:pt x="42" y="45"/>
                        </a:lnTo>
                        <a:lnTo>
                          <a:pt x="39" y="0"/>
                        </a:lnTo>
                        <a:lnTo>
                          <a:pt x="56" y="69"/>
                        </a:lnTo>
                        <a:lnTo>
                          <a:pt x="44" y="104"/>
                        </a:lnTo>
                        <a:lnTo>
                          <a:pt x="30" y="131"/>
                        </a:lnTo>
                        <a:lnTo>
                          <a:pt x="0" y="15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8" name="Freeform 154"/>
                  <p:cNvSpPr>
                    <a:spLocks/>
                  </p:cNvSpPr>
                  <p:nvPr/>
                </p:nvSpPr>
                <p:spPr bwMode="auto">
                  <a:xfrm>
                    <a:off x="1860" y="2928"/>
                    <a:ext cx="57" cy="208"/>
                  </a:xfrm>
                  <a:custGeom>
                    <a:avLst/>
                    <a:gdLst>
                      <a:gd name="T0" fmla="*/ 23 w 57"/>
                      <a:gd name="T1" fmla="*/ 208 h 208"/>
                      <a:gd name="T2" fmla="*/ 41 w 57"/>
                      <a:gd name="T3" fmla="*/ 178 h 208"/>
                      <a:gd name="T4" fmla="*/ 47 w 57"/>
                      <a:gd name="T5" fmla="*/ 135 h 208"/>
                      <a:gd name="T6" fmla="*/ 30 w 57"/>
                      <a:gd name="T7" fmla="*/ 99 h 208"/>
                      <a:gd name="T8" fmla="*/ 15 w 57"/>
                      <a:gd name="T9" fmla="*/ 63 h 208"/>
                      <a:gd name="T10" fmla="*/ 2 w 57"/>
                      <a:gd name="T11" fmla="*/ 39 h 208"/>
                      <a:gd name="T12" fmla="*/ 0 w 57"/>
                      <a:gd name="T13" fmla="*/ 0 h 208"/>
                      <a:gd name="T14" fmla="*/ 21 w 57"/>
                      <a:gd name="T15" fmla="*/ 52 h 208"/>
                      <a:gd name="T16" fmla="*/ 45 w 57"/>
                      <a:gd name="T17" fmla="*/ 99 h 208"/>
                      <a:gd name="T18" fmla="*/ 57 w 57"/>
                      <a:gd name="T19" fmla="*/ 132 h 208"/>
                      <a:gd name="T20" fmla="*/ 56 w 57"/>
                      <a:gd name="T21" fmla="*/ 157 h 208"/>
                      <a:gd name="T22" fmla="*/ 50 w 57"/>
                      <a:gd name="T23" fmla="*/ 184 h 208"/>
                      <a:gd name="T24" fmla="*/ 23 w 5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08">
                        <a:moveTo>
                          <a:pt x="23" y="208"/>
                        </a:moveTo>
                        <a:lnTo>
                          <a:pt x="41" y="178"/>
                        </a:lnTo>
                        <a:lnTo>
                          <a:pt x="47" y="135"/>
                        </a:lnTo>
                        <a:lnTo>
                          <a:pt x="30" y="99"/>
                        </a:lnTo>
                        <a:lnTo>
                          <a:pt x="15" y="63"/>
                        </a:lnTo>
                        <a:lnTo>
                          <a:pt x="2" y="39"/>
                        </a:lnTo>
                        <a:lnTo>
                          <a:pt x="0" y="0"/>
                        </a:lnTo>
                        <a:lnTo>
                          <a:pt x="21" y="52"/>
                        </a:lnTo>
                        <a:lnTo>
                          <a:pt x="45" y="99"/>
                        </a:lnTo>
                        <a:lnTo>
                          <a:pt x="57" y="132"/>
                        </a:lnTo>
                        <a:lnTo>
                          <a:pt x="56" y="157"/>
                        </a:lnTo>
                        <a:lnTo>
                          <a:pt x="50" y="184"/>
                        </a:lnTo>
                        <a:lnTo>
                          <a:pt x="23" y="2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59" name="Freeform 155"/>
                  <p:cNvSpPr>
                    <a:spLocks/>
                  </p:cNvSpPr>
                  <p:nvPr/>
                </p:nvSpPr>
                <p:spPr bwMode="auto">
                  <a:xfrm>
                    <a:off x="1901" y="2853"/>
                    <a:ext cx="34" cy="286"/>
                  </a:xfrm>
                  <a:custGeom>
                    <a:avLst/>
                    <a:gdLst>
                      <a:gd name="T0" fmla="*/ 0 w 34"/>
                      <a:gd name="T1" fmla="*/ 286 h 286"/>
                      <a:gd name="T2" fmla="*/ 15 w 34"/>
                      <a:gd name="T3" fmla="*/ 265 h 286"/>
                      <a:gd name="T4" fmla="*/ 21 w 34"/>
                      <a:gd name="T5" fmla="*/ 241 h 286"/>
                      <a:gd name="T6" fmla="*/ 24 w 34"/>
                      <a:gd name="T7" fmla="*/ 201 h 286"/>
                      <a:gd name="T8" fmla="*/ 15 w 34"/>
                      <a:gd name="T9" fmla="*/ 178 h 286"/>
                      <a:gd name="T10" fmla="*/ 7 w 34"/>
                      <a:gd name="T11" fmla="*/ 142 h 286"/>
                      <a:gd name="T12" fmla="*/ 9 w 34"/>
                      <a:gd name="T13" fmla="*/ 109 h 286"/>
                      <a:gd name="T14" fmla="*/ 18 w 34"/>
                      <a:gd name="T15" fmla="*/ 55 h 286"/>
                      <a:gd name="T16" fmla="*/ 33 w 34"/>
                      <a:gd name="T17" fmla="*/ 0 h 286"/>
                      <a:gd name="T18" fmla="*/ 22 w 34"/>
                      <a:gd name="T19" fmla="*/ 81 h 286"/>
                      <a:gd name="T20" fmla="*/ 22 w 34"/>
                      <a:gd name="T21" fmla="*/ 127 h 286"/>
                      <a:gd name="T22" fmla="*/ 22 w 34"/>
                      <a:gd name="T23" fmla="*/ 157 h 286"/>
                      <a:gd name="T24" fmla="*/ 28 w 34"/>
                      <a:gd name="T25" fmla="*/ 189 h 286"/>
                      <a:gd name="T26" fmla="*/ 34 w 34"/>
                      <a:gd name="T27" fmla="*/ 211 h 286"/>
                      <a:gd name="T28" fmla="*/ 33 w 34"/>
                      <a:gd name="T29" fmla="*/ 241 h 286"/>
                      <a:gd name="T30" fmla="*/ 22 w 34"/>
                      <a:gd name="T31" fmla="*/ 265 h 286"/>
                      <a:gd name="T32" fmla="*/ 0 w 34"/>
                      <a:gd name="T33"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86">
                        <a:moveTo>
                          <a:pt x="0" y="286"/>
                        </a:moveTo>
                        <a:lnTo>
                          <a:pt x="15" y="265"/>
                        </a:lnTo>
                        <a:lnTo>
                          <a:pt x="21" y="241"/>
                        </a:lnTo>
                        <a:lnTo>
                          <a:pt x="24" y="201"/>
                        </a:lnTo>
                        <a:lnTo>
                          <a:pt x="15" y="178"/>
                        </a:lnTo>
                        <a:lnTo>
                          <a:pt x="7" y="142"/>
                        </a:lnTo>
                        <a:lnTo>
                          <a:pt x="9" y="109"/>
                        </a:lnTo>
                        <a:lnTo>
                          <a:pt x="18" y="55"/>
                        </a:lnTo>
                        <a:lnTo>
                          <a:pt x="33" y="0"/>
                        </a:lnTo>
                        <a:lnTo>
                          <a:pt x="22" y="81"/>
                        </a:lnTo>
                        <a:lnTo>
                          <a:pt x="22" y="127"/>
                        </a:lnTo>
                        <a:lnTo>
                          <a:pt x="22" y="157"/>
                        </a:lnTo>
                        <a:lnTo>
                          <a:pt x="28" y="189"/>
                        </a:lnTo>
                        <a:lnTo>
                          <a:pt x="34" y="211"/>
                        </a:lnTo>
                        <a:lnTo>
                          <a:pt x="33" y="241"/>
                        </a:lnTo>
                        <a:lnTo>
                          <a:pt x="22" y="265"/>
                        </a:lnTo>
                        <a:lnTo>
                          <a:pt x="0" y="28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0" name="Freeform 156"/>
                  <p:cNvSpPr>
                    <a:spLocks/>
                  </p:cNvSpPr>
                  <p:nvPr/>
                </p:nvSpPr>
                <p:spPr bwMode="auto">
                  <a:xfrm>
                    <a:off x="1938" y="2790"/>
                    <a:ext cx="36" cy="238"/>
                  </a:xfrm>
                  <a:custGeom>
                    <a:avLst/>
                    <a:gdLst>
                      <a:gd name="T0" fmla="*/ 5 w 36"/>
                      <a:gd name="T1" fmla="*/ 238 h 238"/>
                      <a:gd name="T2" fmla="*/ 0 w 36"/>
                      <a:gd name="T3" fmla="*/ 207 h 238"/>
                      <a:gd name="T4" fmla="*/ 0 w 36"/>
                      <a:gd name="T5" fmla="*/ 174 h 238"/>
                      <a:gd name="T6" fmla="*/ 9 w 36"/>
                      <a:gd name="T7" fmla="*/ 136 h 238"/>
                      <a:gd name="T8" fmla="*/ 15 w 36"/>
                      <a:gd name="T9" fmla="*/ 103 h 238"/>
                      <a:gd name="T10" fmla="*/ 15 w 36"/>
                      <a:gd name="T11" fmla="*/ 73 h 238"/>
                      <a:gd name="T12" fmla="*/ 21 w 36"/>
                      <a:gd name="T13" fmla="*/ 31 h 238"/>
                      <a:gd name="T14" fmla="*/ 36 w 36"/>
                      <a:gd name="T15" fmla="*/ 0 h 238"/>
                      <a:gd name="T16" fmla="*/ 30 w 36"/>
                      <a:gd name="T17" fmla="*/ 52 h 238"/>
                      <a:gd name="T18" fmla="*/ 26 w 36"/>
                      <a:gd name="T19" fmla="*/ 106 h 238"/>
                      <a:gd name="T20" fmla="*/ 24 w 36"/>
                      <a:gd name="T21" fmla="*/ 154 h 238"/>
                      <a:gd name="T22" fmla="*/ 9 w 36"/>
                      <a:gd name="T23" fmla="*/ 168 h 238"/>
                      <a:gd name="T24" fmla="*/ 5 w 36"/>
                      <a:gd name="T2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38">
                        <a:moveTo>
                          <a:pt x="5" y="238"/>
                        </a:moveTo>
                        <a:lnTo>
                          <a:pt x="0" y="207"/>
                        </a:lnTo>
                        <a:lnTo>
                          <a:pt x="0" y="174"/>
                        </a:lnTo>
                        <a:lnTo>
                          <a:pt x="9" y="136"/>
                        </a:lnTo>
                        <a:lnTo>
                          <a:pt x="15" y="103"/>
                        </a:lnTo>
                        <a:lnTo>
                          <a:pt x="15" y="73"/>
                        </a:lnTo>
                        <a:lnTo>
                          <a:pt x="21" y="31"/>
                        </a:lnTo>
                        <a:lnTo>
                          <a:pt x="36" y="0"/>
                        </a:lnTo>
                        <a:lnTo>
                          <a:pt x="30" y="52"/>
                        </a:lnTo>
                        <a:lnTo>
                          <a:pt x="26" y="106"/>
                        </a:lnTo>
                        <a:lnTo>
                          <a:pt x="24" y="154"/>
                        </a:lnTo>
                        <a:lnTo>
                          <a:pt x="9" y="168"/>
                        </a:lnTo>
                        <a:lnTo>
                          <a:pt x="5" y="2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1" name="Freeform 157"/>
                  <p:cNvSpPr>
                    <a:spLocks/>
                  </p:cNvSpPr>
                  <p:nvPr/>
                </p:nvSpPr>
                <p:spPr bwMode="auto">
                  <a:xfrm>
                    <a:off x="1875" y="2607"/>
                    <a:ext cx="137" cy="181"/>
                  </a:xfrm>
                  <a:custGeom>
                    <a:avLst/>
                    <a:gdLst>
                      <a:gd name="T0" fmla="*/ 69 w 137"/>
                      <a:gd name="T1" fmla="*/ 0 h 181"/>
                      <a:gd name="T2" fmla="*/ 20 w 137"/>
                      <a:gd name="T3" fmla="*/ 13 h 181"/>
                      <a:gd name="T4" fmla="*/ 0 w 137"/>
                      <a:gd name="T5" fmla="*/ 51 h 181"/>
                      <a:gd name="T6" fmla="*/ 3 w 137"/>
                      <a:gd name="T7" fmla="*/ 94 h 181"/>
                      <a:gd name="T8" fmla="*/ 21 w 137"/>
                      <a:gd name="T9" fmla="*/ 138 h 181"/>
                      <a:gd name="T10" fmla="*/ 44 w 137"/>
                      <a:gd name="T11" fmla="*/ 171 h 181"/>
                      <a:gd name="T12" fmla="*/ 75 w 137"/>
                      <a:gd name="T13" fmla="*/ 181 h 181"/>
                      <a:gd name="T14" fmla="*/ 108 w 137"/>
                      <a:gd name="T15" fmla="*/ 175 h 181"/>
                      <a:gd name="T16" fmla="*/ 137 w 137"/>
                      <a:gd name="T17" fmla="*/ 156 h 181"/>
                      <a:gd name="T18" fmla="*/ 104 w 137"/>
                      <a:gd name="T19" fmla="*/ 169 h 181"/>
                      <a:gd name="T20" fmla="*/ 69 w 137"/>
                      <a:gd name="T21" fmla="*/ 168 h 181"/>
                      <a:gd name="T22" fmla="*/ 41 w 137"/>
                      <a:gd name="T23" fmla="*/ 145 h 181"/>
                      <a:gd name="T24" fmla="*/ 26 w 137"/>
                      <a:gd name="T25" fmla="*/ 109 h 181"/>
                      <a:gd name="T26" fmla="*/ 18 w 137"/>
                      <a:gd name="T27" fmla="*/ 72 h 181"/>
                      <a:gd name="T28" fmla="*/ 26 w 137"/>
                      <a:gd name="T29" fmla="*/ 49 h 181"/>
                      <a:gd name="T30" fmla="*/ 33 w 137"/>
                      <a:gd name="T31" fmla="*/ 25 h 181"/>
                      <a:gd name="T32" fmla="*/ 69 w 137"/>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81">
                        <a:moveTo>
                          <a:pt x="69" y="0"/>
                        </a:moveTo>
                        <a:lnTo>
                          <a:pt x="20" y="13"/>
                        </a:lnTo>
                        <a:lnTo>
                          <a:pt x="0" y="51"/>
                        </a:lnTo>
                        <a:lnTo>
                          <a:pt x="3" y="94"/>
                        </a:lnTo>
                        <a:lnTo>
                          <a:pt x="21" y="138"/>
                        </a:lnTo>
                        <a:lnTo>
                          <a:pt x="44" y="171"/>
                        </a:lnTo>
                        <a:lnTo>
                          <a:pt x="75" y="181"/>
                        </a:lnTo>
                        <a:lnTo>
                          <a:pt x="108" y="175"/>
                        </a:lnTo>
                        <a:lnTo>
                          <a:pt x="137" y="156"/>
                        </a:lnTo>
                        <a:lnTo>
                          <a:pt x="104" y="169"/>
                        </a:lnTo>
                        <a:lnTo>
                          <a:pt x="69" y="168"/>
                        </a:lnTo>
                        <a:lnTo>
                          <a:pt x="41" y="145"/>
                        </a:lnTo>
                        <a:lnTo>
                          <a:pt x="26" y="109"/>
                        </a:lnTo>
                        <a:lnTo>
                          <a:pt x="18" y="72"/>
                        </a:lnTo>
                        <a:lnTo>
                          <a:pt x="26" y="49"/>
                        </a:lnTo>
                        <a:lnTo>
                          <a:pt x="33" y="25"/>
                        </a:lnTo>
                        <a:lnTo>
                          <a:pt x="6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2" name="Freeform 158"/>
                  <p:cNvSpPr>
                    <a:spLocks/>
                  </p:cNvSpPr>
                  <p:nvPr/>
                </p:nvSpPr>
                <p:spPr bwMode="auto">
                  <a:xfrm>
                    <a:off x="1845" y="2631"/>
                    <a:ext cx="90" cy="207"/>
                  </a:xfrm>
                  <a:custGeom>
                    <a:avLst/>
                    <a:gdLst>
                      <a:gd name="T0" fmla="*/ 23 w 90"/>
                      <a:gd name="T1" fmla="*/ 0 h 207"/>
                      <a:gd name="T2" fmla="*/ 14 w 90"/>
                      <a:gd name="T3" fmla="*/ 40 h 207"/>
                      <a:gd name="T4" fmla="*/ 20 w 90"/>
                      <a:gd name="T5" fmla="*/ 96 h 207"/>
                      <a:gd name="T6" fmla="*/ 53 w 90"/>
                      <a:gd name="T7" fmla="*/ 145 h 207"/>
                      <a:gd name="T8" fmla="*/ 84 w 90"/>
                      <a:gd name="T9" fmla="*/ 166 h 207"/>
                      <a:gd name="T10" fmla="*/ 90 w 90"/>
                      <a:gd name="T11" fmla="*/ 207 h 207"/>
                      <a:gd name="T12" fmla="*/ 65 w 90"/>
                      <a:gd name="T13" fmla="*/ 166 h 207"/>
                      <a:gd name="T14" fmla="*/ 26 w 90"/>
                      <a:gd name="T15" fmla="*/ 133 h 207"/>
                      <a:gd name="T16" fmla="*/ 0 w 90"/>
                      <a:gd name="T17" fmla="*/ 97 h 207"/>
                      <a:gd name="T18" fmla="*/ 0 w 90"/>
                      <a:gd name="T19" fmla="*/ 58 h 207"/>
                      <a:gd name="T20" fmla="*/ 6 w 90"/>
                      <a:gd name="T21" fmla="*/ 25 h 207"/>
                      <a:gd name="T22" fmla="*/ 23 w 90"/>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07">
                        <a:moveTo>
                          <a:pt x="23" y="0"/>
                        </a:moveTo>
                        <a:lnTo>
                          <a:pt x="14" y="40"/>
                        </a:lnTo>
                        <a:lnTo>
                          <a:pt x="20" y="96"/>
                        </a:lnTo>
                        <a:lnTo>
                          <a:pt x="53" y="145"/>
                        </a:lnTo>
                        <a:lnTo>
                          <a:pt x="84" y="166"/>
                        </a:lnTo>
                        <a:lnTo>
                          <a:pt x="90" y="207"/>
                        </a:lnTo>
                        <a:lnTo>
                          <a:pt x="65" y="166"/>
                        </a:lnTo>
                        <a:lnTo>
                          <a:pt x="26" y="133"/>
                        </a:lnTo>
                        <a:lnTo>
                          <a:pt x="0" y="97"/>
                        </a:lnTo>
                        <a:lnTo>
                          <a:pt x="0" y="58"/>
                        </a:lnTo>
                        <a:lnTo>
                          <a:pt x="6" y="25"/>
                        </a:lnTo>
                        <a:lnTo>
                          <a:pt x="2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3" name="Freeform 159"/>
                  <p:cNvSpPr>
                    <a:spLocks/>
                  </p:cNvSpPr>
                  <p:nvPr/>
                </p:nvSpPr>
                <p:spPr bwMode="auto">
                  <a:xfrm>
                    <a:off x="1818" y="2640"/>
                    <a:ext cx="92" cy="328"/>
                  </a:xfrm>
                  <a:custGeom>
                    <a:avLst/>
                    <a:gdLst>
                      <a:gd name="T0" fmla="*/ 30 w 92"/>
                      <a:gd name="T1" fmla="*/ 0 h 328"/>
                      <a:gd name="T2" fmla="*/ 15 w 92"/>
                      <a:gd name="T3" fmla="*/ 18 h 328"/>
                      <a:gd name="T4" fmla="*/ 9 w 92"/>
                      <a:gd name="T5" fmla="*/ 52 h 328"/>
                      <a:gd name="T6" fmla="*/ 9 w 92"/>
                      <a:gd name="T7" fmla="*/ 78 h 328"/>
                      <a:gd name="T8" fmla="*/ 17 w 92"/>
                      <a:gd name="T9" fmla="*/ 111 h 328"/>
                      <a:gd name="T10" fmla="*/ 51 w 92"/>
                      <a:gd name="T11" fmla="*/ 148 h 328"/>
                      <a:gd name="T12" fmla="*/ 89 w 92"/>
                      <a:gd name="T13" fmla="*/ 168 h 328"/>
                      <a:gd name="T14" fmla="*/ 92 w 92"/>
                      <a:gd name="T15" fmla="*/ 201 h 328"/>
                      <a:gd name="T16" fmla="*/ 90 w 92"/>
                      <a:gd name="T17" fmla="*/ 237 h 328"/>
                      <a:gd name="T18" fmla="*/ 83 w 92"/>
                      <a:gd name="T19" fmla="*/ 258 h 328"/>
                      <a:gd name="T20" fmla="*/ 81 w 92"/>
                      <a:gd name="T21" fmla="*/ 301 h 328"/>
                      <a:gd name="T22" fmla="*/ 80 w 92"/>
                      <a:gd name="T23" fmla="*/ 328 h 328"/>
                      <a:gd name="T24" fmla="*/ 65 w 92"/>
                      <a:gd name="T25" fmla="*/ 280 h 328"/>
                      <a:gd name="T26" fmla="*/ 68 w 92"/>
                      <a:gd name="T27" fmla="*/ 238 h 328"/>
                      <a:gd name="T28" fmla="*/ 74 w 92"/>
                      <a:gd name="T29" fmla="*/ 208 h 328"/>
                      <a:gd name="T30" fmla="*/ 62 w 92"/>
                      <a:gd name="T31" fmla="*/ 169 h 328"/>
                      <a:gd name="T32" fmla="*/ 11 w 92"/>
                      <a:gd name="T33" fmla="*/ 133 h 328"/>
                      <a:gd name="T34" fmla="*/ 5 w 92"/>
                      <a:gd name="T35" fmla="*/ 99 h 328"/>
                      <a:gd name="T36" fmla="*/ 0 w 92"/>
                      <a:gd name="T37" fmla="*/ 45 h 328"/>
                      <a:gd name="T38" fmla="*/ 30 w 92"/>
                      <a:gd name="T3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328">
                        <a:moveTo>
                          <a:pt x="30" y="0"/>
                        </a:moveTo>
                        <a:lnTo>
                          <a:pt x="15" y="18"/>
                        </a:lnTo>
                        <a:lnTo>
                          <a:pt x="9" y="52"/>
                        </a:lnTo>
                        <a:lnTo>
                          <a:pt x="9" y="78"/>
                        </a:lnTo>
                        <a:lnTo>
                          <a:pt x="17" y="111"/>
                        </a:lnTo>
                        <a:lnTo>
                          <a:pt x="51" y="148"/>
                        </a:lnTo>
                        <a:lnTo>
                          <a:pt x="89" y="168"/>
                        </a:lnTo>
                        <a:lnTo>
                          <a:pt x="92" y="201"/>
                        </a:lnTo>
                        <a:lnTo>
                          <a:pt x="90" y="237"/>
                        </a:lnTo>
                        <a:lnTo>
                          <a:pt x="83" y="258"/>
                        </a:lnTo>
                        <a:lnTo>
                          <a:pt x="81" y="301"/>
                        </a:lnTo>
                        <a:lnTo>
                          <a:pt x="80" y="328"/>
                        </a:lnTo>
                        <a:lnTo>
                          <a:pt x="65" y="280"/>
                        </a:lnTo>
                        <a:lnTo>
                          <a:pt x="68" y="238"/>
                        </a:lnTo>
                        <a:lnTo>
                          <a:pt x="74" y="208"/>
                        </a:lnTo>
                        <a:lnTo>
                          <a:pt x="62" y="169"/>
                        </a:lnTo>
                        <a:lnTo>
                          <a:pt x="11" y="133"/>
                        </a:lnTo>
                        <a:lnTo>
                          <a:pt x="5" y="99"/>
                        </a:lnTo>
                        <a:lnTo>
                          <a:pt x="0" y="45"/>
                        </a:lnTo>
                        <a:lnTo>
                          <a:pt x="3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4" name="Freeform 160"/>
                  <p:cNvSpPr>
                    <a:spLocks/>
                  </p:cNvSpPr>
                  <p:nvPr/>
                </p:nvSpPr>
                <p:spPr bwMode="auto">
                  <a:xfrm>
                    <a:off x="1767" y="2641"/>
                    <a:ext cx="101" cy="252"/>
                  </a:xfrm>
                  <a:custGeom>
                    <a:avLst/>
                    <a:gdLst>
                      <a:gd name="T0" fmla="*/ 57 w 101"/>
                      <a:gd name="T1" fmla="*/ 0 h 252"/>
                      <a:gd name="T2" fmla="*/ 26 w 101"/>
                      <a:gd name="T3" fmla="*/ 12 h 252"/>
                      <a:gd name="T4" fmla="*/ 3 w 101"/>
                      <a:gd name="T5" fmla="*/ 32 h 252"/>
                      <a:gd name="T6" fmla="*/ 0 w 101"/>
                      <a:gd name="T7" fmla="*/ 63 h 252"/>
                      <a:gd name="T8" fmla="*/ 11 w 101"/>
                      <a:gd name="T9" fmla="*/ 104 h 252"/>
                      <a:gd name="T10" fmla="*/ 17 w 101"/>
                      <a:gd name="T11" fmla="*/ 146 h 252"/>
                      <a:gd name="T12" fmla="*/ 54 w 101"/>
                      <a:gd name="T13" fmla="*/ 174 h 252"/>
                      <a:gd name="T14" fmla="*/ 66 w 101"/>
                      <a:gd name="T15" fmla="*/ 212 h 252"/>
                      <a:gd name="T16" fmla="*/ 77 w 101"/>
                      <a:gd name="T17" fmla="*/ 228 h 252"/>
                      <a:gd name="T18" fmla="*/ 90 w 101"/>
                      <a:gd name="T19" fmla="*/ 252 h 252"/>
                      <a:gd name="T20" fmla="*/ 101 w 101"/>
                      <a:gd name="T21" fmla="*/ 222 h 252"/>
                      <a:gd name="T22" fmla="*/ 93 w 101"/>
                      <a:gd name="T23" fmla="*/ 186 h 252"/>
                      <a:gd name="T24" fmla="*/ 71 w 101"/>
                      <a:gd name="T25" fmla="*/ 165 h 252"/>
                      <a:gd name="T26" fmla="*/ 33 w 101"/>
                      <a:gd name="T27" fmla="*/ 128 h 252"/>
                      <a:gd name="T28" fmla="*/ 26 w 101"/>
                      <a:gd name="T29" fmla="*/ 90 h 252"/>
                      <a:gd name="T30" fmla="*/ 24 w 101"/>
                      <a:gd name="T31" fmla="*/ 44 h 252"/>
                      <a:gd name="T32" fmla="*/ 36 w 101"/>
                      <a:gd name="T33" fmla="*/ 27 h 252"/>
                      <a:gd name="T34" fmla="*/ 57 w 101"/>
                      <a:gd name="T3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52">
                        <a:moveTo>
                          <a:pt x="57" y="0"/>
                        </a:moveTo>
                        <a:lnTo>
                          <a:pt x="26" y="12"/>
                        </a:lnTo>
                        <a:lnTo>
                          <a:pt x="3" y="32"/>
                        </a:lnTo>
                        <a:lnTo>
                          <a:pt x="0" y="63"/>
                        </a:lnTo>
                        <a:lnTo>
                          <a:pt x="11" y="104"/>
                        </a:lnTo>
                        <a:lnTo>
                          <a:pt x="17" y="146"/>
                        </a:lnTo>
                        <a:lnTo>
                          <a:pt x="54" y="174"/>
                        </a:lnTo>
                        <a:lnTo>
                          <a:pt x="66" y="212"/>
                        </a:lnTo>
                        <a:lnTo>
                          <a:pt x="77" y="228"/>
                        </a:lnTo>
                        <a:lnTo>
                          <a:pt x="90" y="252"/>
                        </a:lnTo>
                        <a:lnTo>
                          <a:pt x="101" y="222"/>
                        </a:lnTo>
                        <a:lnTo>
                          <a:pt x="93" y="186"/>
                        </a:lnTo>
                        <a:lnTo>
                          <a:pt x="71" y="165"/>
                        </a:lnTo>
                        <a:lnTo>
                          <a:pt x="33" y="128"/>
                        </a:lnTo>
                        <a:lnTo>
                          <a:pt x="26" y="90"/>
                        </a:lnTo>
                        <a:lnTo>
                          <a:pt x="24" y="44"/>
                        </a:lnTo>
                        <a:lnTo>
                          <a:pt x="36" y="27"/>
                        </a:lnTo>
                        <a:lnTo>
                          <a:pt x="5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5" name="Freeform 161"/>
                  <p:cNvSpPr>
                    <a:spLocks/>
                  </p:cNvSpPr>
                  <p:nvPr/>
                </p:nvSpPr>
                <p:spPr bwMode="auto">
                  <a:xfrm>
                    <a:off x="1710" y="2641"/>
                    <a:ext cx="78" cy="299"/>
                  </a:xfrm>
                  <a:custGeom>
                    <a:avLst/>
                    <a:gdLst>
                      <a:gd name="T0" fmla="*/ 39 w 78"/>
                      <a:gd name="T1" fmla="*/ 299 h 299"/>
                      <a:gd name="T2" fmla="*/ 39 w 78"/>
                      <a:gd name="T3" fmla="*/ 236 h 299"/>
                      <a:gd name="T4" fmla="*/ 44 w 78"/>
                      <a:gd name="T5" fmla="*/ 186 h 299"/>
                      <a:gd name="T6" fmla="*/ 45 w 78"/>
                      <a:gd name="T7" fmla="*/ 152 h 299"/>
                      <a:gd name="T8" fmla="*/ 26 w 78"/>
                      <a:gd name="T9" fmla="*/ 107 h 299"/>
                      <a:gd name="T10" fmla="*/ 30 w 78"/>
                      <a:gd name="T11" fmla="*/ 48 h 299"/>
                      <a:gd name="T12" fmla="*/ 53 w 78"/>
                      <a:gd name="T13" fmla="*/ 17 h 299"/>
                      <a:gd name="T14" fmla="*/ 78 w 78"/>
                      <a:gd name="T15" fmla="*/ 2 h 299"/>
                      <a:gd name="T16" fmla="*/ 54 w 78"/>
                      <a:gd name="T17" fmla="*/ 0 h 299"/>
                      <a:gd name="T18" fmla="*/ 24 w 78"/>
                      <a:gd name="T19" fmla="*/ 11 h 299"/>
                      <a:gd name="T20" fmla="*/ 0 w 78"/>
                      <a:gd name="T21" fmla="*/ 44 h 299"/>
                      <a:gd name="T22" fmla="*/ 0 w 78"/>
                      <a:gd name="T23" fmla="*/ 72 h 299"/>
                      <a:gd name="T24" fmla="*/ 0 w 78"/>
                      <a:gd name="T25" fmla="*/ 108 h 299"/>
                      <a:gd name="T26" fmla="*/ 27 w 78"/>
                      <a:gd name="T27" fmla="*/ 143 h 299"/>
                      <a:gd name="T28" fmla="*/ 29 w 78"/>
                      <a:gd name="T29" fmla="*/ 197 h 299"/>
                      <a:gd name="T30" fmla="*/ 29 w 78"/>
                      <a:gd name="T31" fmla="*/ 237 h 299"/>
                      <a:gd name="T32" fmla="*/ 39 w 78"/>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299">
                        <a:moveTo>
                          <a:pt x="39" y="299"/>
                        </a:moveTo>
                        <a:lnTo>
                          <a:pt x="39" y="236"/>
                        </a:lnTo>
                        <a:lnTo>
                          <a:pt x="44" y="186"/>
                        </a:lnTo>
                        <a:lnTo>
                          <a:pt x="45" y="152"/>
                        </a:lnTo>
                        <a:lnTo>
                          <a:pt x="26" y="107"/>
                        </a:lnTo>
                        <a:lnTo>
                          <a:pt x="30" y="48"/>
                        </a:lnTo>
                        <a:lnTo>
                          <a:pt x="53" y="17"/>
                        </a:lnTo>
                        <a:lnTo>
                          <a:pt x="78" y="2"/>
                        </a:lnTo>
                        <a:lnTo>
                          <a:pt x="54" y="0"/>
                        </a:lnTo>
                        <a:lnTo>
                          <a:pt x="24" y="11"/>
                        </a:lnTo>
                        <a:lnTo>
                          <a:pt x="0" y="44"/>
                        </a:lnTo>
                        <a:lnTo>
                          <a:pt x="0" y="72"/>
                        </a:lnTo>
                        <a:lnTo>
                          <a:pt x="0" y="108"/>
                        </a:lnTo>
                        <a:lnTo>
                          <a:pt x="27" y="143"/>
                        </a:lnTo>
                        <a:lnTo>
                          <a:pt x="29" y="197"/>
                        </a:lnTo>
                        <a:lnTo>
                          <a:pt x="29" y="237"/>
                        </a:lnTo>
                        <a:lnTo>
                          <a:pt x="39" y="29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6" name="Freeform 162"/>
                  <p:cNvSpPr>
                    <a:spLocks/>
                  </p:cNvSpPr>
                  <p:nvPr/>
                </p:nvSpPr>
                <p:spPr bwMode="auto">
                  <a:xfrm>
                    <a:off x="1775" y="2808"/>
                    <a:ext cx="31" cy="81"/>
                  </a:xfrm>
                  <a:custGeom>
                    <a:avLst/>
                    <a:gdLst>
                      <a:gd name="T0" fmla="*/ 0 w 31"/>
                      <a:gd name="T1" fmla="*/ 0 h 81"/>
                      <a:gd name="T2" fmla="*/ 9 w 31"/>
                      <a:gd name="T3" fmla="*/ 22 h 81"/>
                      <a:gd name="T4" fmla="*/ 18 w 31"/>
                      <a:gd name="T5" fmla="*/ 61 h 81"/>
                      <a:gd name="T6" fmla="*/ 21 w 31"/>
                      <a:gd name="T7" fmla="*/ 81 h 81"/>
                      <a:gd name="T8" fmla="*/ 31 w 31"/>
                      <a:gd name="T9" fmla="*/ 45 h 81"/>
                      <a:gd name="T10" fmla="*/ 24 w 31"/>
                      <a:gd name="T11" fmla="*/ 16 h 81"/>
                      <a:gd name="T12" fmla="*/ 0 w 3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1" h="81">
                        <a:moveTo>
                          <a:pt x="0" y="0"/>
                        </a:moveTo>
                        <a:lnTo>
                          <a:pt x="9" y="22"/>
                        </a:lnTo>
                        <a:lnTo>
                          <a:pt x="18" y="61"/>
                        </a:lnTo>
                        <a:lnTo>
                          <a:pt x="21" y="81"/>
                        </a:lnTo>
                        <a:lnTo>
                          <a:pt x="31" y="45"/>
                        </a:lnTo>
                        <a:lnTo>
                          <a:pt x="24" y="1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7" name="Freeform 163"/>
                  <p:cNvSpPr>
                    <a:spLocks/>
                  </p:cNvSpPr>
                  <p:nvPr/>
                </p:nvSpPr>
                <p:spPr bwMode="auto">
                  <a:xfrm>
                    <a:off x="1677" y="2602"/>
                    <a:ext cx="80" cy="210"/>
                  </a:xfrm>
                  <a:custGeom>
                    <a:avLst/>
                    <a:gdLst>
                      <a:gd name="T0" fmla="*/ 44 w 80"/>
                      <a:gd name="T1" fmla="*/ 0 h 210"/>
                      <a:gd name="T2" fmla="*/ 51 w 80"/>
                      <a:gd name="T3" fmla="*/ 21 h 210"/>
                      <a:gd name="T4" fmla="*/ 60 w 80"/>
                      <a:gd name="T5" fmla="*/ 27 h 210"/>
                      <a:gd name="T6" fmla="*/ 80 w 80"/>
                      <a:gd name="T7" fmla="*/ 29 h 210"/>
                      <a:gd name="T8" fmla="*/ 38 w 80"/>
                      <a:gd name="T9" fmla="*/ 44 h 210"/>
                      <a:gd name="T10" fmla="*/ 18 w 80"/>
                      <a:gd name="T11" fmla="*/ 68 h 210"/>
                      <a:gd name="T12" fmla="*/ 14 w 80"/>
                      <a:gd name="T13" fmla="*/ 110 h 210"/>
                      <a:gd name="T14" fmla="*/ 14 w 80"/>
                      <a:gd name="T15" fmla="*/ 159 h 210"/>
                      <a:gd name="T16" fmla="*/ 29 w 80"/>
                      <a:gd name="T17" fmla="*/ 188 h 210"/>
                      <a:gd name="T18" fmla="*/ 29 w 80"/>
                      <a:gd name="T19" fmla="*/ 210 h 210"/>
                      <a:gd name="T20" fmla="*/ 20 w 80"/>
                      <a:gd name="T21" fmla="*/ 183 h 210"/>
                      <a:gd name="T22" fmla="*/ 0 w 80"/>
                      <a:gd name="T23" fmla="*/ 147 h 210"/>
                      <a:gd name="T24" fmla="*/ 0 w 80"/>
                      <a:gd name="T25" fmla="*/ 96 h 210"/>
                      <a:gd name="T26" fmla="*/ 5 w 80"/>
                      <a:gd name="T27" fmla="*/ 62 h 210"/>
                      <a:gd name="T28" fmla="*/ 26 w 80"/>
                      <a:gd name="T29" fmla="*/ 39 h 210"/>
                      <a:gd name="T30" fmla="*/ 33 w 80"/>
                      <a:gd name="T31" fmla="*/ 21 h 210"/>
                      <a:gd name="T32" fmla="*/ 44 w 80"/>
                      <a:gd name="T3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210">
                        <a:moveTo>
                          <a:pt x="44" y="0"/>
                        </a:moveTo>
                        <a:lnTo>
                          <a:pt x="51" y="21"/>
                        </a:lnTo>
                        <a:lnTo>
                          <a:pt x="60" y="27"/>
                        </a:lnTo>
                        <a:lnTo>
                          <a:pt x="80" y="29"/>
                        </a:lnTo>
                        <a:lnTo>
                          <a:pt x="38" y="44"/>
                        </a:lnTo>
                        <a:lnTo>
                          <a:pt x="18" y="68"/>
                        </a:lnTo>
                        <a:lnTo>
                          <a:pt x="14" y="110"/>
                        </a:lnTo>
                        <a:lnTo>
                          <a:pt x="14" y="159"/>
                        </a:lnTo>
                        <a:lnTo>
                          <a:pt x="29" y="188"/>
                        </a:lnTo>
                        <a:lnTo>
                          <a:pt x="29" y="210"/>
                        </a:lnTo>
                        <a:lnTo>
                          <a:pt x="20" y="183"/>
                        </a:lnTo>
                        <a:lnTo>
                          <a:pt x="0" y="147"/>
                        </a:lnTo>
                        <a:lnTo>
                          <a:pt x="0" y="96"/>
                        </a:lnTo>
                        <a:lnTo>
                          <a:pt x="5" y="62"/>
                        </a:lnTo>
                        <a:lnTo>
                          <a:pt x="26" y="39"/>
                        </a:lnTo>
                        <a:lnTo>
                          <a:pt x="33" y="21"/>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8" name="Freeform 164"/>
                  <p:cNvSpPr>
                    <a:spLocks/>
                  </p:cNvSpPr>
                  <p:nvPr/>
                </p:nvSpPr>
                <p:spPr bwMode="auto">
                  <a:xfrm>
                    <a:off x="1650" y="2572"/>
                    <a:ext cx="56" cy="197"/>
                  </a:xfrm>
                  <a:custGeom>
                    <a:avLst/>
                    <a:gdLst>
                      <a:gd name="T0" fmla="*/ 29 w 56"/>
                      <a:gd name="T1" fmla="*/ 0 h 197"/>
                      <a:gd name="T2" fmla="*/ 50 w 56"/>
                      <a:gd name="T3" fmla="*/ 12 h 197"/>
                      <a:gd name="T4" fmla="*/ 56 w 56"/>
                      <a:gd name="T5" fmla="*/ 21 h 197"/>
                      <a:gd name="T6" fmla="*/ 53 w 56"/>
                      <a:gd name="T7" fmla="*/ 45 h 197"/>
                      <a:gd name="T8" fmla="*/ 35 w 56"/>
                      <a:gd name="T9" fmla="*/ 66 h 197"/>
                      <a:gd name="T10" fmla="*/ 18 w 56"/>
                      <a:gd name="T11" fmla="*/ 83 h 197"/>
                      <a:gd name="T12" fmla="*/ 17 w 56"/>
                      <a:gd name="T13" fmla="*/ 122 h 197"/>
                      <a:gd name="T14" fmla="*/ 15 w 56"/>
                      <a:gd name="T15" fmla="*/ 161 h 197"/>
                      <a:gd name="T16" fmla="*/ 20 w 56"/>
                      <a:gd name="T17" fmla="*/ 197 h 197"/>
                      <a:gd name="T18" fmla="*/ 8 w 56"/>
                      <a:gd name="T19" fmla="*/ 180 h 197"/>
                      <a:gd name="T20" fmla="*/ 0 w 56"/>
                      <a:gd name="T21" fmla="*/ 146 h 197"/>
                      <a:gd name="T22" fmla="*/ 0 w 56"/>
                      <a:gd name="T23" fmla="*/ 116 h 197"/>
                      <a:gd name="T24" fmla="*/ 0 w 56"/>
                      <a:gd name="T25" fmla="*/ 69 h 197"/>
                      <a:gd name="T26" fmla="*/ 30 w 56"/>
                      <a:gd name="T27" fmla="*/ 47 h 197"/>
                      <a:gd name="T28" fmla="*/ 33 w 56"/>
                      <a:gd name="T29" fmla="*/ 23 h 197"/>
                      <a:gd name="T30" fmla="*/ 29 w 56"/>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97">
                        <a:moveTo>
                          <a:pt x="29" y="0"/>
                        </a:moveTo>
                        <a:lnTo>
                          <a:pt x="50" y="12"/>
                        </a:lnTo>
                        <a:lnTo>
                          <a:pt x="56" y="21"/>
                        </a:lnTo>
                        <a:lnTo>
                          <a:pt x="53" y="45"/>
                        </a:lnTo>
                        <a:lnTo>
                          <a:pt x="35" y="66"/>
                        </a:lnTo>
                        <a:lnTo>
                          <a:pt x="18" y="83"/>
                        </a:lnTo>
                        <a:lnTo>
                          <a:pt x="17" y="122"/>
                        </a:lnTo>
                        <a:lnTo>
                          <a:pt x="15" y="161"/>
                        </a:lnTo>
                        <a:lnTo>
                          <a:pt x="20" y="197"/>
                        </a:lnTo>
                        <a:lnTo>
                          <a:pt x="8" y="180"/>
                        </a:lnTo>
                        <a:lnTo>
                          <a:pt x="0" y="146"/>
                        </a:lnTo>
                        <a:lnTo>
                          <a:pt x="0" y="116"/>
                        </a:lnTo>
                        <a:lnTo>
                          <a:pt x="0" y="69"/>
                        </a:lnTo>
                        <a:lnTo>
                          <a:pt x="30" y="47"/>
                        </a:lnTo>
                        <a:lnTo>
                          <a:pt x="33" y="23"/>
                        </a:lnTo>
                        <a:lnTo>
                          <a:pt x="2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69" name="Freeform 165"/>
                  <p:cNvSpPr>
                    <a:spLocks/>
                  </p:cNvSpPr>
                  <p:nvPr/>
                </p:nvSpPr>
                <p:spPr bwMode="auto">
                  <a:xfrm>
                    <a:off x="1607" y="2544"/>
                    <a:ext cx="55" cy="333"/>
                  </a:xfrm>
                  <a:custGeom>
                    <a:avLst/>
                    <a:gdLst>
                      <a:gd name="T0" fmla="*/ 25 w 55"/>
                      <a:gd name="T1" fmla="*/ 333 h 333"/>
                      <a:gd name="T2" fmla="*/ 31 w 55"/>
                      <a:gd name="T3" fmla="*/ 298 h 333"/>
                      <a:gd name="T4" fmla="*/ 25 w 55"/>
                      <a:gd name="T5" fmla="*/ 267 h 333"/>
                      <a:gd name="T6" fmla="*/ 22 w 55"/>
                      <a:gd name="T7" fmla="*/ 228 h 333"/>
                      <a:gd name="T8" fmla="*/ 16 w 55"/>
                      <a:gd name="T9" fmla="*/ 196 h 333"/>
                      <a:gd name="T10" fmla="*/ 24 w 55"/>
                      <a:gd name="T11" fmla="*/ 157 h 333"/>
                      <a:gd name="T12" fmla="*/ 19 w 55"/>
                      <a:gd name="T13" fmla="*/ 120 h 333"/>
                      <a:gd name="T14" fmla="*/ 40 w 55"/>
                      <a:gd name="T15" fmla="*/ 75 h 333"/>
                      <a:gd name="T16" fmla="*/ 49 w 55"/>
                      <a:gd name="T17" fmla="*/ 64 h 333"/>
                      <a:gd name="T18" fmla="*/ 55 w 55"/>
                      <a:gd name="T19" fmla="*/ 36 h 333"/>
                      <a:gd name="T20" fmla="*/ 49 w 55"/>
                      <a:gd name="T21" fmla="*/ 21 h 333"/>
                      <a:gd name="T22" fmla="*/ 24 w 55"/>
                      <a:gd name="T23" fmla="*/ 0 h 333"/>
                      <a:gd name="T24" fmla="*/ 33 w 55"/>
                      <a:gd name="T25" fmla="*/ 19 h 333"/>
                      <a:gd name="T26" fmla="*/ 36 w 55"/>
                      <a:gd name="T27" fmla="*/ 48 h 333"/>
                      <a:gd name="T28" fmla="*/ 6 w 55"/>
                      <a:gd name="T29" fmla="*/ 91 h 333"/>
                      <a:gd name="T30" fmla="*/ 3 w 55"/>
                      <a:gd name="T31" fmla="*/ 135 h 333"/>
                      <a:gd name="T32" fmla="*/ 4 w 55"/>
                      <a:gd name="T33" fmla="*/ 153 h 333"/>
                      <a:gd name="T34" fmla="*/ 0 w 55"/>
                      <a:gd name="T35" fmla="*/ 190 h 333"/>
                      <a:gd name="T36" fmla="*/ 3 w 55"/>
                      <a:gd name="T37" fmla="*/ 223 h 333"/>
                      <a:gd name="T38" fmla="*/ 10 w 55"/>
                      <a:gd name="T39" fmla="*/ 258 h 333"/>
                      <a:gd name="T40" fmla="*/ 19 w 55"/>
                      <a:gd name="T41" fmla="*/ 289 h 333"/>
                      <a:gd name="T42" fmla="*/ 25 w 55"/>
                      <a:gd name="T4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333">
                        <a:moveTo>
                          <a:pt x="25" y="333"/>
                        </a:moveTo>
                        <a:lnTo>
                          <a:pt x="31" y="298"/>
                        </a:lnTo>
                        <a:lnTo>
                          <a:pt x="25" y="267"/>
                        </a:lnTo>
                        <a:lnTo>
                          <a:pt x="22" y="228"/>
                        </a:lnTo>
                        <a:lnTo>
                          <a:pt x="16" y="196"/>
                        </a:lnTo>
                        <a:lnTo>
                          <a:pt x="24" y="157"/>
                        </a:lnTo>
                        <a:lnTo>
                          <a:pt x="19" y="120"/>
                        </a:lnTo>
                        <a:lnTo>
                          <a:pt x="40" y="75"/>
                        </a:lnTo>
                        <a:lnTo>
                          <a:pt x="49" y="64"/>
                        </a:lnTo>
                        <a:lnTo>
                          <a:pt x="55" y="36"/>
                        </a:lnTo>
                        <a:lnTo>
                          <a:pt x="49" y="21"/>
                        </a:lnTo>
                        <a:lnTo>
                          <a:pt x="24" y="0"/>
                        </a:lnTo>
                        <a:lnTo>
                          <a:pt x="33" y="19"/>
                        </a:lnTo>
                        <a:lnTo>
                          <a:pt x="36" y="48"/>
                        </a:lnTo>
                        <a:lnTo>
                          <a:pt x="6" y="91"/>
                        </a:lnTo>
                        <a:lnTo>
                          <a:pt x="3" y="135"/>
                        </a:lnTo>
                        <a:lnTo>
                          <a:pt x="4" y="153"/>
                        </a:lnTo>
                        <a:lnTo>
                          <a:pt x="0" y="190"/>
                        </a:lnTo>
                        <a:lnTo>
                          <a:pt x="3" y="223"/>
                        </a:lnTo>
                        <a:lnTo>
                          <a:pt x="10" y="258"/>
                        </a:lnTo>
                        <a:lnTo>
                          <a:pt x="19" y="289"/>
                        </a:lnTo>
                        <a:lnTo>
                          <a:pt x="25" y="33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0" name="Freeform 166"/>
                  <p:cNvSpPr>
                    <a:spLocks/>
                  </p:cNvSpPr>
                  <p:nvPr/>
                </p:nvSpPr>
                <p:spPr bwMode="auto">
                  <a:xfrm>
                    <a:off x="1538" y="2548"/>
                    <a:ext cx="88" cy="305"/>
                  </a:xfrm>
                  <a:custGeom>
                    <a:avLst/>
                    <a:gdLst>
                      <a:gd name="T0" fmla="*/ 88 w 88"/>
                      <a:gd name="T1" fmla="*/ 24 h 305"/>
                      <a:gd name="T2" fmla="*/ 84 w 88"/>
                      <a:gd name="T3" fmla="*/ 0 h 305"/>
                      <a:gd name="T4" fmla="*/ 70 w 88"/>
                      <a:gd name="T5" fmla="*/ 6 h 305"/>
                      <a:gd name="T6" fmla="*/ 37 w 88"/>
                      <a:gd name="T7" fmla="*/ 32 h 305"/>
                      <a:gd name="T8" fmla="*/ 21 w 88"/>
                      <a:gd name="T9" fmla="*/ 56 h 305"/>
                      <a:gd name="T10" fmla="*/ 4 w 88"/>
                      <a:gd name="T11" fmla="*/ 83 h 305"/>
                      <a:gd name="T12" fmla="*/ 3 w 88"/>
                      <a:gd name="T13" fmla="*/ 104 h 305"/>
                      <a:gd name="T14" fmla="*/ 0 w 88"/>
                      <a:gd name="T15" fmla="*/ 138 h 305"/>
                      <a:gd name="T16" fmla="*/ 3 w 88"/>
                      <a:gd name="T17" fmla="*/ 182 h 305"/>
                      <a:gd name="T18" fmla="*/ 21 w 88"/>
                      <a:gd name="T19" fmla="*/ 216 h 305"/>
                      <a:gd name="T20" fmla="*/ 43 w 88"/>
                      <a:gd name="T21" fmla="*/ 255 h 305"/>
                      <a:gd name="T22" fmla="*/ 54 w 88"/>
                      <a:gd name="T23" fmla="*/ 288 h 305"/>
                      <a:gd name="T24" fmla="*/ 58 w 88"/>
                      <a:gd name="T25" fmla="*/ 305 h 305"/>
                      <a:gd name="T26" fmla="*/ 57 w 88"/>
                      <a:gd name="T27" fmla="*/ 281 h 305"/>
                      <a:gd name="T28" fmla="*/ 37 w 88"/>
                      <a:gd name="T29" fmla="*/ 209 h 305"/>
                      <a:gd name="T30" fmla="*/ 18 w 88"/>
                      <a:gd name="T31" fmla="*/ 164 h 305"/>
                      <a:gd name="T32" fmla="*/ 18 w 88"/>
                      <a:gd name="T33" fmla="*/ 113 h 305"/>
                      <a:gd name="T34" fmla="*/ 21 w 88"/>
                      <a:gd name="T35" fmla="*/ 72 h 305"/>
                      <a:gd name="T36" fmla="*/ 42 w 88"/>
                      <a:gd name="T37" fmla="*/ 47 h 305"/>
                      <a:gd name="T38" fmla="*/ 57 w 88"/>
                      <a:gd name="T39" fmla="*/ 32 h 305"/>
                      <a:gd name="T40" fmla="*/ 88 w 88"/>
                      <a:gd name="T41" fmla="*/ 2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305">
                        <a:moveTo>
                          <a:pt x="88" y="24"/>
                        </a:moveTo>
                        <a:lnTo>
                          <a:pt x="84" y="0"/>
                        </a:lnTo>
                        <a:lnTo>
                          <a:pt x="70" y="6"/>
                        </a:lnTo>
                        <a:lnTo>
                          <a:pt x="37" y="32"/>
                        </a:lnTo>
                        <a:lnTo>
                          <a:pt x="21" y="56"/>
                        </a:lnTo>
                        <a:lnTo>
                          <a:pt x="4" y="83"/>
                        </a:lnTo>
                        <a:lnTo>
                          <a:pt x="3" y="104"/>
                        </a:lnTo>
                        <a:lnTo>
                          <a:pt x="0" y="138"/>
                        </a:lnTo>
                        <a:lnTo>
                          <a:pt x="3" y="182"/>
                        </a:lnTo>
                        <a:lnTo>
                          <a:pt x="21" y="216"/>
                        </a:lnTo>
                        <a:lnTo>
                          <a:pt x="43" y="255"/>
                        </a:lnTo>
                        <a:lnTo>
                          <a:pt x="54" y="288"/>
                        </a:lnTo>
                        <a:lnTo>
                          <a:pt x="58" y="305"/>
                        </a:lnTo>
                        <a:lnTo>
                          <a:pt x="57" y="281"/>
                        </a:lnTo>
                        <a:lnTo>
                          <a:pt x="37" y="209"/>
                        </a:lnTo>
                        <a:lnTo>
                          <a:pt x="18" y="164"/>
                        </a:lnTo>
                        <a:lnTo>
                          <a:pt x="18" y="113"/>
                        </a:lnTo>
                        <a:lnTo>
                          <a:pt x="21" y="72"/>
                        </a:lnTo>
                        <a:lnTo>
                          <a:pt x="42" y="47"/>
                        </a:lnTo>
                        <a:lnTo>
                          <a:pt x="57" y="32"/>
                        </a:lnTo>
                        <a:lnTo>
                          <a:pt x="88" y="2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1" name="Freeform 167"/>
                  <p:cNvSpPr>
                    <a:spLocks/>
                  </p:cNvSpPr>
                  <p:nvPr/>
                </p:nvSpPr>
                <p:spPr bwMode="auto">
                  <a:xfrm>
                    <a:off x="1566" y="2590"/>
                    <a:ext cx="47" cy="207"/>
                  </a:xfrm>
                  <a:custGeom>
                    <a:avLst/>
                    <a:gdLst>
                      <a:gd name="T0" fmla="*/ 47 w 47"/>
                      <a:gd name="T1" fmla="*/ 0 h 207"/>
                      <a:gd name="T2" fmla="*/ 14 w 47"/>
                      <a:gd name="T3" fmla="*/ 21 h 207"/>
                      <a:gd name="T4" fmla="*/ 0 w 47"/>
                      <a:gd name="T5" fmla="*/ 57 h 207"/>
                      <a:gd name="T6" fmla="*/ 2 w 47"/>
                      <a:gd name="T7" fmla="*/ 89 h 207"/>
                      <a:gd name="T8" fmla="*/ 14 w 47"/>
                      <a:gd name="T9" fmla="*/ 138 h 207"/>
                      <a:gd name="T10" fmla="*/ 26 w 47"/>
                      <a:gd name="T11" fmla="*/ 177 h 207"/>
                      <a:gd name="T12" fmla="*/ 36 w 47"/>
                      <a:gd name="T13" fmla="*/ 207 h 207"/>
                      <a:gd name="T14" fmla="*/ 33 w 47"/>
                      <a:gd name="T15" fmla="*/ 171 h 207"/>
                      <a:gd name="T16" fmla="*/ 21 w 47"/>
                      <a:gd name="T17" fmla="*/ 128 h 207"/>
                      <a:gd name="T18" fmla="*/ 21 w 47"/>
                      <a:gd name="T19" fmla="*/ 89 h 207"/>
                      <a:gd name="T20" fmla="*/ 23 w 47"/>
                      <a:gd name="T21" fmla="*/ 48 h 207"/>
                      <a:gd name="T22" fmla="*/ 29 w 47"/>
                      <a:gd name="T23" fmla="*/ 36 h 207"/>
                      <a:gd name="T24" fmla="*/ 47 w 47"/>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07">
                        <a:moveTo>
                          <a:pt x="47" y="0"/>
                        </a:moveTo>
                        <a:lnTo>
                          <a:pt x="14" y="21"/>
                        </a:lnTo>
                        <a:lnTo>
                          <a:pt x="0" y="57"/>
                        </a:lnTo>
                        <a:lnTo>
                          <a:pt x="2" y="89"/>
                        </a:lnTo>
                        <a:lnTo>
                          <a:pt x="14" y="138"/>
                        </a:lnTo>
                        <a:lnTo>
                          <a:pt x="26" y="177"/>
                        </a:lnTo>
                        <a:lnTo>
                          <a:pt x="36" y="207"/>
                        </a:lnTo>
                        <a:lnTo>
                          <a:pt x="33" y="171"/>
                        </a:lnTo>
                        <a:lnTo>
                          <a:pt x="21" y="128"/>
                        </a:lnTo>
                        <a:lnTo>
                          <a:pt x="21" y="89"/>
                        </a:lnTo>
                        <a:lnTo>
                          <a:pt x="23" y="48"/>
                        </a:lnTo>
                        <a:lnTo>
                          <a:pt x="29" y="36"/>
                        </a:lnTo>
                        <a:lnTo>
                          <a:pt x="4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2" name="Freeform 168"/>
                  <p:cNvSpPr>
                    <a:spLocks/>
                  </p:cNvSpPr>
                  <p:nvPr/>
                </p:nvSpPr>
                <p:spPr bwMode="auto">
                  <a:xfrm>
                    <a:off x="1500" y="2529"/>
                    <a:ext cx="114" cy="352"/>
                  </a:xfrm>
                  <a:custGeom>
                    <a:avLst/>
                    <a:gdLst>
                      <a:gd name="T0" fmla="*/ 54 w 114"/>
                      <a:gd name="T1" fmla="*/ 352 h 352"/>
                      <a:gd name="T2" fmla="*/ 33 w 114"/>
                      <a:gd name="T3" fmla="*/ 301 h 352"/>
                      <a:gd name="T4" fmla="*/ 33 w 114"/>
                      <a:gd name="T5" fmla="*/ 277 h 352"/>
                      <a:gd name="T6" fmla="*/ 27 w 114"/>
                      <a:gd name="T7" fmla="*/ 246 h 352"/>
                      <a:gd name="T8" fmla="*/ 18 w 114"/>
                      <a:gd name="T9" fmla="*/ 208 h 352"/>
                      <a:gd name="T10" fmla="*/ 9 w 114"/>
                      <a:gd name="T11" fmla="*/ 171 h 352"/>
                      <a:gd name="T12" fmla="*/ 5 w 114"/>
                      <a:gd name="T13" fmla="*/ 139 h 352"/>
                      <a:gd name="T14" fmla="*/ 0 w 114"/>
                      <a:gd name="T15" fmla="*/ 97 h 352"/>
                      <a:gd name="T16" fmla="*/ 17 w 114"/>
                      <a:gd name="T17" fmla="*/ 57 h 352"/>
                      <a:gd name="T18" fmla="*/ 51 w 114"/>
                      <a:gd name="T19" fmla="*/ 16 h 352"/>
                      <a:gd name="T20" fmla="*/ 80 w 114"/>
                      <a:gd name="T21" fmla="*/ 3 h 352"/>
                      <a:gd name="T22" fmla="*/ 114 w 114"/>
                      <a:gd name="T23" fmla="*/ 0 h 352"/>
                      <a:gd name="T24" fmla="*/ 114 w 114"/>
                      <a:gd name="T25" fmla="*/ 12 h 352"/>
                      <a:gd name="T26" fmla="*/ 90 w 114"/>
                      <a:gd name="T27" fmla="*/ 18 h 352"/>
                      <a:gd name="T28" fmla="*/ 50 w 114"/>
                      <a:gd name="T29" fmla="*/ 46 h 352"/>
                      <a:gd name="T30" fmla="*/ 18 w 114"/>
                      <a:gd name="T31" fmla="*/ 96 h 352"/>
                      <a:gd name="T32" fmla="*/ 18 w 114"/>
                      <a:gd name="T33" fmla="*/ 141 h 352"/>
                      <a:gd name="T34" fmla="*/ 24 w 114"/>
                      <a:gd name="T35" fmla="*/ 201 h 352"/>
                      <a:gd name="T36" fmla="*/ 39 w 114"/>
                      <a:gd name="T37" fmla="*/ 252 h 352"/>
                      <a:gd name="T38" fmla="*/ 41 w 114"/>
                      <a:gd name="T39" fmla="*/ 295 h 352"/>
                      <a:gd name="T40" fmla="*/ 54 w 114"/>
                      <a:gd name="T41"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352">
                        <a:moveTo>
                          <a:pt x="54" y="352"/>
                        </a:moveTo>
                        <a:lnTo>
                          <a:pt x="33" y="301"/>
                        </a:lnTo>
                        <a:lnTo>
                          <a:pt x="33" y="277"/>
                        </a:lnTo>
                        <a:lnTo>
                          <a:pt x="27" y="246"/>
                        </a:lnTo>
                        <a:lnTo>
                          <a:pt x="18" y="208"/>
                        </a:lnTo>
                        <a:lnTo>
                          <a:pt x="9" y="171"/>
                        </a:lnTo>
                        <a:lnTo>
                          <a:pt x="5" y="139"/>
                        </a:lnTo>
                        <a:lnTo>
                          <a:pt x="0" y="97"/>
                        </a:lnTo>
                        <a:lnTo>
                          <a:pt x="17" y="57"/>
                        </a:lnTo>
                        <a:lnTo>
                          <a:pt x="51" y="16"/>
                        </a:lnTo>
                        <a:lnTo>
                          <a:pt x="80" y="3"/>
                        </a:lnTo>
                        <a:lnTo>
                          <a:pt x="114" y="0"/>
                        </a:lnTo>
                        <a:lnTo>
                          <a:pt x="114" y="12"/>
                        </a:lnTo>
                        <a:lnTo>
                          <a:pt x="90" y="18"/>
                        </a:lnTo>
                        <a:lnTo>
                          <a:pt x="50" y="46"/>
                        </a:lnTo>
                        <a:lnTo>
                          <a:pt x="18" y="96"/>
                        </a:lnTo>
                        <a:lnTo>
                          <a:pt x="18" y="141"/>
                        </a:lnTo>
                        <a:lnTo>
                          <a:pt x="24" y="201"/>
                        </a:lnTo>
                        <a:lnTo>
                          <a:pt x="39" y="252"/>
                        </a:lnTo>
                        <a:lnTo>
                          <a:pt x="41" y="295"/>
                        </a:lnTo>
                        <a:lnTo>
                          <a:pt x="54" y="35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3" name="Freeform 169"/>
                  <p:cNvSpPr>
                    <a:spLocks/>
                  </p:cNvSpPr>
                  <p:nvPr/>
                </p:nvSpPr>
                <p:spPr bwMode="auto">
                  <a:xfrm>
                    <a:off x="1490" y="2499"/>
                    <a:ext cx="111" cy="138"/>
                  </a:xfrm>
                  <a:custGeom>
                    <a:avLst/>
                    <a:gdLst>
                      <a:gd name="T0" fmla="*/ 0 w 111"/>
                      <a:gd name="T1" fmla="*/ 138 h 138"/>
                      <a:gd name="T2" fmla="*/ 1 w 111"/>
                      <a:gd name="T3" fmla="*/ 103 h 138"/>
                      <a:gd name="T4" fmla="*/ 19 w 111"/>
                      <a:gd name="T5" fmla="*/ 66 h 138"/>
                      <a:gd name="T6" fmla="*/ 66 w 111"/>
                      <a:gd name="T7" fmla="*/ 21 h 138"/>
                      <a:gd name="T8" fmla="*/ 111 w 111"/>
                      <a:gd name="T9" fmla="*/ 16 h 138"/>
                      <a:gd name="T10" fmla="*/ 81 w 111"/>
                      <a:gd name="T11" fmla="*/ 0 h 138"/>
                      <a:gd name="T12" fmla="*/ 49 w 111"/>
                      <a:gd name="T13" fmla="*/ 13 h 138"/>
                      <a:gd name="T14" fmla="*/ 15 w 111"/>
                      <a:gd name="T15" fmla="*/ 43 h 138"/>
                      <a:gd name="T16" fmla="*/ 9 w 111"/>
                      <a:gd name="T17" fmla="*/ 67 h 138"/>
                      <a:gd name="T18" fmla="*/ 0 w 111"/>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38">
                        <a:moveTo>
                          <a:pt x="0" y="138"/>
                        </a:moveTo>
                        <a:lnTo>
                          <a:pt x="1" y="103"/>
                        </a:lnTo>
                        <a:lnTo>
                          <a:pt x="19" y="66"/>
                        </a:lnTo>
                        <a:lnTo>
                          <a:pt x="66" y="21"/>
                        </a:lnTo>
                        <a:lnTo>
                          <a:pt x="111" y="16"/>
                        </a:lnTo>
                        <a:lnTo>
                          <a:pt x="81" y="0"/>
                        </a:lnTo>
                        <a:lnTo>
                          <a:pt x="49" y="13"/>
                        </a:lnTo>
                        <a:lnTo>
                          <a:pt x="15" y="43"/>
                        </a:lnTo>
                        <a:lnTo>
                          <a:pt x="9" y="67"/>
                        </a:lnTo>
                        <a:lnTo>
                          <a:pt x="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4" name="Freeform 170"/>
                  <p:cNvSpPr>
                    <a:spLocks/>
                  </p:cNvSpPr>
                  <p:nvPr/>
                </p:nvSpPr>
                <p:spPr bwMode="auto">
                  <a:xfrm>
                    <a:off x="1458" y="2433"/>
                    <a:ext cx="66" cy="183"/>
                  </a:xfrm>
                  <a:custGeom>
                    <a:avLst/>
                    <a:gdLst>
                      <a:gd name="T0" fmla="*/ 23 w 66"/>
                      <a:gd name="T1" fmla="*/ 183 h 183"/>
                      <a:gd name="T2" fmla="*/ 29 w 66"/>
                      <a:gd name="T3" fmla="*/ 139 h 183"/>
                      <a:gd name="T4" fmla="*/ 41 w 66"/>
                      <a:gd name="T5" fmla="*/ 90 h 183"/>
                      <a:gd name="T6" fmla="*/ 66 w 66"/>
                      <a:gd name="T7" fmla="*/ 52 h 183"/>
                      <a:gd name="T8" fmla="*/ 63 w 66"/>
                      <a:gd name="T9" fmla="*/ 37 h 183"/>
                      <a:gd name="T10" fmla="*/ 45 w 66"/>
                      <a:gd name="T11" fmla="*/ 25 h 183"/>
                      <a:gd name="T12" fmla="*/ 29 w 66"/>
                      <a:gd name="T13" fmla="*/ 12 h 183"/>
                      <a:gd name="T14" fmla="*/ 0 w 66"/>
                      <a:gd name="T15" fmla="*/ 0 h 183"/>
                      <a:gd name="T16" fmla="*/ 47 w 66"/>
                      <a:gd name="T17" fmla="*/ 34 h 183"/>
                      <a:gd name="T18" fmla="*/ 45 w 66"/>
                      <a:gd name="T19" fmla="*/ 63 h 183"/>
                      <a:gd name="T20" fmla="*/ 23 w 66"/>
                      <a:gd name="T21" fmla="*/ 97 h 183"/>
                      <a:gd name="T22" fmla="*/ 18 w 66"/>
                      <a:gd name="T23" fmla="*/ 136 h 183"/>
                      <a:gd name="T24" fmla="*/ 23 w 66"/>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83">
                        <a:moveTo>
                          <a:pt x="23" y="183"/>
                        </a:moveTo>
                        <a:lnTo>
                          <a:pt x="29" y="139"/>
                        </a:lnTo>
                        <a:lnTo>
                          <a:pt x="41" y="90"/>
                        </a:lnTo>
                        <a:lnTo>
                          <a:pt x="66" y="52"/>
                        </a:lnTo>
                        <a:lnTo>
                          <a:pt x="63" y="37"/>
                        </a:lnTo>
                        <a:lnTo>
                          <a:pt x="45" y="25"/>
                        </a:lnTo>
                        <a:lnTo>
                          <a:pt x="29" y="12"/>
                        </a:lnTo>
                        <a:lnTo>
                          <a:pt x="0" y="0"/>
                        </a:lnTo>
                        <a:lnTo>
                          <a:pt x="47" y="34"/>
                        </a:lnTo>
                        <a:lnTo>
                          <a:pt x="45" y="63"/>
                        </a:lnTo>
                        <a:lnTo>
                          <a:pt x="23" y="97"/>
                        </a:lnTo>
                        <a:lnTo>
                          <a:pt x="18" y="136"/>
                        </a:lnTo>
                        <a:lnTo>
                          <a:pt x="23" y="18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5" name="Freeform 171"/>
                  <p:cNvSpPr>
                    <a:spLocks/>
                  </p:cNvSpPr>
                  <p:nvPr/>
                </p:nvSpPr>
                <p:spPr bwMode="auto">
                  <a:xfrm>
                    <a:off x="1449" y="2433"/>
                    <a:ext cx="24" cy="201"/>
                  </a:xfrm>
                  <a:custGeom>
                    <a:avLst/>
                    <a:gdLst>
                      <a:gd name="T0" fmla="*/ 2 w 24"/>
                      <a:gd name="T1" fmla="*/ 0 h 201"/>
                      <a:gd name="T2" fmla="*/ 23 w 24"/>
                      <a:gd name="T3" fmla="*/ 28 h 201"/>
                      <a:gd name="T4" fmla="*/ 24 w 24"/>
                      <a:gd name="T5" fmla="*/ 58 h 201"/>
                      <a:gd name="T6" fmla="*/ 18 w 24"/>
                      <a:gd name="T7" fmla="*/ 84 h 201"/>
                      <a:gd name="T8" fmla="*/ 17 w 24"/>
                      <a:gd name="T9" fmla="*/ 108 h 201"/>
                      <a:gd name="T10" fmla="*/ 15 w 24"/>
                      <a:gd name="T11" fmla="*/ 147 h 201"/>
                      <a:gd name="T12" fmla="*/ 21 w 24"/>
                      <a:gd name="T13" fmla="*/ 183 h 201"/>
                      <a:gd name="T14" fmla="*/ 24 w 24"/>
                      <a:gd name="T15" fmla="*/ 201 h 201"/>
                      <a:gd name="T16" fmla="*/ 15 w 24"/>
                      <a:gd name="T17" fmla="*/ 184 h 201"/>
                      <a:gd name="T18" fmla="*/ 0 w 24"/>
                      <a:gd name="T19" fmla="*/ 141 h 201"/>
                      <a:gd name="T20" fmla="*/ 3 w 24"/>
                      <a:gd name="T21" fmla="*/ 100 h 201"/>
                      <a:gd name="T22" fmla="*/ 9 w 24"/>
                      <a:gd name="T23" fmla="*/ 54 h 201"/>
                      <a:gd name="T24" fmla="*/ 9 w 24"/>
                      <a:gd name="T25" fmla="*/ 28 h 201"/>
                      <a:gd name="T26" fmla="*/ 2 w 24"/>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1">
                        <a:moveTo>
                          <a:pt x="2" y="0"/>
                        </a:moveTo>
                        <a:lnTo>
                          <a:pt x="23" y="28"/>
                        </a:lnTo>
                        <a:lnTo>
                          <a:pt x="24" y="58"/>
                        </a:lnTo>
                        <a:lnTo>
                          <a:pt x="18" y="84"/>
                        </a:lnTo>
                        <a:lnTo>
                          <a:pt x="17" y="108"/>
                        </a:lnTo>
                        <a:lnTo>
                          <a:pt x="15" y="147"/>
                        </a:lnTo>
                        <a:lnTo>
                          <a:pt x="21" y="183"/>
                        </a:lnTo>
                        <a:lnTo>
                          <a:pt x="24" y="201"/>
                        </a:lnTo>
                        <a:lnTo>
                          <a:pt x="15" y="184"/>
                        </a:lnTo>
                        <a:lnTo>
                          <a:pt x="0" y="141"/>
                        </a:lnTo>
                        <a:lnTo>
                          <a:pt x="3" y="100"/>
                        </a:lnTo>
                        <a:lnTo>
                          <a:pt x="9" y="54"/>
                        </a:lnTo>
                        <a:lnTo>
                          <a:pt x="9" y="28"/>
                        </a:lnTo>
                        <a:lnTo>
                          <a:pt x="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6" name="Freeform 172"/>
                  <p:cNvSpPr>
                    <a:spLocks/>
                  </p:cNvSpPr>
                  <p:nvPr/>
                </p:nvSpPr>
                <p:spPr bwMode="auto">
                  <a:xfrm>
                    <a:off x="1416" y="2410"/>
                    <a:ext cx="26" cy="119"/>
                  </a:xfrm>
                  <a:custGeom>
                    <a:avLst/>
                    <a:gdLst>
                      <a:gd name="T0" fmla="*/ 0 w 26"/>
                      <a:gd name="T1" fmla="*/ 0 h 119"/>
                      <a:gd name="T2" fmla="*/ 26 w 26"/>
                      <a:gd name="T3" fmla="*/ 39 h 119"/>
                      <a:gd name="T4" fmla="*/ 23 w 26"/>
                      <a:gd name="T5" fmla="*/ 78 h 119"/>
                      <a:gd name="T6" fmla="*/ 23 w 26"/>
                      <a:gd name="T7" fmla="*/ 119 h 119"/>
                      <a:gd name="T8" fmla="*/ 11 w 26"/>
                      <a:gd name="T9" fmla="*/ 89 h 119"/>
                      <a:gd name="T10" fmla="*/ 11 w 26"/>
                      <a:gd name="T11" fmla="*/ 45 h 119"/>
                      <a:gd name="T12" fmla="*/ 0 w 26"/>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6" h="119">
                        <a:moveTo>
                          <a:pt x="0" y="0"/>
                        </a:moveTo>
                        <a:lnTo>
                          <a:pt x="26" y="39"/>
                        </a:lnTo>
                        <a:lnTo>
                          <a:pt x="23" y="78"/>
                        </a:lnTo>
                        <a:lnTo>
                          <a:pt x="23" y="119"/>
                        </a:lnTo>
                        <a:lnTo>
                          <a:pt x="11" y="89"/>
                        </a:lnTo>
                        <a:lnTo>
                          <a:pt x="11" y="45"/>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7" name="Freeform 173"/>
                  <p:cNvSpPr>
                    <a:spLocks/>
                  </p:cNvSpPr>
                  <p:nvPr/>
                </p:nvSpPr>
                <p:spPr bwMode="auto">
                  <a:xfrm>
                    <a:off x="1373" y="2346"/>
                    <a:ext cx="87" cy="267"/>
                  </a:xfrm>
                  <a:custGeom>
                    <a:avLst/>
                    <a:gdLst>
                      <a:gd name="T0" fmla="*/ 87 w 87"/>
                      <a:gd name="T1" fmla="*/ 267 h 267"/>
                      <a:gd name="T2" fmla="*/ 60 w 87"/>
                      <a:gd name="T3" fmla="*/ 225 h 267"/>
                      <a:gd name="T4" fmla="*/ 51 w 87"/>
                      <a:gd name="T5" fmla="*/ 184 h 267"/>
                      <a:gd name="T6" fmla="*/ 43 w 87"/>
                      <a:gd name="T7" fmla="*/ 150 h 267"/>
                      <a:gd name="T8" fmla="*/ 40 w 87"/>
                      <a:gd name="T9" fmla="*/ 102 h 267"/>
                      <a:gd name="T10" fmla="*/ 28 w 87"/>
                      <a:gd name="T11" fmla="*/ 73 h 267"/>
                      <a:gd name="T12" fmla="*/ 10 w 87"/>
                      <a:gd name="T13" fmla="*/ 27 h 267"/>
                      <a:gd name="T14" fmla="*/ 0 w 87"/>
                      <a:gd name="T15" fmla="*/ 0 h 267"/>
                      <a:gd name="T16" fmla="*/ 16 w 87"/>
                      <a:gd name="T17" fmla="*/ 73 h 267"/>
                      <a:gd name="T18" fmla="*/ 21 w 87"/>
                      <a:gd name="T19" fmla="*/ 111 h 267"/>
                      <a:gd name="T20" fmla="*/ 42 w 87"/>
                      <a:gd name="T21" fmla="*/ 198 h 267"/>
                      <a:gd name="T22" fmla="*/ 52 w 87"/>
                      <a:gd name="T23" fmla="*/ 244 h 267"/>
                      <a:gd name="T24" fmla="*/ 87 w 87"/>
                      <a:gd name="T2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267">
                        <a:moveTo>
                          <a:pt x="87" y="267"/>
                        </a:moveTo>
                        <a:lnTo>
                          <a:pt x="60" y="225"/>
                        </a:lnTo>
                        <a:lnTo>
                          <a:pt x="51" y="184"/>
                        </a:lnTo>
                        <a:lnTo>
                          <a:pt x="43" y="150"/>
                        </a:lnTo>
                        <a:lnTo>
                          <a:pt x="40" y="102"/>
                        </a:lnTo>
                        <a:lnTo>
                          <a:pt x="28" y="73"/>
                        </a:lnTo>
                        <a:lnTo>
                          <a:pt x="10" y="27"/>
                        </a:lnTo>
                        <a:lnTo>
                          <a:pt x="0" y="0"/>
                        </a:lnTo>
                        <a:lnTo>
                          <a:pt x="16" y="73"/>
                        </a:lnTo>
                        <a:lnTo>
                          <a:pt x="21" y="111"/>
                        </a:lnTo>
                        <a:lnTo>
                          <a:pt x="42" y="198"/>
                        </a:lnTo>
                        <a:lnTo>
                          <a:pt x="52" y="244"/>
                        </a:lnTo>
                        <a:lnTo>
                          <a:pt x="87" y="26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8" name="Freeform 174"/>
                  <p:cNvSpPr>
                    <a:spLocks/>
                  </p:cNvSpPr>
                  <p:nvPr/>
                </p:nvSpPr>
                <p:spPr bwMode="auto">
                  <a:xfrm>
                    <a:off x="1283" y="2280"/>
                    <a:ext cx="126" cy="294"/>
                  </a:xfrm>
                  <a:custGeom>
                    <a:avLst/>
                    <a:gdLst>
                      <a:gd name="T0" fmla="*/ 126 w 126"/>
                      <a:gd name="T1" fmla="*/ 294 h 294"/>
                      <a:gd name="T2" fmla="*/ 94 w 126"/>
                      <a:gd name="T3" fmla="*/ 225 h 294"/>
                      <a:gd name="T4" fmla="*/ 67 w 126"/>
                      <a:gd name="T5" fmla="*/ 141 h 294"/>
                      <a:gd name="T6" fmla="*/ 57 w 126"/>
                      <a:gd name="T7" fmla="*/ 70 h 294"/>
                      <a:gd name="T8" fmla="*/ 37 w 126"/>
                      <a:gd name="T9" fmla="*/ 31 h 294"/>
                      <a:gd name="T10" fmla="*/ 0 w 126"/>
                      <a:gd name="T11" fmla="*/ 0 h 294"/>
                      <a:gd name="T12" fmla="*/ 31 w 126"/>
                      <a:gd name="T13" fmla="*/ 66 h 294"/>
                      <a:gd name="T14" fmla="*/ 51 w 126"/>
                      <a:gd name="T15" fmla="*/ 157 h 294"/>
                      <a:gd name="T16" fmla="*/ 70 w 126"/>
                      <a:gd name="T17" fmla="*/ 199 h 294"/>
                      <a:gd name="T18" fmla="*/ 111 w 126"/>
                      <a:gd name="T19" fmla="*/ 271 h 294"/>
                      <a:gd name="T20" fmla="*/ 126 w 126"/>
                      <a:gd name="T2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294">
                        <a:moveTo>
                          <a:pt x="126" y="294"/>
                        </a:moveTo>
                        <a:lnTo>
                          <a:pt x="94" y="225"/>
                        </a:lnTo>
                        <a:lnTo>
                          <a:pt x="67" y="141"/>
                        </a:lnTo>
                        <a:lnTo>
                          <a:pt x="57" y="70"/>
                        </a:lnTo>
                        <a:lnTo>
                          <a:pt x="37" y="31"/>
                        </a:lnTo>
                        <a:lnTo>
                          <a:pt x="0" y="0"/>
                        </a:lnTo>
                        <a:lnTo>
                          <a:pt x="31" y="66"/>
                        </a:lnTo>
                        <a:lnTo>
                          <a:pt x="51" y="157"/>
                        </a:lnTo>
                        <a:lnTo>
                          <a:pt x="70" y="199"/>
                        </a:lnTo>
                        <a:lnTo>
                          <a:pt x="111" y="271"/>
                        </a:lnTo>
                        <a:lnTo>
                          <a:pt x="126" y="29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79" name="Freeform 175"/>
                  <p:cNvSpPr>
                    <a:spLocks/>
                  </p:cNvSpPr>
                  <p:nvPr/>
                </p:nvSpPr>
                <p:spPr bwMode="auto">
                  <a:xfrm>
                    <a:off x="1251" y="2317"/>
                    <a:ext cx="147" cy="261"/>
                  </a:xfrm>
                  <a:custGeom>
                    <a:avLst/>
                    <a:gdLst>
                      <a:gd name="T0" fmla="*/ 0 w 147"/>
                      <a:gd name="T1" fmla="*/ 0 h 261"/>
                      <a:gd name="T2" fmla="*/ 6 w 147"/>
                      <a:gd name="T3" fmla="*/ 78 h 261"/>
                      <a:gd name="T4" fmla="*/ 48 w 147"/>
                      <a:gd name="T5" fmla="*/ 152 h 261"/>
                      <a:gd name="T6" fmla="*/ 81 w 147"/>
                      <a:gd name="T7" fmla="*/ 200 h 261"/>
                      <a:gd name="T8" fmla="*/ 107 w 147"/>
                      <a:gd name="T9" fmla="*/ 225 h 261"/>
                      <a:gd name="T10" fmla="*/ 147 w 147"/>
                      <a:gd name="T11" fmla="*/ 261 h 261"/>
                      <a:gd name="T12" fmla="*/ 111 w 147"/>
                      <a:gd name="T13" fmla="*/ 216 h 261"/>
                      <a:gd name="T14" fmla="*/ 72 w 147"/>
                      <a:gd name="T15" fmla="*/ 167 h 261"/>
                      <a:gd name="T16" fmla="*/ 57 w 147"/>
                      <a:gd name="T17" fmla="*/ 92 h 261"/>
                      <a:gd name="T18" fmla="*/ 27 w 147"/>
                      <a:gd name="T19" fmla="*/ 72 h 261"/>
                      <a:gd name="T20" fmla="*/ 0 w 147"/>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61">
                        <a:moveTo>
                          <a:pt x="0" y="0"/>
                        </a:moveTo>
                        <a:lnTo>
                          <a:pt x="6" y="78"/>
                        </a:lnTo>
                        <a:lnTo>
                          <a:pt x="48" y="152"/>
                        </a:lnTo>
                        <a:lnTo>
                          <a:pt x="81" y="200"/>
                        </a:lnTo>
                        <a:lnTo>
                          <a:pt x="107" y="225"/>
                        </a:lnTo>
                        <a:lnTo>
                          <a:pt x="147" y="261"/>
                        </a:lnTo>
                        <a:lnTo>
                          <a:pt x="111" y="216"/>
                        </a:lnTo>
                        <a:lnTo>
                          <a:pt x="72" y="167"/>
                        </a:lnTo>
                        <a:lnTo>
                          <a:pt x="57" y="92"/>
                        </a:lnTo>
                        <a:lnTo>
                          <a:pt x="27" y="72"/>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0" name="Freeform 176"/>
                  <p:cNvSpPr>
                    <a:spLocks/>
                  </p:cNvSpPr>
                  <p:nvPr/>
                </p:nvSpPr>
                <p:spPr bwMode="auto">
                  <a:xfrm>
                    <a:off x="1272" y="2238"/>
                    <a:ext cx="101" cy="207"/>
                  </a:xfrm>
                  <a:custGeom>
                    <a:avLst/>
                    <a:gdLst>
                      <a:gd name="T0" fmla="*/ 0 w 101"/>
                      <a:gd name="T1" fmla="*/ 0 h 207"/>
                      <a:gd name="T2" fmla="*/ 9 w 101"/>
                      <a:gd name="T3" fmla="*/ 25 h 207"/>
                      <a:gd name="T4" fmla="*/ 42 w 101"/>
                      <a:gd name="T5" fmla="*/ 45 h 207"/>
                      <a:gd name="T6" fmla="*/ 63 w 101"/>
                      <a:gd name="T7" fmla="*/ 70 h 207"/>
                      <a:gd name="T8" fmla="*/ 77 w 101"/>
                      <a:gd name="T9" fmla="*/ 91 h 207"/>
                      <a:gd name="T10" fmla="*/ 86 w 101"/>
                      <a:gd name="T11" fmla="*/ 166 h 207"/>
                      <a:gd name="T12" fmla="*/ 101 w 101"/>
                      <a:gd name="T13" fmla="*/ 207 h 207"/>
                      <a:gd name="T14" fmla="*/ 96 w 101"/>
                      <a:gd name="T15" fmla="*/ 166 h 207"/>
                      <a:gd name="T16" fmla="*/ 90 w 101"/>
                      <a:gd name="T17" fmla="*/ 117 h 207"/>
                      <a:gd name="T18" fmla="*/ 71 w 101"/>
                      <a:gd name="T19" fmla="*/ 58 h 207"/>
                      <a:gd name="T20" fmla="*/ 62 w 101"/>
                      <a:gd name="T21" fmla="*/ 46 h 207"/>
                      <a:gd name="T22" fmla="*/ 72 w 101"/>
                      <a:gd name="T23" fmla="*/ 37 h 207"/>
                      <a:gd name="T24" fmla="*/ 57 w 101"/>
                      <a:gd name="T25" fmla="*/ 37 h 207"/>
                      <a:gd name="T26" fmla="*/ 35 w 101"/>
                      <a:gd name="T27" fmla="*/ 33 h 207"/>
                      <a:gd name="T28" fmla="*/ 20 w 101"/>
                      <a:gd name="T29" fmla="*/ 19 h 207"/>
                      <a:gd name="T30" fmla="*/ 0 w 101"/>
                      <a:gd name="T3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7">
                        <a:moveTo>
                          <a:pt x="0" y="0"/>
                        </a:moveTo>
                        <a:lnTo>
                          <a:pt x="9" y="25"/>
                        </a:lnTo>
                        <a:lnTo>
                          <a:pt x="42" y="45"/>
                        </a:lnTo>
                        <a:lnTo>
                          <a:pt x="63" y="70"/>
                        </a:lnTo>
                        <a:lnTo>
                          <a:pt x="77" y="91"/>
                        </a:lnTo>
                        <a:lnTo>
                          <a:pt x="86" y="166"/>
                        </a:lnTo>
                        <a:lnTo>
                          <a:pt x="101" y="207"/>
                        </a:lnTo>
                        <a:lnTo>
                          <a:pt x="96" y="166"/>
                        </a:lnTo>
                        <a:lnTo>
                          <a:pt x="90" y="117"/>
                        </a:lnTo>
                        <a:lnTo>
                          <a:pt x="71" y="58"/>
                        </a:lnTo>
                        <a:lnTo>
                          <a:pt x="62" y="46"/>
                        </a:lnTo>
                        <a:lnTo>
                          <a:pt x="72" y="37"/>
                        </a:lnTo>
                        <a:lnTo>
                          <a:pt x="57" y="37"/>
                        </a:lnTo>
                        <a:lnTo>
                          <a:pt x="35" y="33"/>
                        </a:lnTo>
                        <a:lnTo>
                          <a:pt x="20" y="19"/>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1" name="Freeform 177"/>
                  <p:cNvSpPr>
                    <a:spLocks/>
                  </p:cNvSpPr>
                  <p:nvPr/>
                </p:nvSpPr>
                <p:spPr bwMode="auto">
                  <a:xfrm>
                    <a:off x="1242" y="2236"/>
                    <a:ext cx="69" cy="146"/>
                  </a:xfrm>
                  <a:custGeom>
                    <a:avLst/>
                    <a:gdLst>
                      <a:gd name="T0" fmla="*/ 0 w 69"/>
                      <a:gd name="T1" fmla="*/ 0 h 146"/>
                      <a:gd name="T2" fmla="*/ 26 w 69"/>
                      <a:gd name="T3" fmla="*/ 35 h 146"/>
                      <a:gd name="T4" fmla="*/ 38 w 69"/>
                      <a:gd name="T5" fmla="*/ 80 h 146"/>
                      <a:gd name="T6" fmla="*/ 59 w 69"/>
                      <a:gd name="T7" fmla="*/ 105 h 146"/>
                      <a:gd name="T8" fmla="*/ 69 w 69"/>
                      <a:gd name="T9" fmla="*/ 146 h 146"/>
                      <a:gd name="T10" fmla="*/ 33 w 69"/>
                      <a:gd name="T11" fmla="*/ 110 h 146"/>
                      <a:gd name="T12" fmla="*/ 26 w 69"/>
                      <a:gd name="T13" fmla="*/ 68 h 146"/>
                      <a:gd name="T14" fmla="*/ 15 w 69"/>
                      <a:gd name="T15" fmla="*/ 45 h 146"/>
                      <a:gd name="T16" fmla="*/ 0 w 6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6">
                        <a:moveTo>
                          <a:pt x="0" y="0"/>
                        </a:moveTo>
                        <a:lnTo>
                          <a:pt x="26" y="35"/>
                        </a:lnTo>
                        <a:lnTo>
                          <a:pt x="38" y="80"/>
                        </a:lnTo>
                        <a:lnTo>
                          <a:pt x="59" y="105"/>
                        </a:lnTo>
                        <a:lnTo>
                          <a:pt x="69" y="146"/>
                        </a:lnTo>
                        <a:lnTo>
                          <a:pt x="33" y="110"/>
                        </a:lnTo>
                        <a:lnTo>
                          <a:pt x="26" y="68"/>
                        </a:lnTo>
                        <a:lnTo>
                          <a:pt x="15" y="45"/>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2" name="Freeform 178"/>
                  <p:cNvSpPr>
                    <a:spLocks/>
                  </p:cNvSpPr>
                  <p:nvPr/>
                </p:nvSpPr>
                <p:spPr bwMode="auto">
                  <a:xfrm>
                    <a:off x="1292" y="2071"/>
                    <a:ext cx="181" cy="191"/>
                  </a:xfrm>
                  <a:custGeom>
                    <a:avLst/>
                    <a:gdLst>
                      <a:gd name="T0" fmla="*/ 16 w 181"/>
                      <a:gd name="T1" fmla="*/ 135 h 191"/>
                      <a:gd name="T2" fmla="*/ 0 w 181"/>
                      <a:gd name="T3" fmla="*/ 150 h 191"/>
                      <a:gd name="T4" fmla="*/ 0 w 181"/>
                      <a:gd name="T5" fmla="*/ 165 h 191"/>
                      <a:gd name="T6" fmla="*/ 12 w 181"/>
                      <a:gd name="T7" fmla="*/ 182 h 191"/>
                      <a:gd name="T8" fmla="*/ 36 w 181"/>
                      <a:gd name="T9" fmla="*/ 191 h 191"/>
                      <a:gd name="T10" fmla="*/ 69 w 181"/>
                      <a:gd name="T11" fmla="*/ 179 h 191"/>
                      <a:gd name="T12" fmla="*/ 93 w 181"/>
                      <a:gd name="T13" fmla="*/ 150 h 191"/>
                      <a:gd name="T14" fmla="*/ 117 w 181"/>
                      <a:gd name="T15" fmla="*/ 99 h 191"/>
                      <a:gd name="T16" fmla="*/ 141 w 181"/>
                      <a:gd name="T17" fmla="*/ 57 h 191"/>
                      <a:gd name="T18" fmla="*/ 181 w 181"/>
                      <a:gd name="T19" fmla="*/ 0 h 191"/>
                      <a:gd name="T20" fmla="*/ 124 w 181"/>
                      <a:gd name="T21" fmla="*/ 59 h 191"/>
                      <a:gd name="T22" fmla="*/ 88 w 181"/>
                      <a:gd name="T23" fmla="*/ 135 h 191"/>
                      <a:gd name="T24" fmla="*/ 48 w 181"/>
                      <a:gd name="T25" fmla="*/ 170 h 191"/>
                      <a:gd name="T26" fmla="*/ 22 w 181"/>
                      <a:gd name="T27" fmla="*/ 168 h 191"/>
                      <a:gd name="T28" fmla="*/ 15 w 181"/>
                      <a:gd name="T29" fmla="*/ 156 h 191"/>
                      <a:gd name="T30" fmla="*/ 16 w 181"/>
                      <a:gd name="T31" fmla="*/ 13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91">
                        <a:moveTo>
                          <a:pt x="16" y="135"/>
                        </a:moveTo>
                        <a:lnTo>
                          <a:pt x="0" y="150"/>
                        </a:lnTo>
                        <a:lnTo>
                          <a:pt x="0" y="165"/>
                        </a:lnTo>
                        <a:lnTo>
                          <a:pt x="12" y="182"/>
                        </a:lnTo>
                        <a:lnTo>
                          <a:pt x="36" y="191"/>
                        </a:lnTo>
                        <a:lnTo>
                          <a:pt x="69" y="179"/>
                        </a:lnTo>
                        <a:lnTo>
                          <a:pt x="93" y="150"/>
                        </a:lnTo>
                        <a:lnTo>
                          <a:pt x="117" y="99"/>
                        </a:lnTo>
                        <a:lnTo>
                          <a:pt x="141" y="57"/>
                        </a:lnTo>
                        <a:lnTo>
                          <a:pt x="181" y="0"/>
                        </a:lnTo>
                        <a:lnTo>
                          <a:pt x="124" y="59"/>
                        </a:lnTo>
                        <a:lnTo>
                          <a:pt x="88" y="135"/>
                        </a:lnTo>
                        <a:lnTo>
                          <a:pt x="48" y="170"/>
                        </a:lnTo>
                        <a:lnTo>
                          <a:pt x="22" y="168"/>
                        </a:lnTo>
                        <a:lnTo>
                          <a:pt x="15" y="156"/>
                        </a:lnTo>
                        <a:lnTo>
                          <a:pt x="16" y="1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3" name="Freeform 179"/>
                  <p:cNvSpPr>
                    <a:spLocks/>
                  </p:cNvSpPr>
                  <p:nvPr/>
                </p:nvSpPr>
                <p:spPr bwMode="auto">
                  <a:xfrm>
                    <a:off x="1128" y="2163"/>
                    <a:ext cx="111" cy="205"/>
                  </a:xfrm>
                  <a:custGeom>
                    <a:avLst/>
                    <a:gdLst>
                      <a:gd name="T0" fmla="*/ 111 w 111"/>
                      <a:gd name="T1" fmla="*/ 205 h 205"/>
                      <a:gd name="T2" fmla="*/ 84 w 111"/>
                      <a:gd name="T3" fmla="*/ 153 h 205"/>
                      <a:gd name="T4" fmla="*/ 54 w 111"/>
                      <a:gd name="T5" fmla="*/ 111 h 205"/>
                      <a:gd name="T6" fmla="*/ 45 w 111"/>
                      <a:gd name="T7" fmla="*/ 76 h 205"/>
                      <a:gd name="T8" fmla="*/ 15 w 111"/>
                      <a:gd name="T9" fmla="*/ 36 h 205"/>
                      <a:gd name="T10" fmla="*/ 0 w 111"/>
                      <a:gd name="T11" fmla="*/ 0 h 205"/>
                      <a:gd name="T12" fmla="*/ 18 w 111"/>
                      <a:gd name="T13" fmla="*/ 64 h 205"/>
                      <a:gd name="T14" fmla="*/ 39 w 111"/>
                      <a:gd name="T15" fmla="*/ 105 h 205"/>
                      <a:gd name="T16" fmla="*/ 81 w 111"/>
                      <a:gd name="T17" fmla="*/ 153 h 205"/>
                      <a:gd name="T18" fmla="*/ 111 w 111"/>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05">
                        <a:moveTo>
                          <a:pt x="111" y="205"/>
                        </a:moveTo>
                        <a:lnTo>
                          <a:pt x="84" y="153"/>
                        </a:lnTo>
                        <a:lnTo>
                          <a:pt x="54" y="111"/>
                        </a:lnTo>
                        <a:lnTo>
                          <a:pt x="45" y="76"/>
                        </a:lnTo>
                        <a:lnTo>
                          <a:pt x="15" y="36"/>
                        </a:lnTo>
                        <a:lnTo>
                          <a:pt x="0" y="0"/>
                        </a:lnTo>
                        <a:lnTo>
                          <a:pt x="18" y="64"/>
                        </a:lnTo>
                        <a:lnTo>
                          <a:pt x="39" y="105"/>
                        </a:lnTo>
                        <a:lnTo>
                          <a:pt x="81" y="153"/>
                        </a:lnTo>
                        <a:lnTo>
                          <a:pt x="111" y="20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4" name="Freeform 180"/>
                  <p:cNvSpPr>
                    <a:spLocks/>
                  </p:cNvSpPr>
                  <p:nvPr/>
                </p:nvSpPr>
                <p:spPr bwMode="auto">
                  <a:xfrm>
                    <a:off x="1112" y="2110"/>
                    <a:ext cx="132" cy="189"/>
                  </a:xfrm>
                  <a:custGeom>
                    <a:avLst/>
                    <a:gdLst>
                      <a:gd name="T0" fmla="*/ 132 w 132"/>
                      <a:gd name="T1" fmla="*/ 189 h 189"/>
                      <a:gd name="T2" fmla="*/ 106 w 132"/>
                      <a:gd name="T3" fmla="*/ 162 h 189"/>
                      <a:gd name="T4" fmla="*/ 79 w 132"/>
                      <a:gd name="T5" fmla="*/ 119 h 189"/>
                      <a:gd name="T6" fmla="*/ 55 w 132"/>
                      <a:gd name="T7" fmla="*/ 96 h 189"/>
                      <a:gd name="T8" fmla="*/ 48 w 132"/>
                      <a:gd name="T9" fmla="*/ 63 h 189"/>
                      <a:gd name="T10" fmla="*/ 0 w 132"/>
                      <a:gd name="T11" fmla="*/ 0 h 189"/>
                      <a:gd name="T12" fmla="*/ 45 w 132"/>
                      <a:gd name="T13" fmla="*/ 38 h 189"/>
                      <a:gd name="T14" fmla="*/ 69 w 132"/>
                      <a:gd name="T15" fmla="*/ 71 h 189"/>
                      <a:gd name="T16" fmla="*/ 81 w 132"/>
                      <a:gd name="T17" fmla="*/ 108 h 189"/>
                      <a:gd name="T18" fmla="*/ 114 w 132"/>
                      <a:gd name="T19" fmla="*/ 152 h 189"/>
                      <a:gd name="T20" fmla="*/ 132 w 132"/>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89">
                        <a:moveTo>
                          <a:pt x="132" y="189"/>
                        </a:moveTo>
                        <a:lnTo>
                          <a:pt x="106" y="162"/>
                        </a:lnTo>
                        <a:lnTo>
                          <a:pt x="79" y="119"/>
                        </a:lnTo>
                        <a:lnTo>
                          <a:pt x="55" y="96"/>
                        </a:lnTo>
                        <a:lnTo>
                          <a:pt x="48" y="63"/>
                        </a:lnTo>
                        <a:lnTo>
                          <a:pt x="0" y="0"/>
                        </a:lnTo>
                        <a:lnTo>
                          <a:pt x="45" y="38"/>
                        </a:lnTo>
                        <a:lnTo>
                          <a:pt x="69" y="71"/>
                        </a:lnTo>
                        <a:lnTo>
                          <a:pt x="81" y="108"/>
                        </a:lnTo>
                        <a:lnTo>
                          <a:pt x="114" y="152"/>
                        </a:lnTo>
                        <a:lnTo>
                          <a:pt x="132" y="18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5" name="Freeform 181"/>
                  <p:cNvSpPr>
                    <a:spLocks/>
                  </p:cNvSpPr>
                  <p:nvPr/>
                </p:nvSpPr>
                <p:spPr bwMode="auto">
                  <a:xfrm>
                    <a:off x="1911" y="2605"/>
                    <a:ext cx="66" cy="152"/>
                  </a:xfrm>
                  <a:custGeom>
                    <a:avLst/>
                    <a:gdLst>
                      <a:gd name="T0" fmla="*/ 66 w 66"/>
                      <a:gd name="T1" fmla="*/ 0 h 152"/>
                      <a:gd name="T2" fmla="*/ 32 w 66"/>
                      <a:gd name="T3" fmla="*/ 14 h 152"/>
                      <a:gd name="T4" fmla="*/ 6 w 66"/>
                      <a:gd name="T5" fmla="*/ 36 h 152"/>
                      <a:gd name="T6" fmla="*/ 0 w 66"/>
                      <a:gd name="T7" fmla="*/ 80 h 152"/>
                      <a:gd name="T8" fmla="*/ 5 w 66"/>
                      <a:gd name="T9" fmla="*/ 119 h 152"/>
                      <a:gd name="T10" fmla="*/ 29 w 66"/>
                      <a:gd name="T11" fmla="*/ 152 h 152"/>
                      <a:gd name="T12" fmla="*/ 12 w 66"/>
                      <a:gd name="T13" fmla="*/ 110 h 152"/>
                      <a:gd name="T14" fmla="*/ 18 w 66"/>
                      <a:gd name="T15" fmla="*/ 72 h 152"/>
                      <a:gd name="T16" fmla="*/ 32 w 66"/>
                      <a:gd name="T17" fmla="*/ 38 h 152"/>
                      <a:gd name="T18" fmla="*/ 66 w 66"/>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2">
                        <a:moveTo>
                          <a:pt x="66" y="0"/>
                        </a:moveTo>
                        <a:lnTo>
                          <a:pt x="32" y="14"/>
                        </a:lnTo>
                        <a:lnTo>
                          <a:pt x="6" y="36"/>
                        </a:lnTo>
                        <a:lnTo>
                          <a:pt x="0" y="80"/>
                        </a:lnTo>
                        <a:lnTo>
                          <a:pt x="5" y="119"/>
                        </a:lnTo>
                        <a:lnTo>
                          <a:pt x="29" y="152"/>
                        </a:lnTo>
                        <a:lnTo>
                          <a:pt x="12" y="110"/>
                        </a:lnTo>
                        <a:lnTo>
                          <a:pt x="18" y="72"/>
                        </a:lnTo>
                        <a:lnTo>
                          <a:pt x="32" y="38"/>
                        </a:lnTo>
                        <a:lnTo>
                          <a:pt x="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6" name="Freeform 182"/>
                  <p:cNvSpPr>
                    <a:spLocks/>
                  </p:cNvSpPr>
                  <p:nvPr/>
                </p:nvSpPr>
                <p:spPr bwMode="auto">
                  <a:xfrm>
                    <a:off x="1937" y="2587"/>
                    <a:ext cx="96" cy="125"/>
                  </a:xfrm>
                  <a:custGeom>
                    <a:avLst/>
                    <a:gdLst>
                      <a:gd name="T0" fmla="*/ 96 w 96"/>
                      <a:gd name="T1" fmla="*/ 0 h 125"/>
                      <a:gd name="T2" fmla="*/ 45 w 96"/>
                      <a:gd name="T3" fmla="*/ 20 h 125"/>
                      <a:gd name="T4" fmla="*/ 22 w 96"/>
                      <a:gd name="T5" fmla="*/ 50 h 125"/>
                      <a:gd name="T6" fmla="*/ 0 w 96"/>
                      <a:gd name="T7" fmla="*/ 96 h 125"/>
                      <a:gd name="T8" fmla="*/ 0 w 96"/>
                      <a:gd name="T9" fmla="*/ 125 h 125"/>
                      <a:gd name="T10" fmla="*/ 16 w 96"/>
                      <a:gd name="T11" fmla="*/ 89 h 125"/>
                      <a:gd name="T12" fmla="*/ 39 w 96"/>
                      <a:gd name="T13" fmla="*/ 44 h 125"/>
                      <a:gd name="T14" fmla="*/ 57 w 96"/>
                      <a:gd name="T15" fmla="*/ 29 h 125"/>
                      <a:gd name="T16" fmla="*/ 96 w 96"/>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5">
                        <a:moveTo>
                          <a:pt x="96" y="0"/>
                        </a:moveTo>
                        <a:lnTo>
                          <a:pt x="45" y="20"/>
                        </a:lnTo>
                        <a:lnTo>
                          <a:pt x="22" y="50"/>
                        </a:lnTo>
                        <a:lnTo>
                          <a:pt x="0" y="96"/>
                        </a:lnTo>
                        <a:lnTo>
                          <a:pt x="0" y="125"/>
                        </a:lnTo>
                        <a:lnTo>
                          <a:pt x="16" y="89"/>
                        </a:lnTo>
                        <a:lnTo>
                          <a:pt x="39" y="44"/>
                        </a:lnTo>
                        <a:lnTo>
                          <a:pt x="57" y="29"/>
                        </a:lnTo>
                        <a:lnTo>
                          <a:pt x="9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7" name="Freeform 183"/>
                  <p:cNvSpPr>
                    <a:spLocks/>
                  </p:cNvSpPr>
                  <p:nvPr/>
                </p:nvSpPr>
                <p:spPr bwMode="auto">
                  <a:xfrm>
                    <a:off x="1949" y="2569"/>
                    <a:ext cx="148" cy="192"/>
                  </a:xfrm>
                  <a:custGeom>
                    <a:avLst/>
                    <a:gdLst>
                      <a:gd name="T0" fmla="*/ 3 w 148"/>
                      <a:gd name="T1" fmla="*/ 192 h 192"/>
                      <a:gd name="T2" fmla="*/ 0 w 148"/>
                      <a:gd name="T3" fmla="*/ 155 h 192"/>
                      <a:gd name="T4" fmla="*/ 15 w 148"/>
                      <a:gd name="T5" fmla="*/ 116 h 192"/>
                      <a:gd name="T6" fmla="*/ 33 w 148"/>
                      <a:gd name="T7" fmla="*/ 77 h 192"/>
                      <a:gd name="T8" fmla="*/ 61 w 148"/>
                      <a:gd name="T9" fmla="*/ 51 h 192"/>
                      <a:gd name="T10" fmla="*/ 103 w 148"/>
                      <a:gd name="T11" fmla="*/ 21 h 192"/>
                      <a:gd name="T12" fmla="*/ 148 w 148"/>
                      <a:gd name="T13" fmla="*/ 0 h 192"/>
                      <a:gd name="T14" fmla="*/ 109 w 148"/>
                      <a:gd name="T15" fmla="*/ 39 h 192"/>
                      <a:gd name="T16" fmla="*/ 61 w 148"/>
                      <a:gd name="T17" fmla="*/ 74 h 192"/>
                      <a:gd name="T18" fmla="*/ 28 w 148"/>
                      <a:gd name="T19" fmla="*/ 119 h 192"/>
                      <a:gd name="T20" fmla="*/ 18 w 148"/>
                      <a:gd name="T21" fmla="*/ 150 h 192"/>
                      <a:gd name="T22" fmla="*/ 3 w 148"/>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92">
                        <a:moveTo>
                          <a:pt x="3" y="192"/>
                        </a:moveTo>
                        <a:lnTo>
                          <a:pt x="0" y="155"/>
                        </a:lnTo>
                        <a:lnTo>
                          <a:pt x="15" y="116"/>
                        </a:lnTo>
                        <a:lnTo>
                          <a:pt x="33" y="77"/>
                        </a:lnTo>
                        <a:lnTo>
                          <a:pt x="61" y="51"/>
                        </a:lnTo>
                        <a:lnTo>
                          <a:pt x="103" y="21"/>
                        </a:lnTo>
                        <a:lnTo>
                          <a:pt x="148" y="0"/>
                        </a:lnTo>
                        <a:lnTo>
                          <a:pt x="109" y="39"/>
                        </a:lnTo>
                        <a:lnTo>
                          <a:pt x="61" y="74"/>
                        </a:lnTo>
                        <a:lnTo>
                          <a:pt x="28" y="119"/>
                        </a:lnTo>
                        <a:lnTo>
                          <a:pt x="18" y="150"/>
                        </a:lnTo>
                        <a:lnTo>
                          <a:pt x="3" y="19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8" name="Freeform 184"/>
                  <p:cNvSpPr>
                    <a:spLocks/>
                  </p:cNvSpPr>
                  <p:nvPr/>
                </p:nvSpPr>
                <p:spPr bwMode="auto">
                  <a:xfrm>
                    <a:off x="1982" y="2620"/>
                    <a:ext cx="105" cy="119"/>
                  </a:xfrm>
                  <a:custGeom>
                    <a:avLst/>
                    <a:gdLst>
                      <a:gd name="T0" fmla="*/ 0 w 105"/>
                      <a:gd name="T1" fmla="*/ 119 h 119"/>
                      <a:gd name="T2" fmla="*/ 27 w 105"/>
                      <a:gd name="T3" fmla="*/ 57 h 119"/>
                      <a:gd name="T4" fmla="*/ 60 w 105"/>
                      <a:gd name="T5" fmla="*/ 20 h 119"/>
                      <a:gd name="T6" fmla="*/ 105 w 105"/>
                      <a:gd name="T7" fmla="*/ 0 h 119"/>
                      <a:gd name="T8" fmla="*/ 58 w 105"/>
                      <a:gd name="T9" fmla="*/ 39 h 119"/>
                      <a:gd name="T10" fmla="*/ 31 w 105"/>
                      <a:gd name="T11" fmla="*/ 80 h 119"/>
                      <a:gd name="T12" fmla="*/ 0 w 105"/>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0" y="119"/>
                        </a:moveTo>
                        <a:lnTo>
                          <a:pt x="27" y="57"/>
                        </a:lnTo>
                        <a:lnTo>
                          <a:pt x="60" y="20"/>
                        </a:lnTo>
                        <a:lnTo>
                          <a:pt x="105" y="0"/>
                        </a:lnTo>
                        <a:lnTo>
                          <a:pt x="58" y="39"/>
                        </a:lnTo>
                        <a:lnTo>
                          <a:pt x="31" y="80"/>
                        </a:lnTo>
                        <a:lnTo>
                          <a:pt x="0" y="11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89" name="Freeform 185"/>
                  <p:cNvSpPr>
                    <a:spLocks/>
                  </p:cNvSpPr>
                  <p:nvPr/>
                </p:nvSpPr>
                <p:spPr bwMode="auto">
                  <a:xfrm>
                    <a:off x="1989" y="2550"/>
                    <a:ext cx="225" cy="208"/>
                  </a:xfrm>
                  <a:custGeom>
                    <a:avLst/>
                    <a:gdLst>
                      <a:gd name="T0" fmla="*/ 0 w 225"/>
                      <a:gd name="T1" fmla="*/ 208 h 208"/>
                      <a:gd name="T2" fmla="*/ 53 w 225"/>
                      <a:gd name="T3" fmla="*/ 169 h 208"/>
                      <a:gd name="T4" fmla="*/ 86 w 225"/>
                      <a:gd name="T5" fmla="*/ 127 h 208"/>
                      <a:gd name="T6" fmla="*/ 143 w 225"/>
                      <a:gd name="T7" fmla="*/ 99 h 208"/>
                      <a:gd name="T8" fmla="*/ 198 w 225"/>
                      <a:gd name="T9" fmla="*/ 52 h 208"/>
                      <a:gd name="T10" fmla="*/ 225 w 225"/>
                      <a:gd name="T11" fmla="*/ 0 h 208"/>
                      <a:gd name="T12" fmla="*/ 189 w 225"/>
                      <a:gd name="T13" fmla="*/ 39 h 208"/>
                      <a:gd name="T14" fmla="*/ 146 w 225"/>
                      <a:gd name="T15" fmla="*/ 75 h 208"/>
                      <a:gd name="T16" fmla="*/ 125 w 225"/>
                      <a:gd name="T17" fmla="*/ 94 h 208"/>
                      <a:gd name="T18" fmla="*/ 72 w 225"/>
                      <a:gd name="T19" fmla="*/ 111 h 208"/>
                      <a:gd name="T20" fmla="*/ 48 w 225"/>
                      <a:gd name="T21" fmla="*/ 151 h 208"/>
                      <a:gd name="T22" fmla="*/ 0 w 225"/>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08">
                        <a:moveTo>
                          <a:pt x="0" y="208"/>
                        </a:moveTo>
                        <a:lnTo>
                          <a:pt x="53" y="169"/>
                        </a:lnTo>
                        <a:lnTo>
                          <a:pt x="86" y="127"/>
                        </a:lnTo>
                        <a:lnTo>
                          <a:pt x="143" y="99"/>
                        </a:lnTo>
                        <a:lnTo>
                          <a:pt x="198" y="52"/>
                        </a:lnTo>
                        <a:lnTo>
                          <a:pt x="225" y="0"/>
                        </a:lnTo>
                        <a:lnTo>
                          <a:pt x="189" y="39"/>
                        </a:lnTo>
                        <a:lnTo>
                          <a:pt x="146" y="75"/>
                        </a:lnTo>
                        <a:lnTo>
                          <a:pt x="125" y="94"/>
                        </a:lnTo>
                        <a:lnTo>
                          <a:pt x="72" y="111"/>
                        </a:lnTo>
                        <a:lnTo>
                          <a:pt x="48" y="151"/>
                        </a:lnTo>
                        <a:lnTo>
                          <a:pt x="0" y="2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0" name="Freeform 186"/>
                  <p:cNvSpPr>
                    <a:spLocks/>
                  </p:cNvSpPr>
                  <p:nvPr/>
                </p:nvSpPr>
                <p:spPr bwMode="auto">
                  <a:xfrm>
                    <a:off x="2102" y="2398"/>
                    <a:ext cx="237" cy="227"/>
                  </a:xfrm>
                  <a:custGeom>
                    <a:avLst/>
                    <a:gdLst>
                      <a:gd name="T0" fmla="*/ 0 w 237"/>
                      <a:gd name="T1" fmla="*/ 227 h 227"/>
                      <a:gd name="T2" fmla="*/ 51 w 237"/>
                      <a:gd name="T3" fmla="*/ 192 h 227"/>
                      <a:gd name="T4" fmla="*/ 88 w 237"/>
                      <a:gd name="T5" fmla="*/ 140 h 227"/>
                      <a:gd name="T6" fmla="*/ 147 w 237"/>
                      <a:gd name="T7" fmla="*/ 77 h 227"/>
                      <a:gd name="T8" fmla="*/ 201 w 237"/>
                      <a:gd name="T9" fmla="*/ 36 h 227"/>
                      <a:gd name="T10" fmla="*/ 237 w 237"/>
                      <a:gd name="T11" fmla="*/ 0 h 227"/>
                      <a:gd name="T12" fmla="*/ 160 w 237"/>
                      <a:gd name="T13" fmla="*/ 38 h 227"/>
                      <a:gd name="T14" fmla="*/ 121 w 237"/>
                      <a:gd name="T15" fmla="*/ 87 h 227"/>
                      <a:gd name="T16" fmla="*/ 69 w 237"/>
                      <a:gd name="T17" fmla="*/ 138 h 227"/>
                      <a:gd name="T18" fmla="*/ 55 w 237"/>
                      <a:gd name="T19" fmla="*/ 174 h 227"/>
                      <a:gd name="T20" fmla="*/ 0 w 237"/>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7">
                        <a:moveTo>
                          <a:pt x="0" y="227"/>
                        </a:moveTo>
                        <a:lnTo>
                          <a:pt x="51" y="192"/>
                        </a:lnTo>
                        <a:lnTo>
                          <a:pt x="88" y="140"/>
                        </a:lnTo>
                        <a:lnTo>
                          <a:pt x="147" y="77"/>
                        </a:lnTo>
                        <a:lnTo>
                          <a:pt x="201" y="36"/>
                        </a:lnTo>
                        <a:lnTo>
                          <a:pt x="237" y="0"/>
                        </a:lnTo>
                        <a:lnTo>
                          <a:pt x="160" y="38"/>
                        </a:lnTo>
                        <a:lnTo>
                          <a:pt x="121" y="87"/>
                        </a:lnTo>
                        <a:lnTo>
                          <a:pt x="69" y="138"/>
                        </a:lnTo>
                        <a:lnTo>
                          <a:pt x="55" y="174"/>
                        </a:lnTo>
                        <a:lnTo>
                          <a:pt x="0" y="22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1" name="Freeform 187"/>
                  <p:cNvSpPr>
                    <a:spLocks/>
                  </p:cNvSpPr>
                  <p:nvPr/>
                </p:nvSpPr>
                <p:spPr bwMode="auto">
                  <a:xfrm>
                    <a:off x="2097" y="2479"/>
                    <a:ext cx="123" cy="125"/>
                  </a:xfrm>
                  <a:custGeom>
                    <a:avLst/>
                    <a:gdLst>
                      <a:gd name="T0" fmla="*/ 0 w 123"/>
                      <a:gd name="T1" fmla="*/ 125 h 125"/>
                      <a:gd name="T2" fmla="*/ 36 w 123"/>
                      <a:gd name="T3" fmla="*/ 81 h 125"/>
                      <a:gd name="T4" fmla="*/ 78 w 123"/>
                      <a:gd name="T5" fmla="*/ 29 h 125"/>
                      <a:gd name="T6" fmla="*/ 123 w 123"/>
                      <a:gd name="T7" fmla="*/ 0 h 125"/>
                      <a:gd name="T8" fmla="*/ 48 w 123"/>
                      <a:gd name="T9" fmla="*/ 32 h 125"/>
                      <a:gd name="T10" fmla="*/ 29 w 123"/>
                      <a:gd name="T11" fmla="*/ 65 h 125"/>
                      <a:gd name="T12" fmla="*/ 0 w 123"/>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3" h="125">
                        <a:moveTo>
                          <a:pt x="0" y="125"/>
                        </a:moveTo>
                        <a:lnTo>
                          <a:pt x="36" y="81"/>
                        </a:lnTo>
                        <a:lnTo>
                          <a:pt x="78" y="29"/>
                        </a:lnTo>
                        <a:lnTo>
                          <a:pt x="123" y="0"/>
                        </a:lnTo>
                        <a:lnTo>
                          <a:pt x="48" y="32"/>
                        </a:lnTo>
                        <a:lnTo>
                          <a:pt x="29" y="65"/>
                        </a:lnTo>
                        <a:lnTo>
                          <a:pt x="0" y="1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2" name="Freeform 188"/>
                  <p:cNvSpPr>
                    <a:spLocks/>
                  </p:cNvSpPr>
                  <p:nvPr/>
                </p:nvSpPr>
                <p:spPr bwMode="auto">
                  <a:xfrm>
                    <a:off x="1731" y="2515"/>
                    <a:ext cx="237" cy="113"/>
                  </a:xfrm>
                  <a:custGeom>
                    <a:avLst/>
                    <a:gdLst>
                      <a:gd name="T0" fmla="*/ 23 w 237"/>
                      <a:gd name="T1" fmla="*/ 30 h 113"/>
                      <a:gd name="T2" fmla="*/ 2 w 237"/>
                      <a:gd name="T3" fmla="*/ 56 h 113"/>
                      <a:gd name="T4" fmla="*/ 0 w 237"/>
                      <a:gd name="T5" fmla="*/ 75 h 113"/>
                      <a:gd name="T6" fmla="*/ 8 w 237"/>
                      <a:gd name="T7" fmla="*/ 95 h 113"/>
                      <a:gd name="T8" fmla="*/ 35 w 237"/>
                      <a:gd name="T9" fmla="*/ 105 h 113"/>
                      <a:gd name="T10" fmla="*/ 90 w 237"/>
                      <a:gd name="T11" fmla="*/ 113 h 113"/>
                      <a:gd name="T12" fmla="*/ 123 w 237"/>
                      <a:gd name="T13" fmla="*/ 107 h 113"/>
                      <a:gd name="T14" fmla="*/ 173 w 237"/>
                      <a:gd name="T15" fmla="*/ 93 h 113"/>
                      <a:gd name="T16" fmla="*/ 206 w 237"/>
                      <a:gd name="T17" fmla="*/ 83 h 113"/>
                      <a:gd name="T18" fmla="*/ 222 w 237"/>
                      <a:gd name="T19" fmla="*/ 77 h 113"/>
                      <a:gd name="T20" fmla="*/ 224 w 237"/>
                      <a:gd name="T21" fmla="*/ 50 h 113"/>
                      <a:gd name="T22" fmla="*/ 237 w 237"/>
                      <a:gd name="T23" fmla="*/ 0 h 113"/>
                      <a:gd name="T24" fmla="*/ 218 w 237"/>
                      <a:gd name="T25" fmla="*/ 44 h 113"/>
                      <a:gd name="T26" fmla="*/ 207 w 237"/>
                      <a:gd name="T27" fmla="*/ 68 h 113"/>
                      <a:gd name="T28" fmla="*/ 162 w 237"/>
                      <a:gd name="T29" fmla="*/ 83 h 113"/>
                      <a:gd name="T30" fmla="*/ 116 w 237"/>
                      <a:gd name="T31" fmla="*/ 96 h 113"/>
                      <a:gd name="T32" fmla="*/ 74 w 237"/>
                      <a:gd name="T33" fmla="*/ 102 h 113"/>
                      <a:gd name="T34" fmla="*/ 42 w 237"/>
                      <a:gd name="T35" fmla="*/ 92 h 113"/>
                      <a:gd name="T36" fmla="*/ 21 w 237"/>
                      <a:gd name="T37" fmla="*/ 81 h 113"/>
                      <a:gd name="T38" fmla="*/ 20 w 237"/>
                      <a:gd name="T39" fmla="*/ 71 h 113"/>
                      <a:gd name="T40" fmla="*/ 20 w 237"/>
                      <a:gd name="T41" fmla="*/ 48 h 113"/>
                      <a:gd name="T42" fmla="*/ 23 w 237"/>
                      <a:gd name="T43" fmla="*/ 3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113">
                        <a:moveTo>
                          <a:pt x="23" y="30"/>
                        </a:moveTo>
                        <a:lnTo>
                          <a:pt x="2" y="56"/>
                        </a:lnTo>
                        <a:lnTo>
                          <a:pt x="0" y="75"/>
                        </a:lnTo>
                        <a:lnTo>
                          <a:pt x="8" y="95"/>
                        </a:lnTo>
                        <a:lnTo>
                          <a:pt x="35" y="105"/>
                        </a:lnTo>
                        <a:lnTo>
                          <a:pt x="90" y="113"/>
                        </a:lnTo>
                        <a:lnTo>
                          <a:pt x="123" y="107"/>
                        </a:lnTo>
                        <a:lnTo>
                          <a:pt x="173" y="93"/>
                        </a:lnTo>
                        <a:lnTo>
                          <a:pt x="206" y="83"/>
                        </a:lnTo>
                        <a:lnTo>
                          <a:pt x="222" y="77"/>
                        </a:lnTo>
                        <a:lnTo>
                          <a:pt x="224" y="50"/>
                        </a:lnTo>
                        <a:lnTo>
                          <a:pt x="237" y="0"/>
                        </a:lnTo>
                        <a:lnTo>
                          <a:pt x="218" y="44"/>
                        </a:lnTo>
                        <a:lnTo>
                          <a:pt x="207" y="68"/>
                        </a:lnTo>
                        <a:lnTo>
                          <a:pt x="162" y="83"/>
                        </a:lnTo>
                        <a:lnTo>
                          <a:pt x="116" y="96"/>
                        </a:lnTo>
                        <a:lnTo>
                          <a:pt x="74" y="102"/>
                        </a:lnTo>
                        <a:lnTo>
                          <a:pt x="42" y="92"/>
                        </a:lnTo>
                        <a:lnTo>
                          <a:pt x="21" y="81"/>
                        </a:lnTo>
                        <a:lnTo>
                          <a:pt x="20" y="71"/>
                        </a:lnTo>
                        <a:lnTo>
                          <a:pt x="20" y="48"/>
                        </a:lnTo>
                        <a:lnTo>
                          <a:pt x="23" y="3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3" name="Freeform 189"/>
                  <p:cNvSpPr>
                    <a:spLocks/>
                  </p:cNvSpPr>
                  <p:nvPr/>
                </p:nvSpPr>
                <p:spPr bwMode="auto">
                  <a:xfrm>
                    <a:off x="1761" y="2499"/>
                    <a:ext cx="45" cy="102"/>
                  </a:xfrm>
                  <a:custGeom>
                    <a:avLst/>
                    <a:gdLst>
                      <a:gd name="T0" fmla="*/ 45 w 45"/>
                      <a:gd name="T1" fmla="*/ 0 h 102"/>
                      <a:gd name="T2" fmla="*/ 17 w 45"/>
                      <a:gd name="T3" fmla="*/ 19 h 102"/>
                      <a:gd name="T4" fmla="*/ 3 w 45"/>
                      <a:gd name="T5" fmla="*/ 40 h 102"/>
                      <a:gd name="T6" fmla="*/ 0 w 45"/>
                      <a:gd name="T7" fmla="*/ 57 h 102"/>
                      <a:gd name="T8" fmla="*/ 0 w 45"/>
                      <a:gd name="T9" fmla="*/ 75 h 102"/>
                      <a:gd name="T10" fmla="*/ 5 w 45"/>
                      <a:gd name="T11" fmla="*/ 99 h 102"/>
                      <a:gd name="T12" fmla="*/ 17 w 45"/>
                      <a:gd name="T13" fmla="*/ 102 h 102"/>
                      <a:gd name="T14" fmla="*/ 8 w 45"/>
                      <a:gd name="T15" fmla="*/ 76 h 102"/>
                      <a:gd name="T16" fmla="*/ 12 w 45"/>
                      <a:gd name="T17" fmla="*/ 51 h 102"/>
                      <a:gd name="T18" fmla="*/ 32 w 45"/>
                      <a:gd name="T19" fmla="*/ 24 h 102"/>
                      <a:gd name="T20" fmla="*/ 45 w 45"/>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02">
                        <a:moveTo>
                          <a:pt x="45" y="0"/>
                        </a:moveTo>
                        <a:lnTo>
                          <a:pt x="17" y="19"/>
                        </a:lnTo>
                        <a:lnTo>
                          <a:pt x="3" y="40"/>
                        </a:lnTo>
                        <a:lnTo>
                          <a:pt x="0" y="57"/>
                        </a:lnTo>
                        <a:lnTo>
                          <a:pt x="0" y="75"/>
                        </a:lnTo>
                        <a:lnTo>
                          <a:pt x="5" y="99"/>
                        </a:lnTo>
                        <a:lnTo>
                          <a:pt x="17" y="102"/>
                        </a:lnTo>
                        <a:lnTo>
                          <a:pt x="8" y="76"/>
                        </a:lnTo>
                        <a:lnTo>
                          <a:pt x="12" y="51"/>
                        </a:lnTo>
                        <a:lnTo>
                          <a:pt x="32" y="24"/>
                        </a:lnTo>
                        <a:lnTo>
                          <a:pt x="45"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4" name="Freeform 190"/>
                  <p:cNvSpPr>
                    <a:spLocks/>
                  </p:cNvSpPr>
                  <p:nvPr/>
                </p:nvSpPr>
                <p:spPr bwMode="auto">
                  <a:xfrm>
                    <a:off x="1785" y="2385"/>
                    <a:ext cx="147" cy="217"/>
                  </a:xfrm>
                  <a:custGeom>
                    <a:avLst/>
                    <a:gdLst>
                      <a:gd name="T0" fmla="*/ 3 w 147"/>
                      <a:gd name="T1" fmla="*/ 217 h 217"/>
                      <a:gd name="T2" fmla="*/ 0 w 147"/>
                      <a:gd name="T3" fmla="*/ 181 h 217"/>
                      <a:gd name="T4" fmla="*/ 12 w 147"/>
                      <a:gd name="T5" fmla="*/ 147 h 217"/>
                      <a:gd name="T6" fmla="*/ 36 w 147"/>
                      <a:gd name="T7" fmla="*/ 111 h 217"/>
                      <a:gd name="T8" fmla="*/ 48 w 147"/>
                      <a:gd name="T9" fmla="*/ 93 h 217"/>
                      <a:gd name="T10" fmla="*/ 83 w 147"/>
                      <a:gd name="T11" fmla="*/ 63 h 217"/>
                      <a:gd name="T12" fmla="*/ 110 w 147"/>
                      <a:gd name="T13" fmla="*/ 36 h 217"/>
                      <a:gd name="T14" fmla="*/ 147 w 147"/>
                      <a:gd name="T15" fmla="*/ 0 h 217"/>
                      <a:gd name="T16" fmla="*/ 96 w 147"/>
                      <a:gd name="T17" fmla="*/ 63 h 217"/>
                      <a:gd name="T18" fmla="*/ 60 w 147"/>
                      <a:gd name="T19" fmla="*/ 102 h 217"/>
                      <a:gd name="T20" fmla="*/ 27 w 147"/>
                      <a:gd name="T21" fmla="*/ 145 h 217"/>
                      <a:gd name="T22" fmla="*/ 15 w 147"/>
                      <a:gd name="T23" fmla="*/ 178 h 217"/>
                      <a:gd name="T24" fmla="*/ 3 w 147"/>
                      <a:gd name="T2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17">
                        <a:moveTo>
                          <a:pt x="3" y="217"/>
                        </a:moveTo>
                        <a:lnTo>
                          <a:pt x="0" y="181"/>
                        </a:lnTo>
                        <a:lnTo>
                          <a:pt x="12" y="147"/>
                        </a:lnTo>
                        <a:lnTo>
                          <a:pt x="36" y="111"/>
                        </a:lnTo>
                        <a:lnTo>
                          <a:pt x="48" y="93"/>
                        </a:lnTo>
                        <a:lnTo>
                          <a:pt x="83" y="63"/>
                        </a:lnTo>
                        <a:lnTo>
                          <a:pt x="110" y="36"/>
                        </a:lnTo>
                        <a:lnTo>
                          <a:pt x="147" y="0"/>
                        </a:lnTo>
                        <a:lnTo>
                          <a:pt x="96" y="63"/>
                        </a:lnTo>
                        <a:lnTo>
                          <a:pt x="60" y="102"/>
                        </a:lnTo>
                        <a:lnTo>
                          <a:pt x="27" y="145"/>
                        </a:lnTo>
                        <a:lnTo>
                          <a:pt x="15" y="178"/>
                        </a:lnTo>
                        <a:lnTo>
                          <a:pt x="3" y="21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5" name="Freeform 191"/>
                  <p:cNvSpPr>
                    <a:spLocks/>
                  </p:cNvSpPr>
                  <p:nvPr/>
                </p:nvSpPr>
                <p:spPr bwMode="auto">
                  <a:xfrm>
                    <a:off x="1806" y="2488"/>
                    <a:ext cx="168" cy="114"/>
                  </a:xfrm>
                  <a:custGeom>
                    <a:avLst/>
                    <a:gdLst>
                      <a:gd name="T0" fmla="*/ 5 w 168"/>
                      <a:gd name="T1" fmla="*/ 78 h 114"/>
                      <a:gd name="T2" fmla="*/ 0 w 168"/>
                      <a:gd name="T3" fmla="*/ 105 h 114"/>
                      <a:gd name="T4" fmla="*/ 12 w 168"/>
                      <a:gd name="T5" fmla="*/ 114 h 114"/>
                      <a:gd name="T6" fmla="*/ 65 w 168"/>
                      <a:gd name="T7" fmla="*/ 107 h 114"/>
                      <a:gd name="T8" fmla="*/ 111 w 168"/>
                      <a:gd name="T9" fmla="*/ 90 h 114"/>
                      <a:gd name="T10" fmla="*/ 129 w 168"/>
                      <a:gd name="T11" fmla="*/ 54 h 114"/>
                      <a:gd name="T12" fmla="*/ 168 w 168"/>
                      <a:gd name="T13" fmla="*/ 0 h 114"/>
                      <a:gd name="T14" fmla="*/ 111 w 168"/>
                      <a:gd name="T15" fmla="*/ 59 h 114"/>
                      <a:gd name="T16" fmla="*/ 78 w 168"/>
                      <a:gd name="T17" fmla="*/ 93 h 114"/>
                      <a:gd name="T18" fmla="*/ 23 w 168"/>
                      <a:gd name="T19" fmla="*/ 104 h 114"/>
                      <a:gd name="T20" fmla="*/ 5 w 168"/>
                      <a:gd name="T21"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14">
                        <a:moveTo>
                          <a:pt x="5" y="78"/>
                        </a:moveTo>
                        <a:lnTo>
                          <a:pt x="0" y="105"/>
                        </a:lnTo>
                        <a:lnTo>
                          <a:pt x="12" y="114"/>
                        </a:lnTo>
                        <a:lnTo>
                          <a:pt x="65" y="107"/>
                        </a:lnTo>
                        <a:lnTo>
                          <a:pt x="111" y="90"/>
                        </a:lnTo>
                        <a:lnTo>
                          <a:pt x="129" y="54"/>
                        </a:lnTo>
                        <a:lnTo>
                          <a:pt x="168" y="0"/>
                        </a:lnTo>
                        <a:lnTo>
                          <a:pt x="111" y="59"/>
                        </a:lnTo>
                        <a:lnTo>
                          <a:pt x="78" y="93"/>
                        </a:lnTo>
                        <a:lnTo>
                          <a:pt x="23" y="104"/>
                        </a:lnTo>
                        <a:lnTo>
                          <a:pt x="5" y="7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6" name="Freeform 192"/>
                  <p:cNvSpPr>
                    <a:spLocks/>
                  </p:cNvSpPr>
                  <p:nvPr/>
                </p:nvSpPr>
                <p:spPr bwMode="auto">
                  <a:xfrm>
                    <a:off x="1821" y="2514"/>
                    <a:ext cx="107" cy="60"/>
                  </a:xfrm>
                  <a:custGeom>
                    <a:avLst/>
                    <a:gdLst>
                      <a:gd name="T0" fmla="*/ 3 w 107"/>
                      <a:gd name="T1" fmla="*/ 21 h 60"/>
                      <a:gd name="T2" fmla="*/ 0 w 107"/>
                      <a:gd name="T3" fmla="*/ 51 h 60"/>
                      <a:gd name="T4" fmla="*/ 6 w 107"/>
                      <a:gd name="T5" fmla="*/ 60 h 60"/>
                      <a:gd name="T6" fmla="*/ 32 w 107"/>
                      <a:gd name="T7" fmla="*/ 58 h 60"/>
                      <a:gd name="T8" fmla="*/ 65 w 107"/>
                      <a:gd name="T9" fmla="*/ 33 h 60"/>
                      <a:gd name="T10" fmla="*/ 107 w 107"/>
                      <a:gd name="T11" fmla="*/ 0 h 60"/>
                      <a:gd name="T12" fmla="*/ 57 w 107"/>
                      <a:gd name="T13" fmla="*/ 25 h 60"/>
                      <a:gd name="T14" fmla="*/ 18 w 107"/>
                      <a:gd name="T15" fmla="*/ 43 h 60"/>
                      <a:gd name="T16" fmla="*/ 3 w 107"/>
                      <a:gd name="T17"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0">
                        <a:moveTo>
                          <a:pt x="3" y="21"/>
                        </a:moveTo>
                        <a:lnTo>
                          <a:pt x="0" y="51"/>
                        </a:lnTo>
                        <a:lnTo>
                          <a:pt x="6" y="60"/>
                        </a:lnTo>
                        <a:lnTo>
                          <a:pt x="32" y="58"/>
                        </a:lnTo>
                        <a:lnTo>
                          <a:pt x="65" y="33"/>
                        </a:lnTo>
                        <a:lnTo>
                          <a:pt x="107" y="0"/>
                        </a:lnTo>
                        <a:lnTo>
                          <a:pt x="57" y="25"/>
                        </a:lnTo>
                        <a:lnTo>
                          <a:pt x="18" y="43"/>
                        </a:lnTo>
                        <a:lnTo>
                          <a:pt x="3" y="2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7" name="Freeform 193"/>
                  <p:cNvSpPr>
                    <a:spLocks/>
                  </p:cNvSpPr>
                  <p:nvPr/>
                </p:nvSpPr>
                <p:spPr bwMode="auto">
                  <a:xfrm>
                    <a:off x="1839" y="2382"/>
                    <a:ext cx="158" cy="151"/>
                  </a:xfrm>
                  <a:custGeom>
                    <a:avLst/>
                    <a:gdLst>
                      <a:gd name="T0" fmla="*/ 5 w 158"/>
                      <a:gd name="T1" fmla="*/ 151 h 151"/>
                      <a:gd name="T2" fmla="*/ 0 w 158"/>
                      <a:gd name="T3" fmla="*/ 133 h 151"/>
                      <a:gd name="T4" fmla="*/ 24 w 158"/>
                      <a:gd name="T5" fmla="*/ 103 h 151"/>
                      <a:gd name="T6" fmla="*/ 48 w 158"/>
                      <a:gd name="T7" fmla="*/ 78 h 151"/>
                      <a:gd name="T8" fmla="*/ 107 w 158"/>
                      <a:gd name="T9" fmla="*/ 45 h 151"/>
                      <a:gd name="T10" fmla="*/ 158 w 158"/>
                      <a:gd name="T11" fmla="*/ 0 h 151"/>
                      <a:gd name="T12" fmla="*/ 119 w 158"/>
                      <a:gd name="T13" fmla="*/ 48 h 151"/>
                      <a:gd name="T14" fmla="*/ 56 w 158"/>
                      <a:gd name="T15" fmla="*/ 85 h 151"/>
                      <a:gd name="T16" fmla="*/ 33 w 158"/>
                      <a:gd name="T17" fmla="*/ 111 h 151"/>
                      <a:gd name="T18" fmla="*/ 5 w 158"/>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1">
                        <a:moveTo>
                          <a:pt x="5" y="151"/>
                        </a:moveTo>
                        <a:lnTo>
                          <a:pt x="0" y="133"/>
                        </a:lnTo>
                        <a:lnTo>
                          <a:pt x="24" y="103"/>
                        </a:lnTo>
                        <a:lnTo>
                          <a:pt x="48" y="78"/>
                        </a:lnTo>
                        <a:lnTo>
                          <a:pt x="107" y="45"/>
                        </a:lnTo>
                        <a:lnTo>
                          <a:pt x="158" y="0"/>
                        </a:lnTo>
                        <a:lnTo>
                          <a:pt x="119" y="48"/>
                        </a:lnTo>
                        <a:lnTo>
                          <a:pt x="56" y="85"/>
                        </a:lnTo>
                        <a:lnTo>
                          <a:pt x="33" y="111"/>
                        </a:lnTo>
                        <a:lnTo>
                          <a:pt x="5" y="15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8" name="Freeform 194"/>
                  <p:cNvSpPr>
                    <a:spLocks/>
                  </p:cNvSpPr>
                  <p:nvPr/>
                </p:nvSpPr>
                <p:spPr bwMode="auto">
                  <a:xfrm>
                    <a:off x="1865" y="2407"/>
                    <a:ext cx="168" cy="128"/>
                  </a:xfrm>
                  <a:custGeom>
                    <a:avLst/>
                    <a:gdLst>
                      <a:gd name="T0" fmla="*/ 0 w 168"/>
                      <a:gd name="T1" fmla="*/ 128 h 128"/>
                      <a:gd name="T2" fmla="*/ 42 w 168"/>
                      <a:gd name="T3" fmla="*/ 102 h 128"/>
                      <a:gd name="T4" fmla="*/ 93 w 168"/>
                      <a:gd name="T5" fmla="*/ 72 h 128"/>
                      <a:gd name="T6" fmla="*/ 132 w 168"/>
                      <a:gd name="T7" fmla="*/ 50 h 128"/>
                      <a:gd name="T8" fmla="*/ 168 w 168"/>
                      <a:gd name="T9" fmla="*/ 0 h 128"/>
                      <a:gd name="T10" fmla="*/ 132 w 168"/>
                      <a:gd name="T11" fmla="*/ 35 h 128"/>
                      <a:gd name="T12" fmla="*/ 108 w 168"/>
                      <a:gd name="T13" fmla="*/ 48 h 128"/>
                      <a:gd name="T14" fmla="*/ 57 w 168"/>
                      <a:gd name="T15" fmla="*/ 68 h 128"/>
                      <a:gd name="T16" fmla="*/ 22 w 168"/>
                      <a:gd name="T17" fmla="*/ 92 h 128"/>
                      <a:gd name="T18" fmla="*/ 0 w 16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28">
                        <a:moveTo>
                          <a:pt x="0" y="128"/>
                        </a:moveTo>
                        <a:lnTo>
                          <a:pt x="42" y="102"/>
                        </a:lnTo>
                        <a:lnTo>
                          <a:pt x="93" y="72"/>
                        </a:lnTo>
                        <a:lnTo>
                          <a:pt x="132" y="50"/>
                        </a:lnTo>
                        <a:lnTo>
                          <a:pt x="168" y="0"/>
                        </a:lnTo>
                        <a:lnTo>
                          <a:pt x="132" y="35"/>
                        </a:lnTo>
                        <a:lnTo>
                          <a:pt x="108" y="48"/>
                        </a:lnTo>
                        <a:lnTo>
                          <a:pt x="57" y="68"/>
                        </a:lnTo>
                        <a:lnTo>
                          <a:pt x="22" y="92"/>
                        </a:lnTo>
                        <a:lnTo>
                          <a:pt x="0" y="1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99" name="Freeform 195"/>
                  <p:cNvSpPr>
                    <a:spLocks/>
                  </p:cNvSpPr>
                  <p:nvPr/>
                </p:nvSpPr>
                <p:spPr bwMode="auto">
                  <a:xfrm>
                    <a:off x="2229" y="2458"/>
                    <a:ext cx="77" cy="72"/>
                  </a:xfrm>
                  <a:custGeom>
                    <a:avLst/>
                    <a:gdLst>
                      <a:gd name="T0" fmla="*/ 0 w 77"/>
                      <a:gd name="T1" fmla="*/ 72 h 72"/>
                      <a:gd name="T2" fmla="*/ 21 w 77"/>
                      <a:gd name="T3" fmla="*/ 39 h 72"/>
                      <a:gd name="T4" fmla="*/ 66 w 77"/>
                      <a:gd name="T5" fmla="*/ 6 h 72"/>
                      <a:gd name="T6" fmla="*/ 77 w 77"/>
                      <a:gd name="T7" fmla="*/ 0 h 72"/>
                      <a:gd name="T8" fmla="*/ 44 w 77"/>
                      <a:gd name="T9" fmla="*/ 36 h 72"/>
                      <a:gd name="T10" fmla="*/ 0 w 77"/>
                      <a:gd name="T11" fmla="*/ 72 h 72"/>
                    </a:gdLst>
                    <a:ahLst/>
                    <a:cxnLst>
                      <a:cxn ang="0">
                        <a:pos x="T0" y="T1"/>
                      </a:cxn>
                      <a:cxn ang="0">
                        <a:pos x="T2" y="T3"/>
                      </a:cxn>
                      <a:cxn ang="0">
                        <a:pos x="T4" y="T5"/>
                      </a:cxn>
                      <a:cxn ang="0">
                        <a:pos x="T6" y="T7"/>
                      </a:cxn>
                      <a:cxn ang="0">
                        <a:pos x="T8" y="T9"/>
                      </a:cxn>
                      <a:cxn ang="0">
                        <a:pos x="T10" y="T11"/>
                      </a:cxn>
                    </a:cxnLst>
                    <a:rect l="0" t="0" r="r" b="b"/>
                    <a:pathLst>
                      <a:path w="77" h="72">
                        <a:moveTo>
                          <a:pt x="0" y="72"/>
                        </a:moveTo>
                        <a:lnTo>
                          <a:pt x="21" y="39"/>
                        </a:lnTo>
                        <a:lnTo>
                          <a:pt x="66" y="6"/>
                        </a:lnTo>
                        <a:lnTo>
                          <a:pt x="77" y="0"/>
                        </a:lnTo>
                        <a:lnTo>
                          <a:pt x="44" y="36"/>
                        </a:lnTo>
                        <a:lnTo>
                          <a:pt x="0" y="7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00" name="Freeform 196"/>
                  <p:cNvSpPr>
                    <a:spLocks/>
                  </p:cNvSpPr>
                  <p:nvPr/>
                </p:nvSpPr>
                <p:spPr bwMode="auto">
                  <a:xfrm>
                    <a:off x="2225" y="2281"/>
                    <a:ext cx="274" cy="168"/>
                  </a:xfrm>
                  <a:custGeom>
                    <a:avLst/>
                    <a:gdLst>
                      <a:gd name="T0" fmla="*/ 0 w 274"/>
                      <a:gd name="T1" fmla="*/ 168 h 168"/>
                      <a:gd name="T2" fmla="*/ 39 w 274"/>
                      <a:gd name="T3" fmla="*/ 138 h 168"/>
                      <a:gd name="T4" fmla="*/ 90 w 274"/>
                      <a:gd name="T5" fmla="*/ 107 h 168"/>
                      <a:gd name="T6" fmla="*/ 172 w 274"/>
                      <a:gd name="T7" fmla="*/ 75 h 168"/>
                      <a:gd name="T8" fmla="*/ 223 w 274"/>
                      <a:gd name="T9" fmla="*/ 32 h 168"/>
                      <a:gd name="T10" fmla="*/ 274 w 274"/>
                      <a:gd name="T11" fmla="*/ 0 h 168"/>
                      <a:gd name="T12" fmla="*/ 204 w 274"/>
                      <a:gd name="T13" fmla="*/ 29 h 168"/>
                      <a:gd name="T14" fmla="*/ 165 w 274"/>
                      <a:gd name="T15" fmla="*/ 63 h 168"/>
                      <a:gd name="T16" fmla="*/ 105 w 274"/>
                      <a:gd name="T17" fmla="*/ 90 h 168"/>
                      <a:gd name="T18" fmla="*/ 67 w 274"/>
                      <a:gd name="T19" fmla="*/ 108 h 168"/>
                      <a:gd name="T20" fmla="*/ 16 w 274"/>
                      <a:gd name="T21" fmla="*/ 143 h 168"/>
                      <a:gd name="T22" fmla="*/ 0 w 27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168">
                        <a:moveTo>
                          <a:pt x="0" y="168"/>
                        </a:moveTo>
                        <a:lnTo>
                          <a:pt x="39" y="138"/>
                        </a:lnTo>
                        <a:lnTo>
                          <a:pt x="90" y="107"/>
                        </a:lnTo>
                        <a:lnTo>
                          <a:pt x="172" y="75"/>
                        </a:lnTo>
                        <a:lnTo>
                          <a:pt x="223" y="32"/>
                        </a:lnTo>
                        <a:lnTo>
                          <a:pt x="274" y="0"/>
                        </a:lnTo>
                        <a:lnTo>
                          <a:pt x="204" y="29"/>
                        </a:lnTo>
                        <a:lnTo>
                          <a:pt x="165" y="63"/>
                        </a:lnTo>
                        <a:lnTo>
                          <a:pt x="105" y="90"/>
                        </a:lnTo>
                        <a:lnTo>
                          <a:pt x="67" y="108"/>
                        </a:lnTo>
                        <a:lnTo>
                          <a:pt x="16" y="143"/>
                        </a:lnTo>
                        <a:lnTo>
                          <a:pt x="0" y="16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01" name="Freeform 197"/>
                  <p:cNvSpPr>
                    <a:spLocks/>
                  </p:cNvSpPr>
                  <p:nvPr/>
                </p:nvSpPr>
                <p:spPr bwMode="auto">
                  <a:xfrm>
                    <a:off x="2363" y="2242"/>
                    <a:ext cx="232" cy="150"/>
                  </a:xfrm>
                  <a:custGeom>
                    <a:avLst/>
                    <a:gdLst>
                      <a:gd name="T0" fmla="*/ 0 w 232"/>
                      <a:gd name="T1" fmla="*/ 150 h 150"/>
                      <a:gd name="T2" fmla="*/ 57 w 232"/>
                      <a:gd name="T3" fmla="*/ 125 h 150"/>
                      <a:gd name="T4" fmla="*/ 115 w 232"/>
                      <a:gd name="T5" fmla="*/ 83 h 150"/>
                      <a:gd name="T6" fmla="*/ 193 w 232"/>
                      <a:gd name="T7" fmla="*/ 32 h 150"/>
                      <a:gd name="T8" fmla="*/ 232 w 232"/>
                      <a:gd name="T9" fmla="*/ 0 h 150"/>
                      <a:gd name="T10" fmla="*/ 180 w 232"/>
                      <a:gd name="T11" fmla="*/ 29 h 150"/>
                      <a:gd name="T12" fmla="*/ 121 w 232"/>
                      <a:gd name="T13" fmla="*/ 66 h 150"/>
                      <a:gd name="T14" fmla="*/ 69 w 232"/>
                      <a:gd name="T15" fmla="*/ 102 h 150"/>
                      <a:gd name="T16" fmla="*/ 45 w 232"/>
                      <a:gd name="T17" fmla="*/ 122 h 150"/>
                      <a:gd name="T18" fmla="*/ 0 w 232"/>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50">
                        <a:moveTo>
                          <a:pt x="0" y="150"/>
                        </a:moveTo>
                        <a:lnTo>
                          <a:pt x="57" y="125"/>
                        </a:lnTo>
                        <a:lnTo>
                          <a:pt x="115" y="83"/>
                        </a:lnTo>
                        <a:lnTo>
                          <a:pt x="193" y="32"/>
                        </a:lnTo>
                        <a:lnTo>
                          <a:pt x="232" y="0"/>
                        </a:lnTo>
                        <a:lnTo>
                          <a:pt x="180" y="29"/>
                        </a:lnTo>
                        <a:lnTo>
                          <a:pt x="121" y="66"/>
                        </a:lnTo>
                        <a:lnTo>
                          <a:pt x="69" y="102"/>
                        </a:lnTo>
                        <a:lnTo>
                          <a:pt x="45" y="122"/>
                        </a:lnTo>
                        <a:lnTo>
                          <a:pt x="0" y="15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02" name="Freeform 198"/>
                  <p:cNvSpPr>
                    <a:spLocks/>
                  </p:cNvSpPr>
                  <p:nvPr/>
                </p:nvSpPr>
                <p:spPr bwMode="auto">
                  <a:xfrm>
                    <a:off x="2012" y="2197"/>
                    <a:ext cx="144" cy="216"/>
                  </a:xfrm>
                  <a:custGeom>
                    <a:avLst/>
                    <a:gdLst>
                      <a:gd name="T0" fmla="*/ 0 w 144"/>
                      <a:gd name="T1" fmla="*/ 216 h 216"/>
                      <a:gd name="T2" fmla="*/ 46 w 144"/>
                      <a:gd name="T3" fmla="*/ 174 h 216"/>
                      <a:gd name="T4" fmla="*/ 91 w 144"/>
                      <a:gd name="T5" fmla="*/ 119 h 216"/>
                      <a:gd name="T6" fmla="*/ 121 w 144"/>
                      <a:gd name="T7" fmla="*/ 84 h 216"/>
                      <a:gd name="T8" fmla="*/ 130 w 144"/>
                      <a:gd name="T9" fmla="*/ 41 h 216"/>
                      <a:gd name="T10" fmla="*/ 144 w 144"/>
                      <a:gd name="T11" fmla="*/ 0 h 216"/>
                      <a:gd name="T12" fmla="*/ 117 w 144"/>
                      <a:gd name="T13" fmla="*/ 44 h 216"/>
                      <a:gd name="T14" fmla="*/ 111 w 144"/>
                      <a:gd name="T15" fmla="*/ 78 h 216"/>
                      <a:gd name="T16" fmla="*/ 67 w 144"/>
                      <a:gd name="T17" fmla="*/ 128 h 216"/>
                      <a:gd name="T18" fmla="*/ 37 w 144"/>
                      <a:gd name="T19" fmla="*/ 179 h 216"/>
                      <a:gd name="T20" fmla="*/ 0 w 14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16">
                        <a:moveTo>
                          <a:pt x="0" y="216"/>
                        </a:moveTo>
                        <a:lnTo>
                          <a:pt x="46" y="174"/>
                        </a:lnTo>
                        <a:lnTo>
                          <a:pt x="91" y="119"/>
                        </a:lnTo>
                        <a:lnTo>
                          <a:pt x="121" y="84"/>
                        </a:lnTo>
                        <a:lnTo>
                          <a:pt x="130" y="41"/>
                        </a:lnTo>
                        <a:lnTo>
                          <a:pt x="144" y="0"/>
                        </a:lnTo>
                        <a:lnTo>
                          <a:pt x="117" y="44"/>
                        </a:lnTo>
                        <a:lnTo>
                          <a:pt x="111" y="78"/>
                        </a:lnTo>
                        <a:lnTo>
                          <a:pt x="67" y="128"/>
                        </a:lnTo>
                        <a:lnTo>
                          <a:pt x="37" y="179"/>
                        </a:lnTo>
                        <a:lnTo>
                          <a:pt x="0" y="21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03" name="Freeform 199"/>
                  <p:cNvSpPr>
                    <a:spLocks/>
                  </p:cNvSpPr>
                  <p:nvPr/>
                </p:nvSpPr>
                <p:spPr bwMode="auto">
                  <a:xfrm>
                    <a:off x="1955" y="2287"/>
                    <a:ext cx="114" cy="101"/>
                  </a:xfrm>
                  <a:custGeom>
                    <a:avLst/>
                    <a:gdLst>
                      <a:gd name="T0" fmla="*/ 0 w 114"/>
                      <a:gd name="T1" fmla="*/ 101 h 101"/>
                      <a:gd name="T2" fmla="*/ 54 w 114"/>
                      <a:gd name="T3" fmla="*/ 66 h 101"/>
                      <a:gd name="T4" fmla="*/ 114 w 114"/>
                      <a:gd name="T5" fmla="*/ 0 h 101"/>
                      <a:gd name="T6" fmla="*/ 55 w 114"/>
                      <a:gd name="T7" fmla="*/ 45 h 101"/>
                      <a:gd name="T8" fmla="*/ 0 w 114"/>
                      <a:gd name="T9" fmla="*/ 101 h 101"/>
                    </a:gdLst>
                    <a:ahLst/>
                    <a:cxnLst>
                      <a:cxn ang="0">
                        <a:pos x="T0" y="T1"/>
                      </a:cxn>
                      <a:cxn ang="0">
                        <a:pos x="T2" y="T3"/>
                      </a:cxn>
                      <a:cxn ang="0">
                        <a:pos x="T4" y="T5"/>
                      </a:cxn>
                      <a:cxn ang="0">
                        <a:pos x="T6" y="T7"/>
                      </a:cxn>
                      <a:cxn ang="0">
                        <a:pos x="T8" y="T9"/>
                      </a:cxn>
                    </a:cxnLst>
                    <a:rect l="0" t="0" r="r" b="b"/>
                    <a:pathLst>
                      <a:path w="114" h="101">
                        <a:moveTo>
                          <a:pt x="0" y="101"/>
                        </a:moveTo>
                        <a:lnTo>
                          <a:pt x="54" y="66"/>
                        </a:lnTo>
                        <a:lnTo>
                          <a:pt x="114" y="0"/>
                        </a:lnTo>
                        <a:lnTo>
                          <a:pt x="55" y="45"/>
                        </a:lnTo>
                        <a:lnTo>
                          <a:pt x="0" y="10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04" name="Freeform 200"/>
                  <p:cNvSpPr>
                    <a:spLocks/>
                  </p:cNvSpPr>
                  <p:nvPr/>
                </p:nvSpPr>
                <p:spPr bwMode="auto">
                  <a:xfrm>
                    <a:off x="2090" y="2050"/>
                    <a:ext cx="121" cy="180"/>
                  </a:xfrm>
                  <a:custGeom>
                    <a:avLst/>
                    <a:gdLst>
                      <a:gd name="T0" fmla="*/ 0 w 121"/>
                      <a:gd name="T1" fmla="*/ 180 h 180"/>
                      <a:gd name="T2" fmla="*/ 48 w 121"/>
                      <a:gd name="T3" fmla="*/ 134 h 180"/>
                      <a:gd name="T4" fmla="*/ 88 w 121"/>
                      <a:gd name="T5" fmla="*/ 68 h 180"/>
                      <a:gd name="T6" fmla="*/ 90 w 121"/>
                      <a:gd name="T7" fmla="*/ 30 h 180"/>
                      <a:gd name="T8" fmla="*/ 99 w 121"/>
                      <a:gd name="T9" fmla="*/ 8 h 180"/>
                      <a:gd name="T10" fmla="*/ 121 w 121"/>
                      <a:gd name="T11" fmla="*/ 0 h 180"/>
                      <a:gd name="T12" fmla="*/ 85 w 121"/>
                      <a:gd name="T13" fmla="*/ 14 h 180"/>
                      <a:gd name="T14" fmla="*/ 79 w 121"/>
                      <a:gd name="T15" fmla="*/ 35 h 180"/>
                      <a:gd name="T16" fmla="*/ 72 w 121"/>
                      <a:gd name="T17" fmla="*/ 63 h 180"/>
                      <a:gd name="T18" fmla="*/ 60 w 121"/>
                      <a:gd name="T19" fmla="*/ 105 h 180"/>
                      <a:gd name="T20" fmla="*/ 37 w 121"/>
                      <a:gd name="T21" fmla="*/ 134 h 180"/>
                      <a:gd name="T22" fmla="*/ 0 w 121"/>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80">
                        <a:moveTo>
                          <a:pt x="0" y="180"/>
                        </a:moveTo>
                        <a:lnTo>
                          <a:pt x="48" y="134"/>
                        </a:lnTo>
                        <a:lnTo>
                          <a:pt x="88" y="68"/>
                        </a:lnTo>
                        <a:lnTo>
                          <a:pt x="90" y="30"/>
                        </a:lnTo>
                        <a:lnTo>
                          <a:pt x="99" y="8"/>
                        </a:lnTo>
                        <a:lnTo>
                          <a:pt x="121" y="0"/>
                        </a:lnTo>
                        <a:lnTo>
                          <a:pt x="85" y="14"/>
                        </a:lnTo>
                        <a:lnTo>
                          <a:pt x="79" y="35"/>
                        </a:lnTo>
                        <a:lnTo>
                          <a:pt x="72" y="63"/>
                        </a:lnTo>
                        <a:lnTo>
                          <a:pt x="60" y="105"/>
                        </a:lnTo>
                        <a:lnTo>
                          <a:pt x="37" y="134"/>
                        </a:lnTo>
                        <a:lnTo>
                          <a:pt x="0" y="18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8505" name="Freeform 201" descr="Green marble"/>
                <p:cNvSpPr>
                  <a:spLocks/>
                </p:cNvSpPr>
                <p:nvPr/>
              </p:nvSpPr>
              <p:spPr bwMode="auto">
                <a:xfrm>
                  <a:off x="240" y="1536"/>
                  <a:ext cx="2976" cy="1842"/>
                </a:xfrm>
                <a:custGeom>
                  <a:avLst/>
                  <a:gdLst>
                    <a:gd name="T0" fmla="*/ 690 w 2976"/>
                    <a:gd name="T1" fmla="*/ 1410 h 1842"/>
                    <a:gd name="T2" fmla="*/ 672 w 2976"/>
                    <a:gd name="T3" fmla="*/ 1206 h 1842"/>
                    <a:gd name="T4" fmla="*/ 864 w 2976"/>
                    <a:gd name="T5" fmla="*/ 1086 h 1842"/>
                    <a:gd name="T6" fmla="*/ 1110 w 2976"/>
                    <a:gd name="T7" fmla="*/ 1056 h 1842"/>
                    <a:gd name="T8" fmla="*/ 1344 w 2976"/>
                    <a:gd name="T9" fmla="*/ 1056 h 1842"/>
                    <a:gd name="T10" fmla="*/ 1482 w 2976"/>
                    <a:gd name="T11" fmla="*/ 1050 h 1842"/>
                    <a:gd name="T12" fmla="*/ 1620 w 2976"/>
                    <a:gd name="T13" fmla="*/ 1194 h 1842"/>
                    <a:gd name="T14" fmla="*/ 1488 w 2976"/>
                    <a:gd name="T15" fmla="*/ 1308 h 1842"/>
                    <a:gd name="T16" fmla="*/ 1272 w 2976"/>
                    <a:gd name="T17" fmla="*/ 1386 h 1842"/>
                    <a:gd name="T18" fmla="*/ 1284 w 2976"/>
                    <a:gd name="T19" fmla="*/ 1212 h 1842"/>
                    <a:gd name="T20" fmla="*/ 1074 w 2976"/>
                    <a:gd name="T21" fmla="*/ 1146 h 1842"/>
                    <a:gd name="T22" fmla="*/ 852 w 2976"/>
                    <a:gd name="T23" fmla="*/ 1302 h 1842"/>
                    <a:gd name="T24" fmla="*/ 750 w 2976"/>
                    <a:gd name="T25" fmla="*/ 1458 h 1842"/>
                    <a:gd name="T26" fmla="*/ 780 w 2976"/>
                    <a:gd name="T27" fmla="*/ 1674 h 1842"/>
                    <a:gd name="T28" fmla="*/ 978 w 2976"/>
                    <a:gd name="T29" fmla="*/ 1680 h 1842"/>
                    <a:gd name="T30" fmla="*/ 1248 w 2976"/>
                    <a:gd name="T31" fmla="*/ 1584 h 1842"/>
                    <a:gd name="T32" fmla="*/ 1434 w 2976"/>
                    <a:gd name="T33" fmla="*/ 1470 h 1842"/>
                    <a:gd name="T34" fmla="*/ 1578 w 2976"/>
                    <a:gd name="T35" fmla="*/ 1386 h 1842"/>
                    <a:gd name="T36" fmla="*/ 1806 w 2976"/>
                    <a:gd name="T37" fmla="*/ 1344 h 1842"/>
                    <a:gd name="T38" fmla="*/ 2076 w 2976"/>
                    <a:gd name="T39" fmla="*/ 1350 h 1842"/>
                    <a:gd name="T40" fmla="*/ 2310 w 2976"/>
                    <a:gd name="T41" fmla="*/ 1470 h 1842"/>
                    <a:gd name="T42" fmla="*/ 2544 w 2976"/>
                    <a:gd name="T43" fmla="*/ 1578 h 1842"/>
                    <a:gd name="T44" fmla="*/ 2562 w 2976"/>
                    <a:gd name="T45" fmla="*/ 1740 h 1842"/>
                    <a:gd name="T46" fmla="*/ 2754 w 2976"/>
                    <a:gd name="T47" fmla="*/ 1806 h 1842"/>
                    <a:gd name="T48" fmla="*/ 2892 w 2976"/>
                    <a:gd name="T49" fmla="*/ 1530 h 1842"/>
                    <a:gd name="T50" fmla="*/ 2976 w 2976"/>
                    <a:gd name="T51" fmla="*/ 1308 h 1842"/>
                    <a:gd name="T52" fmla="*/ 2856 w 2976"/>
                    <a:gd name="T53" fmla="*/ 1176 h 1842"/>
                    <a:gd name="T54" fmla="*/ 2874 w 2976"/>
                    <a:gd name="T55" fmla="*/ 972 h 1842"/>
                    <a:gd name="T56" fmla="*/ 2730 w 2976"/>
                    <a:gd name="T57" fmla="*/ 870 h 1842"/>
                    <a:gd name="T58" fmla="*/ 2598 w 2976"/>
                    <a:gd name="T59" fmla="*/ 966 h 1842"/>
                    <a:gd name="T60" fmla="*/ 2448 w 2976"/>
                    <a:gd name="T61" fmla="*/ 876 h 1842"/>
                    <a:gd name="T62" fmla="*/ 2604 w 2976"/>
                    <a:gd name="T63" fmla="*/ 786 h 1842"/>
                    <a:gd name="T64" fmla="*/ 2694 w 2976"/>
                    <a:gd name="T65" fmla="*/ 708 h 1842"/>
                    <a:gd name="T66" fmla="*/ 2532 w 2976"/>
                    <a:gd name="T67" fmla="*/ 570 h 1842"/>
                    <a:gd name="T68" fmla="*/ 2280 w 2976"/>
                    <a:gd name="T69" fmla="*/ 444 h 1842"/>
                    <a:gd name="T70" fmla="*/ 2178 w 2976"/>
                    <a:gd name="T71" fmla="*/ 324 h 1842"/>
                    <a:gd name="T72" fmla="*/ 2040 w 2976"/>
                    <a:gd name="T73" fmla="*/ 168 h 1842"/>
                    <a:gd name="T74" fmla="*/ 1782 w 2976"/>
                    <a:gd name="T75" fmla="*/ 138 h 1842"/>
                    <a:gd name="T76" fmla="*/ 1626 w 2976"/>
                    <a:gd name="T77" fmla="*/ 54 h 1842"/>
                    <a:gd name="T78" fmla="*/ 1386 w 2976"/>
                    <a:gd name="T79" fmla="*/ 36 h 1842"/>
                    <a:gd name="T80" fmla="*/ 1188 w 2976"/>
                    <a:gd name="T81" fmla="*/ 114 h 1842"/>
                    <a:gd name="T82" fmla="*/ 888 w 2976"/>
                    <a:gd name="T83" fmla="*/ 156 h 1842"/>
                    <a:gd name="T84" fmla="*/ 600 w 2976"/>
                    <a:gd name="T85" fmla="*/ 144 h 1842"/>
                    <a:gd name="T86" fmla="*/ 606 w 2976"/>
                    <a:gd name="T87" fmla="*/ 396 h 1842"/>
                    <a:gd name="T88" fmla="*/ 324 w 2976"/>
                    <a:gd name="T89" fmla="*/ 564 h 1842"/>
                    <a:gd name="T90" fmla="*/ 168 w 2976"/>
                    <a:gd name="T91" fmla="*/ 696 h 1842"/>
                    <a:gd name="T92" fmla="*/ 216 w 2976"/>
                    <a:gd name="T93" fmla="*/ 888 h 1842"/>
                    <a:gd name="T94" fmla="*/ 156 w 2976"/>
                    <a:gd name="T95" fmla="*/ 1032 h 1842"/>
                    <a:gd name="T96" fmla="*/ 84 w 2976"/>
                    <a:gd name="T97" fmla="*/ 1200 h 1842"/>
                    <a:gd name="T98" fmla="*/ 54 w 2976"/>
                    <a:gd name="T99" fmla="*/ 1458 h 1842"/>
                    <a:gd name="T100" fmla="*/ 120 w 2976"/>
                    <a:gd name="T101" fmla="*/ 1626 h 1842"/>
                    <a:gd name="T102" fmla="*/ 390 w 2976"/>
                    <a:gd name="T103" fmla="*/ 1656 h 1842"/>
                    <a:gd name="T104" fmla="*/ 552 w 2976"/>
                    <a:gd name="T105" fmla="*/ 153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6" h="1842">
                      <a:moveTo>
                        <a:pt x="552" y="1530"/>
                      </a:moveTo>
                      <a:lnTo>
                        <a:pt x="576" y="1464"/>
                      </a:lnTo>
                      <a:lnTo>
                        <a:pt x="630" y="1452"/>
                      </a:lnTo>
                      <a:lnTo>
                        <a:pt x="642" y="1410"/>
                      </a:lnTo>
                      <a:lnTo>
                        <a:pt x="690" y="1410"/>
                      </a:lnTo>
                      <a:lnTo>
                        <a:pt x="672" y="1368"/>
                      </a:lnTo>
                      <a:lnTo>
                        <a:pt x="696" y="1332"/>
                      </a:lnTo>
                      <a:lnTo>
                        <a:pt x="666" y="1284"/>
                      </a:lnTo>
                      <a:lnTo>
                        <a:pt x="702" y="1260"/>
                      </a:lnTo>
                      <a:lnTo>
                        <a:pt x="672" y="1206"/>
                      </a:lnTo>
                      <a:lnTo>
                        <a:pt x="738" y="1194"/>
                      </a:lnTo>
                      <a:lnTo>
                        <a:pt x="738" y="1152"/>
                      </a:lnTo>
                      <a:lnTo>
                        <a:pt x="810" y="1164"/>
                      </a:lnTo>
                      <a:lnTo>
                        <a:pt x="834" y="1116"/>
                      </a:lnTo>
                      <a:lnTo>
                        <a:pt x="864" y="1086"/>
                      </a:lnTo>
                      <a:lnTo>
                        <a:pt x="942" y="1092"/>
                      </a:lnTo>
                      <a:lnTo>
                        <a:pt x="966" y="1056"/>
                      </a:lnTo>
                      <a:lnTo>
                        <a:pt x="1026" y="1056"/>
                      </a:lnTo>
                      <a:lnTo>
                        <a:pt x="1068" y="1008"/>
                      </a:lnTo>
                      <a:lnTo>
                        <a:pt x="1110" y="1056"/>
                      </a:lnTo>
                      <a:lnTo>
                        <a:pt x="1182" y="1032"/>
                      </a:lnTo>
                      <a:lnTo>
                        <a:pt x="1206" y="1080"/>
                      </a:lnTo>
                      <a:lnTo>
                        <a:pt x="1278" y="1068"/>
                      </a:lnTo>
                      <a:lnTo>
                        <a:pt x="1308" y="1098"/>
                      </a:lnTo>
                      <a:lnTo>
                        <a:pt x="1344" y="1056"/>
                      </a:lnTo>
                      <a:lnTo>
                        <a:pt x="1398" y="1050"/>
                      </a:lnTo>
                      <a:lnTo>
                        <a:pt x="1398" y="990"/>
                      </a:lnTo>
                      <a:lnTo>
                        <a:pt x="1452" y="996"/>
                      </a:lnTo>
                      <a:lnTo>
                        <a:pt x="1440" y="1032"/>
                      </a:lnTo>
                      <a:lnTo>
                        <a:pt x="1482" y="1050"/>
                      </a:lnTo>
                      <a:lnTo>
                        <a:pt x="1482" y="1098"/>
                      </a:lnTo>
                      <a:lnTo>
                        <a:pt x="1530" y="1110"/>
                      </a:lnTo>
                      <a:lnTo>
                        <a:pt x="1542" y="1146"/>
                      </a:lnTo>
                      <a:lnTo>
                        <a:pt x="1590" y="1146"/>
                      </a:lnTo>
                      <a:lnTo>
                        <a:pt x="1620" y="1194"/>
                      </a:lnTo>
                      <a:lnTo>
                        <a:pt x="1572" y="1224"/>
                      </a:lnTo>
                      <a:lnTo>
                        <a:pt x="1542" y="1200"/>
                      </a:lnTo>
                      <a:lnTo>
                        <a:pt x="1530" y="1254"/>
                      </a:lnTo>
                      <a:lnTo>
                        <a:pt x="1488" y="1260"/>
                      </a:lnTo>
                      <a:lnTo>
                        <a:pt x="1488" y="1308"/>
                      </a:lnTo>
                      <a:lnTo>
                        <a:pt x="1452" y="1326"/>
                      </a:lnTo>
                      <a:lnTo>
                        <a:pt x="1452" y="1392"/>
                      </a:lnTo>
                      <a:lnTo>
                        <a:pt x="1386" y="1416"/>
                      </a:lnTo>
                      <a:lnTo>
                        <a:pt x="1338" y="1404"/>
                      </a:lnTo>
                      <a:lnTo>
                        <a:pt x="1272" y="1386"/>
                      </a:lnTo>
                      <a:lnTo>
                        <a:pt x="1302" y="1356"/>
                      </a:lnTo>
                      <a:lnTo>
                        <a:pt x="1260" y="1350"/>
                      </a:lnTo>
                      <a:lnTo>
                        <a:pt x="1296" y="1290"/>
                      </a:lnTo>
                      <a:lnTo>
                        <a:pt x="1260" y="1260"/>
                      </a:lnTo>
                      <a:lnTo>
                        <a:pt x="1284" y="1212"/>
                      </a:lnTo>
                      <a:lnTo>
                        <a:pt x="1248" y="1152"/>
                      </a:lnTo>
                      <a:lnTo>
                        <a:pt x="1206" y="1134"/>
                      </a:lnTo>
                      <a:lnTo>
                        <a:pt x="1134" y="1146"/>
                      </a:lnTo>
                      <a:lnTo>
                        <a:pt x="1098" y="1104"/>
                      </a:lnTo>
                      <a:lnTo>
                        <a:pt x="1074" y="1146"/>
                      </a:lnTo>
                      <a:lnTo>
                        <a:pt x="1038" y="1212"/>
                      </a:lnTo>
                      <a:lnTo>
                        <a:pt x="984" y="1248"/>
                      </a:lnTo>
                      <a:lnTo>
                        <a:pt x="966" y="1308"/>
                      </a:lnTo>
                      <a:lnTo>
                        <a:pt x="912" y="1308"/>
                      </a:lnTo>
                      <a:lnTo>
                        <a:pt x="852" y="1302"/>
                      </a:lnTo>
                      <a:lnTo>
                        <a:pt x="810" y="1326"/>
                      </a:lnTo>
                      <a:lnTo>
                        <a:pt x="768" y="1308"/>
                      </a:lnTo>
                      <a:lnTo>
                        <a:pt x="786" y="1368"/>
                      </a:lnTo>
                      <a:lnTo>
                        <a:pt x="780" y="1428"/>
                      </a:lnTo>
                      <a:lnTo>
                        <a:pt x="750" y="1458"/>
                      </a:lnTo>
                      <a:lnTo>
                        <a:pt x="762" y="1524"/>
                      </a:lnTo>
                      <a:lnTo>
                        <a:pt x="786" y="1554"/>
                      </a:lnTo>
                      <a:lnTo>
                        <a:pt x="762" y="1590"/>
                      </a:lnTo>
                      <a:lnTo>
                        <a:pt x="786" y="1632"/>
                      </a:lnTo>
                      <a:lnTo>
                        <a:pt x="780" y="1674"/>
                      </a:lnTo>
                      <a:lnTo>
                        <a:pt x="840" y="1668"/>
                      </a:lnTo>
                      <a:lnTo>
                        <a:pt x="882" y="1710"/>
                      </a:lnTo>
                      <a:lnTo>
                        <a:pt x="930" y="1704"/>
                      </a:lnTo>
                      <a:lnTo>
                        <a:pt x="972" y="1734"/>
                      </a:lnTo>
                      <a:lnTo>
                        <a:pt x="978" y="1680"/>
                      </a:lnTo>
                      <a:lnTo>
                        <a:pt x="990" y="1644"/>
                      </a:lnTo>
                      <a:lnTo>
                        <a:pt x="1032" y="1596"/>
                      </a:lnTo>
                      <a:lnTo>
                        <a:pt x="1128" y="1620"/>
                      </a:lnTo>
                      <a:lnTo>
                        <a:pt x="1164" y="1584"/>
                      </a:lnTo>
                      <a:lnTo>
                        <a:pt x="1248" y="1584"/>
                      </a:lnTo>
                      <a:lnTo>
                        <a:pt x="1278" y="1548"/>
                      </a:lnTo>
                      <a:lnTo>
                        <a:pt x="1332" y="1560"/>
                      </a:lnTo>
                      <a:lnTo>
                        <a:pt x="1380" y="1512"/>
                      </a:lnTo>
                      <a:lnTo>
                        <a:pt x="1404" y="1524"/>
                      </a:lnTo>
                      <a:lnTo>
                        <a:pt x="1434" y="1470"/>
                      </a:lnTo>
                      <a:lnTo>
                        <a:pt x="1482" y="1458"/>
                      </a:lnTo>
                      <a:lnTo>
                        <a:pt x="1482" y="1428"/>
                      </a:lnTo>
                      <a:lnTo>
                        <a:pt x="1518" y="1440"/>
                      </a:lnTo>
                      <a:lnTo>
                        <a:pt x="1524" y="1386"/>
                      </a:lnTo>
                      <a:lnTo>
                        <a:pt x="1578" y="1386"/>
                      </a:lnTo>
                      <a:lnTo>
                        <a:pt x="1596" y="1326"/>
                      </a:lnTo>
                      <a:lnTo>
                        <a:pt x="1644" y="1362"/>
                      </a:lnTo>
                      <a:lnTo>
                        <a:pt x="1710" y="1338"/>
                      </a:lnTo>
                      <a:lnTo>
                        <a:pt x="1752" y="1368"/>
                      </a:lnTo>
                      <a:lnTo>
                        <a:pt x="1806" y="1344"/>
                      </a:lnTo>
                      <a:lnTo>
                        <a:pt x="1842" y="1374"/>
                      </a:lnTo>
                      <a:lnTo>
                        <a:pt x="1890" y="1350"/>
                      </a:lnTo>
                      <a:lnTo>
                        <a:pt x="1962" y="1356"/>
                      </a:lnTo>
                      <a:lnTo>
                        <a:pt x="2022" y="1386"/>
                      </a:lnTo>
                      <a:lnTo>
                        <a:pt x="2076" y="1350"/>
                      </a:lnTo>
                      <a:lnTo>
                        <a:pt x="2148" y="1368"/>
                      </a:lnTo>
                      <a:lnTo>
                        <a:pt x="2202" y="1398"/>
                      </a:lnTo>
                      <a:lnTo>
                        <a:pt x="2202" y="1446"/>
                      </a:lnTo>
                      <a:lnTo>
                        <a:pt x="2256" y="1422"/>
                      </a:lnTo>
                      <a:lnTo>
                        <a:pt x="2310" y="1470"/>
                      </a:lnTo>
                      <a:lnTo>
                        <a:pt x="2370" y="1470"/>
                      </a:lnTo>
                      <a:lnTo>
                        <a:pt x="2400" y="1512"/>
                      </a:lnTo>
                      <a:lnTo>
                        <a:pt x="2454" y="1488"/>
                      </a:lnTo>
                      <a:lnTo>
                        <a:pt x="2502" y="1518"/>
                      </a:lnTo>
                      <a:lnTo>
                        <a:pt x="2544" y="1578"/>
                      </a:lnTo>
                      <a:lnTo>
                        <a:pt x="2496" y="1608"/>
                      </a:lnTo>
                      <a:lnTo>
                        <a:pt x="2526" y="1644"/>
                      </a:lnTo>
                      <a:lnTo>
                        <a:pt x="2514" y="1692"/>
                      </a:lnTo>
                      <a:lnTo>
                        <a:pt x="2562" y="1698"/>
                      </a:lnTo>
                      <a:lnTo>
                        <a:pt x="2562" y="1740"/>
                      </a:lnTo>
                      <a:lnTo>
                        <a:pt x="2622" y="1740"/>
                      </a:lnTo>
                      <a:lnTo>
                        <a:pt x="2634" y="1788"/>
                      </a:lnTo>
                      <a:lnTo>
                        <a:pt x="2688" y="1800"/>
                      </a:lnTo>
                      <a:lnTo>
                        <a:pt x="2718" y="1842"/>
                      </a:lnTo>
                      <a:lnTo>
                        <a:pt x="2754" y="1806"/>
                      </a:lnTo>
                      <a:lnTo>
                        <a:pt x="2766" y="1728"/>
                      </a:lnTo>
                      <a:lnTo>
                        <a:pt x="2850" y="1686"/>
                      </a:lnTo>
                      <a:lnTo>
                        <a:pt x="2850" y="1626"/>
                      </a:lnTo>
                      <a:lnTo>
                        <a:pt x="2880" y="1596"/>
                      </a:lnTo>
                      <a:lnTo>
                        <a:pt x="2892" y="1530"/>
                      </a:lnTo>
                      <a:lnTo>
                        <a:pt x="2946" y="1494"/>
                      </a:lnTo>
                      <a:lnTo>
                        <a:pt x="2916" y="1440"/>
                      </a:lnTo>
                      <a:lnTo>
                        <a:pt x="2952" y="1398"/>
                      </a:lnTo>
                      <a:lnTo>
                        <a:pt x="2934" y="1344"/>
                      </a:lnTo>
                      <a:lnTo>
                        <a:pt x="2976" y="1308"/>
                      </a:lnTo>
                      <a:lnTo>
                        <a:pt x="2952" y="1272"/>
                      </a:lnTo>
                      <a:lnTo>
                        <a:pt x="2964" y="1230"/>
                      </a:lnTo>
                      <a:lnTo>
                        <a:pt x="2916" y="1230"/>
                      </a:lnTo>
                      <a:lnTo>
                        <a:pt x="2904" y="1176"/>
                      </a:lnTo>
                      <a:lnTo>
                        <a:pt x="2856" y="1176"/>
                      </a:lnTo>
                      <a:lnTo>
                        <a:pt x="2856" y="1140"/>
                      </a:lnTo>
                      <a:lnTo>
                        <a:pt x="2814" y="1104"/>
                      </a:lnTo>
                      <a:lnTo>
                        <a:pt x="2844" y="1056"/>
                      </a:lnTo>
                      <a:lnTo>
                        <a:pt x="2826" y="1014"/>
                      </a:lnTo>
                      <a:lnTo>
                        <a:pt x="2874" y="972"/>
                      </a:lnTo>
                      <a:lnTo>
                        <a:pt x="2844" y="954"/>
                      </a:lnTo>
                      <a:lnTo>
                        <a:pt x="2856" y="900"/>
                      </a:lnTo>
                      <a:lnTo>
                        <a:pt x="2790" y="840"/>
                      </a:lnTo>
                      <a:lnTo>
                        <a:pt x="2754" y="810"/>
                      </a:lnTo>
                      <a:lnTo>
                        <a:pt x="2730" y="870"/>
                      </a:lnTo>
                      <a:lnTo>
                        <a:pt x="2670" y="876"/>
                      </a:lnTo>
                      <a:lnTo>
                        <a:pt x="2682" y="936"/>
                      </a:lnTo>
                      <a:lnTo>
                        <a:pt x="2652" y="960"/>
                      </a:lnTo>
                      <a:lnTo>
                        <a:pt x="2640" y="996"/>
                      </a:lnTo>
                      <a:lnTo>
                        <a:pt x="2598" y="966"/>
                      </a:lnTo>
                      <a:lnTo>
                        <a:pt x="2598" y="894"/>
                      </a:lnTo>
                      <a:lnTo>
                        <a:pt x="2562" y="912"/>
                      </a:lnTo>
                      <a:lnTo>
                        <a:pt x="2562" y="858"/>
                      </a:lnTo>
                      <a:lnTo>
                        <a:pt x="2508" y="882"/>
                      </a:lnTo>
                      <a:lnTo>
                        <a:pt x="2448" y="876"/>
                      </a:lnTo>
                      <a:lnTo>
                        <a:pt x="2466" y="834"/>
                      </a:lnTo>
                      <a:lnTo>
                        <a:pt x="2484" y="780"/>
                      </a:lnTo>
                      <a:lnTo>
                        <a:pt x="2532" y="798"/>
                      </a:lnTo>
                      <a:lnTo>
                        <a:pt x="2562" y="780"/>
                      </a:lnTo>
                      <a:lnTo>
                        <a:pt x="2604" y="786"/>
                      </a:lnTo>
                      <a:lnTo>
                        <a:pt x="2646" y="822"/>
                      </a:lnTo>
                      <a:lnTo>
                        <a:pt x="2652" y="774"/>
                      </a:lnTo>
                      <a:lnTo>
                        <a:pt x="2700" y="768"/>
                      </a:lnTo>
                      <a:lnTo>
                        <a:pt x="2730" y="708"/>
                      </a:lnTo>
                      <a:lnTo>
                        <a:pt x="2694" y="708"/>
                      </a:lnTo>
                      <a:lnTo>
                        <a:pt x="2676" y="660"/>
                      </a:lnTo>
                      <a:lnTo>
                        <a:pt x="2616" y="678"/>
                      </a:lnTo>
                      <a:lnTo>
                        <a:pt x="2592" y="618"/>
                      </a:lnTo>
                      <a:lnTo>
                        <a:pt x="2538" y="624"/>
                      </a:lnTo>
                      <a:lnTo>
                        <a:pt x="2532" y="570"/>
                      </a:lnTo>
                      <a:lnTo>
                        <a:pt x="2508" y="492"/>
                      </a:lnTo>
                      <a:lnTo>
                        <a:pt x="2436" y="480"/>
                      </a:lnTo>
                      <a:lnTo>
                        <a:pt x="2406" y="438"/>
                      </a:lnTo>
                      <a:lnTo>
                        <a:pt x="2346" y="456"/>
                      </a:lnTo>
                      <a:lnTo>
                        <a:pt x="2280" y="444"/>
                      </a:lnTo>
                      <a:lnTo>
                        <a:pt x="2262" y="480"/>
                      </a:lnTo>
                      <a:lnTo>
                        <a:pt x="2226" y="468"/>
                      </a:lnTo>
                      <a:lnTo>
                        <a:pt x="2184" y="420"/>
                      </a:lnTo>
                      <a:lnTo>
                        <a:pt x="2190" y="372"/>
                      </a:lnTo>
                      <a:lnTo>
                        <a:pt x="2178" y="324"/>
                      </a:lnTo>
                      <a:lnTo>
                        <a:pt x="2130" y="288"/>
                      </a:lnTo>
                      <a:lnTo>
                        <a:pt x="2136" y="216"/>
                      </a:lnTo>
                      <a:lnTo>
                        <a:pt x="2094" y="180"/>
                      </a:lnTo>
                      <a:lnTo>
                        <a:pt x="2088" y="138"/>
                      </a:lnTo>
                      <a:lnTo>
                        <a:pt x="2040" y="168"/>
                      </a:lnTo>
                      <a:lnTo>
                        <a:pt x="1992" y="144"/>
                      </a:lnTo>
                      <a:lnTo>
                        <a:pt x="1950" y="186"/>
                      </a:lnTo>
                      <a:lnTo>
                        <a:pt x="1920" y="162"/>
                      </a:lnTo>
                      <a:lnTo>
                        <a:pt x="1836" y="174"/>
                      </a:lnTo>
                      <a:lnTo>
                        <a:pt x="1782" y="138"/>
                      </a:lnTo>
                      <a:lnTo>
                        <a:pt x="1788" y="102"/>
                      </a:lnTo>
                      <a:lnTo>
                        <a:pt x="1740" y="126"/>
                      </a:lnTo>
                      <a:lnTo>
                        <a:pt x="1710" y="90"/>
                      </a:lnTo>
                      <a:lnTo>
                        <a:pt x="1650" y="96"/>
                      </a:lnTo>
                      <a:lnTo>
                        <a:pt x="1626" y="54"/>
                      </a:lnTo>
                      <a:lnTo>
                        <a:pt x="1554" y="60"/>
                      </a:lnTo>
                      <a:lnTo>
                        <a:pt x="1524" y="12"/>
                      </a:lnTo>
                      <a:lnTo>
                        <a:pt x="1476" y="36"/>
                      </a:lnTo>
                      <a:lnTo>
                        <a:pt x="1422" y="12"/>
                      </a:lnTo>
                      <a:lnTo>
                        <a:pt x="1386" y="36"/>
                      </a:lnTo>
                      <a:lnTo>
                        <a:pt x="1338" y="0"/>
                      </a:lnTo>
                      <a:lnTo>
                        <a:pt x="1332" y="66"/>
                      </a:lnTo>
                      <a:lnTo>
                        <a:pt x="1284" y="78"/>
                      </a:lnTo>
                      <a:lnTo>
                        <a:pt x="1248" y="132"/>
                      </a:lnTo>
                      <a:lnTo>
                        <a:pt x="1188" y="114"/>
                      </a:lnTo>
                      <a:lnTo>
                        <a:pt x="1140" y="144"/>
                      </a:lnTo>
                      <a:lnTo>
                        <a:pt x="1080" y="120"/>
                      </a:lnTo>
                      <a:lnTo>
                        <a:pt x="1014" y="156"/>
                      </a:lnTo>
                      <a:lnTo>
                        <a:pt x="954" y="120"/>
                      </a:lnTo>
                      <a:lnTo>
                        <a:pt x="888" y="156"/>
                      </a:lnTo>
                      <a:lnTo>
                        <a:pt x="810" y="120"/>
                      </a:lnTo>
                      <a:lnTo>
                        <a:pt x="768" y="174"/>
                      </a:lnTo>
                      <a:lnTo>
                        <a:pt x="714" y="144"/>
                      </a:lnTo>
                      <a:lnTo>
                        <a:pt x="660" y="162"/>
                      </a:lnTo>
                      <a:lnTo>
                        <a:pt x="600" y="144"/>
                      </a:lnTo>
                      <a:lnTo>
                        <a:pt x="618" y="216"/>
                      </a:lnTo>
                      <a:lnTo>
                        <a:pt x="570" y="246"/>
                      </a:lnTo>
                      <a:lnTo>
                        <a:pt x="588" y="294"/>
                      </a:lnTo>
                      <a:lnTo>
                        <a:pt x="564" y="366"/>
                      </a:lnTo>
                      <a:lnTo>
                        <a:pt x="606" y="396"/>
                      </a:lnTo>
                      <a:lnTo>
                        <a:pt x="552" y="444"/>
                      </a:lnTo>
                      <a:lnTo>
                        <a:pt x="480" y="474"/>
                      </a:lnTo>
                      <a:lnTo>
                        <a:pt x="426" y="522"/>
                      </a:lnTo>
                      <a:lnTo>
                        <a:pt x="348" y="522"/>
                      </a:lnTo>
                      <a:lnTo>
                        <a:pt x="324" y="564"/>
                      </a:lnTo>
                      <a:lnTo>
                        <a:pt x="288" y="552"/>
                      </a:lnTo>
                      <a:lnTo>
                        <a:pt x="252" y="606"/>
                      </a:lnTo>
                      <a:lnTo>
                        <a:pt x="204" y="636"/>
                      </a:lnTo>
                      <a:lnTo>
                        <a:pt x="210" y="678"/>
                      </a:lnTo>
                      <a:lnTo>
                        <a:pt x="168" y="696"/>
                      </a:lnTo>
                      <a:lnTo>
                        <a:pt x="174" y="756"/>
                      </a:lnTo>
                      <a:lnTo>
                        <a:pt x="132" y="780"/>
                      </a:lnTo>
                      <a:lnTo>
                        <a:pt x="174" y="822"/>
                      </a:lnTo>
                      <a:lnTo>
                        <a:pt x="168" y="870"/>
                      </a:lnTo>
                      <a:lnTo>
                        <a:pt x="216" y="888"/>
                      </a:lnTo>
                      <a:lnTo>
                        <a:pt x="216" y="936"/>
                      </a:lnTo>
                      <a:lnTo>
                        <a:pt x="264" y="990"/>
                      </a:lnTo>
                      <a:lnTo>
                        <a:pt x="210" y="1008"/>
                      </a:lnTo>
                      <a:lnTo>
                        <a:pt x="156" y="990"/>
                      </a:lnTo>
                      <a:lnTo>
                        <a:pt x="156" y="1032"/>
                      </a:lnTo>
                      <a:lnTo>
                        <a:pt x="114" y="1056"/>
                      </a:lnTo>
                      <a:lnTo>
                        <a:pt x="114" y="1110"/>
                      </a:lnTo>
                      <a:lnTo>
                        <a:pt x="72" y="1128"/>
                      </a:lnTo>
                      <a:lnTo>
                        <a:pt x="102" y="1164"/>
                      </a:lnTo>
                      <a:lnTo>
                        <a:pt x="84" y="1200"/>
                      </a:lnTo>
                      <a:lnTo>
                        <a:pt x="108" y="1236"/>
                      </a:lnTo>
                      <a:lnTo>
                        <a:pt x="96" y="1302"/>
                      </a:lnTo>
                      <a:lnTo>
                        <a:pt x="84" y="1374"/>
                      </a:lnTo>
                      <a:lnTo>
                        <a:pt x="54" y="1398"/>
                      </a:lnTo>
                      <a:lnTo>
                        <a:pt x="54" y="1458"/>
                      </a:lnTo>
                      <a:lnTo>
                        <a:pt x="0" y="1488"/>
                      </a:lnTo>
                      <a:lnTo>
                        <a:pt x="60" y="1518"/>
                      </a:lnTo>
                      <a:lnTo>
                        <a:pt x="54" y="1566"/>
                      </a:lnTo>
                      <a:lnTo>
                        <a:pt x="102" y="1578"/>
                      </a:lnTo>
                      <a:lnTo>
                        <a:pt x="120" y="1626"/>
                      </a:lnTo>
                      <a:lnTo>
                        <a:pt x="168" y="1626"/>
                      </a:lnTo>
                      <a:lnTo>
                        <a:pt x="180" y="1674"/>
                      </a:lnTo>
                      <a:lnTo>
                        <a:pt x="264" y="1656"/>
                      </a:lnTo>
                      <a:lnTo>
                        <a:pt x="318" y="1692"/>
                      </a:lnTo>
                      <a:lnTo>
                        <a:pt x="390" y="1656"/>
                      </a:lnTo>
                      <a:lnTo>
                        <a:pt x="444" y="1686"/>
                      </a:lnTo>
                      <a:lnTo>
                        <a:pt x="462" y="1644"/>
                      </a:lnTo>
                      <a:lnTo>
                        <a:pt x="504" y="1632"/>
                      </a:lnTo>
                      <a:lnTo>
                        <a:pt x="504" y="1572"/>
                      </a:lnTo>
                      <a:lnTo>
                        <a:pt x="552" y="1530"/>
                      </a:lnTo>
                      <a:close/>
                    </a:path>
                  </a:pathLst>
                </a:custGeom>
                <a:blipFill dpi="0" rotWithShape="0">
                  <a:blip r:embed="rId7"/>
                  <a:srcRect/>
                  <a:tile tx="0" ty="0" sx="100000" sy="100000" flip="none" algn="tl"/>
                </a:blipFill>
                <a:ln w="12700">
                  <a:solidFill>
                    <a:srgbClr val="006000"/>
                  </a:solidFill>
                  <a:prstDash val="solid"/>
                  <a:round/>
                  <a:headEnd/>
                  <a:tailEnd/>
                </a:ln>
              </p:spPr>
              <p:txBody>
                <a:bodyPr/>
                <a:lstStyle/>
                <a:p>
                  <a:endParaRPr lang="en-US"/>
                </a:p>
              </p:txBody>
            </p:sp>
          </p:grpSp>
        </p:grpSp>
        <p:sp>
          <p:nvSpPr>
            <p:cNvPr id="738506" name="Text Box 202"/>
            <p:cNvSpPr txBox="1">
              <a:spLocks noChangeArrowheads="1"/>
            </p:cNvSpPr>
            <p:nvPr/>
          </p:nvSpPr>
          <p:spPr bwMode="auto">
            <a:xfrm>
              <a:off x="4254" y="528"/>
              <a:ext cx="11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a:t>frame n° 41</a:t>
              </a:r>
            </a:p>
          </p:txBody>
        </p:sp>
      </p:grpSp>
      <p:grpSp>
        <p:nvGrpSpPr>
          <p:cNvPr id="738507" name="Group 203"/>
          <p:cNvGrpSpPr>
            <a:grpSpLocks/>
          </p:cNvGrpSpPr>
          <p:nvPr/>
        </p:nvGrpSpPr>
        <p:grpSpPr bwMode="auto">
          <a:xfrm>
            <a:off x="3305175" y="838200"/>
            <a:ext cx="2533650" cy="2651125"/>
            <a:chOff x="2082" y="528"/>
            <a:chExt cx="1596" cy="1670"/>
          </a:xfrm>
        </p:grpSpPr>
        <p:grpSp>
          <p:nvGrpSpPr>
            <p:cNvPr id="738508" name="Group 204"/>
            <p:cNvGrpSpPr>
              <a:grpSpLocks/>
            </p:cNvGrpSpPr>
            <p:nvPr/>
          </p:nvGrpSpPr>
          <p:grpSpPr bwMode="auto">
            <a:xfrm>
              <a:off x="2082" y="816"/>
              <a:ext cx="1596" cy="1382"/>
              <a:chOff x="2082" y="816"/>
              <a:chExt cx="1596" cy="1382"/>
            </a:xfrm>
          </p:grpSpPr>
          <p:sp>
            <p:nvSpPr>
              <p:cNvPr id="738509" name="Rectangle 205"/>
              <p:cNvSpPr>
                <a:spLocks noChangeArrowheads="1"/>
              </p:cNvSpPr>
              <p:nvPr/>
            </p:nvSpPr>
            <p:spPr bwMode="auto">
              <a:xfrm>
                <a:off x="2082" y="816"/>
                <a:ext cx="1596" cy="1382"/>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10" name="Rectangle 206"/>
              <p:cNvSpPr>
                <a:spLocks noChangeArrowheads="1"/>
              </p:cNvSpPr>
              <p:nvPr/>
            </p:nvSpPr>
            <p:spPr bwMode="auto">
              <a:xfrm>
                <a:off x="2085" y="1991"/>
                <a:ext cx="1590" cy="204"/>
              </a:xfrm>
              <a:prstGeom prst="rect">
                <a:avLst/>
              </a:prstGeom>
              <a:gradFill rotWithShape="0">
                <a:gsLst>
                  <a:gs pos="0">
                    <a:srgbClr val="99CC00">
                      <a:gamma/>
                      <a:shade val="46275"/>
                      <a:invGamma/>
                    </a:srgbClr>
                  </a:gs>
                  <a:gs pos="100000">
                    <a:srgbClr val="99CC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11" name="Freeform 207" descr="Oak"/>
              <p:cNvSpPr>
                <a:spLocks/>
              </p:cNvSpPr>
              <p:nvPr/>
            </p:nvSpPr>
            <p:spPr bwMode="auto">
              <a:xfrm>
                <a:off x="2085" y="1576"/>
                <a:ext cx="1590" cy="204"/>
              </a:xfrm>
              <a:custGeom>
                <a:avLst/>
                <a:gdLst>
                  <a:gd name="T0" fmla="*/ 0 w 2352"/>
                  <a:gd name="T1" fmla="*/ 96 h 288"/>
                  <a:gd name="T2" fmla="*/ 96 w 2352"/>
                  <a:gd name="T3" fmla="*/ 48 h 288"/>
                  <a:gd name="T4" fmla="*/ 144 w 2352"/>
                  <a:gd name="T5" fmla="*/ 96 h 288"/>
                  <a:gd name="T6" fmla="*/ 192 w 2352"/>
                  <a:gd name="T7" fmla="*/ 96 h 288"/>
                  <a:gd name="T8" fmla="*/ 384 w 2352"/>
                  <a:gd name="T9" fmla="*/ 48 h 288"/>
                  <a:gd name="T10" fmla="*/ 624 w 2352"/>
                  <a:gd name="T11" fmla="*/ 192 h 288"/>
                  <a:gd name="T12" fmla="*/ 672 w 2352"/>
                  <a:gd name="T13" fmla="*/ 48 h 288"/>
                  <a:gd name="T14" fmla="*/ 960 w 2352"/>
                  <a:gd name="T15" fmla="*/ 144 h 288"/>
                  <a:gd name="T16" fmla="*/ 1200 w 2352"/>
                  <a:gd name="T17" fmla="*/ 48 h 288"/>
                  <a:gd name="T18" fmla="*/ 1344 w 2352"/>
                  <a:gd name="T19" fmla="*/ 0 h 288"/>
                  <a:gd name="T20" fmla="*/ 1680 w 2352"/>
                  <a:gd name="T21" fmla="*/ 96 h 288"/>
                  <a:gd name="T22" fmla="*/ 1872 w 2352"/>
                  <a:gd name="T23" fmla="*/ 144 h 288"/>
                  <a:gd name="T24" fmla="*/ 2016 w 2352"/>
                  <a:gd name="T25" fmla="*/ 48 h 288"/>
                  <a:gd name="T26" fmla="*/ 2112 w 2352"/>
                  <a:gd name="T27" fmla="*/ 96 h 288"/>
                  <a:gd name="T28" fmla="*/ 2304 w 2352"/>
                  <a:gd name="T29" fmla="*/ 48 h 288"/>
                  <a:gd name="T30" fmla="*/ 2352 w 2352"/>
                  <a:gd name="T31" fmla="*/ 48 h 288"/>
                  <a:gd name="T32" fmla="*/ 2352 w 2352"/>
                  <a:gd name="T33" fmla="*/ 288 h 288"/>
                  <a:gd name="T34" fmla="*/ 0 w 2352"/>
                  <a:gd name="T35" fmla="*/ 288 h 288"/>
                  <a:gd name="T36" fmla="*/ 0 w 2352"/>
                  <a:gd name="T37" fmla="*/ 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2" h="288">
                    <a:moveTo>
                      <a:pt x="0" y="96"/>
                    </a:moveTo>
                    <a:lnTo>
                      <a:pt x="96" y="48"/>
                    </a:lnTo>
                    <a:lnTo>
                      <a:pt x="144" y="96"/>
                    </a:lnTo>
                    <a:lnTo>
                      <a:pt x="192" y="96"/>
                    </a:lnTo>
                    <a:lnTo>
                      <a:pt x="384" y="48"/>
                    </a:lnTo>
                    <a:lnTo>
                      <a:pt x="624" y="192"/>
                    </a:lnTo>
                    <a:lnTo>
                      <a:pt x="672" y="48"/>
                    </a:lnTo>
                    <a:lnTo>
                      <a:pt x="960" y="144"/>
                    </a:lnTo>
                    <a:lnTo>
                      <a:pt x="1200" y="48"/>
                    </a:lnTo>
                    <a:lnTo>
                      <a:pt x="1344" y="0"/>
                    </a:lnTo>
                    <a:lnTo>
                      <a:pt x="1680" y="96"/>
                    </a:lnTo>
                    <a:lnTo>
                      <a:pt x="1872" y="144"/>
                    </a:lnTo>
                    <a:lnTo>
                      <a:pt x="2016" y="48"/>
                    </a:lnTo>
                    <a:lnTo>
                      <a:pt x="2112" y="96"/>
                    </a:lnTo>
                    <a:lnTo>
                      <a:pt x="2304" y="48"/>
                    </a:lnTo>
                    <a:lnTo>
                      <a:pt x="2352" y="48"/>
                    </a:lnTo>
                    <a:lnTo>
                      <a:pt x="2352" y="288"/>
                    </a:lnTo>
                    <a:lnTo>
                      <a:pt x="0" y="288"/>
                    </a:lnTo>
                    <a:lnTo>
                      <a:pt x="0" y="96"/>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12" name="Rectangle 208"/>
              <p:cNvSpPr>
                <a:spLocks noChangeArrowheads="1"/>
              </p:cNvSpPr>
              <p:nvPr/>
            </p:nvSpPr>
            <p:spPr bwMode="auto">
              <a:xfrm>
                <a:off x="2085" y="1777"/>
                <a:ext cx="1590" cy="220"/>
              </a:xfrm>
              <a:prstGeom prst="rect">
                <a:avLst/>
              </a:prstGeom>
              <a:solidFill>
                <a:srgbClr val="96969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8513" name="Object 209"/>
              <p:cNvGraphicFramePr>
                <a:graphicFrameLocks noChangeAspect="1"/>
              </p:cNvGraphicFramePr>
              <p:nvPr/>
            </p:nvGraphicFramePr>
            <p:xfrm>
              <a:off x="2525" y="1680"/>
              <a:ext cx="1021" cy="287"/>
            </p:xfrm>
            <a:graphic>
              <a:graphicData uri="http://schemas.openxmlformats.org/presentationml/2006/ole">
                <mc:AlternateContent xmlns:mc="http://schemas.openxmlformats.org/markup-compatibility/2006">
                  <mc:Choice xmlns:v="urn:schemas-microsoft-com:vml" Requires="v">
                    <p:oleObj spid="_x0000_s10256" name="Clip" r:id="rId9" imgW="6544800" imgH="1706400" progId="MS_ClipArt_Gallery.2">
                      <p:embed/>
                    </p:oleObj>
                  </mc:Choice>
                  <mc:Fallback>
                    <p:oleObj name="Clip" r:id="rId9" imgW="6544800" imgH="17064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 y="1680"/>
                            <a:ext cx="1021"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38514" name="Group 210"/>
              <p:cNvGrpSpPr>
                <a:grpSpLocks/>
              </p:cNvGrpSpPr>
              <p:nvPr/>
            </p:nvGrpSpPr>
            <p:grpSpPr bwMode="auto">
              <a:xfrm>
                <a:off x="2392" y="1008"/>
                <a:ext cx="1149" cy="1105"/>
                <a:chOff x="240" y="1536"/>
                <a:chExt cx="2976" cy="2684"/>
              </a:xfrm>
            </p:grpSpPr>
            <p:grpSp>
              <p:nvGrpSpPr>
                <p:cNvPr id="738515" name="Group 211"/>
                <p:cNvGrpSpPr>
                  <a:grpSpLocks/>
                </p:cNvGrpSpPr>
                <p:nvPr/>
              </p:nvGrpSpPr>
              <p:grpSpPr bwMode="auto">
                <a:xfrm>
                  <a:off x="1056" y="3840"/>
                  <a:ext cx="1189" cy="380"/>
                  <a:chOff x="1113" y="3049"/>
                  <a:chExt cx="1189" cy="380"/>
                </a:xfrm>
              </p:grpSpPr>
              <p:sp>
                <p:nvSpPr>
                  <p:cNvPr id="738516" name="Freeform 212"/>
                  <p:cNvSpPr>
                    <a:spLocks/>
                  </p:cNvSpPr>
                  <p:nvPr/>
                </p:nvSpPr>
                <p:spPr bwMode="auto">
                  <a:xfrm>
                    <a:off x="1717" y="3049"/>
                    <a:ext cx="585" cy="380"/>
                  </a:xfrm>
                  <a:custGeom>
                    <a:avLst/>
                    <a:gdLst>
                      <a:gd name="T0" fmla="*/ 56 w 585"/>
                      <a:gd name="T1" fmla="*/ 342 h 380"/>
                      <a:gd name="T2" fmla="*/ 69 w 585"/>
                      <a:gd name="T3" fmla="*/ 338 h 380"/>
                      <a:gd name="T4" fmla="*/ 137 w 585"/>
                      <a:gd name="T5" fmla="*/ 318 h 380"/>
                      <a:gd name="T6" fmla="*/ 305 w 585"/>
                      <a:gd name="T7" fmla="*/ 363 h 380"/>
                      <a:gd name="T8" fmla="*/ 399 w 585"/>
                      <a:gd name="T9" fmla="*/ 330 h 380"/>
                      <a:gd name="T10" fmla="*/ 351 w 585"/>
                      <a:gd name="T11" fmla="*/ 302 h 380"/>
                      <a:gd name="T12" fmla="*/ 363 w 585"/>
                      <a:gd name="T13" fmla="*/ 299 h 380"/>
                      <a:gd name="T14" fmla="*/ 428 w 585"/>
                      <a:gd name="T15" fmla="*/ 279 h 380"/>
                      <a:gd name="T16" fmla="*/ 474 w 585"/>
                      <a:gd name="T17" fmla="*/ 261 h 380"/>
                      <a:gd name="T18" fmla="*/ 503 w 585"/>
                      <a:gd name="T19" fmla="*/ 216 h 380"/>
                      <a:gd name="T20" fmla="*/ 491 w 585"/>
                      <a:gd name="T21" fmla="*/ 200 h 380"/>
                      <a:gd name="T22" fmla="*/ 467 w 585"/>
                      <a:gd name="T23" fmla="*/ 170 h 380"/>
                      <a:gd name="T24" fmla="*/ 425 w 585"/>
                      <a:gd name="T25" fmla="*/ 188 h 380"/>
                      <a:gd name="T26" fmla="*/ 419 w 585"/>
                      <a:gd name="T27" fmla="*/ 113 h 380"/>
                      <a:gd name="T28" fmla="*/ 416 w 585"/>
                      <a:gd name="T29" fmla="*/ 183 h 380"/>
                      <a:gd name="T30" fmla="*/ 395 w 585"/>
                      <a:gd name="T31" fmla="*/ 131 h 380"/>
                      <a:gd name="T32" fmla="*/ 386 w 585"/>
                      <a:gd name="T33" fmla="*/ 116 h 380"/>
                      <a:gd name="T34" fmla="*/ 371 w 585"/>
                      <a:gd name="T35" fmla="*/ 168 h 380"/>
                      <a:gd name="T36" fmla="*/ 357 w 585"/>
                      <a:gd name="T37" fmla="*/ 138 h 380"/>
                      <a:gd name="T38" fmla="*/ 387 w 585"/>
                      <a:gd name="T39" fmla="*/ 53 h 380"/>
                      <a:gd name="T40" fmla="*/ 342 w 585"/>
                      <a:gd name="T41" fmla="*/ 138 h 380"/>
                      <a:gd name="T42" fmla="*/ 347 w 585"/>
                      <a:gd name="T43" fmla="*/ 69 h 380"/>
                      <a:gd name="T44" fmla="*/ 339 w 585"/>
                      <a:gd name="T45" fmla="*/ 59 h 380"/>
                      <a:gd name="T46" fmla="*/ 330 w 585"/>
                      <a:gd name="T47" fmla="*/ 119 h 380"/>
                      <a:gd name="T48" fmla="*/ 324 w 585"/>
                      <a:gd name="T49" fmla="*/ 72 h 380"/>
                      <a:gd name="T50" fmla="*/ 321 w 585"/>
                      <a:gd name="T51" fmla="*/ 66 h 380"/>
                      <a:gd name="T52" fmla="*/ 317 w 585"/>
                      <a:gd name="T53" fmla="*/ 114 h 380"/>
                      <a:gd name="T54" fmla="*/ 308 w 585"/>
                      <a:gd name="T55" fmla="*/ 104 h 380"/>
                      <a:gd name="T56" fmla="*/ 311 w 585"/>
                      <a:gd name="T57" fmla="*/ 39 h 380"/>
                      <a:gd name="T58" fmla="*/ 296 w 585"/>
                      <a:gd name="T59" fmla="*/ 101 h 380"/>
                      <a:gd name="T60" fmla="*/ 284 w 585"/>
                      <a:gd name="T61" fmla="*/ 44 h 380"/>
                      <a:gd name="T62" fmla="*/ 282 w 585"/>
                      <a:gd name="T63" fmla="*/ 30 h 380"/>
                      <a:gd name="T64" fmla="*/ 263 w 585"/>
                      <a:gd name="T65" fmla="*/ 101 h 380"/>
                      <a:gd name="T66" fmla="*/ 287 w 585"/>
                      <a:gd name="T67" fmla="*/ 0 h 380"/>
                      <a:gd name="T68" fmla="*/ 231 w 585"/>
                      <a:gd name="T69" fmla="*/ 72 h 380"/>
                      <a:gd name="T70" fmla="*/ 17 w 585"/>
                      <a:gd name="T71" fmla="*/ 318 h 380"/>
                      <a:gd name="T72" fmla="*/ 30 w 585"/>
                      <a:gd name="T73" fmla="*/ 31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5" h="380">
                        <a:moveTo>
                          <a:pt x="50" y="360"/>
                        </a:moveTo>
                        <a:lnTo>
                          <a:pt x="56" y="342"/>
                        </a:lnTo>
                        <a:lnTo>
                          <a:pt x="135" y="375"/>
                        </a:lnTo>
                        <a:lnTo>
                          <a:pt x="69" y="338"/>
                        </a:lnTo>
                        <a:lnTo>
                          <a:pt x="218" y="344"/>
                        </a:lnTo>
                        <a:lnTo>
                          <a:pt x="137" y="318"/>
                        </a:lnTo>
                        <a:lnTo>
                          <a:pt x="266" y="318"/>
                        </a:lnTo>
                        <a:lnTo>
                          <a:pt x="305" y="363"/>
                        </a:lnTo>
                        <a:lnTo>
                          <a:pt x="273" y="318"/>
                        </a:lnTo>
                        <a:lnTo>
                          <a:pt x="399" y="330"/>
                        </a:lnTo>
                        <a:lnTo>
                          <a:pt x="279" y="312"/>
                        </a:lnTo>
                        <a:lnTo>
                          <a:pt x="351" y="302"/>
                        </a:lnTo>
                        <a:lnTo>
                          <a:pt x="450" y="309"/>
                        </a:lnTo>
                        <a:lnTo>
                          <a:pt x="363" y="299"/>
                        </a:lnTo>
                        <a:lnTo>
                          <a:pt x="524" y="282"/>
                        </a:lnTo>
                        <a:lnTo>
                          <a:pt x="428" y="279"/>
                        </a:lnTo>
                        <a:lnTo>
                          <a:pt x="585" y="246"/>
                        </a:lnTo>
                        <a:lnTo>
                          <a:pt x="474" y="261"/>
                        </a:lnTo>
                        <a:lnTo>
                          <a:pt x="579" y="152"/>
                        </a:lnTo>
                        <a:lnTo>
                          <a:pt x="503" y="216"/>
                        </a:lnTo>
                        <a:lnTo>
                          <a:pt x="489" y="137"/>
                        </a:lnTo>
                        <a:lnTo>
                          <a:pt x="491" y="200"/>
                        </a:lnTo>
                        <a:lnTo>
                          <a:pt x="422" y="65"/>
                        </a:lnTo>
                        <a:lnTo>
                          <a:pt x="467" y="170"/>
                        </a:lnTo>
                        <a:lnTo>
                          <a:pt x="446" y="195"/>
                        </a:lnTo>
                        <a:lnTo>
                          <a:pt x="425" y="188"/>
                        </a:lnTo>
                        <a:lnTo>
                          <a:pt x="440" y="134"/>
                        </a:lnTo>
                        <a:lnTo>
                          <a:pt x="419" y="113"/>
                        </a:lnTo>
                        <a:lnTo>
                          <a:pt x="432" y="150"/>
                        </a:lnTo>
                        <a:lnTo>
                          <a:pt x="416" y="183"/>
                        </a:lnTo>
                        <a:lnTo>
                          <a:pt x="395" y="167"/>
                        </a:lnTo>
                        <a:lnTo>
                          <a:pt x="395" y="131"/>
                        </a:lnTo>
                        <a:lnTo>
                          <a:pt x="383" y="72"/>
                        </a:lnTo>
                        <a:lnTo>
                          <a:pt x="386" y="116"/>
                        </a:lnTo>
                        <a:lnTo>
                          <a:pt x="390" y="152"/>
                        </a:lnTo>
                        <a:lnTo>
                          <a:pt x="371" y="168"/>
                        </a:lnTo>
                        <a:lnTo>
                          <a:pt x="353" y="162"/>
                        </a:lnTo>
                        <a:lnTo>
                          <a:pt x="357" y="138"/>
                        </a:lnTo>
                        <a:lnTo>
                          <a:pt x="362" y="113"/>
                        </a:lnTo>
                        <a:lnTo>
                          <a:pt x="387" y="53"/>
                        </a:lnTo>
                        <a:lnTo>
                          <a:pt x="351" y="105"/>
                        </a:lnTo>
                        <a:lnTo>
                          <a:pt x="342" y="138"/>
                        </a:lnTo>
                        <a:lnTo>
                          <a:pt x="336" y="107"/>
                        </a:lnTo>
                        <a:lnTo>
                          <a:pt x="347" y="69"/>
                        </a:lnTo>
                        <a:lnTo>
                          <a:pt x="350" y="38"/>
                        </a:lnTo>
                        <a:lnTo>
                          <a:pt x="339" y="59"/>
                        </a:lnTo>
                        <a:lnTo>
                          <a:pt x="330" y="92"/>
                        </a:lnTo>
                        <a:lnTo>
                          <a:pt x="330" y="119"/>
                        </a:lnTo>
                        <a:lnTo>
                          <a:pt x="323" y="93"/>
                        </a:lnTo>
                        <a:lnTo>
                          <a:pt x="324" y="72"/>
                        </a:lnTo>
                        <a:lnTo>
                          <a:pt x="336" y="48"/>
                        </a:lnTo>
                        <a:lnTo>
                          <a:pt x="321" y="66"/>
                        </a:lnTo>
                        <a:lnTo>
                          <a:pt x="317" y="95"/>
                        </a:lnTo>
                        <a:lnTo>
                          <a:pt x="317" y="114"/>
                        </a:lnTo>
                        <a:lnTo>
                          <a:pt x="305" y="123"/>
                        </a:lnTo>
                        <a:lnTo>
                          <a:pt x="308" y="104"/>
                        </a:lnTo>
                        <a:lnTo>
                          <a:pt x="314" y="77"/>
                        </a:lnTo>
                        <a:lnTo>
                          <a:pt x="311" y="39"/>
                        </a:lnTo>
                        <a:lnTo>
                          <a:pt x="308" y="71"/>
                        </a:lnTo>
                        <a:lnTo>
                          <a:pt x="296" y="101"/>
                        </a:lnTo>
                        <a:lnTo>
                          <a:pt x="282" y="83"/>
                        </a:lnTo>
                        <a:lnTo>
                          <a:pt x="284" y="44"/>
                        </a:lnTo>
                        <a:lnTo>
                          <a:pt x="312" y="0"/>
                        </a:lnTo>
                        <a:lnTo>
                          <a:pt x="282" y="30"/>
                        </a:lnTo>
                        <a:lnTo>
                          <a:pt x="270" y="68"/>
                        </a:lnTo>
                        <a:lnTo>
                          <a:pt x="263" y="101"/>
                        </a:lnTo>
                        <a:lnTo>
                          <a:pt x="261" y="56"/>
                        </a:lnTo>
                        <a:lnTo>
                          <a:pt x="287" y="0"/>
                        </a:lnTo>
                        <a:lnTo>
                          <a:pt x="261" y="36"/>
                        </a:lnTo>
                        <a:lnTo>
                          <a:pt x="231" y="72"/>
                        </a:lnTo>
                        <a:lnTo>
                          <a:pt x="0" y="72"/>
                        </a:lnTo>
                        <a:lnTo>
                          <a:pt x="17" y="318"/>
                        </a:lnTo>
                        <a:lnTo>
                          <a:pt x="0" y="380"/>
                        </a:lnTo>
                        <a:lnTo>
                          <a:pt x="30" y="317"/>
                        </a:lnTo>
                        <a:lnTo>
                          <a:pt x="50" y="36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17" name="Freeform 213"/>
                  <p:cNvSpPr>
                    <a:spLocks/>
                  </p:cNvSpPr>
                  <p:nvPr/>
                </p:nvSpPr>
                <p:spPr bwMode="auto">
                  <a:xfrm>
                    <a:off x="1113" y="3119"/>
                    <a:ext cx="648" cy="297"/>
                  </a:xfrm>
                  <a:custGeom>
                    <a:avLst/>
                    <a:gdLst>
                      <a:gd name="T0" fmla="*/ 586 w 648"/>
                      <a:gd name="T1" fmla="*/ 268 h 297"/>
                      <a:gd name="T2" fmla="*/ 572 w 648"/>
                      <a:gd name="T3" fmla="*/ 265 h 297"/>
                      <a:gd name="T4" fmla="*/ 497 w 648"/>
                      <a:gd name="T5" fmla="*/ 249 h 297"/>
                      <a:gd name="T6" fmla="*/ 310 w 648"/>
                      <a:gd name="T7" fmla="*/ 284 h 297"/>
                      <a:gd name="T8" fmla="*/ 206 w 648"/>
                      <a:gd name="T9" fmla="*/ 258 h 297"/>
                      <a:gd name="T10" fmla="*/ 259 w 648"/>
                      <a:gd name="T11" fmla="*/ 236 h 297"/>
                      <a:gd name="T12" fmla="*/ 246 w 648"/>
                      <a:gd name="T13" fmla="*/ 234 h 297"/>
                      <a:gd name="T14" fmla="*/ 174 w 648"/>
                      <a:gd name="T15" fmla="*/ 218 h 297"/>
                      <a:gd name="T16" fmla="*/ 123 w 648"/>
                      <a:gd name="T17" fmla="*/ 204 h 297"/>
                      <a:gd name="T18" fmla="*/ 90 w 648"/>
                      <a:gd name="T19" fmla="*/ 169 h 297"/>
                      <a:gd name="T20" fmla="*/ 104 w 648"/>
                      <a:gd name="T21" fmla="*/ 156 h 297"/>
                      <a:gd name="T22" fmla="*/ 130 w 648"/>
                      <a:gd name="T23" fmla="*/ 133 h 297"/>
                      <a:gd name="T24" fmla="*/ 177 w 648"/>
                      <a:gd name="T25" fmla="*/ 147 h 297"/>
                      <a:gd name="T26" fmla="*/ 184 w 648"/>
                      <a:gd name="T27" fmla="*/ 88 h 297"/>
                      <a:gd name="T28" fmla="*/ 187 w 648"/>
                      <a:gd name="T29" fmla="*/ 143 h 297"/>
                      <a:gd name="T30" fmla="*/ 210 w 648"/>
                      <a:gd name="T31" fmla="*/ 102 h 297"/>
                      <a:gd name="T32" fmla="*/ 220 w 648"/>
                      <a:gd name="T33" fmla="*/ 90 h 297"/>
                      <a:gd name="T34" fmla="*/ 237 w 648"/>
                      <a:gd name="T35" fmla="*/ 131 h 297"/>
                      <a:gd name="T36" fmla="*/ 252 w 648"/>
                      <a:gd name="T37" fmla="*/ 108 h 297"/>
                      <a:gd name="T38" fmla="*/ 219 w 648"/>
                      <a:gd name="T39" fmla="*/ 41 h 297"/>
                      <a:gd name="T40" fmla="*/ 269 w 648"/>
                      <a:gd name="T41" fmla="*/ 108 h 297"/>
                      <a:gd name="T42" fmla="*/ 264 w 648"/>
                      <a:gd name="T43" fmla="*/ 54 h 297"/>
                      <a:gd name="T44" fmla="*/ 272 w 648"/>
                      <a:gd name="T45" fmla="*/ 46 h 297"/>
                      <a:gd name="T46" fmla="*/ 282 w 648"/>
                      <a:gd name="T47" fmla="*/ 93 h 297"/>
                      <a:gd name="T48" fmla="*/ 289 w 648"/>
                      <a:gd name="T49" fmla="*/ 56 h 297"/>
                      <a:gd name="T50" fmla="*/ 292 w 648"/>
                      <a:gd name="T51" fmla="*/ 51 h 297"/>
                      <a:gd name="T52" fmla="*/ 297 w 648"/>
                      <a:gd name="T53" fmla="*/ 89 h 297"/>
                      <a:gd name="T54" fmla="*/ 307 w 648"/>
                      <a:gd name="T55" fmla="*/ 81 h 297"/>
                      <a:gd name="T56" fmla="*/ 303 w 648"/>
                      <a:gd name="T57" fmla="*/ 30 h 297"/>
                      <a:gd name="T58" fmla="*/ 320 w 648"/>
                      <a:gd name="T59" fmla="*/ 79 h 297"/>
                      <a:gd name="T60" fmla="*/ 333 w 648"/>
                      <a:gd name="T61" fmla="*/ 34 h 297"/>
                      <a:gd name="T62" fmla="*/ 336 w 648"/>
                      <a:gd name="T63" fmla="*/ 23 h 297"/>
                      <a:gd name="T64" fmla="*/ 357 w 648"/>
                      <a:gd name="T65" fmla="*/ 79 h 297"/>
                      <a:gd name="T66" fmla="*/ 330 w 648"/>
                      <a:gd name="T67" fmla="*/ 0 h 297"/>
                      <a:gd name="T68" fmla="*/ 392 w 648"/>
                      <a:gd name="T69" fmla="*/ 56 h 297"/>
                      <a:gd name="T70" fmla="*/ 630 w 648"/>
                      <a:gd name="T71" fmla="*/ 249 h 297"/>
                      <a:gd name="T72" fmla="*/ 615 w 648"/>
                      <a:gd name="T73" fmla="*/ 2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297">
                        <a:moveTo>
                          <a:pt x="593" y="282"/>
                        </a:moveTo>
                        <a:lnTo>
                          <a:pt x="586" y="268"/>
                        </a:lnTo>
                        <a:lnTo>
                          <a:pt x="499" y="294"/>
                        </a:lnTo>
                        <a:lnTo>
                          <a:pt x="572" y="265"/>
                        </a:lnTo>
                        <a:lnTo>
                          <a:pt x="407" y="269"/>
                        </a:lnTo>
                        <a:lnTo>
                          <a:pt x="497" y="249"/>
                        </a:lnTo>
                        <a:lnTo>
                          <a:pt x="353" y="249"/>
                        </a:lnTo>
                        <a:lnTo>
                          <a:pt x="310" y="284"/>
                        </a:lnTo>
                        <a:lnTo>
                          <a:pt x="346" y="249"/>
                        </a:lnTo>
                        <a:lnTo>
                          <a:pt x="206" y="258"/>
                        </a:lnTo>
                        <a:lnTo>
                          <a:pt x="339" y="244"/>
                        </a:lnTo>
                        <a:lnTo>
                          <a:pt x="259" y="236"/>
                        </a:lnTo>
                        <a:lnTo>
                          <a:pt x="149" y="242"/>
                        </a:lnTo>
                        <a:lnTo>
                          <a:pt x="246" y="234"/>
                        </a:lnTo>
                        <a:lnTo>
                          <a:pt x="67" y="221"/>
                        </a:lnTo>
                        <a:lnTo>
                          <a:pt x="174" y="218"/>
                        </a:lnTo>
                        <a:lnTo>
                          <a:pt x="0" y="192"/>
                        </a:lnTo>
                        <a:lnTo>
                          <a:pt x="123" y="204"/>
                        </a:lnTo>
                        <a:lnTo>
                          <a:pt x="6" y="119"/>
                        </a:lnTo>
                        <a:lnTo>
                          <a:pt x="90" y="169"/>
                        </a:lnTo>
                        <a:lnTo>
                          <a:pt x="106" y="107"/>
                        </a:lnTo>
                        <a:lnTo>
                          <a:pt x="104" y="156"/>
                        </a:lnTo>
                        <a:lnTo>
                          <a:pt x="180" y="50"/>
                        </a:lnTo>
                        <a:lnTo>
                          <a:pt x="130" y="133"/>
                        </a:lnTo>
                        <a:lnTo>
                          <a:pt x="154" y="152"/>
                        </a:lnTo>
                        <a:lnTo>
                          <a:pt x="177" y="147"/>
                        </a:lnTo>
                        <a:lnTo>
                          <a:pt x="160" y="105"/>
                        </a:lnTo>
                        <a:lnTo>
                          <a:pt x="184" y="88"/>
                        </a:lnTo>
                        <a:lnTo>
                          <a:pt x="169" y="117"/>
                        </a:lnTo>
                        <a:lnTo>
                          <a:pt x="187" y="143"/>
                        </a:lnTo>
                        <a:lnTo>
                          <a:pt x="210" y="130"/>
                        </a:lnTo>
                        <a:lnTo>
                          <a:pt x="210" y="102"/>
                        </a:lnTo>
                        <a:lnTo>
                          <a:pt x="224" y="56"/>
                        </a:lnTo>
                        <a:lnTo>
                          <a:pt x="220" y="90"/>
                        </a:lnTo>
                        <a:lnTo>
                          <a:pt x="216" y="119"/>
                        </a:lnTo>
                        <a:lnTo>
                          <a:pt x="237" y="131"/>
                        </a:lnTo>
                        <a:lnTo>
                          <a:pt x="257" y="127"/>
                        </a:lnTo>
                        <a:lnTo>
                          <a:pt x="252" y="108"/>
                        </a:lnTo>
                        <a:lnTo>
                          <a:pt x="247" y="88"/>
                        </a:lnTo>
                        <a:lnTo>
                          <a:pt x="219" y="41"/>
                        </a:lnTo>
                        <a:lnTo>
                          <a:pt x="259" y="82"/>
                        </a:lnTo>
                        <a:lnTo>
                          <a:pt x="269" y="108"/>
                        </a:lnTo>
                        <a:lnTo>
                          <a:pt x="276" y="83"/>
                        </a:lnTo>
                        <a:lnTo>
                          <a:pt x="264" y="54"/>
                        </a:lnTo>
                        <a:lnTo>
                          <a:pt x="260" y="29"/>
                        </a:lnTo>
                        <a:lnTo>
                          <a:pt x="272" y="46"/>
                        </a:lnTo>
                        <a:lnTo>
                          <a:pt x="282" y="72"/>
                        </a:lnTo>
                        <a:lnTo>
                          <a:pt x="282" y="93"/>
                        </a:lnTo>
                        <a:lnTo>
                          <a:pt x="290" y="72"/>
                        </a:lnTo>
                        <a:lnTo>
                          <a:pt x="289" y="56"/>
                        </a:lnTo>
                        <a:lnTo>
                          <a:pt x="276" y="37"/>
                        </a:lnTo>
                        <a:lnTo>
                          <a:pt x="292" y="51"/>
                        </a:lnTo>
                        <a:lnTo>
                          <a:pt x="297" y="74"/>
                        </a:lnTo>
                        <a:lnTo>
                          <a:pt x="297" y="89"/>
                        </a:lnTo>
                        <a:lnTo>
                          <a:pt x="310" y="96"/>
                        </a:lnTo>
                        <a:lnTo>
                          <a:pt x="307" y="81"/>
                        </a:lnTo>
                        <a:lnTo>
                          <a:pt x="300" y="60"/>
                        </a:lnTo>
                        <a:lnTo>
                          <a:pt x="303" y="30"/>
                        </a:lnTo>
                        <a:lnTo>
                          <a:pt x="307" y="55"/>
                        </a:lnTo>
                        <a:lnTo>
                          <a:pt x="320" y="79"/>
                        </a:lnTo>
                        <a:lnTo>
                          <a:pt x="336" y="65"/>
                        </a:lnTo>
                        <a:lnTo>
                          <a:pt x="333" y="34"/>
                        </a:lnTo>
                        <a:lnTo>
                          <a:pt x="302" y="0"/>
                        </a:lnTo>
                        <a:lnTo>
                          <a:pt x="336" y="23"/>
                        </a:lnTo>
                        <a:lnTo>
                          <a:pt x="349" y="53"/>
                        </a:lnTo>
                        <a:lnTo>
                          <a:pt x="357" y="79"/>
                        </a:lnTo>
                        <a:lnTo>
                          <a:pt x="359" y="43"/>
                        </a:lnTo>
                        <a:lnTo>
                          <a:pt x="330" y="0"/>
                        </a:lnTo>
                        <a:lnTo>
                          <a:pt x="359" y="28"/>
                        </a:lnTo>
                        <a:lnTo>
                          <a:pt x="392" y="56"/>
                        </a:lnTo>
                        <a:lnTo>
                          <a:pt x="648" y="56"/>
                        </a:lnTo>
                        <a:lnTo>
                          <a:pt x="630" y="249"/>
                        </a:lnTo>
                        <a:lnTo>
                          <a:pt x="648" y="297"/>
                        </a:lnTo>
                        <a:lnTo>
                          <a:pt x="615" y="248"/>
                        </a:lnTo>
                        <a:lnTo>
                          <a:pt x="593" y="28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8518" name="Group 214"/>
                <p:cNvGrpSpPr>
                  <a:grpSpLocks/>
                </p:cNvGrpSpPr>
                <p:nvPr/>
              </p:nvGrpSpPr>
              <p:grpSpPr bwMode="auto">
                <a:xfrm>
                  <a:off x="528" y="1872"/>
                  <a:ext cx="2433" cy="2222"/>
                  <a:chOff x="552" y="1106"/>
                  <a:chExt cx="2433" cy="2222"/>
                </a:xfrm>
              </p:grpSpPr>
              <p:sp>
                <p:nvSpPr>
                  <p:cNvPr id="738519" name="Freeform 215"/>
                  <p:cNvSpPr>
                    <a:spLocks/>
                  </p:cNvSpPr>
                  <p:nvPr/>
                </p:nvSpPr>
                <p:spPr bwMode="auto">
                  <a:xfrm>
                    <a:off x="552" y="1106"/>
                    <a:ext cx="2433" cy="2222"/>
                  </a:xfrm>
                  <a:custGeom>
                    <a:avLst/>
                    <a:gdLst>
                      <a:gd name="T0" fmla="*/ 991 w 2433"/>
                      <a:gd name="T1" fmla="*/ 1987 h 2222"/>
                      <a:gd name="T2" fmla="*/ 837 w 2433"/>
                      <a:gd name="T3" fmla="*/ 2162 h 2222"/>
                      <a:gd name="T4" fmla="*/ 1041 w 2433"/>
                      <a:gd name="T5" fmla="*/ 2218 h 2222"/>
                      <a:gd name="T6" fmla="*/ 1186 w 2433"/>
                      <a:gd name="T7" fmla="*/ 2197 h 2222"/>
                      <a:gd name="T8" fmla="*/ 1294 w 2433"/>
                      <a:gd name="T9" fmla="*/ 2153 h 2222"/>
                      <a:gd name="T10" fmla="*/ 1453 w 2433"/>
                      <a:gd name="T11" fmla="*/ 2179 h 2222"/>
                      <a:gd name="T12" fmla="*/ 1452 w 2433"/>
                      <a:gd name="T13" fmla="*/ 2129 h 2222"/>
                      <a:gd name="T14" fmla="*/ 1477 w 2433"/>
                      <a:gd name="T15" fmla="*/ 2084 h 2222"/>
                      <a:gd name="T16" fmla="*/ 1425 w 2433"/>
                      <a:gd name="T17" fmla="*/ 1792 h 2222"/>
                      <a:gd name="T18" fmla="*/ 1600 w 2433"/>
                      <a:gd name="T19" fmla="*/ 1558 h 2222"/>
                      <a:gd name="T20" fmla="*/ 1875 w 2433"/>
                      <a:gd name="T21" fmla="*/ 1271 h 2222"/>
                      <a:gd name="T22" fmla="*/ 2433 w 2433"/>
                      <a:gd name="T23" fmla="*/ 1062 h 2222"/>
                      <a:gd name="T24" fmla="*/ 2277 w 2433"/>
                      <a:gd name="T25" fmla="*/ 971 h 2222"/>
                      <a:gd name="T26" fmla="*/ 2046 w 2433"/>
                      <a:gd name="T27" fmla="*/ 1091 h 2222"/>
                      <a:gd name="T28" fmla="*/ 2142 w 2433"/>
                      <a:gd name="T29" fmla="*/ 986 h 2222"/>
                      <a:gd name="T30" fmla="*/ 2130 w 2433"/>
                      <a:gd name="T31" fmla="*/ 890 h 2222"/>
                      <a:gd name="T32" fmla="*/ 1893 w 2433"/>
                      <a:gd name="T33" fmla="*/ 1052 h 2222"/>
                      <a:gd name="T34" fmla="*/ 1869 w 2433"/>
                      <a:gd name="T35" fmla="*/ 1194 h 2222"/>
                      <a:gd name="T36" fmla="*/ 1545 w 2433"/>
                      <a:gd name="T37" fmla="*/ 1428 h 2222"/>
                      <a:gd name="T38" fmla="*/ 1441 w 2433"/>
                      <a:gd name="T39" fmla="*/ 1374 h 2222"/>
                      <a:gd name="T40" fmla="*/ 1635 w 2433"/>
                      <a:gd name="T41" fmla="*/ 1085 h 2222"/>
                      <a:gd name="T42" fmla="*/ 2034 w 2433"/>
                      <a:gd name="T43" fmla="*/ 824 h 2222"/>
                      <a:gd name="T44" fmla="*/ 2097 w 2433"/>
                      <a:gd name="T45" fmla="*/ 794 h 2222"/>
                      <a:gd name="T46" fmla="*/ 2049 w 2433"/>
                      <a:gd name="T47" fmla="*/ 659 h 2222"/>
                      <a:gd name="T48" fmla="*/ 1884 w 2433"/>
                      <a:gd name="T49" fmla="*/ 620 h 2222"/>
                      <a:gd name="T50" fmla="*/ 1728 w 2433"/>
                      <a:gd name="T51" fmla="*/ 932 h 2222"/>
                      <a:gd name="T52" fmla="*/ 1818 w 2433"/>
                      <a:gd name="T53" fmla="*/ 479 h 2222"/>
                      <a:gd name="T54" fmla="*/ 1761 w 2433"/>
                      <a:gd name="T55" fmla="*/ 288 h 2222"/>
                      <a:gd name="T56" fmla="*/ 1521 w 2433"/>
                      <a:gd name="T57" fmla="*/ 512 h 2222"/>
                      <a:gd name="T58" fmla="*/ 1659 w 2433"/>
                      <a:gd name="T59" fmla="*/ 264 h 2222"/>
                      <a:gd name="T60" fmla="*/ 1425 w 2433"/>
                      <a:gd name="T61" fmla="*/ 245 h 2222"/>
                      <a:gd name="T62" fmla="*/ 1404 w 2433"/>
                      <a:gd name="T63" fmla="*/ 239 h 2222"/>
                      <a:gd name="T64" fmla="*/ 1350 w 2433"/>
                      <a:gd name="T65" fmla="*/ 266 h 2222"/>
                      <a:gd name="T66" fmla="*/ 1197 w 2433"/>
                      <a:gd name="T67" fmla="*/ 386 h 2222"/>
                      <a:gd name="T68" fmla="*/ 1527 w 2433"/>
                      <a:gd name="T69" fmla="*/ 602 h 2222"/>
                      <a:gd name="T70" fmla="*/ 1551 w 2433"/>
                      <a:gd name="T71" fmla="*/ 1080 h 2222"/>
                      <a:gd name="T72" fmla="*/ 1314 w 2433"/>
                      <a:gd name="T73" fmla="*/ 1326 h 2222"/>
                      <a:gd name="T74" fmla="*/ 1090 w 2433"/>
                      <a:gd name="T75" fmla="*/ 1436 h 2222"/>
                      <a:gd name="T76" fmla="*/ 862 w 2433"/>
                      <a:gd name="T77" fmla="*/ 1284 h 2222"/>
                      <a:gd name="T78" fmla="*/ 945 w 2433"/>
                      <a:gd name="T79" fmla="*/ 944 h 2222"/>
                      <a:gd name="T80" fmla="*/ 1326 w 2433"/>
                      <a:gd name="T81" fmla="*/ 653 h 2222"/>
                      <a:gd name="T82" fmla="*/ 1266 w 2433"/>
                      <a:gd name="T83" fmla="*/ 539 h 2222"/>
                      <a:gd name="T84" fmla="*/ 1059 w 2433"/>
                      <a:gd name="T85" fmla="*/ 575 h 2222"/>
                      <a:gd name="T86" fmla="*/ 1086 w 2433"/>
                      <a:gd name="T87" fmla="*/ 305 h 2222"/>
                      <a:gd name="T88" fmla="*/ 897 w 2433"/>
                      <a:gd name="T89" fmla="*/ 164 h 2222"/>
                      <a:gd name="T90" fmla="*/ 1083 w 2433"/>
                      <a:gd name="T91" fmla="*/ 342 h 2222"/>
                      <a:gd name="T92" fmla="*/ 873 w 2433"/>
                      <a:gd name="T93" fmla="*/ 290 h 2222"/>
                      <a:gd name="T94" fmla="*/ 783 w 2433"/>
                      <a:gd name="T95" fmla="*/ 401 h 2222"/>
                      <a:gd name="T96" fmla="*/ 987 w 2433"/>
                      <a:gd name="T97" fmla="*/ 644 h 2222"/>
                      <a:gd name="T98" fmla="*/ 711 w 2433"/>
                      <a:gd name="T99" fmla="*/ 1128 h 2222"/>
                      <a:gd name="T100" fmla="*/ 441 w 2433"/>
                      <a:gd name="T101" fmla="*/ 623 h 2222"/>
                      <a:gd name="T102" fmla="*/ 381 w 2433"/>
                      <a:gd name="T103" fmla="*/ 419 h 2222"/>
                      <a:gd name="T104" fmla="*/ 240 w 2433"/>
                      <a:gd name="T105" fmla="*/ 479 h 2222"/>
                      <a:gd name="T106" fmla="*/ 309 w 2433"/>
                      <a:gd name="T107" fmla="*/ 647 h 2222"/>
                      <a:gd name="T108" fmla="*/ 99 w 2433"/>
                      <a:gd name="T109" fmla="*/ 746 h 2222"/>
                      <a:gd name="T110" fmla="*/ 453 w 2433"/>
                      <a:gd name="T111" fmla="*/ 908 h 2222"/>
                      <a:gd name="T112" fmla="*/ 201 w 2433"/>
                      <a:gd name="T113" fmla="*/ 864 h 2222"/>
                      <a:gd name="T114" fmla="*/ 231 w 2433"/>
                      <a:gd name="T115" fmla="*/ 1073 h 2222"/>
                      <a:gd name="T116" fmla="*/ 714 w 2433"/>
                      <a:gd name="T117" fmla="*/ 1354 h 2222"/>
                      <a:gd name="T118" fmla="*/ 933 w 2433"/>
                      <a:gd name="T119" fmla="*/ 1548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3" h="2222">
                        <a:moveTo>
                          <a:pt x="957" y="1662"/>
                        </a:moveTo>
                        <a:lnTo>
                          <a:pt x="967" y="1705"/>
                        </a:lnTo>
                        <a:lnTo>
                          <a:pt x="973" y="1756"/>
                        </a:lnTo>
                        <a:lnTo>
                          <a:pt x="981" y="1812"/>
                        </a:lnTo>
                        <a:lnTo>
                          <a:pt x="985" y="1870"/>
                        </a:lnTo>
                        <a:lnTo>
                          <a:pt x="987" y="1919"/>
                        </a:lnTo>
                        <a:lnTo>
                          <a:pt x="993" y="1956"/>
                        </a:lnTo>
                        <a:lnTo>
                          <a:pt x="991" y="1987"/>
                        </a:lnTo>
                        <a:lnTo>
                          <a:pt x="981" y="2018"/>
                        </a:lnTo>
                        <a:lnTo>
                          <a:pt x="966" y="2062"/>
                        </a:lnTo>
                        <a:lnTo>
                          <a:pt x="957" y="2088"/>
                        </a:lnTo>
                        <a:lnTo>
                          <a:pt x="919" y="2101"/>
                        </a:lnTo>
                        <a:lnTo>
                          <a:pt x="886" y="2117"/>
                        </a:lnTo>
                        <a:lnTo>
                          <a:pt x="846" y="2137"/>
                        </a:lnTo>
                        <a:lnTo>
                          <a:pt x="813" y="2161"/>
                        </a:lnTo>
                        <a:lnTo>
                          <a:pt x="837" y="2162"/>
                        </a:lnTo>
                        <a:lnTo>
                          <a:pt x="865" y="2162"/>
                        </a:lnTo>
                        <a:lnTo>
                          <a:pt x="910" y="2158"/>
                        </a:lnTo>
                        <a:lnTo>
                          <a:pt x="952" y="2158"/>
                        </a:lnTo>
                        <a:lnTo>
                          <a:pt x="1012" y="2146"/>
                        </a:lnTo>
                        <a:lnTo>
                          <a:pt x="1029" y="2141"/>
                        </a:lnTo>
                        <a:lnTo>
                          <a:pt x="1038" y="2155"/>
                        </a:lnTo>
                        <a:lnTo>
                          <a:pt x="1038" y="2180"/>
                        </a:lnTo>
                        <a:lnTo>
                          <a:pt x="1041" y="2218"/>
                        </a:lnTo>
                        <a:lnTo>
                          <a:pt x="1056" y="2222"/>
                        </a:lnTo>
                        <a:lnTo>
                          <a:pt x="1095" y="2197"/>
                        </a:lnTo>
                        <a:lnTo>
                          <a:pt x="1114" y="2179"/>
                        </a:lnTo>
                        <a:lnTo>
                          <a:pt x="1128" y="2159"/>
                        </a:lnTo>
                        <a:lnTo>
                          <a:pt x="1141" y="2149"/>
                        </a:lnTo>
                        <a:lnTo>
                          <a:pt x="1161" y="2142"/>
                        </a:lnTo>
                        <a:lnTo>
                          <a:pt x="1168" y="2167"/>
                        </a:lnTo>
                        <a:lnTo>
                          <a:pt x="1186" y="2197"/>
                        </a:lnTo>
                        <a:lnTo>
                          <a:pt x="1200" y="2218"/>
                        </a:lnTo>
                        <a:lnTo>
                          <a:pt x="1219" y="2221"/>
                        </a:lnTo>
                        <a:lnTo>
                          <a:pt x="1234" y="2197"/>
                        </a:lnTo>
                        <a:lnTo>
                          <a:pt x="1245" y="2176"/>
                        </a:lnTo>
                        <a:lnTo>
                          <a:pt x="1263" y="2155"/>
                        </a:lnTo>
                        <a:lnTo>
                          <a:pt x="1269" y="2146"/>
                        </a:lnTo>
                        <a:lnTo>
                          <a:pt x="1281" y="2150"/>
                        </a:lnTo>
                        <a:lnTo>
                          <a:pt x="1294" y="2153"/>
                        </a:lnTo>
                        <a:lnTo>
                          <a:pt x="1305" y="2164"/>
                        </a:lnTo>
                        <a:lnTo>
                          <a:pt x="1318" y="2174"/>
                        </a:lnTo>
                        <a:lnTo>
                          <a:pt x="1341" y="2182"/>
                        </a:lnTo>
                        <a:lnTo>
                          <a:pt x="1366" y="2185"/>
                        </a:lnTo>
                        <a:lnTo>
                          <a:pt x="1392" y="2188"/>
                        </a:lnTo>
                        <a:lnTo>
                          <a:pt x="1428" y="2194"/>
                        </a:lnTo>
                        <a:lnTo>
                          <a:pt x="1440" y="2189"/>
                        </a:lnTo>
                        <a:lnTo>
                          <a:pt x="1453" y="2179"/>
                        </a:lnTo>
                        <a:lnTo>
                          <a:pt x="1434" y="2161"/>
                        </a:lnTo>
                        <a:lnTo>
                          <a:pt x="1417" y="2150"/>
                        </a:lnTo>
                        <a:lnTo>
                          <a:pt x="1399" y="2138"/>
                        </a:lnTo>
                        <a:lnTo>
                          <a:pt x="1386" y="2126"/>
                        </a:lnTo>
                        <a:lnTo>
                          <a:pt x="1389" y="2112"/>
                        </a:lnTo>
                        <a:lnTo>
                          <a:pt x="1407" y="2116"/>
                        </a:lnTo>
                        <a:lnTo>
                          <a:pt x="1428" y="2116"/>
                        </a:lnTo>
                        <a:lnTo>
                          <a:pt x="1452" y="2129"/>
                        </a:lnTo>
                        <a:lnTo>
                          <a:pt x="1471" y="2141"/>
                        </a:lnTo>
                        <a:lnTo>
                          <a:pt x="1506" y="2161"/>
                        </a:lnTo>
                        <a:lnTo>
                          <a:pt x="1527" y="2164"/>
                        </a:lnTo>
                        <a:lnTo>
                          <a:pt x="1549" y="2158"/>
                        </a:lnTo>
                        <a:lnTo>
                          <a:pt x="1533" y="2137"/>
                        </a:lnTo>
                        <a:lnTo>
                          <a:pt x="1519" y="2123"/>
                        </a:lnTo>
                        <a:lnTo>
                          <a:pt x="1497" y="2105"/>
                        </a:lnTo>
                        <a:lnTo>
                          <a:pt x="1477" y="2084"/>
                        </a:lnTo>
                        <a:lnTo>
                          <a:pt x="1459" y="2071"/>
                        </a:lnTo>
                        <a:lnTo>
                          <a:pt x="1441" y="2036"/>
                        </a:lnTo>
                        <a:lnTo>
                          <a:pt x="1425" y="2015"/>
                        </a:lnTo>
                        <a:lnTo>
                          <a:pt x="1419" y="1974"/>
                        </a:lnTo>
                        <a:lnTo>
                          <a:pt x="1419" y="1924"/>
                        </a:lnTo>
                        <a:lnTo>
                          <a:pt x="1431" y="1872"/>
                        </a:lnTo>
                        <a:lnTo>
                          <a:pt x="1428" y="1827"/>
                        </a:lnTo>
                        <a:lnTo>
                          <a:pt x="1425" y="1792"/>
                        </a:lnTo>
                        <a:lnTo>
                          <a:pt x="1431" y="1764"/>
                        </a:lnTo>
                        <a:lnTo>
                          <a:pt x="1431" y="1731"/>
                        </a:lnTo>
                        <a:lnTo>
                          <a:pt x="1440" y="1701"/>
                        </a:lnTo>
                        <a:lnTo>
                          <a:pt x="1449" y="1674"/>
                        </a:lnTo>
                        <a:lnTo>
                          <a:pt x="1470" y="1653"/>
                        </a:lnTo>
                        <a:lnTo>
                          <a:pt x="1509" y="1624"/>
                        </a:lnTo>
                        <a:lnTo>
                          <a:pt x="1554" y="1593"/>
                        </a:lnTo>
                        <a:lnTo>
                          <a:pt x="1600" y="1558"/>
                        </a:lnTo>
                        <a:lnTo>
                          <a:pt x="1641" y="1518"/>
                        </a:lnTo>
                        <a:lnTo>
                          <a:pt x="1666" y="1478"/>
                        </a:lnTo>
                        <a:lnTo>
                          <a:pt x="1701" y="1434"/>
                        </a:lnTo>
                        <a:lnTo>
                          <a:pt x="1741" y="1389"/>
                        </a:lnTo>
                        <a:lnTo>
                          <a:pt x="1764" y="1365"/>
                        </a:lnTo>
                        <a:lnTo>
                          <a:pt x="1782" y="1343"/>
                        </a:lnTo>
                        <a:lnTo>
                          <a:pt x="1830" y="1298"/>
                        </a:lnTo>
                        <a:lnTo>
                          <a:pt x="1875" y="1271"/>
                        </a:lnTo>
                        <a:lnTo>
                          <a:pt x="1935" y="1230"/>
                        </a:lnTo>
                        <a:lnTo>
                          <a:pt x="1974" y="1202"/>
                        </a:lnTo>
                        <a:lnTo>
                          <a:pt x="2052" y="1157"/>
                        </a:lnTo>
                        <a:lnTo>
                          <a:pt x="2100" y="1133"/>
                        </a:lnTo>
                        <a:lnTo>
                          <a:pt x="2136" y="1109"/>
                        </a:lnTo>
                        <a:lnTo>
                          <a:pt x="2181" y="1080"/>
                        </a:lnTo>
                        <a:lnTo>
                          <a:pt x="2262" y="1079"/>
                        </a:lnTo>
                        <a:lnTo>
                          <a:pt x="2433" y="1062"/>
                        </a:lnTo>
                        <a:lnTo>
                          <a:pt x="2370" y="1055"/>
                        </a:lnTo>
                        <a:lnTo>
                          <a:pt x="2328" y="1058"/>
                        </a:lnTo>
                        <a:lnTo>
                          <a:pt x="2400" y="974"/>
                        </a:lnTo>
                        <a:lnTo>
                          <a:pt x="2304" y="1061"/>
                        </a:lnTo>
                        <a:lnTo>
                          <a:pt x="2262" y="1058"/>
                        </a:lnTo>
                        <a:lnTo>
                          <a:pt x="2217" y="1050"/>
                        </a:lnTo>
                        <a:lnTo>
                          <a:pt x="2241" y="1016"/>
                        </a:lnTo>
                        <a:lnTo>
                          <a:pt x="2277" y="971"/>
                        </a:lnTo>
                        <a:lnTo>
                          <a:pt x="2379" y="876"/>
                        </a:lnTo>
                        <a:lnTo>
                          <a:pt x="2289" y="941"/>
                        </a:lnTo>
                        <a:lnTo>
                          <a:pt x="2238" y="983"/>
                        </a:lnTo>
                        <a:lnTo>
                          <a:pt x="2196" y="1019"/>
                        </a:lnTo>
                        <a:lnTo>
                          <a:pt x="2166" y="1034"/>
                        </a:lnTo>
                        <a:lnTo>
                          <a:pt x="2127" y="1058"/>
                        </a:lnTo>
                        <a:lnTo>
                          <a:pt x="2094" y="1076"/>
                        </a:lnTo>
                        <a:lnTo>
                          <a:pt x="2046" y="1091"/>
                        </a:lnTo>
                        <a:lnTo>
                          <a:pt x="2007" y="1106"/>
                        </a:lnTo>
                        <a:lnTo>
                          <a:pt x="2004" y="1079"/>
                        </a:lnTo>
                        <a:lnTo>
                          <a:pt x="2058" y="1049"/>
                        </a:lnTo>
                        <a:lnTo>
                          <a:pt x="2091" y="1010"/>
                        </a:lnTo>
                        <a:lnTo>
                          <a:pt x="2121" y="1004"/>
                        </a:lnTo>
                        <a:lnTo>
                          <a:pt x="2151" y="992"/>
                        </a:lnTo>
                        <a:lnTo>
                          <a:pt x="2241" y="935"/>
                        </a:lnTo>
                        <a:lnTo>
                          <a:pt x="2142" y="986"/>
                        </a:lnTo>
                        <a:lnTo>
                          <a:pt x="2094" y="995"/>
                        </a:lnTo>
                        <a:lnTo>
                          <a:pt x="2169" y="878"/>
                        </a:lnTo>
                        <a:lnTo>
                          <a:pt x="2061" y="1013"/>
                        </a:lnTo>
                        <a:lnTo>
                          <a:pt x="2037" y="1040"/>
                        </a:lnTo>
                        <a:lnTo>
                          <a:pt x="1992" y="1058"/>
                        </a:lnTo>
                        <a:lnTo>
                          <a:pt x="1995" y="1004"/>
                        </a:lnTo>
                        <a:lnTo>
                          <a:pt x="2025" y="989"/>
                        </a:lnTo>
                        <a:lnTo>
                          <a:pt x="2130" y="890"/>
                        </a:lnTo>
                        <a:lnTo>
                          <a:pt x="2022" y="968"/>
                        </a:lnTo>
                        <a:lnTo>
                          <a:pt x="1992" y="986"/>
                        </a:lnTo>
                        <a:lnTo>
                          <a:pt x="1983" y="932"/>
                        </a:lnTo>
                        <a:lnTo>
                          <a:pt x="1971" y="864"/>
                        </a:lnTo>
                        <a:lnTo>
                          <a:pt x="1971" y="968"/>
                        </a:lnTo>
                        <a:lnTo>
                          <a:pt x="1971" y="1010"/>
                        </a:lnTo>
                        <a:lnTo>
                          <a:pt x="1965" y="1046"/>
                        </a:lnTo>
                        <a:lnTo>
                          <a:pt x="1893" y="1052"/>
                        </a:lnTo>
                        <a:lnTo>
                          <a:pt x="1866" y="1052"/>
                        </a:lnTo>
                        <a:lnTo>
                          <a:pt x="1773" y="1031"/>
                        </a:lnTo>
                        <a:lnTo>
                          <a:pt x="1845" y="1061"/>
                        </a:lnTo>
                        <a:lnTo>
                          <a:pt x="1908" y="1073"/>
                        </a:lnTo>
                        <a:lnTo>
                          <a:pt x="1962" y="1067"/>
                        </a:lnTo>
                        <a:lnTo>
                          <a:pt x="1977" y="1124"/>
                        </a:lnTo>
                        <a:lnTo>
                          <a:pt x="1917" y="1163"/>
                        </a:lnTo>
                        <a:lnTo>
                          <a:pt x="1869" y="1194"/>
                        </a:lnTo>
                        <a:lnTo>
                          <a:pt x="1803" y="1232"/>
                        </a:lnTo>
                        <a:lnTo>
                          <a:pt x="1753" y="1265"/>
                        </a:lnTo>
                        <a:lnTo>
                          <a:pt x="1720" y="1283"/>
                        </a:lnTo>
                        <a:lnTo>
                          <a:pt x="1683" y="1304"/>
                        </a:lnTo>
                        <a:lnTo>
                          <a:pt x="1650" y="1331"/>
                        </a:lnTo>
                        <a:lnTo>
                          <a:pt x="1618" y="1365"/>
                        </a:lnTo>
                        <a:lnTo>
                          <a:pt x="1582" y="1397"/>
                        </a:lnTo>
                        <a:lnTo>
                          <a:pt x="1545" y="1428"/>
                        </a:lnTo>
                        <a:lnTo>
                          <a:pt x="1521" y="1451"/>
                        </a:lnTo>
                        <a:lnTo>
                          <a:pt x="1479" y="1467"/>
                        </a:lnTo>
                        <a:lnTo>
                          <a:pt x="1452" y="1475"/>
                        </a:lnTo>
                        <a:lnTo>
                          <a:pt x="1429" y="1487"/>
                        </a:lnTo>
                        <a:lnTo>
                          <a:pt x="1407" y="1494"/>
                        </a:lnTo>
                        <a:lnTo>
                          <a:pt x="1419" y="1448"/>
                        </a:lnTo>
                        <a:lnTo>
                          <a:pt x="1429" y="1407"/>
                        </a:lnTo>
                        <a:lnTo>
                          <a:pt x="1441" y="1374"/>
                        </a:lnTo>
                        <a:lnTo>
                          <a:pt x="1467" y="1344"/>
                        </a:lnTo>
                        <a:lnTo>
                          <a:pt x="1497" y="1311"/>
                        </a:lnTo>
                        <a:lnTo>
                          <a:pt x="1528" y="1272"/>
                        </a:lnTo>
                        <a:lnTo>
                          <a:pt x="1564" y="1223"/>
                        </a:lnTo>
                        <a:lnTo>
                          <a:pt x="1579" y="1199"/>
                        </a:lnTo>
                        <a:lnTo>
                          <a:pt x="1599" y="1170"/>
                        </a:lnTo>
                        <a:lnTo>
                          <a:pt x="1617" y="1124"/>
                        </a:lnTo>
                        <a:lnTo>
                          <a:pt x="1635" y="1085"/>
                        </a:lnTo>
                        <a:lnTo>
                          <a:pt x="1644" y="1037"/>
                        </a:lnTo>
                        <a:lnTo>
                          <a:pt x="1665" y="996"/>
                        </a:lnTo>
                        <a:lnTo>
                          <a:pt x="1713" y="974"/>
                        </a:lnTo>
                        <a:lnTo>
                          <a:pt x="1788" y="947"/>
                        </a:lnTo>
                        <a:lnTo>
                          <a:pt x="1839" y="914"/>
                        </a:lnTo>
                        <a:lnTo>
                          <a:pt x="1899" y="884"/>
                        </a:lnTo>
                        <a:lnTo>
                          <a:pt x="1980" y="845"/>
                        </a:lnTo>
                        <a:lnTo>
                          <a:pt x="2034" y="824"/>
                        </a:lnTo>
                        <a:lnTo>
                          <a:pt x="2073" y="806"/>
                        </a:lnTo>
                        <a:lnTo>
                          <a:pt x="2238" y="800"/>
                        </a:lnTo>
                        <a:lnTo>
                          <a:pt x="2247" y="842"/>
                        </a:lnTo>
                        <a:lnTo>
                          <a:pt x="2280" y="884"/>
                        </a:lnTo>
                        <a:lnTo>
                          <a:pt x="2259" y="836"/>
                        </a:lnTo>
                        <a:lnTo>
                          <a:pt x="2256" y="800"/>
                        </a:lnTo>
                        <a:lnTo>
                          <a:pt x="2397" y="785"/>
                        </a:lnTo>
                        <a:lnTo>
                          <a:pt x="2097" y="794"/>
                        </a:lnTo>
                        <a:lnTo>
                          <a:pt x="2157" y="758"/>
                        </a:lnTo>
                        <a:lnTo>
                          <a:pt x="2223" y="708"/>
                        </a:lnTo>
                        <a:lnTo>
                          <a:pt x="2139" y="749"/>
                        </a:lnTo>
                        <a:lnTo>
                          <a:pt x="2085" y="764"/>
                        </a:lnTo>
                        <a:lnTo>
                          <a:pt x="2037" y="779"/>
                        </a:lnTo>
                        <a:lnTo>
                          <a:pt x="1998" y="737"/>
                        </a:lnTo>
                        <a:lnTo>
                          <a:pt x="1980" y="680"/>
                        </a:lnTo>
                        <a:lnTo>
                          <a:pt x="2049" y="659"/>
                        </a:lnTo>
                        <a:lnTo>
                          <a:pt x="2118" y="608"/>
                        </a:lnTo>
                        <a:lnTo>
                          <a:pt x="2025" y="656"/>
                        </a:lnTo>
                        <a:lnTo>
                          <a:pt x="1974" y="665"/>
                        </a:lnTo>
                        <a:lnTo>
                          <a:pt x="1923" y="540"/>
                        </a:lnTo>
                        <a:lnTo>
                          <a:pt x="1926" y="602"/>
                        </a:lnTo>
                        <a:lnTo>
                          <a:pt x="1884" y="611"/>
                        </a:lnTo>
                        <a:lnTo>
                          <a:pt x="1806" y="602"/>
                        </a:lnTo>
                        <a:lnTo>
                          <a:pt x="1884" y="620"/>
                        </a:lnTo>
                        <a:lnTo>
                          <a:pt x="1935" y="617"/>
                        </a:lnTo>
                        <a:lnTo>
                          <a:pt x="1959" y="686"/>
                        </a:lnTo>
                        <a:lnTo>
                          <a:pt x="1980" y="740"/>
                        </a:lnTo>
                        <a:lnTo>
                          <a:pt x="2010" y="794"/>
                        </a:lnTo>
                        <a:lnTo>
                          <a:pt x="1938" y="827"/>
                        </a:lnTo>
                        <a:lnTo>
                          <a:pt x="1863" y="863"/>
                        </a:lnTo>
                        <a:lnTo>
                          <a:pt x="1785" y="902"/>
                        </a:lnTo>
                        <a:lnTo>
                          <a:pt x="1728" y="932"/>
                        </a:lnTo>
                        <a:lnTo>
                          <a:pt x="1671" y="947"/>
                        </a:lnTo>
                        <a:lnTo>
                          <a:pt x="1695" y="860"/>
                        </a:lnTo>
                        <a:lnTo>
                          <a:pt x="1713" y="779"/>
                        </a:lnTo>
                        <a:lnTo>
                          <a:pt x="1722" y="719"/>
                        </a:lnTo>
                        <a:lnTo>
                          <a:pt x="1731" y="650"/>
                        </a:lnTo>
                        <a:lnTo>
                          <a:pt x="1731" y="596"/>
                        </a:lnTo>
                        <a:lnTo>
                          <a:pt x="1749" y="534"/>
                        </a:lnTo>
                        <a:lnTo>
                          <a:pt x="1818" y="479"/>
                        </a:lnTo>
                        <a:lnTo>
                          <a:pt x="1884" y="416"/>
                        </a:lnTo>
                        <a:lnTo>
                          <a:pt x="1947" y="306"/>
                        </a:lnTo>
                        <a:lnTo>
                          <a:pt x="1878" y="401"/>
                        </a:lnTo>
                        <a:lnTo>
                          <a:pt x="1809" y="455"/>
                        </a:lnTo>
                        <a:lnTo>
                          <a:pt x="1746" y="500"/>
                        </a:lnTo>
                        <a:lnTo>
                          <a:pt x="1743" y="452"/>
                        </a:lnTo>
                        <a:lnTo>
                          <a:pt x="1746" y="389"/>
                        </a:lnTo>
                        <a:lnTo>
                          <a:pt x="1761" y="288"/>
                        </a:lnTo>
                        <a:lnTo>
                          <a:pt x="1719" y="432"/>
                        </a:lnTo>
                        <a:lnTo>
                          <a:pt x="1716" y="515"/>
                        </a:lnTo>
                        <a:lnTo>
                          <a:pt x="1698" y="581"/>
                        </a:lnTo>
                        <a:lnTo>
                          <a:pt x="1683" y="662"/>
                        </a:lnTo>
                        <a:lnTo>
                          <a:pt x="1665" y="702"/>
                        </a:lnTo>
                        <a:lnTo>
                          <a:pt x="1623" y="659"/>
                        </a:lnTo>
                        <a:lnTo>
                          <a:pt x="1569" y="587"/>
                        </a:lnTo>
                        <a:lnTo>
                          <a:pt x="1521" y="512"/>
                        </a:lnTo>
                        <a:lnTo>
                          <a:pt x="1566" y="473"/>
                        </a:lnTo>
                        <a:lnTo>
                          <a:pt x="1599" y="432"/>
                        </a:lnTo>
                        <a:lnTo>
                          <a:pt x="1650" y="413"/>
                        </a:lnTo>
                        <a:lnTo>
                          <a:pt x="1731" y="362"/>
                        </a:lnTo>
                        <a:lnTo>
                          <a:pt x="1635" y="401"/>
                        </a:lnTo>
                        <a:lnTo>
                          <a:pt x="1605" y="407"/>
                        </a:lnTo>
                        <a:lnTo>
                          <a:pt x="1635" y="365"/>
                        </a:lnTo>
                        <a:lnTo>
                          <a:pt x="1659" y="264"/>
                        </a:lnTo>
                        <a:lnTo>
                          <a:pt x="1611" y="371"/>
                        </a:lnTo>
                        <a:lnTo>
                          <a:pt x="1587" y="407"/>
                        </a:lnTo>
                        <a:lnTo>
                          <a:pt x="1575" y="431"/>
                        </a:lnTo>
                        <a:lnTo>
                          <a:pt x="1542" y="458"/>
                        </a:lnTo>
                        <a:lnTo>
                          <a:pt x="1509" y="491"/>
                        </a:lnTo>
                        <a:lnTo>
                          <a:pt x="1461" y="408"/>
                        </a:lnTo>
                        <a:lnTo>
                          <a:pt x="1413" y="312"/>
                        </a:lnTo>
                        <a:lnTo>
                          <a:pt x="1425" y="245"/>
                        </a:lnTo>
                        <a:lnTo>
                          <a:pt x="1473" y="227"/>
                        </a:lnTo>
                        <a:lnTo>
                          <a:pt x="1593" y="149"/>
                        </a:lnTo>
                        <a:lnTo>
                          <a:pt x="1470" y="215"/>
                        </a:lnTo>
                        <a:lnTo>
                          <a:pt x="1425" y="227"/>
                        </a:lnTo>
                        <a:lnTo>
                          <a:pt x="1428" y="143"/>
                        </a:lnTo>
                        <a:lnTo>
                          <a:pt x="1425" y="0"/>
                        </a:lnTo>
                        <a:lnTo>
                          <a:pt x="1413" y="155"/>
                        </a:lnTo>
                        <a:lnTo>
                          <a:pt x="1404" y="239"/>
                        </a:lnTo>
                        <a:lnTo>
                          <a:pt x="1392" y="284"/>
                        </a:lnTo>
                        <a:lnTo>
                          <a:pt x="1359" y="224"/>
                        </a:lnTo>
                        <a:lnTo>
                          <a:pt x="1263" y="96"/>
                        </a:lnTo>
                        <a:lnTo>
                          <a:pt x="1350" y="248"/>
                        </a:lnTo>
                        <a:lnTo>
                          <a:pt x="1278" y="233"/>
                        </a:lnTo>
                        <a:lnTo>
                          <a:pt x="1206" y="191"/>
                        </a:lnTo>
                        <a:lnTo>
                          <a:pt x="1293" y="257"/>
                        </a:lnTo>
                        <a:lnTo>
                          <a:pt x="1350" y="266"/>
                        </a:lnTo>
                        <a:lnTo>
                          <a:pt x="1371" y="299"/>
                        </a:lnTo>
                        <a:lnTo>
                          <a:pt x="1395" y="371"/>
                        </a:lnTo>
                        <a:lnTo>
                          <a:pt x="1431" y="452"/>
                        </a:lnTo>
                        <a:lnTo>
                          <a:pt x="1383" y="449"/>
                        </a:lnTo>
                        <a:lnTo>
                          <a:pt x="1317" y="434"/>
                        </a:lnTo>
                        <a:lnTo>
                          <a:pt x="1266" y="329"/>
                        </a:lnTo>
                        <a:lnTo>
                          <a:pt x="1302" y="425"/>
                        </a:lnTo>
                        <a:lnTo>
                          <a:pt x="1197" y="386"/>
                        </a:lnTo>
                        <a:lnTo>
                          <a:pt x="1305" y="449"/>
                        </a:lnTo>
                        <a:lnTo>
                          <a:pt x="1233" y="479"/>
                        </a:lnTo>
                        <a:lnTo>
                          <a:pt x="1320" y="458"/>
                        </a:lnTo>
                        <a:lnTo>
                          <a:pt x="1365" y="461"/>
                        </a:lnTo>
                        <a:lnTo>
                          <a:pt x="1452" y="479"/>
                        </a:lnTo>
                        <a:lnTo>
                          <a:pt x="1473" y="521"/>
                        </a:lnTo>
                        <a:lnTo>
                          <a:pt x="1494" y="554"/>
                        </a:lnTo>
                        <a:lnTo>
                          <a:pt x="1527" y="602"/>
                        </a:lnTo>
                        <a:lnTo>
                          <a:pt x="1566" y="665"/>
                        </a:lnTo>
                        <a:lnTo>
                          <a:pt x="1614" y="734"/>
                        </a:lnTo>
                        <a:lnTo>
                          <a:pt x="1647" y="786"/>
                        </a:lnTo>
                        <a:lnTo>
                          <a:pt x="1638" y="836"/>
                        </a:lnTo>
                        <a:lnTo>
                          <a:pt x="1626" y="884"/>
                        </a:lnTo>
                        <a:lnTo>
                          <a:pt x="1599" y="935"/>
                        </a:lnTo>
                        <a:lnTo>
                          <a:pt x="1575" y="1013"/>
                        </a:lnTo>
                        <a:lnTo>
                          <a:pt x="1551" y="1080"/>
                        </a:lnTo>
                        <a:lnTo>
                          <a:pt x="1533" y="1118"/>
                        </a:lnTo>
                        <a:lnTo>
                          <a:pt x="1500" y="1157"/>
                        </a:lnTo>
                        <a:lnTo>
                          <a:pt x="1464" y="1187"/>
                        </a:lnTo>
                        <a:lnTo>
                          <a:pt x="1431" y="1218"/>
                        </a:lnTo>
                        <a:lnTo>
                          <a:pt x="1401" y="1245"/>
                        </a:lnTo>
                        <a:lnTo>
                          <a:pt x="1377" y="1262"/>
                        </a:lnTo>
                        <a:lnTo>
                          <a:pt x="1345" y="1293"/>
                        </a:lnTo>
                        <a:lnTo>
                          <a:pt x="1314" y="1326"/>
                        </a:lnTo>
                        <a:lnTo>
                          <a:pt x="1279" y="1361"/>
                        </a:lnTo>
                        <a:lnTo>
                          <a:pt x="1239" y="1392"/>
                        </a:lnTo>
                        <a:lnTo>
                          <a:pt x="1204" y="1424"/>
                        </a:lnTo>
                        <a:lnTo>
                          <a:pt x="1180" y="1449"/>
                        </a:lnTo>
                        <a:lnTo>
                          <a:pt x="1167" y="1470"/>
                        </a:lnTo>
                        <a:lnTo>
                          <a:pt x="1134" y="1461"/>
                        </a:lnTo>
                        <a:lnTo>
                          <a:pt x="1108" y="1452"/>
                        </a:lnTo>
                        <a:lnTo>
                          <a:pt x="1090" y="1436"/>
                        </a:lnTo>
                        <a:lnTo>
                          <a:pt x="1071" y="1410"/>
                        </a:lnTo>
                        <a:lnTo>
                          <a:pt x="1038" y="1391"/>
                        </a:lnTo>
                        <a:lnTo>
                          <a:pt x="1012" y="1377"/>
                        </a:lnTo>
                        <a:lnTo>
                          <a:pt x="966" y="1353"/>
                        </a:lnTo>
                        <a:lnTo>
                          <a:pt x="945" y="1338"/>
                        </a:lnTo>
                        <a:lnTo>
                          <a:pt x="918" y="1317"/>
                        </a:lnTo>
                        <a:lnTo>
                          <a:pt x="889" y="1302"/>
                        </a:lnTo>
                        <a:lnTo>
                          <a:pt x="862" y="1284"/>
                        </a:lnTo>
                        <a:lnTo>
                          <a:pt x="837" y="1254"/>
                        </a:lnTo>
                        <a:lnTo>
                          <a:pt x="813" y="1208"/>
                        </a:lnTo>
                        <a:lnTo>
                          <a:pt x="795" y="1176"/>
                        </a:lnTo>
                        <a:lnTo>
                          <a:pt x="831" y="1130"/>
                        </a:lnTo>
                        <a:lnTo>
                          <a:pt x="864" y="1088"/>
                        </a:lnTo>
                        <a:lnTo>
                          <a:pt x="888" y="1043"/>
                        </a:lnTo>
                        <a:lnTo>
                          <a:pt x="918" y="1001"/>
                        </a:lnTo>
                        <a:lnTo>
                          <a:pt x="945" y="944"/>
                        </a:lnTo>
                        <a:lnTo>
                          <a:pt x="978" y="878"/>
                        </a:lnTo>
                        <a:lnTo>
                          <a:pt x="1002" y="812"/>
                        </a:lnTo>
                        <a:lnTo>
                          <a:pt x="1017" y="738"/>
                        </a:lnTo>
                        <a:lnTo>
                          <a:pt x="1113" y="726"/>
                        </a:lnTo>
                        <a:lnTo>
                          <a:pt x="1179" y="698"/>
                        </a:lnTo>
                        <a:lnTo>
                          <a:pt x="1239" y="677"/>
                        </a:lnTo>
                        <a:lnTo>
                          <a:pt x="1293" y="638"/>
                        </a:lnTo>
                        <a:lnTo>
                          <a:pt x="1326" y="653"/>
                        </a:lnTo>
                        <a:lnTo>
                          <a:pt x="1443" y="641"/>
                        </a:lnTo>
                        <a:lnTo>
                          <a:pt x="1335" y="644"/>
                        </a:lnTo>
                        <a:lnTo>
                          <a:pt x="1311" y="629"/>
                        </a:lnTo>
                        <a:lnTo>
                          <a:pt x="1383" y="558"/>
                        </a:lnTo>
                        <a:lnTo>
                          <a:pt x="1290" y="617"/>
                        </a:lnTo>
                        <a:lnTo>
                          <a:pt x="1233" y="650"/>
                        </a:lnTo>
                        <a:lnTo>
                          <a:pt x="1206" y="602"/>
                        </a:lnTo>
                        <a:lnTo>
                          <a:pt x="1266" y="539"/>
                        </a:lnTo>
                        <a:lnTo>
                          <a:pt x="1200" y="590"/>
                        </a:lnTo>
                        <a:lnTo>
                          <a:pt x="1155" y="464"/>
                        </a:lnTo>
                        <a:lnTo>
                          <a:pt x="1188" y="608"/>
                        </a:lnTo>
                        <a:lnTo>
                          <a:pt x="1215" y="659"/>
                        </a:lnTo>
                        <a:lnTo>
                          <a:pt x="1119" y="695"/>
                        </a:lnTo>
                        <a:lnTo>
                          <a:pt x="1029" y="707"/>
                        </a:lnTo>
                        <a:lnTo>
                          <a:pt x="1038" y="665"/>
                        </a:lnTo>
                        <a:lnTo>
                          <a:pt x="1059" y="575"/>
                        </a:lnTo>
                        <a:lnTo>
                          <a:pt x="1077" y="504"/>
                        </a:lnTo>
                        <a:lnTo>
                          <a:pt x="1101" y="407"/>
                        </a:lnTo>
                        <a:lnTo>
                          <a:pt x="1110" y="332"/>
                        </a:lnTo>
                        <a:lnTo>
                          <a:pt x="1119" y="275"/>
                        </a:lnTo>
                        <a:lnTo>
                          <a:pt x="1125" y="218"/>
                        </a:lnTo>
                        <a:lnTo>
                          <a:pt x="1143" y="60"/>
                        </a:lnTo>
                        <a:lnTo>
                          <a:pt x="1101" y="227"/>
                        </a:lnTo>
                        <a:lnTo>
                          <a:pt x="1086" y="305"/>
                        </a:lnTo>
                        <a:lnTo>
                          <a:pt x="1032" y="260"/>
                        </a:lnTo>
                        <a:lnTo>
                          <a:pt x="1035" y="203"/>
                        </a:lnTo>
                        <a:lnTo>
                          <a:pt x="996" y="77"/>
                        </a:lnTo>
                        <a:lnTo>
                          <a:pt x="1017" y="203"/>
                        </a:lnTo>
                        <a:lnTo>
                          <a:pt x="1011" y="245"/>
                        </a:lnTo>
                        <a:lnTo>
                          <a:pt x="966" y="197"/>
                        </a:lnTo>
                        <a:lnTo>
                          <a:pt x="786" y="50"/>
                        </a:lnTo>
                        <a:lnTo>
                          <a:pt x="897" y="164"/>
                        </a:lnTo>
                        <a:lnTo>
                          <a:pt x="927" y="197"/>
                        </a:lnTo>
                        <a:lnTo>
                          <a:pt x="972" y="236"/>
                        </a:lnTo>
                        <a:lnTo>
                          <a:pt x="1023" y="284"/>
                        </a:lnTo>
                        <a:lnTo>
                          <a:pt x="972" y="290"/>
                        </a:lnTo>
                        <a:lnTo>
                          <a:pt x="900" y="284"/>
                        </a:lnTo>
                        <a:lnTo>
                          <a:pt x="969" y="302"/>
                        </a:lnTo>
                        <a:lnTo>
                          <a:pt x="1044" y="302"/>
                        </a:lnTo>
                        <a:lnTo>
                          <a:pt x="1083" y="342"/>
                        </a:lnTo>
                        <a:lnTo>
                          <a:pt x="1053" y="425"/>
                        </a:lnTo>
                        <a:lnTo>
                          <a:pt x="1038" y="482"/>
                        </a:lnTo>
                        <a:lnTo>
                          <a:pt x="978" y="434"/>
                        </a:lnTo>
                        <a:lnTo>
                          <a:pt x="939" y="389"/>
                        </a:lnTo>
                        <a:lnTo>
                          <a:pt x="891" y="332"/>
                        </a:lnTo>
                        <a:lnTo>
                          <a:pt x="888" y="296"/>
                        </a:lnTo>
                        <a:lnTo>
                          <a:pt x="876" y="149"/>
                        </a:lnTo>
                        <a:lnTo>
                          <a:pt x="873" y="290"/>
                        </a:lnTo>
                        <a:lnTo>
                          <a:pt x="867" y="311"/>
                        </a:lnTo>
                        <a:lnTo>
                          <a:pt x="822" y="284"/>
                        </a:lnTo>
                        <a:lnTo>
                          <a:pt x="792" y="245"/>
                        </a:lnTo>
                        <a:lnTo>
                          <a:pt x="735" y="150"/>
                        </a:lnTo>
                        <a:lnTo>
                          <a:pt x="780" y="254"/>
                        </a:lnTo>
                        <a:lnTo>
                          <a:pt x="810" y="302"/>
                        </a:lnTo>
                        <a:lnTo>
                          <a:pt x="861" y="348"/>
                        </a:lnTo>
                        <a:lnTo>
                          <a:pt x="783" y="401"/>
                        </a:lnTo>
                        <a:lnTo>
                          <a:pt x="591" y="432"/>
                        </a:lnTo>
                        <a:lnTo>
                          <a:pt x="777" y="426"/>
                        </a:lnTo>
                        <a:lnTo>
                          <a:pt x="879" y="368"/>
                        </a:lnTo>
                        <a:lnTo>
                          <a:pt x="936" y="431"/>
                        </a:lnTo>
                        <a:lnTo>
                          <a:pt x="972" y="464"/>
                        </a:lnTo>
                        <a:lnTo>
                          <a:pt x="1020" y="506"/>
                        </a:lnTo>
                        <a:lnTo>
                          <a:pt x="1005" y="593"/>
                        </a:lnTo>
                        <a:lnTo>
                          <a:pt x="987" y="644"/>
                        </a:lnTo>
                        <a:lnTo>
                          <a:pt x="957" y="752"/>
                        </a:lnTo>
                        <a:lnTo>
                          <a:pt x="945" y="803"/>
                        </a:lnTo>
                        <a:lnTo>
                          <a:pt x="924" y="854"/>
                        </a:lnTo>
                        <a:lnTo>
                          <a:pt x="885" y="917"/>
                        </a:lnTo>
                        <a:lnTo>
                          <a:pt x="849" y="974"/>
                        </a:lnTo>
                        <a:lnTo>
                          <a:pt x="807" y="1037"/>
                        </a:lnTo>
                        <a:lnTo>
                          <a:pt x="753" y="1094"/>
                        </a:lnTo>
                        <a:lnTo>
                          <a:pt x="711" y="1128"/>
                        </a:lnTo>
                        <a:lnTo>
                          <a:pt x="663" y="1082"/>
                        </a:lnTo>
                        <a:lnTo>
                          <a:pt x="630" y="1040"/>
                        </a:lnTo>
                        <a:lnTo>
                          <a:pt x="567" y="950"/>
                        </a:lnTo>
                        <a:lnTo>
                          <a:pt x="522" y="869"/>
                        </a:lnTo>
                        <a:lnTo>
                          <a:pt x="465" y="792"/>
                        </a:lnTo>
                        <a:lnTo>
                          <a:pt x="435" y="737"/>
                        </a:lnTo>
                        <a:lnTo>
                          <a:pt x="411" y="684"/>
                        </a:lnTo>
                        <a:lnTo>
                          <a:pt x="441" y="623"/>
                        </a:lnTo>
                        <a:lnTo>
                          <a:pt x="465" y="563"/>
                        </a:lnTo>
                        <a:lnTo>
                          <a:pt x="483" y="464"/>
                        </a:lnTo>
                        <a:lnTo>
                          <a:pt x="609" y="368"/>
                        </a:lnTo>
                        <a:lnTo>
                          <a:pt x="492" y="443"/>
                        </a:lnTo>
                        <a:lnTo>
                          <a:pt x="501" y="270"/>
                        </a:lnTo>
                        <a:lnTo>
                          <a:pt x="468" y="452"/>
                        </a:lnTo>
                        <a:lnTo>
                          <a:pt x="450" y="521"/>
                        </a:lnTo>
                        <a:lnTo>
                          <a:pt x="381" y="419"/>
                        </a:lnTo>
                        <a:lnTo>
                          <a:pt x="447" y="552"/>
                        </a:lnTo>
                        <a:lnTo>
                          <a:pt x="429" y="605"/>
                        </a:lnTo>
                        <a:lnTo>
                          <a:pt x="393" y="656"/>
                        </a:lnTo>
                        <a:lnTo>
                          <a:pt x="360" y="611"/>
                        </a:lnTo>
                        <a:lnTo>
                          <a:pt x="309" y="552"/>
                        </a:lnTo>
                        <a:lnTo>
                          <a:pt x="252" y="491"/>
                        </a:lnTo>
                        <a:lnTo>
                          <a:pt x="267" y="311"/>
                        </a:lnTo>
                        <a:lnTo>
                          <a:pt x="240" y="479"/>
                        </a:lnTo>
                        <a:lnTo>
                          <a:pt x="123" y="402"/>
                        </a:lnTo>
                        <a:lnTo>
                          <a:pt x="216" y="500"/>
                        </a:lnTo>
                        <a:lnTo>
                          <a:pt x="171" y="512"/>
                        </a:lnTo>
                        <a:lnTo>
                          <a:pt x="60" y="500"/>
                        </a:lnTo>
                        <a:lnTo>
                          <a:pt x="174" y="527"/>
                        </a:lnTo>
                        <a:lnTo>
                          <a:pt x="228" y="518"/>
                        </a:lnTo>
                        <a:lnTo>
                          <a:pt x="267" y="582"/>
                        </a:lnTo>
                        <a:lnTo>
                          <a:pt x="309" y="647"/>
                        </a:lnTo>
                        <a:lnTo>
                          <a:pt x="339" y="714"/>
                        </a:lnTo>
                        <a:lnTo>
                          <a:pt x="297" y="734"/>
                        </a:lnTo>
                        <a:lnTo>
                          <a:pt x="225" y="743"/>
                        </a:lnTo>
                        <a:lnTo>
                          <a:pt x="132" y="734"/>
                        </a:lnTo>
                        <a:lnTo>
                          <a:pt x="117" y="629"/>
                        </a:lnTo>
                        <a:lnTo>
                          <a:pt x="117" y="737"/>
                        </a:lnTo>
                        <a:lnTo>
                          <a:pt x="21" y="714"/>
                        </a:lnTo>
                        <a:lnTo>
                          <a:pt x="99" y="746"/>
                        </a:lnTo>
                        <a:lnTo>
                          <a:pt x="54" y="800"/>
                        </a:lnTo>
                        <a:lnTo>
                          <a:pt x="114" y="755"/>
                        </a:lnTo>
                        <a:lnTo>
                          <a:pt x="171" y="762"/>
                        </a:lnTo>
                        <a:lnTo>
                          <a:pt x="234" y="767"/>
                        </a:lnTo>
                        <a:lnTo>
                          <a:pt x="297" y="764"/>
                        </a:lnTo>
                        <a:lnTo>
                          <a:pt x="351" y="749"/>
                        </a:lnTo>
                        <a:lnTo>
                          <a:pt x="393" y="809"/>
                        </a:lnTo>
                        <a:lnTo>
                          <a:pt x="453" y="908"/>
                        </a:lnTo>
                        <a:lnTo>
                          <a:pt x="495" y="986"/>
                        </a:lnTo>
                        <a:lnTo>
                          <a:pt x="549" y="1067"/>
                        </a:lnTo>
                        <a:lnTo>
                          <a:pt x="459" y="1070"/>
                        </a:lnTo>
                        <a:lnTo>
                          <a:pt x="387" y="1072"/>
                        </a:lnTo>
                        <a:lnTo>
                          <a:pt x="306" y="1063"/>
                        </a:lnTo>
                        <a:lnTo>
                          <a:pt x="231" y="1044"/>
                        </a:lnTo>
                        <a:lnTo>
                          <a:pt x="228" y="986"/>
                        </a:lnTo>
                        <a:lnTo>
                          <a:pt x="201" y="864"/>
                        </a:lnTo>
                        <a:lnTo>
                          <a:pt x="207" y="995"/>
                        </a:lnTo>
                        <a:lnTo>
                          <a:pt x="210" y="1037"/>
                        </a:lnTo>
                        <a:lnTo>
                          <a:pt x="3" y="1038"/>
                        </a:lnTo>
                        <a:lnTo>
                          <a:pt x="207" y="1067"/>
                        </a:lnTo>
                        <a:lnTo>
                          <a:pt x="162" y="1106"/>
                        </a:lnTo>
                        <a:lnTo>
                          <a:pt x="0" y="1190"/>
                        </a:lnTo>
                        <a:lnTo>
                          <a:pt x="174" y="1118"/>
                        </a:lnTo>
                        <a:lnTo>
                          <a:pt x="231" y="1073"/>
                        </a:lnTo>
                        <a:lnTo>
                          <a:pt x="321" y="1091"/>
                        </a:lnTo>
                        <a:lnTo>
                          <a:pt x="411" y="1104"/>
                        </a:lnTo>
                        <a:lnTo>
                          <a:pt x="474" y="1103"/>
                        </a:lnTo>
                        <a:lnTo>
                          <a:pt x="555" y="1103"/>
                        </a:lnTo>
                        <a:lnTo>
                          <a:pt x="588" y="1151"/>
                        </a:lnTo>
                        <a:lnTo>
                          <a:pt x="645" y="1236"/>
                        </a:lnTo>
                        <a:lnTo>
                          <a:pt x="699" y="1326"/>
                        </a:lnTo>
                        <a:lnTo>
                          <a:pt x="714" y="1354"/>
                        </a:lnTo>
                        <a:lnTo>
                          <a:pt x="738" y="1391"/>
                        </a:lnTo>
                        <a:lnTo>
                          <a:pt x="777" y="1424"/>
                        </a:lnTo>
                        <a:lnTo>
                          <a:pt x="795" y="1452"/>
                        </a:lnTo>
                        <a:lnTo>
                          <a:pt x="822" y="1473"/>
                        </a:lnTo>
                        <a:lnTo>
                          <a:pt x="850" y="1488"/>
                        </a:lnTo>
                        <a:lnTo>
                          <a:pt x="876" y="1505"/>
                        </a:lnTo>
                        <a:lnTo>
                          <a:pt x="912" y="1526"/>
                        </a:lnTo>
                        <a:lnTo>
                          <a:pt x="933" y="1548"/>
                        </a:lnTo>
                        <a:lnTo>
                          <a:pt x="946" y="1584"/>
                        </a:lnTo>
                        <a:lnTo>
                          <a:pt x="954" y="1615"/>
                        </a:lnTo>
                        <a:lnTo>
                          <a:pt x="957" y="166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0" name="Freeform 216"/>
                  <p:cNvSpPr>
                    <a:spLocks/>
                  </p:cNvSpPr>
                  <p:nvPr/>
                </p:nvSpPr>
                <p:spPr bwMode="auto">
                  <a:xfrm>
                    <a:off x="1408" y="3200"/>
                    <a:ext cx="129" cy="59"/>
                  </a:xfrm>
                  <a:custGeom>
                    <a:avLst/>
                    <a:gdLst>
                      <a:gd name="T0" fmla="*/ 96 w 129"/>
                      <a:gd name="T1" fmla="*/ 0 h 59"/>
                      <a:gd name="T2" fmla="*/ 111 w 129"/>
                      <a:gd name="T3" fmla="*/ 15 h 59"/>
                      <a:gd name="T4" fmla="*/ 106 w 129"/>
                      <a:gd name="T5" fmla="*/ 30 h 59"/>
                      <a:gd name="T6" fmla="*/ 88 w 129"/>
                      <a:gd name="T7" fmla="*/ 38 h 59"/>
                      <a:gd name="T8" fmla="*/ 57 w 129"/>
                      <a:gd name="T9" fmla="*/ 45 h 59"/>
                      <a:gd name="T10" fmla="*/ 45 w 129"/>
                      <a:gd name="T11" fmla="*/ 51 h 59"/>
                      <a:gd name="T12" fmla="*/ 0 w 129"/>
                      <a:gd name="T13" fmla="*/ 59 h 59"/>
                      <a:gd name="T14" fmla="*/ 55 w 129"/>
                      <a:gd name="T15" fmla="*/ 57 h 59"/>
                      <a:gd name="T16" fmla="*/ 102 w 129"/>
                      <a:gd name="T17" fmla="*/ 51 h 59"/>
                      <a:gd name="T18" fmla="*/ 126 w 129"/>
                      <a:gd name="T19" fmla="*/ 30 h 59"/>
                      <a:gd name="T20" fmla="*/ 129 w 129"/>
                      <a:gd name="T21" fmla="*/ 18 h 59"/>
                      <a:gd name="T22" fmla="*/ 123 w 129"/>
                      <a:gd name="T23" fmla="*/ 11 h 59"/>
                      <a:gd name="T24" fmla="*/ 96 w 129"/>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59">
                        <a:moveTo>
                          <a:pt x="96" y="0"/>
                        </a:moveTo>
                        <a:lnTo>
                          <a:pt x="111" y="15"/>
                        </a:lnTo>
                        <a:lnTo>
                          <a:pt x="106" y="30"/>
                        </a:lnTo>
                        <a:lnTo>
                          <a:pt x="88" y="38"/>
                        </a:lnTo>
                        <a:lnTo>
                          <a:pt x="57" y="45"/>
                        </a:lnTo>
                        <a:lnTo>
                          <a:pt x="45" y="51"/>
                        </a:lnTo>
                        <a:lnTo>
                          <a:pt x="0" y="59"/>
                        </a:lnTo>
                        <a:lnTo>
                          <a:pt x="55" y="57"/>
                        </a:lnTo>
                        <a:lnTo>
                          <a:pt x="102" y="51"/>
                        </a:lnTo>
                        <a:lnTo>
                          <a:pt x="126" y="30"/>
                        </a:lnTo>
                        <a:lnTo>
                          <a:pt x="129" y="18"/>
                        </a:lnTo>
                        <a:lnTo>
                          <a:pt x="123" y="11"/>
                        </a:lnTo>
                        <a:lnTo>
                          <a:pt x="9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1" name="Freeform 217"/>
                  <p:cNvSpPr>
                    <a:spLocks/>
                  </p:cNvSpPr>
                  <p:nvPr/>
                </p:nvSpPr>
                <p:spPr bwMode="auto">
                  <a:xfrm>
                    <a:off x="1390" y="3203"/>
                    <a:ext cx="115" cy="54"/>
                  </a:xfrm>
                  <a:custGeom>
                    <a:avLst/>
                    <a:gdLst>
                      <a:gd name="T0" fmla="*/ 112 w 115"/>
                      <a:gd name="T1" fmla="*/ 0 h 54"/>
                      <a:gd name="T2" fmla="*/ 115 w 115"/>
                      <a:gd name="T3" fmla="*/ 9 h 54"/>
                      <a:gd name="T4" fmla="*/ 115 w 115"/>
                      <a:gd name="T5" fmla="*/ 18 h 54"/>
                      <a:gd name="T6" fmla="*/ 106 w 115"/>
                      <a:gd name="T7" fmla="*/ 24 h 54"/>
                      <a:gd name="T8" fmla="*/ 91 w 115"/>
                      <a:gd name="T9" fmla="*/ 32 h 54"/>
                      <a:gd name="T10" fmla="*/ 42 w 115"/>
                      <a:gd name="T11" fmla="*/ 42 h 54"/>
                      <a:gd name="T12" fmla="*/ 27 w 115"/>
                      <a:gd name="T13" fmla="*/ 45 h 54"/>
                      <a:gd name="T14" fmla="*/ 0 w 115"/>
                      <a:gd name="T15" fmla="*/ 54 h 54"/>
                      <a:gd name="T16" fmla="*/ 33 w 115"/>
                      <a:gd name="T17" fmla="*/ 35 h 54"/>
                      <a:gd name="T18" fmla="*/ 51 w 115"/>
                      <a:gd name="T19" fmla="*/ 30 h 54"/>
                      <a:gd name="T20" fmla="*/ 72 w 115"/>
                      <a:gd name="T21" fmla="*/ 24 h 54"/>
                      <a:gd name="T22" fmla="*/ 100 w 115"/>
                      <a:gd name="T23" fmla="*/ 17 h 54"/>
                      <a:gd name="T24" fmla="*/ 112 w 115"/>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54">
                        <a:moveTo>
                          <a:pt x="112" y="0"/>
                        </a:moveTo>
                        <a:lnTo>
                          <a:pt x="115" y="9"/>
                        </a:lnTo>
                        <a:lnTo>
                          <a:pt x="115" y="18"/>
                        </a:lnTo>
                        <a:lnTo>
                          <a:pt x="106" y="24"/>
                        </a:lnTo>
                        <a:lnTo>
                          <a:pt x="91" y="32"/>
                        </a:lnTo>
                        <a:lnTo>
                          <a:pt x="42" y="42"/>
                        </a:lnTo>
                        <a:lnTo>
                          <a:pt x="27" y="45"/>
                        </a:lnTo>
                        <a:lnTo>
                          <a:pt x="0" y="54"/>
                        </a:lnTo>
                        <a:lnTo>
                          <a:pt x="33" y="35"/>
                        </a:lnTo>
                        <a:lnTo>
                          <a:pt x="51" y="30"/>
                        </a:lnTo>
                        <a:lnTo>
                          <a:pt x="72" y="24"/>
                        </a:lnTo>
                        <a:lnTo>
                          <a:pt x="100" y="17"/>
                        </a:lnTo>
                        <a:lnTo>
                          <a:pt x="11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2" name="Freeform 218"/>
                  <p:cNvSpPr>
                    <a:spLocks/>
                  </p:cNvSpPr>
                  <p:nvPr/>
                </p:nvSpPr>
                <p:spPr bwMode="auto">
                  <a:xfrm>
                    <a:off x="1523" y="3185"/>
                    <a:ext cx="23" cy="72"/>
                  </a:xfrm>
                  <a:custGeom>
                    <a:avLst/>
                    <a:gdLst>
                      <a:gd name="T0" fmla="*/ 0 w 23"/>
                      <a:gd name="T1" fmla="*/ 0 h 72"/>
                      <a:gd name="T2" fmla="*/ 6 w 23"/>
                      <a:gd name="T3" fmla="*/ 11 h 72"/>
                      <a:gd name="T4" fmla="*/ 11 w 23"/>
                      <a:gd name="T5" fmla="*/ 20 h 72"/>
                      <a:gd name="T6" fmla="*/ 15 w 23"/>
                      <a:gd name="T7" fmla="*/ 32 h 72"/>
                      <a:gd name="T8" fmla="*/ 15 w 23"/>
                      <a:gd name="T9" fmla="*/ 47 h 72"/>
                      <a:gd name="T10" fmla="*/ 3 w 23"/>
                      <a:gd name="T11" fmla="*/ 57 h 72"/>
                      <a:gd name="T12" fmla="*/ 3 w 23"/>
                      <a:gd name="T13" fmla="*/ 72 h 72"/>
                      <a:gd name="T14" fmla="*/ 18 w 23"/>
                      <a:gd name="T15" fmla="*/ 53 h 72"/>
                      <a:gd name="T16" fmla="*/ 23 w 23"/>
                      <a:gd name="T17" fmla="*/ 35 h 72"/>
                      <a:gd name="T18" fmla="*/ 20 w 23"/>
                      <a:gd name="T19" fmla="*/ 6 h 72"/>
                      <a:gd name="T20" fmla="*/ 0 w 2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2">
                        <a:moveTo>
                          <a:pt x="0" y="0"/>
                        </a:moveTo>
                        <a:lnTo>
                          <a:pt x="6" y="11"/>
                        </a:lnTo>
                        <a:lnTo>
                          <a:pt x="11" y="20"/>
                        </a:lnTo>
                        <a:lnTo>
                          <a:pt x="15" y="32"/>
                        </a:lnTo>
                        <a:lnTo>
                          <a:pt x="15" y="47"/>
                        </a:lnTo>
                        <a:lnTo>
                          <a:pt x="3" y="57"/>
                        </a:lnTo>
                        <a:lnTo>
                          <a:pt x="3" y="72"/>
                        </a:lnTo>
                        <a:lnTo>
                          <a:pt x="18" y="53"/>
                        </a:lnTo>
                        <a:lnTo>
                          <a:pt x="23" y="35"/>
                        </a:lnTo>
                        <a:lnTo>
                          <a:pt x="20" y="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3" name="Freeform 219"/>
                  <p:cNvSpPr>
                    <a:spLocks/>
                  </p:cNvSpPr>
                  <p:nvPr/>
                </p:nvSpPr>
                <p:spPr bwMode="auto">
                  <a:xfrm>
                    <a:off x="1526" y="3137"/>
                    <a:ext cx="30" cy="110"/>
                  </a:xfrm>
                  <a:custGeom>
                    <a:avLst/>
                    <a:gdLst>
                      <a:gd name="T0" fmla="*/ 8 w 30"/>
                      <a:gd name="T1" fmla="*/ 0 h 110"/>
                      <a:gd name="T2" fmla="*/ 0 w 30"/>
                      <a:gd name="T3" fmla="*/ 20 h 110"/>
                      <a:gd name="T4" fmla="*/ 2 w 30"/>
                      <a:gd name="T5" fmla="*/ 30 h 110"/>
                      <a:gd name="T6" fmla="*/ 6 w 30"/>
                      <a:gd name="T7" fmla="*/ 38 h 110"/>
                      <a:gd name="T8" fmla="*/ 21 w 30"/>
                      <a:gd name="T9" fmla="*/ 48 h 110"/>
                      <a:gd name="T10" fmla="*/ 23 w 30"/>
                      <a:gd name="T11" fmla="*/ 57 h 110"/>
                      <a:gd name="T12" fmla="*/ 24 w 30"/>
                      <a:gd name="T13" fmla="*/ 84 h 110"/>
                      <a:gd name="T14" fmla="*/ 18 w 30"/>
                      <a:gd name="T15" fmla="*/ 98 h 110"/>
                      <a:gd name="T16" fmla="*/ 12 w 30"/>
                      <a:gd name="T17" fmla="*/ 110 h 110"/>
                      <a:gd name="T18" fmla="*/ 30 w 30"/>
                      <a:gd name="T19" fmla="*/ 93 h 110"/>
                      <a:gd name="T20" fmla="*/ 30 w 30"/>
                      <a:gd name="T21" fmla="*/ 63 h 110"/>
                      <a:gd name="T22" fmla="*/ 30 w 30"/>
                      <a:gd name="T23" fmla="*/ 39 h 110"/>
                      <a:gd name="T24" fmla="*/ 14 w 30"/>
                      <a:gd name="T25" fmla="*/ 29 h 110"/>
                      <a:gd name="T26" fmla="*/ 8 w 3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10">
                        <a:moveTo>
                          <a:pt x="8" y="0"/>
                        </a:moveTo>
                        <a:lnTo>
                          <a:pt x="0" y="20"/>
                        </a:lnTo>
                        <a:lnTo>
                          <a:pt x="2" y="30"/>
                        </a:lnTo>
                        <a:lnTo>
                          <a:pt x="6" y="38"/>
                        </a:lnTo>
                        <a:lnTo>
                          <a:pt x="21" y="48"/>
                        </a:lnTo>
                        <a:lnTo>
                          <a:pt x="23" y="57"/>
                        </a:lnTo>
                        <a:lnTo>
                          <a:pt x="24" y="84"/>
                        </a:lnTo>
                        <a:lnTo>
                          <a:pt x="18" y="98"/>
                        </a:lnTo>
                        <a:lnTo>
                          <a:pt x="12" y="110"/>
                        </a:lnTo>
                        <a:lnTo>
                          <a:pt x="30" y="93"/>
                        </a:lnTo>
                        <a:lnTo>
                          <a:pt x="30" y="63"/>
                        </a:lnTo>
                        <a:lnTo>
                          <a:pt x="30" y="39"/>
                        </a:lnTo>
                        <a:lnTo>
                          <a:pt x="14" y="29"/>
                        </a:lnTo>
                        <a:lnTo>
                          <a:pt x="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4" name="Freeform 220"/>
                  <p:cNvSpPr>
                    <a:spLocks/>
                  </p:cNvSpPr>
                  <p:nvPr/>
                </p:nvSpPr>
                <p:spPr bwMode="auto">
                  <a:xfrm>
                    <a:off x="1538" y="3101"/>
                    <a:ext cx="33" cy="141"/>
                  </a:xfrm>
                  <a:custGeom>
                    <a:avLst/>
                    <a:gdLst>
                      <a:gd name="T0" fmla="*/ 9 w 33"/>
                      <a:gd name="T1" fmla="*/ 0 h 141"/>
                      <a:gd name="T2" fmla="*/ 3 w 33"/>
                      <a:gd name="T3" fmla="*/ 18 h 141"/>
                      <a:gd name="T4" fmla="*/ 0 w 33"/>
                      <a:gd name="T5" fmla="*/ 27 h 141"/>
                      <a:gd name="T6" fmla="*/ 0 w 33"/>
                      <a:gd name="T7" fmla="*/ 38 h 141"/>
                      <a:gd name="T8" fmla="*/ 2 w 33"/>
                      <a:gd name="T9" fmla="*/ 50 h 141"/>
                      <a:gd name="T10" fmla="*/ 8 w 33"/>
                      <a:gd name="T11" fmla="*/ 59 h 141"/>
                      <a:gd name="T12" fmla="*/ 20 w 33"/>
                      <a:gd name="T13" fmla="*/ 63 h 141"/>
                      <a:gd name="T14" fmla="*/ 24 w 33"/>
                      <a:gd name="T15" fmla="*/ 74 h 141"/>
                      <a:gd name="T16" fmla="*/ 23 w 33"/>
                      <a:gd name="T17" fmla="*/ 95 h 141"/>
                      <a:gd name="T18" fmla="*/ 23 w 33"/>
                      <a:gd name="T19" fmla="*/ 113 h 141"/>
                      <a:gd name="T20" fmla="*/ 23 w 33"/>
                      <a:gd name="T21" fmla="*/ 125 h 141"/>
                      <a:gd name="T22" fmla="*/ 12 w 33"/>
                      <a:gd name="T23" fmla="*/ 141 h 141"/>
                      <a:gd name="T24" fmla="*/ 33 w 33"/>
                      <a:gd name="T25" fmla="*/ 126 h 141"/>
                      <a:gd name="T26" fmla="*/ 30 w 33"/>
                      <a:gd name="T27" fmla="*/ 99 h 141"/>
                      <a:gd name="T28" fmla="*/ 33 w 33"/>
                      <a:gd name="T29" fmla="*/ 74 h 141"/>
                      <a:gd name="T30" fmla="*/ 27 w 33"/>
                      <a:gd name="T31" fmla="*/ 62 h 141"/>
                      <a:gd name="T32" fmla="*/ 15 w 33"/>
                      <a:gd name="T33" fmla="*/ 51 h 141"/>
                      <a:gd name="T34" fmla="*/ 9 w 33"/>
                      <a:gd name="T35" fmla="*/ 45 h 141"/>
                      <a:gd name="T36" fmla="*/ 8 w 33"/>
                      <a:gd name="T37" fmla="*/ 27 h 141"/>
                      <a:gd name="T38" fmla="*/ 9 w 33"/>
                      <a:gd name="T3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41">
                        <a:moveTo>
                          <a:pt x="9" y="0"/>
                        </a:moveTo>
                        <a:lnTo>
                          <a:pt x="3" y="18"/>
                        </a:lnTo>
                        <a:lnTo>
                          <a:pt x="0" y="27"/>
                        </a:lnTo>
                        <a:lnTo>
                          <a:pt x="0" y="38"/>
                        </a:lnTo>
                        <a:lnTo>
                          <a:pt x="2" y="50"/>
                        </a:lnTo>
                        <a:lnTo>
                          <a:pt x="8" y="59"/>
                        </a:lnTo>
                        <a:lnTo>
                          <a:pt x="20" y="63"/>
                        </a:lnTo>
                        <a:lnTo>
                          <a:pt x="24" y="74"/>
                        </a:lnTo>
                        <a:lnTo>
                          <a:pt x="23" y="95"/>
                        </a:lnTo>
                        <a:lnTo>
                          <a:pt x="23" y="113"/>
                        </a:lnTo>
                        <a:lnTo>
                          <a:pt x="23" y="125"/>
                        </a:lnTo>
                        <a:lnTo>
                          <a:pt x="12" y="141"/>
                        </a:lnTo>
                        <a:lnTo>
                          <a:pt x="33" y="126"/>
                        </a:lnTo>
                        <a:lnTo>
                          <a:pt x="30" y="99"/>
                        </a:lnTo>
                        <a:lnTo>
                          <a:pt x="33" y="74"/>
                        </a:lnTo>
                        <a:lnTo>
                          <a:pt x="27" y="62"/>
                        </a:lnTo>
                        <a:lnTo>
                          <a:pt x="15" y="51"/>
                        </a:lnTo>
                        <a:lnTo>
                          <a:pt x="9" y="45"/>
                        </a:lnTo>
                        <a:lnTo>
                          <a:pt x="8" y="27"/>
                        </a:lnTo>
                        <a:lnTo>
                          <a:pt x="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5" name="Freeform 221"/>
                  <p:cNvSpPr>
                    <a:spLocks/>
                  </p:cNvSpPr>
                  <p:nvPr/>
                </p:nvSpPr>
                <p:spPr bwMode="auto">
                  <a:xfrm>
                    <a:off x="1550" y="3035"/>
                    <a:ext cx="35" cy="194"/>
                  </a:xfrm>
                  <a:custGeom>
                    <a:avLst/>
                    <a:gdLst>
                      <a:gd name="T0" fmla="*/ 27 w 35"/>
                      <a:gd name="T1" fmla="*/ 194 h 194"/>
                      <a:gd name="T2" fmla="*/ 27 w 35"/>
                      <a:gd name="T3" fmla="*/ 167 h 194"/>
                      <a:gd name="T4" fmla="*/ 27 w 35"/>
                      <a:gd name="T5" fmla="*/ 134 h 194"/>
                      <a:gd name="T6" fmla="*/ 18 w 35"/>
                      <a:gd name="T7" fmla="*/ 117 h 194"/>
                      <a:gd name="T8" fmla="*/ 12 w 35"/>
                      <a:gd name="T9" fmla="*/ 104 h 194"/>
                      <a:gd name="T10" fmla="*/ 11 w 35"/>
                      <a:gd name="T11" fmla="*/ 93 h 194"/>
                      <a:gd name="T12" fmla="*/ 6 w 35"/>
                      <a:gd name="T13" fmla="*/ 71 h 194"/>
                      <a:gd name="T14" fmla="*/ 0 w 35"/>
                      <a:gd name="T15" fmla="*/ 50 h 194"/>
                      <a:gd name="T16" fmla="*/ 3 w 35"/>
                      <a:gd name="T17" fmla="*/ 38 h 194"/>
                      <a:gd name="T18" fmla="*/ 3 w 35"/>
                      <a:gd name="T19" fmla="*/ 20 h 194"/>
                      <a:gd name="T20" fmla="*/ 3 w 35"/>
                      <a:gd name="T21" fmla="*/ 0 h 194"/>
                      <a:gd name="T22" fmla="*/ 9 w 35"/>
                      <a:gd name="T23" fmla="*/ 17 h 194"/>
                      <a:gd name="T24" fmla="*/ 11 w 35"/>
                      <a:gd name="T25" fmla="*/ 44 h 194"/>
                      <a:gd name="T26" fmla="*/ 12 w 35"/>
                      <a:gd name="T27" fmla="*/ 60 h 194"/>
                      <a:gd name="T28" fmla="*/ 18 w 35"/>
                      <a:gd name="T29" fmla="*/ 74 h 194"/>
                      <a:gd name="T30" fmla="*/ 21 w 35"/>
                      <a:gd name="T31" fmla="*/ 101 h 194"/>
                      <a:gd name="T32" fmla="*/ 24 w 35"/>
                      <a:gd name="T33" fmla="*/ 114 h 194"/>
                      <a:gd name="T34" fmla="*/ 33 w 35"/>
                      <a:gd name="T35" fmla="*/ 132 h 194"/>
                      <a:gd name="T36" fmla="*/ 35 w 35"/>
                      <a:gd name="T37" fmla="*/ 146 h 194"/>
                      <a:gd name="T38" fmla="*/ 27 w 35"/>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94">
                        <a:moveTo>
                          <a:pt x="27" y="194"/>
                        </a:moveTo>
                        <a:lnTo>
                          <a:pt x="27" y="167"/>
                        </a:lnTo>
                        <a:lnTo>
                          <a:pt x="27" y="134"/>
                        </a:lnTo>
                        <a:lnTo>
                          <a:pt x="18" y="117"/>
                        </a:lnTo>
                        <a:lnTo>
                          <a:pt x="12" y="104"/>
                        </a:lnTo>
                        <a:lnTo>
                          <a:pt x="11" y="93"/>
                        </a:lnTo>
                        <a:lnTo>
                          <a:pt x="6" y="71"/>
                        </a:lnTo>
                        <a:lnTo>
                          <a:pt x="0" y="50"/>
                        </a:lnTo>
                        <a:lnTo>
                          <a:pt x="3" y="38"/>
                        </a:lnTo>
                        <a:lnTo>
                          <a:pt x="3" y="20"/>
                        </a:lnTo>
                        <a:lnTo>
                          <a:pt x="3" y="0"/>
                        </a:lnTo>
                        <a:lnTo>
                          <a:pt x="9" y="17"/>
                        </a:lnTo>
                        <a:lnTo>
                          <a:pt x="11" y="44"/>
                        </a:lnTo>
                        <a:lnTo>
                          <a:pt x="12" y="60"/>
                        </a:lnTo>
                        <a:lnTo>
                          <a:pt x="18" y="74"/>
                        </a:lnTo>
                        <a:lnTo>
                          <a:pt x="21" y="101"/>
                        </a:lnTo>
                        <a:lnTo>
                          <a:pt x="24" y="114"/>
                        </a:lnTo>
                        <a:lnTo>
                          <a:pt x="33" y="132"/>
                        </a:lnTo>
                        <a:lnTo>
                          <a:pt x="35" y="146"/>
                        </a:lnTo>
                        <a:lnTo>
                          <a:pt x="27" y="19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6" name="Freeform 222"/>
                  <p:cNvSpPr>
                    <a:spLocks/>
                  </p:cNvSpPr>
                  <p:nvPr/>
                </p:nvSpPr>
                <p:spPr bwMode="auto">
                  <a:xfrm>
                    <a:off x="1585" y="3170"/>
                    <a:ext cx="126" cy="86"/>
                  </a:xfrm>
                  <a:custGeom>
                    <a:avLst/>
                    <a:gdLst>
                      <a:gd name="T0" fmla="*/ 0 w 126"/>
                      <a:gd name="T1" fmla="*/ 74 h 86"/>
                      <a:gd name="T2" fmla="*/ 0 w 126"/>
                      <a:gd name="T3" fmla="*/ 51 h 86"/>
                      <a:gd name="T4" fmla="*/ 4 w 126"/>
                      <a:gd name="T5" fmla="*/ 27 h 86"/>
                      <a:gd name="T6" fmla="*/ 24 w 126"/>
                      <a:gd name="T7" fmla="*/ 3 h 86"/>
                      <a:gd name="T8" fmla="*/ 39 w 126"/>
                      <a:gd name="T9" fmla="*/ 0 h 86"/>
                      <a:gd name="T10" fmla="*/ 52 w 126"/>
                      <a:gd name="T11" fmla="*/ 2 h 86"/>
                      <a:gd name="T12" fmla="*/ 88 w 126"/>
                      <a:gd name="T13" fmla="*/ 15 h 86"/>
                      <a:gd name="T14" fmla="*/ 93 w 126"/>
                      <a:gd name="T15" fmla="*/ 27 h 86"/>
                      <a:gd name="T16" fmla="*/ 100 w 126"/>
                      <a:gd name="T17" fmla="*/ 47 h 86"/>
                      <a:gd name="T18" fmla="*/ 111 w 126"/>
                      <a:gd name="T19" fmla="*/ 60 h 86"/>
                      <a:gd name="T20" fmla="*/ 126 w 126"/>
                      <a:gd name="T21" fmla="*/ 69 h 86"/>
                      <a:gd name="T22" fmla="*/ 97 w 126"/>
                      <a:gd name="T23" fmla="*/ 86 h 86"/>
                      <a:gd name="T24" fmla="*/ 96 w 126"/>
                      <a:gd name="T25" fmla="*/ 60 h 86"/>
                      <a:gd name="T26" fmla="*/ 91 w 126"/>
                      <a:gd name="T27" fmla="*/ 33 h 86"/>
                      <a:gd name="T28" fmla="*/ 81 w 126"/>
                      <a:gd name="T29" fmla="*/ 24 h 86"/>
                      <a:gd name="T30" fmla="*/ 63 w 126"/>
                      <a:gd name="T31" fmla="*/ 17 h 86"/>
                      <a:gd name="T32" fmla="*/ 31 w 126"/>
                      <a:gd name="T33" fmla="*/ 12 h 86"/>
                      <a:gd name="T34" fmla="*/ 16 w 126"/>
                      <a:gd name="T35" fmla="*/ 26 h 86"/>
                      <a:gd name="T36" fmla="*/ 9 w 126"/>
                      <a:gd name="T37" fmla="*/ 36 h 86"/>
                      <a:gd name="T38" fmla="*/ 6 w 126"/>
                      <a:gd name="T39" fmla="*/ 50 h 86"/>
                      <a:gd name="T40" fmla="*/ 0 w 126"/>
                      <a:gd name="T41"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86">
                        <a:moveTo>
                          <a:pt x="0" y="74"/>
                        </a:moveTo>
                        <a:lnTo>
                          <a:pt x="0" y="51"/>
                        </a:lnTo>
                        <a:lnTo>
                          <a:pt x="4" y="27"/>
                        </a:lnTo>
                        <a:lnTo>
                          <a:pt x="24" y="3"/>
                        </a:lnTo>
                        <a:lnTo>
                          <a:pt x="39" y="0"/>
                        </a:lnTo>
                        <a:lnTo>
                          <a:pt x="52" y="2"/>
                        </a:lnTo>
                        <a:lnTo>
                          <a:pt x="88" y="15"/>
                        </a:lnTo>
                        <a:lnTo>
                          <a:pt x="93" y="27"/>
                        </a:lnTo>
                        <a:lnTo>
                          <a:pt x="100" y="47"/>
                        </a:lnTo>
                        <a:lnTo>
                          <a:pt x="111" y="60"/>
                        </a:lnTo>
                        <a:lnTo>
                          <a:pt x="126" y="69"/>
                        </a:lnTo>
                        <a:lnTo>
                          <a:pt x="97" y="86"/>
                        </a:lnTo>
                        <a:lnTo>
                          <a:pt x="96" y="60"/>
                        </a:lnTo>
                        <a:lnTo>
                          <a:pt x="91" y="33"/>
                        </a:lnTo>
                        <a:lnTo>
                          <a:pt x="81" y="24"/>
                        </a:lnTo>
                        <a:lnTo>
                          <a:pt x="63" y="17"/>
                        </a:lnTo>
                        <a:lnTo>
                          <a:pt x="31" y="12"/>
                        </a:lnTo>
                        <a:lnTo>
                          <a:pt x="16" y="26"/>
                        </a:lnTo>
                        <a:lnTo>
                          <a:pt x="9" y="36"/>
                        </a:lnTo>
                        <a:lnTo>
                          <a:pt x="6" y="50"/>
                        </a:lnTo>
                        <a:lnTo>
                          <a:pt x="0" y="7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7" name="Freeform 223"/>
                  <p:cNvSpPr>
                    <a:spLocks/>
                  </p:cNvSpPr>
                  <p:nvPr/>
                </p:nvSpPr>
                <p:spPr bwMode="auto">
                  <a:xfrm>
                    <a:off x="1591" y="3190"/>
                    <a:ext cx="81" cy="130"/>
                  </a:xfrm>
                  <a:custGeom>
                    <a:avLst/>
                    <a:gdLst>
                      <a:gd name="T0" fmla="*/ 0 w 81"/>
                      <a:gd name="T1" fmla="*/ 63 h 130"/>
                      <a:gd name="T2" fmla="*/ 0 w 81"/>
                      <a:gd name="T3" fmla="*/ 48 h 130"/>
                      <a:gd name="T4" fmla="*/ 3 w 81"/>
                      <a:gd name="T5" fmla="*/ 25 h 130"/>
                      <a:gd name="T6" fmla="*/ 16 w 81"/>
                      <a:gd name="T7" fmla="*/ 6 h 130"/>
                      <a:gd name="T8" fmla="*/ 39 w 81"/>
                      <a:gd name="T9" fmla="*/ 0 h 130"/>
                      <a:gd name="T10" fmla="*/ 61 w 81"/>
                      <a:gd name="T11" fmla="*/ 4 h 130"/>
                      <a:gd name="T12" fmla="*/ 73 w 81"/>
                      <a:gd name="T13" fmla="*/ 15 h 130"/>
                      <a:gd name="T14" fmla="*/ 79 w 81"/>
                      <a:gd name="T15" fmla="*/ 30 h 130"/>
                      <a:gd name="T16" fmla="*/ 79 w 81"/>
                      <a:gd name="T17" fmla="*/ 43 h 130"/>
                      <a:gd name="T18" fmla="*/ 81 w 81"/>
                      <a:gd name="T19" fmla="*/ 63 h 130"/>
                      <a:gd name="T20" fmla="*/ 75 w 81"/>
                      <a:gd name="T21" fmla="*/ 76 h 130"/>
                      <a:gd name="T22" fmla="*/ 61 w 81"/>
                      <a:gd name="T23" fmla="*/ 94 h 130"/>
                      <a:gd name="T24" fmla="*/ 49 w 81"/>
                      <a:gd name="T25" fmla="*/ 108 h 130"/>
                      <a:gd name="T26" fmla="*/ 28 w 81"/>
                      <a:gd name="T27" fmla="*/ 118 h 130"/>
                      <a:gd name="T28" fmla="*/ 16 w 81"/>
                      <a:gd name="T29" fmla="*/ 130 h 130"/>
                      <a:gd name="T30" fmla="*/ 7 w 81"/>
                      <a:gd name="T31" fmla="*/ 129 h 130"/>
                      <a:gd name="T32" fmla="*/ 24 w 81"/>
                      <a:gd name="T33" fmla="*/ 109 h 130"/>
                      <a:gd name="T34" fmla="*/ 46 w 81"/>
                      <a:gd name="T35" fmla="*/ 96 h 130"/>
                      <a:gd name="T36" fmla="*/ 67 w 81"/>
                      <a:gd name="T37" fmla="*/ 75 h 130"/>
                      <a:gd name="T38" fmla="*/ 72 w 81"/>
                      <a:gd name="T39" fmla="*/ 49 h 130"/>
                      <a:gd name="T40" fmla="*/ 73 w 81"/>
                      <a:gd name="T41" fmla="*/ 30 h 130"/>
                      <a:gd name="T42" fmla="*/ 64 w 81"/>
                      <a:gd name="T43" fmla="*/ 16 h 130"/>
                      <a:gd name="T44" fmla="*/ 49 w 81"/>
                      <a:gd name="T45" fmla="*/ 9 h 130"/>
                      <a:gd name="T46" fmla="*/ 34 w 81"/>
                      <a:gd name="T47" fmla="*/ 9 h 130"/>
                      <a:gd name="T48" fmla="*/ 18 w 81"/>
                      <a:gd name="T49" fmla="*/ 15 h 130"/>
                      <a:gd name="T50" fmla="*/ 6 w 81"/>
                      <a:gd name="T51" fmla="*/ 33 h 130"/>
                      <a:gd name="T52" fmla="*/ 0 w 81"/>
                      <a:gd name="T53" fmla="*/ 6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30">
                        <a:moveTo>
                          <a:pt x="0" y="63"/>
                        </a:moveTo>
                        <a:lnTo>
                          <a:pt x="0" y="48"/>
                        </a:lnTo>
                        <a:lnTo>
                          <a:pt x="3" y="25"/>
                        </a:lnTo>
                        <a:lnTo>
                          <a:pt x="16" y="6"/>
                        </a:lnTo>
                        <a:lnTo>
                          <a:pt x="39" y="0"/>
                        </a:lnTo>
                        <a:lnTo>
                          <a:pt x="61" y="4"/>
                        </a:lnTo>
                        <a:lnTo>
                          <a:pt x="73" y="15"/>
                        </a:lnTo>
                        <a:lnTo>
                          <a:pt x="79" y="30"/>
                        </a:lnTo>
                        <a:lnTo>
                          <a:pt x="79" y="43"/>
                        </a:lnTo>
                        <a:lnTo>
                          <a:pt x="81" y="63"/>
                        </a:lnTo>
                        <a:lnTo>
                          <a:pt x="75" y="76"/>
                        </a:lnTo>
                        <a:lnTo>
                          <a:pt x="61" y="94"/>
                        </a:lnTo>
                        <a:lnTo>
                          <a:pt x="49" y="108"/>
                        </a:lnTo>
                        <a:lnTo>
                          <a:pt x="28" y="118"/>
                        </a:lnTo>
                        <a:lnTo>
                          <a:pt x="16" y="130"/>
                        </a:lnTo>
                        <a:lnTo>
                          <a:pt x="7" y="129"/>
                        </a:lnTo>
                        <a:lnTo>
                          <a:pt x="24" y="109"/>
                        </a:lnTo>
                        <a:lnTo>
                          <a:pt x="46" y="96"/>
                        </a:lnTo>
                        <a:lnTo>
                          <a:pt x="67" y="75"/>
                        </a:lnTo>
                        <a:lnTo>
                          <a:pt x="72" y="49"/>
                        </a:lnTo>
                        <a:lnTo>
                          <a:pt x="73" y="30"/>
                        </a:lnTo>
                        <a:lnTo>
                          <a:pt x="64" y="16"/>
                        </a:lnTo>
                        <a:lnTo>
                          <a:pt x="49" y="9"/>
                        </a:lnTo>
                        <a:lnTo>
                          <a:pt x="34" y="9"/>
                        </a:lnTo>
                        <a:lnTo>
                          <a:pt x="18" y="15"/>
                        </a:lnTo>
                        <a:lnTo>
                          <a:pt x="6" y="33"/>
                        </a:lnTo>
                        <a:lnTo>
                          <a:pt x="0" y="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8" name="Freeform 224"/>
                  <p:cNvSpPr>
                    <a:spLocks/>
                  </p:cNvSpPr>
                  <p:nvPr/>
                </p:nvSpPr>
                <p:spPr bwMode="auto">
                  <a:xfrm>
                    <a:off x="1607" y="3205"/>
                    <a:ext cx="47" cy="97"/>
                  </a:xfrm>
                  <a:custGeom>
                    <a:avLst/>
                    <a:gdLst>
                      <a:gd name="T0" fmla="*/ 26 w 47"/>
                      <a:gd name="T1" fmla="*/ 0 h 97"/>
                      <a:gd name="T2" fmla="*/ 39 w 47"/>
                      <a:gd name="T3" fmla="*/ 9 h 97"/>
                      <a:gd name="T4" fmla="*/ 47 w 47"/>
                      <a:gd name="T5" fmla="*/ 31 h 97"/>
                      <a:gd name="T6" fmla="*/ 42 w 47"/>
                      <a:gd name="T7" fmla="*/ 54 h 97"/>
                      <a:gd name="T8" fmla="*/ 21 w 47"/>
                      <a:gd name="T9" fmla="*/ 72 h 97"/>
                      <a:gd name="T10" fmla="*/ 12 w 47"/>
                      <a:gd name="T11" fmla="*/ 85 h 97"/>
                      <a:gd name="T12" fmla="*/ 0 w 47"/>
                      <a:gd name="T13" fmla="*/ 97 h 97"/>
                      <a:gd name="T14" fmla="*/ 14 w 47"/>
                      <a:gd name="T15" fmla="*/ 67 h 97"/>
                      <a:gd name="T16" fmla="*/ 29 w 47"/>
                      <a:gd name="T17" fmla="*/ 40 h 97"/>
                      <a:gd name="T18" fmla="*/ 29 w 47"/>
                      <a:gd name="T19" fmla="*/ 16 h 97"/>
                      <a:gd name="T20" fmla="*/ 26 w 47"/>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7">
                        <a:moveTo>
                          <a:pt x="26" y="0"/>
                        </a:moveTo>
                        <a:lnTo>
                          <a:pt x="39" y="9"/>
                        </a:lnTo>
                        <a:lnTo>
                          <a:pt x="47" y="31"/>
                        </a:lnTo>
                        <a:lnTo>
                          <a:pt x="42" y="54"/>
                        </a:lnTo>
                        <a:lnTo>
                          <a:pt x="21" y="72"/>
                        </a:lnTo>
                        <a:lnTo>
                          <a:pt x="12" y="85"/>
                        </a:lnTo>
                        <a:lnTo>
                          <a:pt x="0" y="97"/>
                        </a:lnTo>
                        <a:lnTo>
                          <a:pt x="14" y="67"/>
                        </a:lnTo>
                        <a:lnTo>
                          <a:pt x="29" y="40"/>
                        </a:lnTo>
                        <a:lnTo>
                          <a:pt x="29" y="16"/>
                        </a:lnTo>
                        <a:lnTo>
                          <a:pt x="2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29" name="Freeform 225"/>
                  <p:cNvSpPr>
                    <a:spLocks/>
                  </p:cNvSpPr>
                  <p:nvPr/>
                </p:nvSpPr>
                <p:spPr bwMode="auto">
                  <a:xfrm>
                    <a:off x="1597" y="3208"/>
                    <a:ext cx="33" cy="96"/>
                  </a:xfrm>
                  <a:custGeom>
                    <a:avLst/>
                    <a:gdLst>
                      <a:gd name="T0" fmla="*/ 18 w 33"/>
                      <a:gd name="T1" fmla="*/ 0 h 96"/>
                      <a:gd name="T2" fmla="*/ 27 w 33"/>
                      <a:gd name="T3" fmla="*/ 9 h 96"/>
                      <a:gd name="T4" fmla="*/ 33 w 33"/>
                      <a:gd name="T5" fmla="*/ 28 h 96"/>
                      <a:gd name="T6" fmla="*/ 25 w 33"/>
                      <a:gd name="T7" fmla="*/ 46 h 96"/>
                      <a:gd name="T8" fmla="*/ 9 w 33"/>
                      <a:gd name="T9" fmla="*/ 61 h 96"/>
                      <a:gd name="T10" fmla="*/ 0 w 33"/>
                      <a:gd name="T11" fmla="*/ 96 h 96"/>
                      <a:gd name="T12" fmla="*/ 0 w 33"/>
                      <a:gd name="T13" fmla="*/ 55 h 96"/>
                      <a:gd name="T14" fmla="*/ 13 w 33"/>
                      <a:gd name="T15" fmla="*/ 31 h 96"/>
                      <a:gd name="T16" fmla="*/ 13 w 33"/>
                      <a:gd name="T17" fmla="*/ 25 h 96"/>
                      <a:gd name="T18" fmla="*/ 18 w 33"/>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6">
                        <a:moveTo>
                          <a:pt x="18" y="0"/>
                        </a:moveTo>
                        <a:lnTo>
                          <a:pt x="27" y="9"/>
                        </a:lnTo>
                        <a:lnTo>
                          <a:pt x="33" y="28"/>
                        </a:lnTo>
                        <a:lnTo>
                          <a:pt x="25" y="46"/>
                        </a:lnTo>
                        <a:lnTo>
                          <a:pt x="9" y="61"/>
                        </a:lnTo>
                        <a:lnTo>
                          <a:pt x="0" y="96"/>
                        </a:lnTo>
                        <a:lnTo>
                          <a:pt x="0" y="55"/>
                        </a:lnTo>
                        <a:lnTo>
                          <a:pt x="13" y="31"/>
                        </a:lnTo>
                        <a:lnTo>
                          <a:pt x="13" y="25"/>
                        </a:lnTo>
                        <a:lnTo>
                          <a:pt x="1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0" name="Freeform 226"/>
                  <p:cNvSpPr>
                    <a:spLocks/>
                  </p:cNvSpPr>
                  <p:nvPr/>
                </p:nvSpPr>
                <p:spPr bwMode="auto">
                  <a:xfrm>
                    <a:off x="1597" y="3215"/>
                    <a:ext cx="9" cy="35"/>
                  </a:xfrm>
                  <a:custGeom>
                    <a:avLst/>
                    <a:gdLst>
                      <a:gd name="T0" fmla="*/ 6 w 9"/>
                      <a:gd name="T1" fmla="*/ 0 h 35"/>
                      <a:gd name="T2" fmla="*/ 9 w 9"/>
                      <a:gd name="T3" fmla="*/ 20 h 35"/>
                      <a:gd name="T4" fmla="*/ 0 w 9"/>
                      <a:gd name="T5" fmla="*/ 35 h 35"/>
                      <a:gd name="T6" fmla="*/ 6 w 9"/>
                      <a:gd name="T7" fmla="*/ 0 h 35"/>
                    </a:gdLst>
                    <a:ahLst/>
                    <a:cxnLst>
                      <a:cxn ang="0">
                        <a:pos x="T0" y="T1"/>
                      </a:cxn>
                      <a:cxn ang="0">
                        <a:pos x="T2" y="T3"/>
                      </a:cxn>
                      <a:cxn ang="0">
                        <a:pos x="T4" y="T5"/>
                      </a:cxn>
                      <a:cxn ang="0">
                        <a:pos x="T6" y="T7"/>
                      </a:cxn>
                    </a:cxnLst>
                    <a:rect l="0" t="0" r="r" b="b"/>
                    <a:pathLst>
                      <a:path w="9" h="35">
                        <a:moveTo>
                          <a:pt x="6" y="0"/>
                        </a:moveTo>
                        <a:lnTo>
                          <a:pt x="9" y="20"/>
                        </a:lnTo>
                        <a:lnTo>
                          <a:pt x="0" y="35"/>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1" name="Freeform 227"/>
                  <p:cNvSpPr>
                    <a:spLocks/>
                  </p:cNvSpPr>
                  <p:nvPr/>
                </p:nvSpPr>
                <p:spPr bwMode="auto">
                  <a:xfrm>
                    <a:off x="1699" y="3155"/>
                    <a:ext cx="64" cy="164"/>
                  </a:xfrm>
                  <a:custGeom>
                    <a:avLst/>
                    <a:gdLst>
                      <a:gd name="T0" fmla="*/ 9 w 64"/>
                      <a:gd name="T1" fmla="*/ 0 h 164"/>
                      <a:gd name="T2" fmla="*/ 0 w 64"/>
                      <a:gd name="T3" fmla="*/ 35 h 164"/>
                      <a:gd name="T4" fmla="*/ 9 w 64"/>
                      <a:gd name="T5" fmla="*/ 57 h 164"/>
                      <a:gd name="T6" fmla="*/ 12 w 64"/>
                      <a:gd name="T7" fmla="*/ 69 h 164"/>
                      <a:gd name="T8" fmla="*/ 18 w 64"/>
                      <a:gd name="T9" fmla="*/ 89 h 164"/>
                      <a:gd name="T10" fmla="*/ 27 w 64"/>
                      <a:gd name="T11" fmla="*/ 114 h 164"/>
                      <a:gd name="T12" fmla="*/ 36 w 64"/>
                      <a:gd name="T13" fmla="*/ 131 h 164"/>
                      <a:gd name="T14" fmla="*/ 52 w 64"/>
                      <a:gd name="T15" fmla="*/ 155 h 164"/>
                      <a:gd name="T16" fmla="*/ 64 w 64"/>
                      <a:gd name="T17" fmla="*/ 164 h 164"/>
                      <a:gd name="T18" fmla="*/ 49 w 64"/>
                      <a:gd name="T19" fmla="*/ 140 h 164"/>
                      <a:gd name="T20" fmla="*/ 36 w 64"/>
                      <a:gd name="T21" fmla="*/ 111 h 164"/>
                      <a:gd name="T22" fmla="*/ 22 w 64"/>
                      <a:gd name="T23" fmla="*/ 80 h 164"/>
                      <a:gd name="T24" fmla="*/ 15 w 64"/>
                      <a:gd name="T25" fmla="*/ 53 h 164"/>
                      <a:gd name="T26" fmla="*/ 7 w 64"/>
                      <a:gd name="T27" fmla="*/ 36 h 164"/>
                      <a:gd name="T28" fmla="*/ 9 w 64"/>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164">
                        <a:moveTo>
                          <a:pt x="9" y="0"/>
                        </a:moveTo>
                        <a:lnTo>
                          <a:pt x="0" y="35"/>
                        </a:lnTo>
                        <a:lnTo>
                          <a:pt x="9" y="57"/>
                        </a:lnTo>
                        <a:lnTo>
                          <a:pt x="12" y="69"/>
                        </a:lnTo>
                        <a:lnTo>
                          <a:pt x="18" y="89"/>
                        </a:lnTo>
                        <a:lnTo>
                          <a:pt x="27" y="114"/>
                        </a:lnTo>
                        <a:lnTo>
                          <a:pt x="36" y="131"/>
                        </a:lnTo>
                        <a:lnTo>
                          <a:pt x="52" y="155"/>
                        </a:lnTo>
                        <a:lnTo>
                          <a:pt x="64" y="164"/>
                        </a:lnTo>
                        <a:lnTo>
                          <a:pt x="49" y="140"/>
                        </a:lnTo>
                        <a:lnTo>
                          <a:pt x="36" y="111"/>
                        </a:lnTo>
                        <a:lnTo>
                          <a:pt x="22" y="80"/>
                        </a:lnTo>
                        <a:lnTo>
                          <a:pt x="15" y="53"/>
                        </a:lnTo>
                        <a:lnTo>
                          <a:pt x="7" y="36"/>
                        </a:lnTo>
                        <a:lnTo>
                          <a:pt x="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2" name="Freeform 228"/>
                  <p:cNvSpPr>
                    <a:spLocks/>
                  </p:cNvSpPr>
                  <p:nvPr/>
                </p:nvSpPr>
                <p:spPr bwMode="auto">
                  <a:xfrm>
                    <a:off x="1721" y="3166"/>
                    <a:ext cx="48" cy="144"/>
                  </a:xfrm>
                  <a:custGeom>
                    <a:avLst/>
                    <a:gdLst>
                      <a:gd name="T0" fmla="*/ 33 w 48"/>
                      <a:gd name="T1" fmla="*/ 0 h 144"/>
                      <a:gd name="T2" fmla="*/ 5 w 48"/>
                      <a:gd name="T3" fmla="*/ 16 h 144"/>
                      <a:gd name="T4" fmla="*/ 0 w 48"/>
                      <a:gd name="T5" fmla="*/ 33 h 144"/>
                      <a:gd name="T6" fmla="*/ 0 w 48"/>
                      <a:gd name="T7" fmla="*/ 54 h 144"/>
                      <a:gd name="T8" fmla="*/ 18 w 48"/>
                      <a:gd name="T9" fmla="*/ 84 h 144"/>
                      <a:gd name="T10" fmla="*/ 32 w 48"/>
                      <a:gd name="T11" fmla="*/ 114 h 144"/>
                      <a:gd name="T12" fmla="*/ 42 w 48"/>
                      <a:gd name="T13" fmla="*/ 133 h 144"/>
                      <a:gd name="T14" fmla="*/ 48 w 48"/>
                      <a:gd name="T15" fmla="*/ 144 h 144"/>
                      <a:gd name="T16" fmla="*/ 44 w 48"/>
                      <a:gd name="T17" fmla="*/ 118 h 144"/>
                      <a:gd name="T18" fmla="*/ 33 w 48"/>
                      <a:gd name="T19" fmla="*/ 94 h 144"/>
                      <a:gd name="T20" fmla="*/ 23 w 48"/>
                      <a:gd name="T21" fmla="*/ 75 h 144"/>
                      <a:gd name="T22" fmla="*/ 15 w 48"/>
                      <a:gd name="T23" fmla="*/ 63 h 144"/>
                      <a:gd name="T24" fmla="*/ 8 w 48"/>
                      <a:gd name="T25" fmla="*/ 51 h 144"/>
                      <a:gd name="T26" fmla="*/ 8 w 48"/>
                      <a:gd name="T27" fmla="*/ 37 h 144"/>
                      <a:gd name="T28" fmla="*/ 15 w 48"/>
                      <a:gd name="T29" fmla="*/ 19 h 144"/>
                      <a:gd name="T30" fmla="*/ 33 w 48"/>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44">
                        <a:moveTo>
                          <a:pt x="33" y="0"/>
                        </a:moveTo>
                        <a:lnTo>
                          <a:pt x="5" y="16"/>
                        </a:lnTo>
                        <a:lnTo>
                          <a:pt x="0" y="33"/>
                        </a:lnTo>
                        <a:lnTo>
                          <a:pt x="0" y="54"/>
                        </a:lnTo>
                        <a:lnTo>
                          <a:pt x="18" y="84"/>
                        </a:lnTo>
                        <a:lnTo>
                          <a:pt x="32" y="114"/>
                        </a:lnTo>
                        <a:lnTo>
                          <a:pt x="42" y="133"/>
                        </a:lnTo>
                        <a:lnTo>
                          <a:pt x="48" y="144"/>
                        </a:lnTo>
                        <a:lnTo>
                          <a:pt x="44" y="118"/>
                        </a:lnTo>
                        <a:lnTo>
                          <a:pt x="33" y="94"/>
                        </a:lnTo>
                        <a:lnTo>
                          <a:pt x="23" y="75"/>
                        </a:lnTo>
                        <a:lnTo>
                          <a:pt x="15" y="63"/>
                        </a:lnTo>
                        <a:lnTo>
                          <a:pt x="8" y="51"/>
                        </a:lnTo>
                        <a:lnTo>
                          <a:pt x="8" y="37"/>
                        </a:lnTo>
                        <a:lnTo>
                          <a:pt x="15" y="19"/>
                        </a:lnTo>
                        <a:lnTo>
                          <a:pt x="3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3" name="Freeform 229"/>
                  <p:cNvSpPr>
                    <a:spLocks/>
                  </p:cNvSpPr>
                  <p:nvPr/>
                </p:nvSpPr>
                <p:spPr bwMode="auto">
                  <a:xfrm>
                    <a:off x="1738" y="3167"/>
                    <a:ext cx="46" cy="143"/>
                  </a:xfrm>
                  <a:custGeom>
                    <a:avLst/>
                    <a:gdLst>
                      <a:gd name="T0" fmla="*/ 28 w 46"/>
                      <a:gd name="T1" fmla="*/ 0 h 143"/>
                      <a:gd name="T2" fmla="*/ 9 w 46"/>
                      <a:gd name="T3" fmla="*/ 18 h 143"/>
                      <a:gd name="T4" fmla="*/ 0 w 46"/>
                      <a:gd name="T5" fmla="*/ 39 h 143"/>
                      <a:gd name="T6" fmla="*/ 0 w 46"/>
                      <a:gd name="T7" fmla="*/ 48 h 143"/>
                      <a:gd name="T8" fmla="*/ 7 w 46"/>
                      <a:gd name="T9" fmla="*/ 62 h 143"/>
                      <a:gd name="T10" fmla="*/ 25 w 46"/>
                      <a:gd name="T11" fmla="*/ 86 h 143"/>
                      <a:gd name="T12" fmla="*/ 34 w 46"/>
                      <a:gd name="T13" fmla="*/ 102 h 143"/>
                      <a:gd name="T14" fmla="*/ 37 w 46"/>
                      <a:gd name="T15" fmla="*/ 119 h 143"/>
                      <a:gd name="T16" fmla="*/ 37 w 46"/>
                      <a:gd name="T17" fmla="*/ 143 h 143"/>
                      <a:gd name="T18" fmla="*/ 46 w 46"/>
                      <a:gd name="T19" fmla="*/ 111 h 143"/>
                      <a:gd name="T20" fmla="*/ 40 w 46"/>
                      <a:gd name="T21" fmla="*/ 89 h 143"/>
                      <a:gd name="T22" fmla="*/ 24 w 46"/>
                      <a:gd name="T23" fmla="*/ 71 h 143"/>
                      <a:gd name="T24" fmla="*/ 10 w 46"/>
                      <a:gd name="T25" fmla="*/ 56 h 143"/>
                      <a:gd name="T26" fmla="*/ 10 w 46"/>
                      <a:gd name="T27" fmla="*/ 45 h 143"/>
                      <a:gd name="T28" fmla="*/ 13 w 46"/>
                      <a:gd name="T29" fmla="*/ 29 h 143"/>
                      <a:gd name="T30" fmla="*/ 13 w 46"/>
                      <a:gd name="T31" fmla="*/ 23 h 143"/>
                      <a:gd name="T32" fmla="*/ 28 w 46"/>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3">
                        <a:moveTo>
                          <a:pt x="28" y="0"/>
                        </a:moveTo>
                        <a:lnTo>
                          <a:pt x="9" y="18"/>
                        </a:lnTo>
                        <a:lnTo>
                          <a:pt x="0" y="39"/>
                        </a:lnTo>
                        <a:lnTo>
                          <a:pt x="0" y="48"/>
                        </a:lnTo>
                        <a:lnTo>
                          <a:pt x="7" y="62"/>
                        </a:lnTo>
                        <a:lnTo>
                          <a:pt x="25" y="86"/>
                        </a:lnTo>
                        <a:lnTo>
                          <a:pt x="34" y="102"/>
                        </a:lnTo>
                        <a:lnTo>
                          <a:pt x="37" y="119"/>
                        </a:lnTo>
                        <a:lnTo>
                          <a:pt x="37" y="143"/>
                        </a:lnTo>
                        <a:lnTo>
                          <a:pt x="46" y="111"/>
                        </a:lnTo>
                        <a:lnTo>
                          <a:pt x="40" y="89"/>
                        </a:lnTo>
                        <a:lnTo>
                          <a:pt x="24" y="71"/>
                        </a:lnTo>
                        <a:lnTo>
                          <a:pt x="10" y="56"/>
                        </a:lnTo>
                        <a:lnTo>
                          <a:pt x="10" y="45"/>
                        </a:lnTo>
                        <a:lnTo>
                          <a:pt x="13" y="29"/>
                        </a:lnTo>
                        <a:lnTo>
                          <a:pt x="13" y="23"/>
                        </a:lnTo>
                        <a:lnTo>
                          <a:pt x="2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4" name="Freeform 230"/>
                  <p:cNvSpPr>
                    <a:spLocks/>
                  </p:cNvSpPr>
                  <p:nvPr/>
                </p:nvSpPr>
                <p:spPr bwMode="auto">
                  <a:xfrm>
                    <a:off x="1751" y="3175"/>
                    <a:ext cx="44" cy="105"/>
                  </a:xfrm>
                  <a:custGeom>
                    <a:avLst/>
                    <a:gdLst>
                      <a:gd name="T0" fmla="*/ 44 w 44"/>
                      <a:gd name="T1" fmla="*/ 0 h 105"/>
                      <a:gd name="T2" fmla="*/ 12 w 44"/>
                      <a:gd name="T3" fmla="*/ 6 h 105"/>
                      <a:gd name="T4" fmla="*/ 6 w 44"/>
                      <a:gd name="T5" fmla="*/ 18 h 105"/>
                      <a:gd name="T6" fmla="*/ 0 w 44"/>
                      <a:gd name="T7" fmla="*/ 30 h 105"/>
                      <a:gd name="T8" fmla="*/ 3 w 44"/>
                      <a:gd name="T9" fmla="*/ 45 h 105"/>
                      <a:gd name="T10" fmla="*/ 18 w 44"/>
                      <a:gd name="T11" fmla="*/ 61 h 105"/>
                      <a:gd name="T12" fmla="*/ 27 w 44"/>
                      <a:gd name="T13" fmla="*/ 67 h 105"/>
                      <a:gd name="T14" fmla="*/ 38 w 44"/>
                      <a:gd name="T15" fmla="*/ 82 h 105"/>
                      <a:gd name="T16" fmla="*/ 39 w 44"/>
                      <a:gd name="T17" fmla="*/ 105 h 105"/>
                      <a:gd name="T18" fmla="*/ 44 w 44"/>
                      <a:gd name="T19" fmla="*/ 79 h 105"/>
                      <a:gd name="T20" fmla="*/ 38 w 44"/>
                      <a:gd name="T21" fmla="*/ 63 h 105"/>
                      <a:gd name="T22" fmla="*/ 21 w 44"/>
                      <a:gd name="T23" fmla="*/ 52 h 105"/>
                      <a:gd name="T24" fmla="*/ 11 w 44"/>
                      <a:gd name="T25" fmla="*/ 40 h 105"/>
                      <a:gd name="T26" fmla="*/ 9 w 44"/>
                      <a:gd name="T27" fmla="*/ 28 h 105"/>
                      <a:gd name="T28" fmla="*/ 15 w 44"/>
                      <a:gd name="T29" fmla="*/ 13 h 105"/>
                      <a:gd name="T30" fmla="*/ 27 w 44"/>
                      <a:gd name="T31" fmla="*/ 7 h 105"/>
                      <a:gd name="T32" fmla="*/ 44 w 44"/>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5">
                        <a:moveTo>
                          <a:pt x="44" y="0"/>
                        </a:moveTo>
                        <a:lnTo>
                          <a:pt x="12" y="6"/>
                        </a:lnTo>
                        <a:lnTo>
                          <a:pt x="6" y="18"/>
                        </a:lnTo>
                        <a:lnTo>
                          <a:pt x="0" y="30"/>
                        </a:lnTo>
                        <a:lnTo>
                          <a:pt x="3" y="45"/>
                        </a:lnTo>
                        <a:lnTo>
                          <a:pt x="18" y="61"/>
                        </a:lnTo>
                        <a:lnTo>
                          <a:pt x="27" y="67"/>
                        </a:lnTo>
                        <a:lnTo>
                          <a:pt x="38" y="82"/>
                        </a:lnTo>
                        <a:lnTo>
                          <a:pt x="39" y="105"/>
                        </a:lnTo>
                        <a:lnTo>
                          <a:pt x="44" y="79"/>
                        </a:lnTo>
                        <a:lnTo>
                          <a:pt x="38" y="63"/>
                        </a:lnTo>
                        <a:lnTo>
                          <a:pt x="21" y="52"/>
                        </a:lnTo>
                        <a:lnTo>
                          <a:pt x="11" y="40"/>
                        </a:lnTo>
                        <a:lnTo>
                          <a:pt x="9" y="28"/>
                        </a:lnTo>
                        <a:lnTo>
                          <a:pt x="15" y="13"/>
                        </a:lnTo>
                        <a:lnTo>
                          <a:pt x="27" y="7"/>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5" name="Freeform 231"/>
                  <p:cNvSpPr>
                    <a:spLocks/>
                  </p:cNvSpPr>
                  <p:nvPr/>
                </p:nvSpPr>
                <p:spPr bwMode="auto">
                  <a:xfrm>
                    <a:off x="1768" y="3212"/>
                    <a:ext cx="37" cy="56"/>
                  </a:xfrm>
                  <a:custGeom>
                    <a:avLst/>
                    <a:gdLst>
                      <a:gd name="T0" fmla="*/ 0 w 37"/>
                      <a:gd name="T1" fmla="*/ 0 h 56"/>
                      <a:gd name="T2" fmla="*/ 18 w 37"/>
                      <a:gd name="T3" fmla="*/ 8 h 56"/>
                      <a:gd name="T4" fmla="*/ 28 w 37"/>
                      <a:gd name="T5" fmla="*/ 23 h 56"/>
                      <a:gd name="T6" fmla="*/ 31 w 37"/>
                      <a:gd name="T7" fmla="*/ 56 h 56"/>
                      <a:gd name="T8" fmla="*/ 37 w 37"/>
                      <a:gd name="T9" fmla="*/ 39 h 56"/>
                      <a:gd name="T10" fmla="*/ 37 w 37"/>
                      <a:gd name="T11" fmla="*/ 23 h 56"/>
                      <a:gd name="T12" fmla="*/ 31 w 37"/>
                      <a:gd name="T13" fmla="*/ 6 h 56"/>
                      <a:gd name="T14" fmla="*/ 16 w 37"/>
                      <a:gd name="T15" fmla="*/ 0 h 56"/>
                      <a:gd name="T16" fmla="*/ 0 w 37"/>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6">
                        <a:moveTo>
                          <a:pt x="0" y="0"/>
                        </a:moveTo>
                        <a:lnTo>
                          <a:pt x="18" y="8"/>
                        </a:lnTo>
                        <a:lnTo>
                          <a:pt x="28" y="23"/>
                        </a:lnTo>
                        <a:lnTo>
                          <a:pt x="31" y="56"/>
                        </a:lnTo>
                        <a:lnTo>
                          <a:pt x="37" y="39"/>
                        </a:lnTo>
                        <a:lnTo>
                          <a:pt x="37" y="23"/>
                        </a:lnTo>
                        <a:lnTo>
                          <a:pt x="31" y="6"/>
                        </a:lnTo>
                        <a:lnTo>
                          <a:pt x="16" y="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6" name="Freeform 232"/>
                  <p:cNvSpPr>
                    <a:spLocks/>
                  </p:cNvSpPr>
                  <p:nvPr/>
                </p:nvSpPr>
                <p:spPr bwMode="auto">
                  <a:xfrm>
                    <a:off x="1769" y="3193"/>
                    <a:ext cx="47" cy="63"/>
                  </a:xfrm>
                  <a:custGeom>
                    <a:avLst/>
                    <a:gdLst>
                      <a:gd name="T0" fmla="*/ 6 w 47"/>
                      <a:gd name="T1" fmla="*/ 0 h 63"/>
                      <a:gd name="T2" fmla="*/ 0 w 47"/>
                      <a:gd name="T3" fmla="*/ 12 h 63"/>
                      <a:gd name="T4" fmla="*/ 15 w 47"/>
                      <a:gd name="T5" fmla="*/ 15 h 63"/>
                      <a:gd name="T6" fmla="*/ 29 w 47"/>
                      <a:gd name="T7" fmla="*/ 19 h 63"/>
                      <a:gd name="T8" fmla="*/ 39 w 47"/>
                      <a:gd name="T9" fmla="*/ 33 h 63"/>
                      <a:gd name="T10" fmla="*/ 39 w 47"/>
                      <a:gd name="T11" fmla="*/ 40 h 63"/>
                      <a:gd name="T12" fmla="*/ 41 w 47"/>
                      <a:gd name="T13" fmla="*/ 63 h 63"/>
                      <a:gd name="T14" fmla="*/ 47 w 47"/>
                      <a:gd name="T15" fmla="*/ 34 h 63"/>
                      <a:gd name="T16" fmla="*/ 41 w 47"/>
                      <a:gd name="T17" fmla="*/ 16 h 63"/>
                      <a:gd name="T18" fmla="*/ 32 w 47"/>
                      <a:gd name="T19" fmla="*/ 3 h 63"/>
                      <a:gd name="T20" fmla="*/ 6 w 47"/>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3">
                        <a:moveTo>
                          <a:pt x="6" y="0"/>
                        </a:moveTo>
                        <a:lnTo>
                          <a:pt x="0" y="12"/>
                        </a:lnTo>
                        <a:lnTo>
                          <a:pt x="15" y="15"/>
                        </a:lnTo>
                        <a:lnTo>
                          <a:pt x="29" y="19"/>
                        </a:lnTo>
                        <a:lnTo>
                          <a:pt x="39" y="33"/>
                        </a:lnTo>
                        <a:lnTo>
                          <a:pt x="39" y="40"/>
                        </a:lnTo>
                        <a:lnTo>
                          <a:pt x="41" y="63"/>
                        </a:lnTo>
                        <a:lnTo>
                          <a:pt x="47" y="34"/>
                        </a:lnTo>
                        <a:lnTo>
                          <a:pt x="41" y="16"/>
                        </a:lnTo>
                        <a:lnTo>
                          <a:pt x="32" y="3"/>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7" name="Freeform 233"/>
                  <p:cNvSpPr>
                    <a:spLocks/>
                  </p:cNvSpPr>
                  <p:nvPr/>
                </p:nvSpPr>
                <p:spPr bwMode="auto">
                  <a:xfrm>
                    <a:off x="1673" y="3043"/>
                    <a:ext cx="36" cy="160"/>
                  </a:xfrm>
                  <a:custGeom>
                    <a:avLst/>
                    <a:gdLst>
                      <a:gd name="T0" fmla="*/ 21 w 36"/>
                      <a:gd name="T1" fmla="*/ 160 h 160"/>
                      <a:gd name="T2" fmla="*/ 3 w 36"/>
                      <a:gd name="T3" fmla="*/ 132 h 160"/>
                      <a:gd name="T4" fmla="*/ 0 w 36"/>
                      <a:gd name="T5" fmla="*/ 111 h 160"/>
                      <a:gd name="T6" fmla="*/ 0 w 36"/>
                      <a:gd name="T7" fmla="*/ 88 h 160"/>
                      <a:gd name="T8" fmla="*/ 5 w 36"/>
                      <a:gd name="T9" fmla="*/ 64 h 160"/>
                      <a:gd name="T10" fmla="*/ 9 w 36"/>
                      <a:gd name="T11" fmla="*/ 36 h 160"/>
                      <a:gd name="T12" fmla="*/ 36 w 36"/>
                      <a:gd name="T13" fmla="*/ 0 h 160"/>
                      <a:gd name="T14" fmla="*/ 14 w 36"/>
                      <a:gd name="T15" fmla="*/ 46 h 160"/>
                      <a:gd name="T16" fmla="*/ 14 w 36"/>
                      <a:gd name="T17" fmla="*/ 88 h 160"/>
                      <a:gd name="T18" fmla="*/ 14 w 36"/>
                      <a:gd name="T19" fmla="*/ 115 h 160"/>
                      <a:gd name="T20" fmla="*/ 14 w 36"/>
                      <a:gd name="T21" fmla="*/ 129 h 160"/>
                      <a:gd name="T22" fmla="*/ 21 w 36"/>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60">
                        <a:moveTo>
                          <a:pt x="21" y="160"/>
                        </a:moveTo>
                        <a:lnTo>
                          <a:pt x="3" y="132"/>
                        </a:lnTo>
                        <a:lnTo>
                          <a:pt x="0" y="111"/>
                        </a:lnTo>
                        <a:lnTo>
                          <a:pt x="0" y="88"/>
                        </a:lnTo>
                        <a:lnTo>
                          <a:pt x="5" y="64"/>
                        </a:lnTo>
                        <a:lnTo>
                          <a:pt x="9" y="36"/>
                        </a:lnTo>
                        <a:lnTo>
                          <a:pt x="36" y="0"/>
                        </a:lnTo>
                        <a:lnTo>
                          <a:pt x="14" y="46"/>
                        </a:lnTo>
                        <a:lnTo>
                          <a:pt x="14" y="88"/>
                        </a:lnTo>
                        <a:lnTo>
                          <a:pt x="14" y="115"/>
                        </a:lnTo>
                        <a:lnTo>
                          <a:pt x="14" y="129"/>
                        </a:lnTo>
                        <a:lnTo>
                          <a:pt x="21" y="1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8" name="Freeform 234"/>
                  <p:cNvSpPr>
                    <a:spLocks/>
                  </p:cNvSpPr>
                  <p:nvPr/>
                </p:nvSpPr>
                <p:spPr bwMode="auto">
                  <a:xfrm>
                    <a:off x="1831" y="3071"/>
                    <a:ext cx="136" cy="222"/>
                  </a:xfrm>
                  <a:custGeom>
                    <a:avLst/>
                    <a:gdLst>
                      <a:gd name="T0" fmla="*/ 136 w 136"/>
                      <a:gd name="T1" fmla="*/ 222 h 222"/>
                      <a:gd name="T2" fmla="*/ 112 w 136"/>
                      <a:gd name="T3" fmla="*/ 215 h 222"/>
                      <a:gd name="T4" fmla="*/ 76 w 136"/>
                      <a:gd name="T5" fmla="*/ 213 h 222"/>
                      <a:gd name="T6" fmla="*/ 58 w 136"/>
                      <a:gd name="T7" fmla="*/ 209 h 222"/>
                      <a:gd name="T8" fmla="*/ 33 w 136"/>
                      <a:gd name="T9" fmla="*/ 195 h 222"/>
                      <a:gd name="T10" fmla="*/ 19 w 136"/>
                      <a:gd name="T11" fmla="*/ 191 h 222"/>
                      <a:gd name="T12" fmla="*/ 4 w 136"/>
                      <a:gd name="T13" fmla="*/ 164 h 222"/>
                      <a:gd name="T14" fmla="*/ 0 w 136"/>
                      <a:gd name="T15" fmla="*/ 131 h 222"/>
                      <a:gd name="T16" fmla="*/ 7 w 136"/>
                      <a:gd name="T17" fmla="*/ 105 h 222"/>
                      <a:gd name="T18" fmla="*/ 16 w 136"/>
                      <a:gd name="T19" fmla="*/ 84 h 222"/>
                      <a:gd name="T20" fmla="*/ 42 w 136"/>
                      <a:gd name="T21" fmla="*/ 56 h 222"/>
                      <a:gd name="T22" fmla="*/ 64 w 136"/>
                      <a:gd name="T23" fmla="*/ 0 h 222"/>
                      <a:gd name="T24" fmla="*/ 54 w 136"/>
                      <a:gd name="T25" fmla="*/ 44 h 222"/>
                      <a:gd name="T26" fmla="*/ 37 w 136"/>
                      <a:gd name="T27" fmla="*/ 71 h 222"/>
                      <a:gd name="T28" fmla="*/ 21 w 136"/>
                      <a:gd name="T29" fmla="*/ 93 h 222"/>
                      <a:gd name="T30" fmla="*/ 13 w 136"/>
                      <a:gd name="T31" fmla="*/ 113 h 222"/>
                      <a:gd name="T32" fmla="*/ 13 w 136"/>
                      <a:gd name="T33" fmla="*/ 135 h 222"/>
                      <a:gd name="T34" fmla="*/ 16 w 136"/>
                      <a:gd name="T35" fmla="*/ 165 h 222"/>
                      <a:gd name="T36" fmla="*/ 36 w 136"/>
                      <a:gd name="T37" fmla="*/ 194 h 222"/>
                      <a:gd name="T38" fmla="*/ 64 w 136"/>
                      <a:gd name="T39" fmla="*/ 204 h 222"/>
                      <a:gd name="T40" fmla="*/ 105 w 136"/>
                      <a:gd name="T41" fmla="*/ 212 h 222"/>
                      <a:gd name="T42" fmla="*/ 136 w 136"/>
                      <a:gd name="T4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22">
                        <a:moveTo>
                          <a:pt x="136" y="222"/>
                        </a:moveTo>
                        <a:lnTo>
                          <a:pt x="112" y="215"/>
                        </a:lnTo>
                        <a:lnTo>
                          <a:pt x="76" y="213"/>
                        </a:lnTo>
                        <a:lnTo>
                          <a:pt x="58" y="209"/>
                        </a:lnTo>
                        <a:lnTo>
                          <a:pt x="33" y="195"/>
                        </a:lnTo>
                        <a:lnTo>
                          <a:pt x="19" y="191"/>
                        </a:lnTo>
                        <a:lnTo>
                          <a:pt x="4" y="164"/>
                        </a:lnTo>
                        <a:lnTo>
                          <a:pt x="0" y="131"/>
                        </a:lnTo>
                        <a:lnTo>
                          <a:pt x="7" y="105"/>
                        </a:lnTo>
                        <a:lnTo>
                          <a:pt x="16" y="84"/>
                        </a:lnTo>
                        <a:lnTo>
                          <a:pt x="42" y="56"/>
                        </a:lnTo>
                        <a:lnTo>
                          <a:pt x="64" y="0"/>
                        </a:lnTo>
                        <a:lnTo>
                          <a:pt x="54" y="44"/>
                        </a:lnTo>
                        <a:lnTo>
                          <a:pt x="37" y="71"/>
                        </a:lnTo>
                        <a:lnTo>
                          <a:pt x="21" y="93"/>
                        </a:lnTo>
                        <a:lnTo>
                          <a:pt x="13" y="113"/>
                        </a:lnTo>
                        <a:lnTo>
                          <a:pt x="13" y="135"/>
                        </a:lnTo>
                        <a:lnTo>
                          <a:pt x="16" y="165"/>
                        </a:lnTo>
                        <a:lnTo>
                          <a:pt x="36" y="194"/>
                        </a:lnTo>
                        <a:lnTo>
                          <a:pt x="64" y="204"/>
                        </a:lnTo>
                        <a:lnTo>
                          <a:pt x="105" y="212"/>
                        </a:lnTo>
                        <a:lnTo>
                          <a:pt x="136" y="22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39" name="Freeform 235"/>
                  <p:cNvSpPr>
                    <a:spLocks/>
                  </p:cNvSpPr>
                  <p:nvPr/>
                </p:nvSpPr>
                <p:spPr bwMode="auto">
                  <a:xfrm>
                    <a:off x="1849" y="3146"/>
                    <a:ext cx="123" cy="144"/>
                  </a:xfrm>
                  <a:custGeom>
                    <a:avLst/>
                    <a:gdLst>
                      <a:gd name="T0" fmla="*/ 123 w 123"/>
                      <a:gd name="T1" fmla="*/ 144 h 144"/>
                      <a:gd name="T2" fmla="*/ 108 w 123"/>
                      <a:gd name="T3" fmla="*/ 132 h 144"/>
                      <a:gd name="T4" fmla="*/ 82 w 123"/>
                      <a:gd name="T5" fmla="*/ 129 h 144"/>
                      <a:gd name="T6" fmla="*/ 54 w 123"/>
                      <a:gd name="T7" fmla="*/ 126 h 144"/>
                      <a:gd name="T8" fmla="*/ 34 w 123"/>
                      <a:gd name="T9" fmla="*/ 117 h 144"/>
                      <a:gd name="T10" fmla="*/ 7 w 123"/>
                      <a:gd name="T11" fmla="*/ 101 h 144"/>
                      <a:gd name="T12" fmla="*/ 1 w 123"/>
                      <a:gd name="T13" fmla="*/ 77 h 144"/>
                      <a:gd name="T14" fmla="*/ 0 w 123"/>
                      <a:gd name="T15" fmla="*/ 66 h 144"/>
                      <a:gd name="T16" fmla="*/ 1 w 123"/>
                      <a:gd name="T17" fmla="*/ 38 h 144"/>
                      <a:gd name="T18" fmla="*/ 21 w 123"/>
                      <a:gd name="T19" fmla="*/ 12 h 144"/>
                      <a:gd name="T20" fmla="*/ 51 w 123"/>
                      <a:gd name="T21" fmla="*/ 0 h 144"/>
                      <a:gd name="T22" fmla="*/ 70 w 123"/>
                      <a:gd name="T23" fmla="*/ 11 h 144"/>
                      <a:gd name="T24" fmla="*/ 70 w 123"/>
                      <a:gd name="T25" fmla="*/ 24 h 144"/>
                      <a:gd name="T26" fmla="*/ 82 w 123"/>
                      <a:gd name="T27" fmla="*/ 53 h 144"/>
                      <a:gd name="T28" fmla="*/ 87 w 123"/>
                      <a:gd name="T29" fmla="*/ 68 h 144"/>
                      <a:gd name="T30" fmla="*/ 85 w 123"/>
                      <a:gd name="T31" fmla="*/ 78 h 144"/>
                      <a:gd name="T32" fmla="*/ 79 w 123"/>
                      <a:gd name="T33" fmla="*/ 65 h 144"/>
                      <a:gd name="T34" fmla="*/ 64 w 123"/>
                      <a:gd name="T35" fmla="*/ 33 h 144"/>
                      <a:gd name="T36" fmla="*/ 60 w 123"/>
                      <a:gd name="T37" fmla="*/ 20 h 144"/>
                      <a:gd name="T38" fmla="*/ 54 w 123"/>
                      <a:gd name="T39" fmla="*/ 9 h 144"/>
                      <a:gd name="T40" fmla="*/ 21 w 123"/>
                      <a:gd name="T41" fmla="*/ 24 h 144"/>
                      <a:gd name="T42" fmla="*/ 9 w 123"/>
                      <a:gd name="T43" fmla="*/ 39 h 144"/>
                      <a:gd name="T44" fmla="*/ 9 w 123"/>
                      <a:gd name="T45" fmla="*/ 68 h 144"/>
                      <a:gd name="T46" fmla="*/ 15 w 123"/>
                      <a:gd name="T47" fmla="*/ 90 h 144"/>
                      <a:gd name="T48" fmla="*/ 39 w 123"/>
                      <a:gd name="T49" fmla="*/ 108 h 144"/>
                      <a:gd name="T50" fmla="*/ 73 w 123"/>
                      <a:gd name="T51" fmla="*/ 120 h 144"/>
                      <a:gd name="T52" fmla="*/ 106 w 123"/>
                      <a:gd name="T53" fmla="*/ 122 h 144"/>
                      <a:gd name="T54" fmla="*/ 123 w 123"/>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144">
                        <a:moveTo>
                          <a:pt x="123" y="144"/>
                        </a:moveTo>
                        <a:lnTo>
                          <a:pt x="108" y="132"/>
                        </a:lnTo>
                        <a:lnTo>
                          <a:pt x="82" y="129"/>
                        </a:lnTo>
                        <a:lnTo>
                          <a:pt x="54" y="126"/>
                        </a:lnTo>
                        <a:lnTo>
                          <a:pt x="34" y="117"/>
                        </a:lnTo>
                        <a:lnTo>
                          <a:pt x="7" y="101"/>
                        </a:lnTo>
                        <a:lnTo>
                          <a:pt x="1" y="77"/>
                        </a:lnTo>
                        <a:lnTo>
                          <a:pt x="0" y="66"/>
                        </a:lnTo>
                        <a:lnTo>
                          <a:pt x="1" y="38"/>
                        </a:lnTo>
                        <a:lnTo>
                          <a:pt x="21" y="12"/>
                        </a:lnTo>
                        <a:lnTo>
                          <a:pt x="51" y="0"/>
                        </a:lnTo>
                        <a:lnTo>
                          <a:pt x="70" y="11"/>
                        </a:lnTo>
                        <a:lnTo>
                          <a:pt x="70" y="24"/>
                        </a:lnTo>
                        <a:lnTo>
                          <a:pt x="82" y="53"/>
                        </a:lnTo>
                        <a:lnTo>
                          <a:pt x="87" y="68"/>
                        </a:lnTo>
                        <a:lnTo>
                          <a:pt x="85" y="78"/>
                        </a:lnTo>
                        <a:lnTo>
                          <a:pt x="79" y="65"/>
                        </a:lnTo>
                        <a:lnTo>
                          <a:pt x="64" y="33"/>
                        </a:lnTo>
                        <a:lnTo>
                          <a:pt x="60" y="20"/>
                        </a:lnTo>
                        <a:lnTo>
                          <a:pt x="54" y="9"/>
                        </a:lnTo>
                        <a:lnTo>
                          <a:pt x="21" y="24"/>
                        </a:lnTo>
                        <a:lnTo>
                          <a:pt x="9" y="39"/>
                        </a:lnTo>
                        <a:lnTo>
                          <a:pt x="9" y="68"/>
                        </a:lnTo>
                        <a:lnTo>
                          <a:pt x="15" y="90"/>
                        </a:lnTo>
                        <a:lnTo>
                          <a:pt x="39" y="108"/>
                        </a:lnTo>
                        <a:lnTo>
                          <a:pt x="73" y="120"/>
                        </a:lnTo>
                        <a:lnTo>
                          <a:pt x="106" y="122"/>
                        </a:lnTo>
                        <a:lnTo>
                          <a:pt x="123" y="14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0" name="Freeform 236"/>
                  <p:cNvSpPr>
                    <a:spLocks/>
                  </p:cNvSpPr>
                  <p:nvPr/>
                </p:nvSpPr>
                <p:spPr bwMode="auto">
                  <a:xfrm>
                    <a:off x="1865" y="3170"/>
                    <a:ext cx="51" cy="81"/>
                  </a:xfrm>
                  <a:custGeom>
                    <a:avLst/>
                    <a:gdLst>
                      <a:gd name="T0" fmla="*/ 51 w 51"/>
                      <a:gd name="T1" fmla="*/ 24 h 81"/>
                      <a:gd name="T2" fmla="*/ 39 w 51"/>
                      <a:gd name="T3" fmla="*/ 2 h 81"/>
                      <a:gd name="T4" fmla="*/ 27 w 51"/>
                      <a:gd name="T5" fmla="*/ 0 h 81"/>
                      <a:gd name="T6" fmla="*/ 8 w 51"/>
                      <a:gd name="T7" fmla="*/ 6 h 81"/>
                      <a:gd name="T8" fmla="*/ 0 w 51"/>
                      <a:gd name="T9" fmla="*/ 24 h 81"/>
                      <a:gd name="T10" fmla="*/ 2 w 51"/>
                      <a:gd name="T11" fmla="*/ 42 h 81"/>
                      <a:gd name="T12" fmla="*/ 2 w 51"/>
                      <a:gd name="T13" fmla="*/ 60 h 81"/>
                      <a:gd name="T14" fmla="*/ 18 w 51"/>
                      <a:gd name="T15" fmla="*/ 72 h 81"/>
                      <a:gd name="T16" fmla="*/ 36 w 51"/>
                      <a:gd name="T17" fmla="*/ 81 h 81"/>
                      <a:gd name="T18" fmla="*/ 17 w 51"/>
                      <a:gd name="T19" fmla="*/ 60 h 81"/>
                      <a:gd name="T20" fmla="*/ 11 w 51"/>
                      <a:gd name="T21" fmla="*/ 47 h 81"/>
                      <a:gd name="T22" fmla="*/ 11 w 51"/>
                      <a:gd name="T23" fmla="*/ 24 h 81"/>
                      <a:gd name="T24" fmla="*/ 20 w 51"/>
                      <a:gd name="T25" fmla="*/ 12 h 81"/>
                      <a:gd name="T26" fmla="*/ 51 w 51"/>
                      <a:gd name="T27"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1">
                        <a:moveTo>
                          <a:pt x="51" y="24"/>
                        </a:moveTo>
                        <a:lnTo>
                          <a:pt x="39" y="2"/>
                        </a:lnTo>
                        <a:lnTo>
                          <a:pt x="27" y="0"/>
                        </a:lnTo>
                        <a:lnTo>
                          <a:pt x="8" y="6"/>
                        </a:lnTo>
                        <a:lnTo>
                          <a:pt x="0" y="24"/>
                        </a:lnTo>
                        <a:lnTo>
                          <a:pt x="2" y="42"/>
                        </a:lnTo>
                        <a:lnTo>
                          <a:pt x="2" y="60"/>
                        </a:lnTo>
                        <a:lnTo>
                          <a:pt x="18" y="72"/>
                        </a:lnTo>
                        <a:lnTo>
                          <a:pt x="36" y="81"/>
                        </a:lnTo>
                        <a:lnTo>
                          <a:pt x="17" y="60"/>
                        </a:lnTo>
                        <a:lnTo>
                          <a:pt x="11" y="47"/>
                        </a:lnTo>
                        <a:lnTo>
                          <a:pt x="11" y="24"/>
                        </a:lnTo>
                        <a:lnTo>
                          <a:pt x="20" y="12"/>
                        </a:lnTo>
                        <a:lnTo>
                          <a:pt x="51" y="2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1" name="Freeform 237"/>
                  <p:cNvSpPr>
                    <a:spLocks/>
                  </p:cNvSpPr>
                  <p:nvPr/>
                </p:nvSpPr>
                <p:spPr bwMode="auto">
                  <a:xfrm>
                    <a:off x="1880" y="3196"/>
                    <a:ext cx="83" cy="66"/>
                  </a:xfrm>
                  <a:custGeom>
                    <a:avLst/>
                    <a:gdLst>
                      <a:gd name="T0" fmla="*/ 45 w 83"/>
                      <a:gd name="T1" fmla="*/ 28 h 66"/>
                      <a:gd name="T2" fmla="*/ 33 w 83"/>
                      <a:gd name="T3" fmla="*/ 4 h 66"/>
                      <a:gd name="T4" fmla="*/ 23 w 83"/>
                      <a:gd name="T5" fmla="*/ 0 h 66"/>
                      <a:gd name="T6" fmla="*/ 9 w 83"/>
                      <a:gd name="T7" fmla="*/ 0 h 66"/>
                      <a:gd name="T8" fmla="*/ 0 w 83"/>
                      <a:gd name="T9" fmla="*/ 12 h 66"/>
                      <a:gd name="T10" fmla="*/ 2 w 83"/>
                      <a:gd name="T11" fmla="*/ 22 h 66"/>
                      <a:gd name="T12" fmla="*/ 12 w 83"/>
                      <a:gd name="T13" fmla="*/ 34 h 66"/>
                      <a:gd name="T14" fmla="*/ 24 w 83"/>
                      <a:gd name="T15" fmla="*/ 51 h 66"/>
                      <a:gd name="T16" fmla="*/ 32 w 83"/>
                      <a:gd name="T17" fmla="*/ 60 h 66"/>
                      <a:gd name="T18" fmla="*/ 60 w 83"/>
                      <a:gd name="T19" fmla="*/ 66 h 66"/>
                      <a:gd name="T20" fmla="*/ 83 w 83"/>
                      <a:gd name="T21" fmla="*/ 66 h 66"/>
                      <a:gd name="T22" fmla="*/ 57 w 83"/>
                      <a:gd name="T23" fmla="*/ 58 h 66"/>
                      <a:gd name="T24" fmla="*/ 36 w 83"/>
                      <a:gd name="T25" fmla="*/ 52 h 66"/>
                      <a:gd name="T26" fmla="*/ 17 w 83"/>
                      <a:gd name="T27" fmla="*/ 28 h 66"/>
                      <a:gd name="T28" fmla="*/ 15 w 83"/>
                      <a:gd name="T29" fmla="*/ 21 h 66"/>
                      <a:gd name="T30" fmla="*/ 18 w 83"/>
                      <a:gd name="T31" fmla="*/ 12 h 66"/>
                      <a:gd name="T32" fmla="*/ 45 w 83"/>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45" y="28"/>
                        </a:moveTo>
                        <a:lnTo>
                          <a:pt x="33" y="4"/>
                        </a:lnTo>
                        <a:lnTo>
                          <a:pt x="23" y="0"/>
                        </a:lnTo>
                        <a:lnTo>
                          <a:pt x="9" y="0"/>
                        </a:lnTo>
                        <a:lnTo>
                          <a:pt x="0" y="12"/>
                        </a:lnTo>
                        <a:lnTo>
                          <a:pt x="2" y="22"/>
                        </a:lnTo>
                        <a:lnTo>
                          <a:pt x="12" y="34"/>
                        </a:lnTo>
                        <a:lnTo>
                          <a:pt x="24" y="51"/>
                        </a:lnTo>
                        <a:lnTo>
                          <a:pt x="32" y="60"/>
                        </a:lnTo>
                        <a:lnTo>
                          <a:pt x="60" y="66"/>
                        </a:lnTo>
                        <a:lnTo>
                          <a:pt x="83" y="66"/>
                        </a:lnTo>
                        <a:lnTo>
                          <a:pt x="57" y="58"/>
                        </a:lnTo>
                        <a:lnTo>
                          <a:pt x="36" y="52"/>
                        </a:lnTo>
                        <a:lnTo>
                          <a:pt x="17" y="28"/>
                        </a:lnTo>
                        <a:lnTo>
                          <a:pt x="15" y="21"/>
                        </a:lnTo>
                        <a:lnTo>
                          <a:pt x="18" y="12"/>
                        </a:lnTo>
                        <a:lnTo>
                          <a:pt x="45" y="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2" name="Freeform 238"/>
                  <p:cNvSpPr>
                    <a:spLocks/>
                  </p:cNvSpPr>
                  <p:nvPr/>
                </p:nvSpPr>
                <p:spPr bwMode="auto">
                  <a:xfrm>
                    <a:off x="1907" y="3226"/>
                    <a:ext cx="42" cy="24"/>
                  </a:xfrm>
                  <a:custGeom>
                    <a:avLst/>
                    <a:gdLst>
                      <a:gd name="T0" fmla="*/ 0 w 42"/>
                      <a:gd name="T1" fmla="*/ 0 h 24"/>
                      <a:gd name="T2" fmla="*/ 9 w 42"/>
                      <a:gd name="T3" fmla="*/ 12 h 24"/>
                      <a:gd name="T4" fmla="*/ 18 w 42"/>
                      <a:gd name="T5" fmla="*/ 19 h 24"/>
                      <a:gd name="T6" fmla="*/ 42 w 42"/>
                      <a:gd name="T7" fmla="*/ 24 h 24"/>
                      <a:gd name="T8" fmla="*/ 26 w 42"/>
                      <a:gd name="T9" fmla="*/ 10 h 24"/>
                      <a:gd name="T10" fmla="*/ 0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0" y="0"/>
                        </a:moveTo>
                        <a:lnTo>
                          <a:pt x="9" y="12"/>
                        </a:lnTo>
                        <a:lnTo>
                          <a:pt x="18" y="19"/>
                        </a:lnTo>
                        <a:lnTo>
                          <a:pt x="42" y="24"/>
                        </a:lnTo>
                        <a:lnTo>
                          <a:pt x="26" y="1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3" name="Freeform 239"/>
                  <p:cNvSpPr>
                    <a:spLocks/>
                  </p:cNvSpPr>
                  <p:nvPr/>
                </p:nvSpPr>
                <p:spPr bwMode="auto">
                  <a:xfrm>
                    <a:off x="1931" y="3041"/>
                    <a:ext cx="24" cy="173"/>
                  </a:xfrm>
                  <a:custGeom>
                    <a:avLst/>
                    <a:gdLst>
                      <a:gd name="T0" fmla="*/ 17 w 24"/>
                      <a:gd name="T1" fmla="*/ 173 h 173"/>
                      <a:gd name="T2" fmla="*/ 0 w 24"/>
                      <a:gd name="T3" fmla="*/ 137 h 173"/>
                      <a:gd name="T4" fmla="*/ 3 w 24"/>
                      <a:gd name="T5" fmla="*/ 107 h 173"/>
                      <a:gd name="T6" fmla="*/ 12 w 24"/>
                      <a:gd name="T7" fmla="*/ 81 h 173"/>
                      <a:gd name="T8" fmla="*/ 15 w 24"/>
                      <a:gd name="T9" fmla="*/ 65 h 173"/>
                      <a:gd name="T10" fmla="*/ 17 w 24"/>
                      <a:gd name="T11" fmla="*/ 29 h 173"/>
                      <a:gd name="T12" fmla="*/ 15 w 24"/>
                      <a:gd name="T13" fmla="*/ 0 h 173"/>
                      <a:gd name="T14" fmla="*/ 24 w 24"/>
                      <a:gd name="T15" fmla="*/ 39 h 173"/>
                      <a:gd name="T16" fmla="*/ 24 w 24"/>
                      <a:gd name="T17" fmla="*/ 68 h 173"/>
                      <a:gd name="T18" fmla="*/ 21 w 24"/>
                      <a:gd name="T19" fmla="*/ 87 h 173"/>
                      <a:gd name="T20" fmla="*/ 11 w 24"/>
                      <a:gd name="T21" fmla="*/ 114 h 173"/>
                      <a:gd name="T22" fmla="*/ 9 w 24"/>
                      <a:gd name="T23" fmla="*/ 132 h 173"/>
                      <a:gd name="T24" fmla="*/ 17 w 24"/>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73">
                        <a:moveTo>
                          <a:pt x="17" y="173"/>
                        </a:moveTo>
                        <a:lnTo>
                          <a:pt x="0" y="137"/>
                        </a:lnTo>
                        <a:lnTo>
                          <a:pt x="3" y="107"/>
                        </a:lnTo>
                        <a:lnTo>
                          <a:pt x="12" y="81"/>
                        </a:lnTo>
                        <a:lnTo>
                          <a:pt x="15" y="65"/>
                        </a:lnTo>
                        <a:lnTo>
                          <a:pt x="17" y="29"/>
                        </a:lnTo>
                        <a:lnTo>
                          <a:pt x="15" y="0"/>
                        </a:lnTo>
                        <a:lnTo>
                          <a:pt x="24" y="39"/>
                        </a:lnTo>
                        <a:lnTo>
                          <a:pt x="24" y="68"/>
                        </a:lnTo>
                        <a:lnTo>
                          <a:pt x="21" y="87"/>
                        </a:lnTo>
                        <a:lnTo>
                          <a:pt x="11" y="114"/>
                        </a:lnTo>
                        <a:lnTo>
                          <a:pt x="9" y="132"/>
                        </a:lnTo>
                        <a:lnTo>
                          <a:pt x="17" y="17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4" name="Freeform 240"/>
                  <p:cNvSpPr>
                    <a:spLocks/>
                  </p:cNvSpPr>
                  <p:nvPr/>
                </p:nvSpPr>
                <p:spPr bwMode="auto">
                  <a:xfrm>
                    <a:off x="1945" y="3079"/>
                    <a:ext cx="19" cy="135"/>
                  </a:xfrm>
                  <a:custGeom>
                    <a:avLst/>
                    <a:gdLst>
                      <a:gd name="T0" fmla="*/ 16 w 19"/>
                      <a:gd name="T1" fmla="*/ 135 h 135"/>
                      <a:gd name="T2" fmla="*/ 9 w 19"/>
                      <a:gd name="T3" fmla="*/ 126 h 135"/>
                      <a:gd name="T4" fmla="*/ 0 w 19"/>
                      <a:gd name="T5" fmla="*/ 102 h 135"/>
                      <a:gd name="T6" fmla="*/ 0 w 19"/>
                      <a:gd name="T7" fmla="*/ 90 h 135"/>
                      <a:gd name="T8" fmla="*/ 9 w 19"/>
                      <a:gd name="T9" fmla="*/ 58 h 135"/>
                      <a:gd name="T10" fmla="*/ 15 w 19"/>
                      <a:gd name="T11" fmla="*/ 39 h 135"/>
                      <a:gd name="T12" fmla="*/ 15 w 19"/>
                      <a:gd name="T13" fmla="*/ 0 h 135"/>
                      <a:gd name="T14" fmla="*/ 19 w 19"/>
                      <a:gd name="T15" fmla="*/ 48 h 135"/>
                      <a:gd name="T16" fmla="*/ 15 w 19"/>
                      <a:gd name="T17" fmla="*/ 70 h 135"/>
                      <a:gd name="T18" fmla="*/ 12 w 19"/>
                      <a:gd name="T19" fmla="*/ 99 h 135"/>
                      <a:gd name="T20" fmla="*/ 16 w 19"/>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35">
                        <a:moveTo>
                          <a:pt x="16" y="135"/>
                        </a:moveTo>
                        <a:lnTo>
                          <a:pt x="9" y="126"/>
                        </a:lnTo>
                        <a:lnTo>
                          <a:pt x="0" y="102"/>
                        </a:lnTo>
                        <a:lnTo>
                          <a:pt x="0" y="90"/>
                        </a:lnTo>
                        <a:lnTo>
                          <a:pt x="9" y="58"/>
                        </a:lnTo>
                        <a:lnTo>
                          <a:pt x="15" y="39"/>
                        </a:lnTo>
                        <a:lnTo>
                          <a:pt x="15" y="0"/>
                        </a:lnTo>
                        <a:lnTo>
                          <a:pt x="19" y="48"/>
                        </a:lnTo>
                        <a:lnTo>
                          <a:pt x="15" y="70"/>
                        </a:lnTo>
                        <a:lnTo>
                          <a:pt x="12" y="99"/>
                        </a:lnTo>
                        <a:lnTo>
                          <a:pt x="16" y="1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5" name="Freeform 241"/>
                  <p:cNvSpPr>
                    <a:spLocks/>
                  </p:cNvSpPr>
                  <p:nvPr/>
                </p:nvSpPr>
                <p:spPr bwMode="auto">
                  <a:xfrm>
                    <a:off x="1961" y="3131"/>
                    <a:ext cx="20" cy="83"/>
                  </a:xfrm>
                  <a:custGeom>
                    <a:avLst/>
                    <a:gdLst>
                      <a:gd name="T0" fmla="*/ 20 w 20"/>
                      <a:gd name="T1" fmla="*/ 83 h 83"/>
                      <a:gd name="T2" fmla="*/ 6 w 20"/>
                      <a:gd name="T3" fmla="*/ 80 h 83"/>
                      <a:gd name="T4" fmla="*/ 0 w 20"/>
                      <a:gd name="T5" fmla="*/ 63 h 83"/>
                      <a:gd name="T6" fmla="*/ 2 w 20"/>
                      <a:gd name="T7" fmla="*/ 32 h 83"/>
                      <a:gd name="T8" fmla="*/ 5 w 20"/>
                      <a:gd name="T9" fmla="*/ 21 h 83"/>
                      <a:gd name="T10" fmla="*/ 8 w 20"/>
                      <a:gd name="T11" fmla="*/ 0 h 83"/>
                      <a:gd name="T12" fmla="*/ 11 w 20"/>
                      <a:gd name="T13" fmla="*/ 26 h 83"/>
                      <a:gd name="T14" fmla="*/ 11 w 20"/>
                      <a:gd name="T15" fmla="*/ 47 h 83"/>
                      <a:gd name="T16" fmla="*/ 14 w 20"/>
                      <a:gd name="T17" fmla="*/ 60 h 83"/>
                      <a:gd name="T18" fmla="*/ 20 w 2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3">
                        <a:moveTo>
                          <a:pt x="20" y="83"/>
                        </a:moveTo>
                        <a:lnTo>
                          <a:pt x="6" y="80"/>
                        </a:lnTo>
                        <a:lnTo>
                          <a:pt x="0" y="63"/>
                        </a:lnTo>
                        <a:lnTo>
                          <a:pt x="2" y="32"/>
                        </a:lnTo>
                        <a:lnTo>
                          <a:pt x="5" y="21"/>
                        </a:lnTo>
                        <a:lnTo>
                          <a:pt x="8" y="0"/>
                        </a:lnTo>
                        <a:lnTo>
                          <a:pt x="11" y="26"/>
                        </a:lnTo>
                        <a:lnTo>
                          <a:pt x="11" y="47"/>
                        </a:lnTo>
                        <a:lnTo>
                          <a:pt x="14" y="60"/>
                        </a:lnTo>
                        <a:lnTo>
                          <a:pt x="20" y="8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6" name="Freeform 242"/>
                  <p:cNvSpPr>
                    <a:spLocks/>
                  </p:cNvSpPr>
                  <p:nvPr/>
                </p:nvSpPr>
                <p:spPr bwMode="auto">
                  <a:xfrm>
                    <a:off x="1975" y="3142"/>
                    <a:ext cx="109" cy="121"/>
                  </a:xfrm>
                  <a:custGeom>
                    <a:avLst/>
                    <a:gdLst>
                      <a:gd name="T0" fmla="*/ 10 w 109"/>
                      <a:gd name="T1" fmla="*/ 0 h 121"/>
                      <a:gd name="T2" fmla="*/ 0 w 109"/>
                      <a:gd name="T3" fmla="*/ 6 h 121"/>
                      <a:gd name="T4" fmla="*/ 0 w 109"/>
                      <a:gd name="T5" fmla="*/ 24 h 121"/>
                      <a:gd name="T6" fmla="*/ 7 w 109"/>
                      <a:gd name="T7" fmla="*/ 52 h 121"/>
                      <a:gd name="T8" fmla="*/ 10 w 109"/>
                      <a:gd name="T9" fmla="*/ 69 h 121"/>
                      <a:gd name="T10" fmla="*/ 16 w 109"/>
                      <a:gd name="T11" fmla="*/ 78 h 121"/>
                      <a:gd name="T12" fmla="*/ 46 w 109"/>
                      <a:gd name="T13" fmla="*/ 93 h 121"/>
                      <a:gd name="T14" fmla="*/ 69 w 109"/>
                      <a:gd name="T15" fmla="*/ 109 h 121"/>
                      <a:gd name="T16" fmla="*/ 90 w 109"/>
                      <a:gd name="T17" fmla="*/ 121 h 121"/>
                      <a:gd name="T18" fmla="*/ 109 w 109"/>
                      <a:gd name="T19" fmla="*/ 118 h 121"/>
                      <a:gd name="T20" fmla="*/ 79 w 109"/>
                      <a:gd name="T21" fmla="*/ 108 h 121"/>
                      <a:gd name="T22" fmla="*/ 66 w 109"/>
                      <a:gd name="T23" fmla="*/ 96 h 121"/>
                      <a:gd name="T24" fmla="*/ 43 w 109"/>
                      <a:gd name="T25" fmla="*/ 82 h 121"/>
                      <a:gd name="T26" fmla="*/ 21 w 109"/>
                      <a:gd name="T27" fmla="*/ 72 h 121"/>
                      <a:gd name="T28" fmla="*/ 12 w 109"/>
                      <a:gd name="T29" fmla="*/ 57 h 121"/>
                      <a:gd name="T30" fmla="*/ 9 w 109"/>
                      <a:gd name="T31" fmla="*/ 34 h 121"/>
                      <a:gd name="T32" fmla="*/ 6 w 109"/>
                      <a:gd name="T33" fmla="*/ 19 h 121"/>
                      <a:gd name="T34" fmla="*/ 10 w 109"/>
                      <a:gd name="T3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21">
                        <a:moveTo>
                          <a:pt x="10" y="0"/>
                        </a:moveTo>
                        <a:lnTo>
                          <a:pt x="0" y="6"/>
                        </a:lnTo>
                        <a:lnTo>
                          <a:pt x="0" y="24"/>
                        </a:lnTo>
                        <a:lnTo>
                          <a:pt x="7" y="52"/>
                        </a:lnTo>
                        <a:lnTo>
                          <a:pt x="10" y="69"/>
                        </a:lnTo>
                        <a:lnTo>
                          <a:pt x="16" y="78"/>
                        </a:lnTo>
                        <a:lnTo>
                          <a:pt x="46" y="93"/>
                        </a:lnTo>
                        <a:lnTo>
                          <a:pt x="69" y="109"/>
                        </a:lnTo>
                        <a:lnTo>
                          <a:pt x="90" y="121"/>
                        </a:lnTo>
                        <a:lnTo>
                          <a:pt x="109" y="118"/>
                        </a:lnTo>
                        <a:lnTo>
                          <a:pt x="79" y="108"/>
                        </a:lnTo>
                        <a:lnTo>
                          <a:pt x="66" y="96"/>
                        </a:lnTo>
                        <a:lnTo>
                          <a:pt x="43" y="82"/>
                        </a:lnTo>
                        <a:lnTo>
                          <a:pt x="21" y="72"/>
                        </a:lnTo>
                        <a:lnTo>
                          <a:pt x="12" y="57"/>
                        </a:lnTo>
                        <a:lnTo>
                          <a:pt x="9" y="34"/>
                        </a:lnTo>
                        <a:lnTo>
                          <a:pt x="6" y="19"/>
                        </a:lnTo>
                        <a:lnTo>
                          <a:pt x="1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7" name="Freeform 243"/>
                  <p:cNvSpPr>
                    <a:spLocks/>
                  </p:cNvSpPr>
                  <p:nvPr/>
                </p:nvSpPr>
                <p:spPr bwMode="auto">
                  <a:xfrm>
                    <a:off x="1990" y="3154"/>
                    <a:ext cx="88" cy="99"/>
                  </a:xfrm>
                  <a:custGeom>
                    <a:avLst/>
                    <a:gdLst>
                      <a:gd name="T0" fmla="*/ 1 w 88"/>
                      <a:gd name="T1" fmla="*/ 0 h 99"/>
                      <a:gd name="T2" fmla="*/ 0 w 88"/>
                      <a:gd name="T3" fmla="*/ 13 h 99"/>
                      <a:gd name="T4" fmla="*/ 6 w 88"/>
                      <a:gd name="T5" fmla="*/ 40 h 99"/>
                      <a:gd name="T6" fmla="*/ 10 w 88"/>
                      <a:gd name="T7" fmla="*/ 49 h 99"/>
                      <a:gd name="T8" fmla="*/ 27 w 88"/>
                      <a:gd name="T9" fmla="*/ 61 h 99"/>
                      <a:gd name="T10" fmla="*/ 49 w 88"/>
                      <a:gd name="T11" fmla="*/ 70 h 99"/>
                      <a:gd name="T12" fmla="*/ 58 w 88"/>
                      <a:gd name="T13" fmla="*/ 82 h 99"/>
                      <a:gd name="T14" fmla="*/ 82 w 88"/>
                      <a:gd name="T15" fmla="*/ 97 h 99"/>
                      <a:gd name="T16" fmla="*/ 88 w 88"/>
                      <a:gd name="T17" fmla="*/ 99 h 99"/>
                      <a:gd name="T18" fmla="*/ 76 w 88"/>
                      <a:gd name="T19" fmla="*/ 84 h 99"/>
                      <a:gd name="T20" fmla="*/ 55 w 88"/>
                      <a:gd name="T21" fmla="*/ 66 h 99"/>
                      <a:gd name="T22" fmla="*/ 52 w 88"/>
                      <a:gd name="T23" fmla="*/ 55 h 99"/>
                      <a:gd name="T24" fmla="*/ 39 w 88"/>
                      <a:gd name="T25" fmla="*/ 45 h 99"/>
                      <a:gd name="T26" fmla="*/ 21 w 88"/>
                      <a:gd name="T27" fmla="*/ 36 h 99"/>
                      <a:gd name="T28" fmla="*/ 13 w 88"/>
                      <a:gd name="T29" fmla="*/ 31 h 99"/>
                      <a:gd name="T30" fmla="*/ 7 w 88"/>
                      <a:gd name="T31" fmla="*/ 19 h 99"/>
                      <a:gd name="T32" fmla="*/ 1 w 88"/>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99">
                        <a:moveTo>
                          <a:pt x="1" y="0"/>
                        </a:moveTo>
                        <a:lnTo>
                          <a:pt x="0" y="13"/>
                        </a:lnTo>
                        <a:lnTo>
                          <a:pt x="6" y="40"/>
                        </a:lnTo>
                        <a:lnTo>
                          <a:pt x="10" y="49"/>
                        </a:lnTo>
                        <a:lnTo>
                          <a:pt x="27" y="61"/>
                        </a:lnTo>
                        <a:lnTo>
                          <a:pt x="49" y="70"/>
                        </a:lnTo>
                        <a:lnTo>
                          <a:pt x="58" y="82"/>
                        </a:lnTo>
                        <a:lnTo>
                          <a:pt x="82" y="97"/>
                        </a:lnTo>
                        <a:lnTo>
                          <a:pt x="88" y="99"/>
                        </a:lnTo>
                        <a:lnTo>
                          <a:pt x="76" y="84"/>
                        </a:lnTo>
                        <a:lnTo>
                          <a:pt x="55" y="66"/>
                        </a:lnTo>
                        <a:lnTo>
                          <a:pt x="52" y="55"/>
                        </a:lnTo>
                        <a:lnTo>
                          <a:pt x="39" y="45"/>
                        </a:lnTo>
                        <a:lnTo>
                          <a:pt x="21" y="36"/>
                        </a:lnTo>
                        <a:lnTo>
                          <a:pt x="13" y="31"/>
                        </a:lnTo>
                        <a:lnTo>
                          <a:pt x="7" y="19"/>
                        </a:lnTo>
                        <a:lnTo>
                          <a:pt x="1"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8" name="Freeform 244"/>
                  <p:cNvSpPr>
                    <a:spLocks/>
                  </p:cNvSpPr>
                  <p:nvPr/>
                </p:nvSpPr>
                <p:spPr bwMode="auto">
                  <a:xfrm>
                    <a:off x="1534" y="2867"/>
                    <a:ext cx="57" cy="308"/>
                  </a:xfrm>
                  <a:custGeom>
                    <a:avLst/>
                    <a:gdLst>
                      <a:gd name="T0" fmla="*/ 57 w 57"/>
                      <a:gd name="T1" fmla="*/ 308 h 308"/>
                      <a:gd name="T2" fmla="*/ 51 w 57"/>
                      <a:gd name="T3" fmla="*/ 287 h 308"/>
                      <a:gd name="T4" fmla="*/ 45 w 57"/>
                      <a:gd name="T5" fmla="*/ 257 h 308"/>
                      <a:gd name="T6" fmla="*/ 40 w 57"/>
                      <a:gd name="T7" fmla="*/ 225 h 308"/>
                      <a:gd name="T8" fmla="*/ 37 w 57"/>
                      <a:gd name="T9" fmla="*/ 206 h 308"/>
                      <a:gd name="T10" fmla="*/ 36 w 57"/>
                      <a:gd name="T11" fmla="*/ 185 h 308"/>
                      <a:gd name="T12" fmla="*/ 30 w 57"/>
                      <a:gd name="T13" fmla="*/ 173 h 308"/>
                      <a:gd name="T14" fmla="*/ 18 w 57"/>
                      <a:gd name="T15" fmla="*/ 152 h 308"/>
                      <a:gd name="T16" fmla="*/ 12 w 57"/>
                      <a:gd name="T17" fmla="*/ 135 h 308"/>
                      <a:gd name="T18" fmla="*/ 12 w 57"/>
                      <a:gd name="T19" fmla="*/ 101 h 308"/>
                      <a:gd name="T20" fmla="*/ 12 w 57"/>
                      <a:gd name="T21" fmla="*/ 53 h 308"/>
                      <a:gd name="T22" fmla="*/ 0 w 57"/>
                      <a:gd name="T23" fmla="*/ 0 h 308"/>
                      <a:gd name="T24" fmla="*/ 22 w 57"/>
                      <a:gd name="T25" fmla="*/ 47 h 308"/>
                      <a:gd name="T26" fmla="*/ 18 w 57"/>
                      <a:gd name="T27" fmla="*/ 87 h 308"/>
                      <a:gd name="T28" fmla="*/ 22 w 57"/>
                      <a:gd name="T29" fmla="*/ 123 h 308"/>
                      <a:gd name="T30" fmla="*/ 34 w 57"/>
                      <a:gd name="T31" fmla="*/ 156 h 308"/>
                      <a:gd name="T32" fmla="*/ 49 w 57"/>
                      <a:gd name="T33" fmla="*/ 195 h 308"/>
                      <a:gd name="T34" fmla="*/ 51 w 57"/>
                      <a:gd name="T35" fmla="*/ 240 h 308"/>
                      <a:gd name="T36" fmla="*/ 57 w 57"/>
                      <a:gd name="T3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08">
                        <a:moveTo>
                          <a:pt x="57" y="308"/>
                        </a:moveTo>
                        <a:lnTo>
                          <a:pt x="51" y="287"/>
                        </a:lnTo>
                        <a:lnTo>
                          <a:pt x="45" y="257"/>
                        </a:lnTo>
                        <a:lnTo>
                          <a:pt x="40" y="225"/>
                        </a:lnTo>
                        <a:lnTo>
                          <a:pt x="37" y="206"/>
                        </a:lnTo>
                        <a:lnTo>
                          <a:pt x="36" y="185"/>
                        </a:lnTo>
                        <a:lnTo>
                          <a:pt x="30" y="173"/>
                        </a:lnTo>
                        <a:lnTo>
                          <a:pt x="18" y="152"/>
                        </a:lnTo>
                        <a:lnTo>
                          <a:pt x="12" y="135"/>
                        </a:lnTo>
                        <a:lnTo>
                          <a:pt x="12" y="101"/>
                        </a:lnTo>
                        <a:lnTo>
                          <a:pt x="12" y="53"/>
                        </a:lnTo>
                        <a:lnTo>
                          <a:pt x="0" y="0"/>
                        </a:lnTo>
                        <a:lnTo>
                          <a:pt x="22" y="47"/>
                        </a:lnTo>
                        <a:lnTo>
                          <a:pt x="18" y="87"/>
                        </a:lnTo>
                        <a:lnTo>
                          <a:pt x="22" y="123"/>
                        </a:lnTo>
                        <a:lnTo>
                          <a:pt x="34" y="156"/>
                        </a:lnTo>
                        <a:lnTo>
                          <a:pt x="49" y="195"/>
                        </a:lnTo>
                        <a:lnTo>
                          <a:pt x="51" y="240"/>
                        </a:lnTo>
                        <a:lnTo>
                          <a:pt x="57" y="3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49" name="Freeform 245"/>
                  <p:cNvSpPr>
                    <a:spLocks/>
                  </p:cNvSpPr>
                  <p:nvPr/>
                </p:nvSpPr>
                <p:spPr bwMode="auto">
                  <a:xfrm>
                    <a:off x="1565" y="2803"/>
                    <a:ext cx="52" cy="360"/>
                  </a:xfrm>
                  <a:custGeom>
                    <a:avLst/>
                    <a:gdLst>
                      <a:gd name="T0" fmla="*/ 43 w 52"/>
                      <a:gd name="T1" fmla="*/ 360 h 360"/>
                      <a:gd name="T2" fmla="*/ 40 w 52"/>
                      <a:gd name="T3" fmla="*/ 318 h 360"/>
                      <a:gd name="T4" fmla="*/ 37 w 52"/>
                      <a:gd name="T5" fmla="*/ 276 h 360"/>
                      <a:gd name="T6" fmla="*/ 24 w 52"/>
                      <a:gd name="T7" fmla="*/ 224 h 360"/>
                      <a:gd name="T8" fmla="*/ 6 w 52"/>
                      <a:gd name="T9" fmla="*/ 186 h 360"/>
                      <a:gd name="T10" fmla="*/ 10 w 52"/>
                      <a:gd name="T11" fmla="*/ 143 h 360"/>
                      <a:gd name="T12" fmla="*/ 13 w 52"/>
                      <a:gd name="T13" fmla="*/ 86 h 360"/>
                      <a:gd name="T14" fmla="*/ 4 w 52"/>
                      <a:gd name="T15" fmla="*/ 54 h 360"/>
                      <a:gd name="T16" fmla="*/ 0 w 52"/>
                      <a:gd name="T17" fmla="*/ 0 h 360"/>
                      <a:gd name="T18" fmla="*/ 31 w 52"/>
                      <a:gd name="T19" fmla="*/ 87 h 360"/>
                      <a:gd name="T20" fmla="*/ 25 w 52"/>
                      <a:gd name="T21" fmla="*/ 135 h 360"/>
                      <a:gd name="T22" fmla="*/ 22 w 52"/>
                      <a:gd name="T23" fmla="*/ 191 h 360"/>
                      <a:gd name="T24" fmla="*/ 52 w 52"/>
                      <a:gd name="T25" fmla="*/ 254 h 360"/>
                      <a:gd name="T26" fmla="*/ 49 w 52"/>
                      <a:gd name="T27" fmla="*/ 288 h 360"/>
                      <a:gd name="T28" fmla="*/ 43 w 52"/>
                      <a:gd name="T2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60">
                        <a:moveTo>
                          <a:pt x="43" y="360"/>
                        </a:moveTo>
                        <a:lnTo>
                          <a:pt x="40" y="318"/>
                        </a:lnTo>
                        <a:lnTo>
                          <a:pt x="37" y="276"/>
                        </a:lnTo>
                        <a:lnTo>
                          <a:pt x="24" y="224"/>
                        </a:lnTo>
                        <a:lnTo>
                          <a:pt x="6" y="186"/>
                        </a:lnTo>
                        <a:lnTo>
                          <a:pt x="10" y="143"/>
                        </a:lnTo>
                        <a:lnTo>
                          <a:pt x="13" y="86"/>
                        </a:lnTo>
                        <a:lnTo>
                          <a:pt x="4" y="54"/>
                        </a:lnTo>
                        <a:lnTo>
                          <a:pt x="0" y="0"/>
                        </a:lnTo>
                        <a:lnTo>
                          <a:pt x="31" y="87"/>
                        </a:lnTo>
                        <a:lnTo>
                          <a:pt x="25" y="135"/>
                        </a:lnTo>
                        <a:lnTo>
                          <a:pt x="22" y="191"/>
                        </a:lnTo>
                        <a:lnTo>
                          <a:pt x="52" y="254"/>
                        </a:lnTo>
                        <a:lnTo>
                          <a:pt x="49" y="288"/>
                        </a:lnTo>
                        <a:lnTo>
                          <a:pt x="43" y="36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0" name="Freeform 246"/>
                  <p:cNvSpPr>
                    <a:spLocks/>
                  </p:cNvSpPr>
                  <p:nvPr/>
                </p:nvSpPr>
                <p:spPr bwMode="auto">
                  <a:xfrm>
                    <a:off x="1608" y="2856"/>
                    <a:ext cx="50" cy="310"/>
                  </a:xfrm>
                  <a:custGeom>
                    <a:avLst/>
                    <a:gdLst>
                      <a:gd name="T0" fmla="*/ 50 w 50"/>
                      <a:gd name="T1" fmla="*/ 310 h 310"/>
                      <a:gd name="T2" fmla="*/ 29 w 50"/>
                      <a:gd name="T3" fmla="*/ 306 h 310"/>
                      <a:gd name="T4" fmla="*/ 15 w 50"/>
                      <a:gd name="T5" fmla="*/ 286 h 310"/>
                      <a:gd name="T6" fmla="*/ 18 w 50"/>
                      <a:gd name="T7" fmla="*/ 243 h 310"/>
                      <a:gd name="T8" fmla="*/ 29 w 50"/>
                      <a:gd name="T9" fmla="*/ 186 h 310"/>
                      <a:gd name="T10" fmla="*/ 3 w 50"/>
                      <a:gd name="T11" fmla="*/ 154 h 310"/>
                      <a:gd name="T12" fmla="*/ 0 w 50"/>
                      <a:gd name="T13" fmla="*/ 129 h 310"/>
                      <a:gd name="T14" fmla="*/ 3 w 50"/>
                      <a:gd name="T15" fmla="*/ 84 h 310"/>
                      <a:gd name="T16" fmla="*/ 6 w 50"/>
                      <a:gd name="T17" fmla="*/ 46 h 310"/>
                      <a:gd name="T18" fmla="*/ 0 w 50"/>
                      <a:gd name="T19" fmla="*/ 0 h 310"/>
                      <a:gd name="T20" fmla="*/ 17 w 50"/>
                      <a:gd name="T21" fmla="*/ 79 h 310"/>
                      <a:gd name="T22" fmla="*/ 15 w 50"/>
                      <a:gd name="T23" fmla="*/ 129 h 310"/>
                      <a:gd name="T24" fmla="*/ 18 w 50"/>
                      <a:gd name="T25" fmla="*/ 156 h 310"/>
                      <a:gd name="T26" fmla="*/ 48 w 50"/>
                      <a:gd name="T27" fmla="*/ 193 h 310"/>
                      <a:gd name="T28" fmla="*/ 35 w 50"/>
                      <a:gd name="T29" fmla="*/ 226 h 310"/>
                      <a:gd name="T30" fmla="*/ 30 w 50"/>
                      <a:gd name="T31" fmla="*/ 265 h 310"/>
                      <a:gd name="T32" fmla="*/ 50 w 50"/>
                      <a:gd name="T3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10">
                        <a:moveTo>
                          <a:pt x="50" y="310"/>
                        </a:moveTo>
                        <a:lnTo>
                          <a:pt x="29" y="306"/>
                        </a:lnTo>
                        <a:lnTo>
                          <a:pt x="15" y="286"/>
                        </a:lnTo>
                        <a:lnTo>
                          <a:pt x="18" y="243"/>
                        </a:lnTo>
                        <a:lnTo>
                          <a:pt x="29" y="186"/>
                        </a:lnTo>
                        <a:lnTo>
                          <a:pt x="3" y="154"/>
                        </a:lnTo>
                        <a:lnTo>
                          <a:pt x="0" y="129"/>
                        </a:lnTo>
                        <a:lnTo>
                          <a:pt x="3" y="84"/>
                        </a:lnTo>
                        <a:lnTo>
                          <a:pt x="6" y="46"/>
                        </a:lnTo>
                        <a:lnTo>
                          <a:pt x="0" y="0"/>
                        </a:lnTo>
                        <a:lnTo>
                          <a:pt x="17" y="79"/>
                        </a:lnTo>
                        <a:lnTo>
                          <a:pt x="15" y="129"/>
                        </a:lnTo>
                        <a:lnTo>
                          <a:pt x="18" y="156"/>
                        </a:lnTo>
                        <a:lnTo>
                          <a:pt x="48" y="193"/>
                        </a:lnTo>
                        <a:lnTo>
                          <a:pt x="35" y="226"/>
                        </a:lnTo>
                        <a:lnTo>
                          <a:pt x="30" y="265"/>
                        </a:lnTo>
                        <a:lnTo>
                          <a:pt x="50" y="31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1" name="Freeform 247"/>
                  <p:cNvSpPr>
                    <a:spLocks/>
                  </p:cNvSpPr>
                  <p:nvPr/>
                </p:nvSpPr>
                <p:spPr bwMode="auto">
                  <a:xfrm>
                    <a:off x="1635" y="2763"/>
                    <a:ext cx="44" cy="363"/>
                  </a:xfrm>
                  <a:custGeom>
                    <a:avLst/>
                    <a:gdLst>
                      <a:gd name="T0" fmla="*/ 18 w 44"/>
                      <a:gd name="T1" fmla="*/ 363 h 363"/>
                      <a:gd name="T2" fmla="*/ 15 w 44"/>
                      <a:gd name="T3" fmla="*/ 336 h 363"/>
                      <a:gd name="T4" fmla="*/ 30 w 44"/>
                      <a:gd name="T5" fmla="*/ 306 h 363"/>
                      <a:gd name="T6" fmla="*/ 36 w 44"/>
                      <a:gd name="T7" fmla="*/ 277 h 363"/>
                      <a:gd name="T8" fmla="*/ 32 w 44"/>
                      <a:gd name="T9" fmla="*/ 243 h 363"/>
                      <a:gd name="T10" fmla="*/ 14 w 44"/>
                      <a:gd name="T11" fmla="*/ 181 h 363"/>
                      <a:gd name="T12" fmla="*/ 12 w 44"/>
                      <a:gd name="T13" fmla="*/ 132 h 363"/>
                      <a:gd name="T14" fmla="*/ 26 w 44"/>
                      <a:gd name="T15" fmla="*/ 88 h 363"/>
                      <a:gd name="T16" fmla="*/ 23 w 44"/>
                      <a:gd name="T17" fmla="*/ 39 h 363"/>
                      <a:gd name="T18" fmla="*/ 0 w 44"/>
                      <a:gd name="T19" fmla="*/ 0 h 363"/>
                      <a:gd name="T20" fmla="*/ 41 w 44"/>
                      <a:gd name="T21" fmla="*/ 30 h 363"/>
                      <a:gd name="T22" fmla="*/ 44 w 44"/>
                      <a:gd name="T23" fmla="*/ 76 h 363"/>
                      <a:gd name="T24" fmla="*/ 36 w 44"/>
                      <a:gd name="T25" fmla="*/ 141 h 363"/>
                      <a:gd name="T26" fmla="*/ 36 w 44"/>
                      <a:gd name="T27" fmla="*/ 177 h 363"/>
                      <a:gd name="T28" fmla="*/ 42 w 44"/>
                      <a:gd name="T29" fmla="*/ 219 h 363"/>
                      <a:gd name="T30" fmla="*/ 42 w 44"/>
                      <a:gd name="T31" fmla="*/ 277 h 363"/>
                      <a:gd name="T32" fmla="*/ 38 w 44"/>
                      <a:gd name="T33" fmla="*/ 318 h 363"/>
                      <a:gd name="T34" fmla="*/ 18 w 44"/>
                      <a:gd name="T3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63">
                        <a:moveTo>
                          <a:pt x="18" y="363"/>
                        </a:moveTo>
                        <a:lnTo>
                          <a:pt x="15" y="336"/>
                        </a:lnTo>
                        <a:lnTo>
                          <a:pt x="30" y="306"/>
                        </a:lnTo>
                        <a:lnTo>
                          <a:pt x="36" y="277"/>
                        </a:lnTo>
                        <a:lnTo>
                          <a:pt x="32" y="243"/>
                        </a:lnTo>
                        <a:lnTo>
                          <a:pt x="14" y="181"/>
                        </a:lnTo>
                        <a:lnTo>
                          <a:pt x="12" y="132"/>
                        </a:lnTo>
                        <a:lnTo>
                          <a:pt x="26" y="88"/>
                        </a:lnTo>
                        <a:lnTo>
                          <a:pt x="23" y="39"/>
                        </a:lnTo>
                        <a:lnTo>
                          <a:pt x="0" y="0"/>
                        </a:lnTo>
                        <a:lnTo>
                          <a:pt x="41" y="30"/>
                        </a:lnTo>
                        <a:lnTo>
                          <a:pt x="44" y="76"/>
                        </a:lnTo>
                        <a:lnTo>
                          <a:pt x="36" y="141"/>
                        </a:lnTo>
                        <a:lnTo>
                          <a:pt x="36" y="177"/>
                        </a:lnTo>
                        <a:lnTo>
                          <a:pt x="42" y="219"/>
                        </a:lnTo>
                        <a:lnTo>
                          <a:pt x="42" y="277"/>
                        </a:lnTo>
                        <a:lnTo>
                          <a:pt x="38" y="318"/>
                        </a:lnTo>
                        <a:lnTo>
                          <a:pt x="18" y="3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2" name="Freeform 248"/>
                  <p:cNvSpPr>
                    <a:spLocks/>
                  </p:cNvSpPr>
                  <p:nvPr/>
                </p:nvSpPr>
                <p:spPr bwMode="auto">
                  <a:xfrm>
                    <a:off x="1686" y="2829"/>
                    <a:ext cx="35" cy="312"/>
                  </a:xfrm>
                  <a:custGeom>
                    <a:avLst/>
                    <a:gdLst>
                      <a:gd name="T0" fmla="*/ 20 w 35"/>
                      <a:gd name="T1" fmla="*/ 312 h 312"/>
                      <a:gd name="T2" fmla="*/ 26 w 35"/>
                      <a:gd name="T3" fmla="*/ 273 h 312"/>
                      <a:gd name="T4" fmla="*/ 27 w 35"/>
                      <a:gd name="T5" fmla="*/ 222 h 312"/>
                      <a:gd name="T6" fmla="*/ 17 w 35"/>
                      <a:gd name="T7" fmla="*/ 190 h 312"/>
                      <a:gd name="T8" fmla="*/ 14 w 35"/>
                      <a:gd name="T9" fmla="*/ 147 h 312"/>
                      <a:gd name="T10" fmla="*/ 0 w 35"/>
                      <a:gd name="T11" fmla="*/ 102 h 312"/>
                      <a:gd name="T12" fmla="*/ 12 w 35"/>
                      <a:gd name="T13" fmla="*/ 49 h 312"/>
                      <a:gd name="T14" fmla="*/ 24 w 35"/>
                      <a:gd name="T15" fmla="*/ 0 h 312"/>
                      <a:gd name="T16" fmla="*/ 21 w 35"/>
                      <a:gd name="T17" fmla="*/ 69 h 312"/>
                      <a:gd name="T18" fmla="*/ 20 w 35"/>
                      <a:gd name="T19" fmla="*/ 102 h 312"/>
                      <a:gd name="T20" fmla="*/ 30 w 35"/>
                      <a:gd name="T21" fmla="*/ 181 h 312"/>
                      <a:gd name="T22" fmla="*/ 33 w 35"/>
                      <a:gd name="T23" fmla="*/ 214 h 312"/>
                      <a:gd name="T24" fmla="*/ 35 w 35"/>
                      <a:gd name="T25" fmla="*/ 270 h 312"/>
                      <a:gd name="T26" fmla="*/ 20 w 35"/>
                      <a:gd name="T27"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12">
                        <a:moveTo>
                          <a:pt x="20" y="312"/>
                        </a:moveTo>
                        <a:lnTo>
                          <a:pt x="26" y="273"/>
                        </a:lnTo>
                        <a:lnTo>
                          <a:pt x="27" y="222"/>
                        </a:lnTo>
                        <a:lnTo>
                          <a:pt x="17" y="190"/>
                        </a:lnTo>
                        <a:lnTo>
                          <a:pt x="14" y="147"/>
                        </a:lnTo>
                        <a:lnTo>
                          <a:pt x="0" y="102"/>
                        </a:lnTo>
                        <a:lnTo>
                          <a:pt x="12" y="49"/>
                        </a:lnTo>
                        <a:lnTo>
                          <a:pt x="24" y="0"/>
                        </a:lnTo>
                        <a:lnTo>
                          <a:pt x="21" y="69"/>
                        </a:lnTo>
                        <a:lnTo>
                          <a:pt x="20" y="102"/>
                        </a:lnTo>
                        <a:lnTo>
                          <a:pt x="30" y="181"/>
                        </a:lnTo>
                        <a:lnTo>
                          <a:pt x="33" y="214"/>
                        </a:lnTo>
                        <a:lnTo>
                          <a:pt x="35" y="270"/>
                        </a:lnTo>
                        <a:lnTo>
                          <a:pt x="20" y="3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3" name="Freeform 249"/>
                  <p:cNvSpPr>
                    <a:spLocks/>
                  </p:cNvSpPr>
                  <p:nvPr/>
                </p:nvSpPr>
                <p:spPr bwMode="auto">
                  <a:xfrm>
                    <a:off x="1718" y="2949"/>
                    <a:ext cx="39" cy="225"/>
                  </a:xfrm>
                  <a:custGeom>
                    <a:avLst/>
                    <a:gdLst>
                      <a:gd name="T0" fmla="*/ 0 w 39"/>
                      <a:gd name="T1" fmla="*/ 225 h 225"/>
                      <a:gd name="T2" fmla="*/ 3 w 39"/>
                      <a:gd name="T3" fmla="*/ 190 h 225"/>
                      <a:gd name="T4" fmla="*/ 13 w 39"/>
                      <a:gd name="T5" fmla="*/ 145 h 225"/>
                      <a:gd name="T6" fmla="*/ 18 w 39"/>
                      <a:gd name="T7" fmla="*/ 78 h 225"/>
                      <a:gd name="T8" fmla="*/ 10 w 39"/>
                      <a:gd name="T9" fmla="*/ 55 h 225"/>
                      <a:gd name="T10" fmla="*/ 13 w 39"/>
                      <a:gd name="T11" fmla="*/ 0 h 225"/>
                      <a:gd name="T12" fmla="*/ 36 w 39"/>
                      <a:gd name="T13" fmla="*/ 78 h 225"/>
                      <a:gd name="T14" fmla="*/ 39 w 39"/>
                      <a:gd name="T15" fmla="*/ 139 h 225"/>
                      <a:gd name="T16" fmla="*/ 10 w 39"/>
                      <a:gd name="T17" fmla="*/ 196 h 225"/>
                      <a:gd name="T18" fmla="*/ 0 w 39"/>
                      <a:gd name="T1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25">
                        <a:moveTo>
                          <a:pt x="0" y="225"/>
                        </a:moveTo>
                        <a:lnTo>
                          <a:pt x="3" y="190"/>
                        </a:lnTo>
                        <a:lnTo>
                          <a:pt x="13" y="145"/>
                        </a:lnTo>
                        <a:lnTo>
                          <a:pt x="18" y="78"/>
                        </a:lnTo>
                        <a:lnTo>
                          <a:pt x="10" y="55"/>
                        </a:lnTo>
                        <a:lnTo>
                          <a:pt x="13" y="0"/>
                        </a:lnTo>
                        <a:lnTo>
                          <a:pt x="36" y="78"/>
                        </a:lnTo>
                        <a:lnTo>
                          <a:pt x="39" y="139"/>
                        </a:lnTo>
                        <a:lnTo>
                          <a:pt x="10" y="196"/>
                        </a:lnTo>
                        <a:lnTo>
                          <a:pt x="0" y="2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4" name="Freeform 250"/>
                  <p:cNvSpPr>
                    <a:spLocks/>
                  </p:cNvSpPr>
                  <p:nvPr/>
                </p:nvSpPr>
                <p:spPr bwMode="auto">
                  <a:xfrm>
                    <a:off x="1748" y="2835"/>
                    <a:ext cx="49" cy="319"/>
                  </a:xfrm>
                  <a:custGeom>
                    <a:avLst/>
                    <a:gdLst>
                      <a:gd name="T0" fmla="*/ 0 w 49"/>
                      <a:gd name="T1" fmla="*/ 319 h 319"/>
                      <a:gd name="T2" fmla="*/ 22 w 49"/>
                      <a:gd name="T3" fmla="*/ 271 h 319"/>
                      <a:gd name="T4" fmla="*/ 37 w 49"/>
                      <a:gd name="T5" fmla="*/ 220 h 319"/>
                      <a:gd name="T6" fmla="*/ 21 w 49"/>
                      <a:gd name="T7" fmla="*/ 142 h 319"/>
                      <a:gd name="T8" fmla="*/ 24 w 49"/>
                      <a:gd name="T9" fmla="*/ 91 h 319"/>
                      <a:gd name="T10" fmla="*/ 18 w 49"/>
                      <a:gd name="T11" fmla="*/ 36 h 319"/>
                      <a:gd name="T12" fmla="*/ 24 w 49"/>
                      <a:gd name="T13" fmla="*/ 0 h 319"/>
                      <a:gd name="T14" fmla="*/ 40 w 49"/>
                      <a:gd name="T15" fmla="*/ 88 h 319"/>
                      <a:gd name="T16" fmla="*/ 31 w 49"/>
                      <a:gd name="T17" fmla="*/ 157 h 319"/>
                      <a:gd name="T18" fmla="*/ 43 w 49"/>
                      <a:gd name="T19" fmla="*/ 193 h 319"/>
                      <a:gd name="T20" fmla="*/ 49 w 49"/>
                      <a:gd name="T21" fmla="*/ 234 h 319"/>
                      <a:gd name="T22" fmla="*/ 30 w 49"/>
                      <a:gd name="T23" fmla="*/ 279 h 319"/>
                      <a:gd name="T24" fmla="*/ 0 w 49"/>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19">
                        <a:moveTo>
                          <a:pt x="0" y="319"/>
                        </a:moveTo>
                        <a:lnTo>
                          <a:pt x="22" y="271"/>
                        </a:lnTo>
                        <a:lnTo>
                          <a:pt x="37" y="220"/>
                        </a:lnTo>
                        <a:lnTo>
                          <a:pt x="21" y="142"/>
                        </a:lnTo>
                        <a:lnTo>
                          <a:pt x="24" y="91"/>
                        </a:lnTo>
                        <a:lnTo>
                          <a:pt x="18" y="36"/>
                        </a:lnTo>
                        <a:lnTo>
                          <a:pt x="24" y="0"/>
                        </a:lnTo>
                        <a:lnTo>
                          <a:pt x="40" y="88"/>
                        </a:lnTo>
                        <a:lnTo>
                          <a:pt x="31" y="157"/>
                        </a:lnTo>
                        <a:lnTo>
                          <a:pt x="43" y="193"/>
                        </a:lnTo>
                        <a:lnTo>
                          <a:pt x="49" y="234"/>
                        </a:lnTo>
                        <a:lnTo>
                          <a:pt x="30" y="279"/>
                        </a:lnTo>
                        <a:lnTo>
                          <a:pt x="0" y="31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5" name="Freeform 251"/>
                  <p:cNvSpPr>
                    <a:spLocks/>
                  </p:cNvSpPr>
                  <p:nvPr/>
                </p:nvSpPr>
                <p:spPr bwMode="auto">
                  <a:xfrm>
                    <a:off x="1767" y="2868"/>
                    <a:ext cx="60" cy="295"/>
                  </a:xfrm>
                  <a:custGeom>
                    <a:avLst/>
                    <a:gdLst>
                      <a:gd name="T0" fmla="*/ 0 w 60"/>
                      <a:gd name="T1" fmla="*/ 295 h 295"/>
                      <a:gd name="T2" fmla="*/ 17 w 60"/>
                      <a:gd name="T3" fmla="*/ 264 h 295"/>
                      <a:gd name="T4" fmla="*/ 29 w 60"/>
                      <a:gd name="T5" fmla="*/ 228 h 295"/>
                      <a:gd name="T6" fmla="*/ 44 w 60"/>
                      <a:gd name="T7" fmla="*/ 186 h 295"/>
                      <a:gd name="T8" fmla="*/ 33 w 60"/>
                      <a:gd name="T9" fmla="*/ 148 h 295"/>
                      <a:gd name="T10" fmla="*/ 33 w 60"/>
                      <a:gd name="T11" fmla="*/ 117 h 295"/>
                      <a:gd name="T12" fmla="*/ 33 w 60"/>
                      <a:gd name="T13" fmla="*/ 70 h 295"/>
                      <a:gd name="T14" fmla="*/ 50 w 60"/>
                      <a:gd name="T15" fmla="*/ 0 h 295"/>
                      <a:gd name="T16" fmla="*/ 48 w 60"/>
                      <a:gd name="T17" fmla="*/ 93 h 295"/>
                      <a:gd name="T18" fmla="*/ 54 w 60"/>
                      <a:gd name="T19" fmla="*/ 147 h 295"/>
                      <a:gd name="T20" fmla="*/ 60 w 60"/>
                      <a:gd name="T21" fmla="*/ 184 h 295"/>
                      <a:gd name="T22" fmla="*/ 54 w 60"/>
                      <a:gd name="T23" fmla="*/ 225 h 295"/>
                      <a:gd name="T24" fmla="*/ 30 w 60"/>
                      <a:gd name="T25" fmla="*/ 262 h 295"/>
                      <a:gd name="T26" fmla="*/ 0 w 60"/>
                      <a:gd name="T2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95">
                        <a:moveTo>
                          <a:pt x="0" y="295"/>
                        </a:moveTo>
                        <a:lnTo>
                          <a:pt x="17" y="264"/>
                        </a:lnTo>
                        <a:lnTo>
                          <a:pt x="29" y="228"/>
                        </a:lnTo>
                        <a:lnTo>
                          <a:pt x="44" y="186"/>
                        </a:lnTo>
                        <a:lnTo>
                          <a:pt x="33" y="148"/>
                        </a:lnTo>
                        <a:lnTo>
                          <a:pt x="33" y="117"/>
                        </a:lnTo>
                        <a:lnTo>
                          <a:pt x="33" y="70"/>
                        </a:lnTo>
                        <a:lnTo>
                          <a:pt x="50" y="0"/>
                        </a:lnTo>
                        <a:lnTo>
                          <a:pt x="48" y="93"/>
                        </a:lnTo>
                        <a:lnTo>
                          <a:pt x="54" y="147"/>
                        </a:lnTo>
                        <a:lnTo>
                          <a:pt x="60" y="184"/>
                        </a:lnTo>
                        <a:lnTo>
                          <a:pt x="54" y="225"/>
                        </a:lnTo>
                        <a:lnTo>
                          <a:pt x="30" y="262"/>
                        </a:lnTo>
                        <a:lnTo>
                          <a:pt x="0" y="29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6" name="Freeform 252"/>
                  <p:cNvSpPr>
                    <a:spLocks/>
                  </p:cNvSpPr>
                  <p:nvPr/>
                </p:nvSpPr>
                <p:spPr bwMode="auto">
                  <a:xfrm>
                    <a:off x="1800" y="2887"/>
                    <a:ext cx="62" cy="302"/>
                  </a:xfrm>
                  <a:custGeom>
                    <a:avLst/>
                    <a:gdLst>
                      <a:gd name="T0" fmla="*/ 11 w 62"/>
                      <a:gd name="T1" fmla="*/ 302 h 302"/>
                      <a:gd name="T2" fmla="*/ 0 w 62"/>
                      <a:gd name="T3" fmla="*/ 282 h 302"/>
                      <a:gd name="T4" fmla="*/ 3 w 62"/>
                      <a:gd name="T5" fmla="*/ 258 h 302"/>
                      <a:gd name="T6" fmla="*/ 9 w 62"/>
                      <a:gd name="T7" fmla="*/ 237 h 302"/>
                      <a:gd name="T8" fmla="*/ 30 w 62"/>
                      <a:gd name="T9" fmla="*/ 221 h 302"/>
                      <a:gd name="T10" fmla="*/ 48 w 62"/>
                      <a:gd name="T11" fmla="*/ 177 h 302"/>
                      <a:gd name="T12" fmla="*/ 47 w 62"/>
                      <a:gd name="T13" fmla="*/ 120 h 302"/>
                      <a:gd name="T14" fmla="*/ 35 w 62"/>
                      <a:gd name="T15" fmla="*/ 74 h 302"/>
                      <a:gd name="T16" fmla="*/ 32 w 62"/>
                      <a:gd name="T17" fmla="*/ 36 h 302"/>
                      <a:gd name="T18" fmla="*/ 44 w 62"/>
                      <a:gd name="T19" fmla="*/ 0 h 302"/>
                      <a:gd name="T20" fmla="*/ 48 w 62"/>
                      <a:gd name="T21" fmla="*/ 63 h 302"/>
                      <a:gd name="T22" fmla="*/ 62 w 62"/>
                      <a:gd name="T23" fmla="*/ 137 h 302"/>
                      <a:gd name="T24" fmla="*/ 59 w 62"/>
                      <a:gd name="T25" fmla="*/ 191 h 302"/>
                      <a:gd name="T26" fmla="*/ 24 w 62"/>
                      <a:gd name="T27" fmla="*/ 245 h 302"/>
                      <a:gd name="T28" fmla="*/ 11 w 62"/>
                      <a:gd name="T29" fmla="*/ 269 h 302"/>
                      <a:gd name="T30" fmla="*/ 11 w 62"/>
                      <a:gd name="T3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302">
                        <a:moveTo>
                          <a:pt x="11" y="302"/>
                        </a:moveTo>
                        <a:lnTo>
                          <a:pt x="0" y="282"/>
                        </a:lnTo>
                        <a:lnTo>
                          <a:pt x="3" y="258"/>
                        </a:lnTo>
                        <a:lnTo>
                          <a:pt x="9" y="237"/>
                        </a:lnTo>
                        <a:lnTo>
                          <a:pt x="30" y="221"/>
                        </a:lnTo>
                        <a:lnTo>
                          <a:pt x="48" y="177"/>
                        </a:lnTo>
                        <a:lnTo>
                          <a:pt x="47" y="120"/>
                        </a:lnTo>
                        <a:lnTo>
                          <a:pt x="35" y="74"/>
                        </a:lnTo>
                        <a:lnTo>
                          <a:pt x="32" y="36"/>
                        </a:lnTo>
                        <a:lnTo>
                          <a:pt x="44" y="0"/>
                        </a:lnTo>
                        <a:lnTo>
                          <a:pt x="48" y="63"/>
                        </a:lnTo>
                        <a:lnTo>
                          <a:pt x="62" y="137"/>
                        </a:lnTo>
                        <a:lnTo>
                          <a:pt x="59" y="191"/>
                        </a:lnTo>
                        <a:lnTo>
                          <a:pt x="24" y="245"/>
                        </a:lnTo>
                        <a:lnTo>
                          <a:pt x="11" y="269"/>
                        </a:lnTo>
                        <a:lnTo>
                          <a:pt x="11" y="30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7" name="Freeform 253"/>
                  <p:cNvSpPr>
                    <a:spLocks/>
                  </p:cNvSpPr>
                  <p:nvPr/>
                </p:nvSpPr>
                <p:spPr bwMode="auto">
                  <a:xfrm>
                    <a:off x="1830" y="2992"/>
                    <a:ext cx="56" cy="159"/>
                  </a:xfrm>
                  <a:custGeom>
                    <a:avLst/>
                    <a:gdLst>
                      <a:gd name="T0" fmla="*/ 0 w 56"/>
                      <a:gd name="T1" fmla="*/ 159 h 159"/>
                      <a:gd name="T2" fmla="*/ 21 w 56"/>
                      <a:gd name="T3" fmla="*/ 126 h 159"/>
                      <a:gd name="T4" fmla="*/ 39 w 56"/>
                      <a:gd name="T5" fmla="*/ 87 h 159"/>
                      <a:gd name="T6" fmla="*/ 42 w 56"/>
                      <a:gd name="T7" fmla="*/ 45 h 159"/>
                      <a:gd name="T8" fmla="*/ 39 w 56"/>
                      <a:gd name="T9" fmla="*/ 0 h 159"/>
                      <a:gd name="T10" fmla="*/ 56 w 56"/>
                      <a:gd name="T11" fmla="*/ 69 h 159"/>
                      <a:gd name="T12" fmla="*/ 44 w 56"/>
                      <a:gd name="T13" fmla="*/ 104 h 159"/>
                      <a:gd name="T14" fmla="*/ 30 w 56"/>
                      <a:gd name="T15" fmla="*/ 131 h 159"/>
                      <a:gd name="T16" fmla="*/ 0 w 56"/>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59">
                        <a:moveTo>
                          <a:pt x="0" y="159"/>
                        </a:moveTo>
                        <a:lnTo>
                          <a:pt x="21" y="126"/>
                        </a:lnTo>
                        <a:lnTo>
                          <a:pt x="39" y="87"/>
                        </a:lnTo>
                        <a:lnTo>
                          <a:pt x="42" y="45"/>
                        </a:lnTo>
                        <a:lnTo>
                          <a:pt x="39" y="0"/>
                        </a:lnTo>
                        <a:lnTo>
                          <a:pt x="56" y="69"/>
                        </a:lnTo>
                        <a:lnTo>
                          <a:pt x="44" y="104"/>
                        </a:lnTo>
                        <a:lnTo>
                          <a:pt x="30" y="131"/>
                        </a:lnTo>
                        <a:lnTo>
                          <a:pt x="0" y="15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8" name="Freeform 254"/>
                  <p:cNvSpPr>
                    <a:spLocks/>
                  </p:cNvSpPr>
                  <p:nvPr/>
                </p:nvSpPr>
                <p:spPr bwMode="auto">
                  <a:xfrm>
                    <a:off x="1860" y="2928"/>
                    <a:ext cx="57" cy="208"/>
                  </a:xfrm>
                  <a:custGeom>
                    <a:avLst/>
                    <a:gdLst>
                      <a:gd name="T0" fmla="*/ 23 w 57"/>
                      <a:gd name="T1" fmla="*/ 208 h 208"/>
                      <a:gd name="T2" fmla="*/ 41 w 57"/>
                      <a:gd name="T3" fmla="*/ 178 h 208"/>
                      <a:gd name="T4" fmla="*/ 47 w 57"/>
                      <a:gd name="T5" fmla="*/ 135 h 208"/>
                      <a:gd name="T6" fmla="*/ 30 w 57"/>
                      <a:gd name="T7" fmla="*/ 99 h 208"/>
                      <a:gd name="T8" fmla="*/ 15 w 57"/>
                      <a:gd name="T9" fmla="*/ 63 h 208"/>
                      <a:gd name="T10" fmla="*/ 2 w 57"/>
                      <a:gd name="T11" fmla="*/ 39 h 208"/>
                      <a:gd name="T12" fmla="*/ 0 w 57"/>
                      <a:gd name="T13" fmla="*/ 0 h 208"/>
                      <a:gd name="T14" fmla="*/ 21 w 57"/>
                      <a:gd name="T15" fmla="*/ 52 h 208"/>
                      <a:gd name="T16" fmla="*/ 45 w 57"/>
                      <a:gd name="T17" fmla="*/ 99 h 208"/>
                      <a:gd name="T18" fmla="*/ 57 w 57"/>
                      <a:gd name="T19" fmla="*/ 132 h 208"/>
                      <a:gd name="T20" fmla="*/ 56 w 57"/>
                      <a:gd name="T21" fmla="*/ 157 h 208"/>
                      <a:gd name="T22" fmla="*/ 50 w 57"/>
                      <a:gd name="T23" fmla="*/ 184 h 208"/>
                      <a:gd name="T24" fmla="*/ 23 w 5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08">
                        <a:moveTo>
                          <a:pt x="23" y="208"/>
                        </a:moveTo>
                        <a:lnTo>
                          <a:pt x="41" y="178"/>
                        </a:lnTo>
                        <a:lnTo>
                          <a:pt x="47" y="135"/>
                        </a:lnTo>
                        <a:lnTo>
                          <a:pt x="30" y="99"/>
                        </a:lnTo>
                        <a:lnTo>
                          <a:pt x="15" y="63"/>
                        </a:lnTo>
                        <a:lnTo>
                          <a:pt x="2" y="39"/>
                        </a:lnTo>
                        <a:lnTo>
                          <a:pt x="0" y="0"/>
                        </a:lnTo>
                        <a:lnTo>
                          <a:pt x="21" y="52"/>
                        </a:lnTo>
                        <a:lnTo>
                          <a:pt x="45" y="99"/>
                        </a:lnTo>
                        <a:lnTo>
                          <a:pt x="57" y="132"/>
                        </a:lnTo>
                        <a:lnTo>
                          <a:pt x="56" y="157"/>
                        </a:lnTo>
                        <a:lnTo>
                          <a:pt x="50" y="184"/>
                        </a:lnTo>
                        <a:lnTo>
                          <a:pt x="23" y="2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59" name="Freeform 255"/>
                  <p:cNvSpPr>
                    <a:spLocks/>
                  </p:cNvSpPr>
                  <p:nvPr/>
                </p:nvSpPr>
                <p:spPr bwMode="auto">
                  <a:xfrm>
                    <a:off x="1901" y="2853"/>
                    <a:ext cx="34" cy="286"/>
                  </a:xfrm>
                  <a:custGeom>
                    <a:avLst/>
                    <a:gdLst>
                      <a:gd name="T0" fmla="*/ 0 w 34"/>
                      <a:gd name="T1" fmla="*/ 286 h 286"/>
                      <a:gd name="T2" fmla="*/ 15 w 34"/>
                      <a:gd name="T3" fmla="*/ 265 h 286"/>
                      <a:gd name="T4" fmla="*/ 21 w 34"/>
                      <a:gd name="T5" fmla="*/ 241 h 286"/>
                      <a:gd name="T6" fmla="*/ 24 w 34"/>
                      <a:gd name="T7" fmla="*/ 201 h 286"/>
                      <a:gd name="T8" fmla="*/ 15 w 34"/>
                      <a:gd name="T9" fmla="*/ 178 h 286"/>
                      <a:gd name="T10" fmla="*/ 7 w 34"/>
                      <a:gd name="T11" fmla="*/ 142 h 286"/>
                      <a:gd name="T12" fmla="*/ 9 w 34"/>
                      <a:gd name="T13" fmla="*/ 109 h 286"/>
                      <a:gd name="T14" fmla="*/ 18 w 34"/>
                      <a:gd name="T15" fmla="*/ 55 h 286"/>
                      <a:gd name="T16" fmla="*/ 33 w 34"/>
                      <a:gd name="T17" fmla="*/ 0 h 286"/>
                      <a:gd name="T18" fmla="*/ 22 w 34"/>
                      <a:gd name="T19" fmla="*/ 81 h 286"/>
                      <a:gd name="T20" fmla="*/ 22 w 34"/>
                      <a:gd name="T21" fmla="*/ 127 h 286"/>
                      <a:gd name="T22" fmla="*/ 22 w 34"/>
                      <a:gd name="T23" fmla="*/ 157 h 286"/>
                      <a:gd name="T24" fmla="*/ 28 w 34"/>
                      <a:gd name="T25" fmla="*/ 189 h 286"/>
                      <a:gd name="T26" fmla="*/ 34 w 34"/>
                      <a:gd name="T27" fmla="*/ 211 h 286"/>
                      <a:gd name="T28" fmla="*/ 33 w 34"/>
                      <a:gd name="T29" fmla="*/ 241 h 286"/>
                      <a:gd name="T30" fmla="*/ 22 w 34"/>
                      <a:gd name="T31" fmla="*/ 265 h 286"/>
                      <a:gd name="T32" fmla="*/ 0 w 34"/>
                      <a:gd name="T33"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86">
                        <a:moveTo>
                          <a:pt x="0" y="286"/>
                        </a:moveTo>
                        <a:lnTo>
                          <a:pt x="15" y="265"/>
                        </a:lnTo>
                        <a:lnTo>
                          <a:pt x="21" y="241"/>
                        </a:lnTo>
                        <a:lnTo>
                          <a:pt x="24" y="201"/>
                        </a:lnTo>
                        <a:lnTo>
                          <a:pt x="15" y="178"/>
                        </a:lnTo>
                        <a:lnTo>
                          <a:pt x="7" y="142"/>
                        </a:lnTo>
                        <a:lnTo>
                          <a:pt x="9" y="109"/>
                        </a:lnTo>
                        <a:lnTo>
                          <a:pt x="18" y="55"/>
                        </a:lnTo>
                        <a:lnTo>
                          <a:pt x="33" y="0"/>
                        </a:lnTo>
                        <a:lnTo>
                          <a:pt x="22" y="81"/>
                        </a:lnTo>
                        <a:lnTo>
                          <a:pt x="22" y="127"/>
                        </a:lnTo>
                        <a:lnTo>
                          <a:pt x="22" y="157"/>
                        </a:lnTo>
                        <a:lnTo>
                          <a:pt x="28" y="189"/>
                        </a:lnTo>
                        <a:lnTo>
                          <a:pt x="34" y="211"/>
                        </a:lnTo>
                        <a:lnTo>
                          <a:pt x="33" y="241"/>
                        </a:lnTo>
                        <a:lnTo>
                          <a:pt x="22" y="265"/>
                        </a:lnTo>
                        <a:lnTo>
                          <a:pt x="0" y="28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0" name="Freeform 256"/>
                  <p:cNvSpPr>
                    <a:spLocks/>
                  </p:cNvSpPr>
                  <p:nvPr/>
                </p:nvSpPr>
                <p:spPr bwMode="auto">
                  <a:xfrm>
                    <a:off x="1938" y="2790"/>
                    <a:ext cx="36" cy="238"/>
                  </a:xfrm>
                  <a:custGeom>
                    <a:avLst/>
                    <a:gdLst>
                      <a:gd name="T0" fmla="*/ 5 w 36"/>
                      <a:gd name="T1" fmla="*/ 238 h 238"/>
                      <a:gd name="T2" fmla="*/ 0 w 36"/>
                      <a:gd name="T3" fmla="*/ 207 h 238"/>
                      <a:gd name="T4" fmla="*/ 0 w 36"/>
                      <a:gd name="T5" fmla="*/ 174 h 238"/>
                      <a:gd name="T6" fmla="*/ 9 w 36"/>
                      <a:gd name="T7" fmla="*/ 136 h 238"/>
                      <a:gd name="T8" fmla="*/ 15 w 36"/>
                      <a:gd name="T9" fmla="*/ 103 h 238"/>
                      <a:gd name="T10" fmla="*/ 15 w 36"/>
                      <a:gd name="T11" fmla="*/ 73 h 238"/>
                      <a:gd name="T12" fmla="*/ 21 w 36"/>
                      <a:gd name="T13" fmla="*/ 31 h 238"/>
                      <a:gd name="T14" fmla="*/ 36 w 36"/>
                      <a:gd name="T15" fmla="*/ 0 h 238"/>
                      <a:gd name="T16" fmla="*/ 30 w 36"/>
                      <a:gd name="T17" fmla="*/ 52 h 238"/>
                      <a:gd name="T18" fmla="*/ 26 w 36"/>
                      <a:gd name="T19" fmla="*/ 106 h 238"/>
                      <a:gd name="T20" fmla="*/ 24 w 36"/>
                      <a:gd name="T21" fmla="*/ 154 h 238"/>
                      <a:gd name="T22" fmla="*/ 9 w 36"/>
                      <a:gd name="T23" fmla="*/ 168 h 238"/>
                      <a:gd name="T24" fmla="*/ 5 w 36"/>
                      <a:gd name="T2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38">
                        <a:moveTo>
                          <a:pt x="5" y="238"/>
                        </a:moveTo>
                        <a:lnTo>
                          <a:pt x="0" y="207"/>
                        </a:lnTo>
                        <a:lnTo>
                          <a:pt x="0" y="174"/>
                        </a:lnTo>
                        <a:lnTo>
                          <a:pt x="9" y="136"/>
                        </a:lnTo>
                        <a:lnTo>
                          <a:pt x="15" y="103"/>
                        </a:lnTo>
                        <a:lnTo>
                          <a:pt x="15" y="73"/>
                        </a:lnTo>
                        <a:lnTo>
                          <a:pt x="21" y="31"/>
                        </a:lnTo>
                        <a:lnTo>
                          <a:pt x="36" y="0"/>
                        </a:lnTo>
                        <a:lnTo>
                          <a:pt x="30" y="52"/>
                        </a:lnTo>
                        <a:lnTo>
                          <a:pt x="26" y="106"/>
                        </a:lnTo>
                        <a:lnTo>
                          <a:pt x="24" y="154"/>
                        </a:lnTo>
                        <a:lnTo>
                          <a:pt x="9" y="168"/>
                        </a:lnTo>
                        <a:lnTo>
                          <a:pt x="5" y="2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1" name="Freeform 257"/>
                  <p:cNvSpPr>
                    <a:spLocks/>
                  </p:cNvSpPr>
                  <p:nvPr/>
                </p:nvSpPr>
                <p:spPr bwMode="auto">
                  <a:xfrm>
                    <a:off x="1875" y="2607"/>
                    <a:ext cx="137" cy="181"/>
                  </a:xfrm>
                  <a:custGeom>
                    <a:avLst/>
                    <a:gdLst>
                      <a:gd name="T0" fmla="*/ 69 w 137"/>
                      <a:gd name="T1" fmla="*/ 0 h 181"/>
                      <a:gd name="T2" fmla="*/ 20 w 137"/>
                      <a:gd name="T3" fmla="*/ 13 h 181"/>
                      <a:gd name="T4" fmla="*/ 0 w 137"/>
                      <a:gd name="T5" fmla="*/ 51 h 181"/>
                      <a:gd name="T6" fmla="*/ 3 w 137"/>
                      <a:gd name="T7" fmla="*/ 94 h 181"/>
                      <a:gd name="T8" fmla="*/ 21 w 137"/>
                      <a:gd name="T9" fmla="*/ 138 h 181"/>
                      <a:gd name="T10" fmla="*/ 44 w 137"/>
                      <a:gd name="T11" fmla="*/ 171 h 181"/>
                      <a:gd name="T12" fmla="*/ 75 w 137"/>
                      <a:gd name="T13" fmla="*/ 181 h 181"/>
                      <a:gd name="T14" fmla="*/ 108 w 137"/>
                      <a:gd name="T15" fmla="*/ 175 h 181"/>
                      <a:gd name="T16" fmla="*/ 137 w 137"/>
                      <a:gd name="T17" fmla="*/ 156 h 181"/>
                      <a:gd name="T18" fmla="*/ 104 w 137"/>
                      <a:gd name="T19" fmla="*/ 169 h 181"/>
                      <a:gd name="T20" fmla="*/ 69 w 137"/>
                      <a:gd name="T21" fmla="*/ 168 h 181"/>
                      <a:gd name="T22" fmla="*/ 41 w 137"/>
                      <a:gd name="T23" fmla="*/ 145 h 181"/>
                      <a:gd name="T24" fmla="*/ 26 w 137"/>
                      <a:gd name="T25" fmla="*/ 109 h 181"/>
                      <a:gd name="T26" fmla="*/ 18 w 137"/>
                      <a:gd name="T27" fmla="*/ 72 h 181"/>
                      <a:gd name="T28" fmla="*/ 26 w 137"/>
                      <a:gd name="T29" fmla="*/ 49 h 181"/>
                      <a:gd name="T30" fmla="*/ 33 w 137"/>
                      <a:gd name="T31" fmla="*/ 25 h 181"/>
                      <a:gd name="T32" fmla="*/ 69 w 137"/>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81">
                        <a:moveTo>
                          <a:pt x="69" y="0"/>
                        </a:moveTo>
                        <a:lnTo>
                          <a:pt x="20" y="13"/>
                        </a:lnTo>
                        <a:lnTo>
                          <a:pt x="0" y="51"/>
                        </a:lnTo>
                        <a:lnTo>
                          <a:pt x="3" y="94"/>
                        </a:lnTo>
                        <a:lnTo>
                          <a:pt x="21" y="138"/>
                        </a:lnTo>
                        <a:lnTo>
                          <a:pt x="44" y="171"/>
                        </a:lnTo>
                        <a:lnTo>
                          <a:pt x="75" y="181"/>
                        </a:lnTo>
                        <a:lnTo>
                          <a:pt x="108" y="175"/>
                        </a:lnTo>
                        <a:lnTo>
                          <a:pt x="137" y="156"/>
                        </a:lnTo>
                        <a:lnTo>
                          <a:pt x="104" y="169"/>
                        </a:lnTo>
                        <a:lnTo>
                          <a:pt x="69" y="168"/>
                        </a:lnTo>
                        <a:lnTo>
                          <a:pt x="41" y="145"/>
                        </a:lnTo>
                        <a:lnTo>
                          <a:pt x="26" y="109"/>
                        </a:lnTo>
                        <a:lnTo>
                          <a:pt x="18" y="72"/>
                        </a:lnTo>
                        <a:lnTo>
                          <a:pt x="26" y="49"/>
                        </a:lnTo>
                        <a:lnTo>
                          <a:pt x="33" y="25"/>
                        </a:lnTo>
                        <a:lnTo>
                          <a:pt x="6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2" name="Freeform 258"/>
                  <p:cNvSpPr>
                    <a:spLocks/>
                  </p:cNvSpPr>
                  <p:nvPr/>
                </p:nvSpPr>
                <p:spPr bwMode="auto">
                  <a:xfrm>
                    <a:off x="1845" y="2631"/>
                    <a:ext cx="90" cy="207"/>
                  </a:xfrm>
                  <a:custGeom>
                    <a:avLst/>
                    <a:gdLst>
                      <a:gd name="T0" fmla="*/ 23 w 90"/>
                      <a:gd name="T1" fmla="*/ 0 h 207"/>
                      <a:gd name="T2" fmla="*/ 14 w 90"/>
                      <a:gd name="T3" fmla="*/ 40 h 207"/>
                      <a:gd name="T4" fmla="*/ 20 w 90"/>
                      <a:gd name="T5" fmla="*/ 96 h 207"/>
                      <a:gd name="T6" fmla="*/ 53 w 90"/>
                      <a:gd name="T7" fmla="*/ 145 h 207"/>
                      <a:gd name="T8" fmla="*/ 84 w 90"/>
                      <a:gd name="T9" fmla="*/ 166 h 207"/>
                      <a:gd name="T10" fmla="*/ 90 w 90"/>
                      <a:gd name="T11" fmla="*/ 207 h 207"/>
                      <a:gd name="T12" fmla="*/ 65 w 90"/>
                      <a:gd name="T13" fmla="*/ 166 h 207"/>
                      <a:gd name="T14" fmla="*/ 26 w 90"/>
                      <a:gd name="T15" fmla="*/ 133 h 207"/>
                      <a:gd name="T16" fmla="*/ 0 w 90"/>
                      <a:gd name="T17" fmla="*/ 97 h 207"/>
                      <a:gd name="T18" fmla="*/ 0 w 90"/>
                      <a:gd name="T19" fmla="*/ 58 h 207"/>
                      <a:gd name="T20" fmla="*/ 6 w 90"/>
                      <a:gd name="T21" fmla="*/ 25 h 207"/>
                      <a:gd name="T22" fmla="*/ 23 w 90"/>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07">
                        <a:moveTo>
                          <a:pt x="23" y="0"/>
                        </a:moveTo>
                        <a:lnTo>
                          <a:pt x="14" y="40"/>
                        </a:lnTo>
                        <a:lnTo>
                          <a:pt x="20" y="96"/>
                        </a:lnTo>
                        <a:lnTo>
                          <a:pt x="53" y="145"/>
                        </a:lnTo>
                        <a:lnTo>
                          <a:pt x="84" y="166"/>
                        </a:lnTo>
                        <a:lnTo>
                          <a:pt x="90" y="207"/>
                        </a:lnTo>
                        <a:lnTo>
                          <a:pt x="65" y="166"/>
                        </a:lnTo>
                        <a:lnTo>
                          <a:pt x="26" y="133"/>
                        </a:lnTo>
                        <a:lnTo>
                          <a:pt x="0" y="97"/>
                        </a:lnTo>
                        <a:lnTo>
                          <a:pt x="0" y="58"/>
                        </a:lnTo>
                        <a:lnTo>
                          <a:pt x="6" y="25"/>
                        </a:lnTo>
                        <a:lnTo>
                          <a:pt x="2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3" name="Freeform 259"/>
                  <p:cNvSpPr>
                    <a:spLocks/>
                  </p:cNvSpPr>
                  <p:nvPr/>
                </p:nvSpPr>
                <p:spPr bwMode="auto">
                  <a:xfrm>
                    <a:off x="1818" y="2640"/>
                    <a:ext cx="92" cy="328"/>
                  </a:xfrm>
                  <a:custGeom>
                    <a:avLst/>
                    <a:gdLst>
                      <a:gd name="T0" fmla="*/ 30 w 92"/>
                      <a:gd name="T1" fmla="*/ 0 h 328"/>
                      <a:gd name="T2" fmla="*/ 15 w 92"/>
                      <a:gd name="T3" fmla="*/ 18 h 328"/>
                      <a:gd name="T4" fmla="*/ 9 w 92"/>
                      <a:gd name="T5" fmla="*/ 52 h 328"/>
                      <a:gd name="T6" fmla="*/ 9 w 92"/>
                      <a:gd name="T7" fmla="*/ 78 h 328"/>
                      <a:gd name="T8" fmla="*/ 17 w 92"/>
                      <a:gd name="T9" fmla="*/ 111 h 328"/>
                      <a:gd name="T10" fmla="*/ 51 w 92"/>
                      <a:gd name="T11" fmla="*/ 148 h 328"/>
                      <a:gd name="T12" fmla="*/ 89 w 92"/>
                      <a:gd name="T13" fmla="*/ 168 h 328"/>
                      <a:gd name="T14" fmla="*/ 92 w 92"/>
                      <a:gd name="T15" fmla="*/ 201 h 328"/>
                      <a:gd name="T16" fmla="*/ 90 w 92"/>
                      <a:gd name="T17" fmla="*/ 237 h 328"/>
                      <a:gd name="T18" fmla="*/ 83 w 92"/>
                      <a:gd name="T19" fmla="*/ 258 h 328"/>
                      <a:gd name="T20" fmla="*/ 81 w 92"/>
                      <a:gd name="T21" fmla="*/ 301 h 328"/>
                      <a:gd name="T22" fmla="*/ 80 w 92"/>
                      <a:gd name="T23" fmla="*/ 328 h 328"/>
                      <a:gd name="T24" fmla="*/ 65 w 92"/>
                      <a:gd name="T25" fmla="*/ 280 h 328"/>
                      <a:gd name="T26" fmla="*/ 68 w 92"/>
                      <a:gd name="T27" fmla="*/ 238 h 328"/>
                      <a:gd name="T28" fmla="*/ 74 w 92"/>
                      <a:gd name="T29" fmla="*/ 208 h 328"/>
                      <a:gd name="T30" fmla="*/ 62 w 92"/>
                      <a:gd name="T31" fmla="*/ 169 h 328"/>
                      <a:gd name="T32" fmla="*/ 11 w 92"/>
                      <a:gd name="T33" fmla="*/ 133 h 328"/>
                      <a:gd name="T34" fmla="*/ 5 w 92"/>
                      <a:gd name="T35" fmla="*/ 99 h 328"/>
                      <a:gd name="T36" fmla="*/ 0 w 92"/>
                      <a:gd name="T37" fmla="*/ 45 h 328"/>
                      <a:gd name="T38" fmla="*/ 30 w 92"/>
                      <a:gd name="T3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328">
                        <a:moveTo>
                          <a:pt x="30" y="0"/>
                        </a:moveTo>
                        <a:lnTo>
                          <a:pt x="15" y="18"/>
                        </a:lnTo>
                        <a:lnTo>
                          <a:pt x="9" y="52"/>
                        </a:lnTo>
                        <a:lnTo>
                          <a:pt x="9" y="78"/>
                        </a:lnTo>
                        <a:lnTo>
                          <a:pt x="17" y="111"/>
                        </a:lnTo>
                        <a:lnTo>
                          <a:pt x="51" y="148"/>
                        </a:lnTo>
                        <a:lnTo>
                          <a:pt x="89" y="168"/>
                        </a:lnTo>
                        <a:lnTo>
                          <a:pt x="92" y="201"/>
                        </a:lnTo>
                        <a:lnTo>
                          <a:pt x="90" y="237"/>
                        </a:lnTo>
                        <a:lnTo>
                          <a:pt x="83" y="258"/>
                        </a:lnTo>
                        <a:lnTo>
                          <a:pt x="81" y="301"/>
                        </a:lnTo>
                        <a:lnTo>
                          <a:pt x="80" y="328"/>
                        </a:lnTo>
                        <a:lnTo>
                          <a:pt x="65" y="280"/>
                        </a:lnTo>
                        <a:lnTo>
                          <a:pt x="68" y="238"/>
                        </a:lnTo>
                        <a:lnTo>
                          <a:pt x="74" y="208"/>
                        </a:lnTo>
                        <a:lnTo>
                          <a:pt x="62" y="169"/>
                        </a:lnTo>
                        <a:lnTo>
                          <a:pt x="11" y="133"/>
                        </a:lnTo>
                        <a:lnTo>
                          <a:pt x="5" y="99"/>
                        </a:lnTo>
                        <a:lnTo>
                          <a:pt x="0" y="45"/>
                        </a:lnTo>
                        <a:lnTo>
                          <a:pt x="3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4" name="Freeform 260"/>
                  <p:cNvSpPr>
                    <a:spLocks/>
                  </p:cNvSpPr>
                  <p:nvPr/>
                </p:nvSpPr>
                <p:spPr bwMode="auto">
                  <a:xfrm>
                    <a:off x="1767" y="2641"/>
                    <a:ext cx="101" cy="252"/>
                  </a:xfrm>
                  <a:custGeom>
                    <a:avLst/>
                    <a:gdLst>
                      <a:gd name="T0" fmla="*/ 57 w 101"/>
                      <a:gd name="T1" fmla="*/ 0 h 252"/>
                      <a:gd name="T2" fmla="*/ 26 w 101"/>
                      <a:gd name="T3" fmla="*/ 12 h 252"/>
                      <a:gd name="T4" fmla="*/ 3 w 101"/>
                      <a:gd name="T5" fmla="*/ 32 h 252"/>
                      <a:gd name="T6" fmla="*/ 0 w 101"/>
                      <a:gd name="T7" fmla="*/ 63 h 252"/>
                      <a:gd name="T8" fmla="*/ 11 w 101"/>
                      <a:gd name="T9" fmla="*/ 104 h 252"/>
                      <a:gd name="T10" fmla="*/ 17 w 101"/>
                      <a:gd name="T11" fmla="*/ 146 h 252"/>
                      <a:gd name="T12" fmla="*/ 54 w 101"/>
                      <a:gd name="T13" fmla="*/ 174 h 252"/>
                      <a:gd name="T14" fmla="*/ 66 w 101"/>
                      <a:gd name="T15" fmla="*/ 212 h 252"/>
                      <a:gd name="T16" fmla="*/ 77 w 101"/>
                      <a:gd name="T17" fmla="*/ 228 h 252"/>
                      <a:gd name="T18" fmla="*/ 90 w 101"/>
                      <a:gd name="T19" fmla="*/ 252 h 252"/>
                      <a:gd name="T20" fmla="*/ 101 w 101"/>
                      <a:gd name="T21" fmla="*/ 222 h 252"/>
                      <a:gd name="T22" fmla="*/ 93 w 101"/>
                      <a:gd name="T23" fmla="*/ 186 h 252"/>
                      <a:gd name="T24" fmla="*/ 71 w 101"/>
                      <a:gd name="T25" fmla="*/ 165 h 252"/>
                      <a:gd name="T26" fmla="*/ 33 w 101"/>
                      <a:gd name="T27" fmla="*/ 128 h 252"/>
                      <a:gd name="T28" fmla="*/ 26 w 101"/>
                      <a:gd name="T29" fmla="*/ 90 h 252"/>
                      <a:gd name="T30" fmla="*/ 24 w 101"/>
                      <a:gd name="T31" fmla="*/ 44 h 252"/>
                      <a:gd name="T32" fmla="*/ 36 w 101"/>
                      <a:gd name="T33" fmla="*/ 27 h 252"/>
                      <a:gd name="T34" fmla="*/ 57 w 101"/>
                      <a:gd name="T3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52">
                        <a:moveTo>
                          <a:pt x="57" y="0"/>
                        </a:moveTo>
                        <a:lnTo>
                          <a:pt x="26" y="12"/>
                        </a:lnTo>
                        <a:lnTo>
                          <a:pt x="3" y="32"/>
                        </a:lnTo>
                        <a:lnTo>
                          <a:pt x="0" y="63"/>
                        </a:lnTo>
                        <a:lnTo>
                          <a:pt x="11" y="104"/>
                        </a:lnTo>
                        <a:lnTo>
                          <a:pt x="17" y="146"/>
                        </a:lnTo>
                        <a:lnTo>
                          <a:pt x="54" y="174"/>
                        </a:lnTo>
                        <a:lnTo>
                          <a:pt x="66" y="212"/>
                        </a:lnTo>
                        <a:lnTo>
                          <a:pt x="77" y="228"/>
                        </a:lnTo>
                        <a:lnTo>
                          <a:pt x="90" y="252"/>
                        </a:lnTo>
                        <a:lnTo>
                          <a:pt x="101" y="222"/>
                        </a:lnTo>
                        <a:lnTo>
                          <a:pt x="93" y="186"/>
                        </a:lnTo>
                        <a:lnTo>
                          <a:pt x="71" y="165"/>
                        </a:lnTo>
                        <a:lnTo>
                          <a:pt x="33" y="128"/>
                        </a:lnTo>
                        <a:lnTo>
                          <a:pt x="26" y="90"/>
                        </a:lnTo>
                        <a:lnTo>
                          <a:pt x="24" y="44"/>
                        </a:lnTo>
                        <a:lnTo>
                          <a:pt x="36" y="27"/>
                        </a:lnTo>
                        <a:lnTo>
                          <a:pt x="5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5" name="Freeform 261"/>
                  <p:cNvSpPr>
                    <a:spLocks/>
                  </p:cNvSpPr>
                  <p:nvPr/>
                </p:nvSpPr>
                <p:spPr bwMode="auto">
                  <a:xfrm>
                    <a:off x="1710" y="2641"/>
                    <a:ext cx="78" cy="299"/>
                  </a:xfrm>
                  <a:custGeom>
                    <a:avLst/>
                    <a:gdLst>
                      <a:gd name="T0" fmla="*/ 39 w 78"/>
                      <a:gd name="T1" fmla="*/ 299 h 299"/>
                      <a:gd name="T2" fmla="*/ 39 w 78"/>
                      <a:gd name="T3" fmla="*/ 236 h 299"/>
                      <a:gd name="T4" fmla="*/ 44 w 78"/>
                      <a:gd name="T5" fmla="*/ 186 h 299"/>
                      <a:gd name="T6" fmla="*/ 45 w 78"/>
                      <a:gd name="T7" fmla="*/ 152 h 299"/>
                      <a:gd name="T8" fmla="*/ 26 w 78"/>
                      <a:gd name="T9" fmla="*/ 107 h 299"/>
                      <a:gd name="T10" fmla="*/ 30 w 78"/>
                      <a:gd name="T11" fmla="*/ 48 h 299"/>
                      <a:gd name="T12" fmla="*/ 53 w 78"/>
                      <a:gd name="T13" fmla="*/ 17 h 299"/>
                      <a:gd name="T14" fmla="*/ 78 w 78"/>
                      <a:gd name="T15" fmla="*/ 2 h 299"/>
                      <a:gd name="T16" fmla="*/ 54 w 78"/>
                      <a:gd name="T17" fmla="*/ 0 h 299"/>
                      <a:gd name="T18" fmla="*/ 24 w 78"/>
                      <a:gd name="T19" fmla="*/ 11 h 299"/>
                      <a:gd name="T20" fmla="*/ 0 w 78"/>
                      <a:gd name="T21" fmla="*/ 44 h 299"/>
                      <a:gd name="T22" fmla="*/ 0 w 78"/>
                      <a:gd name="T23" fmla="*/ 72 h 299"/>
                      <a:gd name="T24" fmla="*/ 0 w 78"/>
                      <a:gd name="T25" fmla="*/ 108 h 299"/>
                      <a:gd name="T26" fmla="*/ 27 w 78"/>
                      <a:gd name="T27" fmla="*/ 143 h 299"/>
                      <a:gd name="T28" fmla="*/ 29 w 78"/>
                      <a:gd name="T29" fmla="*/ 197 h 299"/>
                      <a:gd name="T30" fmla="*/ 29 w 78"/>
                      <a:gd name="T31" fmla="*/ 237 h 299"/>
                      <a:gd name="T32" fmla="*/ 39 w 78"/>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299">
                        <a:moveTo>
                          <a:pt x="39" y="299"/>
                        </a:moveTo>
                        <a:lnTo>
                          <a:pt x="39" y="236"/>
                        </a:lnTo>
                        <a:lnTo>
                          <a:pt x="44" y="186"/>
                        </a:lnTo>
                        <a:lnTo>
                          <a:pt x="45" y="152"/>
                        </a:lnTo>
                        <a:lnTo>
                          <a:pt x="26" y="107"/>
                        </a:lnTo>
                        <a:lnTo>
                          <a:pt x="30" y="48"/>
                        </a:lnTo>
                        <a:lnTo>
                          <a:pt x="53" y="17"/>
                        </a:lnTo>
                        <a:lnTo>
                          <a:pt x="78" y="2"/>
                        </a:lnTo>
                        <a:lnTo>
                          <a:pt x="54" y="0"/>
                        </a:lnTo>
                        <a:lnTo>
                          <a:pt x="24" y="11"/>
                        </a:lnTo>
                        <a:lnTo>
                          <a:pt x="0" y="44"/>
                        </a:lnTo>
                        <a:lnTo>
                          <a:pt x="0" y="72"/>
                        </a:lnTo>
                        <a:lnTo>
                          <a:pt x="0" y="108"/>
                        </a:lnTo>
                        <a:lnTo>
                          <a:pt x="27" y="143"/>
                        </a:lnTo>
                        <a:lnTo>
                          <a:pt x="29" y="197"/>
                        </a:lnTo>
                        <a:lnTo>
                          <a:pt x="29" y="237"/>
                        </a:lnTo>
                        <a:lnTo>
                          <a:pt x="39" y="29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6" name="Freeform 262"/>
                  <p:cNvSpPr>
                    <a:spLocks/>
                  </p:cNvSpPr>
                  <p:nvPr/>
                </p:nvSpPr>
                <p:spPr bwMode="auto">
                  <a:xfrm>
                    <a:off x="1775" y="2808"/>
                    <a:ext cx="31" cy="81"/>
                  </a:xfrm>
                  <a:custGeom>
                    <a:avLst/>
                    <a:gdLst>
                      <a:gd name="T0" fmla="*/ 0 w 31"/>
                      <a:gd name="T1" fmla="*/ 0 h 81"/>
                      <a:gd name="T2" fmla="*/ 9 w 31"/>
                      <a:gd name="T3" fmla="*/ 22 h 81"/>
                      <a:gd name="T4" fmla="*/ 18 w 31"/>
                      <a:gd name="T5" fmla="*/ 61 h 81"/>
                      <a:gd name="T6" fmla="*/ 21 w 31"/>
                      <a:gd name="T7" fmla="*/ 81 h 81"/>
                      <a:gd name="T8" fmla="*/ 31 w 31"/>
                      <a:gd name="T9" fmla="*/ 45 h 81"/>
                      <a:gd name="T10" fmla="*/ 24 w 31"/>
                      <a:gd name="T11" fmla="*/ 16 h 81"/>
                      <a:gd name="T12" fmla="*/ 0 w 3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1" h="81">
                        <a:moveTo>
                          <a:pt x="0" y="0"/>
                        </a:moveTo>
                        <a:lnTo>
                          <a:pt x="9" y="22"/>
                        </a:lnTo>
                        <a:lnTo>
                          <a:pt x="18" y="61"/>
                        </a:lnTo>
                        <a:lnTo>
                          <a:pt x="21" y="81"/>
                        </a:lnTo>
                        <a:lnTo>
                          <a:pt x="31" y="45"/>
                        </a:lnTo>
                        <a:lnTo>
                          <a:pt x="24" y="1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7" name="Freeform 263"/>
                  <p:cNvSpPr>
                    <a:spLocks/>
                  </p:cNvSpPr>
                  <p:nvPr/>
                </p:nvSpPr>
                <p:spPr bwMode="auto">
                  <a:xfrm>
                    <a:off x="1677" y="2602"/>
                    <a:ext cx="80" cy="210"/>
                  </a:xfrm>
                  <a:custGeom>
                    <a:avLst/>
                    <a:gdLst>
                      <a:gd name="T0" fmla="*/ 44 w 80"/>
                      <a:gd name="T1" fmla="*/ 0 h 210"/>
                      <a:gd name="T2" fmla="*/ 51 w 80"/>
                      <a:gd name="T3" fmla="*/ 21 h 210"/>
                      <a:gd name="T4" fmla="*/ 60 w 80"/>
                      <a:gd name="T5" fmla="*/ 27 h 210"/>
                      <a:gd name="T6" fmla="*/ 80 w 80"/>
                      <a:gd name="T7" fmla="*/ 29 h 210"/>
                      <a:gd name="T8" fmla="*/ 38 w 80"/>
                      <a:gd name="T9" fmla="*/ 44 h 210"/>
                      <a:gd name="T10" fmla="*/ 18 w 80"/>
                      <a:gd name="T11" fmla="*/ 68 h 210"/>
                      <a:gd name="T12" fmla="*/ 14 w 80"/>
                      <a:gd name="T13" fmla="*/ 110 h 210"/>
                      <a:gd name="T14" fmla="*/ 14 w 80"/>
                      <a:gd name="T15" fmla="*/ 159 h 210"/>
                      <a:gd name="T16" fmla="*/ 29 w 80"/>
                      <a:gd name="T17" fmla="*/ 188 h 210"/>
                      <a:gd name="T18" fmla="*/ 29 w 80"/>
                      <a:gd name="T19" fmla="*/ 210 h 210"/>
                      <a:gd name="T20" fmla="*/ 20 w 80"/>
                      <a:gd name="T21" fmla="*/ 183 h 210"/>
                      <a:gd name="T22" fmla="*/ 0 w 80"/>
                      <a:gd name="T23" fmla="*/ 147 h 210"/>
                      <a:gd name="T24" fmla="*/ 0 w 80"/>
                      <a:gd name="T25" fmla="*/ 96 h 210"/>
                      <a:gd name="T26" fmla="*/ 5 w 80"/>
                      <a:gd name="T27" fmla="*/ 62 h 210"/>
                      <a:gd name="T28" fmla="*/ 26 w 80"/>
                      <a:gd name="T29" fmla="*/ 39 h 210"/>
                      <a:gd name="T30" fmla="*/ 33 w 80"/>
                      <a:gd name="T31" fmla="*/ 21 h 210"/>
                      <a:gd name="T32" fmla="*/ 44 w 80"/>
                      <a:gd name="T3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210">
                        <a:moveTo>
                          <a:pt x="44" y="0"/>
                        </a:moveTo>
                        <a:lnTo>
                          <a:pt x="51" y="21"/>
                        </a:lnTo>
                        <a:lnTo>
                          <a:pt x="60" y="27"/>
                        </a:lnTo>
                        <a:lnTo>
                          <a:pt x="80" y="29"/>
                        </a:lnTo>
                        <a:lnTo>
                          <a:pt x="38" y="44"/>
                        </a:lnTo>
                        <a:lnTo>
                          <a:pt x="18" y="68"/>
                        </a:lnTo>
                        <a:lnTo>
                          <a:pt x="14" y="110"/>
                        </a:lnTo>
                        <a:lnTo>
                          <a:pt x="14" y="159"/>
                        </a:lnTo>
                        <a:lnTo>
                          <a:pt x="29" y="188"/>
                        </a:lnTo>
                        <a:lnTo>
                          <a:pt x="29" y="210"/>
                        </a:lnTo>
                        <a:lnTo>
                          <a:pt x="20" y="183"/>
                        </a:lnTo>
                        <a:lnTo>
                          <a:pt x="0" y="147"/>
                        </a:lnTo>
                        <a:lnTo>
                          <a:pt x="0" y="96"/>
                        </a:lnTo>
                        <a:lnTo>
                          <a:pt x="5" y="62"/>
                        </a:lnTo>
                        <a:lnTo>
                          <a:pt x="26" y="39"/>
                        </a:lnTo>
                        <a:lnTo>
                          <a:pt x="33" y="21"/>
                        </a:lnTo>
                        <a:lnTo>
                          <a:pt x="4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8" name="Freeform 264"/>
                  <p:cNvSpPr>
                    <a:spLocks/>
                  </p:cNvSpPr>
                  <p:nvPr/>
                </p:nvSpPr>
                <p:spPr bwMode="auto">
                  <a:xfrm>
                    <a:off x="1650" y="2572"/>
                    <a:ext cx="56" cy="197"/>
                  </a:xfrm>
                  <a:custGeom>
                    <a:avLst/>
                    <a:gdLst>
                      <a:gd name="T0" fmla="*/ 29 w 56"/>
                      <a:gd name="T1" fmla="*/ 0 h 197"/>
                      <a:gd name="T2" fmla="*/ 50 w 56"/>
                      <a:gd name="T3" fmla="*/ 12 h 197"/>
                      <a:gd name="T4" fmla="*/ 56 w 56"/>
                      <a:gd name="T5" fmla="*/ 21 h 197"/>
                      <a:gd name="T6" fmla="*/ 53 w 56"/>
                      <a:gd name="T7" fmla="*/ 45 h 197"/>
                      <a:gd name="T8" fmla="*/ 35 w 56"/>
                      <a:gd name="T9" fmla="*/ 66 h 197"/>
                      <a:gd name="T10" fmla="*/ 18 w 56"/>
                      <a:gd name="T11" fmla="*/ 83 h 197"/>
                      <a:gd name="T12" fmla="*/ 17 w 56"/>
                      <a:gd name="T13" fmla="*/ 122 h 197"/>
                      <a:gd name="T14" fmla="*/ 15 w 56"/>
                      <a:gd name="T15" fmla="*/ 161 h 197"/>
                      <a:gd name="T16" fmla="*/ 20 w 56"/>
                      <a:gd name="T17" fmla="*/ 197 h 197"/>
                      <a:gd name="T18" fmla="*/ 8 w 56"/>
                      <a:gd name="T19" fmla="*/ 180 h 197"/>
                      <a:gd name="T20" fmla="*/ 0 w 56"/>
                      <a:gd name="T21" fmla="*/ 146 h 197"/>
                      <a:gd name="T22" fmla="*/ 0 w 56"/>
                      <a:gd name="T23" fmla="*/ 116 h 197"/>
                      <a:gd name="T24" fmla="*/ 0 w 56"/>
                      <a:gd name="T25" fmla="*/ 69 h 197"/>
                      <a:gd name="T26" fmla="*/ 30 w 56"/>
                      <a:gd name="T27" fmla="*/ 47 h 197"/>
                      <a:gd name="T28" fmla="*/ 33 w 56"/>
                      <a:gd name="T29" fmla="*/ 23 h 197"/>
                      <a:gd name="T30" fmla="*/ 29 w 56"/>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97">
                        <a:moveTo>
                          <a:pt x="29" y="0"/>
                        </a:moveTo>
                        <a:lnTo>
                          <a:pt x="50" y="12"/>
                        </a:lnTo>
                        <a:lnTo>
                          <a:pt x="56" y="21"/>
                        </a:lnTo>
                        <a:lnTo>
                          <a:pt x="53" y="45"/>
                        </a:lnTo>
                        <a:lnTo>
                          <a:pt x="35" y="66"/>
                        </a:lnTo>
                        <a:lnTo>
                          <a:pt x="18" y="83"/>
                        </a:lnTo>
                        <a:lnTo>
                          <a:pt x="17" y="122"/>
                        </a:lnTo>
                        <a:lnTo>
                          <a:pt x="15" y="161"/>
                        </a:lnTo>
                        <a:lnTo>
                          <a:pt x="20" y="197"/>
                        </a:lnTo>
                        <a:lnTo>
                          <a:pt x="8" y="180"/>
                        </a:lnTo>
                        <a:lnTo>
                          <a:pt x="0" y="146"/>
                        </a:lnTo>
                        <a:lnTo>
                          <a:pt x="0" y="116"/>
                        </a:lnTo>
                        <a:lnTo>
                          <a:pt x="0" y="69"/>
                        </a:lnTo>
                        <a:lnTo>
                          <a:pt x="30" y="47"/>
                        </a:lnTo>
                        <a:lnTo>
                          <a:pt x="33" y="23"/>
                        </a:lnTo>
                        <a:lnTo>
                          <a:pt x="2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69" name="Freeform 265"/>
                  <p:cNvSpPr>
                    <a:spLocks/>
                  </p:cNvSpPr>
                  <p:nvPr/>
                </p:nvSpPr>
                <p:spPr bwMode="auto">
                  <a:xfrm>
                    <a:off x="1607" y="2544"/>
                    <a:ext cx="55" cy="333"/>
                  </a:xfrm>
                  <a:custGeom>
                    <a:avLst/>
                    <a:gdLst>
                      <a:gd name="T0" fmla="*/ 25 w 55"/>
                      <a:gd name="T1" fmla="*/ 333 h 333"/>
                      <a:gd name="T2" fmla="*/ 31 w 55"/>
                      <a:gd name="T3" fmla="*/ 298 h 333"/>
                      <a:gd name="T4" fmla="*/ 25 w 55"/>
                      <a:gd name="T5" fmla="*/ 267 h 333"/>
                      <a:gd name="T6" fmla="*/ 22 w 55"/>
                      <a:gd name="T7" fmla="*/ 228 h 333"/>
                      <a:gd name="T8" fmla="*/ 16 w 55"/>
                      <a:gd name="T9" fmla="*/ 196 h 333"/>
                      <a:gd name="T10" fmla="*/ 24 w 55"/>
                      <a:gd name="T11" fmla="*/ 157 h 333"/>
                      <a:gd name="T12" fmla="*/ 19 w 55"/>
                      <a:gd name="T13" fmla="*/ 120 h 333"/>
                      <a:gd name="T14" fmla="*/ 40 w 55"/>
                      <a:gd name="T15" fmla="*/ 75 h 333"/>
                      <a:gd name="T16" fmla="*/ 49 w 55"/>
                      <a:gd name="T17" fmla="*/ 64 h 333"/>
                      <a:gd name="T18" fmla="*/ 55 w 55"/>
                      <a:gd name="T19" fmla="*/ 36 h 333"/>
                      <a:gd name="T20" fmla="*/ 49 w 55"/>
                      <a:gd name="T21" fmla="*/ 21 h 333"/>
                      <a:gd name="T22" fmla="*/ 24 w 55"/>
                      <a:gd name="T23" fmla="*/ 0 h 333"/>
                      <a:gd name="T24" fmla="*/ 33 w 55"/>
                      <a:gd name="T25" fmla="*/ 19 h 333"/>
                      <a:gd name="T26" fmla="*/ 36 w 55"/>
                      <a:gd name="T27" fmla="*/ 48 h 333"/>
                      <a:gd name="T28" fmla="*/ 6 w 55"/>
                      <a:gd name="T29" fmla="*/ 91 h 333"/>
                      <a:gd name="T30" fmla="*/ 3 w 55"/>
                      <a:gd name="T31" fmla="*/ 135 h 333"/>
                      <a:gd name="T32" fmla="*/ 4 w 55"/>
                      <a:gd name="T33" fmla="*/ 153 h 333"/>
                      <a:gd name="T34" fmla="*/ 0 w 55"/>
                      <a:gd name="T35" fmla="*/ 190 h 333"/>
                      <a:gd name="T36" fmla="*/ 3 w 55"/>
                      <a:gd name="T37" fmla="*/ 223 h 333"/>
                      <a:gd name="T38" fmla="*/ 10 w 55"/>
                      <a:gd name="T39" fmla="*/ 258 h 333"/>
                      <a:gd name="T40" fmla="*/ 19 w 55"/>
                      <a:gd name="T41" fmla="*/ 289 h 333"/>
                      <a:gd name="T42" fmla="*/ 25 w 55"/>
                      <a:gd name="T4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333">
                        <a:moveTo>
                          <a:pt x="25" y="333"/>
                        </a:moveTo>
                        <a:lnTo>
                          <a:pt x="31" y="298"/>
                        </a:lnTo>
                        <a:lnTo>
                          <a:pt x="25" y="267"/>
                        </a:lnTo>
                        <a:lnTo>
                          <a:pt x="22" y="228"/>
                        </a:lnTo>
                        <a:lnTo>
                          <a:pt x="16" y="196"/>
                        </a:lnTo>
                        <a:lnTo>
                          <a:pt x="24" y="157"/>
                        </a:lnTo>
                        <a:lnTo>
                          <a:pt x="19" y="120"/>
                        </a:lnTo>
                        <a:lnTo>
                          <a:pt x="40" y="75"/>
                        </a:lnTo>
                        <a:lnTo>
                          <a:pt x="49" y="64"/>
                        </a:lnTo>
                        <a:lnTo>
                          <a:pt x="55" y="36"/>
                        </a:lnTo>
                        <a:lnTo>
                          <a:pt x="49" y="21"/>
                        </a:lnTo>
                        <a:lnTo>
                          <a:pt x="24" y="0"/>
                        </a:lnTo>
                        <a:lnTo>
                          <a:pt x="33" y="19"/>
                        </a:lnTo>
                        <a:lnTo>
                          <a:pt x="36" y="48"/>
                        </a:lnTo>
                        <a:lnTo>
                          <a:pt x="6" y="91"/>
                        </a:lnTo>
                        <a:lnTo>
                          <a:pt x="3" y="135"/>
                        </a:lnTo>
                        <a:lnTo>
                          <a:pt x="4" y="153"/>
                        </a:lnTo>
                        <a:lnTo>
                          <a:pt x="0" y="190"/>
                        </a:lnTo>
                        <a:lnTo>
                          <a:pt x="3" y="223"/>
                        </a:lnTo>
                        <a:lnTo>
                          <a:pt x="10" y="258"/>
                        </a:lnTo>
                        <a:lnTo>
                          <a:pt x="19" y="289"/>
                        </a:lnTo>
                        <a:lnTo>
                          <a:pt x="25" y="33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0" name="Freeform 266"/>
                  <p:cNvSpPr>
                    <a:spLocks/>
                  </p:cNvSpPr>
                  <p:nvPr/>
                </p:nvSpPr>
                <p:spPr bwMode="auto">
                  <a:xfrm>
                    <a:off x="1538" y="2548"/>
                    <a:ext cx="88" cy="305"/>
                  </a:xfrm>
                  <a:custGeom>
                    <a:avLst/>
                    <a:gdLst>
                      <a:gd name="T0" fmla="*/ 88 w 88"/>
                      <a:gd name="T1" fmla="*/ 24 h 305"/>
                      <a:gd name="T2" fmla="*/ 84 w 88"/>
                      <a:gd name="T3" fmla="*/ 0 h 305"/>
                      <a:gd name="T4" fmla="*/ 70 w 88"/>
                      <a:gd name="T5" fmla="*/ 6 h 305"/>
                      <a:gd name="T6" fmla="*/ 37 w 88"/>
                      <a:gd name="T7" fmla="*/ 32 h 305"/>
                      <a:gd name="T8" fmla="*/ 21 w 88"/>
                      <a:gd name="T9" fmla="*/ 56 h 305"/>
                      <a:gd name="T10" fmla="*/ 4 w 88"/>
                      <a:gd name="T11" fmla="*/ 83 h 305"/>
                      <a:gd name="T12" fmla="*/ 3 w 88"/>
                      <a:gd name="T13" fmla="*/ 104 h 305"/>
                      <a:gd name="T14" fmla="*/ 0 w 88"/>
                      <a:gd name="T15" fmla="*/ 138 h 305"/>
                      <a:gd name="T16" fmla="*/ 3 w 88"/>
                      <a:gd name="T17" fmla="*/ 182 h 305"/>
                      <a:gd name="T18" fmla="*/ 21 w 88"/>
                      <a:gd name="T19" fmla="*/ 216 h 305"/>
                      <a:gd name="T20" fmla="*/ 43 w 88"/>
                      <a:gd name="T21" fmla="*/ 255 h 305"/>
                      <a:gd name="T22" fmla="*/ 54 w 88"/>
                      <a:gd name="T23" fmla="*/ 288 h 305"/>
                      <a:gd name="T24" fmla="*/ 58 w 88"/>
                      <a:gd name="T25" fmla="*/ 305 h 305"/>
                      <a:gd name="T26" fmla="*/ 57 w 88"/>
                      <a:gd name="T27" fmla="*/ 281 h 305"/>
                      <a:gd name="T28" fmla="*/ 37 w 88"/>
                      <a:gd name="T29" fmla="*/ 209 h 305"/>
                      <a:gd name="T30" fmla="*/ 18 w 88"/>
                      <a:gd name="T31" fmla="*/ 164 h 305"/>
                      <a:gd name="T32" fmla="*/ 18 w 88"/>
                      <a:gd name="T33" fmla="*/ 113 h 305"/>
                      <a:gd name="T34" fmla="*/ 21 w 88"/>
                      <a:gd name="T35" fmla="*/ 72 h 305"/>
                      <a:gd name="T36" fmla="*/ 42 w 88"/>
                      <a:gd name="T37" fmla="*/ 47 h 305"/>
                      <a:gd name="T38" fmla="*/ 57 w 88"/>
                      <a:gd name="T39" fmla="*/ 32 h 305"/>
                      <a:gd name="T40" fmla="*/ 88 w 88"/>
                      <a:gd name="T41" fmla="*/ 2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305">
                        <a:moveTo>
                          <a:pt x="88" y="24"/>
                        </a:moveTo>
                        <a:lnTo>
                          <a:pt x="84" y="0"/>
                        </a:lnTo>
                        <a:lnTo>
                          <a:pt x="70" y="6"/>
                        </a:lnTo>
                        <a:lnTo>
                          <a:pt x="37" y="32"/>
                        </a:lnTo>
                        <a:lnTo>
                          <a:pt x="21" y="56"/>
                        </a:lnTo>
                        <a:lnTo>
                          <a:pt x="4" y="83"/>
                        </a:lnTo>
                        <a:lnTo>
                          <a:pt x="3" y="104"/>
                        </a:lnTo>
                        <a:lnTo>
                          <a:pt x="0" y="138"/>
                        </a:lnTo>
                        <a:lnTo>
                          <a:pt x="3" y="182"/>
                        </a:lnTo>
                        <a:lnTo>
                          <a:pt x="21" y="216"/>
                        </a:lnTo>
                        <a:lnTo>
                          <a:pt x="43" y="255"/>
                        </a:lnTo>
                        <a:lnTo>
                          <a:pt x="54" y="288"/>
                        </a:lnTo>
                        <a:lnTo>
                          <a:pt x="58" y="305"/>
                        </a:lnTo>
                        <a:lnTo>
                          <a:pt x="57" y="281"/>
                        </a:lnTo>
                        <a:lnTo>
                          <a:pt x="37" y="209"/>
                        </a:lnTo>
                        <a:lnTo>
                          <a:pt x="18" y="164"/>
                        </a:lnTo>
                        <a:lnTo>
                          <a:pt x="18" y="113"/>
                        </a:lnTo>
                        <a:lnTo>
                          <a:pt x="21" y="72"/>
                        </a:lnTo>
                        <a:lnTo>
                          <a:pt x="42" y="47"/>
                        </a:lnTo>
                        <a:lnTo>
                          <a:pt x="57" y="32"/>
                        </a:lnTo>
                        <a:lnTo>
                          <a:pt x="88" y="2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1" name="Freeform 267"/>
                  <p:cNvSpPr>
                    <a:spLocks/>
                  </p:cNvSpPr>
                  <p:nvPr/>
                </p:nvSpPr>
                <p:spPr bwMode="auto">
                  <a:xfrm>
                    <a:off x="1566" y="2590"/>
                    <a:ext cx="47" cy="207"/>
                  </a:xfrm>
                  <a:custGeom>
                    <a:avLst/>
                    <a:gdLst>
                      <a:gd name="T0" fmla="*/ 47 w 47"/>
                      <a:gd name="T1" fmla="*/ 0 h 207"/>
                      <a:gd name="T2" fmla="*/ 14 w 47"/>
                      <a:gd name="T3" fmla="*/ 21 h 207"/>
                      <a:gd name="T4" fmla="*/ 0 w 47"/>
                      <a:gd name="T5" fmla="*/ 57 h 207"/>
                      <a:gd name="T6" fmla="*/ 2 w 47"/>
                      <a:gd name="T7" fmla="*/ 89 h 207"/>
                      <a:gd name="T8" fmla="*/ 14 w 47"/>
                      <a:gd name="T9" fmla="*/ 138 h 207"/>
                      <a:gd name="T10" fmla="*/ 26 w 47"/>
                      <a:gd name="T11" fmla="*/ 177 h 207"/>
                      <a:gd name="T12" fmla="*/ 36 w 47"/>
                      <a:gd name="T13" fmla="*/ 207 h 207"/>
                      <a:gd name="T14" fmla="*/ 33 w 47"/>
                      <a:gd name="T15" fmla="*/ 171 h 207"/>
                      <a:gd name="T16" fmla="*/ 21 w 47"/>
                      <a:gd name="T17" fmla="*/ 128 h 207"/>
                      <a:gd name="T18" fmla="*/ 21 w 47"/>
                      <a:gd name="T19" fmla="*/ 89 h 207"/>
                      <a:gd name="T20" fmla="*/ 23 w 47"/>
                      <a:gd name="T21" fmla="*/ 48 h 207"/>
                      <a:gd name="T22" fmla="*/ 29 w 47"/>
                      <a:gd name="T23" fmla="*/ 36 h 207"/>
                      <a:gd name="T24" fmla="*/ 47 w 47"/>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07">
                        <a:moveTo>
                          <a:pt x="47" y="0"/>
                        </a:moveTo>
                        <a:lnTo>
                          <a:pt x="14" y="21"/>
                        </a:lnTo>
                        <a:lnTo>
                          <a:pt x="0" y="57"/>
                        </a:lnTo>
                        <a:lnTo>
                          <a:pt x="2" y="89"/>
                        </a:lnTo>
                        <a:lnTo>
                          <a:pt x="14" y="138"/>
                        </a:lnTo>
                        <a:lnTo>
                          <a:pt x="26" y="177"/>
                        </a:lnTo>
                        <a:lnTo>
                          <a:pt x="36" y="207"/>
                        </a:lnTo>
                        <a:lnTo>
                          <a:pt x="33" y="171"/>
                        </a:lnTo>
                        <a:lnTo>
                          <a:pt x="21" y="128"/>
                        </a:lnTo>
                        <a:lnTo>
                          <a:pt x="21" y="89"/>
                        </a:lnTo>
                        <a:lnTo>
                          <a:pt x="23" y="48"/>
                        </a:lnTo>
                        <a:lnTo>
                          <a:pt x="29" y="36"/>
                        </a:lnTo>
                        <a:lnTo>
                          <a:pt x="4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2" name="Freeform 268"/>
                  <p:cNvSpPr>
                    <a:spLocks/>
                  </p:cNvSpPr>
                  <p:nvPr/>
                </p:nvSpPr>
                <p:spPr bwMode="auto">
                  <a:xfrm>
                    <a:off x="1500" y="2529"/>
                    <a:ext cx="114" cy="352"/>
                  </a:xfrm>
                  <a:custGeom>
                    <a:avLst/>
                    <a:gdLst>
                      <a:gd name="T0" fmla="*/ 54 w 114"/>
                      <a:gd name="T1" fmla="*/ 352 h 352"/>
                      <a:gd name="T2" fmla="*/ 33 w 114"/>
                      <a:gd name="T3" fmla="*/ 301 h 352"/>
                      <a:gd name="T4" fmla="*/ 33 w 114"/>
                      <a:gd name="T5" fmla="*/ 277 h 352"/>
                      <a:gd name="T6" fmla="*/ 27 w 114"/>
                      <a:gd name="T7" fmla="*/ 246 h 352"/>
                      <a:gd name="T8" fmla="*/ 18 w 114"/>
                      <a:gd name="T9" fmla="*/ 208 h 352"/>
                      <a:gd name="T10" fmla="*/ 9 w 114"/>
                      <a:gd name="T11" fmla="*/ 171 h 352"/>
                      <a:gd name="T12" fmla="*/ 5 w 114"/>
                      <a:gd name="T13" fmla="*/ 139 h 352"/>
                      <a:gd name="T14" fmla="*/ 0 w 114"/>
                      <a:gd name="T15" fmla="*/ 97 h 352"/>
                      <a:gd name="T16" fmla="*/ 17 w 114"/>
                      <a:gd name="T17" fmla="*/ 57 h 352"/>
                      <a:gd name="T18" fmla="*/ 51 w 114"/>
                      <a:gd name="T19" fmla="*/ 16 h 352"/>
                      <a:gd name="T20" fmla="*/ 80 w 114"/>
                      <a:gd name="T21" fmla="*/ 3 h 352"/>
                      <a:gd name="T22" fmla="*/ 114 w 114"/>
                      <a:gd name="T23" fmla="*/ 0 h 352"/>
                      <a:gd name="T24" fmla="*/ 114 w 114"/>
                      <a:gd name="T25" fmla="*/ 12 h 352"/>
                      <a:gd name="T26" fmla="*/ 90 w 114"/>
                      <a:gd name="T27" fmla="*/ 18 h 352"/>
                      <a:gd name="T28" fmla="*/ 50 w 114"/>
                      <a:gd name="T29" fmla="*/ 46 h 352"/>
                      <a:gd name="T30" fmla="*/ 18 w 114"/>
                      <a:gd name="T31" fmla="*/ 96 h 352"/>
                      <a:gd name="T32" fmla="*/ 18 w 114"/>
                      <a:gd name="T33" fmla="*/ 141 h 352"/>
                      <a:gd name="T34" fmla="*/ 24 w 114"/>
                      <a:gd name="T35" fmla="*/ 201 h 352"/>
                      <a:gd name="T36" fmla="*/ 39 w 114"/>
                      <a:gd name="T37" fmla="*/ 252 h 352"/>
                      <a:gd name="T38" fmla="*/ 41 w 114"/>
                      <a:gd name="T39" fmla="*/ 295 h 352"/>
                      <a:gd name="T40" fmla="*/ 54 w 114"/>
                      <a:gd name="T41"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352">
                        <a:moveTo>
                          <a:pt x="54" y="352"/>
                        </a:moveTo>
                        <a:lnTo>
                          <a:pt x="33" y="301"/>
                        </a:lnTo>
                        <a:lnTo>
                          <a:pt x="33" y="277"/>
                        </a:lnTo>
                        <a:lnTo>
                          <a:pt x="27" y="246"/>
                        </a:lnTo>
                        <a:lnTo>
                          <a:pt x="18" y="208"/>
                        </a:lnTo>
                        <a:lnTo>
                          <a:pt x="9" y="171"/>
                        </a:lnTo>
                        <a:lnTo>
                          <a:pt x="5" y="139"/>
                        </a:lnTo>
                        <a:lnTo>
                          <a:pt x="0" y="97"/>
                        </a:lnTo>
                        <a:lnTo>
                          <a:pt x="17" y="57"/>
                        </a:lnTo>
                        <a:lnTo>
                          <a:pt x="51" y="16"/>
                        </a:lnTo>
                        <a:lnTo>
                          <a:pt x="80" y="3"/>
                        </a:lnTo>
                        <a:lnTo>
                          <a:pt x="114" y="0"/>
                        </a:lnTo>
                        <a:lnTo>
                          <a:pt x="114" y="12"/>
                        </a:lnTo>
                        <a:lnTo>
                          <a:pt x="90" y="18"/>
                        </a:lnTo>
                        <a:lnTo>
                          <a:pt x="50" y="46"/>
                        </a:lnTo>
                        <a:lnTo>
                          <a:pt x="18" y="96"/>
                        </a:lnTo>
                        <a:lnTo>
                          <a:pt x="18" y="141"/>
                        </a:lnTo>
                        <a:lnTo>
                          <a:pt x="24" y="201"/>
                        </a:lnTo>
                        <a:lnTo>
                          <a:pt x="39" y="252"/>
                        </a:lnTo>
                        <a:lnTo>
                          <a:pt x="41" y="295"/>
                        </a:lnTo>
                        <a:lnTo>
                          <a:pt x="54" y="35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3" name="Freeform 269"/>
                  <p:cNvSpPr>
                    <a:spLocks/>
                  </p:cNvSpPr>
                  <p:nvPr/>
                </p:nvSpPr>
                <p:spPr bwMode="auto">
                  <a:xfrm>
                    <a:off x="1490" y="2499"/>
                    <a:ext cx="111" cy="138"/>
                  </a:xfrm>
                  <a:custGeom>
                    <a:avLst/>
                    <a:gdLst>
                      <a:gd name="T0" fmla="*/ 0 w 111"/>
                      <a:gd name="T1" fmla="*/ 138 h 138"/>
                      <a:gd name="T2" fmla="*/ 1 w 111"/>
                      <a:gd name="T3" fmla="*/ 103 h 138"/>
                      <a:gd name="T4" fmla="*/ 19 w 111"/>
                      <a:gd name="T5" fmla="*/ 66 h 138"/>
                      <a:gd name="T6" fmla="*/ 66 w 111"/>
                      <a:gd name="T7" fmla="*/ 21 h 138"/>
                      <a:gd name="T8" fmla="*/ 111 w 111"/>
                      <a:gd name="T9" fmla="*/ 16 h 138"/>
                      <a:gd name="T10" fmla="*/ 81 w 111"/>
                      <a:gd name="T11" fmla="*/ 0 h 138"/>
                      <a:gd name="T12" fmla="*/ 49 w 111"/>
                      <a:gd name="T13" fmla="*/ 13 h 138"/>
                      <a:gd name="T14" fmla="*/ 15 w 111"/>
                      <a:gd name="T15" fmla="*/ 43 h 138"/>
                      <a:gd name="T16" fmla="*/ 9 w 111"/>
                      <a:gd name="T17" fmla="*/ 67 h 138"/>
                      <a:gd name="T18" fmla="*/ 0 w 111"/>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38">
                        <a:moveTo>
                          <a:pt x="0" y="138"/>
                        </a:moveTo>
                        <a:lnTo>
                          <a:pt x="1" y="103"/>
                        </a:lnTo>
                        <a:lnTo>
                          <a:pt x="19" y="66"/>
                        </a:lnTo>
                        <a:lnTo>
                          <a:pt x="66" y="21"/>
                        </a:lnTo>
                        <a:lnTo>
                          <a:pt x="111" y="16"/>
                        </a:lnTo>
                        <a:lnTo>
                          <a:pt x="81" y="0"/>
                        </a:lnTo>
                        <a:lnTo>
                          <a:pt x="49" y="13"/>
                        </a:lnTo>
                        <a:lnTo>
                          <a:pt x="15" y="43"/>
                        </a:lnTo>
                        <a:lnTo>
                          <a:pt x="9" y="67"/>
                        </a:lnTo>
                        <a:lnTo>
                          <a:pt x="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4" name="Freeform 270"/>
                  <p:cNvSpPr>
                    <a:spLocks/>
                  </p:cNvSpPr>
                  <p:nvPr/>
                </p:nvSpPr>
                <p:spPr bwMode="auto">
                  <a:xfrm>
                    <a:off x="1458" y="2433"/>
                    <a:ext cx="66" cy="183"/>
                  </a:xfrm>
                  <a:custGeom>
                    <a:avLst/>
                    <a:gdLst>
                      <a:gd name="T0" fmla="*/ 23 w 66"/>
                      <a:gd name="T1" fmla="*/ 183 h 183"/>
                      <a:gd name="T2" fmla="*/ 29 w 66"/>
                      <a:gd name="T3" fmla="*/ 139 h 183"/>
                      <a:gd name="T4" fmla="*/ 41 w 66"/>
                      <a:gd name="T5" fmla="*/ 90 h 183"/>
                      <a:gd name="T6" fmla="*/ 66 w 66"/>
                      <a:gd name="T7" fmla="*/ 52 h 183"/>
                      <a:gd name="T8" fmla="*/ 63 w 66"/>
                      <a:gd name="T9" fmla="*/ 37 h 183"/>
                      <a:gd name="T10" fmla="*/ 45 w 66"/>
                      <a:gd name="T11" fmla="*/ 25 h 183"/>
                      <a:gd name="T12" fmla="*/ 29 w 66"/>
                      <a:gd name="T13" fmla="*/ 12 h 183"/>
                      <a:gd name="T14" fmla="*/ 0 w 66"/>
                      <a:gd name="T15" fmla="*/ 0 h 183"/>
                      <a:gd name="T16" fmla="*/ 47 w 66"/>
                      <a:gd name="T17" fmla="*/ 34 h 183"/>
                      <a:gd name="T18" fmla="*/ 45 w 66"/>
                      <a:gd name="T19" fmla="*/ 63 h 183"/>
                      <a:gd name="T20" fmla="*/ 23 w 66"/>
                      <a:gd name="T21" fmla="*/ 97 h 183"/>
                      <a:gd name="T22" fmla="*/ 18 w 66"/>
                      <a:gd name="T23" fmla="*/ 136 h 183"/>
                      <a:gd name="T24" fmla="*/ 23 w 66"/>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83">
                        <a:moveTo>
                          <a:pt x="23" y="183"/>
                        </a:moveTo>
                        <a:lnTo>
                          <a:pt x="29" y="139"/>
                        </a:lnTo>
                        <a:lnTo>
                          <a:pt x="41" y="90"/>
                        </a:lnTo>
                        <a:lnTo>
                          <a:pt x="66" y="52"/>
                        </a:lnTo>
                        <a:lnTo>
                          <a:pt x="63" y="37"/>
                        </a:lnTo>
                        <a:lnTo>
                          <a:pt x="45" y="25"/>
                        </a:lnTo>
                        <a:lnTo>
                          <a:pt x="29" y="12"/>
                        </a:lnTo>
                        <a:lnTo>
                          <a:pt x="0" y="0"/>
                        </a:lnTo>
                        <a:lnTo>
                          <a:pt x="47" y="34"/>
                        </a:lnTo>
                        <a:lnTo>
                          <a:pt x="45" y="63"/>
                        </a:lnTo>
                        <a:lnTo>
                          <a:pt x="23" y="97"/>
                        </a:lnTo>
                        <a:lnTo>
                          <a:pt x="18" y="136"/>
                        </a:lnTo>
                        <a:lnTo>
                          <a:pt x="23" y="18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5" name="Freeform 271"/>
                  <p:cNvSpPr>
                    <a:spLocks/>
                  </p:cNvSpPr>
                  <p:nvPr/>
                </p:nvSpPr>
                <p:spPr bwMode="auto">
                  <a:xfrm>
                    <a:off x="1449" y="2433"/>
                    <a:ext cx="24" cy="201"/>
                  </a:xfrm>
                  <a:custGeom>
                    <a:avLst/>
                    <a:gdLst>
                      <a:gd name="T0" fmla="*/ 2 w 24"/>
                      <a:gd name="T1" fmla="*/ 0 h 201"/>
                      <a:gd name="T2" fmla="*/ 23 w 24"/>
                      <a:gd name="T3" fmla="*/ 28 h 201"/>
                      <a:gd name="T4" fmla="*/ 24 w 24"/>
                      <a:gd name="T5" fmla="*/ 58 h 201"/>
                      <a:gd name="T6" fmla="*/ 18 w 24"/>
                      <a:gd name="T7" fmla="*/ 84 h 201"/>
                      <a:gd name="T8" fmla="*/ 17 w 24"/>
                      <a:gd name="T9" fmla="*/ 108 h 201"/>
                      <a:gd name="T10" fmla="*/ 15 w 24"/>
                      <a:gd name="T11" fmla="*/ 147 h 201"/>
                      <a:gd name="T12" fmla="*/ 21 w 24"/>
                      <a:gd name="T13" fmla="*/ 183 h 201"/>
                      <a:gd name="T14" fmla="*/ 24 w 24"/>
                      <a:gd name="T15" fmla="*/ 201 h 201"/>
                      <a:gd name="T16" fmla="*/ 15 w 24"/>
                      <a:gd name="T17" fmla="*/ 184 h 201"/>
                      <a:gd name="T18" fmla="*/ 0 w 24"/>
                      <a:gd name="T19" fmla="*/ 141 h 201"/>
                      <a:gd name="T20" fmla="*/ 3 w 24"/>
                      <a:gd name="T21" fmla="*/ 100 h 201"/>
                      <a:gd name="T22" fmla="*/ 9 w 24"/>
                      <a:gd name="T23" fmla="*/ 54 h 201"/>
                      <a:gd name="T24" fmla="*/ 9 w 24"/>
                      <a:gd name="T25" fmla="*/ 28 h 201"/>
                      <a:gd name="T26" fmla="*/ 2 w 24"/>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1">
                        <a:moveTo>
                          <a:pt x="2" y="0"/>
                        </a:moveTo>
                        <a:lnTo>
                          <a:pt x="23" y="28"/>
                        </a:lnTo>
                        <a:lnTo>
                          <a:pt x="24" y="58"/>
                        </a:lnTo>
                        <a:lnTo>
                          <a:pt x="18" y="84"/>
                        </a:lnTo>
                        <a:lnTo>
                          <a:pt x="17" y="108"/>
                        </a:lnTo>
                        <a:lnTo>
                          <a:pt x="15" y="147"/>
                        </a:lnTo>
                        <a:lnTo>
                          <a:pt x="21" y="183"/>
                        </a:lnTo>
                        <a:lnTo>
                          <a:pt x="24" y="201"/>
                        </a:lnTo>
                        <a:lnTo>
                          <a:pt x="15" y="184"/>
                        </a:lnTo>
                        <a:lnTo>
                          <a:pt x="0" y="141"/>
                        </a:lnTo>
                        <a:lnTo>
                          <a:pt x="3" y="100"/>
                        </a:lnTo>
                        <a:lnTo>
                          <a:pt x="9" y="54"/>
                        </a:lnTo>
                        <a:lnTo>
                          <a:pt x="9" y="28"/>
                        </a:lnTo>
                        <a:lnTo>
                          <a:pt x="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6" name="Freeform 272"/>
                  <p:cNvSpPr>
                    <a:spLocks/>
                  </p:cNvSpPr>
                  <p:nvPr/>
                </p:nvSpPr>
                <p:spPr bwMode="auto">
                  <a:xfrm>
                    <a:off x="1416" y="2410"/>
                    <a:ext cx="26" cy="119"/>
                  </a:xfrm>
                  <a:custGeom>
                    <a:avLst/>
                    <a:gdLst>
                      <a:gd name="T0" fmla="*/ 0 w 26"/>
                      <a:gd name="T1" fmla="*/ 0 h 119"/>
                      <a:gd name="T2" fmla="*/ 26 w 26"/>
                      <a:gd name="T3" fmla="*/ 39 h 119"/>
                      <a:gd name="T4" fmla="*/ 23 w 26"/>
                      <a:gd name="T5" fmla="*/ 78 h 119"/>
                      <a:gd name="T6" fmla="*/ 23 w 26"/>
                      <a:gd name="T7" fmla="*/ 119 h 119"/>
                      <a:gd name="T8" fmla="*/ 11 w 26"/>
                      <a:gd name="T9" fmla="*/ 89 h 119"/>
                      <a:gd name="T10" fmla="*/ 11 w 26"/>
                      <a:gd name="T11" fmla="*/ 45 h 119"/>
                      <a:gd name="T12" fmla="*/ 0 w 26"/>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6" h="119">
                        <a:moveTo>
                          <a:pt x="0" y="0"/>
                        </a:moveTo>
                        <a:lnTo>
                          <a:pt x="26" y="39"/>
                        </a:lnTo>
                        <a:lnTo>
                          <a:pt x="23" y="78"/>
                        </a:lnTo>
                        <a:lnTo>
                          <a:pt x="23" y="119"/>
                        </a:lnTo>
                        <a:lnTo>
                          <a:pt x="11" y="89"/>
                        </a:lnTo>
                        <a:lnTo>
                          <a:pt x="11" y="45"/>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7" name="Freeform 273"/>
                  <p:cNvSpPr>
                    <a:spLocks/>
                  </p:cNvSpPr>
                  <p:nvPr/>
                </p:nvSpPr>
                <p:spPr bwMode="auto">
                  <a:xfrm>
                    <a:off x="1373" y="2346"/>
                    <a:ext cx="87" cy="267"/>
                  </a:xfrm>
                  <a:custGeom>
                    <a:avLst/>
                    <a:gdLst>
                      <a:gd name="T0" fmla="*/ 87 w 87"/>
                      <a:gd name="T1" fmla="*/ 267 h 267"/>
                      <a:gd name="T2" fmla="*/ 60 w 87"/>
                      <a:gd name="T3" fmla="*/ 225 h 267"/>
                      <a:gd name="T4" fmla="*/ 51 w 87"/>
                      <a:gd name="T5" fmla="*/ 184 h 267"/>
                      <a:gd name="T6" fmla="*/ 43 w 87"/>
                      <a:gd name="T7" fmla="*/ 150 h 267"/>
                      <a:gd name="T8" fmla="*/ 40 w 87"/>
                      <a:gd name="T9" fmla="*/ 102 h 267"/>
                      <a:gd name="T10" fmla="*/ 28 w 87"/>
                      <a:gd name="T11" fmla="*/ 73 h 267"/>
                      <a:gd name="T12" fmla="*/ 10 w 87"/>
                      <a:gd name="T13" fmla="*/ 27 h 267"/>
                      <a:gd name="T14" fmla="*/ 0 w 87"/>
                      <a:gd name="T15" fmla="*/ 0 h 267"/>
                      <a:gd name="T16" fmla="*/ 16 w 87"/>
                      <a:gd name="T17" fmla="*/ 73 h 267"/>
                      <a:gd name="T18" fmla="*/ 21 w 87"/>
                      <a:gd name="T19" fmla="*/ 111 h 267"/>
                      <a:gd name="T20" fmla="*/ 42 w 87"/>
                      <a:gd name="T21" fmla="*/ 198 h 267"/>
                      <a:gd name="T22" fmla="*/ 52 w 87"/>
                      <a:gd name="T23" fmla="*/ 244 h 267"/>
                      <a:gd name="T24" fmla="*/ 87 w 87"/>
                      <a:gd name="T2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267">
                        <a:moveTo>
                          <a:pt x="87" y="267"/>
                        </a:moveTo>
                        <a:lnTo>
                          <a:pt x="60" y="225"/>
                        </a:lnTo>
                        <a:lnTo>
                          <a:pt x="51" y="184"/>
                        </a:lnTo>
                        <a:lnTo>
                          <a:pt x="43" y="150"/>
                        </a:lnTo>
                        <a:lnTo>
                          <a:pt x="40" y="102"/>
                        </a:lnTo>
                        <a:lnTo>
                          <a:pt x="28" y="73"/>
                        </a:lnTo>
                        <a:lnTo>
                          <a:pt x="10" y="27"/>
                        </a:lnTo>
                        <a:lnTo>
                          <a:pt x="0" y="0"/>
                        </a:lnTo>
                        <a:lnTo>
                          <a:pt x="16" y="73"/>
                        </a:lnTo>
                        <a:lnTo>
                          <a:pt x="21" y="111"/>
                        </a:lnTo>
                        <a:lnTo>
                          <a:pt x="42" y="198"/>
                        </a:lnTo>
                        <a:lnTo>
                          <a:pt x="52" y="244"/>
                        </a:lnTo>
                        <a:lnTo>
                          <a:pt x="87" y="26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8" name="Freeform 274"/>
                  <p:cNvSpPr>
                    <a:spLocks/>
                  </p:cNvSpPr>
                  <p:nvPr/>
                </p:nvSpPr>
                <p:spPr bwMode="auto">
                  <a:xfrm>
                    <a:off x="1283" y="2280"/>
                    <a:ext cx="126" cy="294"/>
                  </a:xfrm>
                  <a:custGeom>
                    <a:avLst/>
                    <a:gdLst>
                      <a:gd name="T0" fmla="*/ 126 w 126"/>
                      <a:gd name="T1" fmla="*/ 294 h 294"/>
                      <a:gd name="T2" fmla="*/ 94 w 126"/>
                      <a:gd name="T3" fmla="*/ 225 h 294"/>
                      <a:gd name="T4" fmla="*/ 67 w 126"/>
                      <a:gd name="T5" fmla="*/ 141 h 294"/>
                      <a:gd name="T6" fmla="*/ 57 w 126"/>
                      <a:gd name="T7" fmla="*/ 70 h 294"/>
                      <a:gd name="T8" fmla="*/ 37 w 126"/>
                      <a:gd name="T9" fmla="*/ 31 h 294"/>
                      <a:gd name="T10" fmla="*/ 0 w 126"/>
                      <a:gd name="T11" fmla="*/ 0 h 294"/>
                      <a:gd name="T12" fmla="*/ 31 w 126"/>
                      <a:gd name="T13" fmla="*/ 66 h 294"/>
                      <a:gd name="T14" fmla="*/ 51 w 126"/>
                      <a:gd name="T15" fmla="*/ 157 h 294"/>
                      <a:gd name="T16" fmla="*/ 70 w 126"/>
                      <a:gd name="T17" fmla="*/ 199 h 294"/>
                      <a:gd name="T18" fmla="*/ 111 w 126"/>
                      <a:gd name="T19" fmla="*/ 271 h 294"/>
                      <a:gd name="T20" fmla="*/ 126 w 126"/>
                      <a:gd name="T2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294">
                        <a:moveTo>
                          <a:pt x="126" y="294"/>
                        </a:moveTo>
                        <a:lnTo>
                          <a:pt x="94" y="225"/>
                        </a:lnTo>
                        <a:lnTo>
                          <a:pt x="67" y="141"/>
                        </a:lnTo>
                        <a:lnTo>
                          <a:pt x="57" y="70"/>
                        </a:lnTo>
                        <a:lnTo>
                          <a:pt x="37" y="31"/>
                        </a:lnTo>
                        <a:lnTo>
                          <a:pt x="0" y="0"/>
                        </a:lnTo>
                        <a:lnTo>
                          <a:pt x="31" y="66"/>
                        </a:lnTo>
                        <a:lnTo>
                          <a:pt x="51" y="157"/>
                        </a:lnTo>
                        <a:lnTo>
                          <a:pt x="70" y="199"/>
                        </a:lnTo>
                        <a:lnTo>
                          <a:pt x="111" y="271"/>
                        </a:lnTo>
                        <a:lnTo>
                          <a:pt x="126" y="29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79" name="Freeform 275"/>
                  <p:cNvSpPr>
                    <a:spLocks/>
                  </p:cNvSpPr>
                  <p:nvPr/>
                </p:nvSpPr>
                <p:spPr bwMode="auto">
                  <a:xfrm>
                    <a:off x="1251" y="2317"/>
                    <a:ext cx="147" cy="261"/>
                  </a:xfrm>
                  <a:custGeom>
                    <a:avLst/>
                    <a:gdLst>
                      <a:gd name="T0" fmla="*/ 0 w 147"/>
                      <a:gd name="T1" fmla="*/ 0 h 261"/>
                      <a:gd name="T2" fmla="*/ 6 w 147"/>
                      <a:gd name="T3" fmla="*/ 78 h 261"/>
                      <a:gd name="T4" fmla="*/ 48 w 147"/>
                      <a:gd name="T5" fmla="*/ 152 h 261"/>
                      <a:gd name="T6" fmla="*/ 81 w 147"/>
                      <a:gd name="T7" fmla="*/ 200 h 261"/>
                      <a:gd name="T8" fmla="*/ 107 w 147"/>
                      <a:gd name="T9" fmla="*/ 225 h 261"/>
                      <a:gd name="T10" fmla="*/ 147 w 147"/>
                      <a:gd name="T11" fmla="*/ 261 h 261"/>
                      <a:gd name="T12" fmla="*/ 111 w 147"/>
                      <a:gd name="T13" fmla="*/ 216 h 261"/>
                      <a:gd name="T14" fmla="*/ 72 w 147"/>
                      <a:gd name="T15" fmla="*/ 167 h 261"/>
                      <a:gd name="T16" fmla="*/ 57 w 147"/>
                      <a:gd name="T17" fmla="*/ 92 h 261"/>
                      <a:gd name="T18" fmla="*/ 27 w 147"/>
                      <a:gd name="T19" fmla="*/ 72 h 261"/>
                      <a:gd name="T20" fmla="*/ 0 w 147"/>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61">
                        <a:moveTo>
                          <a:pt x="0" y="0"/>
                        </a:moveTo>
                        <a:lnTo>
                          <a:pt x="6" y="78"/>
                        </a:lnTo>
                        <a:lnTo>
                          <a:pt x="48" y="152"/>
                        </a:lnTo>
                        <a:lnTo>
                          <a:pt x="81" y="200"/>
                        </a:lnTo>
                        <a:lnTo>
                          <a:pt x="107" y="225"/>
                        </a:lnTo>
                        <a:lnTo>
                          <a:pt x="147" y="261"/>
                        </a:lnTo>
                        <a:lnTo>
                          <a:pt x="111" y="216"/>
                        </a:lnTo>
                        <a:lnTo>
                          <a:pt x="72" y="167"/>
                        </a:lnTo>
                        <a:lnTo>
                          <a:pt x="57" y="92"/>
                        </a:lnTo>
                        <a:lnTo>
                          <a:pt x="27" y="72"/>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0" name="Freeform 276"/>
                  <p:cNvSpPr>
                    <a:spLocks/>
                  </p:cNvSpPr>
                  <p:nvPr/>
                </p:nvSpPr>
                <p:spPr bwMode="auto">
                  <a:xfrm>
                    <a:off x="1272" y="2238"/>
                    <a:ext cx="101" cy="207"/>
                  </a:xfrm>
                  <a:custGeom>
                    <a:avLst/>
                    <a:gdLst>
                      <a:gd name="T0" fmla="*/ 0 w 101"/>
                      <a:gd name="T1" fmla="*/ 0 h 207"/>
                      <a:gd name="T2" fmla="*/ 9 w 101"/>
                      <a:gd name="T3" fmla="*/ 25 h 207"/>
                      <a:gd name="T4" fmla="*/ 42 w 101"/>
                      <a:gd name="T5" fmla="*/ 45 h 207"/>
                      <a:gd name="T6" fmla="*/ 63 w 101"/>
                      <a:gd name="T7" fmla="*/ 70 h 207"/>
                      <a:gd name="T8" fmla="*/ 77 w 101"/>
                      <a:gd name="T9" fmla="*/ 91 h 207"/>
                      <a:gd name="T10" fmla="*/ 86 w 101"/>
                      <a:gd name="T11" fmla="*/ 166 h 207"/>
                      <a:gd name="T12" fmla="*/ 101 w 101"/>
                      <a:gd name="T13" fmla="*/ 207 h 207"/>
                      <a:gd name="T14" fmla="*/ 96 w 101"/>
                      <a:gd name="T15" fmla="*/ 166 h 207"/>
                      <a:gd name="T16" fmla="*/ 90 w 101"/>
                      <a:gd name="T17" fmla="*/ 117 h 207"/>
                      <a:gd name="T18" fmla="*/ 71 w 101"/>
                      <a:gd name="T19" fmla="*/ 58 h 207"/>
                      <a:gd name="T20" fmla="*/ 62 w 101"/>
                      <a:gd name="T21" fmla="*/ 46 h 207"/>
                      <a:gd name="T22" fmla="*/ 72 w 101"/>
                      <a:gd name="T23" fmla="*/ 37 h 207"/>
                      <a:gd name="T24" fmla="*/ 57 w 101"/>
                      <a:gd name="T25" fmla="*/ 37 h 207"/>
                      <a:gd name="T26" fmla="*/ 35 w 101"/>
                      <a:gd name="T27" fmla="*/ 33 h 207"/>
                      <a:gd name="T28" fmla="*/ 20 w 101"/>
                      <a:gd name="T29" fmla="*/ 19 h 207"/>
                      <a:gd name="T30" fmla="*/ 0 w 101"/>
                      <a:gd name="T3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7">
                        <a:moveTo>
                          <a:pt x="0" y="0"/>
                        </a:moveTo>
                        <a:lnTo>
                          <a:pt x="9" y="25"/>
                        </a:lnTo>
                        <a:lnTo>
                          <a:pt x="42" y="45"/>
                        </a:lnTo>
                        <a:lnTo>
                          <a:pt x="63" y="70"/>
                        </a:lnTo>
                        <a:lnTo>
                          <a:pt x="77" y="91"/>
                        </a:lnTo>
                        <a:lnTo>
                          <a:pt x="86" y="166"/>
                        </a:lnTo>
                        <a:lnTo>
                          <a:pt x="101" y="207"/>
                        </a:lnTo>
                        <a:lnTo>
                          <a:pt x="96" y="166"/>
                        </a:lnTo>
                        <a:lnTo>
                          <a:pt x="90" y="117"/>
                        </a:lnTo>
                        <a:lnTo>
                          <a:pt x="71" y="58"/>
                        </a:lnTo>
                        <a:lnTo>
                          <a:pt x="62" y="46"/>
                        </a:lnTo>
                        <a:lnTo>
                          <a:pt x="72" y="37"/>
                        </a:lnTo>
                        <a:lnTo>
                          <a:pt x="57" y="37"/>
                        </a:lnTo>
                        <a:lnTo>
                          <a:pt x="35" y="33"/>
                        </a:lnTo>
                        <a:lnTo>
                          <a:pt x="20" y="19"/>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1" name="Freeform 277"/>
                  <p:cNvSpPr>
                    <a:spLocks/>
                  </p:cNvSpPr>
                  <p:nvPr/>
                </p:nvSpPr>
                <p:spPr bwMode="auto">
                  <a:xfrm>
                    <a:off x="1242" y="2236"/>
                    <a:ext cx="69" cy="146"/>
                  </a:xfrm>
                  <a:custGeom>
                    <a:avLst/>
                    <a:gdLst>
                      <a:gd name="T0" fmla="*/ 0 w 69"/>
                      <a:gd name="T1" fmla="*/ 0 h 146"/>
                      <a:gd name="T2" fmla="*/ 26 w 69"/>
                      <a:gd name="T3" fmla="*/ 35 h 146"/>
                      <a:gd name="T4" fmla="*/ 38 w 69"/>
                      <a:gd name="T5" fmla="*/ 80 h 146"/>
                      <a:gd name="T6" fmla="*/ 59 w 69"/>
                      <a:gd name="T7" fmla="*/ 105 h 146"/>
                      <a:gd name="T8" fmla="*/ 69 w 69"/>
                      <a:gd name="T9" fmla="*/ 146 h 146"/>
                      <a:gd name="T10" fmla="*/ 33 w 69"/>
                      <a:gd name="T11" fmla="*/ 110 h 146"/>
                      <a:gd name="T12" fmla="*/ 26 w 69"/>
                      <a:gd name="T13" fmla="*/ 68 h 146"/>
                      <a:gd name="T14" fmla="*/ 15 w 69"/>
                      <a:gd name="T15" fmla="*/ 45 h 146"/>
                      <a:gd name="T16" fmla="*/ 0 w 6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6">
                        <a:moveTo>
                          <a:pt x="0" y="0"/>
                        </a:moveTo>
                        <a:lnTo>
                          <a:pt x="26" y="35"/>
                        </a:lnTo>
                        <a:lnTo>
                          <a:pt x="38" y="80"/>
                        </a:lnTo>
                        <a:lnTo>
                          <a:pt x="59" y="105"/>
                        </a:lnTo>
                        <a:lnTo>
                          <a:pt x="69" y="146"/>
                        </a:lnTo>
                        <a:lnTo>
                          <a:pt x="33" y="110"/>
                        </a:lnTo>
                        <a:lnTo>
                          <a:pt x="26" y="68"/>
                        </a:lnTo>
                        <a:lnTo>
                          <a:pt x="15" y="45"/>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2" name="Freeform 278"/>
                  <p:cNvSpPr>
                    <a:spLocks/>
                  </p:cNvSpPr>
                  <p:nvPr/>
                </p:nvSpPr>
                <p:spPr bwMode="auto">
                  <a:xfrm>
                    <a:off x="1292" y="2071"/>
                    <a:ext cx="181" cy="191"/>
                  </a:xfrm>
                  <a:custGeom>
                    <a:avLst/>
                    <a:gdLst>
                      <a:gd name="T0" fmla="*/ 16 w 181"/>
                      <a:gd name="T1" fmla="*/ 135 h 191"/>
                      <a:gd name="T2" fmla="*/ 0 w 181"/>
                      <a:gd name="T3" fmla="*/ 150 h 191"/>
                      <a:gd name="T4" fmla="*/ 0 w 181"/>
                      <a:gd name="T5" fmla="*/ 165 h 191"/>
                      <a:gd name="T6" fmla="*/ 12 w 181"/>
                      <a:gd name="T7" fmla="*/ 182 h 191"/>
                      <a:gd name="T8" fmla="*/ 36 w 181"/>
                      <a:gd name="T9" fmla="*/ 191 h 191"/>
                      <a:gd name="T10" fmla="*/ 69 w 181"/>
                      <a:gd name="T11" fmla="*/ 179 h 191"/>
                      <a:gd name="T12" fmla="*/ 93 w 181"/>
                      <a:gd name="T13" fmla="*/ 150 h 191"/>
                      <a:gd name="T14" fmla="*/ 117 w 181"/>
                      <a:gd name="T15" fmla="*/ 99 h 191"/>
                      <a:gd name="T16" fmla="*/ 141 w 181"/>
                      <a:gd name="T17" fmla="*/ 57 h 191"/>
                      <a:gd name="T18" fmla="*/ 181 w 181"/>
                      <a:gd name="T19" fmla="*/ 0 h 191"/>
                      <a:gd name="T20" fmla="*/ 124 w 181"/>
                      <a:gd name="T21" fmla="*/ 59 h 191"/>
                      <a:gd name="T22" fmla="*/ 88 w 181"/>
                      <a:gd name="T23" fmla="*/ 135 h 191"/>
                      <a:gd name="T24" fmla="*/ 48 w 181"/>
                      <a:gd name="T25" fmla="*/ 170 h 191"/>
                      <a:gd name="T26" fmla="*/ 22 w 181"/>
                      <a:gd name="T27" fmla="*/ 168 h 191"/>
                      <a:gd name="T28" fmla="*/ 15 w 181"/>
                      <a:gd name="T29" fmla="*/ 156 h 191"/>
                      <a:gd name="T30" fmla="*/ 16 w 181"/>
                      <a:gd name="T31" fmla="*/ 13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91">
                        <a:moveTo>
                          <a:pt x="16" y="135"/>
                        </a:moveTo>
                        <a:lnTo>
                          <a:pt x="0" y="150"/>
                        </a:lnTo>
                        <a:lnTo>
                          <a:pt x="0" y="165"/>
                        </a:lnTo>
                        <a:lnTo>
                          <a:pt x="12" y="182"/>
                        </a:lnTo>
                        <a:lnTo>
                          <a:pt x="36" y="191"/>
                        </a:lnTo>
                        <a:lnTo>
                          <a:pt x="69" y="179"/>
                        </a:lnTo>
                        <a:lnTo>
                          <a:pt x="93" y="150"/>
                        </a:lnTo>
                        <a:lnTo>
                          <a:pt x="117" y="99"/>
                        </a:lnTo>
                        <a:lnTo>
                          <a:pt x="141" y="57"/>
                        </a:lnTo>
                        <a:lnTo>
                          <a:pt x="181" y="0"/>
                        </a:lnTo>
                        <a:lnTo>
                          <a:pt x="124" y="59"/>
                        </a:lnTo>
                        <a:lnTo>
                          <a:pt x="88" y="135"/>
                        </a:lnTo>
                        <a:lnTo>
                          <a:pt x="48" y="170"/>
                        </a:lnTo>
                        <a:lnTo>
                          <a:pt x="22" y="168"/>
                        </a:lnTo>
                        <a:lnTo>
                          <a:pt x="15" y="156"/>
                        </a:lnTo>
                        <a:lnTo>
                          <a:pt x="16" y="1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3" name="Freeform 279"/>
                  <p:cNvSpPr>
                    <a:spLocks/>
                  </p:cNvSpPr>
                  <p:nvPr/>
                </p:nvSpPr>
                <p:spPr bwMode="auto">
                  <a:xfrm>
                    <a:off x="1128" y="2163"/>
                    <a:ext cx="111" cy="205"/>
                  </a:xfrm>
                  <a:custGeom>
                    <a:avLst/>
                    <a:gdLst>
                      <a:gd name="T0" fmla="*/ 111 w 111"/>
                      <a:gd name="T1" fmla="*/ 205 h 205"/>
                      <a:gd name="T2" fmla="*/ 84 w 111"/>
                      <a:gd name="T3" fmla="*/ 153 h 205"/>
                      <a:gd name="T4" fmla="*/ 54 w 111"/>
                      <a:gd name="T5" fmla="*/ 111 h 205"/>
                      <a:gd name="T6" fmla="*/ 45 w 111"/>
                      <a:gd name="T7" fmla="*/ 76 h 205"/>
                      <a:gd name="T8" fmla="*/ 15 w 111"/>
                      <a:gd name="T9" fmla="*/ 36 h 205"/>
                      <a:gd name="T10" fmla="*/ 0 w 111"/>
                      <a:gd name="T11" fmla="*/ 0 h 205"/>
                      <a:gd name="T12" fmla="*/ 18 w 111"/>
                      <a:gd name="T13" fmla="*/ 64 h 205"/>
                      <a:gd name="T14" fmla="*/ 39 w 111"/>
                      <a:gd name="T15" fmla="*/ 105 h 205"/>
                      <a:gd name="T16" fmla="*/ 81 w 111"/>
                      <a:gd name="T17" fmla="*/ 153 h 205"/>
                      <a:gd name="T18" fmla="*/ 111 w 111"/>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05">
                        <a:moveTo>
                          <a:pt x="111" y="205"/>
                        </a:moveTo>
                        <a:lnTo>
                          <a:pt x="84" y="153"/>
                        </a:lnTo>
                        <a:lnTo>
                          <a:pt x="54" y="111"/>
                        </a:lnTo>
                        <a:lnTo>
                          <a:pt x="45" y="76"/>
                        </a:lnTo>
                        <a:lnTo>
                          <a:pt x="15" y="36"/>
                        </a:lnTo>
                        <a:lnTo>
                          <a:pt x="0" y="0"/>
                        </a:lnTo>
                        <a:lnTo>
                          <a:pt x="18" y="64"/>
                        </a:lnTo>
                        <a:lnTo>
                          <a:pt x="39" y="105"/>
                        </a:lnTo>
                        <a:lnTo>
                          <a:pt x="81" y="153"/>
                        </a:lnTo>
                        <a:lnTo>
                          <a:pt x="111" y="20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4" name="Freeform 280"/>
                  <p:cNvSpPr>
                    <a:spLocks/>
                  </p:cNvSpPr>
                  <p:nvPr/>
                </p:nvSpPr>
                <p:spPr bwMode="auto">
                  <a:xfrm>
                    <a:off x="1112" y="2110"/>
                    <a:ext cx="132" cy="189"/>
                  </a:xfrm>
                  <a:custGeom>
                    <a:avLst/>
                    <a:gdLst>
                      <a:gd name="T0" fmla="*/ 132 w 132"/>
                      <a:gd name="T1" fmla="*/ 189 h 189"/>
                      <a:gd name="T2" fmla="*/ 106 w 132"/>
                      <a:gd name="T3" fmla="*/ 162 h 189"/>
                      <a:gd name="T4" fmla="*/ 79 w 132"/>
                      <a:gd name="T5" fmla="*/ 119 h 189"/>
                      <a:gd name="T6" fmla="*/ 55 w 132"/>
                      <a:gd name="T7" fmla="*/ 96 h 189"/>
                      <a:gd name="T8" fmla="*/ 48 w 132"/>
                      <a:gd name="T9" fmla="*/ 63 h 189"/>
                      <a:gd name="T10" fmla="*/ 0 w 132"/>
                      <a:gd name="T11" fmla="*/ 0 h 189"/>
                      <a:gd name="T12" fmla="*/ 45 w 132"/>
                      <a:gd name="T13" fmla="*/ 38 h 189"/>
                      <a:gd name="T14" fmla="*/ 69 w 132"/>
                      <a:gd name="T15" fmla="*/ 71 h 189"/>
                      <a:gd name="T16" fmla="*/ 81 w 132"/>
                      <a:gd name="T17" fmla="*/ 108 h 189"/>
                      <a:gd name="T18" fmla="*/ 114 w 132"/>
                      <a:gd name="T19" fmla="*/ 152 h 189"/>
                      <a:gd name="T20" fmla="*/ 132 w 132"/>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89">
                        <a:moveTo>
                          <a:pt x="132" y="189"/>
                        </a:moveTo>
                        <a:lnTo>
                          <a:pt x="106" y="162"/>
                        </a:lnTo>
                        <a:lnTo>
                          <a:pt x="79" y="119"/>
                        </a:lnTo>
                        <a:lnTo>
                          <a:pt x="55" y="96"/>
                        </a:lnTo>
                        <a:lnTo>
                          <a:pt x="48" y="63"/>
                        </a:lnTo>
                        <a:lnTo>
                          <a:pt x="0" y="0"/>
                        </a:lnTo>
                        <a:lnTo>
                          <a:pt x="45" y="38"/>
                        </a:lnTo>
                        <a:lnTo>
                          <a:pt x="69" y="71"/>
                        </a:lnTo>
                        <a:lnTo>
                          <a:pt x="81" y="108"/>
                        </a:lnTo>
                        <a:lnTo>
                          <a:pt x="114" y="152"/>
                        </a:lnTo>
                        <a:lnTo>
                          <a:pt x="132" y="18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5" name="Freeform 281"/>
                  <p:cNvSpPr>
                    <a:spLocks/>
                  </p:cNvSpPr>
                  <p:nvPr/>
                </p:nvSpPr>
                <p:spPr bwMode="auto">
                  <a:xfrm>
                    <a:off x="1911" y="2605"/>
                    <a:ext cx="66" cy="152"/>
                  </a:xfrm>
                  <a:custGeom>
                    <a:avLst/>
                    <a:gdLst>
                      <a:gd name="T0" fmla="*/ 66 w 66"/>
                      <a:gd name="T1" fmla="*/ 0 h 152"/>
                      <a:gd name="T2" fmla="*/ 32 w 66"/>
                      <a:gd name="T3" fmla="*/ 14 h 152"/>
                      <a:gd name="T4" fmla="*/ 6 w 66"/>
                      <a:gd name="T5" fmla="*/ 36 h 152"/>
                      <a:gd name="T6" fmla="*/ 0 w 66"/>
                      <a:gd name="T7" fmla="*/ 80 h 152"/>
                      <a:gd name="T8" fmla="*/ 5 w 66"/>
                      <a:gd name="T9" fmla="*/ 119 h 152"/>
                      <a:gd name="T10" fmla="*/ 29 w 66"/>
                      <a:gd name="T11" fmla="*/ 152 h 152"/>
                      <a:gd name="T12" fmla="*/ 12 w 66"/>
                      <a:gd name="T13" fmla="*/ 110 h 152"/>
                      <a:gd name="T14" fmla="*/ 18 w 66"/>
                      <a:gd name="T15" fmla="*/ 72 h 152"/>
                      <a:gd name="T16" fmla="*/ 32 w 66"/>
                      <a:gd name="T17" fmla="*/ 38 h 152"/>
                      <a:gd name="T18" fmla="*/ 66 w 66"/>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2">
                        <a:moveTo>
                          <a:pt x="66" y="0"/>
                        </a:moveTo>
                        <a:lnTo>
                          <a:pt x="32" y="14"/>
                        </a:lnTo>
                        <a:lnTo>
                          <a:pt x="6" y="36"/>
                        </a:lnTo>
                        <a:lnTo>
                          <a:pt x="0" y="80"/>
                        </a:lnTo>
                        <a:lnTo>
                          <a:pt x="5" y="119"/>
                        </a:lnTo>
                        <a:lnTo>
                          <a:pt x="29" y="152"/>
                        </a:lnTo>
                        <a:lnTo>
                          <a:pt x="12" y="110"/>
                        </a:lnTo>
                        <a:lnTo>
                          <a:pt x="18" y="72"/>
                        </a:lnTo>
                        <a:lnTo>
                          <a:pt x="32" y="38"/>
                        </a:lnTo>
                        <a:lnTo>
                          <a:pt x="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6" name="Freeform 282"/>
                  <p:cNvSpPr>
                    <a:spLocks/>
                  </p:cNvSpPr>
                  <p:nvPr/>
                </p:nvSpPr>
                <p:spPr bwMode="auto">
                  <a:xfrm>
                    <a:off x="1937" y="2587"/>
                    <a:ext cx="96" cy="125"/>
                  </a:xfrm>
                  <a:custGeom>
                    <a:avLst/>
                    <a:gdLst>
                      <a:gd name="T0" fmla="*/ 96 w 96"/>
                      <a:gd name="T1" fmla="*/ 0 h 125"/>
                      <a:gd name="T2" fmla="*/ 45 w 96"/>
                      <a:gd name="T3" fmla="*/ 20 h 125"/>
                      <a:gd name="T4" fmla="*/ 22 w 96"/>
                      <a:gd name="T5" fmla="*/ 50 h 125"/>
                      <a:gd name="T6" fmla="*/ 0 w 96"/>
                      <a:gd name="T7" fmla="*/ 96 h 125"/>
                      <a:gd name="T8" fmla="*/ 0 w 96"/>
                      <a:gd name="T9" fmla="*/ 125 h 125"/>
                      <a:gd name="T10" fmla="*/ 16 w 96"/>
                      <a:gd name="T11" fmla="*/ 89 h 125"/>
                      <a:gd name="T12" fmla="*/ 39 w 96"/>
                      <a:gd name="T13" fmla="*/ 44 h 125"/>
                      <a:gd name="T14" fmla="*/ 57 w 96"/>
                      <a:gd name="T15" fmla="*/ 29 h 125"/>
                      <a:gd name="T16" fmla="*/ 96 w 96"/>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5">
                        <a:moveTo>
                          <a:pt x="96" y="0"/>
                        </a:moveTo>
                        <a:lnTo>
                          <a:pt x="45" y="20"/>
                        </a:lnTo>
                        <a:lnTo>
                          <a:pt x="22" y="50"/>
                        </a:lnTo>
                        <a:lnTo>
                          <a:pt x="0" y="96"/>
                        </a:lnTo>
                        <a:lnTo>
                          <a:pt x="0" y="125"/>
                        </a:lnTo>
                        <a:lnTo>
                          <a:pt x="16" y="89"/>
                        </a:lnTo>
                        <a:lnTo>
                          <a:pt x="39" y="44"/>
                        </a:lnTo>
                        <a:lnTo>
                          <a:pt x="57" y="29"/>
                        </a:lnTo>
                        <a:lnTo>
                          <a:pt x="9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7" name="Freeform 283"/>
                  <p:cNvSpPr>
                    <a:spLocks/>
                  </p:cNvSpPr>
                  <p:nvPr/>
                </p:nvSpPr>
                <p:spPr bwMode="auto">
                  <a:xfrm>
                    <a:off x="1949" y="2569"/>
                    <a:ext cx="148" cy="192"/>
                  </a:xfrm>
                  <a:custGeom>
                    <a:avLst/>
                    <a:gdLst>
                      <a:gd name="T0" fmla="*/ 3 w 148"/>
                      <a:gd name="T1" fmla="*/ 192 h 192"/>
                      <a:gd name="T2" fmla="*/ 0 w 148"/>
                      <a:gd name="T3" fmla="*/ 155 h 192"/>
                      <a:gd name="T4" fmla="*/ 15 w 148"/>
                      <a:gd name="T5" fmla="*/ 116 h 192"/>
                      <a:gd name="T6" fmla="*/ 33 w 148"/>
                      <a:gd name="T7" fmla="*/ 77 h 192"/>
                      <a:gd name="T8" fmla="*/ 61 w 148"/>
                      <a:gd name="T9" fmla="*/ 51 h 192"/>
                      <a:gd name="T10" fmla="*/ 103 w 148"/>
                      <a:gd name="T11" fmla="*/ 21 h 192"/>
                      <a:gd name="T12" fmla="*/ 148 w 148"/>
                      <a:gd name="T13" fmla="*/ 0 h 192"/>
                      <a:gd name="T14" fmla="*/ 109 w 148"/>
                      <a:gd name="T15" fmla="*/ 39 h 192"/>
                      <a:gd name="T16" fmla="*/ 61 w 148"/>
                      <a:gd name="T17" fmla="*/ 74 h 192"/>
                      <a:gd name="T18" fmla="*/ 28 w 148"/>
                      <a:gd name="T19" fmla="*/ 119 h 192"/>
                      <a:gd name="T20" fmla="*/ 18 w 148"/>
                      <a:gd name="T21" fmla="*/ 150 h 192"/>
                      <a:gd name="T22" fmla="*/ 3 w 148"/>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92">
                        <a:moveTo>
                          <a:pt x="3" y="192"/>
                        </a:moveTo>
                        <a:lnTo>
                          <a:pt x="0" y="155"/>
                        </a:lnTo>
                        <a:lnTo>
                          <a:pt x="15" y="116"/>
                        </a:lnTo>
                        <a:lnTo>
                          <a:pt x="33" y="77"/>
                        </a:lnTo>
                        <a:lnTo>
                          <a:pt x="61" y="51"/>
                        </a:lnTo>
                        <a:lnTo>
                          <a:pt x="103" y="21"/>
                        </a:lnTo>
                        <a:lnTo>
                          <a:pt x="148" y="0"/>
                        </a:lnTo>
                        <a:lnTo>
                          <a:pt x="109" y="39"/>
                        </a:lnTo>
                        <a:lnTo>
                          <a:pt x="61" y="74"/>
                        </a:lnTo>
                        <a:lnTo>
                          <a:pt x="28" y="119"/>
                        </a:lnTo>
                        <a:lnTo>
                          <a:pt x="18" y="150"/>
                        </a:lnTo>
                        <a:lnTo>
                          <a:pt x="3" y="19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8" name="Freeform 284"/>
                  <p:cNvSpPr>
                    <a:spLocks/>
                  </p:cNvSpPr>
                  <p:nvPr/>
                </p:nvSpPr>
                <p:spPr bwMode="auto">
                  <a:xfrm>
                    <a:off x="1982" y="2620"/>
                    <a:ext cx="105" cy="119"/>
                  </a:xfrm>
                  <a:custGeom>
                    <a:avLst/>
                    <a:gdLst>
                      <a:gd name="T0" fmla="*/ 0 w 105"/>
                      <a:gd name="T1" fmla="*/ 119 h 119"/>
                      <a:gd name="T2" fmla="*/ 27 w 105"/>
                      <a:gd name="T3" fmla="*/ 57 h 119"/>
                      <a:gd name="T4" fmla="*/ 60 w 105"/>
                      <a:gd name="T5" fmla="*/ 20 h 119"/>
                      <a:gd name="T6" fmla="*/ 105 w 105"/>
                      <a:gd name="T7" fmla="*/ 0 h 119"/>
                      <a:gd name="T8" fmla="*/ 58 w 105"/>
                      <a:gd name="T9" fmla="*/ 39 h 119"/>
                      <a:gd name="T10" fmla="*/ 31 w 105"/>
                      <a:gd name="T11" fmla="*/ 80 h 119"/>
                      <a:gd name="T12" fmla="*/ 0 w 105"/>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0" y="119"/>
                        </a:moveTo>
                        <a:lnTo>
                          <a:pt x="27" y="57"/>
                        </a:lnTo>
                        <a:lnTo>
                          <a:pt x="60" y="20"/>
                        </a:lnTo>
                        <a:lnTo>
                          <a:pt x="105" y="0"/>
                        </a:lnTo>
                        <a:lnTo>
                          <a:pt x="58" y="39"/>
                        </a:lnTo>
                        <a:lnTo>
                          <a:pt x="31" y="80"/>
                        </a:lnTo>
                        <a:lnTo>
                          <a:pt x="0" y="11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89" name="Freeform 285"/>
                  <p:cNvSpPr>
                    <a:spLocks/>
                  </p:cNvSpPr>
                  <p:nvPr/>
                </p:nvSpPr>
                <p:spPr bwMode="auto">
                  <a:xfrm>
                    <a:off x="1989" y="2550"/>
                    <a:ext cx="225" cy="208"/>
                  </a:xfrm>
                  <a:custGeom>
                    <a:avLst/>
                    <a:gdLst>
                      <a:gd name="T0" fmla="*/ 0 w 225"/>
                      <a:gd name="T1" fmla="*/ 208 h 208"/>
                      <a:gd name="T2" fmla="*/ 53 w 225"/>
                      <a:gd name="T3" fmla="*/ 169 h 208"/>
                      <a:gd name="T4" fmla="*/ 86 w 225"/>
                      <a:gd name="T5" fmla="*/ 127 h 208"/>
                      <a:gd name="T6" fmla="*/ 143 w 225"/>
                      <a:gd name="T7" fmla="*/ 99 h 208"/>
                      <a:gd name="T8" fmla="*/ 198 w 225"/>
                      <a:gd name="T9" fmla="*/ 52 h 208"/>
                      <a:gd name="T10" fmla="*/ 225 w 225"/>
                      <a:gd name="T11" fmla="*/ 0 h 208"/>
                      <a:gd name="T12" fmla="*/ 189 w 225"/>
                      <a:gd name="T13" fmla="*/ 39 h 208"/>
                      <a:gd name="T14" fmla="*/ 146 w 225"/>
                      <a:gd name="T15" fmla="*/ 75 h 208"/>
                      <a:gd name="T16" fmla="*/ 125 w 225"/>
                      <a:gd name="T17" fmla="*/ 94 h 208"/>
                      <a:gd name="T18" fmla="*/ 72 w 225"/>
                      <a:gd name="T19" fmla="*/ 111 h 208"/>
                      <a:gd name="T20" fmla="*/ 48 w 225"/>
                      <a:gd name="T21" fmla="*/ 151 h 208"/>
                      <a:gd name="T22" fmla="*/ 0 w 225"/>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08">
                        <a:moveTo>
                          <a:pt x="0" y="208"/>
                        </a:moveTo>
                        <a:lnTo>
                          <a:pt x="53" y="169"/>
                        </a:lnTo>
                        <a:lnTo>
                          <a:pt x="86" y="127"/>
                        </a:lnTo>
                        <a:lnTo>
                          <a:pt x="143" y="99"/>
                        </a:lnTo>
                        <a:lnTo>
                          <a:pt x="198" y="52"/>
                        </a:lnTo>
                        <a:lnTo>
                          <a:pt x="225" y="0"/>
                        </a:lnTo>
                        <a:lnTo>
                          <a:pt x="189" y="39"/>
                        </a:lnTo>
                        <a:lnTo>
                          <a:pt x="146" y="75"/>
                        </a:lnTo>
                        <a:lnTo>
                          <a:pt x="125" y="94"/>
                        </a:lnTo>
                        <a:lnTo>
                          <a:pt x="72" y="111"/>
                        </a:lnTo>
                        <a:lnTo>
                          <a:pt x="48" y="151"/>
                        </a:lnTo>
                        <a:lnTo>
                          <a:pt x="0" y="20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0" name="Freeform 286"/>
                  <p:cNvSpPr>
                    <a:spLocks/>
                  </p:cNvSpPr>
                  <p:nvPr/>
                </p:nvSpPr>
                <p:spPr bwMode="auto">
                  <a:xfrm>
                    <a:off x="2102" y="2398"/>
                    <a:ext cx="237" cy="227"/>
                  </a:xfrm>
                  <a:custGeom>
                    <a:avLst/>
                    <a:gdLst>
                      <a:gd name="T0" fmla="*/ 0 w 237"/>
                      <a:gd name="T1" fmla="*/ 227 h 227"/>
                      <a:gd name="T2" fmla="*/ 51 w 237"/>
                      <a:gd name="T3" fmla="*/ 192 h 227"/>
                      <a:gd name="T4" fmla="*/ 88 w 237"/>
                      <a:gd name="T5" fmla="*/ 140 h 227"/>
                      <a:gd name="T6" fmla="*/ 147 w 237"/>
                      <a:gd name="T7" fmla="*/ 77 h 227"/>
                      <a:gd name="T8" fmla="*/ 201 w 237"/>
                      <a:gd name="T9" fmla="*/ 36 h 227"/>
                      <a:gd name="T10" fmla="*/ 237 w 237"/>
                      <a:gd name="T11" fmla="*/ 0 h 227"/>
                      <a:gd name="T12" fmla="*/ 160 w 237"/>
                      <a:gd name="T13" fmla="*/ 38 h 227"/>
                      <a:gd name="T14" fmla="*/ 121 w 237"/>
                      <a:gd name="T15" fmla="*/ 87 h 227"/>
                      <a:gd name="T16" fmla="*/ 69 w 237"/>
                      <a:gd name="T17" fmla="*/ 138 h 227"/>
                      <a:gd name="T18" fmla="*/ 55 w 237"/>
                      <a:gd name="T19" fmla="*/ 174 h 227"/>
                      <a:gd name="T20" fmla="*/ 0 w 237"/>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7">
                        <a:moveTo>
                          <a:pt x="0" y="227"/>
                        </a:moveTo>
                        <a:lnTo>
                          <a:pt x="51" y="192"/>
                        </a:lnTo>
                        <a:lnTo>
                          <a:pt x="88" y="140"/>
                        </a:lnTo>
                        <a:lnTo>
                          <a:pt x="147" y="77"/>
                        </a:lnTo>
                        <a:lnTo>
                          <a:pt x="201" y="36"/>
                        </a:lnTo>
                        <a:lnTo>
                          <a:pt x="237" y="0"/>
                        </a:lnTo>
                        <a:lnTo>
                          <a:pt x="160" y="38"/>
                        </a:lnTo>
                        <a:lnTo>
                          <a:pt x="121" y="87"/>
                        </a:lnTo>
                        <a:lnTo>
                          <a:pt x="69" y="138"/>
                        </a:lnTo>
                        <a:lnTo>
                          <a:pt x="55" y="174"/>
                        </a:lnTo>
                        <a:lnTo>
                          <a:pt x="0" y="22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1" name="Freeform 287"/>
                  <p:cNvSpPr>
                    <a:spLocks/>
                  </p:cNvSpPr>
                  <p:nvPr/>
                </p:nvSpPr>
                <p:spPr bwMode="auto">
                  <a:xfrm>
                    <a:off x="2097" y="2479"/>
                    <a:ext cx="123" cy="125"/>
                  </a:xfrm>
                  <a:custGeom>
                    <a:avLst/>
                    <a:gdLst>
                      <a:gd name="T0" fmla="*/ 0 w 123"/>
                      <a:gd name="T1" fmla="*/ 125 h 125"/>
                      <a:gd name="T2" fmla="*/ 36 w 123"/>
                      <a:gd name="T3" fmla="*/ 81 h 125"/>
                      <a:gd name="T4" fmla="*/ 78 w 123"/>
                      <a:gd name="T5" fmla="*/ 29 h 125"/>
                      <a:gd name="T6" fmla="*/ 123 w 123"/>
                      <a:gd name="T7" fmla="*/ 0 h 125"/>
                      <a:gd name="T8" fmla="*/ 48 w 123"/>
                      <a:gd name="T9" fmla="*/ 32 h 125"/>
                      <a:gd name="T10" fmla="*/ 29 w 123"/>
                      <a:gd name="T11" fmla="*/ 65 h 125"/>
                      <a:gd name="T12" fmla="*/ 0 w 123"/>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3" h="125">
                        <a:moveTo>
                          <a:pt x="0" y="125"/>
                        </a:moveTo>
                        <a:lnTo>
                          <a:pt x="36" y="81"/>
                        </a:lnTo>
                        <a:lnTo>
                          <a:pt x="78" y="29"/>
                        </a:lnTo>
                        <a:lnTo>
                          <a:pt x="123" y="0"/>
                        </a:lnTo>
                        <a:lnTo>
                          <a:pt x="48" y="32"/>
                        </a:lnTo>
                        <a:lnTo>
                          <a:pt x="29" y="65"/>
                        </a:lnTo>
                        <a:lnTo>
                          <a:pt x="0" y="1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2" name="Freeform 288"/>
                  <p:cNvSpPr>
                    <a:spLocks/>
                  </p:cNvSpPr>
                  <p:nvPr/>
                </p:nvSpPr>
                <p:spPr bwMode="auto">
                  <a:xfrm>
                    <a:off x="1731" y="2515"/>
                    <a:ext cx="237" cy="113"/>
                  </a:xfrm>
                  <a:custGeom>
                    <a:avLst/>
                    <a:gdLst>
                      <a:gd name="T0" fmla="*/ 23 w 237"/>
                      <a:gd name="T1" fmla="*/ 30 h 113"/>
                      <a:gd name="T2" fmla="*/ 2 w 237"/>
                      <a:gd name="T3" fmla="*/ 56 h 113"/>
                      <a:gd name="T4" fmla="*/ 0 w 237"/>
                      <a:gd name="T5" fmla="*/ 75 h 113"/>
                      <a:gd name="T6" fmla="*/ 8 w 237"/>
                      <a:gd name="T7" fmla="*/ 95 h 113"/>
                      <a:gd name="T8" fmla="*/ 35 w 237"/>
                      <a:gd name="T9" fmla="*/ 105 h 113"/>
                      <a:gd name="T10" fmla="*/ 90 w 237"/>
                      <a:gd name="T11" fmla="*/ 113 h 113"/>
                      <a:gd name="T12" fmla="*/ 123 w 237"/>
                      <a:gd name="T13" fmla="*/ 107 h 113"/>
                      <a:gd name="T14" fmla="*/ 173 w 237"/>
                      <a:gd name="T15" fmla="*/ 93 h 113"/>
                      <a:gd name="T16" fmla="*/ 206 w 237"/>
                      <a:gd name="T17" fmla="*/ 83 h 113"/>
                      <a:gd name="T18" fmla="*/ 222 w 237"/>
                      <a:gd name="T19" fmla="*/ 77 h 113"/>
                      <a:gd name="T20" fmla="*/ 224 w 237"/>
                      <a:gd name="T21" fmla="*/ 50 h 113"/>
                      <a:gd name="T22" fmla="*/ 237 w 237"/>
                      <a:gd name="T23" fmla="*/ 0 h 113"/>
                      <a:gd name="T24" fmla="*/ 218 w 237"/>
                      <a:gd name="T25" fmla="*/ 44 h 113"/>
                      <a:gd name="T26" fmla="*/ 207 w 237"/>
                      <a:gd name="T27" fmla="*/ 68 h 113"/>
                      <a:gd name="T28" fmla="*/ 162 w 237"/>
                      <a:gd name="T29" fmla="*/ 83 h 113"/>
                      <a:gd name="T30" fmla="*/ 116 w 237"/>
                      <a:gd name="T31" fmla="*/ 96 h 113"/>
                      <a:gd name="T32" fmla="*/ 74 w 237"/>
                      <a:gd name="T33" fmla="*/ 102 h 113"/>
                      <a:gd name="T34" fmla="*/ 42 w 237"/>
                      <a:gd name="T35" fmla="*/ 92 h 113"/>
                      <a:gd name="T36" fmla="*/ 21 w 237"/>
                      <a:gd name="T37" fmla="*/ 81 h 113"/>
                      <a:gd name="T38" fmla="*/ 20 w 237"/>
                      <a:gd name="T39" fmla="*/ 71 h 113"/>
                      <a:gd name="T40" fmla="*/ 20 w 237"/>
                      <a:gd name="T41" fmla="*/ 48 h 113"/>
                      <a:gd name="T42" fmla="*/ 23 w 237"/>
                      <a:gd name="T43" fmla="*/ 3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113">
                        <a:moveTo>
                          <a:pt x="23" y="30"/>
                        </a:moveTo>
                        <a:lnTo>
                          <a:pt x="2" y="56"/>
                        </a:lnTo>
                        <a:lnTo>
                          <a:pt x="0" y="75"/>
                        </a:lnTo>
                        <a:lnTo>
                          <a:pt x="8" y="95"/>
                        </a:lnTo>
                        <a:lnTo>
                          <a:pt x="35" y="105"/>
                        </a:lnTo>
                        <a:lnTo>
                          <a:pt x="90" y="113"/>
                        </a:lnTo>
                        <a:lnTo>
                          <a:pt x="123" y="107"/>
                        </a:lnTo>
                        <a:lnTo>
                          <a:pt x="173" y="93"/>
                        </a:lnTo>
                        <a:lnTo>
                          <a:pt x="206" y="83"/>
                        </a:lnTo>
                        <a:lnTo>
                          <a:pt x="222" y="77"/>
                        </a:lnTo>
                        <a:lnTo>
                          <a:pt x="224" y="50"/>
                        </a:lnTo>
                        <a:lnTo>
                          <a:pt x="237" y="0"/>
                        </a:lnTo>
                        <a:lnTo>
                          <a:pt x="218" y="44"/>
                        </a:lnTo>
                        <a:lnTo>
                          <a:pt x="207" y="68"/>
                        </a:lnTo>
                        <a:lnTo>
                          <a:pt x="162" y="83"/>
                        </a:lnTo>
                        <a:lnTo>
                          <a:pt x="116" y="96"/>
                        </a:lnTo>
                        <a:lnTo>
                          <a:pt x="74" y="102"/>
                        </a:lnTo>
                        <a:lnTo>
                          <a:pt x="42" y="92"/>
                        </a:lnTo>
                        <a:lnTo>
                          <a:pt x="21" y="81"/>
                        </a:lnTo>
                        <a:lnTo>
                          <a:pt x="20" y="71"/>
                        </a:lnTo>
                        <a:lnTo>
                          <a:pt x="20" y="48"/>
                        </a:lnTo>
                        <a:lnTo>
                          <a:pt x="23" y="3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3" name="Freeform 289"/>
                  <p:cNvSpPr>
                    <a:spLocks/>
                  </p:cNvSpPr>
                  <p:nvPr/>
                </p:nvSpPr>
                <p:spPr bwMode="auto">
                  <a:xfrm>
                    <a:off x="1761" y="2499"/>
                    <a:ext cx="45" cy="102"/>
                  </a:xfrm>
                  <a:custGeom>
                    <a:avLst/>
                    <a:gdLst>
                      <a:gd name="T0" fmla="*/ 45 w 45"/>
                      <a:gd name="T1" fmla="*/ 0 h 102"/>
                      <a:gd name="T2" fmla="*/ 17 w 45"/>
                      <a:gd name="T3" fmla="*/ 19 h 102"/>
                      <a:gd name="T4" fmla="*/ 3 w 45"/>
                      <a:gd name="T5" fmla="*/ 40 h 102"/>
                      <a:gd name="T6" fmla="*/ 0 w 45"/>
                      <a:gd name="T7" fmla="*/ 57 h 102"/>
                      <a:gd name="T8" fmla="*/ 0 w 45"/>
                      <a:gd name="T9" fmla="*/ 75 h 102"/>
                      <a:gd name="T10" fmla="*/ 5 w 45"/>
                      <a:gd name="T11" fmla="*/ 99 h 102"/>
                      <a:gd name="T12" fmla="*/ 17 w 45"/>
                      <a:gd name="T13" fmla="*/ 102 h 102"/>
                      <a:gd name="T14" fmla="*/ 8 w 45"/>
                      <a:gd name="T15" fmla="*/ 76 h 102"/>
                      <a:gd name="T16" fmla="*/ 12 w 45"/>
                      <a:gd name="T17" fmla="*/ 51 h 102"/>
                      <a:gd name="T18" fmla="*/ 32 w 45"/>
                      <a:gd name="T19" fmla="*/ 24 h 102"/>
                      <a:gd name="T20" fmla="*/ 45 w 45"/>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02">
                        <a:moveTo>
                          <a:pt x="45" y="0"/>
                        </a:moveTo>
                        <a:lnTo>
                          <a:pt x="17" y="19"/>
                        </a:lnTo>
                        <a:lnTo>
                          <a:pt x="3" y="40"/>
                        </a:lnTo>
                        <a:lnTo>
                          <a:pt x="0" y="57"/>
                        </a:lnTo>
                        <a:lnTo>
                          <a:pt x="0" y="75"/>
                        </a:lnTo>
                        <a:lnTo>
                          <a:pt x="5" y="99"/>
                        </a:lnTo>
                        <a:lnTo>
                          <a:pt x="17" y="102"/>
                        </a:lnTo>
                        <a:lnTo>
                          <a:pt x="8" y="76"/>
                        </a:lnTo>
                        <a:lnTo>
                          <a:pt x="12" y="51"/>
                        </a:lnTo>
                        <a:lnTo>
                          <a:pt x="32" y="24"/>
                        </a:lnTo>
                        <a:lnTo>
                          <a:pt x="45"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4" name="Freeform 290"/>
                  <p:cNvSpPr>
                    <a:spLocks/>
                  </p:cNvSpPr>
                  <p:nvPr/>
                </p:nvSpPr>
                <p:spPr bwMode="auto">
                  <a:xfrm>
                    <a:off x="1785" y="2385"/>
                    <a:ext cx="147" cy="217"/>
                  </a:xfrm>
                  <a:custGeom>
                    <a:avLst/>
                    <a:gdLst>
                      <a:gd name="T0" fmla="*/ 3 w 147"/>
                      <a:gd name="T1" fmla="*/ 217 h 217"/>
                      <a:gd name="T2" fmla="*/ 0 w 147"/>
                      <a:gd name="T3" fmla="*/ 181 h 217"/>
                      <a:gd name="T4" fmla="*/ 12 w 147"/>
                      <a:gd name="T5" fmla="*/ 147 h 217"/>
                      <a:gd name="T6" fmla="*/ 36 w 147"/>
                      <a:gd name="T7" fmla="*/ 111 h 217"/>
                      <a:gd name="T8" fmla="*/ 48 w 147"/>
                      <a:gd name="T9" fmla="*/ 93 h 217"/>
                      <a:gd name="T10" fmla="*/ 83 w 147"/>
                      <a:gd name="T11" fmla="*/ 63 h 217"/>
                      <a:gd name="T12" fmla="*/ 110 w 147"/>
                      <a:gd name="T13" fmla="*/ 36 h 217"/>
                      <a:gd name="T14" fmla="*/ 147 w 147"/>
                      <a:gd name="T15" fmla="*/ 0 h 217"/>
                      <a:gd name="T16" fmla="*/ 96 w 147"/>
                      <a:gd name="T17" fmla="*/ 63 h 217"/>
                      <a:gd name="T18" fmla="*/ 60 w 147"/>
                      <a:gd name="T19" fmla="*/ 102 h 217"/>
                      <a:gd name="T20" fmla="*/ 27 w 147"/>
                      <a:gd name="T21" fmla="*/ 145 h 217"/>
                      <a:gd name="T22" fmla="*/ 15 w 147"/>
                      <a:gd name="T23" fmla="*/ 178 h 217"/>
                      <a:gd name="T24" fmla="*/ 3 w 147"/>
                      <a:gd name="T2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17">
                        <a:moveTo>
                          <a:pt x="3" y="217"/>
                        </a:moveTo>
                        <a:lnTo>
                          <a:pt x="0" y="181"/>
                        </a:lnTo>
                        <a:lnTo>
                          <a:pt x="12" y="147"/>
                        </a:lnTo>
                        <a:lnTo>
                          <a:pt x="36" y="111"/>
                        </a:lnTo>
                        <a:lnTo>
                          <a:pt x="48" y="93"/>
                        </a:lnTo>
                        <a:lnTo>
                          <a:pt x="83" y="63"/>
                        </a:lnTo>
                        <a:lnTo>
                          <a:pt x="110" y="36"/>
                        </a:lnTo>
                        <a:lnTo>
                          <a:pt x="147" y="0"/>
                        </a:lnTo>
                        <a:lnTo>
                          <a:pt x="96" y="63"/>
                        </a:lnTo>
                        <a:lnTo>
                          <a:pt x="60" y="102"/>
                        </a:lnTo>
                        <a:lnTo>
                          <a:pt x="27" y="145"/>
                        </a:lnTo>
                        <a:lnTo>
                          <a:pt x="15" y="178"/>
                        </a:lnTo>
                        <a:lnTo>
                          <a:pt x="3" y="21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5" name="Freeform 291"/>
                  <p:cNvSpPr>
                    <a:spLocks/>
                  </p:cNvSpPr>
                  <p:nvPr/>
                </p:nvSpPr>
                <p:spPr bwMode="auto">
                  <a:xfrm>
                    <a:off x="1806" y="2488"/>
                    <a:ext cx="168" cy="114"/>
                  </a:xfrm>
                  <a:custGeom>
                    <a:avLst/>
                    <a:gdLst>
                      <a:gd name="T0" fmla="*/ 5 w 168"/>
                      <a:gd name="T1" fmla="*/ 78 h 114"/>
                      <a:gd name="T2" fmla="*/ 0 w 168"/>
                      <a:gd name="T3" fmla="*/ 105 h 114"/>
                      <a:gd name="T4" fmla="*/ 12 w 168"/>
                      <a:gd name="T5" fmla="*/ 114 h 114"/>
                      <a:gd name="T6" fmla="*/ 65 w 168"/>
                      <a:gd name="T7" fmla="*/ 107 h 114"/>
                      <a:gd name="T8" fmla="*/ 111 w 168"/>
                      <a:gd name="T9" fmla="*/ 90 h 114"/>
                      <a:gd name="T10" fmla="*/ 129 w 168"/>
                      <a:gd name="T11" fmla="*/ 54 h 114"/>
                      <a:gd name="T12" fmla="*/ 168 w 168"/>
                      <a:gd name="T13" fmla="*/ 0 h 114"/>
                      <a:gd name="T14" fmla="*/ 111 w 168"/>
                      <a:gd name="T15" fmla="*/ 59 h 114"/>
                      <a:gd name="T16" fmla="*/ 78 w 168"/>
                      <a:gd name="T17" fmla="*/ 93 h 114"/>
                      <a:gd name="T18" fmla="*/ 23 w 168"/>
                      <a:gd name="T19" fmla="*/ 104 h 114"/>
                      <a:gd name="T20" fmla="*/ 5 w 168"/>
                      <a:gd name="T21"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14">
                        <a:moveTo>
                          <a:pt x="5" y="78"/>
                        </a:moveTo>
                        <a:lnTo>
                          <a:pt x="0" y="105"/>
                        </a:lnTo>
                        <a:lnTo>
                          <a:pt x="12" y="114"/>
                        </a:lnTo>
                        <a:lnTo>
                          <a:pt x="65" y="107"/>
                        </a:lnTo>
                        <a:lnTo>
                          <a:pt x="111" y="90"/>
                        </a:lnTo>
                        <a:lnTo>
                          <a:pt x="129" y="54"/>
                        </a:lnTo>
                        <a:lnTo>
                          <a:pt x="168" y="0"/>
                        </a:lnTo>
                        <a:lnTo>
                          <a:pt x="111" y="59"/>
                        </a:lnTo>
                        <a:lnTo>
                          <a:pt x="78" y="93"/>
                        </a:lnTo>
                        <a:lnTo>
                          <a:pt x="23" y="104"/>
                        </a:lnTo>
                        <a:lnTo>
                          <a:pt x="5" y="7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6" name="Freeform 292"/>
                  <p:cNvSpPr>
                    <a:spLocks/>
                  </p:cNvSpPr>
                  <p:nvPr/>
                </p:nvSpPr>
                <p:spPr bwMode="auto">
                  <a:xfrm>
                    <a:off x="1821" y="2514"/>
                    <a:ext cx="107" cy="60"/>
                  </a:xfrm>
                  <a:custGeom>
                    <a:avLst/>
                    <a:gdLst>
                      <a:gd name="T0" fmla="*/ 3 w 107"/>
                      <a:gd name="T1" fmla="*/ 21 h 60"/>
                      <a:gd name="T2" fmla="*/ 0 w 107"/>
                      <a:gd name="T3" fmla="*/ 51 h 60"/>
                      <a:gd name="T4" fmla="*/ 6 w 107"/>
                      <a:gd name="T5" fmla="*/ 60 h 60"/>
                      <a:gd name="T6" fmla="*/ 32 w 107"/>
                      <a:gd name="T7" fmla="*/ 58 h 60"/>
                      <a:gd name="T8" fmla="*/ 65 w 107"/>
                      <a:gd name="T9" fmla="*/ 33 h 60"/>
                      <a:gd name="T10" fmla="*/ 107 w 107"/>
                      <a:gd name="T11" fmla="*/ 0 h 60"/>
                      <a:gd name="T12" fmla="*/ 57 w 107"/>
                      <a:gd name="T13" fmla="*/ 25 h 60"/>
                      <a:gd name="T14" fmla="*/ 18 w 107"/>
                      <a:gd name="T15" fmla="*/ 43 h 60"/>
                      <a:gd name="T16" fmla="*/ 3 w 107"/>
                      <a:gd name="T17"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0">
                        <a:moveTo>
                          <a:pt x="3" y="21"/>
                        </a:moveTo>
                        <a:lnTo>
                          <a:pt x="0" y="51"/>
                        </a:lnTo>
                        <a:lnTo>
                          <a:pt x="6" y="60"/>
                        </a:lnTo>
                        <a:lnTo>
                          <a:pt x="32" y="58"/>
                        </a:lnTo>
                        <a:lnTo>
                          <a:pt x="65" y="33"/>
                        </a:lnTo>
                        <a:lnTo>
                          <a:pt x="107" y="0"/>
                        </a:lnTo>
                        <a:lnTo>
                          <a:pt x="57" y="25"/>
                        </a:lnTo>
                        <a:lnTo>
                          <a:pt x="18" y="43"/>
                        </a:lnTo>
                        <a:lnTo>
                          <a:pt x="3" y="2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7" name="Freeform 293"/>
                  <p:cNvSpPr>
                    <a:spLocks/>
                  </p:cNvSpPr>
                  <p:nvPr/>
                </p:nvSpPr>
                <p:spPr bwMode="auto">
                  <a:xfrm>
                    <a:off x="1839" y="2382"/>
                    <a:ext cx="158" cy="151"/>
                  </a:xfrm>
                  <a:custGeom>
                    <a:avLst/>
                    <a:gdLst>
                      <a:gd name="T0" fmla="*/ 5 w 158"/>
                      <a:gd name="T1" fmla="*/ 151 h 151"/>
                      <a:gd name="T2" fmla="*/ 0 w 158"/>
                      <a:gd name="T3" fmla="*/ 133 h 151"/>
                      <a:gd name="T4" fmla="*/ 24 w 158"/>
                      <a:gd name="T5" fmla="*/ 103 h 151"/>
                      <a:gd name="T6" fmla="*/ 48 w 158"/>
                      <a:gd name="T7" fmla="*/ 78 h 151"/>
                      <a:gd name="T8" fmla="*/ 107 w 158"/>
                      <a:gd name="T9" fmla="*/ 45 h 151"/>
                      <a:gd name="T10" fmla="*/ 158 w 158"/>
                      <a:gd name="T11" fmla="*/ 0 h 151"/>
                      <a:gd name="T12" fmla="*/ 119 w 158"/>
                      <a:gd name="T13" fmla="*/ 48 h 151"/>
                      <a:gd name="T14" fmla="*/ 56 w 158"/>
                      <a:gd name="T15" fmla="*/ 85 h 151"/>
                      <a:gd name="T16" fmla="*/ 33 w 158"/>
                      <a:gd name="T17" fmla="*/ 111 h 151"/>
                      <a:gd name="T18" fmla="*/ 5 w 158"/>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1">
                        <a:moveTo>
                          <a:pt x="5" y="151"/>
                        </a:moveTo>
                        <a:lnTo>
                          <a:pt x="0" y="133"/>
                        </a:lnTo>
                        <a:lnTo>
                          <a:pt x="24" y="103"/>
                        </a:lnTo>
                        <a:lnTo>
                          <a:pt x="48" y="78"/>
                        </a:lnTo>
                        <a:lnTo>
                          <a:pt x="107" y="45"/>
                        </a:lnTo>
                        <a:lnTo>
                          <a:pt x="158" y="0"/>
                        </a:lnTo>
                        <a:lnTo>
                          <a:pt x="119" y="48"/>
                        </a:lnTo>
                        <a:lnTo>
                          <a:pt x="56" y="85"/>
                        </a:lnTo>
                        <a:lnTo>
                          <a:pt x="33" y="111"/>
                        </a:lnTo>
                        <a:lnTo>
                          <a:pt x="5" y="15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8" name="Freeform 294"/>
                  <p:cNvSpPr>
                    <a:spLocks/>
                  </p:cNvSpPr>
                  <p:nvPr/>
                </p:nvSpPr>
                <p:spPr bwMode="auto">
                  <a:xfrm>
                    <a:off x="1865" y="2407"/>
                    <a:ext cx="168" cy="128"/>
                  </a:xfrm>
                  <a:custGeom>
                    <a:avLst/>
                    <a:gdLst>
                      <a:gd name="T0" fmla="*/ 0 w 168"/>
                      <a:gd name="T1" fmla="*/ 128 h 128"/>
                      <a:gd name="T2" fmla="*/ 42 w 168"/>
                      <a:gd name="T3" fmla="*/ 102 h 128"/>
                      <a:gd name="T4" fmla="*/ 93 w 168"/>
                      <a:gd name="T5" fmla="*/ 72 h 128"/>
                      <a:gd name="T6" fmla="*/ 132 w 168"/>
                      <a:gd name="T7" fmla="*/ 50 h 128"/>
                      <a:gd name="T8" fmla="*/ 168 w 168"/>
                      <a:gd name="T9" fmla="*/ 0 h 128"/>
                      <a:gd name="T10" fmla="*/ 132 w 168"/>
                      <a:gd name="T11" fmla="*/ 35 h 128"/>
                      <a:gd name="T12" fmla="*/ 108 w 168"/>
                      <a:gd name="T13" fmla="*/ 48 h 128"/>
                      <a:gd name="T14" fmla="*/ 57 w 168"/>
                      <a:gd name="T15" fmla="*/ 68 h 128"/>
                      <a:gd name="T16" fmla="*/ 22 w 168"/>
                      <a:gd name="T17" fmla="*/ 92 h 128"/>
                      <a:gd name="T18" fmla="*/ 0 w 16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28">
                        <a:moveTo>
                          <a:pt x="0" y="128"/>
                        </a:moveTo>
                        <a:lnTo>
                          <a:pt x="42" y="102"/>
                        </a:lnTo>
                        <a:lnTo>
                          <a:pt x="93" y="72"/>
                        </a:lnTo>
                        <a:lnTo>
                          <a:pt x="132" y="50"/>
                        </a:lnTo>
                        <a:lnTo>
                          <a:pt x="168" y="0"/>
                        </a:lnTo>
                        <a:lnTo>
                          <a:pt x="132" y="35"/>
                        </a:lnTo>
                        <a:lnTo>
                          <a:pt x="108" y="48"/>
                        </a:lnTo>
                        <a:lnTo>
                          <a:pt x="57" y="68"/>
                        </a:lnTo>
                        <a:lnTo>
                          <a:pt x="22" y="92"/>
                        </a:lnTo>
                        <a:lnTo>
                          <a:pt x="0" y="1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599" name="Freeform 295"/>
                  <p:cNvSpPr>
                    <a:spLocks/>
                  </p:cNvSpPr>
                  <p:nvPr/>
                </p:nvSpPr>
                <p:spPr bwMode="auto">
                  <a:xfrm>
                    <a:off x="2229" y="2458"/>
                    <a:ext cx="77" cy="72"/>
                  </a:xfrm>
                  <a:custGeom>
                    <a:avLst/>
                    <a:gdLst>
                      <a:gd name="T0" fmla="*/ 0 w 77"/>
                      <a:gd name="T1" fmla="*/ 72 h 72"/>
                      <a:gd name="T2" fmla="*/ 21 w 77"/>
                      <a:gd name="T3" fmla="*/ 39 h 72"/>
                      <a:gd name="T4" fmla="*/ 66 w 77"/>
                      <a:gd name="T5" fmla="*/ 6 h 72"/>
                      <a:gd name="T6" fmla="*/ 77 w 77"/>
                      <a:gd name="T7" fmla="*/ 0 h 72"/>
                      <a:gd name="T8" fmla="*/ 44 w 77"/>
                      <a:gd name="T9" fmla="*/ 36 h 72"/>
                      <a:gd name="T10" fmla="*/ 0 w 77"/>
                      <a:gd name="T11" fmla="*/ 72 h 72"/>
                    </a:gdLst>
                    <a:ahLst/>
                    <a:cxnLst>
                      <a:cxn ang="0">
                        <a:pos x="T0" y="T1"/>
                      </a:cxn>
                      <a:cxn ang="0">
                        <a:pos x="T2" y="T3"/>
                      </a:cxn>
                      <a:cxn ang="0">
                        <a:pos x="T4" y="T5"/>
                      </a:cxn>
                      <a:cxn ang="0">
                        <a:pos x="T6" y="T7"/>
                      </a:cxn>
                      <a:cxn ang="0">
                        <a:pos x="T8" y="T9"/>
                      </a:cxn>
                      <a:cxn ang="0">
                        <a:pos x="T10" y="T11"/>
                      </a:cxn>
                    </a:cxnLst>
                    <a:rect l="0" t="0" r="r" b="b"/>
                    <a:pathLst>
                      <a:path w="77" h="72">
                        <a:moveTo>
                          <a:pt x="0" y="72"/>
                        </a:moveTo>
                        <a:lnTo>
                          <a:pt x="21" y="39"/>
                        </a:lnTo>
                        <a:lnTo>
                          <a:pt x="66" y="6"/>
                        </a:lnTo>
                        <a:lnTo>
                          <a:pt x="77" y="0"/>
                        </a:lnTo>
                        <a:lnTo>
                          <a:pt x="44" y="36"/>
                        </a:lnTo>
                        <a:lnTo>
                          <a:pt x="0" y="7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600" name="Freeform 296"/>
                  <p:cNvSpPr>
                    <a:spLocks/>
                  </p:cNvSpPr>
                  <p:nvPr/>
                </p:nvSpPr>
                <p:spPr bwMode="auto">
                  <a:xfrm>
                    <a:off x="2225" y="2281"/>
                    <a:ext cx="274" cy="168"/>
                  </a:xfrm>
                  <a:custGeom>
                    <a:avLst/>
                    <a:gdLst>
                      <a:gd name="T0" fmla="*/ 0 w 274"/>
                      <a:gd name="T1" fmla="*/ 168 h 168"/>
                      <a:gd name="T2" fmla="*/ 39 w 274"/>
                      <a:gd name="T3" fmla="*/ 138 h 168"/>
                      <a:gd name="T4" fmla="*/ 90 w 274"/>
                      <a:gd name="T5" fmla="*/ 107 h 168"/>
                      <a:gd name="T6" fmla="*/ 172 w 274"/>
                      <a:gd name="T7" fmla="*/ 75 h 168"/>
                      <a:gd name="T8" fmla="*/ 223 w 274"/>
                      <a:gd name="T9" fmla="*/ 32 h 168"/>
                      <a:gd name="T10" fmla="*/ 274 w 274"/>
                      <a:gd name="T11" fmla="*/ 0 h 168"/>
                      <a:gd name="T12" fmla="*/ 204 w 274"/>
                      <a:gd name="T13" fmla="*/ 29 h 168"/>
                      <a:gd name="T14" fmla="*/ 165 w 274"/>
                      <a:gd name="T15" fmla="*/ 63 h 168"/>
                      <a:gd name="T16" fmla="*/ 105 w 274"/>
                      <a:gd name="T17" fmla="*/ 90 h 168"/>
                      <a:gd name="T18" fmla="*/ 67 w 274"/>
                      <a:gd name="T19" fmla="*/ 108 h 168"/>
                      <a:gd name="T20" fmla="*/ 16 w 274"/>
                      <a:gd name="T21" fmla="*/ 143 h 168"/>
                      <a:gd name="T22" fmla="*/ 0 w 27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168">
                        <a:moveTo>
                          <a:pt x="0" y="168"/>
                        </a:moveTo>
                        <a:lnTo>
                          <a:pt x="39" y="138"/>
                        </a:lnTo>
                        <a:lnTo>
                          <a:pt x="90" y="107"/>
                        </a:lnTo>
                        <a:lnTo>
                          <a:pt x="172" y="75"/>
                        </a:lnTo>
                        <a:lnTo>
                          <a:pt x="223" y="32"/>
                        </a:lnTo>
                        <a:lnTo>
                          <a:pt x="274" y="0"/>
                        </a:lnTo>
                        <a:lnTo>
                          <a:pt x="204" y="29"/>
                        </a:lnTo>
                        <a:lnTo>
                          <a:pt x="165" y="63"/>
                        </a:lnTo>
                        <a:lnTo>
                          <a:pt x="105" y="90"/>
                        </a:lnTo>
                        <a:lnTo>
                          <a:pt x="67" y="108"/>
                        </a:lnTo>
                        <a:lnTo>
                          <a:pt x="16" y="143"/>
                        </a:lnTo>
                        <a:lnTo>
                          <a:pt x="0" y="16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601" name="Freeform 297"/>
                  <p:cNvSpPr>
                    <a:spLocks/>
                  </p:cNvSpPr>
                  <p:nvPr/>
                </p:nvSpPr>
                <p:spPr bwMode="auto">
                  <a:xfrm>
                    <a:off x="2363" y="2242"/>
                    <a:ext cx="232" cy="150"/>
                  </a:xfrm>
                  <a:custGeom>
                    <a:avLst/>
                    <a:gdLst>
                      <a:gd name="T0" fmla="*/ 0 w 232"/>
                      <a:gd name="T1" fmla="*/ 150 h 150"/>
                      <a:gd name="T2" fmla="*/ 57 w 232"/>
                      <a:gd name="T3" fmla="*/ 125 h 150"/>
                      <a:gd name="T4" fmla="*/ 115 w 232"/>
                      <a:gd name="T5" fmla="*/ 83 h 150"/>
                      <a:gd name="T6" fmla="*/ 193 w 232"/>
                      <a:gd name="T7" fmla="*/ 32 h 150"/>
                      <a:gd name="T8" fmla="*/ 232 w 232"/>
                      <a:gd name="T9" fmla="*/ 0 h 150"/>
                      <a:gd name="T10" fmla="*/ 180 w 232"/>
                      <a:gd name="T11" fmla="*/ 29 h 150"/>
                      <a:gd name="T12" fmla="*/ 121 w 232"/>
                      <a:gd name="T13" fmla="*/ 66 h 150"/>
                      <a:gd name="T14" fmla="*/ 69 w 232"/>
                      <a:gd name="T15" fmla="*/ 102 h 150"/>
                      <a:gd name="T16" fmla="*/ 45 w 232"/>
                      <a:gd name="T17" fmla="*/ 122 h 150"/>
                      <a:gd name="T18" fmla="*/ 0 w 232"/>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50">
                        <a:moveTo>
                          <a:pt x="0" y="150"/>
                        </a:moveTo>
                        <a:lnTo>
                          <a:pt x="57" y="125"/>
                        </a:lnTo>
                        <a:lnTo>
                          <a:pt x="115" y="83"/>
                        </a:lnTo>
                        <a:lnTo>
                          <a:pt x="193" y="32"/>
                        </a:lnTo>
                        <a:lnTo>
                          <a:pt x="232" y="0"/>
                        </a:lnTo>
                        <a:lnTo>
                          <a:pt x="180" y="29"/>
                        </a:lnTo>
                        <a:lnTo>
                          <a:pt x="121" y="66"/>
                        </a:lnTo>
                        <a:lnTo>
                          <a:pt x="69" y="102"/>
                        </a:lnTo>
                        <a:lnTo>
                          <a:pt x="45" y="122"/>
                        </a:lnTo>
                        <a:lnTo>
                          <a:pt x="0" y="15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602" name="Freeform 298"/>
                  <p:cNvSpPr>
                    <a:spLocks/>
                  </p:cNvSpPr>
                  <p:nvPr/>
                </p:nvSpPr>
                <p:spPr bwMode="auto">
                  <a:xfrm>
                    <a:off x="2012" y="2197"/>
                    <a:ext cx="144" cy="216"/>
                  </a:xfrm>
                  <a:custGeom>
                    <a:avLst/>
                    <a:gdLst>
                      <a:gd name="T0" fmla="*/ 0 w 144"/>
                      <a:gd name="T1" fmla="*/ 216 h 216"/>
                      <a:gd name="T2" fmla="*/ 46 w 144"/>
                      <a:gd name="T3" fmla="*/ 174 h 216"/>
                      <a:gd name="T4" fmla="*/ 91 w 144"/>
                      <a:gd name="T5" fmla="*/ 119 h 216"/>
                      <a:gd name="T6" fmla="*/ 121 w 144"/>
                      <a:gd name="T7" fmla="*/ 84 h 216"/>
                      <a:gd name="T8" fmla="*/ 130 w 144"/>
                      <a:gd name="T9" fmla="*/ 41 h 216"/>
                      <a:gd name="T10" fmla="*/ 144 w 144"/>
                      <a:gd name="T11" fmla="*/ 0 h 216"/>
                      <a:gd name="T12" fmla="*/ 117 w 144"/>
                      <a:gd name="T13" fmla="*/ 44 h 216"/>
                      <a:gd name="T14" fmla="*/ 111 w 144"/>
                      <a:gd name="T15" fmla="*/ 78 h 216"/>
                      <a:gd name="T16" fmla="*/ 67 w 144"/>
                      <a:gd name="T17" fmla="*/ 128 h 216"/>
                      <a:gd name="T18" fmla="*/ 37 w 144"/>
                      <a:gd name="T19" fmla="*/ 179 h 216"/>
                      <a:gd name="T20" fmla="*/ 0 w 144"/>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16">
                        <a:moveTo>
                          <a:pt x="0" y="216"/>
                        </a:moveTo>
                        <a:lnTo>
                          <a:pt x="46" y="174"/>
                        </a:lnTo>
                        <a:lnTo>
                          <a:pt x="91" y="119"/>
                        </a:lnTo>
                        <a:lnTo>
                          <a:pt x="121" y="84"/>
                        </a:lnTo>
                        <a:lnTo>
                          <a:pt x="130" y="41"/>
                        </a:lnTo>
                        <a:lnTo>
                          <a:pt x="144" y="0"/>
                        </a:lnTo>
                        <a:lnTo>
                          <a:pt x="117" y="44"/>
                        </a:lnTo>
                        <a:lnTo>
                          <a:pt x="111" y="78"/>
                        </a:lnTo>
                        <a:lnTo>
                          <a:pt x="67" y="128"/>
                        </a:lnTo>
                        <a:lnTo>
                          <a:pt x="37" y="179"/>
                        </a:lnTo>
                        <a:lnTo>
                          <a:pt x="0" y="21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603" name="Freeform 299"/>
                  <p:cNvSpPr>
                    <a:spLocks/>
                  </p:cNvSpPr>
                  <p:nvPr/>
                </p:nvSpPr>
                <p:spPr bwMode="auto">
                  <a:xfrm>
                    <a:off x="1955" y="2287"/>
                    <a:ext cx="114" cy="101"/>
                  </a:xfrm>
                  <a:custGeom>
                    <a:avLst/>
                    <a:gdLst>
                      <a:gd name="T0" fmla="*/ 0 w 114"/>
                      <a:gd name="T1" fmla="*/ 101 h 101"/>
                      <a:gd name="T2" fmla="*/ 54 w 114"/>
                      <a:gd name="T3" fmla="*/ 66 h 101"/>
                      <a:gd name="T4" fmla="*/ 114 w 114"/>
                      <a:gd name="T5" fmla="*/ 0 h 101"/>
                      <a:gd name="T6" fmla="*/ 55 w 114"/>
                      <a:gd name="T7" fmla="*/ 45 h 101"/>
                      <a:gd name="T8" fmla="*/ 0 w 114"/>
                      <a:gd name="T9" fmla="*/ 101 h 101"/>
                    </a:gdLst>
                    <a:ahLst/>
                    <a:cxnLst>
                      <a:cxn ang="0">
                        <a:pos x="T0" y="T1"/>
                      </a:cxn>
                      <a:cxn ang="0">
                        <a:pos x="T2" y="T3"/>
                      </a:cxn>
                      <a:cxn ang="0">
                        <a:pos x="T4" y="T5"/>
                      </a:cxn>
                      <a:cxn ang="0">
                        <a:pos x="T6" y="T7"/>
                      </a:cxn>
                      <a:cxn ang="0">
                        <a:pos x="T8" y="T9"/>
                      </a:cxn>
                    </a:cxnLst>
                    <a:rect l="0" t="0" r="r" b="b"/>
                    <a:pathLst>
                      <a:path w="114" h="101">
                        <a:moveTo>
                          <a:pt x="0" y="101"/>
                        </a:moveTo>
                        <a:lnTo>
                          <a:pt x="54" y="66"/>
                        </a:lnTo>
                        <a:lnTo>
                          <a:pt x="114" y="0"/>
                        </a:lnTo>
                        <a:lnTo>
                          <a:pt x="55" y="45"/>
                        </a:lnTo>
                        <a:lnTo>
                          <a:pt x="0" y="10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604" name="Freeform 300"/>
                  <p:cNvSpPr>
                    <a:spLocks/>
                  </p:cNvSpPr>
                  <p:nvPr/>
                </p:nvSpPr>
                <p:spPr bwMode="auto">
                  <a:xfrm>
                    <a:off x="2090" y="2050"/>
                    <a:ext cx="121" cy="180"/>
                  </a:xfrm>
                  <a:custGeom>
                    <a:avLst/>
                    <a:gdLst>
                      <a:gd name="T0" fmla="*/ 0 w 121"/>
                      <a:gd name="T1" fmla="*/ 180 h 180"/>
                      <a:gd name="T2" fmla="*/ 48 w 121"/>
                      <a:gd name="T3" fmla="*/ 134 h 180"/>
                      <a:gd name="T4" fmla="*/ 88 w 121"/>
                      <a:gd name="T5" fmla="*/ 68 h 180"/>
                      <a:gd name="T6" fmla="*/ 90 w 121"/>
                      <a:gd name="T7" fmla="*/ 30 h 180"/>
                      <a:gd name="T8" fmla="*/ 99 w 121"/>
                      <a:gd name="T9" fmla="*/ 8 h 180"/>
                      <a:gd name="T10" fmla="*/ 121 w 121"/>
                      <a:gd name="T11" fmla="*/ 0 h 180"/>
                      <a:gd name="T12" fmla="*/ 85 w 121"/>
                      <a:gd name="T13" fmla="*/ 14 h 180"/>
                      <a:gd name="T14" fmla="*/ 79 w 121"/>
                      <a:gd name="T15" fmla="*/ 35 h 180"/>
                      <a:gd name="T16" fmla="*/ 72 w 121"/>
                      <a:gd name="T17" fmla="*/ 63 h 180"/>
                      <a:gd name="T18" fmla="*/ 60 w 121"/>
                      <a:gd name="T19" fmla="*/ 105 h 180"/>
                      <a:gd name="T20" fmla="*/ 37 w 121"/>
                      <a:gd name="T21" fmla="*/ 134 h 180"/>
                      <a:gd name="T22" fmla="*/ 0 w 121"/>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80">
                        <a:moveTo>
                          <a:pt x="0" y="180"/>
                        </a:moveTo>
                        <a:lnTo>
                          <a:pt x="48" y="134"/>
                        </a:lnTo>
                        <a:lnTo>
                          <a:pt x="88" y="68"/>
                        </a:lnTo>
                        <a:lnTo>
                          <a:pt x="90" y="30"/>
                        </a:lnTo>
                        <a:lnTo>
                          <a:pt x="99" y="8"/>
                        </a:lnTo>
                        <a:lnTo>
                          <a:pt x="121" y="0"/>
                        </a:lnTo>
                        <a:lnTo>
                          <a:pt x="85" y="14"/>
                        </a:lnTo>
                        <a:lnTo>
                          <a:pt x="79" y="35"/>
                        </a:lnTo>
                        <a:lnTo>
                          <a:pt x="72" y="63"/>
                        </a:lnTo>
                        <a:lnTo>
                          <a:pt x="60" y="105"/>
                        </a:lnTo>
                        <a:lnTo>
                          <a:pt x="37" y="134"/>
                        </a:lnTo>
                        <a:lnTo>
                          <a:pt x="0" y="18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8605" name="Freeform 301" descr="Green marble"/>
                <p:cNvSpPr>
                  <a:spLocks/>
                </p:cNvSpPr>
                <p:nvPr/>
              </p:nvSpPr>
              <p:spPr bwMode="auto">
                <a:xfrm>
                  <a:off x="240" y="1536"/>
                  <a:ext cx="2976" cy="1842"/>
                </a:xfrm>
                <a:custGeom>
                  <a:avLst/>
                  <a:gdLst>
                    <a:gd name="T0" fmla="*/ 690 w 2976"/>
                    <a:gd name="T1" fmla="*/ 1410 h 1842"/>
                    <a:gd name="T2" fmla="*/ 672 w 2976"/>
                    <a:gd name="T3" fmla="*/ 1206 h 1842"/>
                    <a:gd name="T4" fmla="*/ 864 w 2976"/>
                    <a:gd name="T5" fmla="*/ 1086 h 1842"/>
                    <a:gd name="T6" fmla="*/ 1110 w 2976"/>
                    <a:gd name="T7" fmla="*/ 1056 h 1842"/>
                    <a:gd name="T8" fmla="*/ 1344 w 2976"/>
                    <a:gd name="T9" fmla="*/ 1056 h 1842"/>
                    <a:gd name="T10" fmla="*/ 1482 w 2976"/>
                    <a:gd name="T11" fmla="*/ 1050 h 1842"/>
                    <a:gd name="T12" fmla="*/ 1620 w 2976"/>
                    <a:gd name="T13" fmla="*/ 1194 h 1842"/>
                    <a:gd name="T14" fmla="*/ 1488 w 2976"/>
                    <a:gd name="T15" fmla="*/ 1308 h 1842"/>
                    <a:gd name="T16" fmla="*/ 1272 w 2976"/>
                    <a:gd name="T17" fmla="*/ 1386 h 1842"/>
                    <a:gd name="T18" fmla="*/ 1284 w 2976"/>
                    <a:gd name="T19" fmla="*/ 1212 h 1842"/>
                    <a:gd name="T20" fmla="*/ 1074 w 2976"/>
                    <a:gd name="T21" fmla="*/ 1146 h 1842"/>
                    <a:gd name="T22" fmla="*/ 852 w 2976"/>
                    <a:gd name="T23" fmla="*/ 1302 h 1842"/>
                    <a:gd name="T24" fmla="*/ 750 w 2976"/>
                    <a:gd name="T25" fmla="*/ 1458 h 1842"/>
                    <a:gd name="T26" fmla="*/ 780 w 2976"/>
                    <a:gd name="T27" fmla="*/ 1674 h 1842"/>
                    <a:gd name="T28" fmla="*/ 978 w 2976"/>
                    <a:gd name="T29" fmla="*/ 1680 h 1842"/>
                    <a:gd name="T30" fmla="*/ 1248 w 2976"/>
                    <a:gd name="T31" fmla="*/ 1584 h 1842"/>
                    <a:gd name="T32" fmla="*/ 1434 w 2976"/>
                    <a:gd name="T33" fmla="*/ 1470 h 1842"/>
                    <a:gd name="T34" fmla="*/ 1578 w 2976"/>
                    <a:gd name="T35" fmla="*/ 1386 h 1842"/>
                    <a:gd name="T36" fmla="*/ 1806 w 2976"/>
                    <a:gd name="T37" fmla="*/ 1344 h 1842"/>
                    <a:gd name="T38" fmla="*/ 2076 w 2976"/>
                    <a:gd name="T39" fmla="*/ 1350 h 1842"/>
                    <a:gd name="T40" fmla="*/ 2310 w 2976"/>
                    <a:gd name="T41" fmla="*/ 1470 h 1842"/>
                    <a:gd name="T42" fmla="*/ 2544 w 2976"/>
                    <a:gd name="T43" fmla="*/ 1578 h 1842"/>
                    <a:gd name="T44" fmla="*/ 2562 w 2976"/>
                    <a:gd name="T45" fmla="*/ 1740 h 1842"/>
                    <a:gd name="T46" fmla="*/ 2754 w 2976"/>
                    <a:gd name="T47" fmla="*/ 1806 h 1842"/>
                    <a:gd name="T48" fmla="*/ 2892 w 2976"/>
                    <a:gd name="T49" fmla="*/ 1530 h 1842"/>
                    <a:gd name="T50" fmla="*/ 2976 w 2976"/>
                    <a:gd name="T51" fmla="*/ 1308 h 1842"/>
                    <a:gd name="T52" fmla="*/ 2856 w 2976"/>
                    <a:gd name="T53" fmla="*/ 1176 h 1842"/>
                    <a:gd name="T54" fmla="*/ 2874 w 2976"/>
                    <a:gd name="T55" fmla="*/ 972 h 1842"/>
                    <a:gd name="T56" fmla="*/ 2730 w 2976"/>
                    <a:gd name="T57" fmla="*/ 870 h 1842"/>
                    <a:gd name="T58" fmla="*/ 2598 w 2976"/>
                    <a:gd name="T59" fmla="*/ 966 h 1842"/>
                    <a:gd name="T60" fmla="*/ 2448 w 2976"/>
                    <a:gd name="T61" fmla="*/ 876 h 1842"/>
                    <a:gd name="T62" fmla="*/ 2604 w 2976"/>
                    <a:gd name="T63" fmla="*/ 786 h 1842"/>
                    <a:gd name="T64" fmla="*/ 2694 w 2976"/>
                    <a:gd name="T65" fmla="*/ 708 h 1842"/>
                    <a:gd name="T66" fmla="*/ 2532 w 2976"/>
                    <a:gd name="T67" fmla="*/ 570 h 1842"/>
                    <a:gd name="T68" fmla="*/ 2280 w 2976"/>
                    <a:gd name="T69" fmla="*/ 444 h 1842"/>
                    <a:gd name="T70" fmla="*/ 2178 w 2976"/>
                    <a:gd name="T71" fmla="*/ 324 h 1842"/>
                    <a:gd name="T72" fmla="*/ 2040 w 2976"/>
                    <a:gd name="T73" fmla="*/ 168 h 1842"/>
                    <a:gd name="T74" fmla="*/ 1782 w 2976"/>
                    <a:gd name="T75" fmla="*/ 138 h 1842"/>
                    <a:gd name="T76" fmla="*/ 1626 w 2976"/>
                    <a:gd name="T77" fmla="*/ 54 h 1842"/>
                    <a:gd name="T78" fmla="*/ 1386 w 2976"/>
                    <a:gd name="T79" fmla="*/ 36 h 1842"/>
                    <a:gd name="T80" fmla="*/ 1188 w 2976"/>
                    <a:gd name="T81" fmla="*/ 114 h 1842"/>
                    <a:gd name="T82" fmla="*/ 888 w 2976"/>
                    <a:gd name="T83" fmla="*/ 156 h 1842"/>
                    <a:gd name="T84" fmla="*/ 600 w 2976"/>
                    <a:gd name="T85" fmla="*/ 144 h 1842"/>
                    <a:gd name="T86" fmla="*/ 606 w 2976"/>
                    <a:gd name="T87" fmla="*/ 396 h 1842"/>
                    <a:gd name="T88" fmla="*/ 324 w 2976"/>
                    <a:gd name="T89" fmla="*/ 564 h 1842"/>
                    <a:gd name="T90" fmla="*/ 168 w 2976"/>
                    <a:gd name="T91" fmla="*/ 696 h 1842"/>
                    <a:gd name="T92" fmla="*/ 216 w 2976"/>
                    <a:gd name="T93" fmla="*/ 888 h 1842"/>
                    <a:gd name="T94" fmla="*/ 156 w 2976"/>
                    <a:gd name="T95" fmla="*/ 1032 h 1842"/>
                    <a:gd name="T96" fmla="*/ 84 w 2976"/>
                    <a:gd name="T97" fmla="*/ 1200 h 1842"/>
                    <a:gd name="T98" fmla="*/ 54 w 2976"/>
                    <a:gd name="T99" fmla="*/ 1458 h 1842"/>
                    <a:gd name="T100" fmla="*/ 120 w 2976"/>
                    <a:gd name="T101" fmla="*/ 1626 h 1842"/>
                    <a:gd name="T102" fmla="*/ 390 w 2976"/>
                    <a:gd name="T103" fmla="*/ 1656 h 1842"/>
                    <a:gd name="T104" fmla="*/ 552 w 2976"/>
                    <a:gd name="T105" fmla="*/ 153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6" h="1842">
                      <a:moveTo>
                        <a:pt x="552" y="1530"/>
                      </a:moveTo>
                      <a:lnTo>
                        <a:pt x="576" y="1464"/>
                      </a:lnTo>
                      <a:lnTo>
                        <a:pt x="630" y="1452"/>
                      </a:lnTo>
                      <a:lnTo>
                        <a:pt x="642" y="1410"/>
                      </a:lnTo>
                      <a:lnTo>
                        <a:pt x="690" y="1410"/>
                      </a:lnTo>
                      <a:lnTo>
                        <a:pt x="672" y="1368"/>
                      </a:lnTo>
                      <a:lnTo>
                        <a:pt x="696" y="1332"/>
                      </a:lnTo>
                      <a:lnTo>
                        <a:pt x="666" y="1284"/>
                      </a:lnTo>
                      <a:lnTo>
                        <a:pt x="702" y="1260"/>
                      </a:lnTo>
                      <a:lnTo>
                        <a:pt x="672" y="1206"/>
                      </a:lnTo>
                      <a:lnTo>
                        <a:pt x="738" y="1194"/>
                      </a:lnTo>
                      <a:lnTo>
                        <a:pt x="738" y="1152"/>
                      </a:lnTo>
                      <a:lnTo>
                        <a:pt x="810" y="1164"/>
                      </a:lnTo>
                      <a:lnTo>
                        <a:pt x="834" y="1116"/>
                      </a:lnTo>
                      <a:lnTo>
                        <a:pt x="864" y="1086"/>
                      </a:lnTo>
                      <a:lnTo>
                        <a:pt x="942" y="1092"/>
                      </a:lnTo>
                      <a:lnTo>
                        <a:pt x="966" y="1056"/>
                      </a:lnTo>
                      <a:lnTo>
                        <a:pt x="1026" y="1056"/>
                      </a:lnTo>
                      <a:lnTo>
                        <a:pt x="1068" y="1008"/>
                      </a:lnTo>
                      <a:lnTo>
                        <a:pt x="1110" y="1056"/>
                      </a:lnTo>
                      <a:lnTo>
                        <a:pt x="1182" y="1032"/>
                      </a:lnTo>
                      <a:lnTo>
                        <a:pt x="1206" y="1080"/>
                      </a:lnTo>
                      <a:lnTo>
                        <a:pt x="1278" y="1068"/>
                      </a:lnTo>
                      <a:lnTo>
                        <a:pt x="1308" y="1098"/>
                      </a:lnTo>
                      <a:lnTo>
                        <a:pt x="1344" y="1056"/>
                      </a:lnTo>
                      <a:lnTo>
                        <a:pt x="1398" y="1050"/>
                      </a:lnTo>
                      <a:lnTo>
                        <a:pt x="1398" y="990"/>
                      </a:lnTo>
                      <a:lnTo>
                        <a:pt x="1452" y="996"/>
                      </a:lnTo>
                      <a:lnTo>
                        <a:pt x="1440" y="1032"/>
                      </a:lnTo>
                      <a:lnTo>
                        <a:pt x="1482" y="1050"/>
                      </a:lnTo>
                      <a:lnTo>
                        <a:pt x="1482" y="1098"/>
                      </a:lnTo>
                      <a:lnTo>
                        <a:pt x="1530" y="1110"/>
                      </a:lnTo>
                      <a:lnTo>
                        <a:pt x="1542" y="1146"/>
                      </a:lnTo>
                      <a:lnTo>
                        <a:pt x="1590" y="1146"/>
                      </a:lnTo>
                      <a:lnTo>
                        <a:pt x="1620" y="1194"/>
                      </a:lnTo>
                      <a:lnTo>
                        <a:pt x="1572" y="1224"/>
                      </a:lnTo>
                      <a:lnTo>
                        <a:pt x="1542" y="1200"/>
                      </a:lnTo>
                      <a:lnTo>
                        <a:pt x="1530" y="1254"/>
                      </a:lnTo>
                      <a:lnTo>
                        <a:pt x="1488" y="1260"/>
                      </a:lnTo>
                      <a:lnTo>
                        <a:pt x="1488" y="1308"/>
                      </a:lnTo>
                      <a:lnTo>
                        <a:pt x="1452" y="1326"/>
                      </a:lnTo>
                      <a:lnTo>
                        <a:pt x="1452" y="1392"/>
                      </a:lnTo>
                      <a:lnTo>
                        <a:pt x="1386" y="1416"/>
                      </a:lnTo>
                      <a:lnTo>
                        <a:pt x="1338" y="1404"/>
                      </a:lnTo>
                      <a:lnTo>
                        <a:pt x="1272" y="1386"/>
                      </a:lnTo>
                      <a:lnTo>
                        <a:pt x="1302" y="1356"/>
                      </a:lnTo>
                      <a:lnTo>
                        <a:pt x="1260" y="1350"/>
                      </a:lnTo>
                      <a:lnTo>
                        <a:pt x="1296" y="1290"/>
                      </a:lnTo>
                      <a:lnTo>
                        <a:pt x="1260" y="1260"/>
                      </a:lnTo>
                      <a:lnTo>
                        <a:pt x="1284" y="1212"/>
                      </a:lnTo>
                      <a:lnTo>
                        <a:pt x="1248" y="1152"/>
                      </a:lnTo>
                      <a:lnTo>
                        <a:pt x="1206" y="1134"/>
                      </a:lnTo>
                      <a:lnTo>
                        <a:pt x="1134" y="1146"/>
                      </a:lnTo>
                      <a:lnTo>
                        <a:pt x="1098" y="1104"/>
                      </a:lnTo>
                      <a:lnTo>
                        <a:pt x="1074" y="1146"/>
                      </a:lnTo>
                      <a:lnTo>
                        <a:pt x="1038" y="1212"/>
                      </a:lnTo>
                      <a:lnTo>
                        <a:pt x="984" y="1248"/>
                      </a:lnTo>
                      <a:lnTo>
                        <a:pt x="966" y="1308"/>
                      </a:lnTo>
                      <a:lnTo>
                        <a:pt x="912" y="1308"/>
                      </a:lnTo>
                      <a:lnTo>
                        <a:pt x="852" y="1302"/>
                      </a:lnTo>
                      <a:lnTo>
                        <a:pt x="810" y="1326"/>
                      </a:lnTo>
                      <a:lnTo>
                        <a:pt x="768" y="1308"/>
                      </a:lnTo>
                      <a:lnTo>
                        <a:pt x="786" y="1368"/>
                      </a:lnTo>
                      <a:lnTo>
                        <a:pt x="780" y="1428"/>
                      </a:lnTo>
                      <a:lnTo>
                        <a:pt x="750" y="1458"/>
                      </a:lnTo>
                      <a:lnTo>
                        <a:pt x="762" y="1524"/>
                      </a:lnTo>
                      <a:lnTo>
                        <a:pt x="786" y="1554"/>
                      </a:lnTo>
                      <a:lnTo>
                        <a:pt x="762" y="1590"/>
                      </a:lnTo>
                      <a:lnTo>
                        <a:pt x="786" y="1632"/>
                      </a:lnTo>
                      <a:lnTo>
                        <a:pt x="780" y="1674"/>
                      </a:lnTo>
                      <a:lnTo>
                        <a:pt x="840" y="1668"/>
                      </a:lnTo>
                      <a:lnTo>
                        <a:pt x="882" y="1710"/>
                      </a:lnTo>
                      <a:lnTo>
                        <a:pt x="930" y="1704"/>
                      </a:lnTo>
                      <a:lnTo>
                        <a:pt x="972" y="1734"/>
                      </a:lnTo>
                      <a:lnTo>
                        <a:pt x="978" y="1680"/>
                      </a:lnTo>
                      <a:lnTo>
                        <a:pt x="990" y="1644"/>
                      </a:lnTo>
                      <a:lnTo>
                        <a:pt x="1032" y="1596"/>
                      </a:lnTo>
                      <a:lnTo>
                        <a:pt x="1128" y="1620"/>
                      </a:lnTo>
                      <a:lnTo>
                        <a:pt x="1164" y="1584"/>
                      </a:lnTo>
                      <a:lnTo>
                        <a:pt x="1248" y="1584"/>
                      </a:lnTo>
                      <a:lnTo>
                        <a:pt x="1278" y="1548"/>
                      </a:lnTo>
                      <a:lnTo>
                        <a:pt x="1332" y="1560"/>
                      </a:lnTo>
                      <a:lnTo>
                        <a:pt x="1380" y="1512"/>
                      </a:lnTo>
                      <a:lnTo>
                        <a:pt x="1404" y="1524"/>
                      </a:lnTo>
                      <a:lnTo>
                        <a:pt x="1434" y="1470"/>
                      </a:lnTo>
                      <a:lnTo>
                        <a:pt x="1482" y="1458"/>
                      </a:lnTo>
                      <a:lnTo>
                        <a:pt x="1482" y="1428"/>
                      </a:lnTo>
                      <a:lnTo>
                        <a:pt x="1518" y="1440"/>
                      </a:lnTo>
                      <a:lnTo>
                        <a:pt x="1524" y="1386"/>
                      </a:lnTo>
                      <a:lnTo>
                        <a:pt x="1578" y="1386"/>
                      </a:lnTo>
                      <a:lnTo>
                        <a:pt x="1596" y="1326"/>
                      </a:lnTo>
                      <a:lnTo>
                        <a:pt x="1644" y="1362"/>
                      </a:lnTo>
                      <a:lnTo>
                        <a:pt x="1710" y="1338"/>
                      </a:lnTo>
                      <a:lnTo>
                        <a:pt x="1752" y="1368"/>
                      </a:lnTo>
                      <a:lnTo>
                        <a:pt x="1806" y="1344"/>
                      </a:lnTo>
                      <a:lnTo>
                        <a:pt x="1842" y="1374"/>
                      </a:lnTo>
                      <a:lnTo>
                        <a:pt x="1890" y="1350"/>
                      </a:lnTo>
                      <a:lnTo>
                        <a:pt x="1962" y="1356"/>
                      </a:lnTo>
                      <a:lnTo>
                        <a:pt x="2022" y="1386"/>
                      </a:lnTo>
                      <a:lnTo>
                        <a:pt x="2076" y="1350"/>
                      </a:lnTo>
                      <a:lnTo>
                        <a:pt x="2148" y="1368"/>
                      </a:lnTo>
                      <a:lnTo>
                        <a:pt x="2202" y="1398"/>
                      </a:lnTo>
                      <a:lnTo>
                        <a:pt x="2202" y="1446"/>
                      </a:lnTo>
                      <a:lnTo>
                        <a:pt x="2256" y="1422"/>
                      </a:lnTo>
                      <a:lnTo>
                        <a:pt x="2310" y="1470"/>
                      </a:lnTo>
                      <a:lnTo>
                        <a:pt x="2370" y="1470"/>
                      </a:lnTo>
                      <a:lnTo>
                        <a:pt x="2400" y="1512"/>
                      </a:lnTo>
                      <a:lnTo>
                        <a:pt x="2454" y="1488"/>
                      </a:lnTo>
                      <a:lnTo>
                        <a:pt x="2502" y="1518"/>
                      </a:lnTo>
                      <a:lnTo>
                        <a:pt x="2544" y="1578"/>
                      </a:lnTo>
                      <a:lnTo>
                        <a:pt x="2496" y="1608"/>
                      </a:lnTo>
                      <a:lnTo>
                        <a:pt x="2526" y="1644"/>
                      </a:lnTo>
                      <a:lnTo>
                        <a:pt x="2514" y="1692"/>
                      </a:lnTo>
                      <a:lnTo>
                        <a:pt x="2562" y="1698"/>
                      </a:lnTo>
                      <a:lnTo>
                        <a:pt x="2562" y="1740"/>
                      </a:lnTo>
                      <a:lnTo>
                        <a:pt x="2622" y="1740"/>
                      </a:lnTo>
                      <a:lnTo>
                        <a:pt x="2634" y="1788"/>
                      </a:lnTo>
                      <a:lnTo>
                        <a:pt x="2688" y="1800"/>
                      </a:lnTo>
                      <a:lnTo>
                        <a:pt x="2718" y="1842"/>
                      </a:lnTo>
                      <a:lnTo>
                        <a:pt x="2754" y="1806"/>
                      </a:lnTo>
                      <a:lnTo>
                        <a:pt x="2766" y="1728"/>
                      </a:lnTo>
                      <a:lnTo>
                        <a:pt x="2850" y="1686"/>
                      </a:lnTo>
                      <a:lnTo>
                        <a:pt x="2850" y="1626"/>
                      </a:lnTo>
                      <a:lnTo>
                        <a:pt x="2880" y="1596"/>
                      </a:lnTo>
                      <a:lnTo>
                        <a:pt x="2892" y="1530"/>
                      </a:lnTo>
                      <a:lnTo>
                        <a:pt x="2946" y="1494"/>
                      </a:lnTo>
                      <a:lnTo>
                        <a:pt x="2916" y="1440"/>
                      </a:lnTo>
                      <a:lnTo>
                        <a:pt x="2952" y="1398"/>
                      </a:lnTo>
                      <a:lnTo>
                        <a:pt x="2934" y="1344"/>
                      </a:lnTo>
                      <a:lnTo>
                        <a:pt x="2976" y="1308"/>
                      </a:lnTo>
                      <a:lnTo>
                        <a:pt x="2952" y="1272"/>
                      </a:lnTo>
                      <a:lnTo>
                        <a:pt x="2964" y="1230"/>
                      </a:lnTo>
                      <a:lnTo>
                        <a:pt x="2916" y="1230"/>
                      </a:lnTo>
                      <a:lnTo>
                        <a:pt x="2904" y="1176"/>
                      </a:lnTo>
                      <a:lnTo>
                        <a:pt x="2856" y="1176"/>
                      </a:lnTo>
                      <a:lnTo>
                        <a:pt x="2856" y="1140"/>
                      </a:lnTo>
                      <a:lnTo>
                        <a:pt x="2814" y="1104"/>
                      </a:lnTo>
                      <a:lnTo>
                        <a:pt x="2844" y="1056"/>
                      </a:lnTo>
                      <a:lnTo>
                        <a:pt x="2826" y="1014"/>
                      </a:lnTo>
                      <a:lnTo>
                        <a:pt x="2874" y="972"/>
                      </a:lnTo>
                      <a:lnTo>
                        <a:pt x="2844" y="954"/>
                      </a:lnTo>
                      <a:lnTo>
                        <a:pt x="2856" y="900"/>
                      </a:lnTo>
                      <a:lnTo>
                        <a:pt x="2790" y="840"/>
                      </a:lnTo>
                      <a:lnTo>
                        <a:pt x="2754" y="810"/>
                      </a:lnTo>
                      <a:lnTo>
                        <a:pt x="2730" y="870"/>
                      </a:lnTo>
                      <a:lnTo>
                        <a:pt x="2670" y="876"/>
                      </a:lnTo>
                      <a:lnTo>
                        <a:pt x="2682" y="936"/>
                      </a:lnTo>
                      <a:lnTo>
                        <a:pt x="2652" y="960"/>
                      </a:lnTo>
                      <a:lnTo>
                        <a:pt x="2640" y="996"/>
                      </a:lnTo>
                      <a:lnTo>
                        <a:pt x="2598" y="966"/>
                      </a:lnTo>
                      <a:lnTo>
                        <a:pt x="2598" y="894"/>
                      </a:lnTo>
                      <a:lnTo>
                        <a:pt x="2562" y="912"/>
                      </a:lnTo>
                      <a:lnTo>
                        <a:pt x="2562" y="858"/>
                      </a:lnTo>
                      <a:lnTo>
                        <a:pt x="2508" y="882"/>
                      </a:lnTo>
                      <a:lnTo>
                        <a:pt x="2448" y="876"/>
                      </a:lnTo>
                      <a:lnTo>
                        <a:pt x="2466" y="834"/>
                      </a:lnTo>
                      <a:lnTo>
                        <a:pt x="2484" y="780"/>
                      </a:lnTo>
                      <a:lnTo>
                        <a:pt x="2532" y="798"/>
                      </a:lnTo>
                      <a:lnTo>
                        <a:pt x="2562" y="780"/>
                      </a:lnTo>
                      <a:lnTo>
                        <a:pt x="2604" y="786"/>
                      </a:lnTo>
                      <a:lnTo>
                        <a:pt x="2646" y="822"/>
                      </a:lnTo>
                      <a:lnTo>
                        <a:pt x="2652" y="774"/>
                      </a:lnTo>
                      <a:lnTo>
                        <a:pt x="2700" y="768"/>
                      </a:lnTo>
                      <a:lnTo>
                        <a:pt x="2730" y="708"/>
                      </a:lnTo>
                      <a:lnTo>
                        <a:pt x="2694" y="708"/>
                      </a:lnTo>
                      <a:lnTo>
                        <a:pt x="2676" y="660"/>
                      </a:lnTo>
                      <a:lnTo>
                        <a:pt x="2616" y="678"/>
                      </a:lnTo>
                      <a:lnTo>
                        <a:pt x="2592" y="618"/>
                      </a:lnTo>
                      <a:lnTo>
                        <a:pt x="2538" y="624"/>
                      </a:lnTo>
                      <a:lnTo>
                        <a:pt x="2532" y="570"/>
                      </a:lnTo>
                      <a:lnTo>
                        <a:pt x="2508" y="492"/>
                      </a:lnTo>
                      <a:lnTo>
                        <a:pt x="2436" y="480"/>
                      </a:lnTo>
                      <a:lnTo>
                        <a:pt x="2406" y="438"/>
                      </a:lnTo>
                      <a:lnTo>
                        <a:pt x="2346" y="456"/>
                      </a:lnTo>
                      <a:lnTo>
                        <a:pt x="2280" y="444"/>
                      </a:lnTo>
                      <a:lnTo>
                        <a:pt x="2262" y="480"/>
                      </a:lnTo>
                      <a:lnTo>
                        <a:pt x="2226" y="468"/>
                      </a:lnTo>
                      <a:lnTo>
                        <a:pt x="2184" y="420"/>
                      </a:lnTo>
                      <a:lnTo>
                        <a:pt x="2190" y="372"/>
                      </a:lnTo>
                      <a:lnTo>
                        <a:pt x="2178" y="324"/>
                      </a:lnTo>
                      <a:lnTo>
                        <a:pt x="2130" y="288"/>
                      </a:lnTo>
                      <a:lnTo>
                        <a:pt x="2136" y="216"/>
                      </a:lnTo>
                      <a:lnTo>
                        <a:pt x="2094" y="180"/>
                      </a:lnTo>
                      <a:lnTo>
                        <a:pt x="2088" y="138"/>
                      </a:lnTo>
                      <a:lnTo>
                        <a:pt x="2040" y="168"/>
                      </a:lnTo>
                      <a:lnTo>
                        <a:pt x="1992" y="144"/>
                      </a:lnTo>
                      <a:lnTo>
                        <a:pt x="1950" y="186"/>
                      </a:lnTo>
                      <a:lnTo>
                        <a:pt x="1920" y="162"/>
                      </a:lnTo>
                      <a:lnTo>
                        <a:pt x="1836" y="174"/>
                      </a:lnTo>
                      <a:lnTo>
                        <a:pt x="1782" y="138"/>
                      </a:lnTo>
                      <a:lnTo>
                        <a:pt x="1788" y="102"/>
                      </a:lnTo>
                      <a:lnTo>
                        <a:pt x="1740" y="126"/>
                      </a:lnTo>
                      <a:lnTo>
                        <a:pt x="1710" y="90"/>
                      </a:lnTo>
                      <a:lnTo>
                        <a:pt x="1650" y="96"/>
                      </a:lnTo>
                      <a:lnTo>
                        <a:pt x="1626" y="54"/>
                      </a:lnTo>
                      <a:lnTo>
                        <a:pt x="1554" y="60"/>
                      </a:lnTo>
                      <a:lnTo>
                        <a:pt x="1524" y="12"/>
                      </a:lnTo>
                      <a:lnTo>
                        <a:pt x="1476" y="36"/>
                      </a:lnTo>
                      <a:lnTo>
                        <a:pt x="1422" y="12"/>
                      </a:lnTo>
                      <a:lnTo>
                        <a:pt x="1386" y="36"/>
                      </a:lnTo>
                      <a:lnTo>
                        <a:pt x="1338" y="0"/>
                      </a:lnTo>
                      <a:lnTo>
                        <a:pt x="1332" y="66"/>
                      </a:lnTo>
                      <a:lnTo>
                        <a:pt x="1284" y="78"/>
                      </a:lnTo>
                      <a:lnTo>
                        <a:pt x="1248" y="132"/>
                      </a:lnTo>
                      <a:lnTo>
                        <a:pt x="1188" y="114"/>
                      </a:lnTo>
                      <a:lnTo>
                        <a:pt x="1140" y="144"/>
                      </a:lnTo>
                      <a:lnTo>
                        <a:pt x="1080" y="120"/>
                      </a:lnTo>
                      <a:lnTo>
                        <a:pt x="1014" y="156"/>
                      </a:lnTo>
                      <a:lnTo>
                        <a:pt x="954" y="120"/>
                      </a:lnTo>
                      <a:lnTo>
                        <a:pt x="888" y="156"/>
                      </a:lnTo>
                      <a:lnTo>
                        <a:pt x="810" y="120"/>
                      </a:lnTo>
                      <a:lnTo>
                        <a:pt x="768" y="174"/>
                      </a:lnTo>
                      <a:lnTo>
                        <a:pt x="714" y="144"/>
                      </a:lnTo>
                      <a:lnTo>
                        <a:pt x="660" y="162"/>
                      </a:lnTo>
                      <a:lnTo>
                        <a:pt x="600" y="144"/>
                      </a:lnTo>
                      <a:lnTo>
                        <a:pt x="618" y="216"/>
                      </a:lnTo>
                      <a:lnTo>
                        <a:pt x="570" y="246"/>
                      </a:lnTo>
                      <a:lnTo>
                        <a:pt x="588" y="294"/>
                      </a:lnTo>
                      <a:lnTo>
                        <a:pt x="564" y="366"/>
                      </a:lnTo>
                      <a:lnTo>
                        <a:pt x="606" y="396"/>
                      </a:lnTo>
                      <a:lnTo>
                        <a:pt x="552" y="444"/>
                      </a:lnTo>
                      <a:lnTo>
                        <a:pt x="480" y="474"/>
                      </a:lnTo>
                      <a:lnTo>
                        <a:pt x="426" y="522"/>
                      </a:lnTo>
                      <a:lnTo>
                        <a:pt x="348" y="522"/>
                      </a:lnTo>
                      <a:lnTo>
                        <a:pt x="324" y="564"/>
                      </a:lnTo>
                      <a:lnTo>
                        <a:pt x="288" y="552"/>
                      </a:lnTo>
                      <a:lnTo>
                        <a:pt x="252" y="606"/>
                      </a:lnTo>
                      <a:lnTo>
                        <a:pt x="204" y="636"/>
                      </a:lnTo>
                      <a:lnTo>
                        <a:pt x="210" y="678"/>
                      </a:lnTo>
                      <a:lnTo>
                        <a:pt x="168" y="696"/>
                      </a:lnTo>
                      <a:lnTo>
                        <a:pt x="174" y="756"/>
                      </a:lnTo>
                      <a:lnTo>
                        <a:pt x="132" y="780"/>
                      </a:lnTo>
                      <a:lnTo>
                        <a:pt x="174" y="822"/>
                      </a:lnTo>
                      <a:lnTo>
                        <a:pt x="168" y="870"/>
                      </a:lnTo>
                      <a:lnTo>
                        <a:pt x="216" y="888"/>
                      </a:lnTo>
                      <a:lnTo>
                        <a:pt x="216" y="936"/>
                      </a:lnTo>
                      <a:lnTo>
                        <a:pt x="264" y="990"/>
                      </a:lnTo>
                      <a:lnTo>
                        <a:pt x="210" y="1008"/>
                      </a:lnTo>
                      <a:lnTo>
                        <a:pt x="156" y="990"/>
                      </a:lnTo>
                      <a:lnTo>
                        <a:pt x="156" y="1032"/>
                      </a:lnTo>
                      <a:lnTo>
                        <a:pt x="114" y="1056"/>
                      </a:lnTo>
                      <a:lnTo>
                        <a:pt x="114" y="1110"/>
                      </a:lnTo>
                      <a:lnTo>
                        <a:pt x="72" y="1128"/>
                      </a:lnTo>
                      <a:lnTo>
                        <a:pt x="102" y="1164"/>
                      </a:lnTo>
                      <a:lnTo>
                        <a:pt x="84" y="1200"/>
                      </a:lnTo>
                      <a:lnTo>
                        <a:pt x="108" y="1236"/>
                      </a:lnTo>
                      <a:lnTo>
                        <a:pt x="96" y="1302"/>
                      </a:lnTo>
                      <a:lnTo>
                        <a:pt x="84" y="1374"/>
                      </a:lnTo>
                      <a:lnTo>
                        <a:pt x="54" y="1398"/>
                      </a:lnTo>
                      <a:lnTo>
                        <a:pt x="54" y="1458"/>
                      </a:lnTo>
                      <a:lnTo>
                        <a:pt x="0" y="1488"/>
                      </a:lnTo>
                      <a:lnTo>
                        <a:pt x="60" y="1518"/>
                      </a:lnTo>
                      <a:lnTo>
                        <a:pt x="54" y="1566"/>
                      </a:lnTo>
                      <a:lnTo>
                        <a:pt x="102" y="1578"/>
                      </a:lnTo>
                      <a:lnTo>
                        <a:pt x="120" y="1626"/>
                      </a:lnTo>
                      <a:lnTo>
                        <a:pt x="168" y="1626"/>
                      </a:lnTo>
                      <a:lnTo>
                        <a:pt x="180" y="1674"/>
                      </a:lnTo>
                      <a:lnTo>
                        <a:pt x="264" y="1656"/>
                      </a:lnTo>
                      <a:lnTo>
                        <a:pt x="318" y="1692"/>
                      </a:lnTo>
                      <a:lnTo>
                        <a:pt x="390" y="1656"/>
                      </a:lnTo>
                      <a:lnTo>
                        <a:pt x="444" y="1686"/>
                      </a:lnTo>
                      <a:lnTo>
                        <a:pt x="462" y="1644"/>
                      </a:lnTo>
                      <a:lnTo>
                        <a:pt x="504" y="1632"/>
                      </a:lnTo>
                      <a:lnTo>
                        <a:pt x="504" y="1572"/>
                      </a:lnTo>
                      <a:lnTo>
                        <a:pt x="552" y="1530"/>
                      </a:lnTo>
                      <a:close/>
                    </a:path>
                  </a:pathLst>
                </a:custGeom>
                <a:blipFill dpi="0" rotWithShape="0">
                  <a:blip r:embed="rId7"/>
                  <a:srcRect/>
                  <a:tile tx="0" ty="0" sx="100000" sy="100000" flip="none" algn="tl"/>
                </a:blipFill>
                <a:ln w="12700">
                  <a:solidFill>
                    <a:srgbClr val="006000"/>
                  </a:solidFill>
                  <a:prstDash val="solid"/>
                  <a:round/>
                  <a:headEnd/>
                  <a:tailEnd/>
                </a:ln>
              </p:spPr>
              <p:txBody>
                <a:bodyPr/>
                <a:lstStyle/>
                <a:p>
                  <a:endParaRPr lang="en-US"/>
                </a:p>
              </p:txBody>
            </p:sp>
          </p:grpSp>
        </p:grpSp>
        <p:sp>
          <p:nvSpPr>
            <p:cNvPr id="738606" name="Text Box 302"/>
            <p:cNvSpPr txBox="1">
              <a:spLocks noChangeArrowheads="1"/>
            </p:cNvSpPr>
            <p:nvPr/>
          </p:nvSpPr>
          <p:spPr bwMode="auto">
            <a:xfrm>
              <a:off x="2348" y="528"/>
              <a:ext cx="11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sz="2800"/>
                <a:t>frame n° 39</a:t>
              </a:r>
            </a:p>
          </p:txBody>
        </p:sp>
      </p:grpSp>
      <p:sp>
        <p:nvSpPr>
          <p:cNvPr id="738607" name="Oval 303"/>
          <p:cNvSpPr>
            <a:spLocks noChangeArrowheads="1"/>
          </p:cNvSpPr>
          <p:nvPr/>
        </p:nvSpPr>
        <p:spPr bwMode="auto">
          <a:xfrm>
            <a:off x="1336675" y="3505200"/>
            <a:ext cx="633413" cy="685800"/>
          </a:xfrm>
          <a:prstGeom prst="ellipse">
            <a:avLst/>
          </a:prstGeom>
          <a:solidFill>
            <a:srgbClr val="E7C855"/>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4000">
                <a:latin typeface="Times New Roman" pitchFamily="18" charset="0"/>
              </a:rPr>
              <a:t>I</a:t>
            </a:r>
          </a:p>
        </p:txBody>
      </p:sp>
      <p:sp>
        <p:nvSpPr>
          <p:cNvPr id="738608" name="Oval 304"/>
          <p:cNvSpPr>
            <a:spLocks noChangeArrowheads="1"/>
          </p:cNvSpPr>
          <p:nvPr/>
        </p:nvSpPr>
        <p:spPr bwMode="auto">
          <a:xfrm>
            <a:off x="7456488" y="3505200"/>
            <a:ext cx="631825" cy="685800"/>
          </a:xfrm>
          <a:prstGeom prst="ellipse">
            <a:avLst/>
          </a:prstGeom>
          <a:solidFill>
            <a:srgbClr val="E7C855"/>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4000">
                <a:latin typeface="Times New Roman" pitchFamily="18" charset="0"/>
              </a:rPr>
              <a:t>P</a:t>
            </a:r>
          </a:p>
        </p:txBody>
      </p:sp>
      <p:sp>
        <p:nvSpPr>
          <p:cNvPr id="738609" name="Oval 305"/>
          <p:cNvSpPr>
            <a:spLocks noChangeArrowheads="1"/>
          </p:cNvSpPr>
          <p:nvPr/>
        </p:nvSpPr>
        <p:spPr bwMode="auto">
          <a:xfrm>
            <a:off x="4430713" y="3505200"/>
            <a:ext cx="633412" cy="685800"/>
          </a:xfrm>
          <a:prstGeom prst="ellipse">
            <a:avLst/>
          </a:prstGeom>
          <a:solidFill>
            <a:srgbClr val="E7C855"/>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4000">
                <a:latin typeface="Times New Roman" pitchFamily="18" charset="0"/>
              </a:rPr>
              <a:t>B</a:t>
            </a:r>
          </a:p>
        </p:txBody>
      </p:sp>
      <p:sp>
        <p:nvSpPr>
          <p:cNvPr id="738610" name="Rectangle 306"/>
          <p:cNvSpPr>
            <a:spLocks noChangeArrowheads="1"/>
          </p:cNvSpPr>
          <p:nvPr/>
        </p:nvSpPr>
        <p:spPr bwMode="auto">
          <a:xfrm>
            <a:off x="352425" y="4572000"/>
            <a:ext cx="2460625" cy="609600"/>
          </a:xfrm>
          <a:prstGeom prst="rect">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2400">
                <a:latin typeface="Times New Roman" pitchFamily="18" charset="0"/>
              </a:rPr>
              <a:t>reference picture</a:t>
            </a:r>
          </a:p>
        </p:txBody>
      </p:sp>
      <p:sp>
        <p:nvSpPr>
          <p:cNvPr id="738611" name="AutoShape 307"/>
          <p:cNvSpPr>
            <a:spLocks noChangeArrowheads="1"/>
          </p:cNvSpPr>
          <p:nvPr/>
        </p:nvSpPr>
        <p:spPr bwMode="auto">
          <a:xfrm>
            <a:off x="2822575" y="1981200"/>
            <a:ext cx="765175"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12" name="AutoShape 308"/>
          <p:cNvSpPr>
            <a:spLocks noChangeArrowheads="1"/>
          </p:cNvSpPr>
          <p:nvPr/>
        </p:nvSpPr>
        <p:spPr bwMode="auto">
          <a:xfrm flipH="1">
            <a:off x="5627688" y="1981200"/>
            <a:ext cx="773112"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8613" name="Object 309"/>
          <p:cNvGraphicFramePr>
            <a:graphicFrameLocks noChangeAspect="1"/>
          </p:cNvGraphicFramePr>
          <p:nvPr/>
        </p:nvGraphicFramePr>
        <p:xfrm>
          <a:off x="4079875" y="4495800"/>
          <a:ext cx="1619250" cy="455613"/>
        </p:xfrm>
        <a:graphic>
          <a:graphicData uri="http://schemas.openxmlformats.org/presentationml/2006/ole">
            <mc:AlternateContent xmlns:mc="http://schemas.openxmlformats.org/markup-compatibility/2006">
              <mc:Choice xmlns:v="urn:schemas-microsoft-com:vml" Requires="v">
                <p:oleObj spid="_x0000_s10257" name="Clip" r:id="rId10" imgW="6544800" imgH="1706400" progId="MS_ClipArt_Gallery.2">
                  <p:embed/>
                </p:oleObj>
              </mc:Choice>
              <mc:Fallback>
                <p:oleObj name="Clip" r:id="rId10" imgW="6544800" imgH="17064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75" y="4495800"/>
                        <a:ext cx="16192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8614" name="AutoShape 310"/>
          <p:cNvSpPr>
            <a:spLocks noChangeArrowheads="1"/>
          </p:cNvSpPr>
          <p:nvPr/>
        </p:nvSpPr>
        <p:spPr bwMode="auto">
          <a:xfrm>
            <a:off x="4010025" y="4343400"/>
            <a:ext cx="703263" cy="762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rgbClr val="FFFFFF">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15" name="AutoShape 311"/>
          <p:cNvSpPr>
            <a:spLocks noChangeArrowheads="1"/>
          </p:cNvSpPr>
          <p:nvPr/>
        </p:nvSpPr>
        <p:spPr bwMode="auto">
          <a:xfrm>
            <a:off x="4924425" y="4343400"/>
            <a:ext cx="703263" cy="762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16" name="Rectangle 312"/>
          <p:cNvSpPr>
            <a:spLocks noChangeArrowheads="1"/>
          </p:cNvSpPr>
          <p:nvPr/>
        </p:nvSpPr>
        <p:spPr bwMode="auto">
          <a:xfrm>
            <a:off x="5942013" y="4648200"/>
            <a:ext cx="3132137" cy="838200"/>
          </a:xfrm>
          <a:prstGeom prst="rect">
            <a:avLst/>
          </a:prstGeom>
          <a:solidFill>
            <a:srgbClr val="E7C85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r>
              <a:rPr lang="fr-FR" sz="2400">
                <a:latin typeface="Times New Roman" pitchFamily="18" charset="0"/>
              </a:rPr>
              <a:t>movement vectors </a:t>
            </a:r>
          </a:p>
          <a:p>
            <a:pPr defTabSz="762000"/>
            <a:r>
              <a:rPr lang="fr-FR" sz="2400">
                <a:latin typeface="Times New Roman" pitchFamily="18" charset="0"/>
              </a:rPr>
              <a:t> of blocks</a:t>
            </a:r>
          </a:p>
        </p:txBody>
      </p:sp>
      <p:sp>
        <p:nvSpPr>
          <p:cNvPr id="738617" name="Line 313"/>
          <p:cNvSpPr>
            <a:spLocks noChangeShapeType="1"/>
          </p:cNvSpPr>
          <p:nvPr/>
        </p:nvSpPr>
        <p:spPr bwMode="auto">
          <a:xfrm>
            <a:off x="1687513" y="41910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18" name="Freeform 314"/>
          <p:cNvSpPr>
            <a:spLocks/>
          </p:cNvSpPr>
          <p:nvPr/>
        </p:nvSpPr>
        <p:spPr bwMode="auto">
          <a:xfrm>
            <a:off x="1687513" y="5181600"/>
            <a:ext cx="6049962" cy="990600"/>
          </a:xfrm>
          <a:custGeom>
            <a:avLst/>
            <a:gdLst>
              <a:gd name="T0" fmla="*/ 0 w 4224"/>
              <a:gd name="T1" fmla="*/ 0 h 624"/>
              <a:gd name="T2" fmla="*/ 0 w 4224"/>
              <a:gd name="T3" fmla="*/ 624 h 624"/>
              <a:gd name="T4" fmla="*/ 4224 w 4224"/>
              <a:gd name="T5" fmla="*/ 624 h 624"/>
              <a:gd name="T6" fmla="*/ 4224 w 4224"/>
              <a:gd name="T7" fmla="*/ 192 h 624"/>
            </a:gdLst>
            <a:ahLst/>
            <a:cxnLst>
              <a:cxn ang="0">
                <a:pos x="T0" y="T1"/>
              </a:cxn>
              <a:cxn ang="0">
                <a:pos x="T2" y="T3"/>
              </a:cxn>
              <a:cxn ang="0">
                <a:pos x="T4" y="T5"/>
              </a:cxn>
              <a:cxn ang="0">
                <a:pos x="T6" y="T7"/>
              </a:cxn>
            </a:cxnLst>
            <a:rect l="0" t="0" r="r" b="b"/>
            <a:pathLst>
              <a:path w="4224" h="624">
                <a:moveTo>
                  <a:pt x="0" y="0"/>
                </a:moveTo>
                <a:lnTo>
                  <a:pt x="0" y="624"/>
                </a:lnTo>
                <a:lnTo>
                  <a:pt x="4224" y="624"/>
                </a:lnTo>
                <a:lnTo>
                  <a:pt x="4224" y="192"/>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19" name="Line 315"/>
          <p:cNvSpPr>
            <a:spLocks noChangeShapeType="1"/>
          </p:cNvSpPr>
          <p:nvPr/>
        </p:nvSpPr>
        <p:spPr bwMode="auto">
          <a:xfrm flipV="1">
            <a:off x="7737475" y="4191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20" name="Line 316"/>
          <p:cNvSpPr>
            <a:spLocks noChangeShapeType="1"/>
          </p:cNvSpPr>
          <p:nvPr/>
        </p:nvSpPr>
        <p:spPr bwMode="auto">
          <a:xfrm>
            <a:off x="1970088" y="3886200"/>
            <a:ext cx="2460625"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21" name="Line 317"/>
          <p:cNvSpPr>
            <a:spLocks noChangeShapeType="1"/>
          </p:cNvSpPr>
          <p:nvPr/>
        </p:nvSpPr>
        <p:spPr bwMode="auto">
          <a:xfrm flipH="1">
            <a:off x="5064125" y="3886200"/>
            <a:ext cx="2392363"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22" name="AutoShape 318"/>
          <p:cNvSpPr>
            <a:spLocks noChangeArrowheads="1"/>
          </p:cNvSpPr>
          <p:nvPr/>
        </p:nvSpPr>
        <p:spPr bwMode="auto">
          <a:xfrm rot="1690879">
            <a:off x="1244600" y="3670300"/>
            <a:ext cx="2882900" cy="304800"/>
          </a:xfrm>
          <a:prstGeom prst="rightArrow">
            <a:avLst>
              <a:gd name="adj1" fmla="val 50000"/>
              <a:gd name="adj2" fmla="val 126987"/>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a:endParaRPr lang="fr-FR" sz="2400">
              <a:latin typeface="Times New Roman" pitchFamily="18" charset="0"/>
            </a:endParaRPr>
          </a:p>
        </p:txBody>
      </p:sp>
      <p:sp>
        <p:nvSpPr>
          <p:cNvPr id="738623" name="AutoShape 319"/>
          <p:cNvSpPr>
            <a:spLocks noChangeArrowheads="1"/>
          </p:cNvSpPr>
          <p:nvPr/>
        </p:nvSpPr>
        <p:spPr bwMode="auto">
          <a:xfrm rot="9365576">
            <a:off x="5416550" y="3581400"/>
            <a:ext cx="2882900" cy="304800"/>
          </a:xfrm>
          <a:prstGeom prst="rightArrow">
            <a:avLst>
              <a:gd name="adj1" fmla="val 50000"/>
              <a:gd name="adj2" fmla="val 126987"/>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24" name="AutoShape 320"/>
          <p:cNvSpPr>
            <a:spLocks noChangeArrowheads="1"/>
          </p:cNvSpPr>
          <p:nvPr/>
        </p:nvSpPr>
        <p:spPr bwMode="auto">
          <a:xfrm rot="-5401877">
            <a:off x="3618706" y="3579019"/>
            <a:ext cx="1208088" cy="304800"/>
          </a:xfrm>
          <a:prstGeom prst="rightArrow">
            <a:avLst>
              <a:gd name="adj1" fmla="val 45815"/>
              <a:gd name="adj2" fmla="val 118191"/>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762000"/>
            <a:endParaRPr lang="fr-FR" sz="2400">
              <a:latin typeface="Times New Roman" pitchFamily="18" charset="0"/>
            </a:endParaRPr>
          </a:p>
        </p:txBody>
      </p:sp>
      <p:sp>
        <p:nvSpPr>
          <p:cNvPr id="738625" name="AutoShape 321"/>
          <p:cNvSpPr>
            <a:spLocks noChangeArrowheads="1"/>
          </p:cNvSpPr>
          <p:nvPr/>
        </p:nvSpPr>
        <p:spPr bwMode="auto">
          <a:xfrm rot="-5401877">
            <a:off x="4666456" y="3579019"/>
            <a:ext cx="1208088" cy="304800"/>
          </a:xfrm>
          <a:prstGeom prst="rightArrow">
            <a:avLst>
              <a:gd name="adj1" fmla="val 45815"/>
              <a:gd name="adj2" fmla="val 118191"/>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762000"/>
            <a:endParaRPr lang="fr-FR" sz="2400">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3307221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738307"/>
                                        </p:tgtEl>
                                        <p:attrNameLst>
                                          <p:attrName>style.visibility</p:attrName>
                                        </p:attrNameLst>
                                      </p:cBhvr>
                                      <p:to>
                                        <p:strVal val="visible"/>
                                      </p:to>
                                    </p:set>
                                    <p:anim calcmode="lin" valueType="num">
                                      <p:cBhvr additive="base">
                                        <p:cTn id="7" dur="5000" fill="hold"/>
                                        <p:tgtEl>
                                          <p:spTgt spid="738307"/>
                                        </p:tgtEl>
                                        <p:attrNameLst>
                                          <p:attrName>ppt_x</p:attrName>
                                        </p:attrNameLst>
                                      </p:cBhvr>
                                      <p:tavLst>
                                        <p:tav tm="0">
                                          <p:val>
                                            <p:strVal val="1+#ppt_w/2"/>
                                          </p:val>
                                        </p:tav>
                                        <p:tav tm="100000">
                                          <p:val>
                                            <p:strVal val="#ppt_x"/>
                                          </p:val>
                                        </p:tav>
                                      </p:tavLst>
                                    </p:anim>
                                    <p:anim calcmode="lin" valueType="num">
                                      <p:cBhvr additive="base">
                                        <p:cTn id="8" dur="5000" fill="hold"/>
                                        <p:tgtEl>
                                          <p:spTgt spid="7383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738507"/>
                                        </p:tgtEl>
                                        <p:attrNameLst>
                                          <p:attrName>style.visibility</p:attrName>
                                        </p:attrNameLst>
                                      </p:cBhvr>
                                      <p:to>
                                        <p:strVal val="visible"/>
                                      </p:to>
                                    </p:set>
                                    <p:anim calcmode="lin" valueType="num">
                                      <p:cBhvr additive="base">
                                        <p:cTn id="13" dur="5000" fill="hold"/>
                                        <p:tgtEl>
                                          <p:spTgt spid="738507"/>
                                        </p:tgtEl>
                                        <p:attrNameLst>
                                          <p:attrName>ppt_x</p:attrName>
                                        </p:attrNameLst>
                                      </p:cBhvr>
                                      <p:tavLst>
                                        <p:tav tm="0">
                                          <p:val>
                                            <p:strVal val="1+#ppt_w/2"/>
                                          </p:val>
                                        </p:tav>
                                        <p:tav tm="100000">
                                          <p:val>
                                            <p:strVal val="#ppt_x"/>
                                          </p:val>
                                        </p:tav>
                                      </p:tavLst>
                                    </p:anim>
                                    <p:anim calcmode="lin" valueType="num">
                                      <p:cBhvr additive="base">
                                        <p:cTn id="14" dur="5000" fill="hold"/>
                                        <p:tgtEl>
                                          <p:spTgt spid="7385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738407"/>
                                        </p:tgtEl>
                                        <p:attrNameLst>
                                          <p:attrName>style.visibility</p:attrName>
                                        </p:attrNameLst>
                                      </p:cBhvr>
                                      <p:to>
                                        <p:strVal val="visible"/>
                                      </p:to>
                                    </p:set>
                                    <p:anim calcmode="lin" valueType="num">
                                      <p:cBhvr additive="base">
                                        <p:cTn id="19" dur="5000" fill="hold"/>
                                        <p:tgtEl>
                                          <p:spTgt spid="738407"/>
                                        </p:tgtEl>
                                        <p:attrNameLst>
                                          <p:attrName>ppt_x</p:attrName>
                                        </p:attrNameLst>
                                      </p:cBhvr>
                                      <p:tavLst>
                                        <p:tav tm="0">
                                          <p:val>
                                            <p:strVal val="1+#ppt_w/2"/>
                                          </p:val>
                                        </p:tav>
                                        <p:tav tm="100000">
                                          <p:val>
                                            <p:strVal val="#ppt_x"/>
                                          </p:val>
                                        </p:tav>
                                      </p:tavLst>
                                    </p:anim>
                                    <p:anim calcmode="lin" valueType="num">
                                      <p:cBhvr additive="base">
                                        <p:cTn id="20" dur="5000" fill="hold"/>
                                        <p:tgtEl>
                                          <p:spTgt spid="7384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38607"/>
                                        </p:tgtEl>
                                        <p:attrNameLst>
                                          <p:attrName>style.visibility</p:attrName>
                                        </p:attrNameLst>
                                      </p:cBhvr>
                                      <p:to>
                                        <p:strVal val="visible"/>
                                      </p:to>
                                    </p:set>
                                    <p:anim calcmode="lin" valueType="num">
                                      <p:cBhvr>
                                        <p:cTn id="25" dur="1000" fill="hold"/>
                                        <p:tgtEl>
                                          <p:spTgt spid="738607"/>
                                        </p:tgtEl>
                                        <p:attrNameLst>
                                          <p:attrName>ppt_w</p:attrName>
                                        </p:attrNameLst>
                                      </p:cBhvr>
                                      <p:tavLst>
                                        <p:tav tm="0">
                                          <p:val>
                                            <p:fltVal val="0"/>
                                          </p:val>
                                        </p:tav>
                                        <p:tav tm="100000">
                                          <p:val>
                                            <p:strVal val="#ppt_w"/>
                                          </p:val>
                                        </p:tav>
                                      </p:tavLst>
                                    </p:anim>
                                    <p:anim calcmode="lin" valueType="num">
                                      <p:cBhvr>
                                        <p:cTn id="26" dur="1000" fill="hold"/>
                                        <p:tgtEl>
                                          <p:spTgt spid="73860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738617"/>
                                        </p:tgtEl>
                                        <p:attrNameLst>
                                          <p:attrName>style.visibility</p:attrName>
                                        </p:attrNameLst>
                                      </p:cBhvr>
                                      <p:to>
                                        <p:strVal val="visible"/>
                                      </p:to>
                                    </p:set>
                                    <p:animEffect transition="in" filter="slide(fromTop)">
                                      <p:cBhvr>
                                        <p:cTn id="31" dur="1000"/>
                                        <p:tgtEl>
                                          <p:spTgt spid="738617"/>
                                        </p:tgtEl>
                                      </p:cBhvr>
                                    </p:animEffect>
                                  </p:childTnLst>
                                </p:cTn>
                              </p:par>
                            </p:childTnLst>
                          </p:cTn>
                        </p:par>
                        <p:par>
                          <p:cTn id="32" fill="hold" nodeType="afterGroup">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738610"/>
                                        </p:tgtEl>
                                        <p:attrNameLst>
                                          <p:attrName>style.visibility</p:attrName>
                                        </p:attrNameLst>
                                      </p:cBhvr>
                                      <p:to>
                                        <p:strVal val="visible"/>
                                      </p:to>
                                    </p:set>
                                    <p:anim calcmode="lin" valueType="num">
                                      <p:cBhvr>
                                        <p:cTn id="35" dur="1000" fill="hold"/>
                                        <p:tgtEl>
                                          <p:spTgt spid="738610"/>
                                        </p:tgtEl>
                                        <p:attrNameLst>
                                          <p:attrName>ppt_w</p:attrName>
                                        </p:attrNameLst>
                                      </p:cBhvr>
                                      <p:tavLst>
                                        <p:tav tm="0">
                                          <p:val>
                                            <p:fltVal val="0"/>
                                          </p:val>
                                        </p:tav>
                                        <p:tav tm="100000">
                                          <p:val>
                                            <p:strVal val="#ppt_w"/>
                                          </p:val>
                                        </p:tav>
                                      </p:tavLst>
                                    </p:anim>
                                    <p:anim calcmode="lin" valueType="num">
                                      <p:cBhvr>
                                        <p:cTn id="36" dur="1000" fill="hold"/>
                                        <p:tgtEl>
                                          <p:spTgt spid="73861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738618"/>
                                        </p:tgtEl>
                                        <p:attrNameLst>
                                          <p:attrName>style.visibility</p:attrName>
                                        </p:attrNameLst>
                                      </p:cBhvr>
                                      <p:to>
                                        <p:strVal val="visible"/>
                                      </p:to>
                                    </p:set>
                                    <p:anim calcmode="lin" valueType="num">
                                      <p:cBhvr>
                                        <p:cTn id="41" dur="1000" fill="hold"/>
                                        <p:tgtEl>
                                          <p:spTgt spid="738618"/>
                                        </p:tgtEl>
                                        <p:attrNameLst>
                                          <p:attrName>ppt_x</p:attrName>
                                        </p:attrNameLst>
                                      </p:cBhvr>
                                      <p:tavLst>
                                        <p:tav tm="0">
                                          <p:val>
                                            <p:strVal val="#ppt_x-#ppt_w/2"/>
                                          </p:val>
                                        </p:tav>
                                        <p:tav tm="100000">
                                          <p:val>
                                            <p:strVal val="#ppt_x"/>
                                          </p:val>
                                        </p:tav>
                                      </p:tavLst>
                                    </p:anim>
                                    <p:anim calcmode="lin" valueType="num">
                                      <p:cBhvr>
                                        <p:cTn id="42" dur="1000" fill="hold"/>
                                        <p:tgtEl>
                                          <p:spTgt spid="738618"/>
                                        </p:tgtEl>
                                        <p:attrNameLst>
                                          <p:attrName>ppt_y</p:attrName>
                                        </p:attrNameLst>
                                      </p:cBhvr>
                                      <p:tavLst>
                                        <p:tav tm="0">
                                          <p:val>
                                            <p:strVal val="#ppt_y"/>
                                          </p:val>
                                        </p:tav>
                                        <p:tav tm="100000">
                                          <p:val>
                                            <p:strVal val="#ppt_y"/>
                                          </p:val>
                                        </p:tav>
                                      </p:tavLst>
                                    </p:anim>
                                    <p:anim calcmode="lin" valueType="num">
                                      <p:cBhvr>
                                        <p:cTn id="43" dur="1000" fill="hold"/>
                                        <p:tgtEl>
                                          <p:spTgt spid="738618"/>
                                        </p:tgtEl>
                                        <p:attrNameLst>
                                          <p:attrName>ppt_w</p:attrName>
                                        </p:attrNameLst>
                                      </p:cBhvr>
                                      <p:tavLst>
                                        <p:tav tm="0">
                                          <p:val>
                                            <p:fltVal val="0"/>
                                          </p:val>
                                        </p:tav>
                                        <p:tav tm="100000">
                                          <p:val>
                                            <p:strVal val="#ppt_w"/>
                                          </p:val>
                                        </p:tav>
                                      </p:tavLst>
                                    </p:anim>
                                    <p:anim calcmode="lin" valueType="num">
                                      <p:cBhvr>
                                        <p:cTn id="44" dur="1000" fill="hold"/>
                                        <p:tgtEl>
                                          <p:spTgt spid="738618"/>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38616"/>
                                        </p:tgtEl>
                                        <p:attrNameLst>
                                          <p:attrName>style.visibility</p:attrName>
                                        </p:attrNameLst>
                                      </p:cBhvr>
                                      <p:to>
                                        <p:strVal val="visible"/>
                                      </p:to>
                                    </p:set>
                                    <p:anim calcmode="lin" valueType="num">
                                      <p:cBhvr>
                                        <p:cTn id="48" dur="1000" fill="hold"/>
                                        <p:tgtEl>
                                          <p:spTgt spid="738616"/>
                                        </p:tgtEl>
                                        <p:attrNameLst>
                                          <p:attrName>ppt_w</p:attrName>
                                        </p:attrNameLst>
                                      </p:cBhvr>
                                      <p:tavLst>
                                        <p:tav tm="0">
                                          <p:val>
                                            <p:fltVal val="0"/>
                                          </p:val>
                                        </p:tav>
                                        <p:tav tm="100000">
                                          <p:val>
                                            <p:strVal val="#ppt_w"/>
                                          </p:val>
                                        </p:tav>
                                      </p:tavLst>
                                    </p:anim>
                                    <p:anim calcmode="lin" valueType="num">
                                      <p:cBhvr>
                                        <p:cTn id="49" dur="1000" fill="hold"/>
                                        <p:tgtEl>
                                          <p:spTgt spid="738616"/>
                                        </p:tgtEl>
                                        <p:attrNameLst>
                                          <p:attrName>ppt_h</p:attrName>
                                        </p:attrNameLst>
                                      </p:cBhvr>
                                      <p:tavLst>
                                        <p:tav tm="0">
                                          <p:val>
                                            <p:fltVal val="0"/>
                                          </p:val>
                                        </p:tav>
                                        <p:tav tm="100000">
                                          <p:val>
                                            <p:strVal val="#ppt_h"/>
                                          </p:val>
                                        </p:tav>
                                      </p:tavLst>
                                    </p:anim>
                                  </p:childTnLst>
                                </p:cTn>
                              </p:par>
                            </p:childTnLst>
                          </p:cTn>
                        </p:par>
                        <p:par>
                          <p:cTn id="50" fill="hold" nodeType="afterGroup">
                            <p:stCondLst>
                              <p:cond delay="2000"/>
                            </p:stCondLst>
                            <p:childTnLst>
                              <p:par>
                                <p:cTn id="51" presetID="12" presetClass="entr" presetSubtype="4" fill="hold" grpId="0" nodeType="afterEffect">
                                  <p:stCondLst>
                                    <p:cond delay="0"/>
                                  </p:stCondLst>
                                  <p:childTnLst>
                                    <p:set>
                                      <p:cBhvr>
                                        <p:cTn id="52" dur="1" fill="hold">
                                          <p:stCondLst>
                                            <p:cond delay="0"/>
                                          </p:stCondLst>
                                        </p:cTn>
                                        <p:tgtEl>
                                          <p:spTgt spid="738619"/>
                                        </p:tgtEl>
                                        <p:attrNameLst>
                                          <p:attrName>style.visibility</p:attrName>
                                        </p:attrNameLst>
                                      </p:cBhvr>
                                      <p:to>
                                        <p:strVal val="visible"/>
                                      </p:to>
                                    </p:set>
                                    <p:animEffect transition="in" filter="slide(fromBottom)">
                                      <p:cBhvr>
                                        <p:cTn id="53" dur="1000"/>
                                        <p:tgtEl>
                                          <p:spTgt spid="738619"/>
                                        </p:tgtEl>
                                      </p:cBhvr>
                                    </p:animEffect>
                                  </p:childTnLst>
                                </p:cTn>
                              </p:par>
                            </p:childTnLst>
                          </p:cTn>
                        </p:par>
                        <p:par>
                          <p:cTn id="54" fill="hold" nodeType="afterGroup">
                            <p:stCondLst>
                              <p:cond delay="3000"/>
                            </p:stCondLst>
                            <p:childTnLst>
                              <p:par>
                                <p:cTn id="55" presetID="23" presetClass="entr" presetSubtype="16" fill="hold" grpId="0" nodeType="afterEffect">
                                  <p:stCondLst>
                                    <p:cond delay="0"/>
                                  </p:stCondLst>
                                  <p:childTnLst>
                                    <p:set>
                                      <p:cBhvr>
                                        <p:cTn id="56" dur="1" fill="hold">
                                          <p:stCondLst>
                                            <p:cond delay="0"/>
                                          </p:stCondLst>
                                        </p:cTn>
                                        <p:tgtEl>
                                          <p:spTgt spid="738608"/>
                                        </p:tgtEl>
                                        <p:attrNameLst>
                                          <p:attrName>style.visibility</p:attrName>
                                        </p:attrNameLst>
                                      </p:cBhvr>
                                      <p:to>
                                        <p:strVal val="visible"/>
                                      </p:to>
                                    </p:set>
                                    <p:anim calcmode="lin" valueType="num">
                                      <p:cBhvr>
                                        <p:cTn id="57" dur="1000" fill="hold"/>
                                        <p:tgtEl>
                                          <p:spTgt spid="738608"/>
                                        </p:tgtEl>
                                        <p:attrNameLst>
                                          <p:attrName>ppt_w</p:attrName>
                                        </p:attrNameLst>
                                      </p:cBhvr>
                                      <p:tavLst>
                                        <p:tav tm="0">
                                          <p:val>
                                            <p:fltVal val="0"/>
                                          </p:val>
                                        </p:tav>
                                        <p:tav tm="100000">
                                          <p:val>
                                            <p:strVal val="#ppt_w"/>
                                          </p:val>
                                        </p:tav>
                                      </p:tavLst>
                                    </p:anim>
                                    <p:anim calcmode="lin" valueType="num">
                                      <p:cBhvr>
                                        <p:cTn id="58" dur="1000" fill="hold"/>
                                        <p:tgtEl>
                                          <p:spTgt spid="738608"/>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738609"/>
                                        </p:tgtEl>
                                        <p:attrNameLst>
                                          <p:attrName>style.visibility</p:attrName>
                                        </p:attrNameLst>
                                      </p:cBhvr>
                                      <p:to>
                                        <p:strVal val="visible"/>
                                      </p:to>
                                    </p:set>
                                    <p:anim calcmode="lin" valueType="num">
                                      <p:cBhvr>
                                        <p:cTn id="63" dur="1000" fill="hold"/>
                                        <p:tgtEl>
                                          <p:spTgt spid="738609"/>
                                        </p:tgtEl>
                                        <p:attrNameLst>
                                          <p:attrName>ppt_w</p:attrName>
                                        </p:attrNameLst>
                                      </p:cBhvr>
                                      <p:tavLst>
                                        <p:tav tm="0">
                                          <p:val>
                                            <p:fltVal val="0"/>
                                          </p:val>
                                        </p:tav>
                                        <p:tav tm="100000">
                                          <p:val>
                                            <p:strVal val="#ppt_w"/>
                                          </p:val>
                                        </p:tav>
                                      </p:tavLst>
                                    </p:anim>
                                    <p:anim calcmode="lin" valueType="num">
                                      <p:cBhvr>
                                        <p:cTn id="64" dur="1000" fill="hold"/>
                                        <p:tgtEl>
                                          <p:spTgt spid="738609"/>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738611"/>
                                        </p:tgtEl>
                                        <p:attrNameLst>
                                          <p:attrName>style.visibility</p:attrName>
                                        </p:attrNameLst>
                                      </p:cBhvr>
                                      <p:to>
                                        <p:strVal val="visible"/>
                                      </p:to>
                                    </p:set>
                                    <p:animEffect transition="in" filter="slide(fromLeft)">
                                      <p:cBhvr>
                                        <p:cTn id="69" dur="1000"/>
                                        <p:tgtEl>
                                          <p:spTgt spid="738611"/>
                                        </p:tgtEl>
                                      </p:cBhvr>
                                    </p:animEffect>
                                  </p:childTnLst>
                                </p:cTn>
                              </p:par>
                            </p:childTnLst>
                          </p:cTn>
                        </p:par>
                        <p:par>
                          <p:cTn id="70" fill="hold" nodeType="afterGroup">
                            <p:stCondLst>
                              <p:cond delay="1000"/>
                            </p:stCondLst>
                            <p:childTnLst>
                              <p:par>
                                <p:cTn id="71" presetID="12" presetClass="entr" presetSubtype="8" fill="hold" grpId="0" nodeType="afterEffect">
                                  <p:stCondLst>
                                    <p:cond delay="0"/>
                                  </p:stCondLst>
                                  <p:childTnLst>
                                    <p:set>
                                      <p:cBhvr>
                                        <p:cTn id="72" dur="1" fill="hold">
                                          <p:stCondLst>
                                            <p:cond delay="0"/>
                                          </p:stCondLst>
                                        </p:cTn>
                                        <p:tgtEl>
                                          <p:spTgt spid="738620"/>
                                        </p:tgtEl>
                                        <p:attrNameLst>
                                          <p:attrName>style.visibility</p:attrName>
                                        </p:attrNameLst>
                                      </p:cBhvr>
                                      <p:to>
                                        <p:strVal val="visible"/>
                                      </p:to>
                                    </p:set>
                                    <p:animEffect transition="in" filter="slide(fromLeft)">
                                      <p:cBhvr>
                                        <p:cTn id="73" dur="1000"/>
                                        <p:tgtEl>
                                          <p:spTgt spid="738620"/>
                                        </p:tgtEl>
                                      </p:cBhvr>
                                    </p:animEffect>
                                  </p:childTnLst>
                                </p:cTn>
                              </p:par>
                            </p:childTnLst>
                          </p:cTn>
                        </p:par>
                        <p:par>
                          <p:cTn id="74" fill="hold" nodeType="afterGroup">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738612"/>
                                        </p:tgtEl>
                                        <p:attrNameLst>
                                          <p:attrName>style.visibility</p:attrName>
                                        </p:attrNameLst>
                                      </p:cBhvr>
                                      <p:to>
                                        <p:strVal val="visible"/>
                                      </p:to>
                                    </p:set>
                                    <p:animEffect transition="in" filter="slide(fromRight)">
                                      <p:cBhvr>
                                        <p:cTn id="77" dur="1000"/>
                                        <p:tgtEl>
                                          <p:spTgt spid="738612"/>
                                        </p:tgtEl>
                                      </p:cBhvr>
                                    </p:animEffect>
                                  </p:childTnLst>
                                </p:cTn>
                              </p:par>
                            </p:childTnLst>
                          </p:cTn>
                        </p:par>
                        <p:par>
                          <p:cTn id="78" fill="hold" nodeType="afterGroup">
                            <p:stCondLst>
                              <p:cond delay="3000"/>
                            </p:stCondLst>
                            <p:childTnLst>
                              <p:par>
                                <p:cTn id="79" presetID="12" presetClass="entr" presetSubtype="2" fill="hold" grpId="0" nodeType="afterEffect">
                                  <p:stCondLst>
                                    <p:cond delay="0"/>
                                  </p:stCondLst>
                                  <p:childTnLst>
                                    <p:set>
                                      <p:cBhvr>
                                        <p:cTn id="80" dur="1" fill="hold">
                                          <p:stCondLst>
                                            <p:cond delay="0"/>
                                          </p:stCondLst>
                                        </p:cTn>
                                        <p:tgtEl>
                                          <p:spTgt spid="738621"/>
                                        </p:tgtEl>
                                        <p:attrNameLst>
                                          <p:attrName>style.visibility</p:attrName>
                                        </p:attrNameLst>
                                      </p:cBhvr>
                                      <p:to>
                                        <p:strVal val="visible"/>
                                      </p:to>
                                    </p:set>
                                    <p:animEffect transition="in" filter="slide(fromRight)">
                                      <p:cBhvr>
                                        <p:cTn id="81" dur="1000"/>
                                        <p:tgtEl>
                                          <p:spTgt spid="7386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32" fill="hold" nodeType="clickEffect">
                                  <p:stCondLst>
                                    <p:cond delay="0"/>
                                  </p:stCondLst>
                                  <p:childTnLst>
                                    <p:set>
                                      <p:cBhvr>
                                        <p:cTn id="85" dur="1" fill="hold">
                                          <p:stCondLst>
                                            <p:cond delay="0"/>
                                          </p:stCondLst>
                                        </p:cTn>
                                        <p:tgtEl>
                                          <p:spTgt spid="738613"/>
                                        </p:tgtEl>
                                        <p:attrNameLst>
                                          <p:attrName>style.visibility</p:attrName>
                                        </p:attrNameLst>
                                      </p:cBhvr>
                                      <p:to>
                                        <p:strVal val="visible"/>
                                      </p:to>
                                    </p:set>
                                    <p:anim calcmode="lin" valueType="num">
                                      <p:cBhvr>
                                        <p:cTn id="86" dur="1000" fill="hold"/>
                                        <p:tgtEl>
                                          <p:spTgt spid="738613"/>
                                        </p:tgtEl>
                                        <p:attrNameLst>
                                          <p:attrName>ppt_w</p:attrName>
                                        </p:attrNameLst>
                                      </p:cBhvr>
                                      <p:tavLst>
                                        <p:tav tm="0">
                                          <p:val>
                                            <p:strVal val="4*#ppt_w"/>
                                          </p:val>
                                        </p:tav>
                                        <p:tav tm="100000">
                                          <p:val>
                                            <p:strVal val="#ppt_w"/>
                                          </p:val>
                                        </p:tav>
                                      </p:tavLst>
                                    </p:anim>
                                    <p:anim calcmode="lin" valueType="num">
                                      <p:cBhvr>
                                        <p:cTn id="87" dur="1000" fill="hold"/>
                                        <p:tgtEl>
                                          <p:spTgt spid="738613"/>
                                        </p:tgtEl>
                                        <p:attrNameLst>
                                          <p:attrName>ppt_h</p:attrName>
                                        </p:attrNameLst>
                                      </p:cBhvr>
                                      <p:tavLst>
                                        <p:tav tm="0">
                                          <p:val>
                                            <p:strVal val="4*#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738622"/>
                                        </p:tgtEl>
                                        <p:attrNameLst>
                                          <p:attrName>style.visibility</p:attrName>
                                        </p:attrNameLst>
                                      </p:cBhvr>
                                      <p:to>
                                        <p:strVal val="visible"/>
                                      </p:to>
                                    </p:set>
                                    <p:animEffect transition="in" filter="slide(fromLeft)">
                                      <p:cBhvr>
                                        <p:cTn id="92" dur="1000"/>
                                        <p:tgtEl>
                                          <p:spTgt spid="738622"/>
                                        </p:tgtEl>
                                      </p:cBhvr>
                                    </p:animEffect>
                                  </p:childTnLst>
                                </p:cTn>
                              </p:par>
                            </p:childTnLst>
                          </p:cTn>
                        </p:par>
                        <p:par>
                          <p:cTn id="93" fill="hold" nodeType="afterGroup">
                            <p:stCondLst>
                              <p:cond delay="1000"/>
                            </p:stCondLst>
                            <p:childTnLst>
                              <p:par>
                                <p:cTn id="94" presetID="23" presetClass="entr" presetSubtype="16" fill="hold" grpId="0" nodeType="afterEffect">
                                  <p:stCondLst>
                                    <p:cond delay="0"/>
                                  </p:stCondLst>
                                  <p:childTnLst>
                                    <p:set>
                                      <p:cBhvr>
                                        <p:cTn id="95" dur="1" fill="hold">
                                          <p:stCondLst>
                                            <p:cond delay="0"/>
                                          </p:stCondLst>
                                        </p:cTn>
                                        <p:tgtEl>
                                          <p:spTgt spid="738614"/>
                                        </p:tgtEl>
                                        <p:attrNameLst>
                                          <p:attrName>style.visibility</p:attrName>
                                        </p:attrNameLst>
                                      </p:cBhvr>
                                      <p:to>
                                        <p:strVal val="visible"/>
                                      </p:to>
                                    </p:set>
                                    <p:anim calcmode="lin" valueType="num">
                                      <p:cBhvr>
                                        <p:cTn id="96" dur="1000" fill="hold"/>
                                        <p:tgtEl>
                                          <p:spTgt spid="738614"/>
                                        </p:tgtEl>
                                        <p:attrNameLst>
                                          <p:attrName>ppt_w</p:attrName>
                                        </p:attrNameLst>
                                      </p:cBhvr>
                                      <p:tavLst>
                                        <p:tav tm="0">
                                          <p:val>
                                            <p:fltVal val="0"/>
                                          </p:val>
                                        </p:tav>
                                        <p:tav tm="100000">
                                          <p:val>
                                            <p:strVal val="#ppt_w"/>
                                          </p:val>
                                        </p:tav>
                                      </p:tavLst>
                                    </p:anim>
                                    <p:anim calcmode="lin" valueType="num">
                                      <p:cBhvr>
                                        <p:cTn id="97" dur="1000" fill="hold"/>
                                        <p:tgtEl>
                                          <p:spTgt spid="738614"/>
                                        </p:tgtEl>
                                        <p:attrNameLst>
                                          <p:attrName>ppt_h</p:attrName>
                                        </p:attrNameLst>
                                      </p:cBhvr>
                                      <p:tavLst>
                                        <p:tav tm="0">
                                          <p:val>
                                            <p:fltVal val="0"/>
                                          </p:val>
                                        </p:tav>
                                        <p:tav tm="100000">
                                          <p:val>
                                            <p:strVal val="#ppt_h"/>
                                          </p:val>
                                        </p:tav>
                                      </p:tavLst>
                                    </p:anim>
                                  </p:childTnLst>
                                </p:cTn>
                              </p:par>
                            </p:childTnLst>
                          </p:cTn>
                        </p:par>
                        <p:par>
                          <p:cTn id="98" fill="hold" nodeType="afterGroup">
                            <p:stCondLst>
                              <p:cond delay="2000"/>
                            </p:stCondLst>
                            <p:childTnLst>
                              <p:par>
                                <p:cTn id="99" presetID="12" presetClass="entr" presetSubtype="4" fill="hold" grpId="0" nodeType="afterEffect">
                                  <p:stCondLst>
                                    <p:cond delay="0"/>
                                  </p:stCondLst>
                                  <p:childTnLst>
                                    <p:set>
                                      <p:cBhvr>
                                        <p:cTn id="100" dur="1" fill="hold">
                                          <p:stCondLst>
                                            <p:cond delay="0"/>
                                          </p:stCondLst>
                                        </p:cTn>
                                        <p:tgtEl>
                                          <p:spTgt spid="738624"/>
                                        </p:tgtEl>
                                        <p:attrNameLst>
                                          <p:attrName>style.visibility</p:attrName>
                                        </p:attrNameLst>
                                      </p:cBhvr>
                                      <p:to>
                                        <p:strVal val="visible"/>
                                      </p:to>
                                    </p:set>
                                    <p:animEffect transition="in" filter="slide(fromBottom)">
                                      <p:cBhvr>
                                        <p:cTn id="101" dur="1000"/>
                                        <p:tgtEl>
                                          <p:spTgt spid="73862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2" presetClass="entr" presetSubtype="2" fill="hold" grpId="0" nodeType="clickEffect">
                                  <p:stCondLst>
                                    <p:cond delay="0"/>
                                  </p:stCondLst>
                                  <p:childTnLst>
                                    <p:set>
                                      <p:cBhvr>
                                        <p:cTn id="105" dur="1" fill="hold">
                                          <p:stCondLst>
                                            <p:cond delay="0"/>
                                          </p:stCondLst>
                                        </p:cTn>
                                        <p:tgtEl>
                                          <p:spTgt spid="738623"/>
                                        </p:tgtEl>
                                        <p:attrNameLst>
                                          <p:attrName>style.visibility</p:attrName>
                                        </p:attrNameLst>
                                      </p:cBhvr>
                                      <p:to>
                                        <p:strVal val="visible"/>
                                      </p:to>
                                    </p:set>
                                    <p:animEffect transition="in" filter="slide(fromRight)">
                                      <p:cBhvr>
                                        <p:cTn id="106" dur="1000"/>
                                        <p:tgtEl>
                                          <p:spTgt spid="738623"/>
                                        </p:tgtEl>
                                      </p:cBhvr>
                                    </p:animEffect>
                                  </p:childTnLst>
                                </p:cTn>
                              </p:par>
                            </p:childTnLst>
                          </p:cTn>
                        </p:par>
                        <p:par>
                          <p:cTn id="107" fill="hold" nodeType="afterGroup">
                            <p:stCondLst>
                              <p:cond delay="1000"/>
                            </p:stCondLst>
                            <p:childTnLst>
                              <p:par>
                                <p:cTn id="108" presetID="23" presetClass="entr" presetSubtype="16" fill="hold" grpId="0" nodeType="afterEffect">
                                  <p:stCondLst>
                                    <p:cond delay="0"/>
                                  </p:stCondLst>
                                  <p:childTnLst>
                                    <p:set>
                                      <p:cBhvr>
                                        <p:cTn id="109" dur="1" fill="hold">
                                          <p:stCondLst>
                                            <p:cond delay="0"/>
                                          </p:stCondLst>
                                        </p:cTn>
                                        <p:tgtEl>
                                          <p:spTgt spid="738615"/>
                                        </p:tgtEl>
                                        <p:attrNameLst>
                                          <p:attrName>style.visibility</p:attrName>
                                        </p:attrNameLst>
                                      </p:cBhvr>
                                      <p:to>
                                        <p:strVal val="visible"/>
                                      </p:to>
                                    </p:set>
                                    <p:anim calcmode="lin" valueType="num">
                                      <p:cBhvr>
                                        <p:cTn id="110" dur="1000" fill="hold"/>
                                        <p:tgtEl>
                                          <p:spTgt spid="738615"/>
                                        </p:tgtEl>
                                        <p:attrNameLst>
                                          <p:attrName>ppt_w</p:attrName>
                                        </p:attrNameLst>
                                      </p:cBhvr>
                                      <p:tavLst>
                                        <p:tav tm="0">
                                          <p:val>
                                            <p:fltVal val="0"/>
                                          </p:val>
                                        </p:tav>
                                        <p:tav tm="100000">
                                          <p:val>
                                            <p:strVal val="#ppt_w"/>
                                          </p:val>
                                        </p:tav>
                                      </p:tavLst>
                                    </p:anim>
                                    <p:anim calcmode="lin" valueType="num">
                                      <p:cBhvr>
                                        <p:cTn id="111" dur="1000" fill="hold"/>
                                        <p:tgtEl>
                                          <p:spTgt spid="738615"/>
                                        </p:tgtEl>
                                        <p:attrNameLst>
                                          <p:attrName>ppt_h</p:attrName>
                                        </p:attrNameLst>
                                      </p:cBhvr>
                                      <p:tavLst>
                                        <p:tav tm="0">
                                          <p:val>
                                            <p:fltVal val="0"/>
                                          </p:val>
                                        </p:tav>
                                        <p:tav tm="100000">
                                          <p:val>
                                            <p:strVal val="#ppt_h"/>
                                          </p:val>
                                        </p:tav>
                                      </p:tavLst>
                                    </p:anim>
                                  </p:childTnLst>
                                </p:cTn>
                              </p:par>
                            </p:childTnLst>
                          </p:cTn>
                        </p:par>
                        <p:par>
                          <p:cTn id="112" fill="hold" nodeType="afterGroup">
                            <p:stCondLst>
                              <p:cond delay="2000"/>
                            </p:stCondLst>
                            <p:childTnLst>
                              <p:par>
                                <p:cTn id="113" presetID="12" presetClass="entr" presetSubtype="4" fill="hold" grpId="0" nodeType="afterEffect">
                                  <p:stCondLst>
                                    <p:cond delay="0"/>
                                  </p:stCondLst>
                                  <p:childTnLst>
                                    <p:set>
                                      <p:cBhvr>
                                        <p:cTn id="114" dur="1" fill="hold">
                                          <p:stCondLst>
                                            <p:cond delay="0"/>
                                          </p:stCondLst>
                                        </p:cTn>
                                        <p:tgtEl>
                                          <p:spTgt spid="738625"/>
                                        </p:tgtEl>
                                        <p:attrNameLst>
                                          <p:attrName>style.visibility</p:attrName>
                                        </p:attrNameLst>
                                      </p:cBhvr>
                                      <p:to>
                                        <p:strVal val="visible"/>
                                      </p:to>
                                    </p:set>
                                    <p:animEffect transition="in" filter="slide(fromBottom)">
                                      <p:cBhvr>
                                        <p:cTn id="115" dur="1000"/>
                                        <p:tgtEl>
                                          <p:spTgt spid="738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607" grpId="0" animBg="1" autoUpdateAnimBg="0"/>
      <p:bldP spid="738608" grpId="0" animBg="1" autoUpdateAnimBg="0"/>
      <p:bldP spid="738609" grpId="0" animBg="1" autoUpdateAnimBg="0"/>
      <p:bldP spid="738610" grpId="0" animBg="1" autoUpdateAnimBg="0"/>
      <p:bldP spid="738611" grpId="0" animBg="1"/>
      <p:bldP spid="738612" grpId="0" animBg="1"/>
      <p:bldP spid="738614" grpId="0" animBg="1"/>
      <p:bldP spid="738615" grpId="0" animBg="1"/>
      <p:bldP spid="738616" grpId="0" animBg="1" autoUpdateAnimBg="0"/>
      <p:bldP spid="738617" grpId="0" animBg="1"/>
      <p:bldP spid="738618" grpId="0" animBg="1"/>
      <p:bldP spid="738619" grpId="0" animBg="1"/>
      <p:bldP spid="738620" grpId="0" animBg="1"/>
      <p:bldP spid="738621" grpId="0" animBg="1"/>
      <p:bldP spid="738622" grpId="0" animBg="1" autoUpdateAnimBg="0"/>
      <p:bldP spid="738623" grpId="0" animBg="1"/>
      <p:bldP spid="738624" grpId="0" animBg="1" autoUpdateAnimBg="0"/>
      <p:bldP spid="73862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smtClean="0"/>
              <a:t>14 avril  2011</a:t>
            </a:r>
            <a:endParaRPr lang="en-US"/>
          </a:p>
        </p:txBody>
      </p:sp>
      <p:sp>
        <p:nvSpPr>
          <p:cNvPr id="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63522" name="Rectangle 1026"/>
          <p:cNvSpPr>
            <a:spLocks noGrp="1" noChangeArrowheads="1"/>
          </p:cNvSpPr>
          <p:nvPr>
            <p:ph type="title"/>
          </p:nvPr>
        </p:nvSpPr>
        <p:spPr/>
        <p:txBody>
          <a:bodyPr/>
          <a:lstStyle/>
          <a:p>
            <a:r>
              <a:rPr lang="en-GB" dirty="0"/>
              <a:t>stéganographie et cryptographie</a:t>
            </a:r>
          </a:p>
        </p:txBody>
      </p:sp>
      <p:sp>
        <p:nvSpPr>
          <p:cNvPr id="363523" name="Rectangle 1027"/>
          <p:cNvSpPr>
            <a:spLocks noChangeArrowheads="1"/>
          </p:cNvSpPr>
          <p:nvPr/>
        </p:nvSpPr>
        <p:spPr bwMode="auto">
          <a:xfrm>
            <a:off x="381000" y="1447800"/>
            <a:ext cx="3352800" cy="914400"/>
          </a:xfrm>
          <a:prstGeom prst="rect">
            <a:avLst/>
          </a:prstGeom>
          <a:solidFill>
            <a:schemeClr val="accent6">
              <a:lumMod val="40000"/>
              <a:lumOff val="60000"/>
            </a:schemeClr>
          </a:solidFill>
          <a:ln w="28575">
            <a:solidFill>
              <a:schemeClr val="tx1"/>
            </a:solidFill>
            <a:miter lim="800000"/>
            <a:headEnd/>
            <a:tailEnd/>
          </a:ln>
          <a:effectLst/>
        </p:spPr>
        <p:txBody>
          <a:bodyPr wrap="none" anchor="ctr"/>
          <a:lstStyle/>
          <a:p>
            <a:pPr algn="ctr"/>
            <a:r>
              <a:rPr lang="en-GB" sz="3600" dirty="0">
                <a:solidFill>
                  <a:schemeClr val="tx2"/>
                </a:solidFill>
              </a:rPr>
              <a:t>cryptographie</a:t>
            </a:r>
          </a:p>
        </p:txBody>
      </p:sp>
      <p:sp>
        <p:nvSpPr>
          <p:cNvPr id="363524" name="Text Box 1028"/>
          <p:cNvSpPr txBox="1">
            <a:spLocks noChangeArrowheads="1"/>
          </p:cNvSpPr>
          <p:nvPr/>
        </p:nvSpPr>
        <p:spPr bwMode="auto">
          <a:xfrm>
            <a:off x="3974712" y="1600200"/>
            <a:ext cx="4807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3200" dirty="0">
                <a:solidFill>
                  <a:schemeClr val="tx2"/>
                </a:solidFill>
              </a:rPr>
              <a:t>assurer la confidentialité</a:t>
            </a:r>
          </a:p>
        </p:txBody>
      </p:sp>
      <p:sp>
        <p:nvSpPr>
          <p:cNvPr id="363526" name="Text Box 1030"/>
          <p:cNvSpPr txBox="1">
            <a:spLocks noChangeArrowheads="1"/>
          </p:cNvSpPr>
          <p:nvPr/>
        </p:nvSpPr>
        <p:spPr bwMode="auto">
          <a:xfrm>
            <a:off x="4421149" y="5562600"/>
            <a:ext cx="39148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3200" dirty="0">
                <a:solidFill>
                  <a:schemeClr val="tx2"/>
                </a:solidFill>
              </a:rPr>
              <a:t>assurer la </a:t>
            </a:r>
            <a:r>
              <a:rPr lang="en-GB" sz="3200" dirty="0" err="1">
                <a:solidFill>
                  <a:schemeClr val="tx2"/>
                </a:solidFill>
              </a:rPr>
              <a:t>discrétion</a:t>
            </a:r>
            <a:endParaRPr lang="en-GB" sz="3200" dirty="0">
              <a:solidFill>
                <a:schemeClr val="tx2"/>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17" y="2667000"/>
            <a:ext cx="2945965" cy="2307672"/>
          </a:xfrm>
          <a:prstGeom prst="rect">
            <a:avLst/>
          </a:prstGeom>
        </p:spPr>
      </p:pic>
      <p:sp>
        <p:nvSpPr>
          <p:cNvPr id="5" name="Rounded Rectangular Callout 4"/>
          <p:cNvSpPr/>
          <p:nvPr/>
        </p:nvSpPr>
        <p:spPr>
          <a:xfrm>
            <a:off x="5475636" y="2362200"/>
            <a:ext cx="3306803" cy="1153836"/>
          </a:xfrm>
          <a:prstGeom prst="wedgeRoundRectCallout">
            <a:avLst>
              <a:gd name="adj1" fmla="val -100471"/>
              <a:gd name="adj2" fmla="val -621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t>s</a:t>
            </a:r>
            <a:r>
              <a:rPr lang="fr-CH" sz="2400" dirty="0" smtClean="0"/>
              <a:t>ecret réservé aux détenteurs du code</a:t>
            </a:r>
            <a:endParaRPr lang="en-US" sz="2400" dirty="0"/>
          </a:p>
        </p:txBody>
      </p:sp>
      <p:sp>
        <p:nvSpPr>
          <p:cNvPr id="13" name="Rounded Rectangular Callout 12"/>
          <p:cNvSpPr/>
          <p:nvPr/>
        </p:nvSpPr>
        <p:spPr>
          <a:xfrm>
            <a:off x="5715000" y="4256364"/>
            <a:ext cx="3306803" cy="1153836"/>
          </a:xfrm>
          <a:prstGeom prst="wedgeRoundRectCallout">
            <a:avLst>
              <a:gd name="adj1" fmla="val -105264"/>
              <a:gd name="adj2" fmla="val 498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t>s</a:t>
            </a:r>
            <a:r>
              <a:rPr lang="fr-CH" sz="2400" dirty="0" smtClean="0"/>
              <a:t>ecret camouflé</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29" y="2524782"/>
            <a:ext cx="3482340" cy="2733018"/>
          </a:xfrm>
          <a:prstGeom prst="rect">
            <a:avLst/>
          </a:prstGeom>
        </p:spPr>
      </p:pic>
      <p:sp>
        <p:nvSpPr>
          <p:cNvPr id="363525" name="Rectangle 1029"/>
          <p:cNvSpPr>
            <a:spLocks noChangeArrowheads="1"/>
          </p:cNvSpPr>
          <p:nvPr/>
        </p:nvSpPr>
        <p:spPr bwMode="auto">
          <a:xfrm>
            <a:off x="381000" y="5410200"/>
            <a:ext cx="3352800" cy="914400"/>
          </a:xfrm>
          <a:prstGeom prst="rect">
            <a:avLst/>
          </a:prstGeom>
          <a:solidFill>
            <a:schemeClr val="bg1">
              <a:lumMod val="85000"/>
            </a:schemeClr>
          </a:solidFill>
          <a:ln w="28575">
            <a:solidFill>
              <a:schemeClr val="tx1"/>
            </a:solidFill>
            <a:miter lim="800000"/>
            <a:headEnd/>
            <a:tailEnd/>
          </a:ln>
          <a:effectLst/>
        </p:spPr>
        <p:txBody>
          <a:bodyPr wrap="none" anchor="ctr"/>
          <a:lstStyle/>
          <a:p>
            <a:pPr algn="ctr"/>
            <a:r>
              <a:rPr lang="en-GB" sz="3600" dirty="0">
                <a:solidFill>
                  <a:schemeClr val="tx2"/>
                </a:solidFill>
              </a:rPr>
              <a:t>stéganographie</a:t>
            </a:r>
          </a:p>
        </p:txBody>
      </p:sp>
    </p:spTree>
    <p:extLst>
      <p:ext uri="{BB962C8B-B14F-4D97-AF65-F5344CB8AC3E}">
        <p14:creationId xmlns:p14="http://schemas.microsoft.com/office/powerpoint/2010/main" val="1144436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63523"/>
                                        </p:tgtEl>
                                        <p:attrNameLst>
                                          <p:attrName>style.visibility</p:attrName>
                                        </p:attrNameLst>
                                      </p:cBhvr>
                                      <p:to>
                                        <p:strVal val="visible"/>
                                      </p:to>
                                    </p:set>
                                    <p:anim calcmode="lin" valueType="num">
                                      <p:cBhvr>
                                        <p:cTn id="7" dur="1000" fill="hold"/>
                                        <p:tgtEl>
                                          <p:spTgt spid="363523"/>
                                        </p:tgtEl>
                                        <p:attrNameLst>
                                          <p:attrName>ppt_w</p:attrName>
                                        </p:attrNameLst>
                                      </p:cBhvr>
                                      <p:tavLst>
                                        <p:tav tm="0">
                                          <p:val>
                                            <p:strVal val="4*#ppt_w"/>
                                          </p:val>
                                        </p:tav>
                                        <p:tav tm="100000">
                                          <p:val>
                                            <p:strVal val="#ppt_w"/>
                                          </p:val>
                                        </p:tav>
                                      </p:tavLst>
                                    </p:anim>
                                    <p:anim calcmode="lin" valueType="num">
                                      <p:cBhvr>
                                        <p:cTn id="8" dur="1000" fill="hold"/>
                                        <p:tgtEl>
                                          <p:spTgt spid="363523"/>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63524"/>
                                        </p:tgtEl>
                                        <p:attrNameLst>
                                          <p:attrName>style.visibility</p:attrName>
                                        </p:attrNameLst>
                                      </p:cBhvr>
                                      <p:to>
                                        <p:strVal val="visible"/>
                                      </p:to>
                                    </p:set>
                                    <p:animEffect transition="in" filter="wipe(left)">
                                      <p:cBhvr>
                                        <p:cTn id="13" dur="1250"/>
                                        <p:tgtEl>
                                          <p:spTgt spid="3635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anim calcmode="lin" valueType="num">
                                      <p:cBhvr>
                                        <p:cTn id="19" dur="1250" fill="hold"/>
                                        <p:tgtEl>
                                          <p:spTgt spid="3"/>
                                        </p:tgtEl>
                                        <p:attrNameLst>
                                          <p:attrName>ppt_x</p:attrName>
                                        </p:attrNameLst>
                                      </p:cBhvr>
                                      <p:tavLst>
                                        <p:tav tm="0">
                                          <p:val>
                                            <p:strVal val="#ppt_x"/>
                                          </p:val>
                                        </p:tav>
                                        <p:tav tm="100000">
                                          <p:val>
                                            <p:strVal val="#ppt_x"/>
                                          </p:val>
                                        </p:tav>
                                      </p:tavLst>
                                    </p:anim>
                                    <p:anim calcmode="lin" valueType="num">
                                      <p:cBhvr>
                                        <p:cTn id="20" dur="125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2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363525"/>
                                        </p:tgtEl>
                                        <p:attrNameLst>
                                          <p:attrName>style.visibility</p:attrName>
                                        </p:attrNameLst>
                                      </p:cBhvr>
                                      <p:to>
                                        <p:strVal val="visible"/>
                                      </p:to>
                                    </p:set>
                                    <p:anim calcmode="lin" valueType="num">
                                      <p:cBhvr>
                                        <p:cTn id="29" dur="1000" fill="hold"/>
                                        <p:tgtEl>
                                          <p:spTgt spid="363525"/>
                                        </p:tgtEl>
                                        <p:attrNameLst>
                                          <p:attrName>ppt_w</p:attrName>
                                        </p:attrNameLst>
                                      </p:cBhvr>
                                      <p:tavLst>
                                        <p:tav tm="0">
                                          <p:val>
                                            <p:strVal val="4*#ppt_w"/>
                                          </p:val>
                                        </p:tav>
                                        <p:tav tm="100000">
                                          <p:val>
                                            <p:strVal val="#ppt_w"/>
                                          </p:val>
                                        </p:tav>
                                      </p:tavLst>
                                    </p:anim>
                                    <p:anim calcmode="lin" valueType="num">
                                      <p:cBhvr>
                                        <p:cTn id="30" dur="1000" fill="hold"/>
                                        <p:tgtEl>
                                          <p:spTgt spid="363525"/>
                                        </p:tgtEl>
                                        <p:attrNameLst>
                                          <p:attrName>ppt_h</p:attrName>
                                        </p:attrNameLst>
                                      </p:cBhvr>
                                      <p:tavLst>
                                        <p:tav tm="0">
                                          <p:val>
                                            <p:strVal val="4*#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3526"/>
                                        </p:tgtEl>
                                        <p:attrNameLst>
                                          <p:attrName>style.visibility</p:attrName>
                                        </p:attrNameLst>
                                      </p:cBhvr>
                                      <p:to>
                                        <p:strVal val="visible"/>
                                      </p:to>
                                    </p:set>
                                    <p:animEffect transition="in" filter="wipe(left)">
                                      <p:cBhvr>
                                        <p:cTn id="35" dur="1250"/>
                                        <p:tgtEl>
                                          <p:spTgt spid="3635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250"/>
                                        <p:tgtEl>
                                          <p:spTgt spid="4"/>
                                        </p:tgtEl>
                                      </p:cBhvr>
                                    </p:animEffect>
                                    <p:anim calcmode="lin" valueType="num">
                                      <p:cBhvr>
                                        <p:cTn id="41" dur="1250" fill="hold"/>
                                        <p:tgtEl>
                                          <p:spTgt spid="4"/>
                                        </p:tgtEl>
                                        <p:attrNameLst>
                                          <p:attrName>ppt_x</p:attrName>
                                        </p:attrNameLst>
                                      </p:cBhvr>
                                      <p:tavLst>
                                        <p:tav tm="0">
                                          <p:val>
                                            <p:strVal val="#ppt_x"/>
                                          </p:val>
                                        </p:tav>
                                        <p:tav tm="100000">
                                          <p:val>
                                            <p:strVal val="#ppt_x"/>
                                          </p:val>
                                        </p:tav>
                                      </p:tavLst>
                                    </p:anim>
                                    <p:anim calcmode="lin" valueType="num">
                                      <p:cBhvr>
                                        <p:cTn id="42" dur="125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125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animBg="1" autoUpdateAnimBg="0"/>
      <p:bldP spid="363524" grpId="0" autoUpdateAnimBg="0"/>
      <p:bldP spid="363526" grpId="0" autoUpdateAnimBg="0"/>
      <p:bldP spid="5" grpId="0" animBg="1"/>
      <p:bldP spid="13" grpId="0" animBg="1"/>
      <p:bldP spid="363525"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14 avril  2011</a:t>
            </a:r>
            <a:endParaRPr lang="en-US"/>
          </a:p>
        </p:txBody>
      </p:sp>
      <p:sp>
        <p:nvSpPr>
          <p:cNvPr id="11"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40354" name="Rectangle 2"/>
          <p:cNvSpPr>
            <a:spLocks noGrp="1" noChangeArrowheads="1"/>
          </p:cNvSpPr>
          <p:nvPr>
            <p:ph type="title"/>
          </p:nvPr>
        </p:nvSpPr>
        <p:spPr/>
        <p:txBody>
          <a:bodyPr/>
          <a:lstStyle/>
          <a:p>
            <a:r>
              <a:rPr lang="fr-CH"/>
              <a:t>performance example</a:t>
            </a:r>
            <a:endParaRPr lang="en-US"/>
          </a:p>
        </p:txBody>
      </p:sp>
      <p:sp>
        <p:nvSpPr>
          <p:cNvPr id="740355" name="Text Box 3"/>
          <p:cNvSpPr txBox="1">
            <a:spLocks noChangeArrowheads="1"/>
          </p:cNvSpPr>
          <p:nvPr/>
        </p:nvSpPr>
        <p:spPr bwMode="auto">
          <a:xfrm>
            <a:off x="822325" y="1108075"/>
            <a:ext cx="372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latin typeface="Times New Roman" pitchFamily="18" charset="0"/>
              </a:rPr>
              <a:t>6 s film (178 frames, 1 Mb) :</a:t>
            </a:r>
            <a:endParaRPr lang="en-US" sz="2400">
              <a:latin typeface="Times New Roman" pitchFamily="18" charset="0"/>
            </a:endParaRPr>
          </a:p>
        </p:txBody>
      </p:sp>
      <p:sp>
        <p:nvSpPr>
          <p:cNvPr id="740356" name="Text Box 4"/>
          <p:cNvSpPr txBox="1">
            <a:spLocks noChangeArrowheads="1"/>
          </p:cNvSpPr>
          <p:nvPr/>
        </p:nvSpPr>
        <p:spPr bwMode="auto">
          <a:xfrm>
            <a:off x="828675" y="2057400"/>
            <a:ext cx="4427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3 sequences :  52 + 53 + 73 frames</a:t>
            </a:r>
            <a:endParaRPr lang="en-US" sz="2400">
              <a:solidFill>
                <a:schemeClr val="tx2"/>
              </a:solidFill>
              <a:latin typeface="Times New Roman" pitchFamily="18" charset="0"/>
            </a:endParaRPr>
          </a:p>
        </p:txBody>
      </p:sp>
      <p:sp>
        <p:nvSpPr>
          <p:cNvPr id="740357" name="Text Box 5"/>
          <p:cNvSpPr txBox="1">
            <a:spLocks noChangeArrowheads="1"/>
          </p:cNvSpPr>
          <p:nvPr/>
        </p:nvSpPr>
        <p:spPr bwMode="auto">
          <a:xfrm>
            <a:off x="838200" y="274320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type I frames :  3 + 2 + 1 = 6 frames</a:t>
            </a:r>
            <a:endParaRPr lang="en-US" sz="2400">
              <a:solidFill>
                <a:schemeClr val="tx2"/>
              </a:solidFill>
              <a:latin typeface="Times New Roman" pitchFamily="18" charset="0"/>
            </a:endParaRPr>
          </a:p>
        </p:txBody>
      </p:sp>
      <p:sp>
        <p:nvSpPr>
          <p:cNvPr id="740358" name="Text Box 6"/>
          <p:cNvSpPr txBox="1">
            <a:spLocks noChangeArrowheads="1"/>
          </p:cNvSpPr>
          <p:nvPr/>
        </p:nvSpPr>
        <p:spPr bwMode="auto">
          <a:xfrm>
            <a:off x="838200" y="3505200"/>
            <a:ext cx="224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89 usable frames</a:t>
            </a:r>
            <a:endParaRPr lang="en-US" sz="2400">
              <a:solidFill>
                <a:schemeClr val="tx2"/>
              </a:solidFill>
              <a:latin typeface="Times New Roman" pitchFamily="18" charset="0"/>
            </a:endParaRPr>
          </a:p>
        </p:txBody>
      </p:sp>
      <p:sp>
        <p:nvSpPr>
          <p:cNvPr id="740359" name="Text Box 7"/>
          <p:cNvSpPr txBox="1">
            <a:spLocks noChangeArrowheads="1"/>
          </p:cNvSpPr>
          <p:nvPr/>
        </p:nvSpPr>
        <p:spPr bwMode="auto">
          <a:xfrm>
            <a:off x="838200" y="4619625"/>
            <a:ext cx="5556250" cy="485775"/>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a 7 kb message can be hidden into this file !</a:t>
            </a:r>
            <a:endParaRPr lang="en-US" sz="2400">
              <a:solidFill>
                <a:schemeClr val="tx2"/>
              </a:solidFill>
              <a:latin typeface="Times New Roman" pitchFamily="18" charset="0"/>
            </a:endParaRPr>
          </a:p>
        </p:txBody>
      </p:sp>
      <p:sp>
        <p:nvSpPr>
          <p:cNvPr id="740360" name="Text Box 8"/>
          <p:cNvSpPr txBox="1">
            <a:spLocks noChangeArrowheads="1"/>
          </p:cNvSpPr>
          <p:nvPr/>
        </p:nvSpPr>
        <p:spPr bwMode="auto">
          <a:xfrm>
            <a:off x="838200" y="5486400"/>
            <a:ext cx="6135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1600">
                <a:latin typeface="Times New Roman" pitchFamily="18" charset="0"/>
              </a:rPr>
              <a:t>( Department of Computer Science, Indiana University of Pennsylvania )</a:t>
            </a:r>
            <a:endParaRPr lang="en-US" sz="1600">
              <a:latin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28199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0356"/>
                                        </p:tgtEl>
                                        <p:attrNameLst>
                                          <p:attrName>style.visibility</p:attrName>
                                        </p:attrNameLst>
                                      </p:cBhvr>
                                      <p:to>
                                        <p:strVal val="visible"/>
                                      </p:to>
                                    </p:set>
                                    <p:anim calcmode="lin" valueType="num">
                                      <p:cBhvr additive="base">
                                        <p:cTn id="7" dur="1000" fill="hold"/>
                                        <p:tgtEl>
                                          <p:spTgt spid="740356"/>
                                        </p:tgtEl>
                                        <p:attrNameLst>
                                          <p:attrName>ppt_x</p:attrName>
                                        </p:attrNameLst>
                                      </p:cBhvr>
                                      <p:tavLst>
                                        <p:tav tm="0">
                                          <p:val>
                                            <p:strVal val="#ppt_x"/>
                                          </p:val>
                                        </p:tav>
                                        <p:tav tm="100000">
                                          <p:val>
                                            <p:strVal val="#ppt_x"/>
                                          </p:val>
                                        </p:tav>
                                      </p:tavLst>
                                    </p:anim>
                                    <p:anim calcmode="lin" valueType="num">
                                      <p:cBhvr additive="base">
                                        <p:cTn id="8" dur="1000" fill="hold"/>
                                        <p:tgtEl>
                                          <p:spTgt spid="7403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0357"/>
                                        </p:tgtEl>
                                        <p:attrNameLst>
                                          <p:attrName>style.visibility</p:attrName>
                                        </p:attrNameLst>
                                      </p:cBhvr>
                                      <p:to>
                                        <p:strVal val="visible"/>
                                      </p:to>
                                    </p:set>
                                    <p:anim calcmode="lin" valueType="num">
                                      <p:cBhvr additive="base">
                                        <p:cTn id="13" dur="1000" fill="hold"/>
                                        <p:tgtEl>
                                          <p:spTgt spid="740357"/>
                                        </p:tgtEl>
                                        <p:attrNameLst>
                                          <p:attrName>ppt_x</p:attrName>
                                        </p:attrNameLst>
                                      </p:cBhvr>
                                      <p:tavLst>
                                        <p:tav tm="0">
                                          <p:val>
                                            <p:strVal val="#ppt_x"/>
                                          </p:val>
                                        </p:tav>
                                        <p:tav tm="100000">
                                          <p:val>
                                            <p:strVal val="#ppt_x"/>
                                          </p:val>
                                        </p:tav>
                                      </p:tavLst>
                                    </p:anim>
                                    <p:anim calcmode="lin" valueType="num">
                                      <p:cBhvr additive="base">
                                        <p:cTn id="14" dur="1000" fill="hold"/>
                                        <p:tgtEl>
                                          <p:spTgt spid="74035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0358"/>
                                        </p:tgtEl>
                                        <p:attrNameLst>
                                          <p:attrName>style.visibility</p:attrName>
                                        </p:attrNameLst>
                                      </p:cBhvr>
                                      <p:to>
                                        <p:strVal val="visible"/>
                                      </p:to>
                                    </p:set>
                                    <p:anim calcmode="lin" valueType="num">
                                      <p:cBhvr additive="base">
                                        <p:cTn id="19" dur="1000" fill="hold"/>
                                        <p:tgtEl>
                                          <p:spTgt spid="740358"/>
                                        </p:tgtEl>
                                        <p:attrNameLst>
                                          <p:attrName>ppt_x</p:attrName>
                                        </p:attrNameLst>
                                      </p:cBhvr>
                                      <p:tavLst>
                                        <p:tav tm="0">
                                          <p:val>
                                            <p:strVal val="#ppt_x"/>
                                          </p:val>
                                        </p:tav>
                                        <p:tav tm="100000">
                                          <p:val>
                                            <p:strVal val="#ppt_x"/>
                                          </p:val>
                                        </p:tav>
                                      </p:tavLst>
                                    </p:anim>
                                    <p:anim calcmode="lin" valueType="num">
                                      <p:cBhvr additive="base">
                                        <p:cTn id="20" dur="1000" fill="hold"/>
                                        <p:tgtEl>
                                          <p:spTgt spid="7403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0359"/>
                                        </p:tgtEl>
                                        <p:attrNameLst>
                                          <p:attrName>style.visibility</p:attrName>
                                        </p:attrNameLst>
                                      </p:cBhvr>
                                      <p:to>
                                        <p:strVal val="visible"/>
                                      </p:to>
                                    </p:set>
                                    <p:anim calcmode="lin" valueType="num">
                                      <p:cBhvr additive="base">
                                        <p:cTn id="25" dur="1000" fill="hold"/>
                                        <p:tgtEl>
                                          <p:spTgt spid="740359"/>
                                        </p:tgtEl>
                                        <p:attrNameLst>
                                          <p:attrName>ppt_x</p:attrName>
                                        </p:attrNameLst>
                                      </p:cBhvr>
                                      <p:tavLst>
                                        <p:tav tm="0">
                                          <p:val>
                                            <p:strVal val="#ppt_x"/>
                                          </p:val>
                                        </p:tav>
                                        <p:tav tm="100000">
                                          <p:val>
                                            <p:strVal val="#ppt_x"/>
                                          </p:val>
                                        </p:tav>
                                      </p:tavLst>
                                    </p:anim>
                                    <p:anim calcmode="lin" valueType="num">
                                      <p:cBhvr additive="base">
                                        <p:cTn id="26" dur="1000" fill="hold"/>
                                        <p:tgtEl>
                                          <p:spTgt spid="740359"/>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740360"/>
                                        </p:tgtEl>
                                        <p:attrNameLst>
                                          <p:attrName>style.visibility</p:attrName>
                                        </p:attrNameLst>
                                      </p:cBhvr>
                                      <p:to>
                                        <p:strVal val="visible"/>
                                      </p:to>
                                    </p:set>
                                    <p:anim calcmode="lin" valueType="num">
                                      <p:cBhvr additive="base">
                                        <p:cTn id="30" dur="1000" fill="hold"/>
                                        <p:tgtEl>
                                          <p:spTgt spid="740360"/>
                                        </p:tgtEl>
                                        <p:attrNameLst>
                                          <p:attrName>ppt_x</p:attrName>
                                        </p:attrNameLst>
                                      </p:cBhvr>
                                      <p:tavLst>
                                        <p:tav tm="0">
                                          <p:val>
                                            <p:strVal val="#ppt_x"/>
                                          </p:val>
                                        </p:tav>
                                        <p:tav tm="100000">
                                          <p:val>
                                            <p:strVal val="#ppt_x"/>
                                          </p:val>
                                        </p:tav>
                                      </p:tavLst>
                                    </p:anim>
                                    <p:anim calcmode="lin" valueType="num">
                                      <p:cBhvr additive="base">
                                        <p:cTn id="31" dur="1000" fill="hold"/>
                                        <p:tgtEl>
                                          <p:spTgt spid="740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6" grpId="0" autoUpdateAnimBg="0"/>
      <p:bldP spid="740357" grpId="0" autoUpdateAnimBg="0"/>
      <p:bldP spid="740358" grpId="0" autoUpdateAnimBg="0"/>
      <p:bldP spid="740359" grpId="0" animBg="1" autoUpdateAnimBg="0"/>
      <p:bldP spid="74036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14 avril  2011</a:t>
            </a:r>
            <a:endParaRPr lang="en-US"/>
          </a:p>
        </p:txBody>
      </p:sp>
      <p:sp>
        <p:nvSpPr>
          <p:cNvPr id="11"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41378" name="Rectangle 2"/>
          <p:cNvSpPr>
            <a:spLocks noGrp="1" noChangeArrowheads="1"/>
          </p:cNvSpPr>
          <p:nvPr>
            <p:ph type="title"/>
          </p:nvPr>
        </p:nvSpPr>
        <p:spPr/>
        <p:txBody>
          <a:bodyPr/>
          <a:lstStyle/>
          <a:p>
            <a:r>
              <a:rPr lang="fr-CH"/>
              <a:t> hiding information in subtitles</a:t>
            </a:r>
            <a:endParaRPr lang="en-US"/>
          </a:p>
        </p:txBody>
      </p:sp>
      <p:sp>
        <p:nvSpPr>
          <p:cNvPr id="741379" name="Rectangle 3"/>
          <p:cNvSpPr>
            <a:spLocks noChangeArrowheads="1"/>
          </p:cNvSpPr>
          <p:nvPr/>
        </p:nvSpPr>
        <p:spPr bwMode="auto">
          <a:xfrm>
            <a:off x="762000" y="1219200"/>
            <a:ext cx="4724400" cy="3124200"/>
          </a:xfrm>
          <a:prstGeom prst="rect">
            <a:avLst/>
          </a:prstGeom>
          <a:solidFill>
            <a:schemeClr val="bg2"/>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rgbClr val="FFFF66"/>
              </a:solidFill>
              <a:latin typeface="Times New Roman" pitchFamily="18" charset="0"/>
            </a:endParaRPr>
          </a:p>
        </p:txBody>
      </p:sp>
      <p:sp>
        <p:nvSpPr>
          <p:cNvPr id="741380" name="Text Box 4"/>
          <p:cNvSpPr txBox="1">
            <a:spLocks noChangeArrowheads="1"/>
          </p:cNvSpPr>
          <p:nvPr/>
        </p:nvSpPr>
        <p:spPr bwMode="auto">
          <a:xfrm>
            <a:off x="1905000" y="3733800"/>
            <a:ext cx="1363663" cy="336550"/>
          </a:xfrm>
          <a:prstGeom prst="rect">
            <a:avLst/>
          </a:prstGeom>
          <a:solidFill>
            <a:srgbClr val="E7C855"/>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1600">
                <a:solidFill>
                  <a:schemeClr val="tx2"/>
                </a:solidFill>
                <a:latin typeface="Times New Roman" pitchFamily="18" charset="0"/>
              </a:rPr>
              <a:t>text of subtitle</a:t>
            </a:r>
            <a:endParaRPr lang="en-US" sz="1600">
              <a:solidFill>
                <a:schemeClr val="tx2"/>
              </a:solidFill>
              <a:latin typeface="Times New Roman" pitchFamily="18" charset="0"/>
            </a:endParaRPr>
          </a:p>
        </p:txBody>
      </p:sp>
      <p:sp>
        <p:nvSpPr>
          <p:cNvPr id="741381" name="Text Box 5"/>
          <p:cNvSpPr txBox="1">
            <a:spLocks noChangeArrowheads="1"/>
          </p:cNvSpPr>
          <p:nvPr/>
        </p:nvSpPr>
        <p:spPr bwMode="auto">
          <a:xfrm>
            <a:off x="225425" y="4437063"/>
            <a:ext cx="553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4000">
                <a:solidFill>
                  <a:schemeClr val="tx2"/>
                </a:solidFill>
                <a:latin typeface="Times New Roman" pitchFamily="18" charset="0"/>
              </a:rPr>
              <a:t>subtitles stored as pictures</a:t>
            </a:r>
          </a:p>
        </p:txBody>
      </p:sp>
      <p:sp>
        <p:nvSpPr>
          <p:cNvPr id="741382" name="Oval 6"/>
          <p:cNvSpPr>
            <a:spLocks noChangeArrowheads="1"/>
          </p:cNvSpPr>
          <p:nvPr/>
        </p:nvSpPr>
        <p:spPr bwMode="auto">
          <a:xfrm>
            <a:off x="6011863" y="1773238"/>
            <a:ext cx="2592387" cy="1079500"/>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3200">
                <a:solidFill>
                  <a:srgbClr val="FFFF66"/>
                </a:solidFill>
                <a:latin typeface="Times New Roman" pitchFamily="18" charset="0"/>
              </a:rPr>
              <a:t>position</a:t>
            </a:r>
          </a:p>
        </p:txBody>
      </p:sp>
      <p:sp>
        <p:nvSpPr>
          <p:cNvPr id="741383" name="Oval 7"/>
          <p:cNvSpPr>
            <a:spLocks noChangeArrowheads="1"/>
          </p:cNvSpPr>
          <p:nvPr/>
        </p:nvSpPr>
        <p:spPr bwMode="auto">
          <a:xfrm>
            <a:off x="6083300" y="3286125"/>
            <a:ext cx="2592388" cy="1295400"/>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3200">
                <a:solidFill>
                  <a:srgbClr val="FFFF66"/>
                </a:solidFill>
                <a:latin typeface="Times New Roman" pitchFamily="18" charset="0"/>
              </a:rPr>
              <a:t>timing</a:t>
            </a:r>
          </a:p>
          <a:p>
            <a:r>
              <a:rPr lang="de-DE" sz="3200">
                <a:solidFill>
                  <a:srgbClr val="FFFF66"/>
                </a:solidFill>
                <a:latin typeface="Times New Roman" pitchFamily="18" charset="0"/>
              </a:rPr>
              <a:t>info</a:t>
            </a:r>
          </a:p>
        </p:txBody>
      </p:sp>
      <p:sp>
        <p:nvSpPr>
          <p:cNvPr id="741384" name="Oval 8"/>
          <p:cNvSpPr>
            <a:spLocks noChangeArrowheads="1"/>
          </p:cNvSpPr>
          <p:nvPr/>
        </p:nvSpPr>
        <p:spPr bwMode="auto">
          <a:xfrm>
            <a:off x="6156325" y="4870450"/>
            <a:ext cx="2592388" cy="1295400"/>
          </a:xfrm>
          <a:prstGeom prst="ellipse">
            <a:avLst/>
          </a:prstGeom>
          <a:solidFill>
            <a:srgbClr val="E7C855"/>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3200">
                <a:solidFill>
                  <a:srgbClr val="FFFF66"/>
                </a:solidFill>
                <a:latin typeface="Times New Roman" pitchFamily="18" charset="0"/>
              </a:rPr>
              <a:t>visual</a:t>
            </a:r>
          </a:p>
          <a:p>
            <a:r>
              <a:rPr lang="de-DE" sz="3200">
                <a:solidFill>
                  <a:srgbClr val="FFFF66"/>
                </a:solidFill>
                <a:latin typeface="Times New Roman" pitchFamily="18" charset="0"/>
              </a:rPr>
              <a:t>appearance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341724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1380"/>
                                        </p:tgtEl>
                                        <p:attrNameLst>
                                          <p:attrName>style.visibility</p:attrName>
                                        </p:attrNameLst>
                                      </p:cBhvr>
                                      <p:to>
                                        <p:strVal val="visible"/>
                                      </p:to>
                                    </p:set>
                                    <p:anim calcmode="lin" valueType="num">
                                      <p:cBhvr>
                                        <p:cTn id="7" dur="1000" fill="hold"/>
                                        <p:tgtEl>
                                          <p:spTgt spid="741380"/>
                                        </p:tgtEl>
                                        <p:attrNameLst>
                                          <p:attrName>ppt_w</p:attrName>
                                        </p:attrNameLst>
                                      </p:cBhvr>
                                      <p:tavLst>
                                        <p:tav tm="0">
                                          <p:val>
                                            <p:fltVal val="0"/>
                                          </p:val>
                                        </p:tav>
                                        <p:tav tm="100000">
                                          <p:val>
                                            <p:strVal val="#ppt_w"/>
                                          </p:val>
                                        </p:tav>
                                      </p:tavLst>
                                    </p:anim>
                                    <p:anim calcmode="lin" valueType="num">
                                      <p:cBhvr>
                                        <p:cTn id="8" dur="1000" fill="hold"/>
                                        <p:tgtEl>
                                          <p:spTgt spid="7413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41381"/>
                                        </p:tgtEl>
                                        <p:attrNameLst>
                                          <p:attrName>style.visibility</p:attrName>
                                        </p:attrNameLst>
                                      </p:cBhvr>
                                      <p:to>
                                        <p:strVal val="visible"/>
                                      </p:to>
                                    </p:set>
                                    <p:animEffect transition="in" filter="wipe(left)">
                                      <p:cBhvr>
                                        <p:cTn id="13" dur="1000"/>
                                        <p:tgtEl>
                                          <p:spTgt spid="7413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41382"/>
                                        </p:tgtEl>
                                        <p:attrNameLst>
                                          <p:attrName>style.visibility</p:attrName>
                                        </p:attrNameLst>
                                      </p:cBhvr>
                                      <p:to>
                                        <p:strVal val="visible"/>
                                      </p:to>
                                    </p:set>
                                    <p:anim calcmode="lin" valueType="num">
                                      <p:cBhvr additive="base">
                                        <p:cTn id="18" dur="1000" fill="hold"/>
                                        <p:tgtEl>
                                          <p:spTgt spid="741382"/>
                                        </p:tgtEl>
                                        <p:attrNameLst>
                                          <p:attrName>ppt_x</p:attrName>
                                        </p:attrNameLst>
                                      </p:cBhvr>
                                      <p:tavLst>
                                        <p:tav tm="0">
                                          <p:val>
                                            <p:strVal val="#ppt_x"/>
                                          </p:val>
                                        </p:tav>
                                        <p:tav tm="100000">
                                          <p:val>
                                            <p:strVal val="#ppt_x"/>
                                          </p:val>
                                        </p:tav>
                                      </p:tavLst>
                                    </p:anim>
                                    <p:anim calcmode="lin" valueType="num">
                                      <p:cBhvr additive="base">
                                        <p:cTn id="19" dur="1000" fill="hold"/>
                                        <p:tgtEl>
                                          <p:spTgt spid="74138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41383"/>
                                        </p:tgtEl>
                                        <p:attrNameLst>
                                          <p:attrName>style.visibility</p:attrName>
                                        </p:attrNameLst>
                                      </p:cBhvr>
                                      <p:to>
                                        <p:strVal val="visible"/>
                                      </p:to>
                                    </p:set>
                                    <p:anim calcmode="lin" valueType="num">
                                      <p:cBhvr additive="base">
                                        <p:cTn id="24" dur="1000" fill="hold"/>
                                        <p:tgtEl>
                                          <p:spTgt spid="741383"/>
                                        </p:tgtEl>
                                        <p:attrNameLst>
                                          <p:attrName>ppt_x</p:attrName>
                                        </p:attrNameLst>
                                      </p:cBhvr>
                                      <p:tavLst>
                                        <p:tav tm="0">
                                          <p:val>
                                            <p:strVal val="#ppt_x"/>
                                          </p:val>
                                        </p:tav>
                                        <p:tav tm="100000">
                                          <p:val>
                                            <p:strVal val="#ppt_x"/>
                                          </p:val>
                                        </p:tav>
                                      </p:tavLst>
                                    </p:anim>
                                    <p:anim calcmode="lin" valueType="num">
                                      <p:cBhvr additive="base">
                                        <p:cTn id="25" dur="1000" fill="hold"/>
                                        <p:tgtEl>
                                          <p:spTgt spid="74138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41384"/>
                                        </p:tgtEl>
                                        <p:attrNameLst>
                                          <p:attrName>style.visibility</p:attrName>
                                        </p:attrNameLst>
                                      </p:cBhvr>
                                      <p:to>
                                        <p:strVal val="visible"/>
                                      </p:to>
                                    </p:set>
                                    <p:anim calcmode="lin" valueType="num">
                                      <p:cBhvr additive="base">
                                        <p:cTn id="30" dur="1000" fill="hold"/>
                                        <p:tgtEl>
                                          <p:spTgt spid="741384"/>
                                        </p:tgtEl>
                                        <p:attrNameLst>
                                          <p:attrName>ppt_x</p:attrName>
                                        </p:attrNameLst>
                                      </p:cBhvr>
                                      <p:tavLst>
                                        <p:tav tm="0">
                                          <p:val>
                                            <p:strVal val="#ppt_x"/>
                                          </p:val>
                                        </p:tav>
                                        <p:tav tm="100000">
                                          <p:val>
                                            <p:strVal val="#ppt_x"/>
                                          </p:val>
                                        </p:tav>
                                      </p:tavLst>
                                    </p:anim>
                                    <p:anim calcmode="lin" valueType="num">
                                      <p:cBhvr additive="base">
                                        <p:cTn id="31" dur="1000" fill="hold"/>
                                        <p:tgtEl>
                                          <p:spTgt spid="741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0" grpId="0" animBg="1" autoUpdateAnimBg="0"/>
      <p:bldP spid="741381" grpId="0"/>
      <p:bldP spid="741382" grpId="0" animBg="1"/>
      <p:bldP spid="741383" grpId="0" animBg="1"/>
      <p:bldP spid="74138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ate Placeholder 2"/>
          <p:cNvSpPr>
            <a:spLocks noGrp="1"/>
          </p:cNvSpPr>
          <p:nvPr>
            <p:ph type="dt" sz="half" idx="10"/>
          </p:nvPr>
        </p:nvSpPr>
        <p:spPr/>
        <p:txBody>
          <a:bodyPr/>
          <a:lstStyle/>
          <a:p>
            <a:r>
              <a:rPr lang="en-US" smtClean="0"/>
              <a:t>14 avril  2011</a:t>
            </a:r>
            <a:endParaRPr lang="en-US"/>
          </a:p>
        </p:txBody>
      </p:sp>
      <p:sp>
        <p:nvSpPr>
          <p:cNvPr id="8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742402" name="Rectangle 2"/>
          <p:cNvSpPr>
            <a:spLocks noGrp="1" noChangeArrowheads="1"/>
          </p:cNvSpPr>
          <p:nvPr>
            <p:ph type="title"/>
          </p:nvPr>
        </p:nvSpPr>
        <p:spPr/>
        <p:txBody>
          <a:bodyPr/>
          <a:lstStyle/>
          <a:p>
            <a:r>
              <a:rPr lang="en-US"/>
              <a:t>information hiding in unused space</a:t>
            </a:r>
          </a:p>
        </p:txBody>
      </p:sp>
      <p:grpSp>
        <p:nvGrpSpPr>
          <p:cNvPr id="742403" name="Group 3"/>
          <p:cNvGrpSpPr>
            <a:grpSpLocks/>
          </p:cNvGrpSpPr>
          <p:nvPr/>
        </p:nvGrpSpPr>
        <p:grpSpPr bwMode="auto">
          <a:xfrm>
            <a:off x="533400" y="1295400"/>
            <a:ext cx="7529513" cy="2362200"/>
            <a:chOff x="336" y="816"/>
            <a:chExt cx="4743" cy="1488"/>
          </a:xfrm>
        </p:grpSpPr>
        <p:sp>
          <p:nvSpPr>
            <p:cNvPr id="742404" name="Rectangle 4"/>
            <p:cNvSpPr>
              <a:spLocks noChangeArrowheads="1"/>
            </p:cNvSpPr>
            <p:nvPr/>
          </p:nvSpPr>
          <p:spPr bwMode="auto">
            <a:xfrm>
              <a:off x="336" y="1056"/>
              <a:ext cx="2736" cy="816"/>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tx2"/>
                </a:solidFill>
                <a:latin typeface="Times New Roman" pitchFamily="18" charset="0"/>
              </a:endParaRPr>
            </a:p>
          </p:txBody>
        </p:sp>
        <p:sp>
          <p:nvSpPr>
            <p:cNvPr id="742405" name="Rectangle 5"/>
            <p:cNvSpPr>
              <a:spLocks noChangeArrowheads="1"/>
            </p:cNvSpPr>
            <p:nvPr/>
          </p:nvSpPr>
          <p:spPr bwMode="auto">
            <a:xfrm>
              <a:off x="336" y="1056"/>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06" name="Rectangle 6"/>
            <p:cNvSpPr>
              <a:spLocks noChangeArrowheads="1"/>
            </p:cNvSpPr>
            <p:nvPr/>
          </p:nvSpPr>
          <p:spPr bwMode="auto">
            <a:xfrm>
              <a:off x="528" y="1056"/>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07" name="Rectangle 7"/>
            <p:cNvSpPr>
              <a:spLocks noChangeArrowheads="1"/>
            </p:cNvSpPr>
            <p:nvPr/>
          </p:nvSpPr>
          <p:spPr bwMode="auto">
            <a:xfrm>
              <a:off x="624" y="1056"/>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08" name="Rectangle 8"/>
            <p:cNvSpPr>
              <a:spLocks noChangeArrowheads="1"/>
            </p:cNvSpPr>
            <p:nvPr/>
          </p:nvSpPr>
          <p:spPr bwMode="auto">
            <a:xfrm>
              <a:off x="720" y="1056"/>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2409" name="Group 9"/>
            <p:cNvGrpSpPr>
              <a:grpSpLocks/>
            </p:cNvGrpSpPr>
            <p:nvPr/>
          </p:nvGrpSpPr>
          <p:grpSpPr bwMode="auto">
            <a:xfrm>
              <a:off x="768" y="1056"/>
              <a:ext cx="2160" cy="816"/>
              <a:chOff x="768" y="2544"/>
              <a:chExt cx="2160" cy="816"/>
            </a:xfrm>
          </p:grpSpPr>
          <p:sp>
            <p:nvSpPr>
              <p:cNvPr id="742410" name="Rectangle 10"/>
              <p:cNvSpPr>
                <a:spLocks noChangeArrowheads="1"/>
              </p:cNvSpPr>
              <p:nvPr/>
            </p:nvSpPr>
            <p:spPr bwMode="auto">
              <a:xfrm>
                <a:off x="768"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1" name="Rectangle 11"/>
              <p:cNvSpPr>
                <a:spLocks noChangeArrowheads="1"/>
              </p:cNvSpPr>
              <p:nvPr/>
            </p:nvSpPr>
            <p:spPr bwMode="auto">
              <a:xfrm>
                <a:off x="960"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2" name="Rectangle 12"/>
              <p:cNvSpPr>
                <a:spLocks noChangeArrowheads="1"/>
              </p:cNvSpPr>
              <p:nvPr/>
            </p:nvSpPr>
            <p:spPr bwMode="auto">
              <a:xfrm>
                <a:off x="1056"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3" name="Rectangle 13"/>
              <p:cNvSpPr>
                <a:spLocks noChangeArrowheads="1"/>
              </p:cNvSpPr>
              <p:nvPr/>
            </p:nvSpPr>
            <p:spPr bwMode="auto">
              <a:xfrm>
                <a:off x="1152"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4" name="Rectangle 14"/>
              <p:cNvSpPr>
                <a:spLocks noChangeArrowheads="1"/>
              </p:cNvSpPr>
              <p:nvPr/>
            </p:nvSpPr>
            <p:spPr bwMode="auto">
              <a:xfrm>
                <a:off x="1200"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5" name="Rectangle 15"/>
              <p:cNvSpPr>
                <a:spLocks noChangeArrowheads="1"/>
              </p:cNvSpPr>
              <p:nvPr/>
            </p:nvSpPr>
            <p:spPr bwMode="auto">
              <a:xfrm>
                <a:off x="1392"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6" name="Rectangle 16"/>
              <p:cNvSpPr>
                <a:spLocks noChangeArrowheads="1"/>
              </p:cNvSpPr>
              <p:nvPr/>
            </p:nvSpPr>
            <p:spPr bwMode="auto">
              <a:xfrm>
                <a:off x="1488"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7" name="Rectangle 17"/>
              <p:cNvSpPr>
                <a:spLocks noChangeArrowheads="1"/>
              </p:cNvSpPr>
              <p:nvPr/>
            </p:nvSpPr>
            <p:spPr bwMode="auto">
              <a:xfrm>
                <a:off x="1584"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8" name="Rectangle 18"/>
              <p:cNvSpPr>
                <a:spLocks noChangeArrowheads="1"/>
              </p:cNvSpPr>
              <p:nvPr/>
            </p:nvSpPr>
            <p:spPr bwMode="auto">
              <a:xfrm>
                <a:off x="1632"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19" name="Rectangle 19"/>
              <p:cNvSpPr>
                <a:spLocks noChangeArrowheads="1"/>
              </p:cNvSpPr>
              <p:nvPr/>
            </p:nvSpPr>
            <p:spPr bwMode="auto">
              <a:xfrm>
                <a:off x="1824"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0" name="Rectangle 20"/>
              <p:cNvSpPr>
                <a:spLocks noChangeArrowheads="1"/>
              </p:cNvSpPr>
              <p:nvPr/>
            </p:nvSpPr>
            <p:spPr bwMode="auto">
              <a:xfrm>
                <a:off x="1920"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1" name="Rectangle 21"/>
              <p:cNvSpPr>
                <a:spLocks noChangeArrowheads="1"/>
              </p:cNvSpPr>
              <p:nvPr/>
            </p:nvSpPr>
            <p:spPr bwMode="auto">
              <a:xfrm>
                <a:off x="2016"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2" name="Rectangle 22"/>
              <p:cNvSpPr>
                <a:spLocks noChangeArrowheads="1"/>
              </p:cNvSpPr>
              <p:nvPr/>
            </p:nvSpPr>
            <p:spPr bwMode="auto">
              <a:xfrm>
                <a:off x="2064"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3" name="Rectangle 23"/>
              <p:cNvSpPr>
                <a:spLocks noChangeArrowheads="1"/>
              </p:cNvSpPr>
              <p:nvPr/>
            </p:nvSpPr>
            <p:spPr bwMode="auto">
              <a:xfrm>
                <a:off x="2256"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4" name="Rectangle 24"/>
              <p:cNvSpPr>
                <a:spLocks noChangeArrowheads="1"/>
              </p:cNvSpPr>
              <p:nvPr/>
            </p:nvSpPr>
            <p:spPr bwMode="auto">
              <a:xfrm>
                <a:off x="2352"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5" name="Rectangle 25"/>
              <p:cNvSpPr>
                <a:spLocks noChangeArrowheads="1"/>
              </p:cNvSpPr>
              <p:nvPr/>
            </p:nvSpPr>
            <p:spPr bwMode="auto">
              <a:xfrm>
                <a:off x="2448"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6" name="Rectangle 26"/>
              <p:cNvSpPr>
                <a:spLocks noChangeArrowheads="1"/>
              </p:cNvSpPr>
              <p:nvPr/>
            </p:nvSpPr>
            <p:spPr bwMode="auto">
              <a:xfrm>
                <a:off x="2496"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7" name="Rectangle 27"/>
              <p:cNvSpPr>
                <a:spLocks noChangeArrowheads="1"/>
              </p:cNvSpPr>
              <p:nvPr/>
            </p:nvSpPr>
            <p:spPr bwMode="auto">
              <a:xfrm>
                <a:off x="2688"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8" name="Rectangle 28"/>
              <p:cNvSpPr>
                <a:spLocks noChangeArrowheads="1"/>
              </p:cNvSpPr>
              <p:nvPr/>
            </p:nvSpPr>
            <p:spPr bwMode="auto">
              <a:xfrm>
                <a:off x="2784"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9" name="Rectangle 29"/>
              <p:cNvSpPr>
                <a:spLocks noChangeArrowheads="1"/>
              </p:cNvSpPr>
              <p:nvPr/>
            </p:nvSpPr>
            <p:spPr bwMode="auto">
              <a:xfrm>
                <a:off x="2880"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2430" name="Text Box 30"/>
            <p:cNvSpPr txBox="1">
              <a:spLocks noChangeArrowheads="1"/>
            </p:cNvSpPr>
            <p:nvPr/>
          </p:nvSpPr>
          <p:spPr bwMode="auto">
            <a:xfrm>
              <a:off x="3840" y="816"/>
              <a:ext cx="7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rgbClr val="FF3300"/>
                  </a:solidFill>
                  <a:latin typeface="Times New Roman" pitchFamily="18" charset="0"/>
                </a:rPr>
                <a:t>pictures</a:t>
              </a:r>
              <a:endParaRPr lang="en-US" sz="2400">
                <a:solidFill>
                  <a:srgbClr val="FF3300"/>
                </a:solidFill>
                <a:latin typeface="Times New Roman" pitchFamily="18" charset="0"/>
              </a:endParaRPr>
            </a:p>
          </p:txBody>
        </p:sp>
        <p:sp>
          <p:nvSpPr>
            <p:cNvPr id="742431" name="Text Box 31"/>
            <p:cNvSpPr txBox="1">
              <a:spLocks noChangeArrowheads="1"/>
            </p:cNvSpPr>
            <p:nvPr/>
          </p:nvSpPr>
          <p:spPr bwMode="auto">
            <a:xfrm>
              <a:off x="3840" y="1056"/>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rgbClr val="FFFF00"/>
                  </a:solidFill>
                  <a:latin typeface="Times New Roman" pitchFamily="18" charset="0"/>
                </a:rPr>
                <a:t>sound</a:t>
              </a:r>
              <a:endParaRPr lang="en-US" sz="2400">
                <a:solidFill>
                  <a:srgbClr val="FFFF00"/>
                </a:solidFill>
                <a:latin typeface="Times New Roman" pitchFamily="18" charset="0"/>
              </a:endParaRPr>
            </a:p>
          </p:txBody>
        </p:sp>
        <p:sp>
          <p:nvSpPr>
            <p:cNvPr id="742432" name="Text Box 32"/>
            <p:cNvSpPr txBox="1">
              <a:spLocks noChangeArrowheads="1"/>
            </p:cNvSpPr>
            <p:nvPr/>
          </p:nvSpPr>
          <p:spPr bwMode="auto">
            <a:xfrm>
              <a:off x="3840" y="1296"/>
              <a:ext cx="9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hlink"/>
                  </a:solidFill>
                  <a:latin typeface="Times New Roman" pitchFamily="18" charset="0"/>
                </a:rPr>
                <a:t>under-titles</a:t>
              </a:r>
              <a:endParaRPr lang="en-US" sz="2400">
                <a:solidFill>
                  <a:schemeClr val="hlink"/>
                </a:solidFill>
                <a:latin typeface="Times New Roman" pitchFamily="18" charset="0"/>
              </a:endParaRPr>
            </a:p>
          </p:txBody>
        </p:sp>
        <p:sp>
          <p:nvSpPr>
            <p:cNvPr id="742433" name="Text Box 33"/>
            <p:cNvSpPr txBox="1">
              <a:spLocks noChangeArrowheads="1"/>
            </p:cNvSpPr>
            <p:nvPr/>
          </p:nvSpPr>
          <p:spPr bwMode="auto">
            <a:xfrm>
              <a:off x="3840" y="1536"/>
              <a:ext cx="12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other elements</a:t>
              </a:r>
              <a:endParaRPr lang="en-US" sz="2400">
                <a:solidFill>
                  <a:schemeClr val="tx2"/>
                </a:solidFill>
                <a:latin typeface="Times New Roman" pitchFamily="18" charset="0"/>
              </a:endParaRPr>
            </a:p>
          </p:txBody>
        </p:sp>
        <p:grpSp>
          <p:nvGrpSpPr>
            <p:cNvPr id="742434" name="Group 34"/>
            <p:cNvGrpSpPr>
              <a:grpSpLocks/>
            </p:cNvGrpSpPr>
            <p:nvPr/>
          </p:nvGrpSpPr>
          <p:grpSpPr bwMode="auto">
            <a:xfrm>
              <a:off x="432" y="1920"/>
              <a:ext cx="2448" cy="384"/>
              <a:chOff x="432" y="3408"/>
              <a:chExt cx="2448" cy="384"/>
            </a:xfrm>
          </p:grpSpPr>
          <p:sp>
            <p:nvSpPr>
              <p:cNvPr id="742435" name="Line 35"/>
              <p:cNvSpPr>
                <a:spLocks noChangeShapeType="1"/>
              </p:cNvSpPr>
              <p:nvPr/>
            </p:nvSpPr>
            <p:spPr bwMode="auto">
              <a:xfrm flipV="1">
                <a:off x="43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36" name="Line 36"/>
              <p:cNvSpPr>
                <a:spLocks noChangeShapeType="1"/>
              </p:cNvSpPr>
              <p:nvPr/>
            </p:nvSpPr>
            <p:spPr bwMode="auto">
              <a:xfrm flipV="1">
                <a:off x="57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37" name="Line 37"/>
              <p:cNvSpPr>
                <a:spLocks noChangeShapeType="1"/>
              </p:cNvSpPr>
              <p:nvPr/>
            </p:nvSpPr>
            <p:spPr bwMode="auto">
              <a:xfrm flipV="1">
                <a:off x="72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38" name="Line 38"/>
              <p:cNvSpPr>
                <a:spLocks noChangeShapeType="1"/>
              </p:cNvSpPr>
              <p:nvPr/>
            </p:nvSpPr>
            <p:spPr bwMode="auto">
              <a:xfrm flipV="1">
                <a:off x="864"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39" name="Line 39"/>
              <p:cNvSpPr>
                <a:spLocks noChangeShapeType="1"/>
              </p:cNvSpPr>
              <p:nvPr/>
            </p:nvSpPr>
            <p:spPr bwMode="auto">
              <a:xfrm flipV="1">
                <a:off x="1008"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0" name="Line 40"/>
              <p:cNvSpPr>
                <a:spLocks noChangeShapeType="1"/>
              </p:cNvSpPr>
              <p:nvPr/>
            </p:nvSpPr>
            <p:spPr bwMode="auto">
              <a:xfrm flipV="1">
                <a:off x="115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1" name="Line 41"/>
              <p:cNvSpPr>
                <a:spLocks noChangeShapeType="1"/>
              </p:cNvSpPr>
              <p:nvPr/>
            </p:nvSpPr>
            <p:spPr bwMode="auto">
              <a:xfrm flipV="1">
                <a:off x="129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2" name="Line 42"/>
              <p:cNvSpPr>
                <a:spLocks noChangeShapeType="1"/>
              </p:cNvSpPr>
              <p:nvPr/>
            </p:nvSpPr>
            <p:spPr bwMode="auto">
              <a:xfrm flipV="1">
                <a:off x="144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3" name="Line 43"/>
              <p:cNvSpPr>
                <a:spLocks noChangeShapeType="1"/>
              </p:cNvSpPr>
              <p:nvPr/>
            </p:nvSpPr>
            <p:spPr bwMode="auto">
              <a:xfrm flipV="1">
                <a:off x="1584"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4" name="Line 44"/>
              <p:cNvSpPr>
                <a:spLocks noChangeShapeType="1"/>
              </p:cNvSpPr>
              <p:nvPr/>
            </p:nvSpPr>
            <p:spPr bwMode="auto">
              <a:xfrm flipV="1">
                <a:off x="1728"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5" name="Line 45"/>
              <p:cNvSpPr>
                <a:spLocks noChangeShapeType="1"/>
              </p:cNvSpPr>
              <p:nvPr/>
            </p:nvSpPr>
            <p:spPr bwMode="auto">
              <a:xfrm flipV="1">
                <a:off x="187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6" name="Line 46"/>
              <p:cNvSpPr>
                <a:spLocks noChangeShapeType="1"/>
              </p:cNvSpPr>
              <p:nvPr/>
            </p:nvSpPr>
            <p:spPr bwMode="auto">
              <a:xfrm flipV="1">
                <a:off x="201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7" name="Line 47"/>
              <p:cNvSpPr>
                <a:spLocks noChangeShapeType="1"/>
              </p:cNvSpPr>
              <p:nvPr/>
            </p:nvSpPr>
            <p:spPr bwMode="auto">
              <a:xfrm flipV="1">
                <a:off x="216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8" name="Line 48"/>
              <p:cNvSpPr>
                <a:spLocks noChangeShapeType="1"/>
              </p:cNvSpPr>
              <p:nvPr/>
            </p:nvSpPr>
            <p:spPr bwMode="auto">
              <a:xfrm flipV="1">
                <a:off x="2304"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49" name="Line 49"/>
              <p:cNvSpPr>
                <a:spLocks noChangeShapeType="1"/>
              </p:cNvSpPr>
              <p:nvPr/>
            </p:nvSpPr>
            <p:spPr bwMode="auto">
              <a:xfrm flipV="1">
                <a:off x="2448"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50" name="Line 50"/>
              <p:cNvSpPr>
                <a:spLocks noChangeShapeType="1"/>
              </p:cNvSpPr>
              <p:nvPr/>
            </p:nvSpPr>
            <p:spPr bwMode="auto">
              <a:xfrm flipV="1">
                <a:off x="2592"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51" name="Line 51"/>
              <p:cNvSpPr>
                <a:spLocks noChangeShapeType="1"/>
              </p:cNvSpPr>
              <p:nvPr/>
            </p:nvSpPr>
            <p:spPr bwMode="auto">
              <a:xfrm flipV="1">
                <a:off x="2736"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52" name="Line 52"/>
              <p:cNvSpPr>
                <a:spLocks noChangeShapeType="1"/>
              </p:cNvSpPr>
              <p:nvPr/>
            </p:nvSpPr>
            <p:spPr bwMode="auto">
              <a:xfrm flipV="1">
                <a:off x="2880" y="3408"/>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2453" name="Line 53"/>
            <p:cNvSpPr>
              <a:spLocks noChangeShapeType="1"/>
            </p:cNvSpPr>
            <p:nvPr/>
          </p:nvSpPr>
          <p:spPr bwMode="auto">
            <a:xfrm>
              <a:off x="432" y="2304"/>
              <a:ext cx="33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54" name="Text Box 54"/>
            <p:cNvSpPr txBox="1">
              <a:spLocks noChangeArrowheads="1"/>
            </p:cNvSpPr>
            <p:nvPr/>
          </p:nvSpPr>
          <p:spPr bwMode="auto">
            <a:xfrm>
              <a:off x="3744" y="1968"/>
              <a:ext cx="1326" cy="30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CH" sz="2400">
                  <a:solidFill>
                    <a:schemeClr val="tx2"/>
                  </a:solidFill>
                  <a:latin typeface="Times New Roman" pitchFamily="18" charset="0"/>
                </a:rPr>
                <a:t>table of content</a:t>
              </a:r>
              <a:endParaRPr lang="en-US" sz="2400">
                <a:solidFill>
                  <a:schemeClr val="tx2"/>
                </a:solidFill>
                <a:latin typeface="Times New Roman" pitchFamily="18" charset="0"/>
              </a:endParaRPr>
            </a:p>
          </p:txBody>
        </p:sp>
      </p:grpSp>
      <p:grpSp>
        <p:nvGrpSpPr>
          <p:cNvPr id="742455" name="Group 55"/>
          <p:cNvGrpSpPr>
            <a:grpSpLocks/>
          </p:cNvGrpSpPr>
          <p:nvPr/>
        </p:nvGrpSpPr>
        <p:grpSpPr bwMode="auto">
          <a:xfrm>
            <a:off x="533400" y="4953000"/>
            <a:ext cx="4343400" cy="1295400"/>
            <a:chOff x="384" y="2688"/>
            <a:chExt cx="2736" cy="816"/>
          </a:xfrm>
        </p:grpSpPr>
        <p:sp>
          <p:nvSpPr>
            <p:cNvPr id="742456" name="Rectangle 56"/>
            <p:cNvSpPr>
              <a:spLocks noChangeArrowheads="1"/>
            </p:cNvSpPr>
            <p:nvPr/>
          </p:nvSpPr>
          <p:spPr bwMode="auto">
            <a:xfrm>
              <a:off x="384" y="2688"/>
              <a:ext cx="2736" cy="816"/>
            </a:xfrm>
            <a:prstGeom prst="rect">
              <a:avLst/>
            </a:prstGeom>
            <a:solidFill>
              <a:srgbClr val="CC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chemeClr val="tx2"/>
                </a:solidFill>
                <a:latin typeface="Times New Roman" pitchFamily="18" charset="0"/>
              </a:endParaRPr>
            </a:p>
          </p:txBody>
        </p:sp>
        <p:sp>
          <p:nvSpPr>
            <p:cNvPr id="742457" name="Rectangle 57"/>
            <p:cNvSpPr>
              <a:spLocks noChangeArrowheads="1"/>
            </p:cNvSpPr>
            <p:nvPr/>
          </p:nvSpPr>
          <p:spPr bwMode="auto">
            <a:xfrm>
              <a:off x="384" y="2688"/>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58" name="Rectangle 58"/>
            <p:cNvSpPr>
              <a:spLocks noChangeArrowheads="1"/>
            </p:cNvSpPr>
            <p:nvPr/>
          </p:nvSpPr>
          <p:spPr bwMode="auto">
            <a:xfrm>
              <a:off x="576" y="2688"/>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59" name="Rectangle 59"/>
            <p:cNvSpPr>
              <a:spLocks noChangeArrowheads="1"/>
            </p:cNvSpPr>
            <p:nvPr/>
          </p:nvSpPr>
          <p:spPr bwMode="auto">
            <a:xfrm>
              <a:off x="672" y="2688"/>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0" name="Rectangle 60"/>
            <p:cNvSpPr>
              <a:spLocks noChangeArrowheads="1"/>
            </p:cNvSpPr>
            <p:nvPr/>
          </p:nvSpPr>
          <p:spPr bwMode="auto">
            <a:xfrm>
              <a:off x="768" y="2688"/>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2461" name="Group 61"/>
            <p:cNvGrpSpPr>
              <a:grpSpLocks/>
            </p:cNvGrpSpPr>
            <p:nvPr/>
          </p:nvGrpSpPr>
          <p:grpSpPr bwMode="auto">
            <a:xfrm>
              <a:off x="864" y="2688"/>
              <a:ext cx="2160" cy="816"/>
              <a:chOff x="768" y="2544"/>
              <a:chExt cx="2160" cy="816"/>
            </a:xfrm>
          </p:grpSpPr>
          <p:sp>
            <p:nvSpPr>
              <p:cNvPr id="742462" name="Rectangle 62"/>
              <p:cNvSpPr>
                <a:spLocks noChangeArrowheads="1"/>
              </p:cNvSpPr>
              <p:nvPr/>
            </p:nvSpPr>
            <p:spPr bwMode="auto">
              <a:xfrm>
                <a:off x="768"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3" name="Rectangle 63"/>
              <p:cNvSpPr>
                <a:spLocks noChangeArrowheads="1"/>
              </p:cNvSpPr>
              <p:nvPr/>
            </p:nvSpPr>
            <p:spPr bwMode="auto">
              <a:xfrm>
                <a:off x="960"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4" name="Rectangle 64"/>
              <p:cNvSpPr>
                <a:spLocks noChangeArrowheads="1"/>
              </p:cNvSpPr>
              <p:nvPr/>
            </p:nvSpPr>
            <p:spPr bwMode="auto">
              <a:xfrm>
                <a:off x="1056"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5" name="Rectangle 65"/>
              <p:cNvSpPr>
                <a:spLocks noChangeArrowheads="1"/>
              </p:cNvSpPr>
              <p:nvPr/>
            </p:nvSpPr>
            <p:spPr bwMode="auto">
              <a:xfrm>
                <a:off x="1152"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6" name="Rectangle 66"/>
              <p:cNvSpPr>
                <a:spLocks noChangeArrowheads="1"/>
              </p:cNvSpPr>
              <p:nvPr/>
            </p:nvSpPr>
            <p:spPr bwMode="auto">
              <a:xfrm>
                <a:off x="1200"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7" name="Rectangle 67"/>
              <p:cNvSpPr>
                <a:spLocks noChangeArrowheads="1"/>
              </p:cNvSpPr>
              <p:nvPr/>
            </p:nvSpPr>
            <p:spPr bwMode="auto">
              <a:xfrm>
                <a:off x="1392"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8" name="Rectangle 68"/>
              <p:cNvSpPr>
                <a:spLocks noChangeArrowheads="1"/>
              </p:cNvSpPr>
              <p:nvPr/>
            </p:nvSpPr>
            <p:spPr bwMode="auto">
              <a:xfrm>
                <a:off x="1488"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69" name="Rectangle 69"/>
              <p:cNvSpPr>
                <a:spLocks noChangeArrowheads="1"/>
              </p:cNvSpPr>
              <p:nvPr/>
            </p:nvSpPr>
            <p:spPr bwMode="auto">
              <a:xfrm>
                <a:off x="1584"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0" name="Rectangle 70"/>
              <p:cNvSpPr>
                <a:spLocks noChangeArrowheads="1"/>
              </p:cNvSpPr>
              <p:nvPr/>
            </p:nvSpPr>
            <p:spPr bwMode="auto">
              <a:xfrm>
                <a:off x="1632"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1" name="Rectangle 71"/>
              <p:cNvSpPr>
                <a:spLocks noChangeArrowheads="1"/>
              </p:cNvSpPr>
              <p:nvPr/>
            </p:nvSpPr>
            <p:spPr bwMode="auto">
              <a:xfrm>
                <a:off x="1824"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2" name="Rectangle 72"/>
              <p:cNvSpPr>
                <a:spLocks noChangeArrowheads="1"/>
              </p:cNvSpPr>
              <p:nvPr/>
            </p:nvSpPr>
            <p:spPr bwMode="auto">
              <a:xfrm>
                <a:off x="1920"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3" name="Rectangle 73"/>
              <p:cNvSpPr>
                <a:spLocks noChangeArrowheads="1"/>
              </p:cNvSpPr>
              <p:nvPr/>
            </p:nvSpPr>
            <p:spPr bwMode="auto">
              <a:xfrm>
                <a:off x="2016"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4" name="Rectangle 74"/>
              <p:cNvSpPr>
                <a:spLocks noChangeArrowheads="1"/>
              </p:cNvSpPr>
              <p:nvPr/>
            </p:nvSpPr>
            <p:spPr bwMode="auto">
              <a:xfrm>
                <a:off x="2064"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5" name="Rectangle 75"/>
              <p:cNvSpPr>
                <a:spLocks noChangeArrowheads="1"/>
              </p:cNvSpPr>
              <p:nvPr/>
            </p:nvSpPr>
            <p:spPr bwMode="auto">
              <a:xfrm>
                <a:off x="2256"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6" name="Rectangle 76"/>
              <p:cNvSpPr>
                <a:spLocks noChangeArrowheads="1"/>
              </p:cNvSpPr>
              <p:nvPr/>
            </p:nvSpPr>
            <p:spPr bwMode="auto">
              <a:xfrm>
                <a:off x="2352"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7" name="Rectangle 77"/>
              <p:cNvSpPr>
                <a:spLocks noChangeArrowheads="1"/>
              </p:cNvSpPr>
              <p:nvPr/>
            </p:nvSpPr>
            <p:spPr bwMode="auto">
              <a:xfrm>
                <a:off x="2448"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8" name="Rectangle 78"/>
              <p:cNvSpPr>
                <a:spLocks noChangeArrowheads="1"/>
              </p:cNvSpPr>
              <p:nvPr/>
            </p:nvSpPr>
            <p:spPr bwMode="auto">
              <a:xfrm>
                <a:off x="2496" y="2544"/>
                <a:ext cx="192" cy="816"/>
              </a:xfrm>
              <a:prstGeom prst="rect">
                <a:avLst/>
              </a:pr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79" name="Rectangle 79"/>
              <p:cNvSpPr>
                <a:spLocks noChangeArrowheads="1"/>
              </p:cNvSpPr>
              <p:nvPr/>
            </p:nvSpPr>
            <p:spPr bwMode="auto">
              <a:xfrm>
                <a:off x="2688" y="2544"/>
                <a:ext cx="96" cy="816"/>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80" name="Rectangle 80"/>
              <p:cNvSpPr>
                <a:spLocks noChangeArrowheads="1"/>
              </p:cNvSpPr>
              <p:nvPr/>
            </p:nvSpPr>
            <p:spPr bwMode="auto">
              <a:xfrm>
                <a:off x="2784" y="2544"/>
                <a:ext cx="96" cy="81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81" name="Rectangle 81"/>
              <p:cNvSpPr>
                <a:spLocks noChangeArrowheads="1"/>
              </p:cNvSpPr>
              <p:nvPr/>
            </p:nvSpPr>
            <p:spPr bwMode="auto">
              <a:xfrm>
                <a:off x="2880" y="2544"/>
                <a:ext cx="48" cy="816"/>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42482" name="Oval 82"/>
          <p:cNvSpPr>
            <a:spLocks noChangeArrowheads="1"/>
          </p:cNvSpPr>
          <p:nvPr/>
        </p:nvSpPr>
        <p:spPr bwMode="auto">
          <a:xfrm>
            <a:off x="4495800" y="1295400"/>
            <a:ext cx="457200" cy="2057400"/>
          </a:xfrm>
          <a:prstGeom prst="ellipse">
            <a:avLst/>
          </a:prstGeom>
          <a:solidFill>
            <a:srgbClr val="FFFF66">
              <a:alpha val="50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83" name="Oval 83"/>
          <p:cNvSpPr>
            <a:spLocks noChangeArrowheads="1"/>
          </p:cNvSpPr>
          <p:nvPr/>
        </p:nvSpPr>
        <p:spPr bwMode="auto">
          <a:xfrm>
            <a:off x="1143000" y="4648200"/>
            <a:ext cx="228600" cy="2057400"/>
          </a:xfrm>
          <a:prstGeom prst="ellipse">
            <a:avLst/>
          </a:prstGeom>
          <a:solidFill>
            <a:srgbClr val="FFFF66">
              <a:alpha val="50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84" name="Text Box 84"/>
          <p:cNvSpPr txBox="1">
            <a:spLocks noChangeArrowheads="1"/>
          </p:cNvSpPr>
          <p:nvPr/>
        </p:nvSpPr>
        <p:spPr bwMode="auto">
          <a:xfrm>
            <a:off x="2651125" y="4038600"/>
            <a:ext cx="2168525" cy="395288"/>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800" b="1">
                <a:solidFill>
                  <a:schemeClr val="tx2"/>
                </a:solidFill>
                <a:latin typeface="Times New Roman" pitchFamily="18" charset="0"/>
              </a:rPr>
              <a:t>small unused blocks</a:t>
            </a:r>
            <a:endParaRPr lang="en-US" sz="1800" b="1">
              <a:solidFill>
                <a:schemeClr val="tx2"/>
              </a:solidFill>
              <a:latin typeface="Times New Roman" pitchFamily="18" charset="0"/>
            </a:endParaRPr>
          </a:p>
        </p:txBody>
      </p:sp>
      <p:sp>
        <p:nvSpPr>
          <p:cNvPr id="742485" name="Line 85"/>
          <p:cNvSpPr>
            <a:spLocks noChangeShapeType="1"/>
          </p:cNvSpPr>
          <p:nvPr/>
        </p:nvSpPr>
        <p:spPr bwMode="auto">
          <a:xfrm flipV="1">
            <a:off x="4114800" y="3200400"/>
            <a:ext cx="533400" cy="838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86" name="Line 86"/>
          <p:cNvSpPr>
            <a:spLocks noChangeShapeType="1"/>
          </p:cNvSpPr>
          <p:nvPr/>
        </p:nvSpPr>
        <p:spPr bwMode="auto">
          <a:xfrm flipH="1">
            <a:off x="1295400" y="4495800"/>
            <a:ext cx="45720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747775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42484"/>
                                        </p:tgtEl>
                                        <p:attrNameLst>
                                          <p:attrName>style.visibility</p:attrName>
                                        </p:attrNameLst>
                                      </p:cBhvr>
                                      <p:to>
                                        <p:strVal val="visible"/>
                                      </p:to>
                                    </p:set>
                                    <p:anim calcmode="lin" valueType="num">
                                      <p:cBhvr additive="base">
                                        <p:cTn id="7" dur="1000" fill="hold"/>
                                        <p:tgtEl>
                                          <p:spTgt spid="742484"/>
                                        </p:tgtEl>
                                        <p:attrNameLst>
                                          <p:attrName>ppt_x</p:attrName>
                                        </p:attrNameLst>
                                      </p:cBhvr>
                                      <p:tavLst>
                                        <p:tav tm="0">
                                          <p:val>
                                            <p:strVal val="1+#ppt_w/2"/>
                                          </p:val>
                                        </p:tav>
                                        <p:tav tm="100000">
                                          <p:val>
                                            <p:strVal val="#ppt_x"/>
                                          </p:val>
                                        </p:tav>
                                      </p:tavLst>
                                    </p:anim>
                                    <p:anim calcmode="lin" valueType="num">
                                      <p:cBhvr additive="base">
                                        <p:cTn id="8" dur="1000" fill="hold"/>
                                        <p:tgtEl>
                                          <p:spTgt spid="7424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742485"/>
                                        </p:tgtEl>
                                        <p:attrNameLst>
                                          <p:attrName>style.visibility</p:attrName>
                                        </p:attrNameLst>
                                      </p:cBhvr>
                                      <p:to>
                                        <p:strVal val="visible"/>
                                      </p:to>
                                    </p:set>
                                    <p:animEffect transition="in" filter="wipe(down)">
                                      <p:cBhvr>
                                        <p:cTn id="12" dur="1000"/>
                                        <p:tgtEl>
                                          <p:spTgt spid="742485"/>
                                        </p:tgtEl>
                                      </p:cBhvr>
                                    </p:animEffect>
                                  </p:childTnLst>
                                </p:cTn>
                              </p:par>
                            </p:childTnLst>
                          </p:cTn>
                        </p:par>
                        <p:par>
                          <p:cTn id="13" fill="hold" nodeType="afterGroup">
                            <p:stCondLst>
                              <p:cond delay="2000"/>
                            </p:stCondLst>
                            <p:childTnLst>
                              <p:par>
                                <p:cTn id="14" presetID="23" presetClass="entr" presetSubtype="32" fill="hold" grpId="0" nodeType="afterEffect">
                                  <p:stCondLst>
                                    <p:cond delay="0"/>
                                  </p:stCondLst>
                                  <p:childTnLst>
                                    <p:set>
                                      <p:cBhvr>
                                        <p:cTn id="15" dur="1" fill="hold">
                                          <p:stCondLst>
                                            <p:cond delay="0"/>
                                          </p:stCondLst>
                                        </p:cTn>
                                        <p:tgtEl>
                                          <p:spTgt spid="742482"/>
                                        </p:tgtEl>
                                        <p:attrNameLst>
                                          <p:attrName>style.visibility</p:attrName>
                                        </p:attrNameLst>
                                      </p:cBhvr>
                                      <p:to>
                                        <p:strVal val="visible"/>
                                      </p:to>
                                    </p:set>
                                    <p:anim calcmode="lin" valueType="num">
                                      <p:cBhvr>
                                        <p:cTn id="16" dur="1000" fill="hold"/>
                                        <p:tgtEl>
                                          <p:spTgt spid="742482"/>
                                        </p:tgtEl>
                                        <p:attrNameLst>
                                          <p:attrName>ppt_w</p:attrName>
                                        </p:attrNameLst>
                                      </p:cBhvr>
                                      <p:tavLst>
                                        <p:tav tm="0">
                                          <p:val>
                                            <p:strVal val="4*#ppt_w"/>
                                          </p:val>
                                        </p:tav>
                                        <p:tav tm="100000">
                                          <p:val>
                                            <p:strVal val="#ppt_w"/>
                                          </p:val>
                                        </p:tav>
                                      </p:tavLst>
                                    </p:anim>
                                    <p:anim calcmode="lin" valueType="num">
                                      <p:cBhvr>
                                        <p:cTn id="17" dur="1000" fill="hold"/>
                                        <p:tgtEl>
                                          <p:spTgt spid="742482"/>
                                        </p:tgtEl>
                                        <p:attrNameLst>
                                          <p:attrName>ppt_h</p:attrName>
                                        </p:attrNameLst>
                                      </p:cBhvr>
                                      <p:tavLst>
                                        <p:tav tm="0">
                                          <p:val>
                                            <p:strVal val="4*#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742455"/>
                                        </p:tgtEl>
                                        <p:attrNameLst>
                                          <p:attrName>style.visibility</p:attrName>
                                        </p:attrNameLst>
                                      </p:cBhvr>
                                      <p:to>
                                        <p:strVal val="visible"/>
                                      </p:to>
                                    </p:set>
                                    <p:anim calcmode="lin" valueType="num">
                                      <p:cBhvr additive="base">
                                        <p:cTn id="22" dur="1000" fill="hold"/>
                                        <p:tgtEl>
                                          <p:spTgt spid="742455"/>
                                        </p:tgtEl>
                                        <p:attrNameLst>
                                          <p:attrName>ppt_x</p:attrName>
                                        </p:attrNameLst>
                                      </p:cBhvr>
                                      <p:tavLst>
                                        <p:tav tm="0">
                                          <p:val>
                                            <p:strVal val="0-#ppt_w/2"/>
                                          </p:val>
                                        </p:tav>
                                        <p:tav tm="100000">
                                          <p:val>
                                            <p:strVal val="#ppt_x"/>
                                          </p:val>
                                        </p:tav>
                                      </p:tavLst>
                                    </p:anim>
                                    <p:anim calcmode="lin" valueType="num">
                                      <p:cBhvr additive="base">
                                        <p:cTn id="23" dur="1000" fill="hold"/>
                                        <p:tgtEl>
                                          <p:spTgt spid="74245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42486"/>
                                        </p:tgtEl>
                                        <p:attrNameLst>
                                          <p:attrName>style.visibility</p:attrName>
                                        </p:attrNameLst>
                                      </p:cBhvr>
                                      <p:to>
                                        <p:strVal val="visible"/>
                                      </p:to>
                                    </p:set>
                                    <p:animEffect transition="in" filter="wipe(up)">
                                      <p:cBhvr>
                                        <p:cTn id="28" dur="1000"/>
                                        <p:tgtEl>
                                          <p:spTgt spid="742486"/>
                                        </p:tgtEl>
                                      </p:cBhvr>
                                    </p:animEffect>
                                  </p:childTnLst>
                                </p:cTn>
                              </p:par>
                            </p:childTnLst>
                          </p:cTn>
                        </p:par>
                        <p:par>
                          <p:cTn id="29" fill="hold" nodeType="afterGroup">
                            <p:stCondLst>
                              <p:cond delay="1000"/>
                            </p:stCondLst>
                            <p:childTnLst>
                              <p:par>
                                <p:cTn id="30" presetID="23" presetClass="entr" presetSubtype="32" fill="hold" grpId="0" nodeType="afterEffect">
                                  <p:stCondLst>
                                    <p:cond delay="0"/>
                                  </p:stCondLst>
                                  <p:childTnLst>
                                    <p:set>
                                      <p:cBhvr>
                                        <p:cTn id="31" dur="1" fill="hold">
                                          <p:stCondLst>
                                            <p:cond delay="0"/>
                                          </p:stCondLst>
                                        </p:cTn>
                                        <p:tgtEl>
                                          <p:spTgt spid="742483"/>
                                        </p:tgtEl>
                                        <p:attrNameLst>
                                          <p:attrName>style.visibility</p:attrName>
                                        </p:attrNameLst>
                                      </p:cBhvr>
                                      <p:to>
                                        <p:strVal val="visible"/>
                                      </p:to>
                                    </p:set>
                                    <p:anim calcmode="lin" valueType="num">
                                      <p:cBhvr>
                                        <p:cTn id="32" dur="1000" fill="hold"/>
                                        <p:tgtEl>
                                          <p:spTgt spid="742483"/>
                                        </p:tgtEl>
                                        <p:attrNameLst>
                                          <p:attrName>ppt_w</p:attrName>
                                        </p:attrNameLst>
                                      </p:cBhvr>
                                      <p:tavLst>
                                        <p:tav tm="0">
                                          <p:val>
                                            <p:strVal val="4*#ppt_w"/>
                                          </p:val>
                                        </p:tav>
                                        <p:tav tm="100000">
                                          <p:val>
                                            <p:strVal val="#ppt_w"/>
                                          </p:val>
                                        </p:tav>
                                      </p:tavLst>
                                    </p:anim>
                                    <p:anim calcmode="lin" valueType="num">
                                      <p:cBhvr>
                                        <p:cTn id="33" dur="1000" fill="hold"/>
                                        <p:tgtEl>
                                          <p:spTgt spid="74248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82" grpId="0" animBg="1"/>
      <p:bldP spid="742483" grpId="0" animBg="1"/>
      <p:bldP spid="742484" grpId="0" animBg="1" autoUpdateAnimBg="0"/>
      <p:bldP spid="742485" grpId="0" animBg="1"/>
      <p:bldP spid="74248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dirty="0"/>
              <a:t>structure </a:t>
            </a:r>
            <a:r>
              <a:rPr lang="en-GB" dirty="0" smtClean="0"/>
              <a:t>de cette leçon</a:t>
            </a:r>
            <a:endParaRPr lang="en-GB" dirty="0"/>
          </a:p>
        </p:txBody>
      </p:sp>
      <p:sp>
        <p:nvSpPr>
          <p:cNvPr id="11" name="Date Placeholder 2"/>
          <p:cNvSpPr>
            <a:spLocks noGrp="1"/>
          </p:cNvSpPr>
          <p:nvPr>
            <p:ph type="dt" sz="half" idx="10"/>
          </p:nvPr>
        </p:nvSpPr>
        <p:spPr/>
        <p:txBody>
          <a:bodyPr/>
          <a:lstStyle/>
          <a:p>
            <a:r>
              <a:rPr lang="en-US" smtClean="0"/>
              <a:t>14 avril  2011</a:t>
            </a:r>
            <a:endParaRPr lang="en-US" dirty="0"/>
          </a:p>
        </p:txBody>
      </p:sp>
      <p:sp>
        <p:nvSpPr>
          <p:cNvPr id="1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15395" name="Rectangle 3">
            <a:hlinkClick r:id="rId3" action="ppaction://hlinksldjump"/>
          </p:cNvPr>
          <p:cNvSpPr>
            <a:spLocks noChangeArrowheads="1"/>
          </p:cNvSpPr>
          <p:nvPr/>
        </p:nvSpPr>
        <p:spPr bwMode="auto">
          <a:xfrm>
            <a:off x="1905000" y="1905000"/>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c</a:t>
            </a:r>
            <a:r>
              <a:rPr lang="en-US" sz="2400" dirty="0" err="1" smtClean="0">
                <a:solidFill>
                  <a:schemeClr val="bg1"/>
                </a:solidFill>
                <a:latin typeface="Arial" charset="0"/>
              </a:rPr>
              <a:t>acher</a:t>
            </a:r>
            <a:r>
              <a:rPr lang="en-US" sz="2400" dirty="0" smtClean="0">
                <a:solidFill>
                  <a:schemeClr val="bg1"/>
                </a:solidFill>
                <a:latin typeface="Arial" charset="0"/>
              </a:rPr>
              <a:t> </a:t>
            </a:r>
            <a:r>
              <a:rPr lang="en-US" sz="2400" dirty="0" err="1" smtClean="0">
                <a:solidFill>
                  <a:schemeClr val="bg1"/>
                </a:solidFill>
                <a:latin typeface="Arial" charset="0"/>
              </a:rPr>
              <a:t>dans</a:t>
            </a:r>
            <a:r>
              <a:rPr lang="en-US" sz="2400" dirty="0" smtClean="0">
                <a:solidFill>
                  <a:schemeClr val="bg1"/>
                </a:solidFill>
                <a:latin typeface="Arial" charset="0"/>
              </a:rPr>
              <a:t> un </a:t>
            </a:r>
            <a:r>
              <a:rPr lang="en-US" sz="2400" dirty="0" err="1" smtClean="0">
                <a:solidFill>
                  <a:schemeClr val="bg1"/>
                </a:solidFill>
                <a:latin typeface="Arial" charset="0"/>
              </a:rPr>
              <a:t>texte</a:t>
            </a:r>
            <a:endParaRPr lang="en-US" sz="2400" dirty="0">
              <a:solidFill>
                <a:schemeClr val="bg1"/>
              </a:solidFill>
              <a:latin typeface="Arial" charset="0"/>
            </a:endParaRPr>
          </a:p>
        </p:txBody>
      </p:sp>
      <p:sp>
        <p:nvSpPr>
          <p:cNvPr id="315396" name="Rectangle 4">
            <a:hlinkClick r:id="rId4" action="ppaction://hlinksldjump"/>
          </p:cNvPr>
          <p:cNvSpPr>
            <a:spLocks noChangeArrowheads="1"/>
          </p:cNvSpPr>
          <p:nvPr/>
        </p:nvSpPr>
        <p:spPr bwMode="auto">
          <a:xfrm>
            <a:off x="1905000" y="2971800"/>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c</a:t>
            </a:r>
            <a:r>
              <a:rPr lang="en-US" sz="2400" dirty="0" err="1" smtClean="0">
                <a:solidFill>
                  <a:schemeClr val="bg1"/>
                </a:solidFill>
                <a:latin typeface="Arial" charset="0"/>
              </a:rPr>
              <a:t>acher</a:t>
            </a:r>
            <a:r>
              <a:rPr lang="en-US" sz="2400" dirty="0" smtClean="0">
                <a:solidFill>
                  <a:schemeClr val="bg1"/>
                </a:solidFill>
                <a:latin typeface="Arial" charset="0"/>
              </a:rPr>
              <a:t> </a:t>
            </a:r>
            <a:r>
              <a:rPr lang="en-US" sz="2400" dirty="0" err="1" smtClean="0">
                <a:solidFill>
                  <a:schemeClr val="bg1"/>
                </a:solidFill>
                <a:latin typeface="Arial" charset="0"/>
              </a:rPr>
              <a:t>dans</a:t>
            </a:r>
            <a:r>
              <a:rPr lang="en-US" sz="2400" dirty="0" smtClean="0">
                <a:solidFill>
                  <a:schemeClr val="bg1"/>
                </a:solidFill>
                <a:latin typeface="Arial" charset="0"/>
              </a:rPr>
              <a:t> du </a:t>
            </a:r>
            <a:r>
              <a:rPr lang="en-US" sz="2400" dirty="0" err="1" smtClean="0">
                <a:solidFill>
                  <a:schemeClr val="bg1"/>
                </a:solidFill>
                <a:latin typeface="Arial" charset="0"/>
              </a:rPr>
              <a:t>multimédia</a:t>
            </a:r>
            <a:endParaRPr lang="en-US" sz="2400" dirty="0">
              <a:solidFill>
                <a:schemeClr val="bg1"/>
              </a:solidFill>
              <a:latin typeface="Arial" charset="0"/>
            </a:endParaRPr>
          </a:p>
        </p:txBody>
      </p:sp>
      <p:sp>
        <p:nvSpPr>
          <p:cNvPr id="315397" name="Rectangle 5">
            <a:hlinkClick r:id="rId4" action="ppaction://hlinksldjump"/>
          </p:cNvPr>
          <p:cNvSpPr>
            <a:spLocks noChangeArrowheads="1"/>
          </p:cNvSpPr>
          <p:nvPr/>
        </p:nvSpPr>
        <p:spPr bwMode="auto">
          <a:xfrm>
            <a:off x="1905000" y="4047490"/>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b</a:t>
            </a:r>
            <a:r>
              <a:rPr lang="en-US" sz="2400" dirty="0" err="1" smtClean="0">
                <a:solidFill>
                  <a:schemeClr val="bg1"/>
                </a:solidFill>
                <a:latin typeface="Arial" charset="0"/>
              </a:rPr>
              <a:t>rouiller</a:t>
            </a:r>
            <a:r>
              <a:rPr lang="en-US" sz="2400" dirty="0" smtClean="0">
                <a:solidFill>
                  <a:schemeClr val="bg1"/>
                </a:solidFill>
                <a:latin typeface="Arial" charset="0"/>
              </a:rPr>
              <a:t> les </a:t>
            </a:r>
            <a:r>
              <a:rPr lang="en-US" sz="2400" dirty="0" err="1" smtClean="0">
                <a:solidFill>
                  <a:schemeClr val="bg1"/>
                </a:solidFill>
                <a:latin typeface="Arial" charset="0"/>
              </a:rPr>
              <a:t>pistes</a:t>
            </a:r>
            <a:endParaRPr lang="en-US" sz="2400" dirty="0">
              <a:latin typeface="Arial" charset="0"/>
            </a:endParaRPr>
          </a:p>
        </p:txBody>
      </p:sp>
      <p:sp>
        <p:nvSpPr>
          <p:cNvPr id="315399" name="Oval 7"/>
          <p:cNvSpPr>
            <a:spLocks noChangeArrowheads="1"/>
          </p:cNvSpPr>
          <p:nvPr/>
        </p:nvSpPr>
        <p:spPr bwMode="auto">
          <a:xfrm>
            <a:off x="914400" y="1905000"/>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1</a:t>
            </a:r>
          </a:p>
        </p:txBody>
      </p:sp>
      <p:sp>
        <p:nvSpPr>
          <p:cNvPr id="315400" name="Oval 8"/>
          <p:cNvSpPr>
            <a:spLocks noChangeArrowheads="1"/>
          </p:cNvSpPr>
          <p:nvPr/>
        </p:nvSpPr>
        <p:spPr bwMode="auto">
          <a:xfrm>
            <a:off x="914400" y="2971800"/>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2</a:t>
            </a:r>
          </a:p>
        </p:txBody>
      </p:sp>
      <p:sp>
        <p:nvSpPr>
          <p:cNvPr id="315401" name="Oval 9"/>
          <p:cNvSpPr>
            <a:spLocks noChangeArrowheads="1"/>
          </p:cNvSpPr>
          <p:nvPr/>
        </p:nvSpPr>
        <p:spPr bwMode="auto">
          <a:xfrm>
            <a:off x="914400" y="4038600"/>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3</a:t>
            </a:r>
          </a:p>
        </p:txBody>
      </p:sp>
      <p:sp>
        <p:nvSpPr>
          <p:cNvPr id="315398" name="Rectangle 6">
            <a:hlinkClick r:id="rId3" action="ppaction://hlinksldjump"/>
          </p:cNvPr>
          <p:cNvSpPr>
            <a:spLocks noChangeArrowheads="1"/>
          </p:cNvSpPr>
          <p:nvPr/>
        </p:nvSpPr>
        <p:spPr bwMode="auto">
          <a:xfrm>
            <a:off x="1866900" y="3933190"/>
            <a:ext cx="5334000" cy="990600"/>
          </a:xfrm>
          <a:prstGeom prst="rect">
            <a:avLst/>
          </a:prstGeom>
          <a:solidFill>
            <a:srgbClr val="F3DC7B"/>
          </a:solidFill>
          <a:ln w="9525">
            <a:solidFill>
              <a:schemeClr val="tx1"/>
            </a:solidFill>
            <a:miter lim="800000"/>
            <a:headEnd/>
            <a:tailEnd/>
          </a:ln>
          <a:effectLst>
            <a:outerShdw dist="107763" dir="2700000" algn="ctr" rotWithShape="0">
              <a:schemeClr val="bg2"/>
            </a:outerShdw>
          </a:effectLst>
          <a:scene3d>
            <a:camera prst="orthographicFront"/>
            <a:lightRig rig="threePt" dir="t"/>
          </a:scene3d>
          <a:sp3d>
            <a:bevelT w="114300" prst="artDeco"/>
          </a:sp3d>
        </p:spPr>
        <p:txBody>
          <a:bodyPr wrap="none" anchor="ctr"/>
          <a:lstStyle/>
          <a:p>
            <a:pPr algn="ctr"/>
            <a:r>
              <a:rPr lang="en-US" sz="3600" dirty="0" err="1">
                <a:latin typeface="Arial" charset="0"/>
              </a:rPr>
              <a:t>b</a:t>
            </a:r>
            <a:r>
              <a:rPr lang="en-US" sz="3600" dirty="0" err="1" smtClean="0">
                <a:latin typeface="Arial" charset="0"/>
              </a:rPr>
              <a:t>rouiller</a:t>
            </a:r>
            <a:r>
              <a:rPr lang="en-US" sz="3600" dirty="0" smtClean="0">
                <a:latin typeface="Arial" charset="0"/>
              </a:rPr>
              <a:t> les </a:t>
            </a:r>
            <a:r>
              <a:rPr lang="en-US" sz="3600" dirty="0" err="1" smtClean="0">
                <a:latin typeface="Arial" charset="0"/>
              </a:rPr>
              <a:t>pistes</a:t>
            </a:r>
            <a:endParaRPr lang="en-US" sz="3600" dirty="0">
              <a:solidFill>
                <a:schemeClr val="tx1"/>
              </a:solidFill>
              <a:latin typeface="Arial" charset="0"/>
            </a:endParaRPr>
          </a:p>
        </p:txBody>
      </p:sp>
      <p:sp>
        <p:nvSpPr>
          <p:cNvPr id="315402" name="Oval 10"/>
          <p:cNvSpPr>
            <a:spLocks noChangeArrowheads="1"/>
          </p:cNvSpPr>
          <p:nvPr/>
        </p:nvSpPr>
        <p:spPr bwMode="auto">
          <a:xfrm>
            <a:off x="6477000" y="4023995"/>
            <a:ext cx="2514600" cy="1676400"/>
          </a:xfrm>
          <a:prstGeom prst="ellipse">
            <a:avLst/>
          </a:prstGeom>
          <a:solidFill>
            <a:schemeClr val="accent2"/>
          </a:solidFill>
          <a:ln>
            <a:noFill/>
          </a:ln>
          <a:effectLst/>
        </p:spPr>
        <p:txBody>
          <a:bodyPr wrap="none" anchor="ctr"/>
          <a:lstStyle/>
          <a:p>
            <a:pPr algn="ctr"/>
            <a:r>
              <a:rPr lang="fr-FR" sz="2400" dirty="0" err="1">
                <a:solidFill>
                  <a:schemeClr val="bg1"/>
                </a:solidFill>
              </a:rPr>
              <a:t>o</a:t>
            </a:r>
            <a:r>
              <a:rPr lang="fr-FR" sz="2400" dirty="0" err="1" smtClean="0">
                <a:solidFill>
                  <a:schemeClr val="bg1"/>
                </a:solidFill>
              </a:rPr>
              <a:t>nion</a:t>
            </a:r>
            <a:r>
              <a:rPr lang="fr-FR" sz="2400" dirty="0" smtClean="0">
                <a:solidFill>
                  <a:schemeClr val="bg1"/>
                </a:solidFill>
              </a:rPr>
              <a:t> et mixage</a:t>
            </a:r>
            <a:endParaRPr lang="fr-FR" sz="2400"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dirty="0"/>
          </a:p>
        </p:txBody>
      </p:sp>
    </p:spTree>
    <p:extLst>
      <p:ext uri="{BB962C8B-B14F-4D97-AF65-F5344CB8AC3E}">
        <p14:creationId xmlns:p14="http://schemas.microsoft.com/office/powerpoint/2010/main" val="236943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15398"/>
                                        </p:tgtEl>
                                        <p:attrNameLst>
                                          <p:attrName>style.visibility</p:attrName>
                                        </p:attrNameLst>
                                      </p:cBhvr>
                                      <p:to>
                                        <p:strVal val="visible"/>
                                      </p:to>
                                    </p:set>
                                    <p:anim calcmode="lin" valueType="num">
                                      <p:cBhvr>
                                        <p:cTn id="7" dur="1000" fill="hold"/>
                                        <p:tgtEl>
                                          <p:spTgt spid="315398"/>
                                        </p:tgtEl>
                                        <p:attrNameLst>
                                          <p:attrName>ppt_w</p:attrName>
                                        </p:attrNameLst>
                                      </p:cBhvr>
                                      <p:tavLst>
                                        <p:tav tm="0">
                                          <p:val>
                                            <p:strVal val="4*#ppt_w"/>
                                          </p:val>
                                        </p:tav>
                                        <p:tav tm="100000">
                                          <p:val>
                                            <p:strVal val="#ppt_w"/>
                                          </p:val>
                                        </p:tav>
                                      </p:tavLst>
                                    </p:anim>
                                    <p:anim calcmode="lin" valueType="num">
                                      <p:cBhvr>
                                        <p:cTn id="8" dur="1000" fill="hold"/>
                                        <p:tgtEl>
                                          <p:spTgt spid="315398"/>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000"/>
                            </p:stCondLst>
                            <p:childTnLst>
                              <p:par>
                                <p:cTn id="10" presetID="23" presetClass="entr" presetSubtype="528" fill="hold" grpId="0" nodeType="afterEffect">
                                  <p:stCondLst>
                                    <p:cond delay="0"/>
                                  </p:stCondLst>
                                  <p:childTnLst>
                                    <p:set>
                                      <p:cBhvr>
                                        <p:cTn id="11" dur="1" fill="hold">
                                          <p:stCondLst>
                                            <p:cond delay="0"/>
                                          </p:stCondLst>
                                        </p:cTn>
                                        <p:tgtEl>
                                          <p:spTgt spid="315402"/>
                                        </p:tgtEl>
                                        <p:attrNameLst>
                                          <p:attrName>style.visibility</p:attrName>
                                        </p:attrNameLst>
                                      </p:cBhvr>
                                      <p:to>
                                        <p:strVal val="visible"/>
                                      </p:to>
                                    </p:set>
                                    <p:anim calcmode="lin" valueType="num">
                                      <p:cBhvr>
                                        <p:cTn id="12" dur="2000" fill="hold"/>
                                        <p:tgtEl>
                                          <p:spTgt spid="315402"/>
                                        </p:tgtEl>
                                        <p:attrNameLst>
                                          <p:attrName>ppt_w</p:attrName>
                                        </p:attrNameLst>
                                      </p:cBhvr>
                                      <p:tavLst>
                                        <p:tav tm="0">
                                          <p:val>
                                            <p:fltVal val="0"/>
                                          </p:val>
                                        </p:tav>
                                        <p:tav tm="100000">
                                          <p:val>
                                            <p:strVal val="#ppt_w"/>
                                          </p:val>
                                        </p:tav>
                                      </p:tavLst>
                                    </p:anim>
                                    <p:anim calcmode="lin" valueType="num">
                                      <p:cBhvr>
                                        <p:cTn id="13" dur="2000" fill="hold"/>
                                        <p:tgtEl>
                                          <p:spTgt spid="315402"/>
                                        </p:tgtEl>
                                        <p:attrNameLst>
                                          <p:attrName>ppt_h</p:attrName>
                                        </p:attrNameLst>
                                      </p:cBhvr>
                                      <p:tavLst>
                                        <p:tav tm="0">
                                          <p:val>
                                            <p:fltVal val="0"/>
                                          </p:val>
                                        </p:tav>
                                        <p:tav tm="100000">
                                          <p:val>
                                            <p:strVal val="#ppt_h"/>
                                          </p:val>
                                        </p:tav>
                                      </p:tavLst>
                                    </p:anim>
                                    <p:anim calcmode="lin" valueType="num">
                                      <p:cBhvr>
                                        <p:cTn id="14" dur="2000" fill="hold"/>
                                        <p:tgtEl>
                                          <p:spTgt spid="315402"/>
                                        </p:tgtEl>
                                        <p:attrNameLst>
                                          <p:attrName>ppt_x</p:attrName>
                                        </p:attrNameLst>
                                      </p:cBhvr>
                                      <p:tavLst>
                                        <p:tav tm="0">
                                          <p:val>
                                            <p:fltVal val="0.5"/>
                                          </p:val>
                                        </p:tav>
                                        <p:tav tm="100000">
                                          <p:val>
                                            <p:strVal val="#ppt_x"/>
                                          </p:val>
                                        </p:tav>
                                      </p:tavLst>
                                    </p:anim>
                                    <p:anim calcmode="lin" valueType="num">
                                      <p:cBhvr>
                                        <p:cTn id="15" dur="2000" fill="hold"/>
                                        <p:tgtEl>
                                          <p:spTgt spid="3154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8" grpId="0" animBg="1" autoUpdateAnimBg="0"/>
      <p:bldP spid="315402"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t</a:t>
            </a:r>
            <a:r>
              <a:rPr lang="fr-CH" dirty="0" smtClean="0"/>
              <a:t>ransmission </a:t>
            </a:r>
            <a:r>
              <a:rPr lang="fr-CH" dirty="0" err="1" smtClean="0"/>
              <a:t>onion</a:t>
            </a:r>
            <a:endParaRPr lang="en-US" dirty="0"/>
          </a:p>
        </p:txBody>
      </p:sp>
      <p:sp>
        <p:nvSpPr>
          <p:cNvPr id="3" name="Date Placeholder 2"/>
          <p:cNvSpPr>
            <a:spLocks noGrp="1"/>
          </p:cNvSpPr>
          <p:nvPr>
            <p:ph type="dt" sz="half" idx="10"/>
          </p:nvPr>
        </p:nvSpPr>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dirty="0"/>
          </a:p>
        </p:txBody>
      </p:sp>
      <p:sp>
        <p:nvSpPr>
          <p:cNvPr id="7" name="Oval 117" descr="25%"/>
          <p:cNvSpPr>
            <a:spLocks noChangeArrowheads="1"/>
          </p:cNvSpPr>
          <p:nvPr/>
        </p:nvSpPr>
        <p:spPr bwMode="auto">
          <a:xfrm>
            <a:off x="4791075" y="2057400"/>
            <a:ext cx="3590925" cy="3600450"/>
          </a:xfrm>
          <a:prstGeom prst="ellipse">
            <a:avLst/>
          </a:prstGeom>
          <a:pattFill prst="pct25">
            <a:fgClr>
              <a:srgbClr val="000000"/>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1" descr="20%"/>
          <p:cNvSpPr>
            <a:spLocks noChangeArrowheads="1"/>
          </p:cNvSpPr>
          <p:nvPr/>
        </p:nvSpPr>
        <p:spPr bwMode="auto">
          <a:xfrm>
            <a:off x="5189538" y="2560637"/>
            <a:ext cx="2803525" cy="2808288"/>
          </a:xfrm>
          <a:prstGeom prst="ellipse">
            <a:avLst/>
          </a:prstGeom>
          <a:pattFill prst="pct20">
            <a:fgClr>
              <a:srgbClr val="000000"/>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02" descr="10%"/>
          <p:cNvSpPr>
            <a:spLocks noChangeArrowheads="1"/>
          </p:cNvSpPr>
          <p:nvPr/>
        </p:nvSpPr>
        <p:spPr bwMode="auto">
          <a:xfrm>
            <a:off x="5545138" y="2921000"/>
            <a:ext cx="2084387" cy="2160587"/>
          </a:xfrm>
          <a:prstGeom prst="ellipse">
            <a:avLst/>
          </a:prstGeom>
          <a:pattFill prst="pct10">
            <a:fgClr>
              <a:srgbClr val="000000"/>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96" descr="5%"/>
          <p:cNvSpPr>
            <a:spLocks noChangeArrowheads="1"/>
          </p:cNvSpPr>
          <p:nvPr/>
        </p:nvSpPr>
        <p:spPr bwMode="auto">
          <a:xfrm>
            <a:off x="5870575" y="3352800"/>
            <a:ext cx="1439863" cy="1439862"/>
          </a:xfrm>
          <a:prstGeom prst="ellipse">
            <a:avLst/>
          </a:prstGeom>
          <a:pattFill prst="pct5">
            <a:fgClr>
              <a:srgbClr val="000000"/>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a:off x="6197600" y="3857625"/>
            <a:ext cx="792163" cy="5032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Arial" charset="0"/>
              </a:rPr>
              <a:t>m</a:t>
            </a:r>
          </a:p>
        </p:txBody>
      </p:sp>
      <p:grpSp>
        <p:nvGrpSpPr>
          <p:cNvPr id="12" name="Group 91"/>
          <p:cNvGrpSpPr>
            <a:grpSpLocks/>
          </p:cNvGrpSpPr>
          <p:nvPr/>
        </p:nvGrpSpPr>
        <p:grpSpPr bwMode="auto">
          <a:xfrm>
            <a:off x="6303963" y="4289425"/>
            <a:ext cx="165100" cy="215900"/>
            <a:chOff x="1525" y="2142"/>
            <a:chExt cx="227" cy="298"/>
          </a:xfrm>
        </p:grpSpPr>
        <p:sp>
          <p:nvSpPr>
            <p:cNvPr id="13" name="Rectangle 92"/>
            <p:cNvSpPr>
              <a:spLocks noChangeArrowheads="1"/>
            </p:cNvSpPr>
            <p:nvPr/>
          </p:nvSpPr>
          <p:spPr bwMode="auto">
            <a:xfrm>
              <a:off x="1525" y="2258"/>
              <a:ext cx="227" cy="18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93"/>
            <p:cNvSpPr>
              <a:spLocks/>
            </p:cNvSpPr>
            <p:nvPr/>
          </p:nvSpPr>
          <p:spPr bwMode="auto">
            <a:xfrm>
              <a:off x="1558" y="2142"/>
              <a:ext cx="161" cy="114"/>
            </a:xfrm>
            <a:custGeom>
              <a:avLst/>
              <a:gdLst>
                <a:gd name="T0" fmla="*/ 8 w 161"/>
                <a:gd name="T1" fmla="*/ 114 h 114"/>
                <a:gd name="T2" fmla="*/ 12 w 161"/>
                <a:gd name="T3" fmla="*/ 25 h 114"/>
                <a:gd name="T4" fmla="*/ 80 w 161"/>
                <a:gd name="T5" fmla="*/ 0 h 114"/>
                <a:gd name="T6" fmla="*/ 148 w 161"/>
                <a:gd name="T7" fmla="*/ 25 h 114"/>
                <a:gd name="T8" fmla="*/ 158 w 161"/>
                <a:gd name="T9" fmla="*/ 114 h 114"/>
              </a:gdLst>
              <a:ahLst/>
              <a:cxnLst>
                <a:cxn ang="0">
                  <a:pos x="T0" y="T1"/>
                </a:cxn>
                <a:cxn ang="0">
                  <a:pos x="T2" y="T3"/>
                </a:cxn>
                <a:cxn ang="0">
                  <a:pos x="T4" y="T5"/>
                </a:cxn>
                <a:cxn ang="0">
                  <a:pos x="T6" y="T7"/>
                </a:cxn>
                <a:cxn ang="0">
                  <a:pos x="T8" y="T9"/>
                </a:cxn>
              </a:cxnLst>
              <a:rect l="0" t="0" r="r" b="b"/>
              <a:pathLst>
                <a:path w="161" h="114">
                  <a:moveTo>
                    <a:pt x="8" y="114"/>
                  </a:moveTo>
                  <a:cubicBezTo>
                    <a:pt x="10" y="99"/>
                    <a:pt x="0" y="44"/>
                    <a:pt x="12" y="25"/>
                  </a:cubicBezTo>
                  <a:cubicBezTo>
                    <a:pt x="24" y="6"/>
                    <a:pt x="57" y="0"/>
                    <a:pt x="80" y="0"/>
                  </a:cubicBezTo>
                  <a:cubicBezTo>
                    <a:pt x="103" y="0"/>
                    <a:pt x="135" y="6"/>
                    <a:pt x="148" y="25"/>
                  </a:cubicBezTo>
                  <a:cubicBezTo>
                    <a:pt x="161" y="44"/>
                    <a:pt x="156" y="96"/>
                    <a:pt x="158" y="114"/>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Text Box 94"/>
          <p:cNvSpPr txBox="1">
            <a:spLocks noChangeArrowheads="1"/>
          </p:cNvSpPr>
          <p:nvPr/>
        </p:nvSpPr>
        <p:spPr bwMode="auto">
          <a:xfrm>
            <a:off x="6375400" y="4433887"/>
            <a:ext cx="712788"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000">
                <a:latin typeface="Arial" charset="0"/>
              </a:rPr>
              <a:t>e</a:t>
            </a:r>
            <a:r>
              <a:rPr lang="de-DE" sz="1000" baseline="-25000">
                <a:latin typeface="Arial" charset="0"/>
              </a:rPr>
              <a:t>destinataire</a:t>
            </a:r>
          </a:p>
        </p:txBody>
      </p:sp>
      <p:sp>
        <p:nvSpPr>
          <p:cNvPr id="16" name="Rectangle 95"/>
          <p:cNvSpPr>
            <a:spLocks noChangeArrowheads="1"/>
          </p:cNvSpPr>
          <p:nvPr/>
        </p:nvSpPr>
        <p:spPr bwMode="auto">
          <a:xfrm>
            <a:off x="6269038" y="3568700"/>
            <a:ext cx="649287" cy="287337"/>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a:latin typeface="Arial" charset="0"/>
              </a:rPr>
              <a:t>adresse</a:t>
            </a:r>
          </a:p>
          <a:p>
            <a:pPr algn="ctr"/>
            <a:r>
              <a:rPr lang="de-DE" sz="800">
                <a:latin typeface="Arial" charset="0"/>
              </a:rPr>
              <a:t>destinataire</a:t>
            </a:r>
          </a:p>
        </p:txBody>
      </p:sp>
      <p:sp>
        <p:nvSpPr>
          <p:cNvPr id="17" name="Rectangle 101"/>
          <p:cNvSpPr>
            <a:spLocks noChangeArrowheads="1"/>
          </p:cNvSpPr>
          <p:nvPr/>
        </p:nvSpPr>
        <p:spPr bwMode="auto">
          <a:xfrm>
            <a:off x="6197600" y="3136900"/>
            <a:ext cx="792163" cy="215900"/>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a:latin typeface="Arial" charset="0"/>
              </a:rPr>
              <a:t>adresse int. 3</a:t>
            </a:r>
          </a:p>
        </p:txBody>
      </p:sp>
      <p:sp>
        <p:nvSpPr>
          <p:cNvPr id="18" name="Rectangle 104"/>
          <p:cNvSpPr>
            <a:spLocks noChangeArrowheads="1"/>
          </p:cNvSpPr>
          <p:nvPr/>
        </p:nvSpPr>
        <p:spPr bwMode="auto">
          <a:xfrm>
            <a:off x="6384925" y="4811712"/>
            <a:ext cx="431800"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a:latin typeface="Arial" charset="0"/>
              </a:rPr>
              <a:t>e </a:t>
            </a:r>
            <a:r>
              <a:rPr lang="de-DE" sz="1000" baseline="-25000">
                <a:latin typeface="Arial" charset="0"/>
              </a:rPr>
              <a:t>int.3</a:t>
            </a:r>
          </a:p>
        </p:txBody>
      </p:sp>
      <p:grpSp>
        <p:nvGrpSpPr>
          <p:cNvPr id="19" name="Group 97"/>
          <p:cNvGrpSpPr>
            <a:grpSpLocks/>
          </p:cNvGrpSpPr>
          <p:nvPr/>
        </p:nvGrpSpPr>
        <p:grpSpPr bwMode="auto">
          <a:xfrm>
            <a:off x="6230938" y="4649787"/>
            <a:ext cx="165100" cy="215900"/>
            <a:chOff x="1525" y="2142"/>
            <a:chExt cx="227" cy="298"/>
          </a:xfrm>
        </p:grpSpPr>
        <p:sp>
          <p:nvSpPr>
            <p:cNvPr id="20" name="Rectangle 98"/>
            <p:cNvSpPr>
              <a:spLocks noChangeArrowheads="1"/>
            </p:cNvSpPr>
            <p:nvPr/>
          </p:nvSpPr>
          <p:spPr bwMode="auto">
            <a:xfrm>
              <a:off x="1525" y="2258"/>
              <a:ext cx="227" cy="18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99"/>
            <p:cNvSpPr>
              <a:spLocks/>
            </p:cNvSpPr>
            <p:nvPr/>
          </p:nvSpPr>
          <p:spPr bwMode="auto">
            <a:xfrm>
              <a:off x="1558" y="2142"/>
              <a:ext cx="161" cy="114"/>
            </a:xfrm>
            <a:custGeom>
              <a:avLst/>
              <a:gdLst>
                <a:gd name="T0" fmla="*/ 8 w 161"/>
                <a:gd name="T1" fmla="*/ 114 h 114"/>
                <a:gd name="T2" fmla="*/ 12 w 161"/>
                <a:gd name="T3" fmla="*/ 25 h 114"/>
                <a:gd name="T4" fmla="*/ 80 w 161"/>
                <a:gd name="T5" fmla="*/ 0 h 114"/>
                <a:gd name="T6" fmla="*/ 148 w 161"/>
                <a:gd name="T7" fmla="*/ 25 h 114"/>
                <a:gd name="T8" fmla="*/ 158 w 161"/>
                <a:gd name="T9" fmla="*/ 114 h 114"/>
              </a:gdLst>
              <a:ahLst/>
              <a:cxnLst>
                <a:cxn ang="0">
                  <a:pos x="T0" y="T1"/>
                </a:cxn>
                <a:cxn ang="0">
                  <a:pos x="T2" y="T3"/>
                </a:cxn>
                <a:cxn ang="0">
                  <a:pos x="T4" y="T5"/>
                </a:cxn>
                <a:cxn ang="0">
                  <a:pos x="T6" y="T7"/>
                </a:cxn>
                <a:cxn ang="0">
                  <a:pos x="T8" y="T9"/>
                </a:cxn>
              </a:cxnLst>
              <a:rect l="0" t="0" r="r" b="b"/>
              <a:pathLst>
                <a:path w="161" h="114">
                  <a:moveTo>
                    <a:pt x="8" y="114"/>
                  </a:moveTo>
                  <a:cubicBezTo>
                    <a:pt x="10" y="99"/>
                    <a:pt x="0" y="44"/>
                    <a:pt x="12" y="25"/>
                  </a:cubicBezTo>
                  <a:cubicBezTo>
                    <a:pt x="24" y="6"/>
                    <a:pt x="57" y="0"/>
                    <a:pt x="80" y="0"/>
                  </a:cubicBezTo>
                  <a:cubicBezTo>
                    <a:pt x="103" y="0"/>
                    <a:pt x="135" y="6"/>
                    <a:pt x="148" y="25"/>
                  </a:cubicBezTo>
                  <a:cubicBezTo>
                    <a:pt x="161" y="44"/>
                    <a:pt x="156" y="96"/>
                    <a:pt x="158" y="114"/>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Rectangle 106"/>
          <p:cNvSpPr>
            <a:spLocks noChangeArrowheads="1"/>
          </p:cNvSpPr>
          <p:nvPr/>
        </p:nvSpPr>
        <p:spPr bwMode="auto">
          <a:xfrm>
            <a:off x="6303963" y="5099050"/>
            <a:ext cx="431800"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a:latin typeface="Arial" charset="0"/>
              </a:rPr>
              <a:t>e </a:t>
            </a:r>
            <a:r>
              <a:rPr lang="de-DE" sz="1000" baseline="-25000">
                <a:latin typeface="Arial" charset="0"/>
              </a:rPr>
              <a:t>int.2</a:t>
            </a:r>
          </a:p>
        </p:txBody>
      </p:sp>
      <p:grpSp>
        <p:nvGrpSpPr>
          <p:cNvPr id="23" name="Group 107"/>
          <p:cNvGrpSpPr>
            <a:grpSpLocks/>
          </p:cNvGrpSpPr>
          <p:nvPr/>
        </p:nvGrpSpPr>
        <p:grpSpPr bwMode="auto">
          <a:xfrm>
            <a:off x="6149975" y="4937125"/>
            <a:ext cx="165100" cy="215900"/>
            <a:chOff x="1525" y="2142"/>
            <a:chExt cx="227" cy="298"/>
          </a:xfrm>
        </p:grpSpPr>
        <p:sp>
          <p:nvSpPr>
            <p:cNvPr id="24" name="Rectangle 108"/>
            <p:cNvSpPr>
              <a:spLocks noChangeArrowheads="1"/>
            </p:cNvSpPr>
            <p:nvPr/>
          </p:nvSpPr>
          <p:spPr bwMode="auto">
            <a:xfrm>
              <a:off x="1525" y="2258"/>
              <a:ext cx="227" cy="18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09"/>
            <p:cNvSpPr>
              <a:spLocks/>
            </p:cNvSpPr>
            <p:nvPr/>
          </p:nvSpPr>
          <p:spPr bwMode="auto">
            <a:xfrm>
              <a:off x="1558" y="2142"/>
              <a:ext cx="161" cy="114"/>
            </a:xfrm>
            <a:custGeom>
              <a:avLst/>
              <a:gdLst>
                <a:gd name="T0" fmla="*/ 8 w 161"/>
                <a:gd name="T1" fmla="*/ 114 h 114"/>
                <a:gd name="T2" fmla="*/ 12 w 161"/>
                <a:gd name="T3" fmla="*/ 25 h 114"/>
                <a:gd name="T4" fmla="*/ 80 w 161"/>
                <a:gd name="T5" fmla="*/ 0 h 114"/>
                <a:gd name="T6" fmla="*/ 148 w 161"/>
                <a:gd name="T7" fmla="*/ 25 h 114"/>
                <a:gd name="T8" fmla="*/ 158 w 161"/>
                <a:gd name="T9" fmla="*/ 114 h 114"/>
              </a:gdLst>
              <a:ahLst/>
              <a:cxnLst>
                <a:cxn ang="0">
                  <a:pos x="T0" y="T1"/>
                </a:cxn>
                <a:cxn ang="0">
                  <a:pos x="T2" y="T3"/>
                </a:cxn>
                <a:cxn ang="0">
                  <a:pos x="T4" y="T5"/>
                </a:cxn>
                <a:cxn ang="0">
                  <a:pos x="T6" y="T7"/>
                </a:cxn>
                <a:cxn ang="0">
                  <a:pos x="T8" y="T9"/>
                </a:cxn>
              </a:cxnLst>
              <a:rect l="0" t="0" r="r" b="b"/>
              <a:pathLst>
                <a:path w="161" h="114">
                  <a:moveTo>
                    <a:pt x="8" y="114"/>
                  </a:moveTo>
                  <a:cubicBezTo>
                    <a:pt x="10" y="99"/>
                    <a:pt x="0" y="44"/>
                    <a:pt x="12" y="25"/>
                  </a:cubicBezTo>
                  <a:cubicBezTo>
                    <a:pt x="24" y="6"/>
                    <a:pt x="57" y="0"/>
                    <a:pt x="80" y="0"/>
                  </a:cubicBezTo>
                  <a:cubicBezTo>
                    <a:pt x="103" y="0"/>
                    <a:pt x="135" y="6"/>
                    <a:pt x="148" y="25"/>
                  </a:cubicBezTo>
                  <a:cubicBezTo>
                    <a:pt x="161" y="44"/>
                    <a:pt x="156" y="96"/>
                    <a:pt x="158" y="114"/>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 name="Rectangle 110"/>
          <p:cNvSpPr>
            <a:spLocks noChangeArrowheads="1"/>
          </p:cNvSpPr>
          <p:nvPr/>
        </p:nvSpPr>
        <p:spPr bwMode="auto">
          <a:xfrm>
            <a:off x="6197600" y="2705100"/>
            <a:ext cx="792163" cy="215900"/>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a:latin typeface="Arial" charset="0"/>
              </a:rPr>
              <a:t>adresse int. 2</a:t>
            </a:r>
          </a:p>
        </p:txBody>
      </p:sp>
      <p:sp>
        <p:nvSpPr>
          <p:cNvPr id="27" name="Rectangle 112"/>
          <p:cNvSpPr>
            <a:spLocks noChangeArrowheads="1"/>
          </p:cNvSpPr>
          <p:nvPr/>
        </p:nvSpPr>
        <p:spPr bwMode="auto">
          <a:xfrm>
            <a:off x="6240463" y="5403850"/>
            <a:ext cx="431800"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a:latin typeface="Arial" charset="0"/>
              </a:rPr>
              <a:t>e </a:t>
            </a:r>
            <a:r>
              <a:rPr lang="de-DE" sz="1000" baseline="-25000">
                <a:latin typeface="Arial" charset="0"/>
              </a:rPr>
              <a:t>int.1</a:t>
            </a:r>
          </a:p>
        </p:txBody>
      </p:sp>
      <p:grpSp>
        <p:nvGrpSpPr>
          <p:cNvPr id="28" name="Group 113"/>
          <p:cNvGrpSpPr>
            <a:grpSpLocks/>
          </p:cNvGrpSpPr>
          <p:nvPr/>
        </p:nvGrpSpPr>
        <p:grpSpPr bwMode="auto">
          <a:xfrm>
            <a:off x="6086475" y="5260975"/>
            <a:ext cx="165100" cy="215900"/>
            <a:chOff x="1525" y="2142"/>
            <a:chExt cx="227" cy="298"/>
          </a:xfrm>
        </p:grpSpPr>
        <p:sp>
          <p:nvSpPr>
            <p:cNvPr id="29" name="Rectangle 114"/>
            <p:cNvSpPr>
              <a:spLocks noChangeArrowheads="1"/>
            </p:cNvSpPr>
            <p:nvPr/>
          </p:nvSpPr>
          <p:spPr bwMode="auto">
            <a:xfrm>
              <a:off x="1525" y="2258"/>
              <a:ext cx="227" cy="18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115"/>
            <p:cNvSpPr>
              <a:spLocks/>
            </p:cNvSpPr>
            <p:nvPr/>
          </p:nvSpPr>
          <p:spPr bwMode="auto">
            <a:xfrm>
              <a:off x="1558" y="2142"/>
              <a:ext cx="161" cy="114"/>
            </a:xfrm>
            <a:custGeom>
              <a:avLst/>
              <a:gdLst>
                <a:gd name="T0" fmla="*/ 8 w 161"/>
                <a:gd name="T1" fmla="*/ 114 h 114"/>
                <a:gd name="T2" fmla="*/ 12 w 161"/>
                <a:gd name="T3" fmla="*/ 25 h 114"/>
                <a:gd name="T4" fmla="*/ 80 w 161"/>
                <a:gd name="T5" fmla="*/ 0 h 114"/>
                <a:gd name="T6" fmla="*/ 148 w 161"/>
                <a:gd name="T7" fmla="*/ 25 h 114"/>
                <a:gd name="T8" fmla="*/ 158 w 161"/>
                <a:gd name="T9" fmla="*/ 114 h 114"/>
              </a:gdLst>
              <a:ahLst/>
              <a:cxnLst>
                <a:cxn ang="0">
                  <a:pos x="T0" y="T1"/>
                </a:cxn>
                <a:cxn ang="0">
                  <a:pos x="T2" y="T3"/>
                </a:cxn>
                <a:cxn ang="0">
                  <a:pos x="T4" y="T5"/>
                </a:cxn>
                <a:cxn ang="0">
                  <a:pos x="T6" y="T7"/>
                </a:cxn>
                <a:cxn ang="0">
                  <a:pos x="T8" y="T9"/>
                </a:cxn>
              </a:cxnLst>
              <a:rect l="0" t="0" r="r" b="b"/>
              <a:pathLst>
                <a:path w="161" h="114">
                  <a:moveTo>
                    <a:pt x="8" y="114"/>
                  </a:moveTo>
                  <a:cubicBezTo>
                    <a:pt x="10" y="99"/>
                    <a:pt x="0" y="44"/>
                    <a:pt x="12" y="25"/>
                  </a:cubicBezTo>
                  <a:cubicBezTo>
                    <a:pt x="24" y="6"/>
                    <a:pt x="57" y="0"/>
                    <a:pt x="80" y="0"/>
                  </a:cubicBezTo>
                  <a:cubicBezTo>
                    <a:pt x="103" y="0"/>
                    <a:pt x="135" y="6"/>
                    <a:pt x="148" y="25"/>
                  </a:cubicBezTo>
                  <a:cubicBezTo>
                    <a:pt x="161" y="44"/>
                    <a:pt x="156" y="96"/>
                    <a:pt x="158" y="114"/>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Rectangle 116"/>
          <p:cNvSpPr>
            <a:spLocks noChangeArrowheads="1"/>
          </p:cNvSpPr>
          <p:nvPr/>
        </p:nvSpPr>
        <p:spPr bwMode="auto">
          <a:xfrm>
            <a:off x="6202363" y="2273300"/>
            <a:ext cx="792162" cy="215900"/>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800">
                <a:latin typeface="Arial" charset="0"/>
              </a:rPr>
              <a:t>adresse int. 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2" y="1107281"/>
            <a:ext cx="4095750" cy="2857500"/>
          </a:xfrm>
          <a:prstGeom prst="rect">
            <a:avLst/>
          </a:prstGeom>
        </p:spPr>
      </p:pic>
    </p:spTree>
    <p:extLst>
      <p:ext uri="{BB962C8B-B14F-4D97-AF65-F5344CB8AC3E}">
        <p14:creationId xmlns:p14="http://schemas.microsoft.com/office/powerpoint/2010/main" val="34481805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mixage</a:t>
            </a:r>
            <a:endParaRPr lang="en-US" dirty="0"/>
          </a:p>
        </p:txBody>
      </p:sp>
      <p:sp>
        <p:nvSpPr>
          <p:cNvPr id="3" name="Date Placeholder 2"/>
          <p:cNvSpPr>
            <a:spLocks noGrp="1"/>
          </p:cNvSpPr>
          <p:nvPr>
            <p:ph type="dt" sz="half" idx="10"/>
          </p:nvPr>
        </p:nvSpPr>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0"/>
            <a:ext cx="3429000" cy="3429000"/>
          </a:xfrm>
          <a:prstGeom prst="rect">
            <a:avLst/>
          </a:prstGeom>
        </p:spPr>
      </p:pic>
    </p:spTree>
    <p:extLst>
      <p:ext uri="{BB962C8B-B14F-4D97-AF65-F5344CB8AC3E}">
        <p14:creationId xmlns:p14="http://schemas.microsoft.com/office/powerpoint/2010/main" val="13971707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7"/>
            <a:ext cx="9144000" cy="1143000"/>
          </a:xfrm>
        </p:spPr>
        <p:txBody>
          <a:bodyPr/>
          <a:lstStyle/>
          <a:p>
            <a:r>
              <a:rPr lang="fr-CH" dirty="0" smtClean="0"/>
              <a:t> vous le saurez la prochaine fois</a:t>
            </a:r>
            <a:endParaRPr lang="en-US" dirty="0"/>
          </a:p>
        </p:txBody>
      </p:sp>
      <p:sp>
        <p:nvSpPr>
          <p:cNvPr id="3" name="Date Placeholder 2"/>
          <p:cNvSpPr>
            <a:spLocks noGrp="1"/>
          </p:cNvSpPr>
          <p:nvPr>
            <p:ph type="dt" sz="half" idx="10"/>
          </p:nvPr>
        </p:nvSpPr>
        <p:spPr/>
        <p:txBody>
          <a:bodyPr/>
          <a:lstStyle/>
          <a:p>
            <a:r>
              <a:rPr lang="en-US" smtClean="0"/>
              <a:t>14 avril  2011</a:t>
            </a:r>
            <a:endParaRPr lang="en-US"/>
          </a:p>
        </p:txBody>
      </p:sp>
      <p:sp>
        <p:nvSpPr>
          <p:cNvPr id="4" name="Footer Placeholder 3"/>
          <p:cNvSpPr>
            <a:spLocks noGrp="1"/>
          </p:cNvSpPr>
          <p:nvPr>
            <p:ph type="ftr" sz="quarter" idx="11"/>
          </p:nvPr>
        </p:nvSpPr>
        <p:spPr/>
        <p:txBody>
          <a:bodyPr/>
          <a:lstStyle/>
          <a:p>
            <a:r>
              <a:rPr lang="fr-FR" smtClean="0"/>
              <a:t>L'Art du Secret:  3. Communiquer de façon discrète</a:t>
            </a:r>
            <a:endParaRPr lang="en-US" dirty="0"/>
          </a:p>
        </p:txBody>
      </p:sp>
      <p:sp>
        <p:nvSpPr>
          <p:cNvPr id="10" name="Freeform 9"/>
          <p:cNvSpPr/>
          <p:nvPr/>
        </p:nvSpPr>
        <p:spPr>
          <a:xfrm>
            <a:off x="6568166" y="3124200"/>
            <a:ext cx="1591689" cy="697151"/>
          </a:xfrm>
          <a:custGeom>
            <a:avLst/>
            <a:gdLst>
              <a:gd name="connsiteX0" fmla="*/ 0 w 1862539"/>
              <a:gd name="connsiteY0" fmla="*/ 0 h 1001365"/>
              <a:gd name="connsiteX1" fmla="*/ 1862539 w 1862539"/>
              <a:gd name="connsiteY1" fmla="*/ 0 h 1001365"/>
              <a:gd name="connsiteX2" fmla="*/ 1862539 w 1862539"/>
              <a:gd name="connsiteY2" fmla="*/ 1001365 h 1001365"/>
              <a:gd name="connsiteX3" fmla="*/ 0 w 1862539"/>
              <a:gd name="connsiteY3" fmla="*/ 1001365 h 1001365"/>
              <a:gd name="connsiteX4" fmla="*/ 0 w 1862539"/>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539" h="1001365">
                <a:moveTo>
                  <a:pt x="0" y="0"/>
                </a:moveTo>
                <a:lnTo>
                  <a:pt x="1862539" y="0"/>
                </a:lnTo>
                <a:lnTo>
                  <a:pt x="1862539"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H" sz="2000" kern="1200" dirty="0" smtClean="0"/>
              <a:t>Leçon</a:t>
            </a:r>
            <a:r>
              <a:rPr lang="fr-CH" sz="1800" kern="1200" dirty="0" smtClean="0"/>
              <a:t> 2</a:t>
            </a:r>
            <a:endParaRPr lang="en-US" sz="1800" kern="1200" dirty="0"/>
          </a:p>
        </p:txBody>
      </p:sp>
      <p:sp>
        <p:nvSpPr>
          <p:cNvPr id="11" name="Freeform 10"/>
          <p:cNvSpPr/>
          <p:nvPr/>
        </p:nvSpPr>
        <p:spPr>
          <a:xfrm>
            <a:off x="4034420" y="4121579"/>
            <a:ext cx="1451980" cy="1668943"/>
          </a:xfrm>
          <a:custGeom>
            <a:avLst/>
            <a:gdLst>
              <a:gd name="connsiteX0" fmla="*/ 0 w 1668942"/>
              <a:gd name="connsiteY0" fmla="*/ 725990 h 1451979"/>
              <a:gd name="connsiteX1" fmla="*/ 362995 w 1668942"/>
              <a:gd name="connsiteY1" fmla="*/ 0 h 1451979"/>
              <a:gd name="connsiteX2" fmla="*/ 1305947 w 1668942"/>
              <a:gd name="connsiteY2" fmla="*/ 0 h 1451979"/>
              <a:gd name="connsiteX3" fmla="*/ 1668942 w 1668942"/>
              <a:gd name="connsiteY3" fmla="*/ 725990 h 1451979"/>
              <a:gd name="connsiteX4" fmla="*/ 1305947 w 1668942"/>
              <a:gd name="connsiteY4" fmla="*/ 1451979 h 1451979"/>
              <a:gd name="connsiteX5" fmla="*/ 362995 w 1668942"/>
              <a:gd name="connsiteY5" fmla="*/ 1451979 h 1451979"/>
              <a:gd name="connsiteX6" fmla="*/ 0 w 1668942"/>
              <a:gd name="connsiteY6" fmla="*/ 725990 h 145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942" h="1451979">
                <a:moveTo>
                  <a:pt x="834470" y="0"/>
                </a:moveTo>
                <a:lnTo>
                  <a:pt x="1668941" y="315806"/>
                </a:lnTo>
                <a:lnTo>
                  <a:pt x="1668941" y="1136173"/>
                </a:lnTo>
                <a:lnTo>
                  <a:pt x="834470" y="1451979"/>
                </a:lnTo>
                <a:lnTo>
                  <a:pt x="1" y="1136173"/>
                </a:lnTo>
                <a:lnTo>
                  <a:pt x="1" y="315806"/>
                </a:lnTo>
                <a:lnTo>
                  <a:pt x="834470" y="0"/>
                </a:lnTo>
                <a:close/>
              </a:path>
            </a:pathLst>
          </a:custGeom>
          <a:solidFill>
            <a:schemeClr val="bg1">
              <a:lumMod val="8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26267" tIns="260078" rIns="226268" bIns="260077" numCol="1" spcCol="1270" anchor="ctr" anchorCtr="0">
            <a:noAutofit/>
          </a:bodyPr>
          <a:lstStyle/>
          <a:p>
            <a:pPr lvl="0" algn="ctr" defTabSz="755650">
              <a:lnSpc>
                <a:spcPct val="90000"/>
              </a:lnSpc>
              <a:spcBef>
                <a:spcPct val="0"/>
              </a:spcBef>
              <a:spcAft>
                <a:spcPct val="35000"/>
              </a:spcAft>
            </a:pPr>
            <a:r>
              <a:rPr lang="fr-CH" sz="1700" dirty="0"/>
              <a:t>D</a:t>
            </a:r>
            <a:r>
              <a:rPr lang="fr-CH" sz="1700" kern="1200" dirty="0" smtClean="0"/>
              <a:t>iscrétion</a:t>
            </a:r>
            <a:endParaRPr lang="en-US" sz="1700" kern="1200" dirty="0"/>
          </a:p>
        </p:txBody>
      </p:sp>
      <p:sp>
        <p:nvSpPr>
          <p:cNvPr id="15" name="Freeform 14"/>
          <p:cNvSpPr/>
          <p:nvPr/>
        </p:nvSpPr>
        <p:spPr>
          <a:xfrm>
            <a:off x="5619750" y="4113712"/>
            <a:ext cx="1917803" cy="2056487"/>
          </a:xfrm>
          <a:custGeom>
            <a:avLst/>
            <a:gdLst>
              <a:gd name="connsiteX0" fmla="*/ 0 w 2056487"/>
              <a:gd name="connsiteY0" fmla="*/ 958902 h 1917803"/>
              <a:gd name="connsiteX1" fmla="*/ 479451 w 2056487"/>
              <a:gd name="connsiteY1" fmla="*/ 0 h 1917803"/>
              <a:gd name="connsiteX2" fmla="*/ 1577036 w 2056487"/>
              <a:gd name="connsiteY2" fmla="*/ 0 h 1917803"/>
              <a:gd name="connsiteX3" fmla="*/ 2056487 w 2056487"/>
              <a:gd name="connsiteY3" fmla="*/ 958902 h 1917803"/>
              <a:gd name="connsiteX4" fmla="*/ 1577036 w 2056487"/>
              <a:gd name="connsiteY4" fmla="*/ 1917803 h 1917803"/>
              <a:gd name="connsiteX5" fmla="*/ 479451 w 2056487"/>
              <a:gd name="connsiteY5" fmla="*/ 1917803 h 1917803"/>
              <a:gd name="connsiteX6" fmla="*/ 0 w 2056487"/>
              <a:gd name="connsiteY6" fmla="*/ 958902 h 191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87" h="1917803">
                <a:moveTo>
                  <a:pt x="1028243" y="0"/>
                </a:moveTo>
                <a:lnTo>
                  <a:pt x="2056486" y="447118"/>
                </a:lnTo>
                <a:lnTo>
                  <a:pt x="2056486" y="1470685"/>
                </a:lnTo>
                <a:lnTo>
                  <a:pt x="1028243" y="1917803"/>
                </a:lnTo>
                <a:lnTo>
                  <a:pt x="1" y="1470685"/>
                </a:lnTo>
                <a:lnTo>
                  <a:pt x="1" y="447118"/>
                </a:lnTo>
                <a:lnTo>
                  <a:pt x="1028243"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9816" tIns="392151" rIns="369816" bIns="392151" numCol="1" spcCol="1270" anchor="ctr" anchorCtr="0">
            <a:noAutofit/>
          </a:bodyPr>
          <a:lstStyle/>
          <a:p>
            <a:pPr lvl="0" algn="ctr" defTabSz="711200">
              <a:lnSpc>
                <a:spcPct val="90000"/>
              </a:lnSpc>
              <a:spcBef>
                <a:spcPct val="0"/>
              </a:spcBef>
              <a:spcAft>
                <a:spcPct val="35000"/>
              </a:spcAft>
            </a:pPr>
            <a:r>
              <a:rPr lang="fr-CH" sz="1600" kern="1200" dirty="0" smtClean="0"/>
              <a:t>Signature</a:t>
            </a:r>
          </a:p>
          <a:p>
            <a:pPr lvl="0" algn="ctr" defTabSz="711200">
              <a:lnSpc>
                <a:spcPct val="90000"/>
              </a:lnSpc>
              <a:spcBef>
                <a:spcPct val="0"/>
              </a:spcBef>
              <a:spcAft>
                <a:spcPct val="35000"/>
              </a:spcAft>
            </a:pPr>
            <a:r>
              <a:rPr lang="fr-CH" sz="1600" kern="1200" dirty="0" smtClean="0"/>
              <a:t>électronique</a:t>
            </a:r>
            <a:endParaRPr lang="en-US" sz="1600" kern="1200" dirty="0"/>
          </a:p>
        </p:txBody>
      </p:sp>
      <p:sp>
        <p:nvSpPr>
          <p:cNvPr id="16" name="Freeform 15"/>
          <p:cNvSpPr/>
          <p:nvPr/>
        </p:nvSpPr>
        <p:spPr>
          <a:xfrm>
            <a:off x="7510063" y="4811368"/>
            <a:ext cx="1100537" cy="522632"/>
          </a:xfrm>
          <a:custGeom>
            <a:avLst/>
            <a:gdLst>
              <a:gd name="connsiteX0" fmla="*/ 0 w 1100537"/>
              <a:gd name="connsiteY0" fmla="*/ 0 h 522632"/>
              <a:gd name="connsiteX1" fmla="*/ 1100537 w 1100537"/>
              <a:gd name="connsiteY1" fmla="*/ 0 h 522632"/>
              <a:gd name="connsiteX2" fmla="*/ 1100537 w 1100537"/>
              <a:gd name="connsiteY2" fmla="*/ 522632 h 522632"/>
              <a:gd name="connsiteX3" fmla="*/ 0 w 1100537"/>
              <a:gd name="connsiteY3" fmla="*/ 522632 h 522632"/>
              <a:gd name="connsiteX4" fmla="*/ 0 w 1100537"/>
              <a:gd name="connsiteY4" fmla="*/ 0 h 52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37" h="522632">
                <a:moveTo>
                  <a:pt x="0" y="0"/>
                </a:moveTo>
                <a:lnTo>
                  <a:pt x="1100537" y="0"/>
                </a:lnTo>
                <a:lnTo>
                  <a:pt x="1100537" y="522632"/>
                </a:lnTo>
                <a:lnTo>
                  <a:pt x="0" y="5226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CH" sz="2000" kern="1200" dirty="0" smtClean="0"/>
              <a:t>Leçon 4</a:t>
            </a:r>
            <a:endParaRPr lang="en-US" sz="2000" kern="1200" dirty="0"/>
          </a:p>
        </p:txBody>
      </p:sp>
      <p:sp>
        <p:nvSpPr>
          <p:cNvPr id="17" name="Freeform 16"/>
          <p:cNvSpPr/>
          <p:nvPr/>
        </p:nvSpPr>
        <p:spPr>
          <a:xfrm>
            <a:off x="2091690" y="4071770"/>
            <a:ext cx="1827374" cy="2100430"/>
          </a:xfrm>
          <a:custGeom>
            <a:avLst/>
            <a:gdLst>
              <a:gd name="connsiteX0" fmla="*/ 0 w 2100430"/>
              <a:gd name="connsiteY0" fmla="*/ 913687 h 1827374"/>
              <a:gd name="connsiteX1" fmla="*/ 456844 w 2100430"/>
              <a:gd name="connsiteY1" fmla="*/ 0 h 1827374"/>
              <a:gd name="connsiteX2" fmla="*/ 1643587 w 2100430"/>
              <a:gd name="connsiteY2" fmla="*/ 0 h 1827374"/>
              <a:gd name="connsiteX3" fmla="*/ 2100430 w 2100430"/>
              <a:gd name="connsiteY3" fmla="*/ 913687 h 1827374"/>
              <a:gd name="connsiteX4" fmla="*/ 1643587 w 2100430"/>
              <a:gd name="connsiteY4" fmla="*/ 1827374 h 1827374"/>
              <a:gd name="connsiteX5" fmla="*/ 456844 w 2100430"/>
              <a:gd name="connsiteY5" fmla="*/ 1827374 h 1827374"/>
              <a:gd name="connsiteX6" fmla="*/ 0 w 2100430"/>
              <a:gd name="connsiteY6" fmla="*/ 913687 h 18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430" h="1827374">
                <a:moveTo>
                  <a:pt x="1050215" y="0"/>
                </a:moveTo>
                <a:lnTo>
                  <a:pt x="2100429" y="397454"/>
                </a:lnTo>
                <a:lnTo>
                  <a:pt x="2100429" y="1429921"/>
                </a:lnTo>
                <a:lnTo>
                  <a:pt x="1050215" y="1827374"/>
                </a:lnTo>
                <a:lnTo>
                  <a:pt x="1" y="1429921"/>
                </a:lnTo>
                <a:lnTo>
                  <a:pt x="1" y="397454"/>
                </a:lnTo>
                <a:lnTo>
                  <a:pt x="105021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84766" tIns="327317" rIns="284766" bIns="327317" numCol="1" spcCol="1270" anchor="ctr" anchorCtr="0">
            <a:noAutofit/>
          </a:bodyPr>
          <a:lstStyle/>
          <a:p>
            <a:pPr lvl="0" algn="ctr" defTabSz="755650">
              <a:lnSpc>
                <a:spcPct val="90000"/>
              </a:lnSpc>
              <a:spcBef>
                <a:spcPct val="0"/>
              </a:spcBef>
              <a:spcAft>
                <a:spcPct val="35000"/>
              </a:spcAft>
            </a:pPr>
            <a:r>
              <a:rPr lang="fr-CH" sz="1700" kern="1200" dirty="0" smtClean="0"/>
              <a:t>Paiement</a:t>
            </a:r>
          </a:p>
          <a:p>
            <a:pPr lvl="0" algn="ctr" defTabSz="755650">
              <a:lnSpc>
                <a:spcPct val="90000"/>
              </a:lnSpc>
              <a:spcBef>
                <a:spcPct val="0"/>
              </a:spcBef>
              <a:spcAft>
                <a:spcPct val="35000"/>
              </a:spcAft>
            </a:pPr>
            <a:r>
              <a:rPr lang="fr-CH" sz="1700" kern="1200" dirty="0" smtClean="0"/>
              <a:t>électronique</a:t>
            </a:r>
            <a:endParaRPr lang="en-US" sz="1700" kern="1200" dirty="0"/>
          </a:p>
        </p:txBody>
      </p:sp>
      <p:sp>
        <p:nvSpPr>
          <p:cNvPr id="18" name="Freeform 17"/>
          <p:cNvSpPr/>
          <p:nvPr/>
        </p:nvSpPr>
        <p:spPr>
          <a:xfrm>
            <a:off x="539855" y="4648619"/>
            <a:ext cx="1510835" cy="761581"/>
          </a:xfrm>
          <a:custGeom>
            <a:avLst/>
            <a:gdLst>
              <a:gd name="connsiteX0" fmla="*/ 0 w 1802457"/>
              <a:gd name="connsiteY0" fmla="*/ 0 h 1001365"/>
              <a:gd name="connsiteX1" fmla="*/ 1802457 w 1802457"/>
              <a:gd name="connsiteY1" fmla="*/ 0 h 1001365"/>
              <a:gd name="connsiteX2" fmla="*/ 1802457 w 1802457"/>
              <a:gd name="connsiteY2" fmla="*/ 1001365 h 1001365"/>
              <a:gd name="connsiteX3" fmla="*/ 0 w 1802457"/>
              <a:gd name="connsiteY3" fmla="*/ 1001365 h 1001365"/>
              <a:gd name="connsiteX4" fmla="*/ 0 w 1802457"/>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57" h="1001365">
                <a:moveTo>
                  <a:pt x="0" y="0"/>
                </a:moveTo>
                <a:lnTo>
                  <a:pt x="1802457" y="0"/>
                </a:lnTo>
                <a:lnTo>
                  <a:pt x="1802457"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fr-CH" sz="2000" kern="1200" dirty="0" smtClean="0"/>
              <a:t>Leçon 5</a:t>
            </a:r>
            <a:endParaRPr lang="en-US" sz="2000" kern="1200" dirty="0"/>
          </a:p>
        </p:txBody>
      </p:sp>
      <p:sp>
        <p:nvSpPr>
          <p:cNvPr id="19" name="Freeform 18"/>
          <p:cNvSpPr/>
          <p:nvPr/>
        </p:nvSpPr>
        <p:spPr>
          <a:xfrm>
            <a:off x="4051765" y="5639219"/>
            <a:ext cx="1510835" cy="761581"/>
          </a:xfrm>
          <a:custGeom>
            <a:avLst/>
            <a:gdLst>
              <a:gd name="connsiteX0" fmla="*/ 0 w 1802457"/>
              <a:gd name="connsiteY0" fmla="*/ 0 h 1001365"/>
              <a:gd name="connsiteX1" fmla="*/ 1802457 w 1802457"/>
              <a:gd name="connsiteY1" fmla="*/ 0 h 1001365"/>
              <a:gd name="connsiteX2" fmla="*/ 1802457 w 1802457"/>
              <a:gd name="connsiteY2" fmla="*/ 1001365 h 1001365"/>
              <a:gd name="connsiteX3" fmla="*/ 0 w 1802457"/>
              <a:gd name="connsiteY3" fmla="*/ 1001365 h 1001365"/>
              <a:gd name="connsiteX4" fmla="*/ 0 w 1802457"/>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57" h="1001365">
                <a:moveTo>
                  <a:pt x="0" y="0"/>
                </a:moveTo>
                <a:lnTo>
                  <a:pt x="1802457" y="0"/>
                </a:lnTo>
                <a:lnTo>
                  <a:pt x="1802457"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H" sz="2000" kern="1200" dirty="0" smtClean="0"/>
              <a:t>Leçon 3</a:t>
            </a:r>
            <a:endParaRPr lang="en-US" sz="2000" kern="1200" dirty="0"/>
          </a:p>
        </p:txBody>
      </p:sp>
      <p:sp>
        <p:nvSpPr>
          <p:cNvPr id="9" name="Freeform 8"/>
          <p:cNvSpPr/>
          <p:nvPr/>
        </p:nvSpPr>
        <p:spPr>
          <a:xfrm>
            <a:off x="3585147" y="722102"/>
            <a:ext cx="2288708" cy="2630698"/>
          </a:xfrm>
          <a:custGeom>
            <a:avLst/>
            <a:gdLst>
              <a:gd name="connsiteX0" fmla="*/ 0 w 1850539"/>
              <a:gd name="connsiteY0" fmla="*/ 804985 h 1609969"/>
              <a:gd name="connsiteX1" fmla="*/ 402492 w 1850539"/>
              <a:gd name="connsiteY1" fmla="*/ 0 h 1609969"/>
              <a:gd name="connsiteX2" fmla="*/ 1448047 w 1850539"/>
              <a:gd name="connsiteY2" fmla="*/ 0 h 1609969"/>
              <a:gd name="connsiteX3" fmla="*/ 1850539 w 1850539"/>
              <a:gd name="connsiteY3" fmla="*/ 804985 h 1609969"/>
              <a:gd name="connsiteX4" fmla="*/ 1448047 w 1850539"/>
              <a:gd name="connsiteY4" fmla="*/ 1609969 h 1609969"/>
              <a:gd name="connsiteX5" fmla="*/ 402492 w 1850539"/>
              <a:gd name="connsiteY5" fmla="*/ 1609969 h 1609969"/>
              <a:gd name="connsiteX6" fmla="*/ 0 w 1850539"/>
              <a:gd name="connsiteY6" fmla="*/ 804985 h 160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539" h="1609969">
                <a:moveTo>
                  <a:pt x="925269" y="0"/>
                </a:moveTo>
                <a:lnTo>
                  <a:pt x="1850539" y="350168"/>
                </a:lnTo>
                <a:lnTo>
                  <a:pt x="1850539" y="1259801"/>
                </a:lnTo>
                <a:lnTo>
                  <a:pt x="925269" y="1609969"/>
                </a:lnTo>
                <a:lnTo>
                  <a:pt x="0" y="1259801"/>
                </a:lnTo>
                <a:lnTo>
                  <a:pt x="0" y="350168"/>
                </a:lnTo>
                <a:lnTo>
                  <a:pt x="925269" y="0"/>
                </a:lnTo>
                <a:close/>
              </a:path>
            </a:pathLst>
          </a:cu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04227" tIns="341716" rIns="304227" bIns="341716" numCol="1" spcCol="1270" anchor="ctr" anchorCtr="0">
            <a:noAutofit/>
          </a:bodyPr>
          <a:lstStyle/>
          <a:p>
            <a:pPr lvl="0" algn="ctr" defTabSz="622300">
              <a:lnSpc>
                <a:spcPct val="90000"/>
              </a:lnSpc>
              <a:spcBef>
                <a:spcPct val="0"/>
              </a:spcBef>
              <a:spcAft>
                <a:spcPct val="35000"/>
              </a:spcAft>
            </a:pPr>
            <a:r>
              <a:rPr lang="fr-CH" sz="2000" dirty="0" smtClean="0"/>
              <a:t>c</a:t>
            </a:r>
            <a:r>
              <a:rPr lang="fr-CH" sz="2000" kern="1200" dirty="0" smtClean="0"/>
              <a:t>onfidentialité</a:t>
            </a:r>
            <a:endParaRPr lang="en-US" sz="2000" kern="1200" dirty="0"/>
          </a:p>
        </p:txBody>
      </p:sp>
      <p:sp>
        <p:nvSpPr>
          <p:cNvPr id="12" name="Freeform 11"/>
          <p:cNvSpPr/>
          <p:nvPr/>
        </p:nvSpPr>
        <p:spPr>
          <a:xfrm>
            <a:off x="3087113" y="2558141"/>
            <a:ext cx="1609985" cy="1850540"/>
          </a:xfrm>
          <a:custGeom>
            <a:avLst/>
            <a:gdLst>
              <a:gd name="connsiteX0" fmla="*/ 0 w 1850539"/>
              <a:gd name="connsiteY0" fmla="*/ 804992 h 1609984"/>
              <a:gd name="connsiteX1" fmla="*/ 402496 w 1850539"/>
              <a:gd name="connsiteY1" fmla="*/ 0 h 1609984"/>
              <a:gd name="connsiteX2" fmla="*/ 1448043 w 1850539"/>
              <a:gd name="connsiteY2" fmla="*/ 0 h 1609984"/>
              <a:gd name="connsiteX3" fmla="*/ 1850539 w 1850539"/>
              <a:gd name="connsiteY3" fmla="*/ 804992 h 1609984"/>
              <a:gd name="connsiteX4" fmla="*/ 1448043 w 1850539"/>
              <a:gd name="connsiteY4" fmla="*/ 1609984 h 1609984"/>
              <a:gd name="connsiteX5" fmla="*/ 402496 w 1850539"/>
              <a:gd name="connsiteY5" fmla="*/ 1609984 h 1609984"/>
              <a:gd name="connsiteX6" fmla="*/ 0 w 1850539"/>
              <a:gd name="connsiteY6" fmla="*/ 804992 h 160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539" h="1609984">
                <a:moveTo>
                  <a:pt x="925269" y="0"/>
                </a:moveTo>
                <a:lnTo>
                  <a:pt x="1850538" y="350175"/>
                </a:lnTo>
                <a:lnTo>
                  <a:pt x="1850538" y="1259809"/>
                </a:lnTo>
                <a:lnTo>
                  <a:pt x="925270" y="1609984"/>
                </a:lnTo>
                <a:lnTo>
                  <a:pt x="1" y="1259809"/>
                </a:lnTo>
                <a:lnTo>
                  <a:pt x="1" y="350175"/>
                </a:lnTo>
                <a:lnTo>
                  <a:pt x="925269" y="0"/>
                </a:lnTo>
                <a:close/>
              </a:path>
            </a:pathLst>
          </a:cu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04230" tIns="341718" rIns="304231" bIns="341717" numCol="1" spcCol="1270" anchor="ctr" anchorCtr="0">
            <a:noAutofit/>
          </a:bodyPr>
          <a:lstStyle/>
          <a:p>
            <a:pPr lvl="0" algn="ctr" defTabSz="622300">
              <a:lnSpc>
                <a:spcPct val="90000"/>
              </a:lnSpc>
              <a:spcBef>
                <a:spcPct val="0"/>
              </a:spcBef>
              <a:spcAft>
                <a:spcPct val="35000"/>
              </a:spcAft>
            </a:pPr>
            <a:r>
              <a:rPr lang="fr-CH" sz="1400" kern="1200" dirty="0" smtClean="0"/>
              <a:t>entre partenaires</a:t>
            </a:r>
            <a:endParaRPr lang="en-US" sz="1400" kern="1200" dirty="0"/>
          </a:p>
        </p:txBody>
      </p:sp>
      <p:sp>
        <p:nvSpPr>
          <p:cNvPr id="13" name="Freeform 12"/>
          <p:cNvSpPr/>
          <p:nvPr/>
        </p:nvSpPr>
        <p:spPr>
          <a:xfrm>
            <a:off x="1225662" y="3031827"/>
            <a:ext cx="1802457" cy="1001365"/>
          </a:xfrm>
          <a:custGeom>
            <a:avLst/>
            <a:gdLst>
              <a:gd name="connsiteX0" fmla="*/ 0 w 1802457"/>
              <a:gd name="connsiteY0" fmla="*/ 0 h 1001365"/>
              <a:gd name="connsiteX1" fmla="*/ 1802457 w 1802457"/>
              <a:gd name="connsiteY1" fmla="*/ 0 h 1001365"/>
              <a:gd name="connsiteX2" fmla="*/ 1802457 w 1802457"/>
              <a:gd name="connsiteY2" fmla="*/ 1001365 h 1001365"/>
              <a:gd name="connsiteX3" fmla="*/ 0 w 1802457"/>
              <a:gd name="connsiteY3" fmla="*/ 1001365 h 1001365"/>
              <a:gd name="connsiteX4" fmla="*/ 0 w 1802457"/>
              <a:gd name="connsiteY4" fmla="*/ 0 h 100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57" h="1001365">
                <a:moveTo>
                  <a:pt x="0" y="0"/>
                </a:moveTo>
                <a:lnTo>
                  <a:pt x="1802457" y="0"/>
                </a:lnTo>
                <a:lnTo>
                  <a:pt x="1802457" y="1001365"/>
                </a:lnTo>
                <a:lnTo>
                  <a:pt x="0" y="1001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H" sz="2000" kern="1200" dirty="0" smtClean="0"/>
              <a:t>Leçon 1</a:t>
            </a:r>
            <a:endParaRPr lang="en-US" sz="2000" kern="1200" dirty="0"/>
          </a:p>
        </p:txBody>
      </p:sp>
      <p:sp>
        <p:nvSpPr>
          <p:cNvPr id="14" name="Freeform 13"/>
          <p:cNvSpPr/>
          <p:nvPr/>
        </p:nvSpPr>
        <p:spPr>
          <a:xfrm>
            <a:off x="4813476" y="2473432"/>
            <a:ext cx="1702635" cy="1957052"/>
          </a:xfrm>
          <a:custGeom>
            <a:avLst/>
            <a:gdLst>
              <a:gd name="connsiteX0" fmla="*/ 0 w 1957051"/>
              <a:gd name="connsiteY0" fmla="*/ 851317 h 1702634"/>
              <a:gd name="connsiteX1" fmla="*/ 425659 w 1957051"/>
              <a:gd name="connsiteY1" fmla="*/ 0 h 1702634"/>
              <a:gd name="connsiteX2" fmla="*/ 1531393 w 1957051"/>
              <a:gd name="connsiteY2" fmla="*/ 0 h 1702634"/>
              <a:gd name="connsiteX3" fmla="*/ 1957051 w 1957051"/>
              <a:gd name="connsiteY3" fmla="*/ 851317 h 1702634"/>
              <a:gd name="connsiteX4" fmla="*/ 1531393 w 1957051"/>
              <a:gd name="connsiteY4" fmla="*/ 1702634 h 1702634"/>
              <a:gd name="connsiteX5" fmla="*/ 425659 w 1957051"/>
              <a:gd name="connsiteY5" fmla="*/ 1702634 h 1702634"/>
              <a:gd name="connsiteX6" fmla="*/ 0 w 1957051"/>
              <a:gd name="connsiteY6" fmla="*/ 851317 h 170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051" h="1702634">
                <a:moveTo>
                  <a:pt x="978525" y="0"/>
                </a:moveTo>
                <a:lnTo>
                  <a:pt x="1957050" y="370323"/>
                </a:lnTo>
                <a:lnTo>
                  <a:pt x="1957050" y="1332311"/>
                </a:lnTo>
                <a:lnTo>
                  <a:pt x="978526" y="1702634"/>
                </a:lnTo>
                <a:lnTo>
                  <a:pt x="1" y="1332311"/>
                </a:lnTo>
                <a:lnTo>
                  <a:pt x="1" y="370323"/>
                </a:lnTo>
                <a:lnTo>
                  <a:pt x="978525" y="0"/>
                </a:lnTo>
                <a:close/>
              </a:path>
            </a:pathLst>
          </a:cu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65327" tIns="304975" rIns="265328" bIns="304974" numCol="1" spcCol="1270" anchor="ctr" anchorCtr="0">
            <a:noAutofit/>
          </a:bodyPr>
          <a:lstStyle/>
          <a:p>
            <a:pPr lvl="0" algn="ctr" defTabSz="577850">
              <a:lnSpc>
                <a:spcPct val="90000"/>
              </a:lnSpc>
              <a:spcBef>
                <a:spcPct val="0"/>
              </a:spcBef>
              <a:spcAft>
                <a:spcPct val="35000"/>
              </a:spcAft>
            </a:pPr>
            <a:r>
              <a:rPr lang="fr-CH" sz="1300" kern="1200" dirty="0" smtClean="0"/>
              <a:t>dans la société de </a:t>
            </a:r>
            <a:r>
              <a:rPr lang="fr-CH" sz="1400" kern="1200" dirty="0" smtClean="0"/>
              <a:t>l’information</a:t>
            </a:r>
            <a:endParaRPr lang="en-US" sz="1300" kern="1200" dirty="0"/>
          </a:p>
        </p:txBody>
      </p:sp>
      <p:sp>
        <p:nvSpPr>
          <p:cNvPr id="6" name="TextBox 5"/>
          <p:cNvSpPr txBox="1"/>
          <p:nvPr/>
        </p:nvSpPr>
        <p:spPr>
          <a:xfrm>
            <a:off x="3810000" y="1472625"/>
            <a:ext cx="1991251" cy="584775"/>
          </a:xfrm>
          <a:prstGeom prst="rect">
            <a:avLst/>
          </a:prstGeom>
          <a:noFill/>
        </p:spPr>
        <p:txBody>
          <a:bodyPr wrap="none" rtlCol="0">
            <a:spAutoFit/>
          </a:bodyPr>
          <a:lstStyle/>
          <a:p>
            <a:r>
              <a:rPr lang="fr-CH" sz="3200" dirty="0" smtClean="0">
                <a:solidFill>
                  <a:schemeClr val="bg1"/>
                </a:solidFill>
              </a:rPr>
              <a:t>Assurer la</a:t>
            </a:r>
            <a:endParaRPr lang="en-US" sz="3200" dirty="0">
              <a:solidFill>
                <a:schemeClr val="bg1"/>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Rounded Rectangular Callout 7"/>
          <p:cNvSpPr/>
          <p:nvPr/>
        </p:nvSpPr>
        <p:spPr>
          <a:xfrm>
            <a:off x="7086600" y="1600200"/>
            <a:ext cx="1828800" cy="1143000"/>
          </a:xfrm>
          <a:prstGeom prst="wedgeRoundRectCallout">
            <a:avLst>
              <a:gd name="adj1" fmla="val 9028"/>
              <a:gd name="adj2" fmla="val 232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rgbClr val="FF0000"/>
                </a:solidFill>
              </a:rPr>
              <a:t>l</a:t>
            </a:r>
            <a:r>
              <a:rPr lang="fr-CH" sz="2000" dirty="0" smtClean="0">
                <a:solidFill>
                  <a:srgbClr val="FF0000"/>
                </a:solidFill>
              </a:rPr>
              <a:t>e 5 mai 2011</a:t>
            </a:r>
            <a:endParaRPr lang="en-US" sz="2000" dirty="0">
              <a:solidFill>
                <a:srgbClr val="FF0000"/>
              </a:solidFill>
            </a:endParaRPr>
          </a:p>
        </p:txBody>
      </p:sp>
    </p:spTree>
    <p:extLst>
      <p:ext uri="{BB962C8B-B14F-4D97-AF65-F5344CB8AC3E}">
        <p14:creationId xmlns:p14="http://schemas.microsoft.com/office/powerpoint/2010/main" val="23305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3000" fill="hold"/>
                                        <p:tgtEl>
                                          <p:spTgt spid="15"/>
                                        </p:tgtEl>
                                        <p:attrNameLst>
                                          <p:attrName>style.color</p:attrName>
                                        </p:attrNameLst>
                                      </p:cBhvr>
                                      <p:by>
                                        <p:hsl h="7200000" s="0" l="0"/>
                                      </p:by>
                                    </p:animClr>
                                    <p:animClr clrSpc="hsl" dir="cw">
                                      <p:cBhvr>
                                        <p:cTn id="7" dur="3000" fill="hold"/>
                                        <p:tgtEl>
                                          <p:spTgt spid="15"/>
                                        </p:tgtEl>
                                        <p:attrNameLst>
                                          <p:attrName>fillcolor</p:attrName>
                                        </p:attrNameLst>
                                      </p:cBhvr>
                                      <p:by>
                                        <p:hsl h="7200000" s="0" l="0"/>
                                      </p:by>
                                    </p:animClr>
                                    <p:animClr clrSpc="hsl" dir="cw">
                                      <p:cBhvr>
                                        <p:cTn id="8" dur="3000" fill="hold"/>
                                        <p:tgtEl>
                                          <p:spTgt spid="15"/>
                                        </p:tgtEl>
                                        <p:attrNameLst>
                                          <p:attrName>stroke.color</p:attrName>
                                        </p:attrNameLst>
                                      </p:cBhvr>
                                      <p:by>
                                        <p:hsl h="7200000" s="0" l="0"/>
                                      </p:by>
                                    </p:animClr>
                                    <p:set>
                                      <p:cBhvr>
                                        <p:cTn id="9" dur="3000" fill="hold"/>
                                        <p:tgtEl>
                                          <p:spTgt spid="15"/>
                                        </p:tgtEl>
                                        <p:attrNameLst>
                                          <p:attrName>fill.type</p:attrName>
                                        </p:attrNameLst>
                                      </p:cBhvr>
                                      <p:to>
                                        <p:strVal val="solid"/>
                                      </p:to>
                                    </p:set>
                                  </p:childTnLst>
                                </p:cTn>
                              </p:par>
                            </p:childTnLst>
                          </p:cTn>
                        </p:par>
                        <p:par>
                          <p:cTn id="10" fill="hold">
                            <p:stCondLst>
                              <p:cond delay="30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2"/>
          <p:cNvGrpSpPr>
            <a:grpSpLocks/>
          </p:cNvGrpSpPr>
          <p:nvPr/>
        </p:nvGrpSpPr>
        <p:grpSpPr bwMode="auto">
          <a:xfrm>
            <a:off x="141150" y="4582618"/>
            <a:ext cx="1073058" cy="1807564"/>
            <a:chOff x="4368" y="720"/>
            <a:chExt cx="993" cy="1543"/>
          </a:xfrm>
        </p:grpSpPr>
        <p:grpSp>
          <p:nvGrpSpPr>
            <p:cNvPr id="41" name="Group 3"/>
            <p:cNvGrpSpPr>
              <a:grpSpLocks/>
            </p:cNvGrpSpPr>
            <p:nvPr/>
          </p:nvGrpSpPr>
          <p:grpSpPr bwMode="auto">
            <a:xfrm>
              <a:off x="4368" y="720"/>
              <a:ext cx="993" cy="1543"/>
              <a:chOff x="3120" y="288"/>
              <a:chExt cx="993" cy="1543"/>
            </a:xfrm>
          </p:grpSpPr>
          <p:sp>
            <p:nvSpPr>
              <p:cNvPr id="43" name="Freeform 4"/>
              <p:cNvSpPr>
                <a:spLocks/>
              </p:cNvSpPr>
              <p:nvPr/>
            </p:nvSpPr>
            <p:spPr bwMode="auto">
              <a:xfrm>
                <a:off x="3120" y="288"/>
                <a:ext cx="993" cy="1543"/>
              </a:xfrm>
              <a:custGeom>
                <a:avLst/>
                <a:gdLst>
                  <a:gd name="T0" fmla="*/ 115 w 993"/>
                  <a:gd name="T1" fmla="*/ 269 h 1543"/>
                  <a:gd name="T2" fmla="*/ 217 w 993"/>
                  <a:gd name="T3" fmla="*/ 252 h 1543"/>
                  <a:gd name="T4" fmla="*/ 214 w 993"/>
                  <a:gd name="T5" fmla="*/ 224 h 1543"/>
                  <a:gd name="T6" fmla="*/ 323 w 993"/>
                  <a:gd name="T7" fmla="*/ 264 h 1543"/>
                  <a:gd name="T8" fmla="*/ 319 w 993"/>
                  <a:gd name="T9" fmla="*/ 200 h 1543"/>
                  <a:gd name="T10" fmla="*/ 283 w 993"/>
                  <a:gd name="T11" fmla="*/ 92 h 1543"/>
                  <a:gd name="T12" fmla="*/ 378 w 993"/>
                  <a:gd name="T13" fmla="*/ 177 h 1543"/>
                  <a:gd name="T14" fmla="*/ 371 w 993"/>
                  <a:gd name="T15" fmla="*/ 88 h 1543"/>
                  <a:gd name="T16" fmla="*/ 403 w 993"/>
                  <a:gd name="T17" fmla="*/ 87 h 1543"/>
                  <a:gd name="T18" fmla="*/ 439 w 993"/>
                  <a:gd name="T19" fmla="*/ 92 h 1543"/>
                  <a:gd name="T20" fmla="*/ 491 w 993"/>
                  <a:gd name="T21" fmla="*/ 145 h 1543"/>
                  <a:gd name="T22" fmla="*/ 531 w 993"/>
                  <a:gd name="T23" fmla="*/ 94 h 1543"/>
                  <a:gd name="T24" fmla="*/ 573 w 993"/>
                  <a:gd name="T25" fmla="*/ 141 h 1543"/>
                  <a:gd name="T26" fmla="*/ 627 w 993"/>
                  <a:gd name="T27" fmla="*/ 44 h 1543"/>
                  <a:gd name="T28" fmla="*/ 662 w 993"/>
                  <a:gd name="T29" fmla="*/ 129 h 1543"/>
                  <a:gd name="T30" fmla="*/ 680 w 993"/>
                  <a:gd name="T31" fmla="*/ 184 h 1543"/>
                  <a:gd name="T32" fmla="*/ 741 w 993"/>
                  <a:gd name="T33" fmla="*/ 63 h 1543"/>
                  <a:gd name="T34" fmla="*/ 725 w 993"/>
                  <a:gd name="T35" fmla="*/ 173 h 1543"/>
                  <a:gd name="T36" fmla="*/ 767 w 993"/>
                  <a:gd name="T37" fmla="*/ 261 h 1543"/>
                  <a:gd name="T38" fmla="*/ 852 w 993"/>
                  <a:gd name="T39" fmla="*/ 352 h 1543"/>
                  <a:gd name="T40" fmla="*/ 959 w 993"/>
                  <a:gd name="T41" fmla="*/ 483 h 1543"/>
                  <a:gd name="T42" fmla="*/ 993 w 993"/>
                  <a:gd name="T43" fmla="*/ 551 h 1543"/>
                  <a:gd name="T44" fmla="*/ 971 w 993"/>
                  <a:gd name="T45" fmla="*/ 582 h 1543"/>
                  <a:gd name="T46" fmla="*/ 898 w 993"/>
                  <a:gd name="T47" fmla="*/ 598 h 1543"/>
                  <a:gd name="T48" fmla="*/ 905 w 993"/>
                  <a:gd name="T49" fmla="*/ 827 h 1543"/>
                  <a:gd name="T50" fmla="*/ 881 w 993"/>
                  <a:gd name="T51" fmla="*/ 864 h 1543"/>
                  <a:gd name="T52" fmla="*/ 822 w 993"/>
                  <a:gd name="T53" fmla="*/ 877 h 1543"/>
                  <a:gd name="T54" fmla="*/ 721 w 993"/>
                  <a:gd name="T55" fmla="*/ 846 h 1543"/>
                  <a:gd name="T56" fmla="*/ 782 w 993"/>
                  <a:gd name="T57" fmla="*/ 1196 h 1543"/>
                  <a:gd name="T58" fmla="*/ 766 w 993"/>
                  <a:gd name="T59" fmla="*/ 1247 h 1543"/>
                  <a:gd name="T60" fmla="*/ 709 w 993"/>
                  <a:gd name="T61" fmla="*/ 1272 h 1543"/>
                  <a:gd name="T62" fmla="*/ 631 w 993"/>
                  <a:gd name="T63" fmla="*/ 1266 h 1543"/>
                  <a:gd name="T64" fmla="*/ 777 w 993"/>
                  <a:gd name="T65" fmla="*/ 1448 h 1543"/>
                  <a:gd name="T66" fmla="*/ 549 w 993"/>
                  <a:gd name="T67" fmla="*/ 1536 h 1543"/>
                  <a:gd name="T68" fmla="*/ 96 w 993"/>
                  <a:gd name="T69" fmla="*/ 1520 h 1543"/>
                  <a:gd name="T70" fmla="*/ 44 w 993"/>
                  <a:gd name="T71" fmla="*/ 1457 h 1543"/>
                  <a:gd name="T72" fmla="*/ 10 w 993"/>
                  <a:gd name="T73" fmla="*/ 1356 h 1543"/>
                  <a:gd name="T74" fmla="*/ 4 w 993"/>
                  <a:gd name="T75" fmla="*/ 1235 h 1543"/>
                  <a:gd name="T76" fmla="*/ 43 w 993"/>
                  <a:gd name="T77" fmla="*/ 1105 h 1543"/>
                  <a:gd name="T78" fmla="*/ 114 w 993"/>
                  <a:gd name="T79" fmla="*/ 961 h 1543"/>
                  <a:gd name="T80" fmla="*/ 180 w 993"/>
                  <a:gd name="T81" fmla="*/ 831 h 1543"/>
                  <a:gd name="T82" fmla="*/ 251 w 993"/>
                  <a:gd name="T83" fmla="*/ 661 h 1543"/>
                  <a:gd name="T84" fmla="*/ 274 w 993"/>
                  <a:gd name="T85" fmla="*/ 534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3" h="1543">
                    <a:moveTo>
                      <a:pt x="249" y="320"/>
                    </a:moveTo>
                    <a:lnTo>
                      <a:pt x="187" y="282"/>
                    </a:lnTo>
                    <a:lnTo>
                      <a:pt x="115" y="269"/>
                    </a:lnTo>
                    <a:lnTo>
                      <a:pt x="195" y="272"/>
                    </a:lnTo>
                    <a:lnTo>
                      <a:pt x="255" y="303"/>
                    </a:lnTo>
                    <a:lnTo>
                      <a:pt x="217" y="252"/>
                    </a:lnTo>
                    <a:lnTo>
                      <a:pt x="263" y="275"/>
                    </a:lnTo>
                    <a:lnTo>
                      <a:pt x="285" y="271"/>
                    </a:lnTo>
                    <a:lnTo>
                      <a:pt x="214" y="224"/>
                    </a:lnTo>
                    <a:lnTo>
                      <a:pt x="177" y="167"/>
                    </a:lnTo>
                    <a:lnTo>
                      <a:pt x="232" y="218"/>
                    </a:lnTo>
                    <a:lnTo>
                      <a:pt x="323" y="264"/>
                    </a:lnTo>
                    <a:lnTo>
                      <a:pt x="312" y="221"/>
                    </a:lnTo>
                    <a:lnTo>
                      <a:pt x="260" y="151"/>
                    </a:lnTo>
                    <a:lnTo>
                      <a:pt x="319" y="200"/>
                    </a:lnTo>
                    <a:lnTo>
                      <a:pt x="248" y="93"/>
                    </a:lnTo>
                    <a:lnTo>
                      <a:pt x="215" y="14"/>
                    </a:lnTo>
                    <a:lnTo>
                      <a:pt x="283" y="92"/>
                    </a:lnTo>
                    <a:lnTo>
                      <a:pt x="368" y="218"/>
                    </a:lnTo>
                    <a:lnTo>
                      <a:pt x="306" y="90"/>
                    </a:lnTo>
                    <a:lnTo>
                      <a:pt x="378" y="177"/>
                    </a:lnTo>
                    <a:lnTo>
                      <a:pt x="393" y="180"/>
                    </a:lnTo>
                    <a:lnTo>
                      <a:pt x="342" y="53"/>
                    </a:lnTo>
                    <a:lnTo>
                      <a:pt x="371" y="88"/>
                    </a:lnTo>
                    <a:lnTo>
                      <a:pt x="414" y="160"/>
                    </a:lnTo>
                    <a:lnTo>
                      <a:pt x="381" y="60"/>
                    </a:lnTo>
                    <a:lnTo>
                      <a:pt x="403" y="87"/>
                    </a:lnTo>
                    <a:lnTo>
                      <a:pt x="400" y="0"/>
                    </a:lnTo>
                    <a:lnTo>
                      <a:pt x="433" y="117"/>
                    </a:lnTo>
                    <a:lnTo>
                      <a:pt x="439" y="92"/>
                    </a:lnTo>
                    <a:lnTo>
                      <a:pt x="461" y="134"/>
                    </a:lnTo>
                    <a:lnTo>
                      <a:pt x="438" y="7"/>
                    </a:lnTo>
                    <a:lnTo>
                      <a:pt x="491" y="145"/>
                    </a:lnTo>
                    <a:lnTo>
                      <a:pt x="518" y="150"/>
                    </a:lnTo>
                    <a:lnTo>
                      <a:pt x="498" y="29"/>
                    </a:lnTo>
                    <a:lnTo>
                      <a:pt x="531" y="94"/>
                    </a:lnTo>
                    <a:lnTo>
                      <a:pt x="555" y="145"/>
                    </a:lnTo>
                    <a:lnTo>
                      <a:pt x="552" y="103"/>
                    </a:lnTo>
                    <a:lnTo>
                      <a:pt x="573" y="141"/>
                    </a:lnTo>
                    <a:lnTo>
                      <a:pt x="568" y="36"/>
                    </a:lnTo>
                    <a:lnTo>
                      <a:pt x="605" y="178"/>
                    </a:lnTo>
                    <a:lnTo>
                      <a:pt x="627" y="44"/>
                    </a:lnTo>
                    <a:lnTo>
                      <a:pt x="631" y="132"/>
                    </a:lnTo>
                    <a:lnTo>
                      <a:pt x="645" y="178"/>
                    </a:lnTo>
                    <a:lnTo>
                      <a:pt x="662" y="129"/>
                    </a:lnTo>
                    <a:lnTo>
                      <a:pt x="684" y="61"/>
                    </a:lnTo>
                    <a:lnTo>
                      <a:pt x="676" y="137"/>
                    </a:lnTo>
                    <a:lnTo>
                      <a:pt x="680" y="184"/>
                    </a:lnTo>
                    <a:lnTo>
                      <a:pt x="704" y="71"/>
                    </a:lnTo>
                    <a:lnTo>
                      <a:pt x="708" y="156"/>
                    </a:lnTo>
                    <a:lnTo>
                      <a:pt x="741" y="63"/>
                    </a:lnTo>
                    <a:lnTo>
                      <a:pt x="785" y="27"/>
                    </a:lnTo>
                    <a:lnTo>
                      <a:pt x="751" y="81"/>
                    </a:lnTo>
                    <a:lnTo>
                      <a:pt x="725" y="173"/>
                    </a:lnTo>
                    <a:lnTo>
                      <a:pt x="725" y="229"/>
                    </a:lnTo>
                    <a:lnTo>
                      <a:pt x="743" y="242"/>
                    </a:lnTo>
                    <a:lnTo>
                      <a:pt x="767" y="261"/>
                    </a:lnTo>
                    <a:lnTo>
                      <a:pt x="791" y="284"/>
                    </a:lnTo>
                    <a:lnTo>
                      <a:pt x="822" y="317"/>
                    </a:lnTo>
                    <a:lnTo>
                      <a:pt x="852" y="352"/>
                    </a:lnTo>
                    <a:lnTo>
                      <a:pt x="890" y="396"/>
                    </a:lnTo>
                    <a:lnTo>
                      <a:pt x="928" y="446"/>
                    </a:lnTo>
                    <a:lnTo>
                      <a:pt x="959" y="483"/>
                    </a:lnTo>
                    <a:lnTo>
                      <a:pt x="982" y="517"/>
                    </a:lnTo>
                    <a:lnTo>
                      <a:pt x="990" y="533"/>
                    </a:lnTo>
                    <a:lnTo>
                      <a:pt x="993" y="551"/>
                    </a:lnTo>
                    <a:lnTo>
                      <a:pt x="989" y="566"/>
                    </a:lnTo>
                    <a:lnTo>
                      <a:pt x="982" y="576"/>
                    </a:lnTo>
                    <a:lnTo>
                      <a:pt x="971" y="582"/>
                    </a:lnTo>
                    <a:lnTo>
                      <a:pt x="954" y="589"/>
                    </a:lnTo>
                    <a:lnTo>
                      <a:pt x="917" y="592"/>
                    </a:lnTo>
                    <a:lnTo>
                      <a:pt x="898" y="598"/>
                    </a:lnTo>
                    <a:lnTo>
                      <a:pt x="898" y="672"/>
                    </a:lnTo>
                    <a:lnTo>
                      <a:pt x="909" y="796"/>
                    </a:lnTo>
                    <a:lnTo>
                      <a:pt x="905" y="827"/>
                    </a:lnTo>
                    <a:lnTo>
                      <a:pt x="902" y="842"/>
                    </a:lnTo>
                    <a:lnTo>
                      <a:pt x="893" y="855"/>
                    </a:lnTo>
                    <a:lnTo>
                      <a:pt x="881" y="864"/>
                    </a:lnTo>
                    <a:lnTo>
                      <a:pt x="865" y="871"/>
                    </a:lnTo>
                    <a:lnTo>
                      <a:pt x="847" y="876"/>
                    </a:lnTo>
                    <a:lnTo>
                      <a:pt x="822" y="877"/>
                    </a:lnTo>
                    <a:lnTo>
                      <a:pt x="785" y="870"/>
                    </a:lnTo>
                    <a:lnTo>
                      <a:pt x="749" y="859"/>
                    </a:lnTo>
                    <a:lnTo>
                      <a:pt x="721" y="846"/>
                    </a:lnTo>
                    <a:lnTo>
                      <a:pt x="742" y="972"/>
                    </a:lnTo>
                    <a:lnTo>
                      <a:pt x="765" y="1093"/>
                    </a:lnTo>
                    <a:lnTo>
                      <a:pt x="782" y="1196"/>
                    </a:lnTo>
                    <a:lnTo>
                      <a:pt x="779" y="1218"/>
                    </a:lnTo>
                    <a:lnTo>
                      <a:pt x="774" y="1232"/>
                    </a:lnTo>
                    <a:lnTo>
                      <a:pt x="766" y="1247"/>
                    </a:lnTo>
                    <a:lnTo>
                      <a:pt x="756" y="1257"/>
                    </a:lnTo>
                    <a:lnTo>
                      <a:pt x="745" y="1263"/>
                    </a:lnTo>
                    <a:lnTo>
                      <a:pt x="709" y="1272"/>
                    </a:lnTo>
                    <a:lnTo>
                      <a:pt x="669" y="1277"/>
                    </a:lnTo>
                    <a:lnTo>
                      <a:pt x="653" y="1274"/>
                    </a:lnTo>
                    <a:lnTo>
                      <a:pt x="631" y="1266"/>
                    </a:lnTo>
                    <a:lnTo>
                      <a:pt x="647" y="1350"/>
                    </a:lnTo>
                    <a:lnTo>
                      <a:pt x="745" y="1422"/>
                    </a:lnTo>
                    <a:lnTo>
                      <a:pt x="777" y="1448"/>
                    </a:lnTo>
                    <a:lnTo>
                      <a:pt x="777" y="1506"/>
                    </a:lnTo>
                    <a:lnTo>
                      <a:pt x="559" y="1543"/>
                    </a:lnTo>
                    <a:lnTo>
                      <a:pt x="549" y="1536"/>
                    </a:lnTo>
                    <a:lnTo>
                      <a:pt x="168" y="1528"/>
                    </a:lnTo>
                    <a:lnTo>
                      <a:pt x="122" y="1525"/>
                    </a:lnTo>
                    <a:lnTo>
                      <a:pt x="96" y="1520"/>
                    </a:lnTo>
                    <a:lnTo>
                      <a:pt x="73" y="1511"/>
                    </a:lnTo>
                    <a:lnTo>
                      <a:pt x="59" y="1486"/>
                    </a:lnTo>
                    <a:lnTo>
                      <a:pt x="44" y="1457"/>
                    </a:lnTo>
                    <a:lnTo>
                      <a:pt x="29" y="1420"/>
                    </a:lnTo>
                    <a:lnTo>
                      <a:pt x="19" y="1389"/>
                    </a:lnTo>
                    <a:lnTo>
                      <a:pt x="10" y="1356"/>
                    </a:lnTo>
                    <a:lnTo>
                      <a:pt x="3" y="1316"/>
                    </a:lnTo>
                    <a:lnTo>
                      <a:pt x="0" y="1277"/>
                    </a:lnTo>
                    <a:lnTo>
                      <a:pt x="4" y="1235"/>
                    </a:lnTo>
                    <a:lnTo>
                      <a:pt x="12" y="1196"/>
                    </a:lnTo>
                    <a:lnTo>
                      <a:pt x="25" y="1154"/>
                    </a:lnTo>
                    <a:lnTo>
                      <a:pt x="43" y="1105"/>
                    </a:lnTo>
                    <a:lnTo>
                      <a:pt x="61" y="1066"/>
                    </a:lnTo>
                    <a:lnTo>
                      <a:pt x="89" y="1009"/>
                    </a:lnTo>
                    <a:lnTo>
                      <a:pt x="114" y="961"/>
                    </a:lnTo>
                    <a:lnTo>
                      <a:pt x="135" y="920"/>
                    </a:lnTo>
                    <a:lnTo>
                      <a:pt x="154" y="882"/>
                    </a:lnTo>
                    <a:lnTo>
                      <a:pt x="180" y="831"/>
                    </a:lnTo>
                    <a:lnTo>
                      <a:pt x="205" y="778"/>
                    </a:lnTo>
                    <a:lnTo>
                      <a:pt x="227" y="727"/>
                    </a:lnTo>
                    <a:lnTo>
                      <a:pt x="251" y="661"/>
                    </a:lnTo>
                    <a:lnTo>
                      <a:pt x="265" y="614"/>
                    </a:lnTo>
                    <a:lnTo>
                      <a:pt x="272" y="574"/>
                    </a:lnTo>
                    <a:lnTo>
                      <a:pt x="274" y="534"/>
                    </a:lnTo>
                    <a:lnTo>
                      <a:pt x="249" y="320"/>
                    </a:lnTo>
                    <a:close/>
                  </a:path>
                </a:pathLst>
              </a:custGeom>
              <a:solidFill>
                <a:srgbClr val="DFDFFF"/>
              </a:solidFill>
              <a:ln w="12700">
                <a:solidFill>
                  <a:srgbClr val="000000"/>
                </a:solidFill>
                <a:prstDash val="solid"/>
                <a:round/>
                <a:headEnd/>
                <a:tailEnd/>
              </a:ln>
            </p:spPr>
            <p:txBody>
              <a:bodyPr/>
              <a:lstStyle/>
              <a:p>
                <a:endParaRPr lang="en-US"/>
              </a:p>
            </p:txBody>
          </p:sp>
          <p:grpSp>
            <p:nvGrpSpPr>
              <p:cNvPr id="44" name="Group 5"/>
              <p:cNvGrpSpPr>
                <a:grpSpLocks/>
              </p:cNvGrpSpPr>
              <p:nvPr/>
            </p:nvGrpSpPr>
            <p:grpSpPr bwMode="auto">
              <a:xfrm>
                <a:off x="3408" y="615"/>
                <a:ext cx="447" cy="946"/>
                <a:chOff x="3408" y="615"/>
                <a:chExt cx="447" cy="946"/>
              </a:xfrm>
            </p:grpSpPr>
            <p:sp>
              <p:nvSpPr>
                <p:cNvPr id="45" name="Oval 6"/>
                <p:cNvSpPr>
                  <a:spLocks noChangeArrowheads="1"/>
                </p:cNvSpPr>
                <p:nvPr/>
              </p:nvSpPr>
              <p:spPr bwMode="auto">
                <a:xfrm>
                  <a:off x="3811" y="615"/>
                  <a:ext cx="27" cy="160"/>
                </a:xfrm>
                <a:prstGeom prst="ellipse">
                  <a:avLst/>
                </a:prstGeom>
                <a:solidFill>
                  <a:srgbClr val="DFDFFF"/>
                </a:solidFill>
                <a:ln w="12700">
                  <a:solidFill>
                    <a:srgbClr val="000000"/>
                  </a:solidFill>
                  <a:round/>
                  <a:headEnd/>
                  <a:tailEnd/>
                </a:ln>
              </p:spPr>
              <p:txBody>
                <a:bodyPr/>
                <a:lstStyle/>
                <a:p>
                  <a:endParaRPr lang="en-US"/>
                </a:p>
              </p:txBody>
            </p:sp>
            <p:grpSp>
              <p:nvGrpSpPr>
                <p:cNvPr id="46" name="Group 7"/>
                <p:cNvGrpSpPr>
                  <a:grpSpLocks/>
                </p:cNvGrpSpPr>
                <p:nvPr/>
              </p:nvGrpSpPr>
              <p:grpSpPr bwMode="auto">
                <a:xfrm>
                  <a:off x="3408" y="916"/>
                  <a:ext cx="447" cy="645"/>
                  <a:chOff x="3408" y="916"/>
                  <a:chExt cx="447" cy="645"/>
                </a:xfrm>
              </p:grpSpPr>
              <p:sp>
                <p:nvSpPr>
                  <p:cNvPr id="47" name="Freeform 8"/>
                  <p:cNvSpPr>
                    <a:spLocks/>
                  </p:cNvSpPr>
                  <p:nvPr/>
                </p:nvSpPr>
                <p:spPr bwMode="auto">
                  <a:xfrm>
                    <a:off x="3475" y="916"/>
                    <a:ext cx="380" cy="463"/>
                  </a:xfrm>
                  <a:custGeom>
                    <a:avLst/>
                    <a:gdLst>
                      <a:gd name="T0" fmla="*/ 354 w 380"/>
                      <a:gd name="T1" fmla="*/ 220 h 463"/>
                      <a:gd name="T2" fmla="*/ 365 w 380"/>
                      <a:gd name="T3" fmla="*/ 191 h 463"/>
                      <a:gd name="T4" fmla="*/ 377 w 380"/>
                      <a:gd name="T5" fmla="*/ 151 h 463"/>
                      <a:gd name="T6" fmla="*/ 380 w 380"/>
                      <a:gd name="T7" fmla="*/ 121 h 463"/>
                      <a:gd name="T8" fmla="*/ 379 w 380"/>
                      <a:gd name="T9" fmla="*/ 90 h 463"/>
                      <a:gd name="T10" fmla="*/ 376 w 380"/>
                      <a:gd name="T11" fmla="*/ 60 h 463"/>
                      <a:gd name="T12" fmla="*/ 372 w 380"/>
                      <a:gd name="T13" fmla="*/ 55 h 463"/>
                      <a:gd name="T14" fmla="*/ 366 w 380"/>
                      <a:gd name="T15" fmla="*/ 52 h 463"/>
                      <a:gd name="T16" fmla="*/ 356 w 380"/>
                      <a:gd name="T17" fmla="*/ 54 h 463"/>
                      <a:gd name="T18" fmla="*/ 340 w 380"/>
                      <a:gd name="T19" fmla="*/ 61 h 463"/>
                      <a:gd name="T20" fmla="*/ 320 w 380"/>
                      <a:gd name="T21" fmla="*/ 69 h 463"/>
                      <a:gd name="T22" fmla="*/ 304 w 380"/>
                      <a:gd name="T23" fmla="*/ 71 h 463"/>
                      <a:gd name="T24" fmla="*/ 287 w 380"/>
                      <a:gd name="T25" fmla="*/ 69 h 463"/>
                      <a:gd name="T26" fmla="*/ 262 w 380"/>
                      <a:gd name="T27" fmla="*/ 48 h 463"/>
                      <a:gd name="T28" fmla="*/ 235 w 380"/>
                      <a:gd name="T29" fmla="*/ 26 h 463"/>
                      <a:gd name="T30" fmla="*/ 213 w 380"/>
                      <a:gd name="T31" fmla="*/ 2 h 463"/>
                      <a:gd name="T32" fmla="*/ 207 w 380"/>
                      <a:gd name="T33" fmla="*/ 0 h 463"/>
                      <a:gd name="T34" fmla="*/ 197 w 380"/>
                      <a:gd name="T35" fmla="*/ 2 h 463"/>
                      <a:gd name="T36" fmla="*/ 178 w 380"/>
                      <a:gd name="T37" fmla="*/ 19 h 463"/>
                      <a:gd name="T38" fmla="*/ 161 w 380"/>
                      <a:gd name="T39" fmla="*/ 33 h 463"/>
                      <a:gd name="T40" fmla="*/ 144 w 380"/>
                      <a:gd name="T41" fmla="*/ 42 h 463"/>
                      <a:gd name="T42" fmla="*/ 126 w 380"/>
                      <a:gd name="T43" fmla="*/ 48 h 463"/>
                      <a:gd name="T44" fmla="*/ 108 w 380"/>
                      <a:gd name="T45" fmla="*/ 35 h 463"/>
                      <a:gd name="T46" fmla="*/ 92 w 380"/>
                      <a:gd name="T47" fmla="*/ 31 h 463"/>
                      <a:gd name="T48" fmla="*/ 77 w 380"/>
                      <a:gd name="T49" fmla="*/ 35 h 463"/>
                      <a:gd name="T50" fmla="*/ 66 w 380"/>
                      <a:gd name="T51" fmla="*/ 40 h 463"/>
                      <a:gd name="T52" fmla="*/ 57 w 380"/>
                      <a:gd name="T53" fmla="*/ 47 h 463"/>
                      <a:gd name="T54" fmla="*/ 47 w 380"/>
                      <a:gd name="T55" fmla="*/ 59 h 463"/>
                      <a:gd name="T56" fmla="*/ 41 w 380"/>
                      <a:gd name="T57" fmla="*/ 71 h 463"/>
                      <a:gd name="T58" fmla="*/ 35 w 380"/>
                      <a:gd name="T59" fmla="*/ 90 h 463"/>
                      <a:gd name="T60" fmla="*/ 21 w 380"/>
                      <a:gd name="T61" fmla="*/ 93 h 463"/>
                      <a:gd name="T62" fmla="*/ 10 w 380"/>
                      <a:gd name="T63" fmla="*/ 97 h 463"/>
                      <a:gd name="T64" fmla="*/ 4 w 380"/>
                      <a:gd name="T65" fmla="*/ 101 h 463"/>
                      <a:gd name="T66" fmla="*/ 0 w 380"/>
                      <a:gd name="T67" fmla="*/ 107 h 463"/>
                      <a:gd name="T68" fmla="*/ 3 w 380"/>
                      <a:gd name="T69" fmla="*/ 118 h 463"/>
                      <a:gd name="T70" fmla="*/ 16 w 380"/>
                      <a:gd name="T71" fmla="*/ 158 h 463"/>
                      <a:gd name="T72" fmla="*/ 33 w 380"/>
                      <a:gd name="T73" fmla="*/ 198 h 463"/>
                      <a:gd name="T74" fmla="*/ 62 w 380"/>
                      <a:gd name="T75" fmla="*/ 249 h 463"/>
                      <a:gd name="T76" fmla="*/ 102 w 380"/>
                      <a:gd name="T77" fmla="*/ 294 h 463"/>
                      <a:gd name="T78" fmla="*/ 132 w 380"/>
                      <a:gd name="T79" fmla="*/ 339 h 463"/>
                      <a:gd name="T80" fmla="*/ 163 w 380"/>
                      <a:gd name="T81" fmla="*/ 384 h 463"/>
                      <a:gd name="T82" fmla="*/ 190 w 380"/>
                      <a:gd name="T83" fmla="*/ 414 h 463"/>
                      <a:gd name="T84" fmla="*/ 229 w 380"/>
                      <a:gd name="T85" fmla="*/ 463 h 463"/>
                      <a:gd name="T86" fmla="*/ 193 w 380"/>
                      <a:gd name="T87" fmla="*/ 420 h 463"/>
                      <a:gd name="T88" fmla="*/ 173 w 380"/>
                      <a:gd name="T89" fmla="*/ 404 h 463"/>
                      <a:gd name="T90" fmla="*/ 151 w 380"/>
                      <a:gd name="T91" fmla="*/ 389 h 463"/>
                      <a:gd name="T92" fmla="*/ 131 w 380"/>
                      <a:gd name="T93" fmla="*/ 379 h 463"/>
                      <a:gd name="T94" fmla="*/ 108 w 380"/>
                      <a:gd name="T95" fmla="*/ 372 h 463"/>
                      <a:gd name="T96" fmla="*/ 84 w 380"/>
                      <a:gd name="T97" fmla="*/ 36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463">
                        <a:moveTo>
                          <a:pt x="354" y="220"/>
                        </a:moveTo>
                        <a:lnTo>
                          <a:pt x="365" y="191"/>
                        </a:lnTo>
                        <a:lnTo>
                          <a:pt x="377" y="151"/>
                        </a:lnTo>
                        <a:lnTo>
                          <a:pt x="380" y="121"/>
                        </a:lnTo>
                        <a:lnTo>
                          <a:pt x="379" y="90"/>
                        </a:lnTo>
                        <a:lnTo>
                          <a:pt x="376" y="60"/>
                        </a:lnTo>
                        <a:lnTo>
                          <a:pt x="372" y="55"/>
                        </a:lnTo>
                        <a:lnTo>
                          <a:pt x="366" y="52"/>
                        </a:lnTo>
                        <a:lnTo>
                          <a:pt x="356" y="54"/>
                        </a:lnTo>
                        <a:lnTo>
                          <a:pt x="340" y="61"/>
                        </a:lnTo>
                        <a:lnTo>
                          <a:pt x="320" y="69"/>
                        </a:lnTo>
                        <a:lnTo>
                          <a:pt x="304" y="71"/>
                        </a:lnTo>
                        <a:lnTo>
                          <a:pt x="287" y="69"/>
                        </a:lnTo>
                        <a:lnTo>
                          <a:pt x="262" y="48"/>
                        </a:lnTo>
                        <a:lnTo>
                          <a:pt x="235" y="26"/>
                        </a:lnTo>
                        <a:lnTo>
                          <a:pt x="213" y="2"/>
                        </a:lnTo>
                        <a:lnTo>
                          <a:pt x="207" y="0"/>
                        </a:lnTo>
                        <a:lnTo>
                          <a:pt x="197" y="2"/>
                        </a:lnTo>
                        <a:lnTo>
                          <a:pt x="178" y="19"/>
                        </a:lnTo>
                        <a:lnTo>
                          <a:pt x="161" y="33"/>
                        </a:lnTo>
                        <a:lnTo>
                          <a:pt x="144" y="42"/>
                        </a:lnTo>
                        <a:lnTo>
                          <a:pt x="126" y="48"/>
                        </a:lnTo>
                        <a:lnTo>
                          <a:pt x="108" y="35"/>
                        </a:lnTo>
                        <a:lnTo>
                          <a:pt x="92" y="31"/>
                        </a:lnTo>
                        <a:lnTo>
                          <a:pt x="77" y="35"/>
                        </a:lnTo>
                        <a:lnTo>
                          <a:pt x="66" y="40"/>
                        </a:lnTo>
                        <a:lnTo>
                          <a:pt x="57" y="47"/>
                        </a:lnTo>
                        <a:lnTo>
                          <a:pt x="47" y="59"/>
                        </a:lnTo>
                        <a:lnTo>
                          <a:pt x="41" y="71"/>
                        </a:lnTo>
                        <a:lnTo>
                          <a:pt x="35" y="90"/>
                        </a:lnTo>
                        <a:lnTo>
                          <a:pt x="21" y="93"/>
                        </a:lnTo>
                        <a:lnTo>
                          <a:pt x="10" y="97"/>
                        </a:lnTo>
                        <a:lnTo>
                          <a:pt x="4" y="101"/>
                        </a:lnTo>
                        <a:lnTo>
                          <a:pt x="0" y="107"/>
                        </a:lnTo>
                        <a:lnTo>
                          <a:pt x="3" y="118"/>
                        </a:lnTo>
                        <a:lnTo>
                          <a:pt x="16" y="158"/>
                        </a:lnTo>
                        <a:lnTo>
                          <a:pt x="33" y="198"/>
                        </a:lnTo>
                        <a:lnTo>
                          <a:pt x="62" y="249"/>
                        </a:lnTo>
                        <a:lnTo>
                          <a:pt x="102" y="294"/>
                        </a:lnTo>
                        <a:lnTo>
                          <a:pt x="132" y="339"/>
                        </a:lnTo>
                        <a:lnTo>
                          <a:pt x="163" y="384"/>
                        </a:lnTo>
                        <a:lnTo>
                          <a:pt x="190" y="414"/>
                        </a:lnTo>
                        <a:lnTo>
                          <a:pt x="229" y="463"/>
                        </a:lnTo>
                        <a:lnTo>
                          <a:pt x="193" y="420"/>
                        </a:lnTo>
                        <a:lnTo>
                          <a:pt x="173" y="404"/>
                        </a:lnTo>
                        <a:lnTo>
                          <a:pt x="151" y="389"/>
                        </a:lnTo>
                        <a:lnTo>
                          <a:pt x="131" y="379"/>
                        </a:lnTo>
                        <a:lnTo>
                          <a:pt x="108" y="372"/>
                        </a:lnTo>
                        <a:lnTo>
                          <a:pt x="84"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9"/>
                  <p:cNvSpPr>
                    <a:spLocks/>
                  </p:cNvSpPr>
                  <p:nvPr/>
                </p:nvSpPr>
                <p:spPr bwMode="auto">
                  <a:xfrm>
                    <a:off x="3408" y="1327"/>
                    <a:ext cx="335" cy="234"/>
                  </a:xfrm>
                  <a:custGeom>
                    <a:avLst/>
                    <a:gdLst>
                      <a:gd name="T0" fmla="*/ 0 w 335"/>
                      <a:gd name="T1" fmla="*/ 0 h 234"/>
                      <a:gd name="T2" fmla="*/ 10 w 335"/>
                      <a:gd name="T3" fmla="*/ 23 h 234"/>
                      <a:gd name="T4" fmla="*/ 21 w 335"/>
                      <a:gd name="T5" fmla="*/ 40 h 234"/>
                      <a:gd name="T6" fmla="*/ 63 w 335"/>
                      <a:gd name="T7" fmla="*/ 64 h 234"/>
                      <a:gd name="T8" fmla="*/ 122 w 335"/>
                      <a:gd name="T9" fmla="*/ 95 h 234"/>
                      <a:gd name="T10" fmla="*/ 170 w 335"/>
                      <a:gd name="T11" fmla="*/ 122 h 234"/>
                      <a:gd name="T12" fmla="*/ 206 w 335"/>
                      <a:gd name="T13" fmla="*/ 146 h 234"/>
                      <a:gd name="T14" fmla="*/ 252 w 335"/>
                      <a:gd name="T15" fmla="*/ 175 h 234"/>
                      <a:gd name="T16" fmla="*/ 298 w 335"/>
                      <a:gd name="T17" fmla="*/ 207 h 234"/>
                      <a:gd name="T18" fmla="*/ 335 w 335"/>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34">
                        <a:moveTo>
                          <a:pt x="0" y="0"/>
                        </a:moveTo>
                        <a:lnTo>
                          <a:pt x="10" y="23"/>
                        </a:lnTo>
                        <a:lnTo>
                          <a:pt x="21" y="40"/>
                        </a:lnTo>
                        <a:lnTo>
                          <a:pt x="63" y="64"/>
                        </a:lnTo>
                        <a:lnTo>
                          <a:pt x="122" y="95"/>
                        </a:lnTo>
                        <a:lnTo>
                          <a:pt x="170" y="122"/>
                        </a:lnTo>
                        <a:lnTo>
                          <a:pt x="206" y="146"/>
                        </a:lnTo>
                        <a:lnTo>
                          <a:pt x="252" y="175"/>
                        </a:lnTo>
                        <a:lnTo>
                          <a:pt x="298" y="207"/>
                        </a:lnTo>
                        <a:lnTo>
                          <a:pt x="335" y="23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42" name="Freeform 10"/>
            <p:cNvSpPr>
              <a:spLocks/>
            </p:cNvSpPr>
            <p:nvPr/>
          </p:nvSpPr>
          <p:spPr bwMode="auto">
            <a:xfrm>
              <a:off x="4752" y="1056"/>
              <a:ext cx="144" cy="208"/>
            </a:xfrm>
            <a:custGeom>
              <a:avLst/>
              <a:gdLst>
                <a:gd name="T0" fmla="*/ 144 w 144"/>
                <a:gd name="T1" fmla="*/ 96 h 208"/>
                <a:gd name="T2" fmla="*/ 48 w 144"/>
                <a:gd name="T3" fmla="*/ 0 h 208"/>
                <a:gd name="T4" fmla="*/ 0 w 144"/>
                <a:gd name="T5" fmla="*/ 96 h 208"/>
                <a:gd name="T6" fmla="*/ 48 w 144"/>
                <a:gd name="T7" fmla="*/ 192 h 208"/>
                <a:gd name="T8" fmla="*/ 96 w 144"/>
                <a:gd name="T9" fmla="*/ 192 h 208"/>
                <a:gd name="T10" fmla="*/ 96 w 144"/>
                <a:gd name="T11" fmla="*/ 144 h 208"/>
              </a:gdLst>
              <a:ahLst/>
              <a:cxnLst>
                <a:cxn ang="0">
                  <a:pos x="T0" y="T1"/>
                </a:cxn>
                <a:cxn ang="0">
                  <a:pos x="T2" y="T3"/>
                </a:cxn>
                <a:cxn ang="0">
                  <a:pos x="T4" y="T5"/>
                </a:cxn>
                <a:cxn ang="0">
                  <a:pos x="T6" y="T7"/>
                </a:cxn>
                <a:cxn ang="0">
                  <a:pos x="T8" y="T9"/>
                </a:cxn>
                <a:cxn ang="0">
                  <a:pos x="T10" y="T11"/>
                </a:cxn>
              </a:cxnLst>
              <a:rect l="0" t="0" r="r" b="b"/>
              <a:pathLst>
                <a:path w="144" h="208">
                  <a:moveTo>
                    <a:pt x="144" y="96"/>
                  </a:moveTo>
                  <a:cubicBezTo>
                    <a:pt x="108" y="48"/>
                    <a:pt x="72" y="0"/>
                    <a:pt x="48" y="0"/>
                  </a:cubicBezTo>
                  <a:cubicBezTo>
                    <a:pt x="24" y="0"/>
                    <a:pt x="0" y="64"/>
                    <a:pt x="0" y="96"/>
                  </a:cubicBezTo>
                  <a:cubicBezTo>
                    <a:pt x="0" y="128"/>
                    <a:pt x="32" y="176"/>
                    <a:pt x="48" y="192"/>
                  </a:cubicBezTo>
                  <a:cubicBezTo>
                    <a:pt x="64" y="208"/>
                    <a:pt x="88" y="200"/>
                    <a:pt x="96" y="192"/>
                  </a:cubicBezTo>
                  <a:cubicBezTo>
                    <a:pt x="104" y="184"/>
                    <a:pt x="100" y="164"/>
                    <a:pt x="96" y="14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 name="Rounded Rectangular Callout 48"/>
          <p:cNvSpPr/>
          <p:nvPr/>
        </p:nvSpPr>
        <p:spPr>
          <a:xfrm>
            <a:off x="141150" y="1066800"/>
            <a:ext cx="1901710" cy="1524000"/>
          </a:xfrm>
          <a:prstGeom prst="wedgeRoundRectCallout">
            <a:avLst>
              <a:gd name="adj1" fmla="val -26843"/>
              <a:gd name="adj2" fmla="val 1772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t>Y a-t-il un message caché ?</a:t>
            </a:r>
            <a:endParaRPr lang="en-US" sz="2400" dirty="0"/>
          </a:p>
        </p:txBody>
      </p:sp>
      <p:sp>
        <p:nvSpPr>
          <p:cNvPr id="37" name="Date Placeholder 2"/>
          <p:cNvSpPr>
            <a:spLocks noGrp="1"/>
          </p:cNvSpPr>
          <p:nvPr>
            <p:ph type="dt" sz="half" idx="10"/>
          </p:nvPr>
        </p:nvSpPr>
        <p:spPr/>
        <p:txBody>
          <a:bodyPr/>
          <a:lstStyle/>
          <a:p>
            <a:r>
              <a:rPr lang="en-US" smtClean="0"/>
              <a:t>14 avril  2011</a:t>
            </a:r>
            <a:endParaRPr lang="en-US"/>
          </a:p>
        </p:txBody>
      </p:sp>
      <p:sp>
        <p:nvSpPr>
          <p:cNvPr id="38"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17442" name="Rectangle 2"/>
          <p:cNvSpPr>
            <a:spLocks noGrp="1" noChangeArrowheads="1"/>
          </p:cNvSpPr>
          <p:nvPr>
            <p:ph type="title"/>
          </p:nvPr>
        </p:nvSpPr>
        <p:spPr/>
        <p:txBody>
          <a:bodyPr/>
          <a:lstStyle/>
          <a:p>
            <a:r>
              <a:rPr lang="en-GB" dirty="0"/>
              <a:t>stéganographie informatique</a:t>
            </a:r>
          </a:p>
        </p:txBody>
      </p:sp>
      <p:sp>
        <p:nvSpPr>
          <p:cNvPr id="317443" name="AutoShape 3"/>
          <p:cNvSpPr>
            <a:spLocks noChangeArrowheads="1"/>
          </p:cNvSpPr>
          <p:nvPr/>
        </p:nvSpPr>
        <p:spPr bwMode="auto">
          <a:xfrm>
            <a:off x="3886200" y="838200"/>
            <a:ext cx="2590800" cy="609600"/>
          </a:xfrm>
          <a:prstGeom prst="roundRect">
            <a:avLst>
              <a:gd name="adj" fmla="val 50000"/>
            </a:avLst>
          </a:prstGeom>
          <a:solidFill>
            <a:schemeClr val="accent6">
              <a:lumMod val="60000"/>
              <a:lumOff val="40000"/>
            </a:schemeClr>
          </a:solidFill>
          <a:ln w="28575">
            <a:solidFill>
              <a:schemeClr val="tx2"/>
            </a:solidFill>
            <a:round/>
            <a:headEnd/>
            <a:tailEnd/>
          </a:ln>
          <a:effectLst/>
        </p:spPr>
        <p:txBody>
          <a:bodyPr wrap="none" anchor="ctr"/>
          <a:lstStyle/>
          <a:p>
            <a:pPr algn="ctr"/>
            <a:r>
              <a:rPr lang="en-GB" sz="2400"/>
              <a:t>message secret</a:t>
            </a:r>
          </a:p>
        </p:txBody>
      </p:sp>
      <p:sp>
        <p:nvSpPr>
          <p:cNvPr id="317444" name="Rectangle 4"/>
          <p:cNvSpPr>
            <a:spLocks noChangeArrowheads="1"/>
          </p:cNvSpPr>
          <p:nvPr/>
        </p:nvSpPr>
        <p:spPr bwMode="auto">
          <a:xfrm>
            <a:off x="3962400" y="1752600"/>
            <a:ext cx="2590800" cy="685800"/>
          </a:xfrm>
          <a:prstGeom prst="rect">
            <a:avLst/>
          </a:prstGeom>
          <a:solidFill>
            <a:srgbClr val="E7C855"/>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comprimer</a:t>
            </a:r>
          </a:p>
        </p:txBody>
      </p:sp>
      <p:sp>
        <p:nvSpPr>
          <p:cNvPr id="317445" name="Rectangle 5"/>
          <p:cNvSpPr>
            <a:spLocks noChangeArrowheads="1"/>
          </p:cNvSpPr>
          <p:nvPr/>
        </p:nvSpPr>
        <p:spPr bwMode="auto">
          <a:xfrm>
            <a:off x="3962400" y="2743200"/>
            <a:ext cx="2590800" cy="685800"/>
          </a:xfrm>
          <a:prstGeom prst="rect">
            <a:avLst/>
          </a:prstGeom>
          <a:solidFill>
            <a:srgbClr val="E7C855"/>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chiffrer</a:t>
            </a:r>
          </a:p>
        </p:txBody>
      </p:sp>
      <p:sp>
        <p:nvSpPr>
          <p:cNvPr id="317446" name="Rectangle 6"/>
          <p:cNvSpPr>
            <a:spLocks noChangeArrowheads="1"/>
          </p:cNvSpPr>
          <p:nvPr/>
        </p:nvSpPr>
        <p:spPr bwMode="auto">
          <a:xfrm>
            <a:off x="3962400" y="3733800"/>
            <a:ext cx="2590800" cy="685800"/>
          </a:xfrm>
          <a:prstGeom prst="rect">
            <a:avLst/>
          </a:prstGeom>
          <a:solidFill>
            <a:srgbClr val="FFFF00"/>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dirty="0">
                <a:solidFill>
                  <a:schemeClr val="tx1"/>
                </a:solidFill>
              </a:rPr>
              <a:t>recouvrir</a:t>
            </a:r>
          </a:p>
        </p:txBody>
      </p:sp>
      <p:sp>
        <p:nvSpPr>
          <p:cNvPr id="317448" name="AutoShape 8"/>
          <p:cNvSpPr>
            <a:spLocks noChangeArrowheads="1"/>
          </p:cNvSpPr>
          <p:nvPr/>
        </p:nvSpPr>
        <p:spPr bwMode="auto">
          <a:xfrm>
            <a:off x="3962400" y="4724400"/>
            <a:ext cx="2590800" cy="609600"/>
          </a:xfrm>
          <a:prstGeom prst="roundRect">
            <a:avLst>
              <a:gd name="adj" fmla="val 50000"/>
            </a:avLst>
          </a:prstGeom>
          <a:solidFill>
            <a:srgbClr val="CC00FF"/>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rgbClr val="FFFF00"/>
                </a:solidFill>
              </a:rPr>
              <a:t>stéganogramme</a:t>
            </a:r>
          </a:p>
        </p:txBody>
      </p:sp>
      <p:sp>
        <p:nvSpPr>
          <p:cNvPr id="317449" name="Rectangle 9"/>
          <p:cNvSpPr>
            <a:spLocks noChangeArrowheads="1"/>
          </p:cNvSpPr>
          <p:nvPr/>
        </p:nvSpPr>
        <p:spPr bwMode="auto">
          <a:xfrm>
            <a:off x="3962400" y="5638800"/>
            <a:ext cx="2590800" cy="685800"/>
          </a:xfrm>
          <a:prstGeom prst="rect">
            <a:avLst/>
          </a:prstGeom>
          <a:solidFill>
            <a:srgbClr val="E7C855"/>
          </a:solidFill>
          <a:ln w="285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tx1"/>
                </a:solidFill>
              </a:rPr>
              <a:t>transmettre</a:t>
            </a:r>
          </a:p>
        </p:txBody>
      </p:sp>
      <p:sp>
        <p:nvSpPr>
          <p:cNvPr id="317450" name="Line 10"/>
          <p:cNvSpPr>
            <a:spLocks noChangeShapeType="1"/>
          </p:cNvSpPr>
          <p:nvPr/>
        </p:nvSpPr>
        <p:spPr bwMode="auto">
          <a:xfrm>
            <a:off x="4648200" y="1447800"/>
            <a:ext cx="0" cy="30480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53" name="Line 13"/>
          <p:cNvSpPr>
            <a:spLocks noChangeShapeType="1"/>
          </p:cNvSpPr>
          <p:nvPr/>
        </p:nvSpPr>
        <p:spPr bwMode="auto">
          <a:xfrm>
            <a:off x="4648200" y="4419600"/>
            <a:ext cx="0" cy="30480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54" name="Line 14"/>
          <p:cNvSpPr>
            <a:spLocks noChangeShapeType="1"/>
          </p:cNvSpPr>
          <p:nvPr/>
        </p:nvSpPr>
        <p:spPr bwMode="auto">
          <a:xfrm>
            <a:off x="4648200" y="5334000"/>
            <a:ext cx="0" cy="30480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55" name="Line 15"/>
          <p:cNvSpPr>
            <a:spLocks noChangeShapeType="1"/>
          </p:cNvSpPr>
          <p:nvPr/>
        </p:nvSpPr>
        <p:spPr bwMode="auto">
          <a:xfrm>
            <a:off x="5715000" y="1447800"/>
            <a:ext cx="0" cy="304800"/>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56" name="Line 16"/>
          <p:cNvSpPr>
            <a:spLocks noChangeShapeType="1"/>
          </p:cNvSpPr>
          <p:nvPr/>
        </p:nvSpPr>
        <p:spPr bwMode="auto">
          <a:xfrm>
            <a:off x="5715000" y="2438400"/>
            <a:ext cx="0" cy="304800"/>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58" name="Line 18"/>
          <p:cNvSpPr>
            <a:spLocks noChangeShapeType="1"/>
          </p:cNvSpPr>
          <p:nvPr/>
        </p:nvSpPr>
        <p:spPr bwMode="auto">
          <a:xfrm>
            <a:off x="5715000" y="4419600"/>
            <a:ext cx="0" cy="304800"/>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59" name="Line 19"/>
          <p:cNvSpPr>
            <a:spLocks noChangeShapeType="1"/>
          </p:cNvSpPr>
          <p:nvPr/>
        </p:nvSpPr>
        <p:spPr bwMode="auto">
          <a:xfrm>
            <a:off x="5715000" y="5334000"/>
            <a:ext cx="0" cy="304800"/>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grpSp>
        <p:nvGrpSpPr>
          <p:cNvPr id="317464" name="Group 24"/>
          <p:cNvGrpSpPr>
            <a:grpSpLocks/>
          </p:cNvGrpSpPr>
          <p:nvPr/>
        </p:nvGrpSpPr>
        <p:grpSpPr bwMode="auto">
          <a:xfrm>
            <a:off x="3200400" y="3429000"/>
            <a:ext cx="1447800" cy="609600"/>
            <a:chOff x="2016" y="2160"/>
            <a:chExt cx="912" cy="384"/>
          </a:xfrm>
        </p:grpSpPr>
        <p:sp>
          <p:nvSpPr>
            <p:cNvPr id="317452" name="Line 12"/>
            <p:cNvSpPr>
              <a:spLocks noChangeShapeType="1"/>
            </p:cNvSpPr>
            <p:nvPr/>
          </p:nvSpPr>
          <p:spPr bwMode="auto">
            <a:xfrm>
              <a:off x="2928" y="2160"/>
              <a:ext cx="0" cy="192"/>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60" name="Line 20"/>
            <p:cNvSpPr>
              <a:spLocks noChangeShapeType="1"/>
            </p:cNvSpPr>
            <p:nvPr/>
          </p:nvSpPr>
          <p:spPr bwMode="auto">
            <a:xfrm>
              <a:off x="2016" y="2544"/>
              <a:ext cx="480" cy="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grpSp>
      <p:grpSp>
        <p:nvGrpSpPr>
          <p:cNvPr id="317465" name="Group 25"/>
          <p:cNvGrpSpPr>
            <a:grpSpLocks/>
          </p:cNvGrpSpPr>
          <p:nvPr/>
        </p:nvGrpSpPr>
        <p:grpSpPr bwMode="auto">
          <a:xfrm>
            <a:off x="3200400" y="3429000"/>
            <a:ext cx="2514600" cy="838200"/>
            <a:chOff x="2016" y="2160"/>
            <a:chExt cx="1584" cy="528"/>
          </a:xfrm>
        </p:grpSpPr>
        <p:sp>
          <p:nvSpPr>
            <p:cNvPr id="317457" name="Line 17"/>
            <p:cNvSpPr>
              <a:spLocks noChangeShapeType="1"/>
            </p:cNvSpPr>
            <p:nvPr/>
          </p:nvSpPr>
          <p:spPr bwMode="auto">
            <a:xfrm>
              <a:off x="3600" y="2160"/>
              <a:ext cx="0" cy="192"/>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61" name="Line 21"/>
            <p:cNvSpPr>
              <a:spLocks noChangeShapeType="1"/>
            </p:cNvSpPr>
            <p:nvPr/>
          </p:nvSpPr>
          <p:spPr bwMode="auto">
            <a:xfrm>
              <a:off x="2016" y="2688"/>
              <a:ext cx="480" cy="0"/>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grpSp>
      <p:sp>
        <p:nvSpPr>
          <p:cNvPr id="317462" name="Text Box 22"/>
          <p:cNvSpPr txBox="1">
            <a:spLocks noChangeArrowheads="1"/>
          </p:cNvSpPr>
          <p:nvPr/>
        </p:nvSpPr>
        <p:spPr bwMode="auto">
          <a:xfrm>
            <a:off x="7221635" y="1676400"/>
            <a:ext cx="126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2"/>
                </a:solidFill>
              </a:rPr>
              <a:t>facultatif</a:t>
            </a:r>
          </a:p>
        </p:txBody>
      </p:sp>
      <p:sp>
        <p:nvSpPr>
          <p:cNvPr id="317463" name="Text Box 23"/>
          <p:cNvSpPr txBox="1">
            <a:spLocks noChangeArrowheads="1"/>
          </p:cNvSpPr>
          <p:nvPr/>
        </p:nvSpPr>
        <p:spPr bwMode="auto">
          <a:xfrm>
            <a:off x="7221635" y="2743200"/>
            <a:ext cx="126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a:solidFill>
                  <a:schemeClr val="tx2"/>
                </a:solidFill>
              </a:rPr>
              <a:t>facultatif</a:t>
            </a:r>
          </a:p>
        </p:txBody>
      </p:sp>
      <p:grpSp>
        <p:nvGrpSpPr>
          <p:cNvPr id="317475" name="Group 35"/>
          <p:cNvGrpSpPr>
            <a:grpSpLocks/>
          </p:cNvGrpSpPr>
          <p:nvPr/>
        </p:nvGrpSpPr>
        <p:grpSpPr bwMode="auto">
          <a:xfrm>
            <a:off x="6553202" y="3733802"/>
            <a:ext cx="2303463" cy="1147763"/>
            <a:chOff x="4128" y="2352"/>
            <a:chExt cx="1451" cy="723"/>
          </a:xfrm>
        </p:grpSpPr>
        <p:sp>
          <p:nvSpPr>
            <p:cNvPr id="317466" name="Line 26"/>
            <p:cNvSpPr>
              <a:spLocks noChangeShapeType="1"/>
            </p:cNvSpPr>
            <p:nvPr/>
          </p:nvSpPr>
          <p:spPr bwMode="auto">
            <a:xfrm flipH="1">
              <a:off x="4128" y="2544"/>
              <a:ext cx="336" cy="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grpSp>
          <p:nvGrpSpPr>
            <p:cNvPr id="317473" name="Group 33"/>
            <p:cNvGrpSpPr>
              <a:grpSpLocks/>
            </p:cNvGrpSpPr>
            <p:nvPr/>
          </p:nvGrpSpPr>
          <p:grpSpPr bwMode="auto">
            <a:xfrm>
              <a:off x="4243" y="2352"/>
              <a:ext cx="1336" cy="723"/>
              <a:chOff x="4243" y="2352"/>
              <a:chExt cx="1336" cy="723"/>
            </a:xfrm>
          </p:grpSpPr>
          <p:sp>
            <p:nvSpPr>
              <p:cNvPr id="317467" name="Oval 27"/>
              <p:cNvSpPr>
                <a:spLocks noChangeArrowheads="1"/>
              </p:cNvSpPr>
              <p:nvPr/>
            </p:nvSpPr>
            <p:spPr bwMode="auto">
              <a:xfrm>
                <a:off x="4464" y="2352"/>
                <a:ext cx="480" cy="432"/>
              </a:xfrm>
              <a:prstGeom prst="ellipse">
                <a:avLst/>
              </a:prstGeom>
              <a:solidFill>
                <a:schemeClr val="accent6">
                  <a:lumMod val="60000"/>
                  <a:lumOff val="40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a:solidFill>
                      <a:schemeClr val="tx2"/>
                    </a:solidFill>
                  </a:rPr>
                  <a:t>clé</a:t>
                </a:r>
              </a:p>
            </p:txBody>
          </p:sp>
          <p:sp>
            <p:nvSpPr>
              <p:cNvPr id="317468" name="Text Box 28"/>
              <p:cNvSpPr txBox="1">
                <a:spLocks noChangeArrowheads="1"/>
              </p:cNvSpPr>
              <p:nvPr/>
            </p:nvSpPr>
            <p:spPr bwMode="auto">
              <a:xfrm>
                <a:off x="4243" y="2784"/>
                <a:ext cx="13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a:solidFill>
                      <a:schemeClr val="tx2"/>
                    </a:solidFill>
                  </a:rPr>
                  <a:t>de couverture</a:t>
                </a:r>
              </a:p>
            </p:txBody>
          </p:sp>
        </p:grpSp>
      </p:grpSp>
      <p:grpSp>
        <p:nvGrpSpPr>
          <p:cNvPr id="317474" name="Group 34"/>
          <p:cNvGrpSpPr>
            <a:grpSpLocks/>
          </p:cNvGrpSpPr>
          <p:nvPr/>
        </p:nvGrpSpPr>
        <p:grpSpPr bwMode="auto">
          <a:xfrm>
            <a:off x="3429000" y="2438400"/>
            <a:ext cx="1219200" cy="609600"/>
            <a:chOff x="2160" y="1536"/>
            <a:chExt cx="768" cy="384"/>
          </a:xfrm>
        </p:grpSpPr>
        <p:sp>
          <p:nvSpPr>
            <p:cNvPr id="317451" name="Line 11"/>
            <p:cNvSpPr>
              <a:spLocks noChangeShapeType="1"/>
            </p:cNvSpPr>
            <p:nvPr/>
          </p:nvSpPr>
          <p:spPr bwMode="auto">
            <a:xfrm>
              <a:off x="2928" y="1536"/>
              <a:ext cx="0" cy="192"/>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317469" name="Line 29"/>
            <p:cNvSpPr>
              <a:spLocks noChangeShapeType="1"/>
            </p:cNvSpPr>
            <p:nvPr/>
          </p:nvSpPr>
          <p:spPr bwMode="auto">
            <a:xfrm flipH="1">
              <a:off x="2160" y="1920"/>
              <a:ext cx="336" cy="0"/>
            </a:xfrm>
            <a:prstGeom prst="line">
              <a:avLst/>
            </a:prstGeom>
            <a:noFill/>
            <a:ln w="28575">
              <a:solidFill>
                <a:schemeClr val="tx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grpSp>
      <p:grpSp>
        <p:nvGrpSpPr>
          <p:cNvPr id="317472" name="Group 32"/>
          <p:cNvGrpSpPr>
            <a:grpSpLocks/>
          </p:cNvGrpSpPr>
          <p:nvPr/>
        </p:nvGrpSpPr>
        <p:grpSpPr bwMode="auto">
          <a:xfrm>
            <a:off x="1676401" y="2667001"/>
            <a:ext cx="2255836" cy="1071563"/>
            <a:chOff x="1056" y="1680"/>
            <a:chExt cx="1421" cy="675"/>
          </a:xfrm>
        </p:grpSpPr>
        <p:sp>
          <p:nvSpPr>
            <p:cNvPr id="317470" name="Oval 30"/>
            <p:cNvSpPr>
              <a:spLocks noChangeArrowheads="1"/>
            </p:cNvSpPr>
            <p:nvPr/>
          </p:nvSpPr>
          <p:spPr bwMode="auto">
            <a:xfrm>
              <a:off x="1680" y="1680"/>
              <a:ext cx="480" cy="432"/>
            </a:xfrm>
            <a:prstGeom prst="ellipse">
              <a:avLst/>
            </a:prstGeom>
            <a:solidFill>
              <a:schemeClr val="accent6">
                <a:lumMod val="60000"/>
                <a:lumOff val="40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solidFill>
                    <a:schemeClr val="tx2"/>
                  </a:solidFill>
                </a:rPr>
                <a:t>clé</a:t>
              </a:r>
            </a:p>
          </p:txBody>
        </p:sp>
        <p:sp>
          <p:nvSpPr>
            <p:cNvPr id="317471" name="Text Box 31"/>
            <p:cNvSpPr txBox="1">
              <a:spLocks noChangeArrowheads="1"/>
            </p:cNvSpPr>
            <p:nvPr/>
          </p:nvSpPr>
          <p:spPr bwMode="auto">
            <a:xfrm>
              <a:off x="1056" y="2064"/>
              <a:ext cx="14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dirty="0">
                  <a:solidFill>
                    <a:schemeClr val="tx2"/>
                  </a:solidFill>
                </a:rPr>
                <a:t>de chiffrement</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
        <p:nvSpPr>
          <p:cNvPr id="317447" name="AutoShape 7"/>
          <p:cNvSpPr>
            <a:spLocks noChangeArrowheads="1"/>
          </p:cNvSpPr>
          <p:nvPr/>
        </p:nvSpPr>
        <p:spPr bwMode="auto">
          <a:xfrm>
            <a:off x="488950" y="3733800"/>
            <a:ext cx="2743200" cy="838200"/>
          </a:xfrm>
          <a:prstGeom prst="roundRect">
            <a:avLst>
              <a:gd name="adj" fmla="val 50000"/>
            </a:avLst>
          </a:prstGeom>
          <a:solidFill>
            <a:schemeClr val="accent3">
              <a:lumMod val="20000"/>
              <a:lumOff val="80000"/>
            </a:schemeClr>
          </a:solidFill>
          <a:ln w="28575">
            <a:solidFill>
              <a:schemeClr val="tx2"/>
            </a:solidFill>
            <a:round/>
            <a:headEnd/>
            <a:tailEnd/>
          </a:ln>
          <a:effectLst/>
          <a:extLst/>
        </p:spPr>
        <p:txBody>
          <a:bodyPr wrap="none" anchor="ctr"/>
          <a:lstStyle/>
          <a:p>
            <a:pPr algn="ctr"/>
            <a:r>
              <a:rPr lang="en-GB" sz="3600">
                <a:solidFill>
                  <a:schemeClr val="tx1"/>
                </a:solidFill>
              </a:rPr>
              <a:t>couverture</a:t>
            </a:r>
          </a:p>
        </p:txBody>
      </p:sp>
    </p:spTree>
    <p:extLst>
      <p:ext uri="{BB962C8B-B14F-4D97-AF65-F5344CB8AC3E}">
        <p14:creationId xmlns:p14="http://schemas.microsoft.com/office/powerpoint/2010/main" val="358811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50"/>
                                        </p:tgtEl>
                                        <p:attrNameLst>
                                          <p:attrName>style.visibility</p:attrName>
                                        </p:attrNameLst>
                                      </p:cBhvr>
                                      <p:to>
                                        <p:strVal val="visible"/>
                                      </p:to>
                                    </p:set>
                                    <p:animEffect transition="in" filter="wipe(up)">
                                      <p:cBhvr>
                                        <p:cTn id="7" dur="1250"/>
                                        <p:tgtEl>
                                          <p:spTgt spid="317450"/>
                                        </p:tgtEl>
                                      </p:cBhvr>
                                    </p:animEffect>
                                  </p:childTnLst>
                                </p:cTn>
                              </p:par>
                            </p:childTnLst>
                          </p:cTn>
                        </p:par>
                        <p:par>
                          <p:cTn id="8" fill="hold" nodeType="afterGroup">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317444"/>
                                        </p:tgtEl>
                                        <p:attrNameLst>
                                          <p:attrName>style.visibility</p:attrName>
                                        </p:attrNameLst>
                                      </p:cBhvr>
                                      <p:to>
                                        <p:strVal val="visible"/>
                                      </p:to>
                                    </p:set>
                                    <p:animEffect transition="in" filter="wipe(up)">
                                      <p:cBhvr>
                                        <p:cTn id="11" dur="1250"/>
                                        <p:tgtEl>
                                          <p:spTgt spid="317444"/>
                                        </p:tgtEl>
                                      </p:cBhvr>
                                    </p:animEffect>
                                  </p:childTnLst>
                                </p:cTn>
                              </p:par>
                            </p:childTnLst>
                          </p:cTn>
                        </p:par>
                        <p:par>
                          <p:cTn id="12" fill="hold" nodeType="afterGroup">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317462"/>
                                        </p:tgtEl>
                                        <p:attrNameLst>
                                          <p:attrName>style.visibility</p:attrName>
                                        </p:attrNameLst>
                                      </p:cBhvr>
                                      <p:to>
                                        <p:strVal val="visible"/>
                                      </p:to>
                                    </p:set>
                                    <p:anim calcmode="lin" valueType="num">
                                      <p:cBhvr>
                                        <p:cTn id="15" dur="1000" fill="hold"/>
                                        <p:tgtEl>
                                          <p:spTgt spid="317462"/>
                                        </p:tgtEl>
                                        <p:attrNameLst>
                                          <p:attrName>ppt_w</p:attrName>
                                        </p:attrNameLst>
                                      </p:cBhvr>
                                      <p:tavLst>
                                        <p:tav tm="0">
                                          <p:val>
                                            <p:fltVal val="0"/>
                                          </p:val>
                                        </p:tav>
                                        <p:tav tm="100000">
                                          <p:val>
                                            <p:strVal val="#ppt_w"/>
                                          </p:val>
                                        </p:tav>
                                      </p:tavLst>
                                    </p:anim>
                                    <p:anim calcmode="lin" valueType="num">
                                      <p:cBhvr>
                                        <p:cTn id="16" dur="1000" fill="hold"/>
                                        <p:tgtEl>
                                          <p:spTgt spid="31746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17472"/>
                                        </p:tgtEl>
                                        <p:attrNameLst>
                                          <p:attrName>style.visibility</p:attrName>
                                        </p:attrNameLst>
                                      </p:cBhvr>
                                      <p:to>
                                        <p:strVal val="visible"/>
                                      </p:to>
                                    </p:set>
                                    <p:anim calcmode="lin" valueType="num">
                                      <p:cBhvr additive="base">
                                        <p:cTn id="21" dur="1000" fill="hold"/>
                                        <p:tgtEl>
                                          <p:spTgt spid="317472"/>
                                        </p:tgtEl>
                                        <p:attrNameLst>
                                          <p:attrName>ppt_x</p:attrName>
                                        </p:attrNameLst>
                                      </p:cBhvr>
                                      <p:tavLst>
                                        <p:tav tm="0">
                                          <p:val>
                                            <p:strVal val="0-#ppt_w/2"/>
                                          </p:val>
                                        </p:tav>
                                        <p:tav tm="100000">
                                          <p:val>
                                            <p:strVal val="#ppt_x"/>
                                          </p:val>
                                        </p:tav>
                                      </p:tavLst>
                                    </p:anim>
                                    <p:anim calcmode="lin" valueType="num">
                                      <p:cBhvr additive="base">
                                        <p:cTn id="22" dur="1000" fill="hold"/>
                                        <p:tgtEl>
                                          <p:spTgt spid="31747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317474"/>
                                        </p:tgtEl>
                                        <p:attrNameLst>
                                          <p:attrName>style.visibility</p:attrName>
                                        </p:attrNameLst>
                                      </p:cBhvr>
                                      <p:to>
                                        <p:strVal val="visible"/>
                                      </p:to>
                                    </p:set>
                                    <p:animEffect transition="in" filter="strips(downRight)">
                                      <p:cBhvr>
                                        <p:cTn id="27" dur="1250"/>
                                        <p:tgtEl>
                                          <p:spTgt spid="317474"/>
                                        </p:tgtEl>
                                      </p:cBhvr>
                                    </p:animEffect>
                                  </p:childTnLst>
                                </p:cTn>
                              </p:par>
                            </p:childTnLst>
                          </p:cTn>
                        </p:par>
                        <p:par>
                          <p:cTn id="28" fill="hold" nodeType="afterGroup">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317445"/>
                                        </p:tgtEl>
                                        <p:attrNameLst>
                                          <p:attrName>style.visibility</p:attrName>
                                        </p:attrNameLst>
                                      </p:cBhvr>
                                      <p:to>
                                        <p:strVal val="visible"/>
                                      </p:to>
                                    </p:set>
                                    <p:animEffect transition="in" filter="wipe(up)">
                                      <p:cBhvr>
                                        <p:cTn id="31" dur="1250"/>
                                        <p:tgtEl>
                                          <p:spTgt spid="317445"/>
                                        </p:tgtEl>
                                      </p:cBhvr>
                                    </p:animEffect>
                                  </p:childTnLst>
                                </p:cTn>
                              </p:par>
                            </p:childTnLst>
                          </p:cTn>
                        </p:par>
                        <p:par>
                          <p:cTn id="32" fill="hold" nodeType="afterGroup">
                            <p:stCondLst>
                              <p:cond delay="2500"/>
                            </p:stCondLst>
                            <p:childTnLst>
                              <p:par>
                                <p:cTn id="33" presetID="23" presetClass="entr" presetSubtype="16" fill="hold" grpId="0" nodeType="afterEffect">
                                  <p:stCondLst>
                                    <p:cond delay="0"/>
                                  </p:stCondLst>
                                  <p:childTnLst>
                                    <p:set>
                                      <p:cBhvr>
                                        <p:cTn id="34" dur="1" fill="hold">
                                          <p:stCondLst>
                                            <p:cond delay="0"/>
                                          </p:stCondLst>
                                        </p:cTn>
                                        <p:tgtEl>
                                          <p:spTgt spid="317463"/>
                                        </p:tgtEl>
                                        <p:attrNameLst>
                                          <p:attrName>style.visibility</p:attrName>
                                        </p:attrNameLst>
                                      </p:cBhvr>
                                      <p:to>
                                        <p:strVal val="visible"/>
                                      </p:to>
                                    </p:set>
                                    <p:anim calcmode="lin" valueType="num">
                                      <p:cBhvr>
                                        <p:cTn id="35" dur="1000" fill="hold"/>
                                        <p:tgtEl>
                                          <p:spTgt spid="317463"/>
                                        </p:tgtEl>
                                        <p:attrNameLst>
                                          <p:attrName>ppt_w</p:attrName>
                                        </p:attrNameLst>
                                      </p:cBhvr>
                                      <p:tavLst>
                                        <p:tav tm="0">
                                          <p:val>
                                            <p:fltVal val="0"/>
                                          </p:val>
                                        </p:tav>
                                        <p:tav tm="100000">
                                          <p:val>
                                            <p:strVal val="#ppt_w"/>
                                          </p:val>
                                        </p:tav>
                                      </p:tavLst>
                                    </p:anim>
                                    <p:anim calcmode="lin" valueType="num">
                                      <p:cBhvr>
                                        <p:cTn id="36" dur="1000" fill="hold"/>
                                        <p:tgtEl>
                                          <p:spTgt spid="317463"/>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1" fill="hold" grpId="0" nodeType="clickEffect">
                                  <p:stCondLst>
                                    <p:cond delay="0"/>
                                  </p:stCondLst>
                                  <p:childTnLst>
                                    <p:set>
                                      <p:cBhvr>
                                        <p:cTn id="40" dur="1" fill="hold">
                                          <p:stCondLst>
                                            <p:cond delay="0"/>
                                          </p:stCondLst>
                                        </p:cTn>
                                        <p:tgtEl>
                                          <p:spTgt spid="317447"/>
                                        </p:tgtEl>
                                        <p:attrNameLst>
                                          <p:attrName>style.visibility</p:attrName>
                                        </p:attrNameLst>
                                      </p:cBhvr>
                                      <p:to>
                                        <p:strVal val="visible"/>
                                      </p:to>
                                    </p:set>
                                    <p:anim calcmode="lin" valueType="num">
                                      <p:cBhvr additive="base">
                                        <p:cTn id="41" dur="5000" fill="hold"/>
                                        <p:tgtEl>
                                          <p:spTgt spid="317447"/>
                                        </p:tgtEl>
                                        <p:attrNameLst>
                                          <p:attrName>ppt_x</p:attrName>
                                        </p:attrNameLst>
                                      </p:cBhvr>
                                      <p:tavLst>
                                        <p:tav tm="0">
                                          <p:val>
                                            <p:strVal val="#ppt_x"/>
                                          </p:val>
                                        </p:tav>
                                        <p:tav tm="100000">
                                          <p:val>
                                            <p:strVal val="#ppt_x"/>
                                          </p:val>
                                        </p:tav>
                                      </p:tavLst>
                                    </p:anim>
                                    <p:anim calcmode="lin" valueType="num">
                                      <p:cBhvr additive="base">
                                        <p:cTn id="42" dur="5000" fill="hold"/>
                                        <p:tgtEl>
                                          <p:spTgt spid="317447"/>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317464"/>
                                        </p:tgtEl>
                                        <p:attrNameLst>
                                          <p:attrName>style.visibility</p:attrName>
                                        </p:attrNameLst>
                                      </p:cBhvr>
                                      <p:to>
                                        <p:strVal val="visible"/>
                                      </p:to>
                                    </p:set>
                                    <p:animEffect transition="in" filter="strips(downRight)">
                                      <p:cBhvr>
                                        <p:cTn id="47" dur="1250"/>
                                        <p:tgtEl>
                                          <p:spTgt spid="317464"/>
                                        </p:tgtEl>
                                      </p:cBhvr>
                                    </p:animEffect>
                                  </p:childTnLst>
                                </p:cTn>
                              </p:par>
                            </p:childTnLst>
                          </p:cTn>
                        </p:par>
                        <p:par>
                          <p:cTn id="48" fill="hold" nodeType="afterGroup">
                            <p:stCondLst>
                              <p:cond delay="1250"/>
                            </p:stCondLst>
                            <p:childTnLst>
                              <p:par>
                                <p:cTn id="49" presetID="2" presetClass="entr" presetSubtype="2" fill="hold" nodeType="afterEffect">
                                  <p:stCondLst>
                                    <p:cond delay="0"/>
                                  </p:stCondLst>
                                  <p:childTnLst>
                                    <p:set>
                                      <p:cBhvr>
                                        <p:cTn id="50" dur="1" fill="hold">
                                          <p:stCondLst>
                                            <p:cond delay="0"/>
                                          </p:stCondLst>
                                        </p:cTn>
                                        <p:tgtEl>
                                          <p:spTgt spid="317475"/>
                                        </p:tgtEl>
                                        <p:attrNameLst>
                                          <p:attrName>style.visibility</p:attrName>
                                        </p:attrNameLst>
                                      </p:cBhvr>
                                      <p:to>
                                        <p:strVal val="visible"/>
                                      </p:to>
                                    </p:set>
                                    <p:anim calcmode="lin" valueType="num">
                                      <p:cBhvr additive="base">
                                        <p:cTn id="51" dur="1000" fill="hold"/>
                                        <p:tgtEl>
                                          <p:spTgt spid="317475"/>
                                        </p:tgtEl>
                                        <p:attrNameLst>
                                          <p:attrName>ppt_x</p:attrName>
                                        </p:attrNameLst>
                                      </p:cBhvr>
                                      <p:tavLst>
                                        <p:tav tm="0">
                                          <p:val>
                                            <p:strVal val="1+#ppt_w/2"/>
                                          </p:val>
                                        </p:tav>
                                        <p:tav tm="100000">
                                          <p:val>
                                            <p:strVal val="#ppt_x"/>
                                          </p:val>
                                        </p:tav>
                                      </p:tavLst>
                                    </p:anim>
                                    <p:anim calcmode="lin" valueType="num">
                                      <p:cBhvr additive="base">
                                        <p:cTn id="52" dur="1000" fill="hold"/>
                                        <p:tgtEl>
                                          <p:spTgt spid="317475"/>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2250"/>
                            </p:stCondLst>
                            <p:childTnLst>
                              <p:par>
                                <p:cTn id="54" presetID="19" presetClass="entr" presetSubtype="10" fill="hold" grpId="0" nodeType="afterEffect">
                                  <p:stCondLst>
                                    <p:cond delay="0"/>
                                  </p:stCondLst>
                                  <p:childTnLst>
                                    <p:set>
                                      <p:cBhvr>
                                        <p:cTn id="55" dur="1" fill="hold">
                                          <p:stCondLst>
                                            <p:cond delay="0"/>
                                          </p:stCondLst>
                                        </p:cTn>
                                        <p:tgtEl>
                                          <p:spTgt spid="317446"/>
                                        </p:tgtEl>
                                        <p:attrNameLst>
                                          <p:attrName>style.visibility</p:attrName>
                                        </p:attrNameLst>
                                      </p:cBhvr>
                                      <p:to>
                                        <p:strVal val="visible"/>
                                      </p:to>
                                    </p:set>
                                    <p:anim calcmode="lin" valueType="num">
                                      <p:cBhvr>
                                        <p:cTn id="56" dur="5000" fill="hold"/>
                                        <p:tgtEl>
                                          <p:spTgt spid="317446"/>
                                        </p:tgtEl>
                                        <p:attrNameLst>
                                          <p:attrName>ppt_w</p:attrName>
                                        </p:attrNameLst>
                                      </p:cBhvr>
                                      <p:tavLst>
                                        <p:tav tm="0" fmla="#ppt_w*sin(2.5*pi*$)">
                                          <p:val>
                                            <p:fltVal val="0"/>
                                          </p:val>
                                        </p:tav>
                                        <p:tav tm="100000">
                                          <p:val>
                                            <p:fltVal val="1"/>
                                          </p:val>
                                        </p:tav>
                                      </p:tavLst>
                                    </p:anim>
                                    <p:anim calcmode="lin" valueType="num">
                                      <p:cBhvr>
                                        <p:cTn id="57" dur="5000" fill="hold"/>
                                        <p:tgtEl>
                                          <p:spTgt spid="317446"/>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317453"/>
                                        </p:tgtEl>
                                        <p:attrNameLst>
                                          <p:attrName>style.visibility</p:attrName>
                                        </p:attrNameLst>
                                      </p:cBhvr>
                                      <p:to>
                                        <p:strVal val="visible"/>
                                      </p:to>
                                    </p:set>
                                    <p:animEffect transition="in" filter="wipe(up)">
                                      <p:cBhvr>
                                        <p:cTn id="61" dur="1250"/>
                                        <p:tgtEl>
                                          <p:spTgt spid="317453"/>
                                        </p:tgtEl>
                                      </p:cBhvr>
                                    </p:animEffect>
                                  </p:childTnLst>
                                </p:cTn>
                              </p:par>
                            </p:childTnLst>
                          </p:cTn>
                        </p:par>
                        <p:par>
                          <p:cTn id="62" fill="hold" nodeType="afterGroup">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17448"/>
                                        </p:tgtEl>
                                        <p:attrNameLst>
                                          <p:attrName>style.visibility</p:attrName>
                                        </p:attrNameLst>
                                      </p:cBhvr>
                                      <p:to>
                                        <p:strVal val="visible"/>
                                      </p:to>
                                    </p:set>
                                    <p:animEffect transition="in" filter="wipe(up)">
                                      <p:cBhvr>
                                        <p:cTn id="65" dur="1250"/>
                                        <p:tgtEl>
                                          <p:spTgt spid="31744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17454"/>
                                        </p:tgtEl>
                                        <p:attrNameLst>
                                          <p:attrName>style.visibility</p:attrName>
                                        </p:attrNameLst>
                                      </p:cBhvr>
                                      <p:to>
                                        <p:strVal val="visible"/>
                                      </p:to>
                                    </p:set>
                                    <p:animEffect transition="in" filter="wipe(up)">
                                      <p:cBhvr>
                                        <p:cTn id="70" dur="1250"/>
                                        <p:tgtEl>
                                          <p:spTgt spid="317454"/>
                                        </p:tgtEl>
                                      </p:cBhvr>
                                    </p:animEffect>
                                  </p:childTnLst>
                                </p:cTn>
                              </p:par>
                            </p:childTnLst>
                          </p:cTn>
                        </p:par>
                        <p:par>
                          <p:cTn id="71" fill="hold" nodeType="afterGroup">
                            <p:stCondLst>
                              <p:cond delay="1250"/>
                            </p:stCondLst>
                            <p:childTnLst>
                              <p:par>
                                <p:cTn id="72" presetID="22" presetClass="entr" presetSubtype="1" fill="hold" grpId="0" nodeType="afterEffect">
                                  <p:stCondLst>
                                    <p:cond delay="0"/>
                                  </p:stCondLst>
                                  <p:childTnLst>
                                    <p:set>
                                      <p:cBhvr>
                                        <p:cTn id="73" dur="1" fill="hold">
                                          <p:stCondLst>
                                            <p:cond delay="0"/>
                                          </p:stCondLst>
                                        </p:cTn>
                                        <p:tgtEl>
                                          <p:spTgt spid="317449"/>
                                        </p:tgtEl>
                                        <p:attrNameLst>
                                          <p:attrName>style.visibility</p:attrName>
                                        </p:attrNameLst>
                                      </p:cBhvr>
                                      <p:to>
                                        <p:strVal val="visible"/>
                                      </p:to>
                                    </p:set>
                                    <p:animEffect transition="in" filter="wipe(up)">
                                      <p:cBhvr>
                                        <p:cTn id="74" dur="1250"/>
                                        <p:tgtEl>
                                          <p:spTgt spid="31744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17459"/>
                                        </p:tgtEl>
                                        <p:attrNameLst>
                                          <p:attrName>style.visibility</p:attrName>
                                        </p:attrNameLst>
                                      </p:cBhvr>
                                      <p:to>
                                        <p:strVal val="visible"/>
                                      </p:to>
                                    </p:set>
                                    <p:animEffect transition="in" filter="wipe(down)">
                                      <p:cBhvr>
                                        <p:cTn id="79" dur="1250"/>
                                        <p:tgtEl>
                                          <p:spTgt spid="31745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17458"/>
                                        </p:tgtEl>
                                        <p:attrNameLst>
                                          <p:attrName>style.visibility</p:attrName>
                                        </p:attrNameLst>
                                      </p:cBhvr>
                                      <p:to>
                                        <p:strVal val="visible"/>
                                      </p:to>
                                    </p:set>
                                    <p:animEffect transition="in" filter="wipe(down)">
                                      <p:cBhvr>
                                        <p:cTn id="84" dur="1250"/>
                                        <p:tgtEl>
                                          <p:spTgt spid="317458"/>
                                        </p:tgtEl>
                                      </p:cBhvr>
                                    </p:animEffect>
                                  </p:childTnLst>
                                </p:cTn>
                              </p:par>
                            </p:childTnLst>
                          </p:cTn>
                        </p:par>
                        <p:par>
                          <p:cTn id="85" fill="hold" nodeType="afterGroup">
                            <p:stCondLst>
                              <p:cond delay="1250"/>
                            </p:stCondLst>
                            <p:childTnLst>
                              <p:par>
                                <p:cTn id="86" presetID="18" presetClass="entr" presetSubtype="9" fill="hold" nodeType="afterEffect">
                                  <p:stCondLst>
                                    <p:cond delay="0"/>
                                  </p:stCondLst>
                                  <p:childTnLst>
                                    <p:set>
                                      <p:cBhvr>
                                        <p:cTn id="87" dur="1" fill="hold">
                                          <p:stCondLst>
                                            <p:cond delay="0"/>
                                          </p:stCondLst>
                                        </p:cTn>
                                        <p:tgtEl>
                                          <p:spTgt spid="317465"/>
                                        </p:tgtEl>
                                        <p:attrNameLst>
                                          <p:attrName>style.visibility</p:attrName>
                                        </p:attrNameLst>
                                      </p:cBhvr>
                                      <p:to>
                                        <p:strVal val="visible"/>
                                      </p:to>
                                    </p:set>
                                    <p:animEffect transition="in" filter="strips(upLeft)">
                                      <p:cBhvr>
                                        <p:cTn id="88" dur="1250"/>
                                        <p:tgtEl>
                                          <p:spTgt spid="31746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17456"/>
                                        </p:tgtEl>
                                        <p:attrNameLst>
                                          <p:attrName>style.visibility</p:attrName>
                                        </p:attrNameLst>
                                      </p:cBhvr>
                                      <p:to>
                                        <p:strVal val="visible"/>
                                      </p:to>
                                    </p:set>
                                    <p:animEffect transition="in" filter="wipe(down)">
                                      <p:cBhvr>
                                        <p:cTn id="93" dur="1250"/>
                                        <p:tgtEl>
                                          <p:spTgt spid="31745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17455"/>
                                        </p:tgtEl>
                                        <p:attrNameLst>
                                          <p:attrName>style.visibility</p:attrName>
                                        </p:attrNameLst>
                                      </p:cBhvr>
                                      <p:to>
                                        <p:strVal val="visible"/>
                                      </p:to>
                                    </p:set>
                                    <p:animEffect transition="in" filter="wipe(down)">
                                      <p:cBhvr>
                                        <p:cTn id="98" dur="1250"/>
                                        <p:tgtEl>
                                          <p:spTgt spid="317455"/>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1250" fill="hold"/>
                                        <p:tgtEl>
                                          <p:spTgt spid="40"/>
                                        </p:tgtEl>
                                        <p:attrNameLst>
                                          <p:attrName>ppt_x</p:attrName>
                                        </p:attrNameLst>
                                      </p:cBhvr>
                                      <p:tavLst>
                                        <p:tav tm="0">
                                          <p:val>
                                            <p:strVal val="0-#ppt_w/2"/>
                                          </p:val>
                                        </p:tav>
                                        <p:tav tm="100000">
                                          <p:val>
                                            <p:strVal val="#ppt_x"/>
                                          </p:val>
                                        </p:tav>
                                      </p:tavLst>
                                    </p:anim>
                                    <p:anim calcmode="lin" valueType="num">
                                      <p:cBhvr additive="base">
                                        <p:cTn id="104" dur="1250" fill="hold"/>
                                        <p:tgtEl>
                                          <p:spTgt spid="40"/>
                                        </p:tgtEl>
                                        <p:attrNameLst>
                                          <p:attrName>ppt_y</p:attrName>
                                        </p:attrNameLst>
                                      </p:cBhvr>
                                      <p:tavLst>
                                        <p:tav tm="0">
                                          <p:val>
                                            <p:strVal val="#ppt_y"/>
                                          </p:val>
                                        </p:tav>
                                        <p:tav tm="100000">
                                          <p:val>
                                            <p:strVal val="#ppt_y"/>
                                          </p:val>
                                        </p:tav>
                                      </p:tavLst>
                                    </p:anim>
                                  </p:childTnLst>
                                </p:cTn>
                              </p:par>
                            </p:childTnLst>
                          </p:cTn>
                        </p:par>
                        <p:par>
                          <p:cTn id="105" fill="hold">
                            <p:stCondLst>
                              <p:cond delay="1250"/>
                            </p:stCondLst>
                            <p:childTnLst>
                              <p:par>
                                <p:cTn id="106" presetID="22" presetClass="entr" presetSubtype="4" fill="hold" grpId="0" nodeType="after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ipe(down)">
                                      <p:cBhvr>
                                        <p:cTn id="108"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17444" grpId="0" animBg="1" autoUpdateAnimBg="0"/>
      <p:bldP spid="317445" grpId="0" animBg="1" autoUpdateAnimBg="0"/>
      <p:bldP spid="317446" grpId="0" animBg="1" autoUpdateAnimBg="0"/>
      <p:bldP spid="317448" grpId="0" animBg="1" autoUpdateAnimBg="0"/>
      <p:bldP spid="317449" grpId="0" animBg="1" autoUpdateAnimBg="0"/>
      <p:bldP spid="317450" grpId="0" animBg="1"/>
      <p:bldP spid="317453" grpId="0" animBg="1"/>
      <p:bldP spid="317454" grpId="0" animBg="1"/>
      <p:bldP spid="317455" grpId="0" animBg="1"/>
      <p:bldP spid="317456" grpId="0" animBg="1"/>
      <p:bldP spid="317458" grpId="0" animBg="1"/>
      <p:bldP spid="317459" grpId="0" animBg="1"/>
      <p:bldP spid="317462" grpId="0" autoUpdateAnimBg="0"/>
      <p:bldP spid="317463" grpId="0" autoUpdateAnimBg="0"/>
      <p:bldP spid="31744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dirty="0"/>
              <a:t>structure </a:t>
            </a:r>
            <a:r>
              <a:rPr lang="en-GB" dirty="0" smtClean="0"/>
              <a:t>de cette leçon</a:t>
            </a:r>
            <a:endParaRPr lang="en-GB" dirty="0"/>
          </a:p>
        </p:txBody>
      </p:sp>
      <p:sp>
        <p:nvSpPr>
          <p:cNvPr id="11" name="Date Placeholder 2"/>
          <p:cNvSpPr>
            <a:spLocks noGrp="1"/>
          </p:cNvSpPr>
          <p:nvPr>
            <p:ph type="dt" sz="half" idx="10"/>
          </p:nvPr>
        </p:nvSpPr>
        <p:spPr/>
        <p:txBody>
          <a:bodyPr/>
          <a:lstStyle/>
          <a:p>
            <a:r>
              <a:rPr lang="en-US" smtClean="0"/>
              <a:t>14 avril  2011</a:t>
            </a:r>
            <a:endParaRPr lang="en-US"/>
          </a:p>
        </p:txBody>
      </p:sp>
      <p:sp>
        <p:nvSpPr>
          <p:cNvPr id="12"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15395" name="Rectangle 3">
            <a:hlinkClick r:id="rId3" action="ppaction://hlinksldjump"/>
          </p:cNvPr>
          <p:cNvSpPr>
            <a:spLocks noChangeArrowheads="1"/>
          </p:cNvSpPr>
          <p:nvPr/>
        </p:nvSpPr>
        <p:spPr bwMode="auto">
          <a:xfrm>
            <a:off x="2209800" y="2549525"/>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c</a:t>
            </a:r>
            <a:r>
              <a:rPr lang="en-US" sz="2400" dirty="0" err="1" smtClean="0">
                <a:solidFill>
                  <a:schemeClr val="bg1"/>
                </a:solidFill>
                <a:latin typeface="Arial" charset="0"/>
              </a:rPr>
              <a:t>acher</a:t>
            </a:r>
            <a:r>
              <a:rPr lang="en-US" sz="2400" dirty="0" smtClean="0">
                <a:solidFill>
                  <a:schemeClr val="bg1"/>
                </a:solidFill>
                <a:latin typeface="Arial" charset="0"/>
              </a:rPr>
              <a:t> </a:t>
            </a:r>
            <a:r>
              <a:rPr lang="en-US" sz="2400" dirty="0" err="1" smtClean="0">
                <a:solidFill>
                  <a:schemeClr val="bg1"/>
                </a:solidFill>
                <a:latin typeface="Arial" charset="0"/>
              </a:rPr>
              <a:t>dans</a:t>
            </a:r>
            <a:r>
              <a:rPr lang="en-US" sz="2400" dirty="0" smtClean="0">
                <a:solidFill>
                  <a:schemeClr val="bg1"/>
                </a:solidFill>
                <a:latin typeface="Arial" charset="0"/>
              </a:rPr>
              <a:t> un </a:t>
            </a:r>
            <a:r>
              <a:rPr lang="en-US" sz="2400" dirty="0" err="1" smtClean="0">
                <a:solidFill>
                  <a:schemeClr val="bg1"/>
                </a:solidFill>
                <a:latin typeface="Arial" charset="0"/>
              </a:rPr>
              <a:t>texte</a:t>
            </a:r>
            <a:endParaRPr lang="en-US" sz="2400" dirty="0">
              <a:solidFill>
                <a:schemeClr val="bg1"/>
              </a:solidFill>
              <a:latin typeface="Arial" charset="0"/>
            </a:endParaRPr>
          </a:p>
        </p:txBody>
      </p:sp>
      <p:sp>
        <p:nvSpPr>
          <p:cNvPr id="315396" name="Rectangle 4">
            <a:hlinkClick r:id="rId4" action="ppaction://hlinksldjump"/>
          </p:cNvPr>
          <p:cNvSpPr>
            <a:spLocks noChangeArrowheads="1"/>
          </p:cNvSpPr>
          <p:nvPr/>
        </p:nvSpPr>
        <p:spPr bwMode="auto">
          <a:xfrm>
            <a:off x="2209800" y="3616325"/>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smtClean="0">
                <a:solidFill>
                  <a:schemeClr val="bg1"/>
                </a:solidFill>
                <a:latin typeface="Arial" charset="0"/>
              </a:rPr>
              <a:t>cacher</a:t>
            </a:r>
            <a:r>
              <a:rPr lang="en-US" sz="2400" dirty="0" smtClean="0">
                <a:solidFill>
                  <a:schemeClr val="bg1"/>
                </a:solidFill>
                <a:latin typeface="Arial" charset="0"/>
              </a:rPr>
              <a:t> </a:t>
            </a:r>
            <a:r>
              <a:rPr lang="en-US" sz="2400" dirty="0" err="1" smtClean="0">
                <a:solidFill>
                  <a:schemeClr val="bg1"/>
                </a:solidFill>
                <a:latin typeface="Arial" charset="0"/>
              </a:rPr>
              <a:t>dans</a:t>
            </a:r>
            <a:r>
              <a:rPr lang="en-US" sz="2400" dirty="0" smtClean="0">
                <a:solidFill>
                  <a:schemeClr val="bg1"/>
                </a:solidFill>
                <a:latin typeface="Arial" charset="0"/>
              </a:rPr>
              <a:t> du </a:t>
            </a:r>
            <a:r>
              <a:rPr lang="en-US" sz="2400" dirty="0" err="1" smtClean="0">
                <a:solidFill>
                  <a:schemeClr val="bg1"/>
                </a:solidFill>
                <a:latin typeface="Arial" charset="0"/>
              </a:rPr>
              <a:t>multimédia</a:t>
            </a:r>
            <a:endParaRPr lang="en-US" sz="2400" dirty="0">
              <a:solidFill>
                <a:schemeClr val="bg1"/>
              </a:solidFill>
              <a:latin typeface="Arial" charset="0"/>
            </a:endParaRPr>
          </a:p>
        </p:txBody>
      </p:sp>
      <p:sp>
        <p:nvSpPr>
          <p:cNvPr id="315397" name="Rectangle 5">
            <a:hlinkClick r:id="rId4" action="ppaction://hlinksldjump"/>
          </p:cNvPr>
          <p:cNvSpPr>
            <a:spLocks noChangeArrowheads="1"/>
          </p:cNvSpPr>
          <p:nvPr/>
        </p:nvSpPr>
        <p:spPr bwMode="auto">
          <a:xfrm>
            <a:off x="2209800" y="4683125"/>
            <a:ext cx="5257800" cy="762000"/>
          </a:xfrm>
          <a:prstGeom prst="rect">
            <a:avLst/>
          </a:prstGeom>
          <a:solidFill>
            <a:srgbClr val="97A4BF"/>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dirty="0" err="1">
                <a:solidFill>
                  <a:schemeClr val="bg1"/>
                </a:solidFill>
                <a:latin typeface="Arial" charset="0"/>
              </a:rPr>
              <a:t>b</a:t>
            </a:r>
            <a:r>
              <a:rPr lang="en-US" sz="2400" dirty="0" err="1" smtClean="0">
                <a:solidFill>
                  <a:schemeClr val="bg1"/>
                </a:solidFill>
                <a:latin typeface="Arial" charset="0"/>
              </a:rPr>
              <a:t>rouiller</a:t>
            </a:r>
            <a:r>
              <a:rPr lang="en-US" sz="2400" dirty="0" smtClean="0">
                <a:solidFill>
                  <a:schemeClr val="bg1"/>
                </a:solidFill>
                <a:latin typeface="Arial" charset="0"/>
              </a:rPr>
              <a:t> les </a:t>
            </a:r>
            <a:r>
              <a:rPr lang="en-US" sz="2400" dirty="0" err="1" smtClean="0">
                <a:solidFill>
                  <a:schemeClr val="bg1"/>
                </a:solidFill>
                <a:latin typeface="Arial" charset="0"/>
              </a:rPr>
              <a:t>pistes</a:t>
            </a:r>
            <a:endParaRPr lang="en-US" sz="2400" dirty="0">
              <a:latin typeface="Arial" charset="0"/>
            </a:endParaRPr>
          </a:p>
        </p:txBody>
      </p:sp>
      <p:sp>
        <p:nvSpPr>
          <p:cNvPr id="315399" name="Oval 7"/>
          <p:cNvSpPr>
            <a:spLocks noChangeArrowheads="1"/>
          </p:cNvSpPr>
          <p:nvPr/>
        </p:nvSpPr>
        <p:spPr bwMode="auto">
          <a:xfrm>
            <a:off x="1219200" y="2549525"/>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1</a:t>
            </a:r>
          </a:p>
        </p:txBody>
      </p:sp>
      <p:sp>
        <p:nvSpPr>
          <p:cNvPr id="315400" name="Oval 8"/>
          <p:cNvSpPr>
            <a:spLocks noChangeArrowheads="1"/>
          </p:cNvSpPr>
          <p:nvPr/>
        </p:nvSpPr>
        <p:spPr bwMode="auto">
          <a:xfrm>
            <a:off x="1219200" y="3616325"/>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2</a:t>
            </a:r>
          </a:p>
        </p:txBody>
      </p:sp>
      <p:sp>
        <p:nvSpPr>
          <p:cNvPr id="315401" name="Oval 9"/>
          <p:cNvSpPr>
            <a:spLocks noChangeArrowheads="1"/>
          </p:cNvSpPr>
          <p:nvPr/>
        </p:nvSpPr>
        <p:spPr bwMode="auto">
          <a:xfrm>
            <a:off x="1219200" y="4683125"/>
            <a:ext cx="762000" cy="762000"/>
          </a:xfrm>
          <a:prstGeom prst="ellipse">
            <a:avLst/>
          </a:prstGeom>
          <a:solidFill>
            <a:schemeClr val="bg2"/>
          </a:solidFill>
          <a:ln w="9525">
            <a:solidFill>
              <a:schemeClr val="tx1"/>
            </a:solid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anchor="ctr"/>
          <a:lstStyle/>
          <a:p>
            <a:r>
              <a:rPr lang="fr-FR" sz="4800">
                <a:solidFill>
                  <a:schemeClr val="tx2"/>
                </a:solidFill>
                <a:latin typeface="Arial" charset="0"/>
              </a:rPr>
              <a:t>3</a:t>
            </a:r>
          </a:p>
        </p:txBody>
      </p:sp>
      <p:sp>
        <p:nvSpPr>
          <p:cNvPr id="315398" name="Rectangle 6">
            <a:hlinkClick r:id="rId3" action="ppaction://hlinksldjump"/>
          </p:cNvPr>
          <p:cNvSpPr>
            <a:spLocks noChangeArrowheads="1"/>
          </p:cNvSpPr>
          <p:nvPr/>
        </p:nvSpPr>
        <p:spPr bwMode="auto">
          <a:xfrm>
            <a:off x="2152650" y="2435225"/>
            <a:ext cx="5334000" cy="990600"/>
          </a:xfrm>
          <a:prstGeom prst="rect">
            <a:avLst/>
          </a:prstGeom>
          <a:solidFill>
            <a:srgbClr val="F3DC7B"/>
          </a:solidFill>
          <a:ln w="9525">
            <a:solidFill>
              <a:schemeClr val="tx1"/>
            </a:solidFill>
            <a:miter lim="800000"/>
            <a:headEnd/>
            <a:tailEnd/>
          </a:ln>
          <a:effectLst>
            <a:outerShdw dist="107763" dir="2700000" algn="ctr" rotWithShape="0">
              <a:schemeClr val="bg2"/>
            </a:outerShdw>
          </a:effectLst>
          <a:scene3d>
            <a:camera prst="orthographicFront"/>
            <a:lightRig rig="threePt" dir="t"/>
          </a:scene3d>
          <a:sp3d>
            <a:bevelT w="114300" prst="artDeco"/>
          </a:sp3d>
        </p:spPr>
        <p:txBody>
          <a:bodyPr wrap="none" anchor="ctr"/>
          <a:lstStyle/>
          <a:p>
            <a:pPr algn="ctr"/>
            <a:r>
              <a:rPr lang="en-US" sz="3600" dirty="0" err="1">
                <a:latin typeface="Arial" charset="0"/>
              </a:rPr>
              <a:t>c</a:t>
            </a:r>
            <a:r>
              <a:rPr lang="en-US" sz="3600" dirty="0" err="1" smtClean="0">
                <a:latin typeface="Arial" charset="0"/>
              </a:rPr>
              <a:t>acher</a:t>
            </a:r>
            <a:r>
              <a:rPr lang="en-US" sz="3600" dirty="0" smtClean="0">
                <a:latin typeface="Arial" charset="0"/>
              </a:rPr>
              <a:t> </a:t>
            </a:r>
            <a:r>
              <a:rPr lang="en-US" sz="3600" dirty="0" err="1" smtClean="0">
                <a:latin typeface="Arial" charset="0"/>
              </a:rPr>
              <a:t>dans</a:t>
            </a:r>
            <a:r>
              <a:rPr lang="en-US" sz="3600" dirty="0" smtClean="0">
                <a:latin typeface="Arial" charset="0"/>
              </a:rPr>
              <a:t> un </a:t>
            </a:r>
            <a:r>
              <a:rPr lang="en-US" sz="3600" dirty="0" err="1" smtClean="0">
                <a:latin typeface="Arial" charset="0"/>
              </a:rPr>
              <a:t>texte</a:t>
            </a:r>
            <a:endParaRPr lang="en-US" sz="3600" dirty="0">
              <a:solidFill>
                <a:schemeClr val="tx1"/>
              </a:solidFill>
              <a:latin typeface="Arial" charset="0"/>
            </a:endParaRPr>
          </a:p>
        </p:txBody>
      </p:sp>
      <p:sp>
        <p:nvSpPr>
          <p:cNvPr id="315402" name="Oval 10"/>
          <p:cNvSpPr>
            <a:spLocks noChangeArrowheads="1"/>
          </p:cNvSpPr>
          <p:nvPr/>
        </p:nvSpPr>
        <p:spPr bwMode="auto">
          <a:xfrm>
            <a:off x="5715000" y="914400"/>
            <a:ext cx="2514600" cy="1676400"/>
          </a:xfrm>
          <a:prstGeom prst="ellipse">
            <a:avLst/>
          </a:prstGeom>
          <a:solidFill>
            <a:schemeClr val="accent2"/>
          </a:solidFill>
          <a:ln>
            <a:noFill/>
          </a:ln>
          <a:effectLst/>
        </p:spPr>
        <p:txBody>
          <a:bodyPr wrap="square" anchor="ctr"/>
          <a:lstStyle/>
          <a:p>
            <a:pPr algn="ctr"/>
            <a:r>
              <a:rPr lang="fr-FR" sz="2400" dirty="0">
                <a:solidFill>
                  <a:schemeClr val="bg1"/>
                </a:solidFill>
              </a:rPr>
              <a:t>u</a:t>
            </a:r>
            <a:r>
              <a:rPr lang="fr-FR" sz="2400" dirty="0" smtClean="0">
                <a:solidFill>
                  <a:schemeClr val="bg1"/>
                </a:solidFill>
              </a:rPr>
              <a:t>n texte peut en cacher un autre</a:t>
            </a:r>
            <a:endParaRPr lang="fr-FR" sz="2400"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40571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5399"/>
                                        </p:tgtEl>
                                        <p:attrNameLst>
                                          <p:attrName>style.visibility</p:attrName>
                                        </p:attrNameLst>
                                      </p:cBhvr>
                                      <p:to>
                                        <p:strVal val="visible"/>
                                      </p:to>
                                    </p:set>
                                    <p:anim calcmode="lin" valueType="num">
                                      <p:cBhvr additive="base">
                                        <p:cTn id="7" dur="1000" fill="hold"/>
                                        <p:tgtEl>
                                          <p:spTgt spid="315399"/>
                                        </p:tgtEl>
                                        <p:attrNameLst>
                                          <p:attrName>ppt_x</p:attrName>
                                        </p:attrNameLst>
                                      </p:cBhvr>
                                      <p:tavLst>
                                        <p:tav tm="0">
                                          <p:val>
                                            <p:strVal val="#ppt_x"/>
                                          </p:val>
                                        </p:tav>
                                        <p:tav tm="100000">
                                          <p:val>
                                            <p:strVal val="#ppt_x"/>
                                          </p:val>
                                        </p:tav>
                                      </p:tavLst>
                                    </p:anim>
                                    <p:anim calcmode="lin" valueType="num">
                                      <p:cBhvr additive="base">
                                        <p:cTn id="8" dur="1000" fill="hold"/>
                                        <p:tgtEl>
                                          <p:spTgt spid="31539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15395"/>
                                        </p:tgtEl>
                                        <p:attrNameLst>
                                          <p:attrName>style.visibility</p:attrName>
                                        </p:attrNameLst>
                                      </p:cBhvr>
                                      <p:to>
                                        <p:strVal val="visible"/>
                                      </p:to>
                                    </p:set>
                                    <p:animEffect transition="in" filter="wipe(left)">
                                      <p:cBhvr>
                                        <p:cTn id="12" dur="2000"/>
                                        <p:tgtEl>
                                          <p:spTgt spid="315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5400"/>
                                        </p:tgtEl>
                                        <p:attrNameLst>
                                          <p:attrName>style.visibility</p:attrName>
                                        </p:attrNameLst>
                                      </p:cBhvr>
                                      <p:to>
                                        <p:strVal val="visible"/>
                                      </p:to>
                                    </p:set>
                                    <p:anim calcmode="lin" valueType="num">
                                      <p:cBhvr additive="base">
                                        <p:cTn id="17" dur="1000" fill="hold"/>
                                        <p:tgtEl>
                                          <p:spTgt spid="315400"/>
                                        </p:tgtEl>
                                        <p:attrNameLst>
                                          <p:attrName>ppt_x</p:attrName>
                                        </p:attrNameLst>
                                      </p:cBhvr>
                                      <p:tavLst>
                                        <p:tav tm="0">
                                          <p:val>
                                            <p:strVal val="#ppt_x"/>
                                          </p:val>
                                        </p:tav>
                                        <p:tav tm="100000">
                                          <p:val>
                                            <p:strVal val="#ppt_x"/>
                                          </p:val>
                                        </p:tav>
                                      </p:tavLst>
                                    </p:anim>
                                    <p:anim calcmode="lin" valueType="num">
                                      <p:cBhvr additive="base">
                                        <p:cTn id="18" dur="1000" fill="hold"/>
                                        <p:tgtEl>
                                          <p:spTgt spid="31540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15396"/>
                                        </p:tgtEl>
                                        <p:attrNameLst>
                                          <p:attrName>style.visibility</p:attrName>
                                        </p:attrNameLst>
                                      </p:cBhvr>
                                      <p:to>
                                        <p:strVal val="visible"/>
                                      </p:to>
                                    </p:set>
                                    <p:animEffect transition="in" filter="wipe(left)">
                                      <p:cBhvr>
                                        <p:cTn id="22" dur="2000"/>
                                        <p:tgtEl>
                                          <p:spTgt spid="3153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5401"/>
                                        </p:tgtEl>
                                        <p:attrNameLst>
                                          <p:attrName>style.visibility</p:attrName>
                                        </p:attrNameLst>
                                      </p:cBhvr>
                                      <p:to>
                                        <p:strVal val="visible"/>
                                      </p:to>
                                    </p:set>
                                    <p:anim calcmode="lin" valueType="num">
                                      <p:cBhvr additive="base">
                                        <p:cTn id="27" dur="1000" fill="hold"/>
                                        <p:tgtEl>
                                          <p:spTgt spid="315401"/>
                                        </p:tgtEl>
                                        <p:attrNameLst>
                                          <p:attrName>ppt_x</p:attrName>
                                        </p:attrNameLst>
                                      </p:cBhvr>
                                      <p:tavLst>
                                        <p:tav tm="0">
                                          <p:val>
                                            <p:strVal val="#ppt_x"/>
                                          </p:val>
                                        </p:tav>
                                        <p:tav tm="100000">
                                          <p:val>
                                            <p:strVal val="#ppt_x"/>
                                          </p:val>
                                        </p:tav>
                                      </p:tavLst>
                                    </p:anim>
                                    <p:anim calcmode="lin" valueType="num">
                                      <p:cBhvr additive="base">
                                        <p:cTn id="28" dur="1000" fill="hold"/>
                                        <p:tgtEl>
                                          <p:spTgt spid="31540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15397"/>
                                        </p:tgtEl>
                                        <p:attrNameLst>
                                          <p:attrName>style.visibility</p:attrName>
                                        </p:attrNameLst>
                                      </p:cBhvr>
                                      <p:to>
                                        <p:strVal val="visible"/>
                                      </p:to>
                                    </p:set>
                                    <p:animEffect transition="in" filter="wipe(left)">
                                      <p:cBhvr>
                                        <p:cTn id="32" dur="2000"/>
                                        <p:tgtEl>
                                          <p:spTgt spid="3153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315398"/>
                                        </p:tgtEl>
                                        <p:attrNameLst>
                                          <p:attrName>style.visibility</p:attrName>
                                        </p:attrNameLst>
                                      </p:cBhvr>
                                      <p:to>
                                        <p:strVal val="visible"/>
                                      </p:to>
                                    </p:set>
                                    <p:anim calcmode="lin" valueType="num">
                                      <p:cBhvr>
                                        <p:cTn id="37" dur="1000" fill="hold"/>
                                        <p:tgtEl>
                                          <p:spTgt spid="315398"/>
                                        </p:tgtEl>
                                        <p:attrNameLst>
                                          <p:attrName>ppt_w</p:attrName>
                                        </p:attrNameLst>
                                      </p:cBhvr>
                                      <p:tavLst>
                                        <p:tav tm="0">
                                          <p:val>
                                            <p:strVal val="4*#ppt_w"/>
                                          </p:val>
                                        </p:tav>
                                        <p:tav tm="100000">
                                          <p:val>
                                            <p:strVal val="#ppt_w"/>
                                          </p:val>
                                        </p:tav>
                                      </p:tavLst>
                                    </p:anim>
                                    <p:anim calcmode="lin" valueType="num">
                                      <p:cBhvr>
                                        <p:cTn id="38" dur="1000" fill="hold"/>
                                        <p:tgtEl>
                                          <p:spTgt spid="315398"/>
                                        </p:tgtEl>
                                        <p:attrNameLst>
                                          <p:attrName>ppt_h</p:attrName>
                                        </p:attrNameLst>
                                      </p:cBhvr>
                                      <p:tavLst>
                                        <p:tav tm="0">
                                          <p:val>
                                            <p:strVal val="4*#ppt_h"/>
                                          </p:val>
                                        </p:tav>
                                        <p:tav tm="100000">
                                          <p:val>
                                            <p:strVal val="#ppt_h"/>
                                          </p:val>
                                        </p:tav>
                                      </p:tavLst>
                                    </p:anim>
                                  </p:childTnLst>
                                </p:cTn>
                              </p:par>
                            </p:childTnLst>
                          </p:cTn>
                        </p:par>
                        <p:par>
                          <p:cTn id="39" fill="hold" nodeType="afterGroup">
                            <p:stCondLst>
                              <p:cond delay="1000"/>
                            </p:stCondLst>
                            <p:childTnLst>
                              <p:par>
                                <p:cTn id="40" presetID="23" presetClass="entr" presetSubtype="528" fill="hold" grpId="0" nodeType="afterEffect">
                                  <p:stCondLst>
                                    <p:cond delay="0"/>
                                  </p:stCondLst>
                                  <p:childTnLst>
                                    <p:set>
                                      <p:cBhvr>
                                        <p:cTn id="41" dur="1" fill="hold">
                                          <p:stCondLst>
                                            <p:cond delay="0"/>
                                          </p:stCondLst>
                                        </p:cTn>
                                        <p:tgtEl>
                                          <p:spTgt spid="315402"/>
                                        </p:tgtEl>
                                        <p:attrNameLst>
                                          <p:attrName>style.visibility</p:attrName>
                                        </p:attrNameLst>
                                      </p:cBhvr>
                                      <p:to>
                                        <p:strVal val="visible"/>
                                      </p:to>
                                    </p:set>
                                    <p:anim calcmode="lin" valueType="num">
                                      <p:cBhvr>
                                        <p:cTn id="42" dur="2000" fill="hold"/>
                                        <p:tgtEl>
                                          <p:spTgt spid="315402"/>
                                        </p:tgtEl>
                                        <p:attrNameLst>
                                          <p:attrName>ppt_w</p:attrName>
                                        </p:attrNameLst>
                                      </p:cBhvr>
                                      <p:tavLst>
                                        <p:tav tm="0">
                                          <p:val>
                                            <p:fltVal val="0"/>
                                          </p:val>
                                        </p:tav>
                                        <p:tav tm="100000">
                                          <p:val>
                                            <p:strVal val="#ppt_w"/>
                                          </p:val>
                                        </p:tav>
                                      </p:tavLst>
                                    </p:anim>
                                    <p:anim calcmode="lin" valueType="num">
                                      <p:cBhvr>
                                        <p:cTn id="43" dur="2000" fill="hold"/>
                                        <p:tgtEl>
                                          <p:spTgt spid="315402"/>
                                        </p:tgtEl>
                                        <p:attrNameLst>
                                          <p:attrName>ppt_h</p:attrName>
                                        </p:attrNameLst>
                                      </p:cBhvr>
                                      <p:tavLst>
                                        <p:tav tm="0">
                                          <p:val>
                                            <p:fltVal val="0"/>
                                          </p:val>
                                        </p:tav>
                                        <p:tav tm="100000">
                                          <p:val>
                                            <p:strVal val="#ppt_h"/>
                                          </p:val>
                                        </p:tav>
                                      </p:tavLst>
                                    </p:anim>
                                    <p:anim calcmode="lin" valueType="num">
                                      <p:cBhvr>
                                        <p:cTn id="44" dur="2000" fill="hold"/>
                                        <p:tgtEl>
                                          <p:spTgt spid="315402"/>
                                        </p:tgtEl>
                                        <p:attrNameLst>
                                          <p:attrName>ppt_x</p:attrName>
                                        </p:attrNameLst>
                                      </p:cBhvr>
                                      <p:tavLst>
                                        <p:tav tm="0">
                                          <p:val>
                                            <p:fltVal val="0.5"/>
                                          </p:val>
                                        </p:tav>
                                        <p:tav tm="100000">
                                          <p:val>
                                            <p:strVal val="#ppt_x"/>
                                          </p:val>
                                        </p:tav>
                                      </p:tavLst>
                                    </p:anim>
                                    <p:anim calcmode="lin" valueType="num">
                                      <p:cBhvr>
                                        <p:cTn id="45" dur="2000" fill="hold"/>
                                        <p:tgtEl>
                                          <p:spTgt spid="3154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animBg="1" autoUpdateAnimBg="0"/>
      <p:bldP spid="315396" grpId="0" animBg="1" autoUpdateAnimBg="0"/>
      <p:bldP spid="315397" grpId="0" animBg="1" autoUpdateAnimBg="0"/>
      <p:bldP spid="315399" grpId="0" animBg="1" autoUpdateAnimBg="0"/>
      <p:bldP spid="315400" grpId="0" animBg="1" autoUpdateAnimBg="0"/>
      <p:bldP spid="315401" grpId="0" animBg="1" autoUpdateAnimBg="0"/>
      <p:bldP spid="315398" grpId="0" animBg="1" autoUpdateAnimBg="0"/>
      <p:bldP spid="31540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ate Placeholder 2"/>
          <p:cNvSpPr>
            <a:spLocks noGrp="1"/>
          </p:cNvSpPr>
          <p:nvPr>
            <p:ph type="dt" sz="half" idx="10"/>
          </p:nvPr>
        </p:nvSpPr>
        <p:spPr/>
        <p:txBody>
          <a:bodyPr/>
          <a:lstStyle/>
          <a:p>
            <a:r>
              <a:rPr lang="en-US" smtClean="0"/>
              <a:t>14 avril  2011</a:t>
            </a:r>
            <a:endParaRPr lang="en-US"/>
          </a:p>
        </p:txBody>
      </p:sp>
      <p:sp>
        <p:nvSpPr>
          <p:cNvPr id="59" name="Footer Placeholder 3"/>
          <p:cNvSpPr>
            <a:spLocks noGrp="1"/>
          </p:cNvSpPr>
          <p:nvPr>
            <p:ph type="ftr" sz="quarter" idx="11"/>
          </p:nvPr>
        </p:nvSpPr>
        <p:spPr/>
        <p:txBody>
          <a:bodyPr/>
          <a:lstStyle/>
          <a:p>
            <a:r>
              <a:rPr lang="fr-FR" smtClean="0"/>
              <a:t>L'Art du Secret:  3. Communiquer de façon discrète</a:t>
            </a:r>
            <a:endParaRPr lang="en-US"/>
          </a:p>
        </p:txBody>
      </p:sp>
      <p:sp>
        <p:nvSpPr>
          <p:cNvPr id="317442" name="Rectangle 2"/>
          <p:cNvSpPr>
            <a:spLocks noGrp="1" noChangeArrowheads="1"/>
          </p:cNvSpPr>
          <p:nvPr>
            <p:ph type="title"/>
          </p:nvPr>
        </p:nvSpPr>
        <p:spPr/>
        <p:txBody>
          <a:bodyPr/>
          <a:lstStyle/>
          <a:p>
            <a:r>
              <a:rPr lang="fr-FR"/>
              <a:t>chiffres romains</a:t>
            </a:r>
          </a:p>
        </p:txBody>
      </p:sp>
      <p:sp>
        <p:nvSpPr>
          <p:cNvPr id="317456" name="AutoShape 16"/>
          <p:cNvSpPr>
            <a:spLocks noChangeArrowheads="1"/>
          </p:cNvSpPr>
          <p:nvPr/>
        </p:nvSpPr>
        <p:spPr bwMode="auto">
          <a:xfrm>
            <a:off x="685800" y="2438400"/>
            <a:ext cx="6934200" cy="2438400"/>
          </a:xfrm>
          <a:prstGeom prst="roundRect">
            <a:avLst>
              <a:gd name="adj" fmla="val 7486"/>
            </a:avLst>
          </a:prstGeom>
          <a:solidFill>
            <a:srgbClr val="F3DC7B"/>
          </a:solidFill>
          <a:ln w="28575">
            <a:round/>
            <a:headEnd/>
            <a:tailEnd/>
          </a:ln>
          <a:effectLst/>
          <a:scene3d>
            <a:camera prst="legacyObliqueTopRight"/>
            <a:lightRig rig="legacyFlat3" dir="b"/>
          </a:scene3d>
          <a:sp3d extrusionH="887400" prstMaterial="legacyMatte">
            <a:bevelT w="13500" h="13500" prst="angle"/>
            <a:bevelB w="13500" h="13500" prst="angle"/>
            <a:extrusionClr>
              <a:srgbClr val="F3DC7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rPr>
              <a:t>COMMENT CACHER DE</a:t>
            </a:r>
          </a:p>
          <a:p>
            <a:pPr algn="ct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rPr>
              <a:t>L’INFORMATION DANS UN </a:t>
            </a:r>
          </a:p>
          <a:p>
            <a:pPr algn="ctr"/>
            <a:r>
              <a:rPr lang="en-GB" sz="4000" b="0" i="0" dirty="0" smtClean="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rPr>
              <a:t>     TEXTE </a:t>
            </a:r>
            <a:r>
              <a:rPr lang="en-GB" sz="4000" b="0" i="0" dirty="0">
                <a:solidFill>
                  <a:srgbClr val="F3DC7B"/>
                </a:solidFill>
                <a:effectDag name="">
                  <a:cont type="tree" name="">
                    <a:effect ref="fillLine"/>
                    <a:outerShdw dist="38100" dir="13500000" algn="br">
                      <a:srgbClr val="FFEFAB"/>
                    </a:outerShdw>
                  </a:cont>
                  <a:cont type="tree" name="">
                    <a:effect ref="fillLine"/>
                    <a:outerShdw dist="38100" dir="2700000" algn="tl">
                      <a:srgbClr val="918349"/>
                    </a:outerShdw>
                  </a:cont>
                  <a:effect ref="fillLine"/>
                </a:effectDag>
              </a:rPr>
              <a:t>?</a:t>
            </a:r>
          </a:p>
        </p:txBody>
      </p:sp>
      <p:grpSp>
        <p:nvGrpSpPr>
          <p:cNvPr id="317471" name="Group 31"/>
          <p:cNvGrpSpPr>
            <a:grpSpLocks/>
          </p:cNvGrpSpPr>
          <p:nvPr/>
        </p:nvGrpSpPr>
        <p:grpSpPr bwMode="auto">
          <a:xfrm>
            <a:off x="1171575" y="2684464"/>
            <a:ext cx="5551488" cy="1925638"/>
            <a:chOff x="738" y="1691"/>
            <a:chExt cx="3497" cy="1213"/>
          </a:xfrm>
        </p:grpSpPr>
        <p:sp>
          <p:nvSpPr>
            <p:cNvPr id="317457" name="Text Box 17"/>
            <p:cNvSpPr txBox="1">
              <a:spLocks noChangeArrowheads="1"/>
            </p:cNvSpPr>
            <p:nvPr/>
          </p:nvSpPr>
          <p:spPr bwMode="auto">
            <a:xfrm>
              <a:off x="988" y="1694"/>
              <a:ext cx="32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C</a:t>
              </a:r>
            </a:p>
          </p:txBody>
        </p:sp>
        <p:sp>
          <p:nvSpPr>
            <p:cNvPr id="317458" name="Text Box 18"/>
            <p:cNvSpPr txBox="1">
              <a:spLocks noChangeArrowheads="1"/>
            </p:cNvSpPr>
            <p:nvPr/>
          </p:nvSpPr>
          <p:spPr bwMode="auto">
            <a:xfrm>
              <a:off x="2503" y="1693"/>
              <a:ext cx="32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C</a:t>
              </a:r>
            </a:p>
          </p:txBody>
        </p:sp>
        <p:sp>
          <p:nvSpPr>
            <p:cNvPr id="317459" name="Text Box 19"/>
            <p:cNvSpPr txBox="1">
              <a:spLocks noChangeArrowheads="1"/>
            </p:cNvSpPr>
            <p:nvPr/>
          </p:nvSpPr>
          <p:spPr bwMode="auto">
            <a:xfrm>
              <a:off x="2880" y="1692"/>
              <a:ext cx="32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C</a:t>
              </a:r>
            </a:p>
          </p:txBody>
        </p:sp>
        <p:sp>
          <p:nvSpPr>
            <p:cNvPr id="317460" name="Text Box 20"/>
            <p:cNvSpPr txBox="1">
              <a:spLocks noChangeArrowheads="1"/>
            </p:cNvSpPr>
            <p:nvPr/>
          </p:nvSpPr>
          <p:spPr bwMode="auto">
            <a:xfrm>
              <a:off x="1392" y="1691"/>
              <a:ext cx="40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M</a:t>
              </a:r>
            </a:p>
          </p:txBody>
        </p:sp>
        <p:sp>
          <p:nvSpPr>
            <p:cNvPr id="317461" name="Text Box 21"/>
            <p:cNvSpPr txBox="1">
              <a:spLocks noChangeArrowheads="1"/>
            </p:cNvSpPr>
            <p:nvPr/>
          </p:nvSpPr>
          <p:spPr bwMode="auto">
            <a:xfrm>
              <a:off x="1632" y="1695"/>
              <a:ext cx="40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M</a:t>
              </a:r>
            </a:p>
          </p:txBody>
        </p:sp>
        <p:sp>
          <p:nvSpPr>
            <p:cNvPr id="317462" name="Text Box 22"/>
            <p:cNvSpPr txBox="1">
              <a:spLocks noChangeArrowheads="1"/>
            </p:cNvSpPr>
            <p:nvPr/>
          </p:nvSpPr>
          <p:spPr bwMode="auto">
            <a:xfrm>
              <a:off x="1852" y="2078"/>
              <a:ext cx="40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M</a:t>
              </a:r>
            </a:p>
          </p:txBody>
        </p:sp>
        <p:sp>
          <p:nvSpPr>
            <p:cNvPr id="317464" name="Text Box 24"/>
            <p:cNvSpPr txBox="1">
              <a:spLocks noChangeArrowheads="1"/>
            </p:cNvSpPr>
            <p:nvPr/>
          </p:nvSpPr>
          <p:spPr bwMode="auto">
            <a:xfrm>
              <a:off x="3733" y="1707"/>
              <a:ext cx="347"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D</a:t>
              </a:r>
            </a:p>
          </p:txBody>
        </p:sp>
        <p:sp>
          <p:nvSpPr>
            <p:cNvPr id="317465" name="Text Box 25"/>
            <p:cNvSpPr txBox="1">
              <a:spLocks noChangeArrowheads="1"/>
            </p:cNvSpPr>
            <p:nvPr/>
          </p:nvSpPr>
          <p:spPr bwMode="auto">
            <a:xfrm>
              <a:off x="3024" y="2085"/>
              <a:ext cx="3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D</a:t>
              </a:r>
            </a:p>
          </p:txBody>
        </p:sp>
        <p:sp>
          <p:nvSpPr>
            <p:cNvPr id="317466" name="Text Box 26"/>
            <p:cNvSpPr txBox="1">
              <a:spLocks noChangeArrowheads="1"/>
            </p:cNvSpPr>
            <p:nvPr/>
          </p:nvSpPr>
          <p:spPr bwMode="auto">
            <a:xfrm>
              <a:off x="2609" y="2462"/>
              <a:ext cx="3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X</a:t>
              </a:r>
            </a:p>
          </p:txBody>
        </p:sp>
        <p:sp>
          <p:nvSpPr>
            <p:cNvPr id="317467" name="Text Box 27"/>
            <p:cNvSpPr txBox="1">
              <a:spLocks noChangeArrowheads="1"/>
            </p:cNvSpPr>
            <p:nvPr/>
          </p:nvSpPr>
          <p:spPr bwMode="auto">
            <a:xfrm>
              <a:off x="738" y="2088"/>
              <a:ext cx="31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L</a:t>
              </a:r>
            </a:p>
          </p:txBody>
        </p:sp>
        <p:sp>
          <p:nvSpPr>
            <p:cNvPr id="317468" name="Text Box 28"/>
            <p:cNvSpPr txBox="1">
              <a:spLocks noChangeArrowheads="1"/>
            </p:cNvSpPr>
            <p:nvPr/>
          </p:nvSpPr>
          <p:spPr bwMode="auto">
            <a:xfrm>
              <a:off x="991" y="2084"/>
              <a:ext cx="2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I</a:t>
              </a:r>
            </a:p>
          </p:txBody>
        </p:sp>
        <p:sp>
          <p:nvSpPr>
            <p:cNvPr id="317469" name="Text Box 29"/>
            <p:cNvSpPr txBox="1">
              <a:spLocks noChangeArrowheads="1"/>
            </p:cNvSpPr>
            <p:nvPr/>
          </p:nvSpPr>
          <p:spPr bwMode="auto">
            <a:xfrm>
              <a:off x="2428" y="2078"/>
              <a:ext cx="2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I</a:t>
              </a:r>
            </a:p>
          </p:txBody>
        </p:sp>
        <p:sp>
          <p:nvSpPr>
            <p:cNvPr id="317470" name="Text Box 30"/>
            <p:cNvSpPr txBox="1">
              <a:spLocks noChangeArrowheads="1"/>
            </p:cNvSpPr>
            <p:nvPr/>
          </p:nvSpPr>
          <p:spPr bwMode="auto">
            <a:xfrm>
              <a:off x="3888" y="2078"/>
              <a:ext cx="3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b="0" i="0" dirty="0">
                  <a:solidFill>
                    <a:schemeClr val="bg1"/>
                  </a:solidFill>
                  <a:effectDag name="">
                    <a:cont type="tree" name="">
                      <a:effect ref="fillLine"/>
                      <a:outerShdw dist="38100" dir="13500000" algn="br">
                        <a:srgbClr val="D8FFFB"/>
                      </a:outerShdw>
                    </a:cont>
                    <a:cont type="tree" name="">
                      <a:effect ref="fillLine"/>
                      <a:outerShdw dist="38100" dir="2700000" algn="tl">
                        <a:srgbClr val="58726F"/>
                      </a:outerShdw>
                    </a:cont>
                    <a:effect ref="fillLine"/>
                  </a:effectDag>
                </a:rPr>
                <a:t>V</a:t>
              </a:r>
            </a:p>
          </p:txBody>
        </p:sp>
      </p:grpSp>
      <p:grpSp>
        <p:nvGrpSpPr>
          <p:cNvPr id="317475" name="Group 35"/>
          <p:cNvGrpSpPr>
            <a:grpSpLocks/>
          </p:cNvGrpSpPr>
          <p:nvPr/>
        </p:nvGrpSpPr>
        <p:grpSpPr bwMode="auto">
          <a:xfrm>
            <a:off x="1447800" y="1393825"/>
            <a:ext cx="717550" cy="1349375"/>
            <a:chOff x="912" y="878"/>
            <a:chExt cx="452" cy="850"/>
          </a:xfrm>
        </p:grpSpPr>
        <p:sp>
          <p:nvSpPr>
            <p:cNvPr id="317473" name="Line 33"/>
            <p:cNvSpPr>
              <a:spLocks noChangeShapeType="1"/>
            </p:cNvSpPr>
            <p:nvPr/>
          </p:nvSpPr>
          <p:spPr bwMode="auto">
            <a:xfrm flipV="1">
              <a:off x="1152" y="1172"/>
              <a:ext cx="1" cy="556"/>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4" name="Text Box 34"/>
            <p:cNvSpPr txBox="1">
              <a:spLocks noChangeArrowheads="1"/>
            </p:cNvSpPr>
            <p:nvPr/>
          </p:nvSpPr>
          <p:spPr bwMode="auto">
            <a:xfrm>
              <a:off x="912" y="878"/>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100</a:t>
              </a:r>
            </a:p>
          </p:txBody>
        </p:sp>
      </p:grpSp>
      <p:grpSp>
        <p:nvGrpSpPr>
          <p:cNvPr id="317476" name="Group 36"/>
          <p:cNvGrpSpPr>
            <a:grpSpLocks/>
          </p:cNvGrpSpPr>
          <p:nvPr/>
        </p:nvGrpSpPr>
        <p:grpSpPr bwMode="auto">
          <a:xfrm>
            <a:off x="1981200" y="1600744"/>
            <a:ext cx="895350" cy="1218656"/>
            <a:chOff x="788" y="686"/>
            <a:chExt cx="564" cy="1042"/>
          </a:xfrm>
        </p:grpSpPr>
        <p:sp>
          <p:nvSpPr>
            <p:cNvPr id="317477" name="Line 37"/>
            <p:cNvSpPr>
              <a:spLocks noChangeShapeType="1"/>
            </p:cNvSpPr>
            <p:nvPr/>
          </p:nvSpPr>
          <p:spPr bwMode="auto">
            <a:xfrm flipV="1">
              <a:off x="1096" y="1018"/>
              <a:ext cx="0" cy="71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8" name="Text Box 38"/>
            <p:cNvSpPr txBox="1">
              <a:spLocks noChangeArrowheads="1"/>
            </p:cNvSpPr>
            <p:nvPr/>
          </p:nvSpPr>
          <p:spPr bwMode="auto">
            <a:xfrm>
              <a:off x="788" y="686"/>
              <a:ext cx="56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dirty="0">
                  <a:solidFill>
                    <a:schemeClr val="tx2"/>
                  </a:solidFill>
                </a:rPr>
                <a:t>1000</a:t>
              </a:r>
            </a:p>
          </p:txBody>
        </p:sp>
      </p:grpSp>
      <p:grpSp>
        <p:nvGrpSpPr>
          <p:cNvPr id="317479" name="Group 39"/>
          <p:cNvGrpSpPr>
            <a:grpSpLocks/>
          </p:cNvGrpSpPr>
          <p:nvPr/>
        </p:nvGrpSpPr>
        <p:grpSpPr bwMode="auto">
          <a:xfrm>
            <a:off x="2438400" y="1066542"/>
            <a:ext cx="895350" cy="1752856"/>
            <a:chOff x="764" y="678"/>
            <a:chExt cx="564" cy="1050"/>
          </a:xfrm>
        </p:grpSpPr>
        <p:sp>
          <p:nvSpPr>
            <p:cNvPr id="317480" name="Line 40"/>
            <p:cNvSpPr>
              <a:spLocks noChangeShapeType="1"/>
            </p:cNvSpPr>
            <p:nvPr/>
          </p:nvSpPr>
          <p:spPr bwMode="auto">
            <a:xfrm flipV="1">
              <a:off x="1052" y="920"/>
              <a:ext cx="14" cy="80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1" name="Text Box 41"/>
            <p:cNvSpPr txBox="1">
              <a:spLocks noChangeArrowheads="1"/>
            </p:cNvSpPr>
            <p:nvPr/>
          </p:nvSpPr>
          <p:spPr bwMode="auto">
            <a:xfrm>
              <a:off x="764" y="678"/>
              <a:ext cx="56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dirty="0">
                  <a:solidFill>
                    <a:schemeClr val="tx2"/>
                  </a:solidFill>
                </a:rPr>
                <a:t>1000</a:t>
              </a:r>
            </a:p>
          </p:txBody>
        </p:sp>
      </p:grpSp>
      <p:grpSp>
        <p:nvGrpSpPr>
          <p:cNvPr id="317482" name="Group 42"/>
          <p:cNvGrpSpPr>
            <a:grpSpLocks/>
          </p:cNvGrpSpPr>
          <p:nvPr/>
        </p:nvGrpSpPr>
        <p:grpSpPr bwMode="auto">
          <a:xfrm>
            <a:off x="3810000" y="1393825"/>
            <a:ext cx="717550" cy="1349375"/>
            <a:chOff x="912" y="878"/>
            <a:chExt cx="452" cy="850"/>
          </a:xfrm>
        </p:grpSpPr>
        <p:sp>
          <p:nvSpPr>
            <p:cNvPr id="317483" name="Line 43"/>
            <p:cNvSpPr>
              <a:spLocks noChangeShapeType="1"/>
            </p:cNvSpPr>
            <p:nvPr/>
          </p:nvSpPr>
          <p:spPr bwMode="auto">
            <a:xfrm flipV="1">
              <a:off x="1152" y="1200"/>
              <a:ext cx="0" cy="52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4" name="Text Box 44"/>
            <p:cNvSpPr txBox="1">
              <a:spLocks noChangeArrowheads="1"/>
            </p:cNvSpPr>
            <p:nvPr/>
          </p:nvSpPr>
          <p:spPr bwMode="auto">
            <a:xfrm>
              <a:off x="912" y="878"/>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dirty="0">
                  <a:solidFill>
                    <a:schemeClr val="tx2"/>
                  </a:solidFill>
                </a:rPr>
                <a:t>100</a:t>
              </a:r>
            </a:p>
          </p:txBody>
        </p:sp>
      </p:grpSp>
      <p:grpSp>
        <p:nvGrpSpPr>
          <p:cNvPr id="317485" name="Group 45"/>
          <p:cNvGrpSpPr>
            <a:grpSpLocks/>
          </p:cNvGrpSpPr>
          <p:nvPr/>
        </p:nvGrpSpPr>
        <p:grpSpPr bwMode="auto">
          <a:xfrm>
            <a:off x="4419600" y="1447800"/>
            <a:ext cx="717550" cy="1295400"/>
            <a:chOff x="912" y="900"/>
            <a:chExt cx="452" cy="828"/>
          </a:xfrm>
        </p:grpSpPr>
        <p:sp>
          <p:nvSpPr>
            <p:cNvPr id="317486" name="Line 46"/>
            <p:cNvSpPr>
              <a:spLocks noChangeShapeType="1"/>
            </p:cNvSpPr>
            <p:nvPr/>
          </p:nvSpPr>
          <p:spPr bwMode="auto">
            <a:xfrm flipV="1">
              <a:off x="1152" y="1200"/>
              <a:ext cx="0" cy="52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7" name="Text Box 47"/>
            <p:cNvSpPr txBox="1">
              <a:spLocks noChangeArrowheads="1"/>
            </p:cNvSpPr>
            <p:nvPr/>
          </p:nvSpPr>
          <p:spPr bwMode="auto">
            <a:xfrm>
              <a:off x="912" y="900"/>
              <a:ext cx="452"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dirty="0">
                  <a:solidFill>
                    <a:schemeClr val="tx2"/>
                  </a:solidFill>
                </a:rPr>
                <a:t>100</a:t>
              </a:r>
            </a:p>
          </p:txBody>
        </p:sp>
      </p:grpSp>
      <p:grpSp>
        <p:nvGrpSpPr>
          <p:cNvPr id="317488" name="Group 48"/>
          <p:cNvGrpSpPr>
            <a:grpSpLocks/>
          </p:cNvGrpSpPr>
          <p:nvPr/>
        </p:nvGrpSpPr>
        <p:grpSpPr bwMode="auto">
          <a:xfrm>
            <a:off x="5791200" y="1470025"/>
            <a:ext cx="717550" cy="1273175"/>
            <a:chOff x="912" y="882"/>
            <a:chExt cx="452" cy="846"/>
          </a:xfrm>
        </p:grpSpPr>
        <p:sp>
          <p:nvSpPr>
            <p:cNvPr id="317489" name="Line 49"/>
            <p:cNvSpPr>
              <a:spLocks noChangeShapeType="1"/>
            </p:cNvSpPr>
            <p:nvPr/>
          </p:nvSpPr>
          <p:spPr bwMode="auto">
            <a:xfrm flipV="1">
              <a:off x="1152" y="1200"/>
              <a:ext cx="0" cy="52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0" name="Text Box 50"/>
            <p:cNvSpPr txBox="1">
              <a:spLocks noChangeArrowheads="1"/>
            </p:cNvSpPr>
            <p:nvPr/>
          </p:nvSpPr>
          <p:spPr bwMode="auto">
            <a:xfrm>
              <a:off x="912" y="882"/>
              <a:ext cx="45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dirty="0">
                  <a:solidFill>
                    <a:schemeClr val="tx2"/>
                  </a:solidFill>
                </a:rPr>
                <a:t>500</a:t>
              </a:r>
            </a:p>
          </p:txBody>
        </p:sp>
      </p:grpSp>
      <p:grpSp>
        <p:nvGrpSpPr>
          <p:cNvPr id="317493" name="Group 53"/>
          <p:cNvGrpSpPr>
            <a:grpSpLocks/>
          </p:cNvGrpSpPr>
          <p:nvPr/>
        </p:nvGrpSpPr>
        <p:grpSpPr bwMode="auto">
          <a:xfrm>
            <a:off x="1066800" y="4038600"/>
            <a:ext cx="539750" cy="1585913"/>
            <a:chOff x="672" y="2544"/>
            <a:chExt cx="340" cy="999"/>
          </a:xfrm>
        </p:grpSpPr>
        <p:sp>
          <p:nvSpPr>
            <p:cNvPr id="317491" name="Line 51"/>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2" name="Text Box 52"/>
            <p:cNvSpPr txBox="1">
              <a:spLocks noChangeArrowheads="1"/>
            </p:cNvSpPr>
            <p:nvPr/>
          </p:nvSpPr>
          <p:spPr bwMode="auto">
            <a:xfrm>
              <a:off x="672" y="3216"/>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50</a:t>
              </a:r>
            </a:p>
          </p:txBody>
        </p:sp>
      </p:grpSp>
      <p:grpSp>
        <p:nvGrpSpPr>
          <p:cNvPr id="317494" name="Group 54"/>
          <p:cNvGrpSpPr>
            <a:grpSpLocks/>
          </p:cNvGrpSpPr>
          <p:nvPr/>
        </p:nvGrpSpPr>
        <p:grpSpPr bwMode="auto">
          <a:xfrm>
            <a:off x="1530350" y="4038600"/>
            <a:ext cx="361950" cy="1287463"/>
            <a:chOff x="728" y="2544"/>
            <a:chExt cx="228" cy="1125"/>
          </a:xfrm>
        </p:grpSpPr>
        <p:sp>
          <p:nvSpPr>
            <p:cNvPr id="317495" name="Line 55"/>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6" name="Text Box 56"/>
            <p:cNvSpPr txBox="1">
              <a:spLocks noChangeArrowheads="1"/>
            </p:cNvSpPr>
            <p:nvPr/>
          </p:nvSpPr>
          <p:spPr bwMode="auto">
            <a:xfrm>
              <a:off x="728" y="3216"/>
              <a:ext cx="228"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1</a:t>
              </a:r>
            </a:p>
          </p:txBody>
        </p:sp>
      </p:grpSp>
      <p:grpSp>
        <p:nvGrpSpPr>
          <p:cNvPr id="317497" name="Group 57"/>
          <p:cNvGrpSpPr>
            <a:grpSpLocks/>
          </p:cNvGrpSpPr>
          <p:nvPr/>
        </p:nvGrpSpPr>
        <p:grpSpPr bwMode="auto">
          <a:xfrm>
            <a:off x="2686050" y="4038600"/>
            <a:ext cx="895350" cy="1287463"/>
            <a:chOff x="560" y="2544"/>
            <a:chExt cx="564" cy="1125"/>
          </a:xfrm>
        </p:grpSpPr>
        <p:sp>
          <p:nvSpPr>
            <p:cNvPr id="317498" name="Line 58"/>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9" name="Text Box 59"/>
            <p:cNvSpPr txBox="1">
              <a:spLocks noChangeArrowheads="1"/>
            </p:cNvSpPr>
            <p:nvPr/>
          </p:nvSpPr>
          <p:spPr bwMode="auto">
            <a:xfrm>
              <a:off x="560" y="3215"/>
              <a:ext cx="564"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1000</a:t>
              </a:r>
            </a:p>
          </p:txBody>
        </p:sp>
      </p:grpSp>
      <p:grpSp>
        <p:nvGrpSpPr>
          <p:cNvPr id="317500" name="Group 60"/>
          <p:cNvGrpSpPr>
            <a:grpSpLocks/>
          </p:cNvGrpSpPr>
          <p:nvPr/>
        </p:nvGrpSpPr>
        <p:grpSpPr bwMode="auto">
          <a:xfrm>
            <a:off x="4038600" y="4495800"/>
            <a:ext cx="539750" cy="1287463"/>
            <a:chOff x="672" y="2544"/>
            <a:chExt cx="340" cy="1125"/>
          </a:xfrm>
        </p:grpSpPr>
        <p:sp>
          <p:nvSpPr>
            <p:cNvPr id="317501" name="Line 61"/>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2" name="Text Box 62"/>
            <p:cNvSpPr txBox="1">
              <a:spLocks noChangeArrowheads="1"/>
            </p:cNvSpPr>
            <p:nvPr/>
          </p:nvSpPr>
          <p:spPr bwMode="auto">
            <a:xfrm>
              <a:off x="672" y="3215"/>
              <a:ext cx="340"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10</a:t>
              </a:r>
            </a:p>
          </p:txBody>
        </p:sp>
      </p:grpSp>
      <p:grpSp>
        <p:nvGrpSpPr>
          <p:cNvPr id="317503" name="Group 63"/>
          <p:cNvGrpSpPr>
            <a:grpSpLocks/>
          </p:cNvGrpSpPr>
          <p:nvPr/>
        </p:nvGrpSpPr>
        <p:grpSpPr bwMode="auto">
          <a:xfrm>
            <a:off x="3733800" y="3886200"/>
            <a:ext cx="361950" cy="1422400"/>
            <a:chOff x="728" y="2544"/>
            <a:chExt cx="228" cy="1057"/>
          </a:xfrm>
        </p:grpSpPr>
        <p:sp>
          <p:nvSpPr>
            <p:cNvPr id="317504" name="Line 64"/>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5" name="Text Box 65"/>
            <p:cNvSpPr txBox="1">
              <a:spLocks noChangeArrowheads="1"/>
            </p:cNvSpPr>
            <p:nvPr/>
          </p:nvSpPr>
          <p:spPr bwMode="auto">
            <a:xfrm>
              <a:off x="728" y="3216"/>
              <a:ext cx="228"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1</a:t>
              </a:r>
            </a:p>
          </p:txBody>
        </p:sp>
      </p:grpSp>
      <p:grpSp>
        <p:nvGrpSpPr>
          <p:cNvPr id="317506" name="Group 66"/>
          <p:cNvGrpSpPr>
            <a:grpSpLocks/>
          </p:cNvGrpSpPr>
          <p:nvPr/>
        </p:nvGrpSpPr>
        <p:grpSpPr bwMode="auto">
          <a:xfrm>
            <a:off x="4648200" y="3962400"/>
            <a:ext cx="717550" cy="1646238"/>
            <a:chOff x="616" y="2544"/>
            <a:chExt cx="452" cy="981"/>
          </a:xfrm>
        </p:grpSpPr>
        <p:sp>
          <p:nvSpPr>
            <p:cNvPr id="317507" name="Line 67"/>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8" name="Text Box 68"/>
            <p:cNvSpPr txBox="1">
              <a:spLocks noChangeArrowheads="1"/>
            </p:cNvSpPr>
            <p:nvPr/>
          </p:nvSpPr>
          <p:spPr bwMode="auto">
            <a:xfrm>
              <a:off x="616" y="3216"/>
              <a:ext cx="452"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500</a:t>
              </a:r>
            </a:p>
          </p:txBody>
        </p:sp>
      </p:grpSp>
      <p:grpSp>
        <p:nvGrpSpPr>
          <p:cNvPr id="317509" name="Group 69"/>
          <p:cNvGrpSpPr>
            <a:grpSpLocks/>
          </p:cNvGrpSpPr>
          <p:nvPr/>
        </p:nvGrpSpPr>
        <p:grpSpPr bwMode="auto">
          <a:xfrm>
            <a:off x="6172200" y="3992563"/>
            <a:ext cx="361950" cy="1646237"/>
            <a:chOff x="728" y="2544"/>
            <a:chExt cx="228" cy="981"/>
          </a:xfrm>
        </p:grpSpPr>
        <p:sp>
          <p:nvSpPr>
            <p:cNvPr id="317510" name="Line 70"/>
            <p:cNvSpPr>
              <a:spLocks noChangeShapeType="1"/>
            </p:cNvSpPr>
            <p:nvPr/>
          </p:nvSpPr>
          <p:spPr bwMode="auto">
            <a:xfrm>
              <a:off x="864" y="2544"/>
              <a:ext cx="0"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11" name="Text Box 71"/>
            <p:cNvSpPr txBox="1">
              <a:spLocks noChangeArrowheads="1"/>
            </p:cNvSpPr>
            <p:nvPr/>
          </p:nvSpPr>
          <p:spPr bwMode="auto">
            <a:xfrm>
              <a:off x="728" y="3216"/>
              <a:ext cx="228"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0" i="0">
                  <a:solidFill>
                    <a:schemeClr val="tx2"/>
                  </a:solidFill>
                </a:rPr>
                <a:t>5</a:t>
              </a:r>
            </a:p>
          </p:txBody>
        </p:sp>
      </p:grpSp>
      <p:sp>
        <p:nvSpPr>
          <p:cNvPr id="317512" name="Text Box 72"/>
          <p:cNvSpPr txBox="1">
            <a:spLocks noChangeArrowheads="1"/>
          </p:cNvSpPr>
          <p:nvPr/>
        </p:nvSpPr>
        <p:spPr bwMode="auto">
          <a:xfrm>
            <a:off x="1926903" y="5715000"/>
            <a:ext cx="5109219" cy="461665"/>
          </a:xfrm>
          <a:prstGeom prst="rect">
            <a:avLst/>
          </a:prstGeom>
          <a:solidFill>
            <a:schemeClr val="bg2"/>
          </a:solidFill>
          <a:ln>
            <a:noFill/>
          </a:ln>
          <a:effectLst/>
        </p:spPr>
        <p:txBody>
          <a:bodyPr wrap="none">
            <a:spAutoFit/>
          </a:bodyPr>
          <a:lstStyle/>
          <a:p>
            <a:pPr algn="ctr"/>
            <a:r>
              <a:rPr lang="en-GB" sz="2400" b="0" i="0"/>
              <a:t>Total: 4367  = </a:t>
            </a:r>
            <a:r>
              <a:rPr lang="en-GB" sz="2400" b="0" i="0">
                <a:latin typeface="Courier New" pitchFamily="49" charset="0"/>
              </a:rPr>
              <a:t>1 0001 0000 1111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22375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17471"/>
                                        </p:tgtEl>
                                        <p:attrNameLst>
                                          <p:attrName>style.visibility</p:attrName>
                                        </p:attrNameLst>
                                      </p:cBhvr>
                                      <p:to>
                                        <p:strVal val="visible"/>
                                      </p:to>
                                    </p:set>
                                    <p:anim calcmode="lin" valueType="num">
                                      <p:cBhvr>
                                        <p:cTn id="7" dur="1000" fill="hold"/>
                                        <p:tgtEl>
                                          <p:spTgt spid="317471"/>
                                        </p:tgtEl>
                                        <p:attrNameLst>
                                          <p:attrName>ppt_w</p:attrName>
                                        </p:attrNameLst>
                                      </p:cBhvr>
                                      <p:tavLst>
                                        <p:tav tm="0">
                                          <p:val>
                                            <p:strVal val="4*#ppt_w"/>
                                          </p:val>
                                        </p:tav>
                                        <p:tav tm="100000">
                                          <p:val>
                                            <p:strVal val="#ppt_w"/>
                                          </p:val>
                                        </p:tav>
                                      </p:tavLst>
                                    </p:anim>
                                    <p:anim calcmode="lin" valueType="num">
                                      <p:cBhvr>
                                        <p:cTn id="8" dur="1000" fill="hold"/>
                                        <p:tgtEl>
                                          <p:spTgt spid="317471"/>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17475"/>
                                        </p:tgtEl>
                                        <p:attrNameLst>
                                          <p:attrName>style.visibility</p:attrName>
                                        </p:attrNameLst>
                                      </p:cBhvr>
                                      <p:to>
                                        <p:strVal val="visible"/>
                                      </p:to>
                                    </p:set>
                                    <p:animEffect transition="in" filter="wipe(down)">
                                      <p:cBhvr>
                                        <p:cTn id="12" dur="1250"/>
                                        <p:tgtEl>
                                          <p:spTgt spid="317475"/>
                                        </p:tgtEl>
                                      </p:cBhvr>
                                    </p:animEffect>
                                  </p:childTnLst>
                                </p:cTn>
                              </p:par>
                            </p:childTnLst>
                          </p:cTn>
                        </p:par>
                        <p:par>
                          <p:cTn id="13" fill="hold" nodeType="afterGroup">
                            <p:stCondLst>
                              <p:cond delay="2250"/>
                            </p:stCondLst>
                            <p:childTnLst>
                              <p:par>
                                <p:cTn id="14" presetID="22" presetClass="entr" presetSubtype="4" fill="hold" nodeType="afterEffect">
                                  <p:stCondLst>
                                    <p:cond delay="0"/>
                                  </p:stCondLst>
                                  <p:childTnLst>
                                    <p:set>
                                      <p:cBhvr>
                                        <p:cTn id="15" dur="1" fill="hold">
                                          <p:stCondLst>
                                            <p:cond delay="0"/>
                                          </p:stCondLst>
                                        </p:cTn>
                                        <p:tgtEl>
                                          <p:spTgt spid="317476"/>
                                        </p:tgtEl>
                                        <p:attrNameLst>
                                          <p:attrName>style.visibility</p:attrName>
                                        </p:attrNameLst>
                                      </p:cBhvr>
                                      <p:to>
                                        <p:strVal val="visible"/>
                                      </p:to>
                                    </p:set>
                                    <p:animEffect transition="in" filter="wipe(down)">
                                      <p:cBhvr>
                                        <p:cTn id="16" dur="1250"/>
                                        <p:tgtEl>
                                          <p:spTgt spid="317476"/>
                                        </p:tgtEl>
                                      </p:cBhvr>
                                    </p:animEffect>
                                  </p:childTnLst>
                                </p:cTn>
                              </p:par>
                            </p:childTnLst>
                          </p:cTn>
                        </p:par>
                        <p:par>
                          <p:cTn id="17" fill="hold" nodeType="afterGroup">
                            <p:stCondLst>
                              <p:cond delay="3500"/>
                            </p:stCondLst>
                            <p:childTnLst>
                              <p:par>
                                <p:cTn id="18" presetID="22" presetClass="entr" presetSubtype="4" fill="hold" nodeType="afterEffect">
                                  <p:stCondLst>
                                    <p:cond delay="0"/>
                                  </p:stCondLst>
                                  <p:childTnLst>
                                    <p:set>
                                      <p:cBhvr>
                                        <p:cTn id="19" dur="1" fill="hold">
                                          <p:stCondLst>
                                            <p:cond delay="0"/>
                                          </p:stCondLst>
                                        </p:cTn>
                                        <p:tgtEl>
                                          <p:spTgt spid="317479"/>
                                        </p:tgtEl>
                                        <p:attrNameLst>
                                          <p:attrName>style.visibility</p:attrName>
                                        </p:attrNameLst>
                                      </p:cBhvr>
                                      <p:to>
                                        <p:strVal val="visible"/>
                                      </p:to>
                                    </p:set>
                                    <p:animEffect transition="in" filter="wipe(down)">
                                      <p:cBhvr>
                                        <p:cTn id="20" dur="1250"/>
                                        <p:tgtEl>
                                          <p:spTgt spid="317479"/>
                                        </p:tgtEl>
                                      </p:cBhvr>
                                    </p:animEffect>
                                  </p:childTnLst>
                                </p:cTn>
                              </p:par>
                            </p:childTnLst>
                          </p:cTn>
                        </p:par>
                        <p:par>
                          <p:cTn id="21" fill="hold" nodeType="afterGroup">
                            <p:stCondLst>
                              <p:cond delay="4750"/>
                            </p:stCondLst>
                            <p:childTnLst>
                              <p:par>
                                <p:cTn id="22" presetID="22" presetClass="entr" presetSubtype="4" fill="hold" nodeType="afterEffect">
                                  <p:stCondLst>
                                    <p:cond delay="0"/>
                                  </p:stCondLst>
                                  <p:childTnLst>
                                    <p:set>
                                      <p:cBhvr>
                                        <p:cTn id="23" dur="1" fill="hold">
                                          <p:stCondLst>
                                            <p:cond delay="0"/>
                                          </p:stCondLst>
                                        </p:cTn>
                                        <p:tgtEl>
                                          <p:spTgt spid="317482"/>
                                        </p:tgtEl>
                                        <p:attrNameLst>
                                          <p:attrName>style.visibility</p:attrName>
                                        </p:attrNameLst>
                                      </p:cBhvr>
                                      <p:to>
                                        <p:strVal val="visible"/>
                                      </p:to>
                                    </p:set>
                                    <p:animEffect transition="in" filter="wipe(down)">
                                      <p:cBhvr>
                                        <p:cTn id="24" dur="1250"/>
                                        <p:tgtEl>
                                          <p:spTgt spid="317482"/>
                                        </p:tgtEl>
                                      </p:cBhvr>
                                    </p:animEffect>
                                  </p:childTnLst>
                                </p:cTn>
                              </p:par>
                            </p:childTnLst>
                          </p:cTn>
                        </p:par>
                        <p:par>
                          <p:cTn id="25" fill="hold" nodeType="afterGroup">
                            <p:stCondLst>
                              <p:cond delay="6000"/>
                            </p:stCondLst>
                            <p:childTnLst>
                              <p:par>
                                <p:cTn id="26" presetID="22" presetClass="entr" presetSubtype="4" fill="hold" nodeType="afterEffect">
                                  <p:stCondLst>
                                    <p:cond delay="0"/>
                                  </p:stCondLst>
                                  <p:childTnLst>
                                    <p:set>
                                      <p:cBhvr>
                                        <p:cTn id="27" dur="1" fill="hold">
                                          <p:stCondLst>
                                            <p:cond delay="0"/>
                                          </p:stCondLst>
                                        </p:cTn>
                                        <p:tgtEl>
                                          <p:spTgt spid="317485"/>
                                        </p:tgtEl>
                                        <p:attrNameLst>
                                          <p:attrName>style.visibility</p:attrName>
                                        </p:attrNameLst>
                                      </p:cBhvr>
                                      <p:to>
                                        <p:strVal val="visible"/>
                                      </p:to>
                                    </p:set>
                                    <p:animEffect transition="in" filter="wipe(down)">
                                      <p:cBhvr>
                                        <p:cTn id="28" dur="1250"/>
                                        <p:tgtEl>
                                          <p:spTgt spid="317485"/>
                                        </p:tgtEl>
                                      </p:cBhvr>
                                    </p:animEffect>
                                  </p:childTnLst>
                                </p:cTn>
                              </p:par>
                            </p:childTnLst>
                          </p:cTn>
                        </p:par>
                        <p:par>
                          <p:cTn id="29" fill="hold" nodeType="afterGroup">
                            <p:stCondLst>
                              <p:cond delay="7250"/>
                            </p:stCondLst>
                            <p:childTnLst>
                              <p:par>
                                <p:cTn id="30" presetID="22" presetClass="entr" presetSubtype="4" fill="hold" nodeType="afterEffect">
                                  <p:stCondLst>
                                    <p:cond delay="0"/>
                                  </p:stCondLst>
                                  <p:childTnLst>
                                    <p:set>
                                      <p:cBhvr>
                                        <p:cTn id="31" dur="1" fill="hold">
                                          <p:stCondLst>
                                            <p:cond delay="0"/>
                                          </p:stCondLst>
                                        </p:cTn>
                                        <p:tgtEl>
                                          <p:spTgt spid="317488"/>
                                        </p:tgtEl>
                                        <p:attrNameLst>
                                          <p:attrName>style.visibility</p:attrName>
                                        </p:attrNameLst>
                                      </p:cBhvr>
                                      <p:to>
                                        <p:strVal val="visible"/>
                                      </p:to>
                                    </p:set>
                                    <p:animEffect transition="in" filter="wipe(down)">
                                      <p:cBhvr>
                                        <p:cTn id="32" dur="1250"/>
                                        <p:tgtEl>
                                          <p:spTgt spid="317488"/>
                                        </p:tgtEl>
                                      </p:cBhvr>
                                    </p:animEffect>
                                  </p:childTnLst>
                                </p:cTn>
                              </p:par>
                            </p:childTnLst>
                          </p:cTn>
                        </p:par>
                        <p:par>
                          <p:cTn id="33" fill="hold" nodeType="afterGroup">
                            <p:stCondLst>
                              <p:cond delay="8500"/>
                            </p:stCondLst>
                            <p:childTnLst>
                              <p:par>
                                <p:cTn id="34" presetID="22" presetClass="entr" presetSubtype="1" fill="hold" nodeType="afterEffect">
                                  <p:stCondLst>
                                    <p:cond delay="0"/>
                                  </p:stCondLst>
                                  <p:childTnLst>
                                    <p:set>
                                      <p:cBhvr>
                                        <p:cTn id="35" dur="1" fill="hold">
                                          <p:stCondLst>
                                            <p:cond delay="0"/>
                                          </p:stCondLst>
                                        </p:cTn>
                                        <p:tgtEl>
                                          <p:spTgt spid="317493"/>
                                        </p:tgtEl>
                                        <p:attrNameLst>
                                          <p:attrName>style.visibility</p:attrName>
                                        </p:attrNameLst>
                                      </p:cBhvr>
                                      <p:to>
                                        <p:strVal val="visible"/>
                                      </p:to>
                                    </p:set>
                                    <p:animEffect transition="in" filter="wipe(up)">
                                      <p:cBhvr>
                                        <p:cTn id="36" dur="1250"/>
                                        <p:tgtEl>
                                          <p:spTgt spid="317493"/>
                                        </p:tgtEl>
                                      </p:cBhvr>
                                    </p:animEffect>
                                  </p:childTnLst>
                                </p:cTn>
                              </p:par>
                            </p:childTnLst>
                          </p:cTn>
                        </p:par>
                        <p:par>
                          <p:cTn id="37" fill="hold" nodeType="afterGroup">
                            <p:stCondLst>
                              <p:cond delay="9750"/>
                            </p:stCondLst>
                            <p:childTnLst>
                              <p:par>
                                <p:cTn id="38" presetID="22" presetClass="entr" presetSubtype="1" fill="hold" nodeType="afterEffect">
                                  <p:stCondLst>
                                    <p:cond delay="0"/>
                                  </p:stCondLst>
                                  <p:childTnLst>
                                    <p:set>
                                      <p:cBhvr>
                                        <p:cTn id="39" dur="1" fill="hold">
                                          <p:stCondLst>
                                            <p:cond delay="0"/>
                                          </p:stCondLst>
                                        </p:cTn>
                                        <p:tgtEl>
                                          <p:spTgt spid="317494"/>
                                        </p:tgtEl>
                                        <p:attrNameLst>
                                          <p:attrName>style.visibility</p:attrName>
                                        </p:attrNameLst>
                                      </p:cBhvr>
                                      <p:to>
                                        <p:strVal val="visible"/>
                                      </p:to>
                                    </p:set>
                                    <p:animEffect transition="in" filter="wipe(up)">
                                      <p:cBhvr>
                                        <p:cTn id="40" dur="1250"/>
                                        <p:tgtEl>
                                          <p:spTgt spid="317494"/>
                                        </p:tgtEl>
                                      </p:cBhvr>
                                    </p:animEffect>
                                  </p:childTnLst>
                                </p:cTn>
                              </p:par>
                            </p:childTnLst>
                          </p:cTn>
                        </p:par>
                        <p:par>
                          <p:cTn id="41" fill="hold" nodeType="afterGroup">
                            <p:stCondLst>
                              <p:cond delay="11000"/>
                            </p:stCondLst>
                            <p:childTnLst>
                              <p:par>
                                <p:cTn id="42" presetID="22" presetClass="entr" presetSubtype="1" fill="hold" nodeType="afterEffect">
                                  <p:stCondLst>
                                    <p:cond delay="0"/>
                                  </p:stCondLst>
                                  <p:childTnLst>
                                    <p:set>
                                      <p:cBhvr>
                                        <p:cTn id="43" dur="1" fill="hold">
                                          <p:stCondLst>
                                            <p:cond delay="0"/>
                                          </p:stCondLst>
                                        </p:cTn>
                                        <p:tgtEl>
                                          <p:spTgt spid="317497"/>
                                        </p:tgtEl>
                                        <p:attrNameLst>
                                          <p:attrName>style.visibility</p:attrName>
                                        </p:attrNameLst>
                                      </p:cBhvr>
                                      <p:to>
                                        <p:strVal val="visible"/>
                                      </p:to>
                                    </p:set>
                                    <p:animEffect transition="in" filter="wipe(up)">
                                      <p:cBhvr>
                                        <p:cTn id="44" dur="1250"/>
                                        <p:tgtEl>
                                          <p:spTgt spid="317497"/>
                                        </p:tgtEl>
                                      </p:cBhvr>
                                    </p:animEffect>
                                  </p:childTnLst>
                                </p:cTn>
                              </p:par>
                            </p:childTnLst>
                          </p:cTn>
                        </p:par>
                        <p:par>
                          <p:cTn id="45" fill="hold" nodeType="afterGroup">
                            <p:stCondLst>
                              <p:cond delay="13500"/>
                            </p:stCondLst>
                            <p:childTnLst>
                              <p:par>
                                <p:cTn id="46" presetID="22" presetClass="entr" presetSubtype="1" fill="hold" nodeType="afterEffect">
                                  <p:stCondLst>
                                    <p:cond delay="0"/>
                                  </p:stCondLst>
                                  <p:childTnLst>
                                    <p:set>
                                      <p:cBhvr>
                                        <p:cTn id="47" dur="1" fill="hold">
                                          <p:stCondLst>
                                            <p:cond delay="0"/>
                                          </p:stCondLst>
                                        </p:cTn>
                                        <p:tgtEl>
                                          <p:spTgt spid="317503"/>
                                        </p:tgtEl>
                                        <p:attrNameLst>
                                          <p:attrName>style.visibility</p:attrName>
                                        </p:attrNameLst>
                                      </p:cBhvr>
                                      <p:to>
                                        <p:strVal val="visible"/>
                                      </p:to>
                                    </p:set>
                                    <p:animEffect transition="in" filter="wipe(up)">
                                      <p:cBhvr>
                                        <p:cTn id="48" dur="1250"/>
                                        <p:tgtEl>
                                          <p:spTgt spid="317503"/>
                                        </p:tgtEl>
                                      </p:cBhvr>
                                    </p:animEffect>
                                  </p:childTnLst>
                                </p:cTn>
                              </p:par>
                            </p:childTnLst>
                          </p:cTn>
                        </p:par>
                        <p:par>
                          <p:cTn id="49" fill="hold" nodeType="afterGroup">
                            <p:stCondLst>
                              <p:cond delay="14750"/>
                            </p:stCondLst>
                            <p:childTnLst>
                              <p:par>
                                <p:cTn id="50" presetID="22" presetClass="entr" presetSubtype="1" fill="hold" nodeType="afterEffect">
                                  <p:stCondLst>
                                    <p:cond delay="0"/>
                                  </p:stCondLst>
                                  <p:childTnLst>
                                    <p:set>
                                      <p:cBhvr>
                                        <p:cTn id="51" dur="1" fill="hold">
                                          <p:stCondLst>
                                            <p:cond delay="0"/>
                                          </p:stCondLst>
                                        </p:cTn>
                                        <p:tgtEl>
                                          <p:spTgt spid="317506"/>
                                        </p:tgtEl>
                                        <p:attrNameLst>
                                          <p:attrName>style.visibility</p:attrName>
                                        </p:attrNameLst>
                                      </p:cBhvr>
                                      <p:to>
                                        <p:strVal val="visible"/>
                                      </p:to>
                                    </p:set>
                                    <p:animEffect transition="in" filter="wipe(up)">
                                      <p:cBhvr>
                                        <p:cTn id="52" dur="1250"/>
                                        <p:tgtEl>
                                          <p:spTgt spid="317506"/>
                                        </p:tgtEl>
                                      </p:cBhvr>
                                    </p:animEffect>
                                  </p:childTnLst>
                                </p:cTn>
                              </p:par>
                            </p:childTnLst>
                          </p:cTn>
                        </p:par>
                        <p:par>
                          <p:cTn id="53" fill="hold" nodeType="afterGroup">
                            <p:stCondLst>
                              <p:cond delay="16000"/>
                            </p:stCondLst>
                            <p:childTnLst>
                              <p:par>
                                <p:cTn id="54" presetID="22" presetClass="entr" presetSubtype="1" fill="hold" nodeType="afterEffect">
                                  <p:stCondLst>
                                    <p:cond delay="0"/>
                                  </p:stCondLst>
                                  <p:childTnLst>
                                    <p:set>
                                      <p:cBhvr>
                                        <p:cTn id="55" dur="1" fill="hold">
                                          <p:stCondLst>
                                            <p:cond delay="0"/>
                                          </p:stCondLst>
                                        </p:cTn>
                                        <p:tgtEl>
                                          <p:spTgt spid="317509"/>
                                        </p:tgtEl>
                                        <p:attrNameLst>
                                          <p:attrName>style.visibility</p:attrName>
                                        </p:attrNameLst>
                                      </p:cBhvr>
                                      <p:to>
                                        <p:strVal val="visible"/>
                                      </p:to>
                                    </p:set>
                                    <p:animEffect transition="in" filter="wipe(up)">
                                      <p:cBhvr>
                                        <p:cTn id="56" dur="1250"/>
                                        <p:tgtEl>
                                          <p:spTgt spid="317509"/>
                                        </p:tgtEl>
                                      </p:cBhvr>
                                    </p:animEffect>
                                  </p:childTnLst>
                                </p:cTn>
                              </p:par>
                            </p:childTnLst>
                          </p:cTn>
                        </p:par>
                        <p:par>
                          <p:cTn id="57" fill="hold">
                            <p:stCondLst>
                              <p:cond delay="17250"/>
                            </p:stCondLst>
                            <p:childTnLst>
                              <p:par>
                                <p:cTn id="58" presetID="22" presetClass="entr" presetSubtype="1" fill="hold" nodeType="afterEffect">
                                  <p:stCondLst>
                                    <p:cond delay="0"/>
                                  </p:stCondLst>
                                  <p:childTnLst>
                                    <p:set>
                                      <p:cBhvr>
                                        <p:cTn id="59" dur="1" fill="hold">
                                          <p:stCondLst>
                                            <p:cond delay="0"/>
                                          </p:stCondLst>
                                        </p:cTn>
                                        <p:tgtEl>
                                          <p:spTgt spid="317500"/>
                                        </p:tgtEl>
                                        <p:attrNameLst>
                                          <p:attrName>style.visibility</p:attrName>
                                        </p:attrNameLst>
                                      </p:cBhvr>
                                      <p:to>
                                        <p:strVal val="visible"/>
                                      </p:to>
                                    </p:set>
                                    <p:animEffect transition="in" filter="wipe(up)">
                                      <p:cBhvr>
                                        <p:cTn id="60" dur="1250"/>
                                        <p:tgtEl>
                                          <p:spTgt spid="31750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7512"/>
                                        </p:tgtEl>
                                        <p:attrNameLst>
                                          <p:attrName>style.visibility</p:attrName>
                                        </p:attrNameLst>
                                      </p:cBhvr>
                                      <p:to>
                                        <p:strVal val="visible"/>
                                      </p:to>
                                    </p:set>
                                    <p:animEffect transition="in" filter="wipe(left)">
                                      <p:cBhvr>
                                        <p:cTn id="65" dur="1500"/>
                                        <p:tgtEl>
                                          <p:spTgt spid="31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2"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1437</TotalTime>
  <Words>12336</Words>
  <Application>Microsoft Office PowerPoint</Application>
  <PresentationFormat>On-screen Show (4:3)</PresentationFormat>
  <Paragraphs>2106</Paragraphs>
  <Slides>66</Slides>
  <Notes>49</Notes>
  <HiddenSlides>0</HiddenSlides>
  <MMClips>0</MMClips>
  <ScaleCrop>false</ScaleCrop>
  <HeadingPairs>
    <vt:vector size="6" baseType="variant">
      <vt:variant>
        <vt:lpstr>Theme</vt:lpstr>
      </vt:variant>
      <vt:variant>
        <vt:i4>2</vt:i4>
      </vt:variant>
      <vt:variant>
        <vt:lpstr>Embedded OLE Servers</vt:lpstr>
      </vt:variant>
      <vt:variant>
        <vt:i4>5</vt:i4>
      </vt:variant>
      <vt:variant>
        <vt:lpstr>Slide Titles</vt:lpstr>
      </vt:variant>
      <vt:variant>
        <vt:i4>66</vt:i4>
      </vt:variant>
    </vt:vector>
  </HeadingPairs>
  <TitlesOfParts>
    <vt:vector size="73" baseType="lpstr">
      <vt:lpstr>Slipstream</vt:lpstr>
      <vt:lpstr>Custom Design</vt:lpstr>
      <vt:lpstr>Adobe Photoshop Image</vt:lpstr>
      <vt:lpstr>Bitmap Image</vt:lpstr>
      <vt:lpstr>MathType 4.0 Equation</vt:lpstr>
      <vt:lpstr>Microsoft ClipArt Gallery</vt:lpstr>
      <vt:lpstr>Microsoft Clip Gallery</vt:lpstr>
      <vt:lpstr>L’Art du Secret</vt:lpstr>
      <vt:lpstr> structure générale</vt:lpstr>
      <vt:lpstr>Alice et Bob suspects</vt:lpstr>
      <vt:lpstr>Stéganographie</vt:lpstr>
      <vt:lpstr>historique</vt:lpstr>
      <vt:lpstr>stéganographie et cryptographie</vt:lpstr>
      <vt:lpstr>stéganographie informatique</vt:lpstr>
      <vt:lpstr>structure de cette leçon</vt:lpstr>
      <vt:lpstr>chiffres romains</vt:lpstr>
      <vt:lpstr>épitaphe de la reine Elisabeth I</vt:lpstr>
      <vt:lpstr>     stéganographie romantique et poétique </vt:lpstr>
      <vt:lpstr>SOS comprimé et camouflé</vt:lpstr>
      <vt:lpstr>la forme et l’apparence</vt:lpstr>
      <vt:lpstr>le code de Francis Bacon</vt:lpstr>
      <vt:lpstr>caractères invisibles</vt:lpstr>
      <vt:lpstr>les programmes informatiques</vt:lpstr>
      <vt:lpstr>exemple: camoufler de l‘information dans des fichiers XML</vt:lpstr>
      <vt:lpstr>micro-points</vt:lpstr>
      <vt:lpstr>stéganographie linguistique</vt:lpstr>
      <vt:lpstr>messages statistiquement OK</vt:lpstr>
      <vt:lpstr>génération par dictionnaire</vt:lpstr>
      <vt:lpstr>messages orthographiquement OK</vt:lpstr>
      <vt:lpstr>textes à langages artificiels</vt:lpstr>
      <vt:lpstr>approche améliorée</vt:lpstr>
      <vt:lpstr>camouflage   NiceText</vt:lpstr>
      <vt:lpstr>prise en compte d’éléments sémantiques</vt:lpstr>
      <vt:lpstr>transformation de textes</vt:lpstr>
      <vt:lpstr>produit TextHide</vt:lpstr>
      <vt:lpstr>les n ! permutations d’une liste</vt:lpstr>
      <vt:lpstr>listes permutées</vt:lpstr>
      <vt:lpstr>format factoriel</vt:lpstr>
      <vt:lpstr>génération de la permutation  (2, 0, 1)</vt:lpstr>
      <vt:lpstr>génération de la forme factorielle</vt:lpstr>
      <vt:lpstr>une parade</vt:lpstr>
      <vt:lpstr>structure de cette leçon</vt:lpstr>
      <vt:lpstr>perception des couleurs</vt:lpstr>
      <vt:lpstr>représentation de la couleur</vt:lpstr>
      <vt:lpstr>coder le bit le moins significatif</vt:lpstr>
      <vt:lpstr> le dernier bit n’est pas aléatoire</vt:lpstr>
      <vt:lpstr>un stéganogramme</vt:lpstr>
      <vt:lpstr>partial visual attack</vt:lpstr>
      <vt:lpstr>hiding a bit in a domain</vt:lpstr>
      <vt:lpstr>color palettes</vt:lpstr>
      <vt:lpstr>structure of a .bmp file</vt:lpstr>
      <vt:lpstr>hiding a message in the palette </vt:lpstr>
      <vt:lpstr>JPEG format </vt:lpstr>
      <vt:lpstr>LSB substitution</vt:lpstr>
      <vt:lpstr>JPEG border effect</vt:lpstr>
      <vt:lpstr>             detection of border discontinuities</vt:lpstr>
      <vt:lpstr>examples of programs </vt:lpstr>
      <vt:lpstr>how to avoid statistical steganalysis ?</vt:lpstr>
      <vt:lpstr>random pixel permutations</vt:lpstr>
      <vt:lpstr>coding of sound files</vt:lpstr>
      <vt:lpstr>LSB substitution of .wav files</vt:lpstr>
      <vt:lpstr>example: AIFF steganogram </vt:lpstr>
      <vt:lpstr>example: MP3 steganogramme </vt:lpstr>
      <vt:lpstr>DVD files</vt:lpstr>
      <vt:lpstr>film files</vt:lpstr>
      <vt:lpstr>MPEG</vt:lpstr>
      <vt:lpstr>performance example</vt:lpstr>
      <vt:lpstr> hiding information in subtitles</vt:lpstr>
      <vt:lpstr>information hiding in unused space</vt:lpstr>
      <vt:lpstr>structure de cette leçon</vt:lpstr>
      <vt:lpstr>transmission onion</vt:lpstr>
      <vt:lpstr>mixage</vt:lpstr>
      <vt:lpstr> vous le saurez la prochaine fois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L’Art du Secret</dc:title>
  <dc:creator>Jean-Claude ASSELBORN</dc:creator>
  <cp:lastModifiedBy>Jean-Claude ASSELBORN</cp:lastModifiedBy>
  <cp:revision>161</cp:revision>
  <dcterms:created xsi:type="dcterms:W3CDTF">2006-08-16T00:00:00Z</dcterms:created>
  <dcterms:modified xsi:type="dcterms:W3CDTF">2011-03-14T16:53:32Z</dcterms:modified>
</cp:coreProperties>
</file>