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sldIdLst>
    <p:sldId id="256" r:id="rId3"/>
    <p:sldId id="263" r:id="rId4"/>
    <p:sldId id="258" r:id="rId5"/>
    <p:sldId id="27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5" r:id="rId19"/>
    <p:sldId id="276" r:id="rId20"/>
    <p:sldId id="271" r:id="rId21"/>
    <p:sldId id="272" r:id="rId22"/>
    <p:sldId id="277" r:id="rId23"/>
    <p:sldId id="278" r:id="rId24"/>
    <p:sldId id="279" r:id="rId25"/>
    <p:sldId id="280" r:id="rId26"/>
    <p:sldId id="281" r:id="rId27"/>
    <p:sldId id="286" r:id="rId28"/>
    <p:sldId id="287" r:id="rId29"/>
    <p:sldId id="288" r:id="rId30"/>
    <p:sldId id="290" r:id="rId31"/>
    <p:sldId id="291" r:id="rId32"/>
    <p:sldId id="293" r:id="rId33"/>
    <p:sldId id="295" r:id="rId34"/>
    <p:sldId id="296" r:id="rId35"/>
    <p:sldId id="326" r:id="rId36"/>
    <p:sldId id="297" r:id="rId37"/>
    <p:sldId id="300" r:id="rId38"/>
    <p:sldId id="303" r:id="rId39"/>
    <p:sldId id="305" r:id="rId40"/>
    <p:sldId id="306" r:id="rId41"/>
    <p:sldId id="309" r:id="rId42"/>
    <p:sldId id="325" r:id="rId43"/>
    <p:sldId id="311" r:id="rId44"/>
    <p:sldId id="312" r:id="rId45"/>
    <p:sldId id="310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4" r:id="rId54"/>
    <p:sldId id="327" r:id="rId55"/>
    <p:sldId id="328" r:id="rId56"/>
    <p:sldId id="329" r:id="rId57"/>
    <p:sldId id="330" r:id="rId58"/>
    <p:sldId id="33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 varScale="1">
        <p:scale>
          <a:sx n="83" d="100"/>
          <a:sy n="83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4FA0-DF57-48E7-80A4-8C65EE639210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F62A-34AE-4413-8E3B-9FFFD6C0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F62A-34AE-4413-8E3B-9FFFD6C0A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15641416-EC11-4BFA-BA1B-B89EB271AE95}" type="slidenum">
              <a:rPr lang="en-US"/>
              <a:pPr/>
              <a:t>12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D5270042-6C03-4E9F-910E-EF26375D6A3D}" type="slidenum">
              <a:rPr lang="en-US"/>
              <a:pPr/>
              <a:t>14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F5DC3BAE-90A3-4D30-8280-18BB8EB83065}" type="slidenum">
              <a:rPr lang="en-US"/>
              <a:pPr/>
              <a:t>15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621F8A51-77EE-405B-B3CC-071C239120F3}" type="slidenum">
              <a:rPr lang="en-US"/>
              <a:pPr/>
              <a:t>16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9A7E3450-A7E6-4436-8749-3532622F58A7}" type="slidenum">
              <a:rPr lang="en-US"/>
              <a:pPr/>
              <a:t>21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24438627-3B15-4C3C-B9DD-37279D452022}" type="slidenum">
              <a:rPr lang="en-US"/>
              <a:pPr/>
              <a:t>26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6BAE17DA-0564-4AE1-8097-3BD2791BD407}" type="slidenum">
              <a:rPr lang="en-US"/>
              <a:pPr/>
              <a:t>29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/>
              <a:t>Le même matériel peut être utilisé pour le chiffrement que pour le déchiffrement. Il suffit de l’utiliser autrement:</a:t>
            </a:r>
          </a:p>
          <a:p>
            <a:r>
              <a:rPr lang="fr-CH"/>
              <a:t>Les rôles des blocs de gauche et de droite sont simplement inversés.</a:t>
            </a:r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2C4A6CF5-3922-4A02-B820-0D23DEE1B467}" type="slidenum">
              <a:rPr lang="en-US"/>
              <a:pPr/>
              <a:t>30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grpSp>
        <p:nvGrpSpPr>
          <p:cNvPr id="262147" name="Group 3"/>
          <p:cNvGrpSpPr>
            <a:grpSpLocks/>
          </p:cNvGrpSpPr>
          <p:nvPr/>
        </p:nvGrpSpPr>
        <p:grpSpPr bwMode="auto">
          <a:xfrm>
            <a:off x="4114494" y="8053301"/>
            <a:ext cx="153354" cy="141833"/>
            <a:chOff x="1440" y="2160"/>
            <a:chExt cx="192" cy="192"/>
          </a:xfrm>
        </p:grpSpPr>
        <p:sp>
          <p:nvSpPr>
            <p:cNvPr id="262148" name="Oval 4"/>
            <p:cNvSpPr>
              <a:spLocks noChangeArrowheads="1"/>
            </p:cNvSpPr>
            <p:nvPr/>
          </p:nvSpPr>
          <p:spPr bwMode="auto">
            <a:xfrm>
              <a:off x="1440" y="2160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49" name="Line 5"/>
            <p:cNvSpPr>
              <a:spLocks noChangeShapeType="1"/>
            </p:cNvSpPr>
            <p:nvPr/>
          </p:nvSpPr>
          <p:spPr bwMode="auto">
            <a:xfrm>
              <a:off x="1536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440" y="225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2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A1B2B796-5A36-47AE-9303-C9B0D22172B5}" type="slidenum">
              <a:rPr lang="en-US"/>
              <a:pPr/>
              <a:t>31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54BA56E1-A54B-4963-B0F3-2E6DA6F393E9}" type="slidenum">
              <a:rPr lang="en-US"/>
              <a:pPr/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56BA1188-8BD0-49A3-98C1-9A20C8613E28}" type="slidenum">
              <a:rPr lang="en-US"/>
              <a:pPr/>
              <a:t>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5F38F444-1FA9-43CF-88CC-D759586AE00E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F9BE9E77-00AF-4ED9-B382-2E832AD29035}" type="slidenum">
              <a:rPr lang="en-US"/>
              <a:pPr/>
              <a:t>38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3B78E957-45D1-4E15-9521-0831B71F7D40}" type="slidenum">
              <a:rPr lang="en-US"/>
              <a:pPr/>
              <a:t>39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9A7E3450-A7E6-4436-8749-3532622F58A7}" type="slidenum">
              <a:rPr lang="en-US"/>
              <a:pPr/>
              <a:t>41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87026C08-113B-444B-8AB8-C32A55A78173}" type="slidenum">
              <a:rPr lang="en-US"/>
              <a:pPr/>
              <a:t>44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701E0CE5-CF5B-448E-B44C-1C1D67129318}" type="slidenum">
              <a:rPr lang="en-US"/>
              <a:pPr/>
              <a:t>53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F62A-34AE-4413-8E3B-9FFFD6C0A1B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AC36DD3D-8B43-4E47-89B4-3AA83153F7B8}" type="slidenum">
              <a:rPr lang="en-US"/>
              <a:pPr/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A24A920B-CF89-4F6A-94F6-DFB31873156D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2BC4B692-51E2-4FA5-B731-EE90A40DC3B8}" type="slidenum">
              <a:rPr lang="en-US"/>
              <a:pPr/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701E0CE5-CF5B-448E-B44C-1C1D67129318}" type="slidenum">
              <a:rPr lang="en-US"/>
              <a:pPr/>
              <a:t>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2A93117B-5903-42F1-861E-1B1DF0E57061}" type="slidenum">
              <a:rPr lang="en-US"/>
              <a:pPr/>
              <a:t>9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84225"/>
            <a:ext cx="4270375" cy="3203575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9A7E3450-A7E6-4436-8749-3532622F58A7}" type="slidenum">
              <a:rPr lang="en-US"/>
              <a:pPr/>
              <a:t>10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Application of Trust Systems (Prof. J.Cl. Asselborn)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20-Feb-2009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1. Symmetric Cryptography: a Survey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Transparent</a:t>
            </a:r>
            <a:r>
              <a:rPr lang="en-US">
                <a:latin typeface="Times New Roman" pitchFamily="18" charset="0"/>
              </a:rPr>
              <a:t> </a:t>
            </a:r>
            <a:fld id="{6B142AE1-9344-4AD3-B11C-DC251278C1EF}" type="slidenum">
              <a:rPr lang="en-US"/>
              <a:pPr/>
              <a:t>11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1963" cy="320357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57123"/>
            <a:ext cx="5030018" cy="4134444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4876801" cy="365125"/>
          </a:xfrm>
        </p:spPr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0" y="617220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2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7"/>
            <a:ext cx="8991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4953001" cy="365125"/>
          </a:xfrm>
        </p:spPr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102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3E4-43B2-482B-9BA2-9ACD1A7F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1"/>
                </a:solidFill>
              </a:rPr>
              <a:t>Leçon 1</a:t>
            </a:r>
          </a:p>
          <a:p>
            <a:r>
              <a:rPr lang="fr-CH" dirty="0" smtClean="0">
                <a:solidFill>
                  <a:schemeClr val="accent1"/>
                </a:solidFill>
              </a:rPr>
              <a:t>Assurer la confidentialité entre partenaires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175351" cy="1793167"/>
          </a:xfrm>
        </p:spPr>
        <p:txBody>
          <a:bodyPr/>
          <a:lstStyle/>
          <a:p>
            <a:r>
              <a:rPr lang="fr-CH" sz="8000" dirty="0" smtClean="0">
                <a:latin typeface="Vladimir Script" pitchFamily="66" charset="0"/>
              </a:rPr>
              <a:t>L’Art du Secret</a:t>
            </a:r>
            <a:endParaRPr lang="en-US" sz="8000" dirty="0">
              <a:latin typeface="Vladimir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762000"/>
            <a:ext cx="328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Jean-Claude Asselborn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1785" y="3048000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Vladimir Script" pitchFamily="66" charset="0"/>
              </a:rPr>
              <a:t>Confidentialité, </a:t>
            </a:r>
            <a:endParaRPr lang="en-US" sz="3600" dirty="0">
              <a:latin typeface="Vladimir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7585" y="3492401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Vladimir Script" pitchFamily="66" charset="0"/>
              </a:rPr>
              <a:t>Discrétion et </a:t>
            </a:r>
            <a:endParaRPr lang="en-US" sz="3600" dirty="0">
              <a:latin typeface="Vladimir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936802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Vladimir Script" pitchFamily="66" charset="0"/>
              </a:rPr>
              <a:t>Confiance</a:t>
            </a:r>
            <a:endParaRPr lang="en-US" sz="3600" dirty="0">
              <a:latin typeface="Vladimir Scrip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50" y="4382869"/>
            <a:ext cx="518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>
                <a:latin typeface="Vladimir Script" pitchFamily="66" charset="0"/>
              </a:rPr>
              <a:t>d</a:t>
            </a:r>
            <a:r>
              <a:rPr lang="fr-CH" sz="3600" dirty="0" smtClean="0">
                <a:latin typeface="Vladimir Script" pitchFamily="66" charset="0"/>
              </a:rPr>
              <a:t>ans la Société de l’Information</a:t>
            </a:r>
            <a:endParaRPr lang="en-US" sz="3600" dirty="0"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  <a:r>
              <a:rPr lang="en-GB" dirty="0" smtClean="0"/>
              <a:t>de cette leçon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1539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5495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ryptologie ancienne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36163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époque du </a:t>
            </a:r>
            <a:r>
              <a:rPr lang="en-US" sz="2400" dirty="0" smtClean="0">
                <a:latin typeface="Arial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ata </a:t>
            </a:r>
            <a:r>
              <a:rPr lang="en-US" sz="2400" dirty="0" smtClean="0">
                <a:latin typeface="Arial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ncryption </a:t>
            </a:r>
            <a:r>
              <a:rPr lang="en-US" sz="2400" dirty="0" smtClean="0">
                <a:latin typeface="Arial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tandard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46831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l’ après-</a:t>
            </a:r>
            <a:r>
              <a:rPr lang="en-US" sz="2400" dirty="0" smtClean="0">
                <a:latin typeface="Arial" charset="0"/>
              </a:rPr>
              <a:t>DES</a:t>
            </a:r>
            <a:endParaRPr lang="en-US" sz="2400" dirty="0">
              <a:latin typeface="Arial" charset="0"/>
            </a:endParaRP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219200" y="25495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1219200" y="36163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1219200" y="46831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1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2435225"/>
            <a:ext cx="5334000" cy="990600"/>
          </a:xfrm>
          <a:prstGeom prst="rect">
            <a:avLst/>
          </a:prstGeom>
          <a:solidFill>
            <a:srgbClr val="F3DC7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en-US" sz="3600" dirty="0">
                <a:latin typeface="Arial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ryptologie ancienne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5715000" y="914400"/>
            <a:ext cx="2514600" cy="167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manuelle 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et 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mécanique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 autoUpdateAnimBg="0"/>
      <p:bldP spid="315396" grpId="0" animBg="1" autoUpdateAnimBg="0"/>
      <p:bldP spid="315397" grpId="0" animBg="1" autoUpdateAnimBg="0"/>
      <p:bldP spid="315399" grpId="0" animBg="1" autoUpdateAnimBg="0"/>
      <p:bldP spid="315400" grpId="0" animBg="1" autoUpdateAnimBg="0"/>
      <p:bldP spid="315401" grpId="0" animBg="1" autoUpdateAnimBg="0"/>
      <p:bldP spid="315398" grpId="0" animBg="1" autoUpdateAnimBg="0"/>
      <p:bldP spid="31540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09" name="Rectangle 10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éthodes anciennes(1</a:t>
            </a:r>
            <a:r>
              <a:rPr lang="fr-FR" dirty="0"/>
              <a:t>)</a:t>
            </a:r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46807" name="Group 1047"/>
          <p:cNvGrpSpPr>
            <a:grpSpLocks/>
          </p:cNvGrpSpPr>
          <p:nvPr/>
        </p:nvGrpSpPr>
        <p:grpSpPr bwMode="auto">
          <a:xfrm>
            <a:off x="369888" y="2187575"/>
            <a:ext cx="8369300" cy="1676400"/>
            <a:chOff x="233" y="1920"/>
            <a:chExt cx="5272" cy="1056"/>
          </a:xfrm>
        </p:grpSpPr>
        <p:sp>
          <p:nvSpPr>
            <p:cNvPr id="246787" name="Rectangle 1027"/>
            <p:cNvSpPr>
              <a:spLocks noChangeArrowheads="1"/>
            </p:cNvSpPr>
            <p:nvPr/>
          </p:nvSpPr>
          <p:spPr bwMode="auto">
            <a:xfrm>
              <a:off x="233" y="2208"/>
              <a:ext cx="1329" cy="432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/>
                <a:t>s</a:t>
              </a:r>
              <a:r>
                <a:rPr lang="fr-FR" sz="2000" dirty="0" smtClean="0">
                  <a:solidFill>
                    <a:schemeClr val="tx1"/>
                  </a:solidFill>
                </a:rPr>
                <a:t>ymbole du </a:t>
              </a:r>
            </a:p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texte clair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46788" name="Rectangle 1028"/>
            <p:cNvSpPr>
              <a:spLocks noChangeArrowheads="1"/>
            </p:cNvSpPr>
            <p:nvPr/>
          </p:nvSpPr>
          <p:spPr bwMode="auto">
            <a:xfrm>
              <a:off x="2049" y="1920"/>
              <a:ext cx="1507" cy="105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9" name="Rectangle 1029"/>
            <p:cNvSpPr>
              <a:spLocks noChangeArrowheads="1"/>
            </p:cNvSpPr>
            <p:nvPr/>
          </p:nvSpPr>
          <p:spPr bwMode="auto">
            <a:xfrm>
              <a:off x="4043" y="2208"/>
              <a:ext cx="1462" cy="4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/>
                <a:t>s</a:t>
              </a:r>
              <a:r>
                <a:rPr lang="fr-FR" sz="2000" dirty="0" smtClean="0">
                  <a:solidFill>
                    <a:schemeClr val="tx1"/>
                  </a:solidFill>
                </a:rPr>
                <a:t>ymbole du</a:t>
              </a:r>
            </a:p>
            <a:p>
              <a:pPr algn="ctr" defTabSz="762000"/>
              <a:r>
                <a:rPr lang="fr-FR" sz="2000" dirty="0"/>
                <a:t>t</a:t>
              </a:r>
              <a:r>
                <a:rPr lang="fr-FR" sz="2000" dirty="0" smtClean="0"/>
                <a:t>exte chiffré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46790" name="Line 1030"/>
            <p:cNvSpPr>
              <a:spLocks noChangeShapeType="1"/>
            </p:cNvSpPr>
            <p:nvPr/>
          </p:nvSpPr>
          <p:spPr bwMode="auto">
            <a:xfrm>
              <a:off x="1562" y="2400"/>
              <a:ext cx="48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Line 1031"/>
            <p:cNvSpPr>
              <a:spLocks noChangeShapeType="1"/>
            </p:cNvSpPr>
            <p:nvPr/>
          </p:nvSpPr>
          <p:spPr bwMode="auto">
            <a:xfrm>
              <a:off x="3556" y="2400"/>
              <a:ext cx="48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793" name="Group 1033"/>
          <p:cNvGrpSpPr>
            <a:grpSpLocks/>
          </p:cNvGrpSpPr>
          <p:nvPr/>
        </p:nvGrpSpPr>
        <p:grpSpPr bwMode="auto">
          <a:xfrm>
            <a:off x="3429000" y="2263775"/>
            <a:ext cx="2039938" cy="1539875"/>
            <a:chOff x="2182" y="1968"/>
            <a:chExt cx="1285" cy="970"/>
          </a:xfrm>
        </p:grpSpPr>
        <p:sp>
          <p:nvSpPr>
            <p:cNvPr id="246794" name="Oval 1034"/>
            <p:cNvSpPr>
              <a:spLocks noChangeArrowheads="1"/>
            </p:cNvSpPr>
            <p:nvPr/>
          </p:nvSpPr>
          <p:spPr bwMode="auto">
            <a:xfrm>
              <a:off x="2182" y="1968"/>
              <a:ext cx="355" cy="9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5" name="Oval 1035"/>
            <p:cNvSpPr>
              <a:spLocks noChangeArrowheads="1"/>
            </p:cNvSpPr>
            <p:nvPr/>
          </p:nvSpPr>
          <p:spPr bwMode="auto">
            <a:xfrm>
              <a:off x="3113" y="1968"/>
              <a:ext cx="354" cy="9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Text Box 1036"/>
            <p:cNvSpPr txBox="1">
              <a:spLocks noChangeArrowheads="1"/>
            </p:cNvSpPr>
            <p:nvPr/>
          </p:nvSpPr>
          <p:spPr bwMode="auto">
            <a:xfrm>
              <a:off x="2253" y="2016"/>
              <a:ext cx="18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200"/>
                <a:t>A</a:t>
              </a:r>
            </a:p>
            <a:p>
              <a:pPr algn="ctr"/>
              <a:r>
                <a:rPr lang="fr-FR" sz="1200"/>
                <a:t>B</a:t>
              </a:r>
            </a:p>
            <a:p>
              <a:pPr algn="ctr"/>
              <a:r>
                <a:rPr lang="fr-FR" sz="1200"/>
                <a:t>C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Z</a:t>
              </a:r>
            </a:p>
          </p:txBody>
        </p:sp>
        <p:sp>
          <p:nvSpPr>
            <p:cNvPr id="246797" name="Text Box 1037"/>
            <p:cNvSpPr txBox="1">
              <a:spLocks noChangeArrowheads="1"/>
            </p:cNvSpPr>
            <p:nvPr/>
          </p:nvSpPr>
          <p:spPr bwMode="auto">
            <a:xfrm>
              <a:off x="3194" y="2016"/>
              <a:ext cx="18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200"/>
                <a:t>A</a:t>
              </a:r>
            </a:p>
            <a:p>
              <a:pPr algn="ctr"/>
              <a:r>
                <a:rPr lang="fr-FR" sz="1200"/>
                <a:t>B</a:t>
              </a:r>
              <a:br>
                <a:rPr lang="fr-FR" sz="1200"/>
              </a:br>
              <a:r>
                <a:rPr lang="fr-FR" sz="1200"/>
                <a:t>C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Z</a:t>
              </a:r>
            </a:p>
          </p:txBody>
        </p:sp>
        <p:sp>
          <p:nvSpPr>
            <p:cNvPr id="246798" name="Line 1038"/>
            <p:cNvSpPr>
              <a:spLocks noChangeShapeType="1"/>
            </p:cNvSpPr>
            <p:nvPr/>
          </p:nvSpPr>
          <p:spPr bwMode="auto">
            <a:xfrm>
              <a:off x="2404" y="2112"/>
              <a:ext cx="797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9" name="Line 1039"/>
            <p:cNvSpPr>
              <a:spLocks noChangeShapeType="1"/>
            </p:cNvSpPr>
            <p:nvPr/>
          </p:nvSpPr>
          <p:spPr bwMode="auto">
            <a:xfrm>
              <a:off x="2359" y="2208"/>
              <a:ext cx="88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0" name="Line 1040"/>
            <p:cNvSpPr>
              <a:spLocks noChangeShapeType="1"/>
            </p:cNvSpPr>
            <p:nvPr/>
          </p:nvSpPr>
          <p:spPr bwMode="auto">
            <a:xfrm flipV="1">
              <a:off x="2448" y="2592"/>
              <a:ext cx="753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1" name="Line 1041"/>
            <p:cNvSpPr>
              <a:spLocks noChangeShapeType="1"/>
            </p:cNvSpPr>
            <p:nvPr/>
          </p:nvSpPr>
          <p:spPr bwMode="auto">
            <a:xfrm flipV="1">
              <a:off x="2404" y="2160"/>
              <a:ext cx="797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2" name="Line 1042"/>
            <p:cNvSpPr>
              <a:spLocks noChangeShapeType="1"/>
            </p:cNvSpPr>
            <p:nvPr/>
          </p:nvSpPr>
          <p:spPr bwMode="auto">
            <a:xfrm flipV="1">
              <a:off x="2448" y="2304"/>
              <a:ext cx="753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3" name="Line 1043"/>
            <p:cNvSpPr>
              <a:spLocks noChangeShapeType="1"/>
            </p:cNvSpPr>
            <p:nvPr/>
          </p:nvSpPr>
          <p:spPr bwMode="auto">
            <a:xfrm flipV="1">
              <a:off x="2404" y="2400"/>
              <a:ext cx="797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4" name="Line 1044"/>
            <p:cNvSpPr>
              <a:spLocks noChangeShapeType="1"/>
            </p:cNvSpPr>
            <p:nvPr/>
          </p:nvSpPr>
          <p:spPr bwMode="auto">
            <a:xfrm>
              <a:off x="2359" y="2496"/>
              <a:ext cx="88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5" name="Text Box 1045"/>
            <p:cNvSpPr txBox="1">
              <a:spLocks noChangeArrowheads="1"/>
            </p:cNvSpPr>
            <p:nvPr/>
          </p:nvSpPr>
          <p:spPr bwMode="auto">
            <a:xfrm>
              <a:off x="2422" y="2688"/>
              <a:ext cx="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dirty="0">
                  <a:solidFill>
                    <a:schemeClr val="bg1"/>
                  </a:solidFill>
                </a:rPr>
                <a:t>substitution</a:t>
              </a:r>
            </a:p>
          </p:txBody>
        </p:sp>
      </p:grpSp>
      <p:sp>
        <p:nvSpPr>
          <p:cNvPr id="246806" name="Text Box 1046"/>
          <p:cNvSpPr txBox="1">
            <a:spLocks noChangeArrowheads="1"/>
          </p:cNvSpPr>
          <p:nvPr/>
        </p:nvSpPr>
        <p:spPr bwMode="auto">
          <a:xfrm>
            <a:off x="1219200" y="1196975"/>
            <a:ext cx="67120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600" dirty="0"/>
              <a:t>1) </a:t>
            </a:r>
            <a:r>
              <a:rPr lang="fr-FR" sz="3600" dirty="0" smtClean="0"/>
              <a:t>Substitution mono-alphabétique </a:t>
            </a:r>
            <a:endParaRPr lang="fr-FR" sz="3600" dirty="0"/>
          </a:p>
        </p:txBody>
      </p:sp>
      <p:sp>
        <p:nvSpPr>
          <p:cNvPr id="246808" name="Rectangle 1048"/>
          <p:cNvSpPr>
            <a:spLocks noChangeArrowheads="1"/>
          </p:cNvSpPr>
          <p:nvPr/>
        </p:nvSpPr>
        <p:spPr bwMode="auto">
          <a:xfrm>
            <a:off x="762000" y="4244975"/>
            <a:ext cx="7924800" cy="1295400"/>
          </a:xfrm>
          <a:prstGeom prst="rect">
            <a:avLst/>
          </a:prstGeom>
          <a:solidFill>
            <a:srgbClr val="D1D1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CH" sz="2400" dirty="0" smtClean="0">
                <a:solidFill>
                  <a:schemeClr val="accent1"/>
                </a:solidFill>
                <a:latin typeface="Arial" charset="0"/>
              </a:rPr>
              <a:t>terminologie:   </a:t>
            </a:r>
            <a:r>
              <a:rPr lang="fr-CH" sz="2400" dirty="0">
                <a:solidFill>
                  <a:schemeClr val="tx1"/>
                </a:solidFill>
                <a:latin typeface="Arial" charset="0"/>
              </a:rPr>
              <a:t>SUBSTITUTION</a:t>
            </a:r>
          </a:p>
          <a:p>
            <a:r>
              <a:rPr lang="fr-CH" sz="2400" dirty="0" smtClean="0">
                <a:solidFill>
                  <a:schemeClr val="tx1"/>
                </a:solidFill>
                <a:latin typeface="Arial" charset="0"/>
              </a:rPr>
              <a:t>Chaque symbole est remplacé par un autre symbole</a:t>
            </a:r>
            <a:endParaRPr lang="fr-CH" sz="2400" dirty="0">
              <a:solidFill>
                <a:schemeClr val="tx1"/>
              </a:solidFill>
              <a:latin typeface="Arial" charset="0"/>
            </a:endParaRPr>
          </a:p>
          <a:p>
            <a:r>
              <a:rPr lang="fr-CH" sz="2400" dirty="0" smtClean="0">
                <a:solidFill>
                  <a:schemeClr val="tx1"/>
                </a:solidFill>
                <a:latin typeface="Arial" charset="0"/>
              </a:rPr>
              <a:t>(du même alphabet ou d’un autre alphabet).</a:t>
            </a:r>
            <a:endParaRPr lang="en-GB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68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68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6" grpId="0" autoUpdateAnimBg="0"/>
      <p:bldP spid="246808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40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dirty="0"/>
              <a:t>: </a:t>
            </a:r>
            <a:r>
              <a:rPr lang="fr-FR" smtClean="0"/>
              <a:t>code de César</a:t>
            </a:r>
            <a:endParaRPr lang="fr-FR" dirty="0"/>
          </a:p>
        </p:txBody>
      </p:sp>
      <p:sp>
        <p:nvSpPr>
          <p:cNvPr id="1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48835" name="Group 3"/>
          <p:cNvGrpSpPr>
            <a:grpSpLocks/>
          </p:cNvGrpSpPr>
          <p:nvPr/>
        </p:nvGrpSpPr>
        <p:grpSpPr bwMode="auto">
          <a:xfrm>
            <a:off x="0" y="2438400"/>
            <a:ext cx="949325" cy="527050"/>
            <a:chOff x="0" y="1536"/>
            <a:chExt cx="598" cy="332"/>
          </a:xfrm>
        </p:grpSpPr>
        <p:sp>
          <p:nvSpPr>
            <p:cNvPr id="248836" name="Rectangle 4"/>
            <p:cNvSpPr>
              <a:spLocks noChangeArrowheads="1"/>
            </p:cNvSpPr>
            <p:nvPr/>
          </p:nvSpPr>
          <p:spPr bwMode="auto">
            <a:xfrm>
              <a:off x="0" y="1536"/>
              <a:ext cx="199" cy="332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48837" name="Rectangle 5"/>
            <p:cNvSpPr>
              <a:spLocks noChangeArrowheads="1"/>
            </p:cNvSpPr>
            <p:nvPr/>
          </p:nvSpPr>
          <p:spPr bwMode="auto">
            <a:xfrm>
              <a:off x="199" y="1536"/>
              <a:ext cx="200" cy="332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48838" name="Rectangle 6"/>
            <p:cNvSpPr>
              <a:spLocks noChangeArrowheads="1"/>
            </p:cNvSpPr>
            <p:nvPr/>
          </p:nvSpPr>
          <p:spPr bwMode="auto">
            <a:xfrm>
              <a:off x="399" y="1536"/>
              <a:ext cx="199" cy="332"/>
            </a:xfrm>
            <a:prstGeom prst="rect">
              <a:avLst/>
            </a:prstGeom>
            <a:solidFill>
              <a:srgbClr val="EBEB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248839" name="Group 7"/>
          <p:cNvGrpSpPr>
            <a:grpSpLocks/>
          </p:cNvGrpSpPr>
          <p:nvPr/>
        </p:nvGrpSpPr>
        <p:grpSpPr bwMode="auto">
          <a:xfrm>
            <a:off x="949325" y="2438400"/>
            <a:ext cx="8220075" cy="527050"/>
            <a:chOff x="598" y="1536"/>
            <a:chExt cx="5178" cy="332"/>
          </a:xfrm>
        </p:grpSpPr>
        <p:sp>
          <p:nvSpPr>
            <p:cNvPr id="248840" name="Rectangle 8"/>
            <p:cNvSpPr>
              <a:spLocks noChangeArrowheads="1"/>
            </p:cNvSpPr>
            <p:nvPr/>
          </p:nvSpPr>
          <p:spPr bwMode="auto">
            <a:xfrm>
              <a:off x="598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48841" name="Rectangle 9"/>
            <p:cNvSpPr>
              <a:spLocks noChangeArrowheads="1"/>
            </p:cNvSpPr>
            <p:nvPr/>
          </p:nvSpPr>
          <p:spPr bwMode="auto">
            <a:xfrm>
              <a:off x="798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48842" name="Rectangle 10"/>
            <p:cNvSpPr>
              <a:spLocks noChangeArrowheads="1"/>
            </p:cNvSpPr>
            <p:nvPr/>
          </p:nvSpPr>
          <p:spPr bwMode="auto">
            <a:xfrm>
              <a:off x="997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48843" name="Rectangle 11"/>
            <p:cNvSpPr>
              <a:spLocks noChangeArrowheads="1"/>
            </p:cNvSpPr>
            <p:nvPr/>
          </p:nvSpPr>
          <p:spPr bwMode="auto">
            <a:xfrm>
              <a:off x="1196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48844" name="Rectangle 12"/>
            <p:cNvSpPr>
              <a:spLocks noChangeArrowheads="1"/>
            </p:cNvSpPr>
            <p:nvPr/>
          </p:nvSpPr>
          <p:spPr bwMode="auto">
            <a:xfrm>
              <a:off x="1396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48845" name="Rectangle 13"/>
            <p:cNvSpPr>
              <a:spLocks noChangeArrowheads="1"/>
            </p:cNvSpPr>
            <p:nvPr/>
          </p:nvSpPr>
          <p:spPr bwMode="auto">
            <a:xfrm>
              <a:off x="1595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48846" name="Rectangle 14"/>
            <p:cNvSpPr>
              <a:spLocks noChangeArrowheads="1"/>
            </p:cNvSpPr>
            <p:nvPr/>
          </p:nvSpPr>
          <p:spPr bwMode="auto">
            <a:xfrm>
              <a:off x="1794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48847" name="Rectangle 15"/>
            <p:cNvSpPr>
              <a:spLocks noChangeArrowheads="1"/>
            </p:cNvSpPr>
            <p:nvPr/>
          </p:nvSpPr>
          <p:spPr bwMode="auto">
            <a:xfrm>
              <a:off x="1994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48848" name="Rectangle 16"/>
            <p:cNvSpPr>
              <a:spLocks noChangeArrowheads="1"/>
            </p:cNvSpPr>
            <p:nvPr/>
          </p:nvSpPr>
          <p:spPr bwMode="auto">
            <a:xfrm>
              <a:off x="2193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8849" name="Rectangle 17"/>
            <p:cNvSpPr>
              <a:spLocks noChangeArrowheads="1"/>
            </p:cNvSpPr>
            <p:nvPr/>
          </p:nvSpPr>
          <p:spPr bwMode="auto">
            <a:xfrm>
              <a:off x="2393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48850" name="Rectangle 18"/>
            <p:cNvSpPr>
              <a:spLocks noChangeArrowheads="1"/>
            </p:cNvSpPr>
            <p:nvPr/>
          </p:nvSpPr>
          <p:spPr bwMode="auto">
            <a:xfrm>
              <a:off x="2592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48851" name="Rectangle 19"/>
            <p:cNvSpPr>
              <a:spLocks noChangeArrowheads="1"/>
            </p:cNvSpPr>
            <p:nvPr/>
          </p:nvSpPr>
          <p:spPr bwMode="auto">
            <a:xfrm>
              <a:off x="2791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8852" name="Rectangle 20"/>
            <p:cNvSpPr>
              <a:spLocks noChangeArrowheads="1"/>
            </p:cNvSpPr>
            <p:nvPr/>
          </p:nvSpPr>
          <p:spPr bwMode="auto">
            <a:xfrm>
              <a:off x="2991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48853" name="Rectangle 21"/>
            <p:cNvSpPr>
              <a:spLocks noChangeArrowheads="1"/>
            </p:cNvSpPr>
            <p:nvPr/>
          </p:nvSpPr>
          <p:spPr bwMode="auto">
            <a:xfrm>
              <a:off x="3190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48854" name="Rectangle 22"/>
            <p:cNvSpPr>
              <a:spLocks noChangeArrowheads="1"/>
            </p:cNvSpPr>
            <p:nvPr/>
          </p:nvSpPr>
          <p:spPr bwMode="auto">
            <a:xfrm>
              <a:off x="3390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48855" name="Rectangle 23"/>
            <p:cNvSpPr>
              <a:spLocks noChangeArrowheads="1"/>
            </p:cNvSpPr>
            <p:nvPr/>
          </p:nvSpPr>
          <p:spPr bwMode="auto">
            <a:xfrm>
              <a:off x="3589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48856" name="Rectangle 24"/>
            <p:cNvSpPr>
              <a:spLocks noChangeArrowheads="1"/>
            </p:cNvSpPr>
            <p:nvPr/>
          </p:nvSpPr>
          <p:spPr bwMode="auto">
            <a:xfrm>
              <a:off x="3788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48857" name="Rectangle 25"/>
            <p:cNvSpPr>
              <a:spLocks noChangeArrowheads="1"/>
            </p:cNvSpPr>
            <p:nvPr/>
          </p:nvSpPr>
          <p:spPr bwMode="auto">
            <a:xfrm>
              <a:off x="3988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48858" name="Rectangle 26"/>
            <p:cNvSpPr>
              <a:spLocks noChangeArrowheads="1"/>
            </p:cNvSpPr>
            <p:nvPr/>
          </p:nvSpPr>
          <p:spPr bwMode="auto">
            <a:xfrm>
              <a:off x="4187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48859" name="Rectangle 27"/>
            <p:cNvSpPr>
              <a:spLocks noChangeArrowheads="1"/>
            </p:cNvSpPr>
            <p:nvPr/>
          </p:nvSpPr>
          <p:spPr bwMode="auto">
            <a:xfrm>
              <a:off x="4386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248860" name="Rectangle 28"/>
            <p:cNvSpPr>
              <a:spLocks noChangeArrowheads="1"/>
            </p:cNvSpPr>
            <p:nvPr/>
          </p:nvSpPr>
          <p:spPr bwMode="auto">
            <a:xfrm>
              <a:off x="4586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8861" name="Rectangle 29"/>
            <p:cNvSpPr>
              <a:spLocks noChangeArrowheads="1"/>
            </p:cNvSpPr>
            <p:nvPr/>
          </p:nvSpPr>
          <p:spPr bwMode="auto">
            <a:xfrm>
              <a:off x="4785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248862" name="Rectangle 30"/>
            <p:cNvSpPr>
              <a:spLocks noChangeArrowheads="1"/>
            </p:cNvSpPr>
            <p:nvPr/>
          </p:nvSpPr>
          <p:spPr bwMode="auto">
            <a:xfrm>
              <a:off x="4985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48863" name="Rectangle 31"/>
            <p:cNvSpPr>
              <a:spLocks noChangeArrowheads="1"/>
            </p:cNvSpPr>
            <p:nvPr/>
          </p:nvSpPr>
          <p:spPr bwMode="auto">
            <a:xfrm>
              <a:off x="5178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48864" name="Rectangle 32"/>
            <p:cNvSpPr>
              <a:spLocks noChangeArrowheads="1"/>
            </p:cNvSpPr>
            <p:nvPr/>
          </p:nvSpPr>
          <p:spPr bwMode="auto">
            <a:xfrm>
              <a:off x="5377" y="1536"/>
              <a:ext cx="200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48865" name="Rectangle 33"/>
            <p:cNvSpPr>
              <a:spLocks noChangeArrowheads="1"/>
            </p:cNvSpPr>
            <p:nvPr/>
          </p:nvSpPr>
          <p:spPr bwMode="auto">
            <a:xfrm>
              <a:off x="5577" y="1536"/>
              <a:ext cx="199" cy="332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248866" name="Group 34"/>
          <p:cNvGrpSpPr>
            <a:grpSpLocks/>
          </p:cNvGrpSpPr>
          <p:nvPr/>
        </p:nvGrpSpPr>
        <p:grpSpPr bwMode="auto">
          <a:xfrm>
            <a:off x="1066800" y="1587500"/>
            <a:ext cx="8013700" cy="876300"/>
            <a:chOff x="672" y="1000"/>
            <a:chExt cx="5048" cy="552"/>
          </a:xfrm>
        </p:grpSpPr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672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88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108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0" name="Line 38"/>
            <p:cNvSpPr>
              <a:spLocks noChangeShapeType="1"/>
            </p:cNvSpPr>
            <p:nvPr/>
          </p:nvSpPr>
          <p:spPr bwMode="auto">
            <a:xfrm>
              <a:off x="1272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>
              <a:off x="1472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2" name="Line 40"/>
            <p:cNvSpPr>
              <a:spLocks noChangeShapeType="1"/>
            </p:cNvSpPr>
            <p:nvPr/>
          </p:nvSpPr>
          <p:spPr bwMode="auto">
            <a:xfrm>
              <a:off x="1672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3" name="Line 41"/>
            <p:cNvSpPr>
              <a:spLocks noChangeShapeType="1"/>
            </p:cNvSpPr>
            <p:nvPr/>
          </p:nvSpPr>
          <p:spPr bwMode="auto">
            <a:xfrm>
              <a:off x="188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4" name="Line 42"/>
            <p:cNvSpPr>
              <a:spLocks noChangeShapeType="1"/>
            </p:cNvSpPr>
            <p:nvPr/>
          </p:nvSpPr>
          <p:spPr bwMode="auto">
            <a:xfrm>
              <a:off x="208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5" name="Line 43"/>
            <p:cNvSpPr>
              <a:spLocks noChangeShapeType="1"/>
            </p:cNvSpPr>
            <p:nvPr/>
          </p:nvSpPr>
          <p:spPr bwMode="auto">
            <a:xfrm>
              <a:off x="228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6" name="Line 44"/>
            <p:cNvSpPr>
              <a:spLocks noChangeShapeType="1"/>
            </p:cNvSpPr>
            <p:nvPr/>
          </p:nvSpPr>
          <p:spPr bwMode="auto">
            <a:xfrm>
              <a:off x="248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7" name="Line 45"/>
            <p:cNvSpPr>
              <a:spLocks noChangeShapeType="1"/>
            </p:cNvSpPr>
            <p:nvPr/>
          </p:nvSpPr>
          <p:spPr bwMode="auto">
            <a:xfrm>
              <a:off x="2672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8" name="Line 46"/>
            <p:cNvSpPr>
              <a:spLocks noChangeShapeType="1"/>
            </p:cNvSpPr>
            <p:nvPr/>
          </p:nvSpPr>
          <p:spPr bwMode="auto">
            <a:xfrm>
              <a:off x="2864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9" name="Line 47"/>
            <p:cNvSpPr>
              <a:spLocks noChangeShapeType="1"/>
            </p:cNvSpPr>
            <p:nvPr/>
          </p:nvSpPr>
          <p:spPr bwMode="auto">
            <a:xfrm>
              <a:off x="3064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0" name="Line 48"/>
            <p:cNvSpPr>
              <a:spLocks noChangeShapeType="1"/>
            </p:cNvSpPr>
            <p:nvPr/>
          </p:nvSpPr>
          <p:spPr bwMode="auto">
            <a:xfrm>
              <a:off x="3256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1" name="Line 49"/>
            <p:cNvSpPr>
              <a:spLocks noChangeShapeType="1"/>
            </p:cNvSpPr>
            <p:nvPr/>
          </p:nvSpPr>
          <p:spPr bwMode="auto">
            <a:xfrm>
              <a:off x="3456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2" name="Line 50"/>
            <p:cNvSpPr>
              <a:spLocks noChangeShapeType="1"/>
            </p:cNvSpPr>
            <p:nvPr/>
          </p:nvSpPr>
          <p:spPr bwMode="auto">
            <a:xfrm>
              <a:off x="3648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3" name="Line 51"/>
            <p:cNvSpPr>
              <a:spLocks noChangeShapeType="1"/>
            </p:cNvSpPr>
            <p:nvPr/>
          </p:nvSpPr>
          <p:spPr bwMode="auto">
            <a:xfrm>
              <a:off x="3848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4" name="Line 52"/>
            <p:cNvSpPr>
              <a:spLocks noChangeShapeType="1"/>
            </p:cNvSpPr>
            <p:nvPr/>
          </p:nvSpPr>
          <p:spPr bwMode="auto">
            <a:xfrm>
              <a:off x="4056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5" name="Line 53"/>
            <p:cNvSpPr>
              <a:spLocks noChangeShapeType="1"/>
            </p:cNvSpPr>
            <p:nvPr/>
          </p:nvSpPr>
          <p:spPr bwMode="auto">
            <a:xfrm>
              <a:off x="4256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6" name="Line 54"/>
            <p:cNvSpPr>
              <a:spLocks noChangeShapeType="1"/>
            </p:cNvSpPr>
            <p:nvPr/>
          </p:nvSpPr>
          <p:spPr bwMode="auto">
            <a:xfrm>
              <a:off x="4456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7" name="Line 55"/>
            <p:cNvSpPr>
              <a:spLocks noChangeShapeType="1"/>
            </p:cNvSpPr>
            <p:nvPr/>
          </p:nvSpPr>
          <p:spPr bwMode="auto">
            <a:xfrm>
              <a:off x="4648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8" name="Line 56"/>
            <p:cNvSpPr>
              <a:spLocks noChangeShapeType="1"/>
            </p:cNvSpPr>
            <p:nvPr/>
          </p:nvSpPr>
          <p:spPr bwMode="auto">
            <a:xfrm>
              <a:off x="4840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9" name="Line 57"/>
            <p:cNvSpPr>
              <a:spLocks noChangeShapeType="1"/>
            </p:cNvSpPr>
            <p:nvPr/>
          </p:nvSpPr>
          <p:spPr bwMode="auto">
            <a:xfrm>
              <a:off x="5048" y="1000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90" name="Line 58"/>
            <p:cNvSpPr>
              <a:spLocks noChangeShapeType="1"/>
            </p:cNvSpPr>
            <p:nvPr/>
          </p:nvSpPr>
          <p:spPr bwMode="auto">
            <a:xfrm>
              <a:off x="5256" y="1008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91" name="Line 59"/>
            <p:cNvSpPr>
              <a:spLocks noChangeShapeType="1"/>
            </p:cNvSpPr>
            <p:nvPr/>
          </p:nvSpPr>
          <p:spPr bwMode="auto">
            <a:xfrm>
              <a:off x="5464" y="1016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92" name="Line 60"/>
            <p:cNvSpPr>
              <a:spLocks noChangeShapeType="1"/>
            </p:cNvSpPr>
            <p:nvPr/>
          </p:nvSpPr>
          <p:spPr bwMode="auto">
            <a:xfrm>
              <a:off x="5672" y="1024"/>
              <a:ext cx="4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8893" name="Group 61"/>
          <p:cNvGrpSpPr>
            <a:grpSpLocks/>
          </p:cNvGrpSpPr>
          <p:nvPr/>
        </p:nvGrpSpPr>
        <p:grpSpPr bwMode="auto">
          <a:xfrm>
            <a:off x="2438400" y="3048000"/>
            <a:ext cx="4800600" cy="762000"/>
            <a:chOff x="1536" y="2112"/>
            <a:chExt cx="3024" cy="480"/>
          </a:xfrm>
        </p:grpSpPr>
        <p:sp>
          <p:nvSpPr>
            <p:cNvPr id="248894" name="Rectangle 62"/>
            <p:cNvSpPr>
              <a:spLocks noChangeArrowheads="1"/>
            </p:cNvSpPr>
            <p:nvPr/>
          </p:nvSpPr>
          <p:spPr bwMode="auto">
            <a:xfrm>
              <a:off x="1536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B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48895" name="Rectangle 63"/>
            <p:cNvSpPr>
              <a:spLocks noChangeArrowheads="1"/>
            </p:cNvSpPr>
            <p:nvPr/>
          </p:nvSpPr>
          <p:spPr bwMode="auto">
            <a:xfrm>
              <a:off x="1968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O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48896" name="Rectangle 64"/>
            <p:cNvSpPr>
              <a:spLocks noChangeArrowheads="1"/>
            </p:cNvSpPr>
            <p:nvPr/>
          </p:nvSpPr>
          <p:spPr bwMode="auto">
            <a:xfrm>
              <a:off x="2400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N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48897" name="Rectangle 65"/>
            <p:cNvSpPr>
              <a:spLocks noChangeArrowheads="1"/>
            </p:cNvSpPr>
            <p:nvPr/>
          </p:nvSpPr>
          <p:spPr bwMode="auto">
            <a:xfrm>
              <a:off x="2832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J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48898" name="Rectangle 66"/>
            <p:cNvSpPr>
              <a:spLocks noChangeArrowheads="1"/>
            </p:cNvSpPr>
            <p:nvPr/>
          </p:nvSpPr>
          <p:spPr bwMode="auto">
            <a:xfrm>
              <a:off x="3264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O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48899" name="Rectangle 67"/>
            <p:cNvSpPr>
              <a:spLocks noChangeArrowheads="1"/>
            </p:cNvSpPr>
            <p:nvPr/>
          </p:nvSpPr>
          <p:spPr bwMode="auto">
            <a:xfrm>
              <a:off x="3696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U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48900" name="Rectangle 68"/>
            <p:cNvSpPr>
              <a:spLocks noChangeArrowheads="1"/>
            </p:cNvSpPr>
            <p:nvPr/>
          </p:nvSpPr>
          <p:spPr bwMode="auto">
            <a:xfrm>
              <a:off x="4128" y="211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R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8901" name="Group 69"/>
          <p:cNvGrpSpPr>
            <a:grpSpLocks/>
          </p:cNvGrpSpPr>
          <p:nvPr/>
        </p:nvGrpSpPr>
        <p:grpSpPr bwMode="auto">
          <a:xfrm>
            <a:off x="914400" y="1066800"/>
            <a:ext cx="8229600" cy="527050"/>
            <a:chOff x="240" y="816"/>
            <a:chExt cx="3744" cy="240"/>
          </a:xfrm>
        </p:grpSpPr>
        <p:sp>
          <p:nvSpPr>
            <p:cNvPr id="248902" name="Rectangle 70"/>
            <p:cNvSpPr>
              <a:spLocks noChangeArrowheads="1"/>
            </p:cNvSpPr>
            <p:nvPr/>
          </p:nvSpPr>
          <p:spPr bwMode="auto">
            <a:xfrm>
              <a:off x="240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48903" name="Rectangle 71"/>
            <p:cNvSpPr>
              <a:spLocks noChangeArrowheads="1"/>
            </p:cNvSpPr>
            <p:nvPr/>
          </p:nvSpPr>
          <p:spPr bwMode="auto">
            <a:xfrm>
              <a:off x="384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48904" name="Rectangle 72"/>
            <p:cNvSpPr>
              <a:spLocks noChangeArrowheads="1"/>
            </p:cNvSpPr>
            <p:nvPr/>
          </p:nvSpPr>
          <p:spPr bwMode="auto">
            <a:xfrm>
              <a:off x="528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48905" name="Rectangle 73"/>
            <p:cNvSpPr>
              <a:spLocks noChangeArrowheads="1"/>
            </p:cNvSpPr>
            <p:nvPr/>
          </p:nvSpPr>
          <p:spPr bwMode="auto">
            <a:xfrm>
              <a:off x="672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48906" name="Rectangle 74"/>
            <p:cNvSpPr>
              <a:spLocks noChangeArrowheads="1"/>
            </p:cNvSpPr>
            <p:nvPr/>
          </p:nvSpPr>
          <p:spPr bwMode="auto">
            <a:xfrm>
              <a:off x="816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48907" name="Rectangle 75"/>
            <p:cNvSpPr>
              <a:spLocks noChangeArrowheads="1"/>
            </p:cNvSpPr>
            <p:nvPr/>
          </p:nvSpPr>
          <p:spPr bwMode="auto">
            <a:xfrm>
              <a:off x="960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48908" name="Rectangle 76"/>
            <p:cNvSpPr>
              <a:spLocks noChangeArrowheads="1"/>
            </p:cNvSpPr>
            <p:nvPr/>
          </p:nvSpPr>
          <p:spPr bwMode="auto">
            <a:xfrm>
              <a:off x="1104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48909" name="Rectangle 77"/>
            <p:cNvSpPr>
              <a:spLocks noChangeArrowheads="1"/>
            </p:cNvSpPr>
            <p:nvPr/>
          </p:nvSpPr>
          <p:spPr bwMode="auto">
            <a:xfrm>
              <a:off x="1248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48910" name="Rectangle 78"/>
            <p:cNvSpPr>
              <a:spLocks noChangeArrowheads="1"/>
            </p:cNvSpPr>
            <p:nvPr/>
          </p:nvSpPr>
          <p:spPr bwMode="auto">
            <a:xfrm>
              <a:off x="1392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48911" name="Rectangle 79"/>
            <p:cNvSpPr>
              <a:spLocks noChangeArrowheads="1"/>
            </p:cNvSpPr>
            <p:nvPr/>
          </p:nvSpPr>
          <p:spPr bwMode="auto">
            <a:xfrm>
              <a:off x="1536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48912" name="Rectangle 80"/>
            <p:cNvSpPr>
              <a:spLocks noChangeArrowheads="1"/>
            </p:cNvSpPr>
            <p:nvPr/>
          </p:nvSpPr>
          <p:spPr bwMode="auto">
            <a:xfrm>
              <a:off x="1680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48913" name="Rectangle 81"/>
            <p:cNvSpPr>
              <a:spLocks noChangeArrowheads="1"/>
            </p:cNvSpPr>
            <p:nvPr/>
          </p:nvSpPr>
          <p:spPr bwMode="auto">
            <a:xfrm>
              <a:off x="1824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8914" name="Rectangle 82"/>
            <p:cNvSpPr>
              <a:spLocks noChangeArrowheads="1"/>
            </p:cNvSpPr>
            <p:nvPr/>
          </p:nvSpPr>
          <p:spPr bwMode="auto">
            <a:xfrm>
              <a:off x="1968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48915" name="Rectangle 83"/>
            <p:cNvSpPr>
              <a:spLocks noChangeArrowheads="1"/>
            </p:cNvSpPr>
            <p:nvPr/>
          </p:nvSpPr>
          <p:spPr bwMode="auto">
            <a:xfrm>
              <a:off x="2112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48916" name="Rectangle 84"/>
            <p:cNvSpPr>
              <a:spLocks noChangeArrowheads="1"/>
            </p:cNvSpPr>
            <p:nvPr/>
          </p:nvSpPr>
          <p:spPr bwMode="auto">
            <a:xfrm>
              <a:off x="2256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8917" name="Rectangle 85"/>
            <p:cNvSpPr>
              <a:spLocks noChangeArrowheads="1"/>
            </p:cNvSpPr>
            <p:nvPr/>
          </p:nvSpPr>
          <p:spPr bwMode="auto">
            <a:xfrm>
              <a:off x="2400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48918" name="Rectangle 86"/>
            <p:cNvSpPr>
              <a:spLocks noChangeArrowheads="1"/>
            </p:cNvSpPr>
            <p:nvPr/>
          </p:nvSpPr>
          <p:spPr bwMode="auto">
            <a:xfrm>
              <a:off x="2544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48919" name="Rectangle 87"/>
            <p:cNvSpPr>
              <a:spLocks noChangeArrowheads="1"/>
            </p:cNvSpPr>
            <p:nvPr/>
          </p:nvSpPr>
          <p:spPr bwMode="auto">
            <a:xfrm>
              <a:off x="2688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48920" name="Rectangle 88"/>
            <p:cNvSpPr>
              <a:spLocks noChangeArrowheads="1"/>
            </p:cNvSpPr>
            <p:nvPr/>
          </p:nvSpPr>
          <p:spPr bwMode="auto">
            <a:xfrm>
              <a:off x="2832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48921" name="Rectangle 89"/>
            <p:cNvSpPr>
              <a:spLocks noChangeArrowheads="1"/>
            </p:cNvSpPr>
            <p:nvPr/>
          </p:nvSpPr>
          <p:spPr bwMode="auto">
            <a:xfrm>
              <a:off x="2976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48922" name="Rectangle 90"/>
            <p:cNvSpPr>
              <a:spLocks noChangeArrowheads="1"/>
            </p:cNvSpPr>
            <p:nvPr/>
          </p:nvSpPr>
          <p:spPr bwMode="auto">
            <a:xfrm>
              <a:off x="3120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48923" name="Rectangle 91"/>
            <p:cNvSpPr>
              <a:spLocks noChangeArrowheads="1"/>
            </p:cNvSpPr>
            <p:nvPr/>
          </p:nvSpPr>
          <p:spPr bwMode="auto">
            <a:xfrm>
              <a:off x="3264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48924" name="Rectangle 92"/>
            <p:cNvSpPr>
              <a:spLocks noChangeArrowheads="1"/>
            </p:cNvSpPr>
            <p:nvPr/>
          </p:nvSpPr>
          <p:spPr bwMode="auto">
            <a:xfrm>
              <a:off x="3408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248925" name="Rectangle 93"/>
            <p:cNvSpPr>
              <a:spLocks noChangeArrowheads="1"/>
            </p:cNvSpPr>
            <p:nvPr/>
          </p:nvSpPr>
          <p:spPr bwMode="auto">
            <a:xfrm>
              <a:off x="3552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8926" name="Rectangle 94"/>
            <p:cNvSpPr>
              <a:spLocks noChangeArrowheads="1"/>
            </p:cNvSpPr>
            <p:nvPr/>
          </p:nvSpPr>
          <p:spPr bwMode="auto">
            <a:xfrm>
              <a:off x="3696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248927" name="Rectangle 95"/>
            <p:cNvSpPr>
              <a:spLocks noChangeArrowheads="1"/>
            </p:cNvSpPr>
            <p:nvPr/>
          </p:nvSpPr>
          <p:spPr bwMode="auto">
            <a:xfrm>
              <a:off x="3840" y="816"/>
              <a:ext cx="144" cy="24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400">
                  <a:solidFill>
                    <a:schemeClr val="tx1"/>
                  </a:solidFill>
                </a:rPr>
                <a:t>Z</a:t>
              </a:r>
            </a:p>
          </p:txBody>
        </p:sp>
      </p:grpSp>
      <p:sp>
        <p:nvSpPr>
          <p:cNvPr id="248928" name="Rectangle 96"/>
          <p:cNvSpPr>
            <a:spLocks noChangeArrowheads="1"/>
          </p:cNvSpPr>
          <p:nvPr/>
        </p:nvSpPr>
        <p:spPr bwMode="auto">
          <a:xfrm>
            <a:off x="24384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E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29" name="Rectangle 97"/>
          <p:cNvSpPr>
            <a:spLocks noChangeArrowheads="1"/>
          </p:cNvSpPr>
          <p:nvPr/>
        </p:nvSpPr>
        <p:spPr bwMode="auto">
          <a:xfrm>
            <a:off x="31242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R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30" name="Rectangle 98"/>
          <p:cNvSpPr>
            <a:spLocks noChangeArrowheads="1"/>
          </p:cNvSpPr>
          <p:nvPr/>
        </p:nvSpPr>
        <p:spPr bwMode="auto">
          <a:xfrm>
            <a:off x="38100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Q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31" name="Rectangle 99"/>
          <p:cNvSpPr>
            <a:spLocks noChangeArrowheads="1"/>
          </p:cNvSpPr>
          <p:nvPr/>
        </p:nvSpPr>
        <p:spPr bwMode="auto">
          <a:xfrm>
            <a:off x="44958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M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32" name="Rectangle 100"/>
          <p:cNvSpPr>
            <a:spLocks noChangeArrowheads="1"/>
          </p:cNvSpPr>
          <p:nvPr/>
        </p:nvSpPr>
        <p:spPr bwMode="auto">
          <a:xfrm>
            <a:off x="51816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R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33" name="Rectangle 101"/>
          <p:cNvSpPr>
            <a:spLocks noChangeArrowheads="1"/>
          </p:cNvSpPr>
          <p:nvPr/>
        </p:nvSpPr>
        <p:spPr bwMode="auto">
          <a:xfrm>
            <a:off x="58674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X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34" name="Rectangle 102"/>
          <p:cNvSpPr>
            <a:spLocks noChangeArrowheads="1"/>
          </p:cNvSpPr>
          <p:nvPr/>
        </p:nvSpPr>
        <p:spPr bwMode="auto">
          <a:xfrm>
            <a:off x="6553200" y="4724400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U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48935" name="AutoShape 103"/>
          <p:cNvSpPr>
            <a:spLocks noChangeArrowheads="1"/>
          </p:cNvSpPr>
          <p:nvPr/>
        </p:nvSpPr>
        <p:spPr bwMode="auto">
          <a:xfrm>
            <a:off x="4191000" y="3810000"/>
            <a:ext cx="1295400" cy="842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3232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936" name="Text Box 104"/>
          <p:cNvSpPr txBox="1">
            <a:spLocks noChangeArrowheads="1"/>
          </p:cNvSpPr>
          <p:nvPr/>
        </p:nvSpPr>
        <p:spPr bwMode="auto">
          <a:xfrm>
            <a:off x="952790" y="5638800"/>
            <a:ext cx="713047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dirty="0" smtClean="0"/>
              <a:t>Edgar: analyse de fréquence des symboles</a:t>
            </a:r>
            <a:endParaRPr lang="fr-FR" sz="3200" dirty="0"/>
          </a:p>
        </p:txBody>
      </p:sp>
      <p:sp>
        <p:nvSpPr>
          <p:cNvPr id="248937" name="Oval 105"/>
          <p:cNvSpPr>
            <a:spLocks noChangeArrowheads="1"/>
          </p:cNvSpPr>
          <p:nvPr/>
        </p:nvSpPr>
        <p:spPr bwMode="auto">
          <a:xfrm>
            <a:off x="152400" y="1600200"/>
            <a:ext cx="7620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000">
                <a:solidFill>
                  <a:schemeClr val="tx1"/>
                </a:solidFill>
              </a:rPr>
              <a:t>+3</a:t>
            </a:r>
          </a:p>
        </p:txBody>
      </p:sp>
      <p:sp>
        <p:nvSpPr>
          <p:cNvPr id="248938" name="Oval 106"/>
          <p:cNvSpPr>
            <a:spLocks noChangeArrowheads="1"/>
          </p:cNvSpPr>
          <p:nvPr/>
        </p:nvSpPr>
        <p:spPr bwMode="auto">
          <a:xfrm>
            <a:off x="3505200" y="3860800"/>
            <a:ext cx="7620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000">
                <a:solidFill>
                  <a:schemeClr val="tx1"/>
                </a:solidFill>
              </a:rPr>
              <a:t>+3</a:t>
            </a:r>
          </a:p>
        </p:txBody>
      </p:sp>
      <p:sp>
        <p:nvSpPr>
          <p:cNvPr id="248939" name="Oval 107"/>
          <p:cNvSpPr>
            <a:spLocks noChangeArrowheads="1"/>
          </p:cNvSpPr>
          <p:nvPr/>
        </p:nvSpPr>
        <p:spPr bwMode="auto">
          <a:xfrm>
            <a:off x="315913" y="3810000"/>
            <a:ext cx="1970087" cy="9906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3200" dirty="0" smtClean="0">
                <a:solidFill>
                  <a:srgbClr val="FFFFFF"/>
                </a:solidFill>
              </a:rPr>
              <a:t>clé </a:t>
            </a:r>
            <a:r>
              <a:rPr lang="fr-FR" sz="3200" dirty="0">
                <a:solidFill>
                  <a:srgbClr val="FFFFFF"/>
                </a:solidFill>
              </a:rPr>
              <a:t>:</a:t>
            </a:r>
            <a:r>
              <a:rPr lang="fr-FR" sz="3200" dirty="0" smtClean="0">
                <a:solidFill>
                  <a:srgbClr val="FFFFFF"/>
                </a:solidFill>
              </a:rPr>
              <a:t> </a:t>
            </a:r>
            <a:r>
              <a:rPr lang="fr-FR" sz="3200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83" y="3021330"/>
            <a:ext cx="1166812" cy="2117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400" y="5105400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(100 – 44 av. JC)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2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1000"/>
                                        <p:tgtEl>
                                          <p:spTgt spid="2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725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4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4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28" grpId="0" animBg="1" autoUpdateAnimBg="0"/>
      <p:bldP spid="248929" grpId="0" animBg="1" autoUpdateAnimBg="0"/>
      <p:bldP spid="248930" grpId="0" animBg="1" autoUpdateAnimBg="0"/>
      <p:bldP spid="248931" grpId="0" animBg="1" autoUpdateAnimBg="0"/>
      <p:bldP spid="248932" grpId="0" animBg="1" autoUpdateAnimBg="0"/>
      <p:bldP spid="248933" grpId="0" animBg="1" autoUpdateAnimBg="0"/>
      <p:bldP spid="248934" grpId="0" animBg="1" autoUpdateAnimBg="0"/>
      <p:bldP spid="248935" grpId="0" animBg="1"/>
      <p:bldP spid="248936" grpId="0" animBg="1" autoUpdateAnimBg="0"/>
      <p:bldP spid="248937" grpId="0" animBg="1" autoUpdateAnimBg="0"/>
      <p:bldP spid="248938" grpId="0" animBg="1" autoUpdateAnimBg="0"/>
      <p:bldP spid="24893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</a:t>
            </a:r>
            <a:r>
              <a:rPr lang="fr-CH" dirty="0" smtClean="0"/>
              <a:t>ryptographie populaire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914400"/>
            <a:ext cx="4793673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6019800" cy="340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524000"/>
            <a:ext cx="260032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90800"/>
            <a:ext cx="2314575" cy="3714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1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éthodes anciennes (2</a:t>
            </a:r>
            <a:r>
              <a:rPr lang="fr-FR" dirty="0"/>
              <a:t>)</a:t>
            </a:r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211138" y="2895600"/>
            <a:ext cx="1898650" cy="3810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762000"/>
            <a:r>
              <a:rPr lang="fr-FR" sz="2000" dirty="0"/>
              <a:t>b</a:t>
            </a:r>
            <a:r>
              <a:rPr lang="fr-FR" sz="2000" dirty="0" smtClean="0">
                <a:solidFill>
                  <a:schemeClr val="tx1"/>
                </a:solidFill>
              </a:rPr>
              <a:t>loc en clair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1125538" y="3429000"/>
            <a:ext cx="2109787" cy="3810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caractère  </a:t>
            </a:r>
            <a:r>
              <a:rPr lang="fr-FR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125538" y="4114800"/>
            <a:ext cx="2109787" cy="3810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caractère  </a:t>
            </a:r>
            <a:r>
              <a:rPr lang="fr-FR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125538" y="5257800"/>
            <a:ext cx="2109787" cy="3810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caractère  </a:t>
            </a:r>
            <a:r>
              <a:rPr lang="fr-FR" sz="2000" dirty="0">
                <a:solidFill>
                  <a:schemeClr val="tx1"/>
                </a:solidFill>
              </a:rPr>
              <a:t>n</a:t>
            </a:r>
          </a:p>
        </p:txBody>
      </p:sp>
      <p:grpSp>
        <p:nvGrpSpPr>
          <p:cNvPr id="250887" name="Group 7"/>
          <p:cNvGrpSpPr>
            <a:grpSpLocks/>
          </p:cNvGrpSpPr>
          <p:nvPr/>
        </p:nvGrpSpPr>
        <p:grpSpPr bwMode="auto">
          <a:xfrm>
            <a:off x="703263" y="3276600"/>
            <a:ext cx="422275" cy="2209800"/>
            <a:chOff x="443" y="1824"/>
            <a:chExt cx="266" cy="1392"/>
          </a:xfrm>
        </p:grpSpPr>
        <p:sp>
          <p:nvSpPr>
            <p:cNvPr id="250888" name="Line 8"/>
            <p:cNvSpPr>
              <a:spLocks noChangeShapeType="1"/>
            </p:cNvSpPr>
            <p:nvPr/>
          </p:nvSpPr>
          <p:spPr bwMode="auto">
            <a:xfrm>
              <a:off x="443" y="1824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9" name="Line 9"/>
            <p:cNvSpPr>
              <a:spLocks noChangeShapeType="1"/>
            </p:cNvSpPr>
            <p:nvPr/>
          </p:nvSpPr>
          <p:spPr bwMode="auto">
            <a:xfrm>
              <a:off x="443" y="2064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0" name="Line 10"/>
            <p:cNvSpPr>
              <a:spLocks noChangeShapeType="1"/>
            </p:cNvSpPr>
            <p:nvPr/>
          </p:nvSpPr>
          <p:spPr bwMode="auto">
            <a:xfrm>
              <a:off x="443" y="2496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1" name="Line 11"/>
            <p:cNvSpPr>
              <a:spLocks noChangeShapeType="1"/>
            </p:cNvSpPr>
            <p:nvPr/>
          </p:nvSpPr>
          <p:spPr bwMode="auto">
            <a:xfrm>
              <a:off x="443" y="3216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5556250" y="3429000"/>
            <a:ext cx="2462213" cy="381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/>
              <a:t>c</a:t>
            </a:r>
            <a:r>
              <a:rPr lang="fr-FR" sz="2000" dirty="0" smtClean="0"/>
              <a:t>aractère chiffré </a:t>
            </a:r>
            <a:r>
              <a:rPr lang="fr-FR" sz="2000" dirty="0"/>
              <a:t>1</a:t>
            </a:r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5556250" y="4114800"/>
            <a:ext cx="2462213" cy="381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/>
              <a:t>c</a:t>
            </a:r>
            <a:r>
              <a:rPr lang="fr-FR" sz="2000" dirty="0" smtClean="0"/>
              <a:t>aractère chiffré </a:t>
            </a:r>
            <a:r>
              <a:rPr lang="fr-FR" sz="2000" dirty="0"/>
              <a:t>2</a:t>
            </a:r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5556250" y="5257800"/>
            <a:ext cx="2462213" cy="381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/>
              <a:t>caractère chiffré </a:t>
            </a:r>
            <a:r>
              <a:rPr lang="fr-FR" sz="2000" dirty="0"/>
              <a:t>n</a:t>
            </a:r>
          </a:p>
        </p:txBody>
      </p:sp>
      <p:sp>
        <p:nvSpPr>
          <p:cNvPr id="250898" name="Line 18"/>
          <p:cNvSpPr>
            <a:spLocks noChangeShapeType="1"/>
          </p:cNvSpPr>
          <p:nvPr/>
        </p:nvSpPr>
        <p:spPr bwMode="auto">
          <a:xfrm>
            <a:off x="3235325" y="36576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3235325" y="43434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>
            <a:off x="3235325" y="54864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>
            <a:off x="5133975" y="36576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>
            <a:off x="5133975" y="43434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133975" y="54864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4" name="Rectangle 24"/>
          <p:cNvSpPr>
            <a:spLocks noChangeArrowheads="1"/>
          </p:cNvSpPr>
          <p:nvPr/>
        </p:nvSpPr>
        <p:spPr bwMode="auto">
          <a:xfrm>
            <a:off x="7034213" y="2895600"/>
            <a:ext cx="1898650" cy="381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762000"/>
            <a:r>
              <a:rPr lang="fr-FR" sz="2000" dirty="0"/>
              <a:t>b</a:t>
            </a:r>
            <a:r>
              <a:rPr lang="fr-FR" sz="2000" dirty="0" smtClean="0"/>
              <a:t>loc chiffré</a:t>
            </a:r>
            <a:endParaRPr lang="fr-FR" sz="2000" dirty="0"/>
          </a:p>
        </p:txBody>
      </p:sp>
      <p:grpSp>
        <p:nvGrpSpPr>
          <p:cNvPr id="250905" name="Group 25"/>
          <p:cNvGrpSpPr>
            <a:grpSpLocks/>
          </p:cNvGrpSpPr>
          <p:nvPr/>
        </p:nvGrpSpPr>
        <p:grpSpPr bwMode="auto">
          <a:xfrm>
            <a:off x="8018463" y="3276600"/>
            <a:ext cx="422275" cy="2209800"/>
            <a:chOff x="5051" y="1824"/>
            <a:chExt cx="266" cy="1392"/>
          </a:xfrm>
        </p:grpSpPr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>
              <a:off x="5051" y="2064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>
              <a:off x="5051" y="2496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>
              <a:off x="5051" y="3216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9" name="Line 29"/>
            <p:cNvSpPr>
              <a:spLocks noChangeShapeType="1"/>
            </p:cNvSpPr>
            <p:nvPr/>
          </p:nvSpPr>
          <p:spPr bwMode="auto">
            <a:xfrm>
              <a:off x="5317" y="1824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10" name="Text Box 30"/>
          <p:cNvSpPr txBox="1">
            <a:spLocks noChangeArrowheads="1"/>
          </p:cNvSpPr>
          <p:nvPr/>
        </p:nvSpPr>
        <p:spPr bwMode="auto">
          <a:xfrm>
            <a:off x="1743075" y="4387850"/>
            <a:ext cx="52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600"/>
              <a:t>...</a:t>
            </a:r>
          </a:p>
        </p:txBody>
      </p:sp>
      <p:sp>
        <p:nvSpPr>
          <p:cNvPr id="250911" name="Text Box 31"/>
          <p:cNvSpPr txBox="1">
            <a:spLocks noChangeArrowheads="1"/>
          </p:cNvSpPr>
          <p:nvPr/>
        </p:nvSpPr>
        <p:spPr bwMode="auto">
          <a:xfrm>
            <a:off x="4291013" y="4387850"/>
            <a:ext cx="52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600"/>
              <a:t>...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6837363" y="4387850"/>
            <a:ext cx="52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600"/>
              <a:t>...</a:t>
            </a:r>
          </a:p>
        </p:txBody>
      </p:sp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1403350" y="908050"/>
            <a:ext cx="73116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4000" dirty="0"/>
              <a:t>2) </a:t>
            </a:r>
            <a:r>
              <a:rPr lang="fr-FR" sz="4000" dirty="0" smtClean="0"/>
              <a:t>Substitution poly-alphabétique  </a:t>
            </a:r>
            <a:endParaRPr lang="fr-FR" sz="4000" dirty="0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1835150" y="1557338"/>
            <a:ext cx="3097213" cy="100806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2400" dirty="0"/>
              <a:t>c</a:t>
            </a:r>
            <a:r>
              <a:rPr lang="de-DE" sz="2400" dirty="0" smtClean="0">
                <a:solidFill>
                  <a:schemeClr val="tx1"/>
                </a:solidFill>
              </a:rPr>
              <a:t>hiffrement par bloc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3657600" y="3429000"/>
            <a:ext cx="1600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defTabSz="762000"/>
            <a:r>
              <a:rPr lang="fr-FR" dirty="0">
                <a:solidFill>
                  <a:schemeClr val="tx1"/>
                </a:solidFill>
              </a:rPr>
              <a:t>substitution 1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3657600" y="4114800"/>
            <a:ext cx="1600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defTabSz="762000"/>
            <a:r>
              <a:rPr lang="fr-FR">
                <a:solidFill>
                  <a:schemeClr val="tx1"/>
                </a:solidFill>
              </a:rPr>
              <a:t>substitution 2</a:t>
            </a:r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3657600" y="5257800"/>
            <a:ext cx="1600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defTabSz="762000"/>
            <a:r>
              <a:rPr lang="fr-FR">
                <a:solidFill>
                  <a:schemeClr val="tx1"/>
                </a:solidFill>
              </a:rPr>
              <a:t>substitution 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5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25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25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10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1000"/>
                                        <p:tgtEl>
                                          <p:spTgt spid="2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2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1000"/>
                                        <p:tgtEl>
                                          <p:spTgt spid="25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25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1000"/>
                                        <p:tgtEl>
                                          <p:spTgt spid="25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1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1000"/>
                                        <p:tgtEl>
                                          <p:spTgt spid="25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10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1000"/>
                                        <p:tgtEl>
                                          <p:spTgt spid="2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10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25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25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 autoUpdateAnimBg="0"/>
      <p:bldP spid="250884" grpId="0" animBg="1" autoUpdateAnimBg="0"/>
      <p:bldP spid="250885" grpId="0" animBg="1" autoUpdateAnimBg="0"/>
      <p:bldP spid="250886" grpId="0" animBg="1" autoUpdateAnimBg="0"/>
      <p:bldP spid="250895" grpId="0" animBg="1" autoUpdateAnimBg="0"/>
      <p:bldP spid="250896" grpId="0" animBg="1" autoUpdateAnimBg="0"/>
      <p:bldP spid="250897" grpId="0" animBg="1" autoUpdateAnimBg="0"/>
      <p:bldP spid="250898" grpId="0" animBg="1"/>
      <p:bldP spid="250899" grpId="0" animBg="1"/>
      <p:bldP spid="250900" grpId="0" animBg="1"/>
      <p:bldP spid="250901" grpId="0" animBg="1"/>
      <p:bldP spid="250902" grpId="0" animBg="1"/>
      <p:bldP spid="250903" grpId="0" animBg="1"/>
      <p:bldP spid="250904" grpId="0" animBg="1" autoUpdateAnimBg="0"/>
      <p:bldP spid="250910" grpId="0" autoUpdateAnimBg="0"/>
      <p:bldP spid="250911" grpId="0" autoUpdateAnimBg="0"/>
      <p:bldP spid="250912" grpId="0" autoUpdateAnimBg="0"/>
      <p:bldP spid="250913" grpId="0" autoUpdateAnimBg="0"/>
      <p:bldP spid="250915" grpId="0" animBg="1"/>
      <p:bldP spid="250892" grpId="0" animBg="1" autoUpdateAnimBg="0"/>
      <p:bldP spid="250893" grpId="0" animBg="1" autoUpdateAnimBg="0"/>
      <p:bldP spid="25089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61" name="Rectangle 1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dirty="0"/>
              <a:t>: </a:t>
            </a:r>
            <a:r>
              <a:rPr lang="fr-FR" dirty="0" smtClean="0"/>
              <a:t>code de Vigenère</a:t>
            </a:r>
            <a:endParaRPr lang="fr-FR" dirty="0"/>
          </a:p>
        </p:txBody>
      </p:sp>
      <p:sp>
        <p:nvSpPr>
          <p:cNvPr id="1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53054" name="Group 126"/>
          <p:cNvGrpSpPr>
            <a:grpSpLocks/>
          </p:cNvGrpSpPr>
          <p:nvPr/>
        </p:nvGrpSpPr>
        <p:grpSpPr bwMode="auto">
          <a:xfrm>
            <a:off x="280988" y="1526600"/>
            <a:ext cx="685800" cy="1295400"/>
            <a:chOff x="1392" y="1056"/>
            <a:chExt cx="432" cy="816"/>
          </a:xfrm>
        </p:grpSpPr>
        <p:sp>
          <p:nvSpPr>
            <p:cNvPr id="252932" name="Rectangle 4"/>
            <p:cNvSpPr>
              <a:spLocks noChangeArrowheads="1"/>
            </p:cNvSpPr>
            <p:nvPr/>
          </p:nvSpPr>
          <p:spPr bwMode="auto">
            <a:xfrm>
              <a:off x="1392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2933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B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055" name="Group 127"/>
          <p:cNvGrpSpPr>
            <a:grpSpLocks/>
          </p:cNvGrpSpPr>
          <p:nvPr/>
        </p:nvGrpSpPr>
        <p:grpSpPr bwMode="auto">
          <a:xfrm>
            <a:off x="966788" y="1526600"/>
            <a:ext cx="685800" cy="1295400"/>
            <a:chOff x="1824" y="1056"/>
            <a:chExt cx="432" cy="816"/>
          </a:xfrm>
        </p:grpSpPr>
        <p:sp>
          <p:nvSpPr>
            <p:cNvPr id="252935" name="Rectangle 7"/>
            <p:cNvSpPr>
              <a:spLocks noChangeArrowheads="1"/>
            </p:cNvSpPr>
            <p:nvPr/>
          </p:nvSpPr>
          <p:spPr bwMode="auto">
            <a:xfrm>
              <a:off x="1824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14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2936" name="Rectangle 8"/>
            <p:cNvSpPr>
              <a:spLocks noChangeArrowheads="1"/>
            </p:cNvSpPr>
            <p:nvPr/>
          </p:nvSpPr>
          <p:spPr bwMode="auto">
            <a:xfrm>
              <a:off x="1824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O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056" name="Group 128"/>
          <p:cNvGrpSpPr>
            <a:grpSpLocks/>
          </p:cNvGrpSpPr>
          <p:nvPr/>
        </p:nvGrpSpPr>
        <p:grpSpPr bwMode="auto">
          <a:xfrm>
            <a:off x="1652588" y="1526600"/>
            <a:ext cx="685800" cy="1295400"/>
            <a:chOff x="2256" y="1056"/>
            <a:chExt cx="432" cy="816"/>
          </a:xfrm>
        </p:grpSpPr>
        <p:sp>
          <p:nvSpPr>
            <p:cNvPr id="252938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13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2939" name="Rectangle 11"/>
            <p:cNvSpPr>
              <a:spLocks noChangeArrowheads="1"/>
            </p:cNvSpPr>
            <p:nvPr/>
          </p:nvSpPr>
          <p:spPr bwMode="auto">
            <a:xfrm>
              <a:off x="2256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4400" dirty="0" smtClean="0">
                  <a:solidFill>
                    <a:schemeClr val="tx1"/>
                  </a:solidFill>
                </a:rPr>
                <a:t>N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057" name="Group 129"/>
          <p:cNvGrpSpPr>
            <a:grpSpLocks/>
          </p:cNvGrpSpPr>
          <p:nvPr/>
        </p:nvGrpSpPr>
        <p:grpSpPr bwMode="auto">
          <a:xfrm>
            <a:off x="2566988" y="1526600"/>
            <a:ext cx="685800" cy="1295400"/>
            <a:chOff x="2832" y="1056"/>
            <a:chExt cx="432" cy="816"/>
          </a:xfrm>
        </p:grpSpPr>
        <p:sp>
          <p:nvSpPr>
            <p:cNvPr id="252941" name="Rectangle 13"/>
            <p:cNvSpPr>
              <a:spLocks noChangeArrowheads="1"/>
            </p:cNvSpPr>
            <p:nvPr/>
          </p:nvSpPr>
          <p:spPr bwMode="auto">
            <a:xfrm>
              <a:off x="2832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9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2942" name="Rectangle 14"/>
            <p:cNvSpPr>
              <a:spLocks noChangeArrowheads="1"/>
            </p:cNvSpPr>
            <p:nvPr/>
          </p:nvSpPr>
          <p:spPr bwMode="auto">
            <a:xfrm>
              <a:off x="2832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J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058" name="Group 130"/>
          <p:cNvGrpSpPr>
            <a:grpSpLocks/>
          </p:cNvGrpSpPr>
          <p:nvPr/>
        </p:nvGrpSpPr>
        <p:grpSpPr bwMode="auto">
          <a:xfrm>
            <a:off x="3252788" y="1526600"/>
            <a:ext cx="685800" cy="1295400"/>
            <a:chOff x="3264" y="1056"/>
            <a:chExt cx="432" cy="816"/>
          </a:xfrm>
        </p:grpSpPr>
        <p:sp>
          <p:nvSpPr>
            <p:cNvPr id="252944" name="Rectangle 16"/>
            <p:cNvSpPr>
              <a:spLocks noChangeArrowheads="1"/>
            </p:cNvSpPr>
            <p:nvPr/>
          </p:nvSpPr>
          <p:spPr bwMode="auto">
            <a:xfrm>
              <a:off x="3264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14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2945" name="Rectangle 17"/>
            <p:cNvSpPr>
              <a:spLocks noChangeArrowheads="1"/>
            </p:cNvSpPr>
            <p:nvPr/>
          </p:nvSpPr>
          <p:spPr bwMode="auto">
            <a:xfrm>
              <a:off x="3264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O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059" name="Group 131"/>
          <p:cNvGrpSpPr>
            <a:grpSpLocks/>
          </p:cNvGrpSpPr>
          <p:nvPr/>
        </p:nvGrpSpPr>
        <p:grpSpPr bwMode="auto">
          <a:xfrm>
            <a:off x="3938588" y="1526600"/>
            <a:ext cx="685800" cy="1295400"/>
            <a:chOff x="3696" y="1056"/>
            <a:chExt cx="432" cy="816"/>
          </a:xfrm>
        </p:grpSpPr>
        <p:sp>
          <p:nvSpPr>
            <p:cNvPr id="252947" name="Rectangle 19"/>
            <p:cNvSpPr>
              <a:spLocks noChangeArrowheads="1"/>
            </p:cNvSpPr>
            <p:nvPr/>
          </p:nvSpPr>
          <p:spPr bwMode="auto">
            <a:xfrm>
              <a:off x="3696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20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2948" name="Rectangle 20"/>
            <p:cNvSpPr>
              <a:spLocks noChangeArrowheads="1"/>
            </p:cNvSpPr>
            <p:nvPr/>
          </p:nvSpPr>
          <p:spPr bwMode="auto">
            <a:xfrm>
              <a:off x="3696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U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2949" name="Rectangle 21"/>
          <p:cNvSpPr>
            <a:spLocks noChangeArrowheads="1"/>
          </p:cNvSpPr>
          <p:nvPr/>
        </p:nvSpPr>
        <p:spPr bwMode="auto">
          <a:xfrm>
            <a:off x="2809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J</a:t>
            </a:r>
            <a:endParaRPr lang="fr-FR" sz="4400" dirty="0"/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9667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P</a:t>
            </a:r>
            <a:endParaRPr lang="fr-FR" sz="4400" dirty="0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16525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Z</a:t>
            </a:r>
            <a:endParaRPr lang="fr-FR" sz="4400" dirty="0"/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25669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R</a:t>
            </a:r>
            <a:endParaRPr lang="fr-FR" sz="4400" dirty="0"/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>
            <a:off x="32527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P</a:t>
            </a:r>
            <a:endParaRPr lang="fr-FR" sz="4400" dirty="0"/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39385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G</a:t>
            </a:r>
            <a:endParaRPr lang="fr-FR" sz="4400" dirty="0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4852988" y="4952425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/>
              <a:t>Z</a:t>
            </a:r>
            <a:endParaRPr lang="fr-FR" sz="4400" dirty="0"/>
          </a:p>
        </p:txBody>
      </p:sp>
      <p:sp>
        <p:nvSpPr>
          <p:cNvPr id="252956" name="AutoShape 28"/>
          <p:cNvSpPr>
            <a:spLocks noChangeArrowheads="1"/>
          </p:cNvSpPr>
          <p:nvPr/>
        </p:nvSpPr>
        <p:spPr bwMode="auto">
          <a:xfrm>
            <a:off x="2262188" y="4193600"/>
            <a:ext cx="1295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3232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Text Box 29"/>
          <p:cNvSpPr txBox="1">
            <a:spLocks noChangeArrowheads="1"/>
          </p:cNvSpPr>
          <p:nvPr/>
        </p:nvSpPr>
        <p:spPr bwMode="auto">
          <a:xfrm>
            <a:off x="955471" y="5816025"/>
            <a:ext cx="72330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dirty="0" smtClean="0"/>
              <a:t>Edgar : longueur clé + fréquence symboles</a:t>
            </a:r>
            <a:endParaRPr lang="fr-FR" sz="3200" dirty="0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5896341" y="4111905"/>
            <a:ext cx="1752600" cy="1570037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800" b="1" dirty="0">
                <a:solidFill>
                  <a:srgbClr val="FFFFFF"/>
                </a:solidFill>
              </a:rPr>
              <a:t>c</a:t>
            </a:r>
            <a:r>
              <a:rPr lang="fr-FR" sz="2800" b="1" dirty="0" smtClean="0">
                <a:solidFill>
                  <a:srgbClr val="FFFFFF"/>
                </a:solidFill>
              </a:rPr>
              <a:t>lé :</a:t>
            </a:r>
            <a:endParaRPr lang="fr-FR" sz="2800" b="1" dirty="0">
              <a:solidFill>
                <a:srgbClr val="FFFFFF"/>
              </a:solidFill>
            </a:endParaRPr>
          </a:p>
          <a:p>
            <a:pPr algn="ctr" defTabSz="762000"/>
            <a:r>
              <a:rPr lang="fr-FR" sz="2800" b="1" dirty="0" smtClean="0">
                <a:solidFill>
                  <a:srgbClr val="FFFFFF"/>
                </a:solidFill>
              </a:rPr>
              <a:t>IBM</a:t>
            </a:r>
            <a:endParaRPr lang="fr-FR" sz="2800" b="1" dirty="0">
              <a:solidFill>
                <a:srgbClr val="FFFFFF"/>
              </a:solidFill>
            </a:endParaRPr>
          </a:p>
        </p:txBody>
      </p:sp>
      <p:grpSp>
        <p:nvGrpSpPr>
          <p:cNvPr id="252959" name="Group 31"/>
          <p:cNvGrpSpPr>
            <a:grpSpLocks/>
          </p:cNvGrpSpPr>
          <p:nvPr/>
        </p:nvGrpSpPr>
        <p:grpSpPr bwMode="auto">
          <a:xfrm>
            <a:off x="52388" y="917000"/>
            <a:ext cx="8229600" cy="527050"/>
            <a:chOff x="240" y="816"/>
            <a:chExt cx="3744" cy="240"/>
          </a:xfrm>
          <a:solidFill>
            <a:srgbClr val="FFC000"/>
          </a:solidFill>
        </p:grpSpPr>
        <p:sp>
          <p:nvSpPr>
            <p:cNvPr id="252960" name="Rectangle 32"/>
            <p:cNvSpPr>
              <a:spLocks noChangeArrowheads="1"/>
            </p:cNvSpPr>
            <p:nvPr/>
          </p:nvSpPr>
          <p:spPr bwMode="auto">
            <a:xfrm>
              <a:off x="240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52961" name="Rectangle 33"/>
            <p:cNvSpPr>
              <a:spLocks noChangeArrowheads="1"/>
            </p:cNvSpPr>
            <p:nvPr/>
          </p:nvSpPr>
          <p:spPr bwMode="auto">
            <a:xfrm>
              <a:off x="384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52962" name="Rectangle 34"/>
            <p:cNvSpPr>
              <a:spLocks noChangeArrowheads="1"/>
            </p:cNvSpPr>
            <p:nvPr/>
          </p:nvSpPr>
          <p:spPr bwMode="auto">
            <a:xfrm>
              <a:off x="528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52963" name="Rectangle 35"/>
            <p:cNvSpPr>
              <a:spLocks noChangeArrowheads="1"/>
            </p:cNvSpPr>
            <p:nvPr/>
          </p:nvSpPr>
          <p:spPr bwMode="auto">
            <a:xfrm>
              <a:off x="672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52964" name="Rectangle 36"/>
            <p:cNvSpPr>
              <a:spLocks noChangeArrowheads="1"/>
            </p:cNvSpPr>
            <p:nvPr/>
          </p:nvSpPr>
          <p:spPr bwMode="auto">
            <a:xfrm>
              <a:off x="816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52965" name="Rectangle 37"/>
            <p:cNvSpPr>
              <a:spLocks noChangeArrowheads="1"/>
            </p:cNvSpPr>
            <p:nvPr/>
          </p:nvSpPr>
          <p:spPr bwMode="auto">
            <a:xfrm>
              <a:off x="960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52966" name="Rectangle 38"/>
            <p:cNvSpPr>
              <a:spLocks noChangeArrowheads="1"/>
            </p:cNvSpPr>
            <p:nvPr/>
          </p:nvSpPr>
          <p:spPr bwMode="auto">
            <a:xfrm>
              <a:off x="1104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52967" name="Rectangle 39"/>
            <p:cNvSpPr>
              <a:spLocks noChangeArrowheads="1"/>
            </p:cNvSpPr>
            <p:nvPr/>
          </p:nvSpPr>
          <p:spPr bwMode="auto">
            <a:xfrm>
              <a:off x="1248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52968" name="Rectangle 40"/>
            <p:cNvSpPr>
              <a:spLocks noChangeArrowheads="1"/>
            </p:cNvSpPr>
            <p:nvPr/>
          </p:nvSpPr>
          <p:spPr bwMode="auto">
            <a:xfrm>
              <a:off x="1392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52969" name="Rectangle 41"/>
            <p:cNvSpPr>
              <a:spLocks noChangeArrowheads="1"/>
            </p:cNvSpPr>
            <p:nvPr/>
          </p:nvSpPr>
          <p:spPr bwMode="auto">
            <a:xfrm>
              <a:off x="1536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52970" name="Rectangle 42"/>
            <p:cNvSpPr>
              <a:spLocks noChangeArrowheads="1"/>
            </p:cNvSpPr>
            <p:nvPr/>
          </p:nvSpPr>
          <p:spPr bwMode="auto">
            <a:xfrm>
              <a:off x="1680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52971" name="Rectangle 43"/>
            <p:cNvSpPr>
              <a:spLocks noChangeArrowheads="1"/>
            </p:cNvSpPr>
            <p:nvPr/>
          </p:nvSpPr>
          <p:spPr bwMode="auto">
            <a:xfrm>
              <a:off x="1824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52972" name="Rectangle 44"/>
            <p:cNvSpPr>
              <a:spLocks noChangeArrowheads="1"/>
            </p:cNvSpPr>
            <p:nvPr/>
          </p:nvSpPr>
          <p:spPr bwMode="auto">
            <a:xfrm>
              <a:off x="1968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252973" name="Rectangle 45"/>
            <p:cNvSpPr>
              <a:spLocks noChangeArrowheads="1"/>
            </p:cNvSpPr>
            <p:nvPr/>
          </p:nvSpPr>
          <p:spPr bwMode="auto">
            <a:xfrm>
              <a:off x="2112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52974" name="Rectangle 46"/>
            <p:cNvSpPr>
              <a:spLocks noChangeArrowheads="1"/>
            </p:cNvSpPr>
            <p:nvPr/>
          </p:nvSpPr>
          <p:spPr bwMode="auto">
            <a:xfrm>
              <a:off x="2256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52975" name="Rectangle 47"/>
            <p:cNvSpPr>
              <a:spLocks noChangeArrowheads="1"/>
            </p:cNvSpPr>
            <p:nvPr/>
          </p:nvSpPr>
          <p:spPr bwMode="auto">
            <a:xfrm>
              <a:off x="2400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52976" name="Rectangle 48"/>
            <p:cNvSpPr>
              <a:spLocks noChangeArrowheads="1"/>
            </p:cNvSpPr>
            <p:nvPr/>
          </p:nvSpPr>
          <p:spPr bwMode="auto">
            <a:xfrm>
              <a:off x="2544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52977" name="Rectangle 49"/>
            <p:cNvSpPr>
              <a:spLocks noChangeArrowheads="1"/>
            </p:cNvSpPr>
            <p:nvPr/>
          </p:nvSpPr>
          <p:spPr bwMode="auto">
            <a:xfrm>
              <a:off x="2688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52978" name="Rectangle 50"/>
            <p:cNvSpPr>
              <a:spLocks noChangeArrowheads="1"/>
            </p:cNvSpPr>
            <p:nvPr/>
          </p:nvSpPr>
          <p:spPr bwMode="auto">
            <a:xfrm>
              <a:off x="2832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52979" name="Rectangle 51"/>
            <p:cNvSpPr>
              <a:spLocks noChangeArrowheads="1"/>
            </p:cNvSpPr>
            <p:nvPr/>
          </p:nvSpPr>
          <p:spPr bwMode="auto">
            <a:xfrm>
              <a:off x="2976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52980" name="Rectangle 52"/>
            <p:cNvSpPr>
              <a:spLocks noChangeArrowheads="1"/>
            </p:cNvSpPr>
            <p:nvPr/>
          </p:nvSpPr>
          <p:spPr bwMode="auto">
            <a:xfrm>
              <a:off x="3120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52981" name="Rectangle 53"/>
            <p:cNvSpPr>
              <a:spLocks noChangeArrowheads="1"/>
            </p:cNvSpPr>
            <p:nvPr/>
          </p:nvSpPr>
          <p:spPr bwMode="auto">
            <a:xfrm>
              <a:off x="3264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52982" name="Rectangle 54"/>
            <p:cNvSpPr>
              <a:spLocks noChangeArrowheads="1"/>
            </p:cNvSpPr>
            <p:nvPr/>
          </p:nvSpPr>
          <p:spPr bwMode="auto">
            <a:xfrm>
              <a:off x="3408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252983" name="Rectangle 55"/>
            <p:cNvSpPr>
              <a:spLocks noChangeArrowheads="1"/>
            </p:cNvSpPr>
            <p:nvPr/>
          </p:nvSpPr>
          <p:spPr bwMode="auto">
            <a:xfrm>
              <a:off x="3552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52984" name="Rectangle 56"/>
            <p:cNvSpPr>
              <a:spLocks noChangeArrowheads="1"/>
            </p:cNvSpPr>
            <p:nvPr/>
          </p:nvSpPr>
          <p:spPr bwMode="auto">
            <a:xfrm>
              <a:off x="3696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252985" name="Rectangle 57"/>
            <p:cNvSpPr>
              <a:spLocks noChangeArrowheads="1"/>
            </p:cNvSpPr>
            <p:nvPr/>
          </p:nvSpPr>
          <p:spPr bwMode="auto">
            <a:xfrm>
              <a:off x="3840" y="816"/>
              <a:ext cx="144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400">
                  <a:solidFill>
                    <a:schemeClr val="tx1"/>
                  </a:solidFill>
                </a:rPr>
                <a:t>Z</a:t>
              </a:r>
            </a:p>
          </p:txBody>
        </p:sp>
      </p:grpSp>
      <p:grpSp>
        <p:nvGrpSpPr>
          <p:cNvPr id="252986" name="Group 58"/>
          <p:cNvGrpSpPr>
            <a:grpSpLocks/>
          </p:cNvGrpSpPr>
          <p:nvPr/>
        </p:nvGrpSpPr>
        <p:grpSpPr bwMode="auto">
          <a:xfrm>
            <a:off x="52388" y="1450400"/>
            <a:ext cx="8229600" cy="304800"/>
            <a:chOff x="240" y="816"/>
            <a:chExt cx="3744" cy="240"/>
          </a:xfrm>
        </p:grpSpPr>
        <p:sp>
          <p:nvSpPr>
            <p:cNvPr id="252987" name="Rectangle 59"/>
            <p:cNvSpPr>
              <a:spLocks noChangeArrowheads="1"/>
            </p:cNvSpPr>
            <p:nvPr/>
          </p:nvSpPr>
          <p:spPr bwMode="auto">
            <a:xfrm>
              <a:off x="240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2988" name="Rectangle 60"/>
            <p:cNvSpPr>
              <a:spLocks noChangeArrowheads="1"/>
            </p:cNvSpPr>
            <p:nvPr/>
          </p:nvSpPr>
          <p:spPr bwMode="auto">
            <a:xfrm>
              <a:off x="384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2989" name="Rectangle 61"/>
            <p:cNvSpPr>
              <a:spLocks noChangeArrowheads="1"/>
            </p:cNvSpPr>
            <p:nvPr/>
          </p:nvSpPr>
          <p:spPr bwMode="auto">
            <a:xfrm>
              <a:off x="528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2990" name="Rectangle 62"/>
            <p:cNvSpPr>
              <a:spLocks noChangeArrowheads="1"/>
            </p:cNvSpPr>
            <p:nvPr/>
          </p:nvSpPr>
          <p:spPr bwMode="auto">
            <a:xfrm>
              <a:off x="672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2991" name="Rectangle 63"/>
            <p:cNvSpPr>
              <a:spLocks noChangeArrowheads="1"/>
            </p:cNvSpPr>
            <p:nvPr/>
          </p:nvSpPr>
          <p:spPr bwMode="auto">
            <a:xfrm>
              <a:off x="816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2992" name="Rectangle 64"/>
            <p:cNvSpPr>
              <a:spLocks noChangeArrowheads="1"/>
            </p:cNvSpPr>
            <p:nvPr/>
          </p:nvSpPr>
          <p:spPr bwMode="auto">
            <a:xfrm>
              <a:off x="960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2993" name="Rectangle 65"/>
            <p:cNvSpPr>
              <a:spLocks noChangeArrowheads="1"/>
            </p:cNvSpPr>
            <p:nvPr/>
          </p:nvSpPr>
          <p:spPr bwMode="auto">
            <a:xfrm>
              <a:off x="1104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2994" name="Rectangle 66"/>
            <p:cNvSpPr>
              <a:spLocks noChangeArrowheads="1"/>
            </p:cNvSpPr>
            <p:nvPr/>
          </p:nvSpPr>
          <p:spPr bwMode="auto">
            <a:xfrm>
              <a:off x="1248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2995" name="Rectangle 67"/>
            <p:cNvSpPr>
              <a:spLocks noChangeArrowheads="1"/>
            </p:cNvSpPr>
            <p:nvPr/>
          </p:nvSpPr>
          <p:spPr bwMode="auto">
            <a:xfrm>
              <a:off x="1392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52996" name="Rectangle 68"/>
            <p:cNvSpPr>
              <a:spLocks noChangeArrowheads="1"/>
            </p:cNvSpPr>
            <p:nvPr/>
          </p:nvSpPr>
          <p:spPr bwMode="auto">
            <a:xfrm>
              <a:off x="1536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52997" name="Rectangle 69"/>
            <p:cNvSpPr>
              <a:spLocks noChangeArrowheads="1"/>
            </p:cNvSpPr>
            <p:nvPr/>
          </p:nvSpPr>
          <p:spPr bwMode="auto">
            <a:xfrm>
              <a:off x="1680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52998" name="Rectangle 70"/>
            <p:cNvSpPr>
              <a:spLocks noChangeArrowheads="1"/>
            </p:cNvSpPr>
            <p:nvPr/>
          </p:nvSpPr>
          <p:spPr bwMode="auto">
            <a:xfrm>
              <a:off x="1824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52999" name="Rectangle 71"/>
            <p:cNvSpPr>
              <a:spLocks noChangeArrowheads="1"/>
            </p:cNvSpPr>
            <p:nvPr/>
          </p:nvSpPr>
          <p:spPr bwMode="auto">
            <a:xfrm>
              <a:off x="1968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53000" name="Rectangle 72"/>
            <p:cNvSpPr>
              <a:spLocks noChangeArrowheads="1"/>
            </p:cNvSpPr>
            <p:nvPr/>
          </p:nvSpPr>
          <p:spPr bwMode="auto">
            <a:xfrm>
              <a:off x="2112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53001" name="Rectangle 73"/>
            <p:cNvSpPr>
              <a:spLocks noChangeArrowheads="1"/>
            </p:cNvSpPr>
            <p:nvPr/>
          </p:nvSpPr>
          <p:spPr bwMode="auto">
            <a:xfrm>
              <a:off x="2256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53002" name="Rectangle 74"/>
            <p:cNvSpPr>
              <a:spLocks noChangeArrowheads="1"/>
            </p:cNvSpPr>
            <p:nvPr/>
          </p:nvSpPr>
          <p:spPr bwMode="auto">
            <a:xfrm>
              <a:off x="2400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53003" name="Rectangle 75"/>
            <p:cNvSpPr>
              <a:spLocks noChangeArrowheads="1"/>
            </p:cNvSpPr>
            <p:nvPr/>
          </p:nvSpPr>
          <p:spPr bwMode="auto">
            <a:xfrm>
              <a:off x="2544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253004" name="Rectangle 76"/>
            <p:cNvSpPr>
              <a:spLocks noChangeArrowheads="1"/>
            </p:cNvSpPr>
            <p:nvPr/>
          </p:nvSpPr>
          <p:spPr bwMode="auto">
            <a:xfrm>
              <a:off x="2688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253005" name="Rectangle 77"/>
            <p:cNvSpPr>
              <a:spLocks noChangeArrowheads="1"/>
            </p:cNvSpPr>
            <p:nvPr/>
          </p:nvSpPr>
          <p:spPr bwMode="auto">
            <a:xfrm>
              <a:off x="2832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253006" name="Rectangle 78"/>
            <p:cNvSpPr>
              <a:spLocks noChangeArrowheads="1"/>
            </p:cNvSpPr>
            <p:nvPr/>
          </p:nvSpPr>
          <p:spPr bwMode="auto">
            <a:xfrm>
              <a:off x="2976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253007" name="Rectangle 79"/>
            <p:cNvSpPr>
              <a:spLocks noChangeArrowheads="1"/>
            </p:cNvSpPr>
            <p:nvPr/>
          </p:nvSpPr>
          <p:spPr bwMode="auto">
            <a:xfrm>
              <a:off x="3120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53008" name="Rectangle 80"/>
            <p:cNvSpPr>
              <a:spLocks noChangeArrowheads="1"/>
            </p:cNvSpPr>
            <p:nvPr/>
          </p:nvSpPr>
          <p:spPr bwMode="auto">
            <a:xfrm>
              <a:off x="3264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53009" name="Rectangle 81"/>
            <p:cNvSpPr>
              <a:spLocks noChangeArrowheads="1"/>
            </p:cNvSpPr>
            <p:nvPr/>
          </p:nvSpPr>
          <p:spPr bwMode="auto">
            <a:xfrm>
              <a:off x="3408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53010" name="Rectangle 82"/>
            <p:cNvSpPr>
              <a:spLocks noChangeArrowheads="1"/>
            </p:cNvSpPr>
            <p:nvPr/>
          </p:nvSpPr>
          <p:spPr bwMode="auto">
            <a:xfrm>
              <a:off x="3552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53011" name="Rectangle 83"/>
            <p:cNvSpPr>
              <a:spLocks noChangeArrowheads="1"/>
            </p:cNvSpPr>
            <p:nvPr/>
          </p:nvSpPr>
          <p:spPr bwMode="auto">
            <a:xfrm>
              <a:off x="3696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253012" name="Rectangle 84"/>
            <p:cNvSpPr>
              <a:spLocks noChangeArrowheads="1"/>
            </p:cNvSpPr>
            <p:nvPr/>
          </p:nvSpPr>
          <p:spPr bwMode="auto">
            <a:xfrm>
              <a:off x="3840" y="816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800">
                  <a:solidFill>
                    <a:schemeClr val="tx1"/>
                  </a:solidFill>
                </a:rPr>
                <a:t>25</a:t>
              </a:r>
            </a:p>
          </p:txBody>
        </p:sp>
      </p:grpSp>
      <p:sp>
        <p:nvSpPr>
          <p:cNvPr id="253013" name="Rectangle 85"/>
          <p:cNvSpPr>
            <a:spLocks noChangeArrowheads="1"/>
          </p:cNvSpPr>
          <p:nvPr/>
        </p:nvSpPr>
        <p:spPr bwMode="auto">
          <a:xfrm>
            <a:off x="2809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9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14" name="Rectangle 86"/>
          <p:cNvSpPr>
            <a:spLocks noChangeArrowheads="1"/>
          </p:cNvSpPr>
          <p:nvPr/>
        </p:nvSpPr>
        <p:spPr bwMode="auto">
          <a:xfrm>
            <a:off x="9667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15" name="Rectangle 87"/>
          <p:cNvSpPr>
            <a:spLocks noChangeArrowheads="1"/>
          </p:cNvSpPr>
          <p:nvPr/>
        </p:nvSpPr>
        <p:spPr bwMode="auto">
          <a:xfrm>
            <a:off x="16525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16" name="Rectangle 88"/>
          <p:cNvSpPr>
            <a:spLocks noChangeArrowheads="1"/>
          </p:cNvSpPr>
          <p:nvPr/>
        </p:nvSpPr>
        <p:spPr bwMode="auto">
          <a:xfrm>
            <a:off x="25669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17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17" name="Rectangle 89"/>
          <p:cNvSpPr>
            <a:spLocks noChangeArrowheads="1"/>
          </p:cNvSpPr>
          <p:nvPr/>
        </p:nvSpPr>
        <p:spPr bwMode="auto">
          <a:xfrm>
            <a:off x="32527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18" name="Rectangle 90"/>
          <p:cNvSpPr>
            <a:spLocks noChangeArrowheads="1"/>
          </p:cNvSpPr>
          <p:nvPr/>
        </p:nvSpPr>
        <p:spPr bwMode="auto">
          <a:xfrm>
            <a:off x="39385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accent6"/>
                </a:solidFill>
              </a:rPr>
              <a:t>32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253019" name="Rectangle 91"/>
          <p:cNvSpPr>
            <a:spLocks noChangeArrowheads="1"/>
          </p:cNvSpPr>
          <p:nvPr/>
        </p:nvSpPr>
        <p:spPr bwMode="auto">
          <a:xfrm>
            <a:off x="4852988" y="366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20" name="Rectangle 92"/>
          <p:cNvSpPr>
            <a:spLocks noChangeArrowheads="1"/>
          </p:cNvSpPr>
          <p:nvPr/>
        </p:nvSpPr>
        <p:spPr bwMode="auto">
          <a:xfrm>
            <a:off x="2809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/>
              <a:t>9</a:t>
            </a:r>
            <a:endParaRPr lang="fr-FR" sz="2000" dirty="0"/>
          </a:p>
        </p:txBody>
      </p:sp>
      <p:sp>
        <p:nvSpPr>
          <p:cNvPr id="253021" name="Rectangle 93"/>
          <p:cNvSpPr>
            <a:spLocks noChangeArrowheads="1"/>
          </p:cNvSpPr>
          <p:nvPr/>
        </p:nvSpPr>
        <p:spPr bwMode="auto">
          <a:xfrm>
            <a:off x="9667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22" name="Rectangle 94"/>
          <p:cNvSpPr>
            <a:spLocks noChangeArrowheads="1"/>
          </p:cNvSpPr>
          <p:nvPr/>
        </p:nvSpPr>
        <p:spPr bwMode="auto">
          <a:xfrm>
            <a:off x="16525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23" name="Rectangle 95"/>
          <p:cNvSpPr>
            <a:spLocks noChangeArrowheads="1"/>
          </p:cNvSpPr>
          <p:nvPr/>
        </p:nvSpPr>
        <p:spPr bwMode="auto">
          <a:xfrm>
            <a:off x="25669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/>
              <a:t>17</a:t>
            </a:r>
            <a:endParaRPr lang="fr-FR" sz="2000" dirty="0"/>
          </a:p>
        </p:txBody>
      </p:sp>
      <p:sp>
        <p:nvSpPr>
          <p:cNvPr id="253024" name="Rectangle 96"/>
          <p:cNvSpPr>
            <a:spLocks noChangeArrowheads="1"/>
          </p:cNvSpPr>
          <p:nvPr/>
        </p:nvSpPr>
        <p:spPr bwMode="auto">
          <a:xfrm>
            <a:off x="32527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3025" name="Rectangle 97"/>
          <p:cNvSpPr>
            <a:spLocks noChangeArrowheads="1"/>
          </p:cNvSpPr>
          <p:nvPr/>
        </p:nvSpPr>
        <p:spPr bwMode="auto">
          <a:xfrm>
            <a:off x="39385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accent6"/>
                </a:solidFill>
              </a:rPr>
              <a:t>6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253026" name="Rectangle 98"/>
          <p:cNvSpPr>
            <a:spLocks noChangeArrowheads="1"/>
          </p:cNvSpPr>
          <p:nvPr/>
        </p:nvSpPr>
        <p:spPr bwMode="auto">
          <a:xfrm>
            <a:off x="4852988" y="442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/>
              <a:t>25</a:t>
            </a:r>
            <a:endParaRPr lang="fr-FR" sz="2000" dirty="0"/>
          </a:p>
        </p:txBody>
      </p:sp>
      <p:grpSp>
        <p:nvGrpSpPr>
          <p:cNvPr id="253060" name="Group 132"/>
          <p:cNvGrpSpPr>
            <a:grpSpLocks/>
          </p:cNvGrpSpPr>
          <p:nvPr/>
        </p:nvGrpSpPr>
        <p:grpSpPr bwMode="auto">
          <a:xfrm>
            <a:off x="4852988" y="1526600"/>
            <a:ext cx="685800" cy="1295400"/>
            <a:chOff x="4272" y="1056"/>
            <a:chExt cx="432" cy="816"/>
          </a:xfrm>
        </p:grpSpPr>
        <p:sp>
          <p:nvSpPr>
            <p:cNvPr id="253028" name="Rectangle 100"/>
            <p:cNvSpPr>
              <a:spLocks noChangeArrowheads="1"/>
            </p:cNvSpPr>
            <p:nvPr/>
          </p:nvSpPr>
          <p:spPr bwMode="auto">
            <a:xfrm>
              <a:off x="4272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R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3029" name="Rectangle 101"/>
            <p:cNvSpPr>
              <a:spLocks noChangeArrowheads="1"/>
            </p:cNvSpPr>
            <p:nvPr/>
          </p:nvSpPr>
          <p:spPr bwMode="auto">
            <a:xfrm>
              <a:off x="4272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17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030" name="Group 102"/>
          <p:cNvGrpSpPr>
            <a:grpSpLocks/>
          </p:cNvGrpSpPr>
          <p:nvPr/>
        </p:nvGrpSpPr>
        <p:grpSpPr bwMode="auto">
          <a:xfrm>
            <a:off x="4852988" y="2593400"/>
            <a:ext cx="2057400" cy="1295400"/>
            <a:chOff x="4128" y="1728"/>
            <a:chExt cx="1296" cy="816"/>
          </a:xfrm>
        </p:grpSpPr>
        <p:sp>
          <p:nvSpPr>
            <p:cNvPr id="253031" name="Rectangle 103"/>
            <p:cNvSpPr>
              <a:spLocks noChangeArrowheads="1"/>
            </p:cNvSpPr>
            <p:nvPr/>
          </p:nvSpPr>
          <p:spPr bwMode="auto">
            <a:xfrm>
              <a:off x="4560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53032" name="Rectangle 104"/>
            <p:cNvSpPr>
              <a:spLocks noChangeArrowheads="1"/>
            </p:cNvSpPr>
            <p:nvPr/>
          </p:nvSpPr>
          <p:spPr bwMode="auto">
            <a:xfrm>
              <a:off x="4992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253033" name="Rectangle 105"/>
            <p:cNvSpPr>
              <a:spLocks noChangeArrowheads="1"/>
            </p:cNvSpPr>
            <p:nvPr/>
          </p:nvSpPr>
          <p:spPr bwMode="auto">
            <a:xfrm>
              <a:off x="4128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I</a:t>
              </a:r>
            </a:p>
          </p:txBody>
        </p:sp>
        <p:sp>
          <p:nvSpPr>
            <p:cNvPr id="253034" name="Rectangle 106"/>
            <p:cNvSpPr>
              <a:spLocks noChangeArrowheads="1"/>
            </p:cNvSpPr>
            <p:nvPr/>
          </p:nvSpPr>
          <p:spPr bwMode="auto">
            <a:xfrm>
              <a:off x="4128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53035" name="Rectangle 107"/>
            <p:cNvSpPr>
              <a:spLocks noChangeArrowheads="1"/>
            </p:cNvSpPr>
            <p:nvPr/>
          </p:nvSpPr>
          <p:spPr bwMode="auto">
            <a:xfrm>
              <a:off x="4128" y="2064"/>
              <a:ext cx="1296" cy="48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53036" name="Text Box 108"/>
          <p:cNvSpPr txBox="1">
            <a:spLocks noChangeArrowheads="1"/>
          </p:cNvSpPr>
          <p:nvPr/>
        </p:nvSpPr>
        <p:spPr bwMode="auto">
          <a:xfrm>
            <a:off x="1347788" y="4193600"/>
            <a:ext cx="127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000"/>
              <a:t>modulo 26</a:t>
            </a:r>
          </a:p>
        </p:txBody>
      </p:sp>
      <p:grpSp>
        <p:nvGrpSpPr>
          <p:cNvPr id="253037" name="Group 109"/>
          <p:cNvGrpSpPr>
            <a:grpSpLocks/>
          </p:cNvGrpSpPr>
          <p:nvPr/>
        </p:nvGrpSpPr>
        <p:grpSpPr bwMode="auto">
          <a:xfrm>
            <a:off x="280988" y="2593400"/>
            <a:ext cx="2057400" cy="1295400"/>
            <a:chOff x="1536" y="1728"/>
            <a:chExt cx="1296" cy="816"/>
          </a:xfrm>
        </p:grpSpPr>
        <p:sp>
          <p:nvSpPr>
            <p:cNvPr id="253038" name="Rectangle 110"/>
            <p:cNvSpPr>
              <a:spLocks noChangeArrowheads="1"/>
            </p:cNvSpPr>
            <p:nvPr/>
          </p:nvSpPr>
          <p:spPr bwMode="auto">
            <a:xfrm>
              <a:off x="1536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I</a:t>
              </a:r>
            </a:p>
          </p:txBody>
        </p:sp>
        <p:sp>
          <p:nvSpPr>
            <p:cNvPr id="253039" name="Rectangle 111"/>
            <p:cNvSpPr>
              <a:spLocks noChangeArrowheads="1"/>
            </p:cNvSpPr>
            <p:nvPr/>
          </p:nvSpPr>
          <p:spPr bwMode="auto">
            <a:xfrm>
              <a:off x="1968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53040" name="Rectangle 112"/>
            <p:cNvSpPr>
              <a:spLocks noChangeArrowheads="1"/>
            </p:cNvSpPr>
            <p:nvPr/>
          </p:nvSpPr>
          <p:spPr bwMode="auto">
            <a:xfrm>
              <a:off x="2400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253041" name="Rectangle 113"/>
            <p:cNvSpPr>
              <a:spLocks noChangeArrowheads="1"/>
            </p:cNvSpPr>
            <p:nvPr/>
          </p:nvSpPr>
          <p:spPr bwMode="auto">
            <a:xfrm>
              <a:off x="1536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53042" name="Rectangle 114"/>
            <p:cNvSpPr>
              <a:spLocks noChangeArrowheads="1"/>
            </p:cNvSpPr>
            <p:nvPr/>
          </p:nvSpPr>
          <p:spPr bwMode="auto">
            <a:xfrm>
              <a:off x="1968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3043" name="Rectangle 115"/>
            <p:cNvSpPr>
              <a:spLocks noChangeArrowheads="1"/>
            </p:cNvSpPr>
            <p:nvPr/>
          </p:nvSpPr>
          <p:spPr bwMode="auto">
            <a:xfrm>
              <a:off x="2400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53044" name="Rectangle 116"/>
            <p:cNvSpPr>
              <a:spLocks noChangeArrowheads="1"/>
            </p:cNvSpPr>
            <p:nvPr/>
          </p:nvSpPr>
          <p:spPr bwMode="auto">
            <a:xfrm>
              <a:off x="1536" y="2064"/>
              <a:ext cx="1296" cy="48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53045" name="Group 117"/>
          <p:cNvGrpSpPr>
            <a:grpSpLocks/>
          </p:cNvGrpSpPr>
          <p:nvPr/>
        </p:nvGrpSpPr>
        <p:grpSpPr bwMode="auto">
          <a:xfrm>
            <a:off x="2566988" y="2593400"/>
            <a:ext cx="2057400" cy="1295400"/>
            <a:chOff x="2832" y="1728"/>
            <a:chExt cx="1296" cy="816"/>
          </a:xfrm>
        </p:grpSpPr>
        <p:grpSp>
          <p:nvGrpSpPr>
            <p:cNvPr id="253046" name="Group 118"/>
            <p:cNvGrpSpPr>
              <a:grpSpLocks/>
            </p:cNvGrpSpPr>
            <p:nvPr/>
          </p:nvGrpSpPr>
          <p:grpSpPr bwMode="auto">
            <a:xfrm>
              <a:off x="2832" y="1728"/>
              <a:ext cx="1296" cy="816"/>
              <a:chOff x="2832" y="1728"/>
              <a:chExt cx="1296" cy="816"/>
            </a:xfrm>
          </p:grpSpPr>
          <p:sp>
            <p:nvSpPr>
              <p:cNvPr id="253047" name="Rectangle 119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432" cy="480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4400">
                    <a:solidFill>
                      <a:srgbClr val="FFFFFF"/>
                    </a:solidFill>
                  </a:rPr>
                  <a:t>I</a:t>
                </a:r>
              </a:p>
            </p:txBody>
          </p:sp>
          <p:sp>
            <p:nvSpPr>
              <p:cNvPr id="253048" name="Rectangle 120"/>
              <p:cNvSpPr>
                <a:spLocks noChangeArrowheads="1"/>
              </p:cNvSpPr>
              <p:nvPr/>
            </p:nvSpPr>
            <p:spPr bwMode="auto">
              <a:xfrm>
                <a:off x="3264" y="2064"/>
                <a:ext cx="432" cy="480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4400">
                    <a:solidFill>
                      <a:srgbClr val="FFFFFF"/>
                    </a:solidFill>
                  </a:rPr>
                  <a:t>B</a:t>
                </a:r>
              </a:p>
            </p:txBody>
          </p:sp>
          <p:sp>
            <p:nvSpPr>
              <p:cNvPr id="253049" name="Rectangle 121"/>
              <p:cNvSpPr>
                <a:spLocks noChangeArrowheads="1"/>
              </p:cNvSpPr>
              <p:nvPr/>
            </p:nvSpPr>
            <p:spPr bwMode="auto">
              <a:xfrm>
                <a:off x="3696" y="2064"/>
                <a:ext cx="432" cy="480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4400">
                    <a:solidFill>
                      <a:srgbClr val="FFFFFF"/>
                    </a:solidFill>
                  </a:rPr>
                  <a:t>M</a:t>
                </a:r>
              </a:p>
            </p:txBody>
          </p:sp>
          <p:sp>
            <p:nvSpPr>
              <p:cNvPr id="253050" name="Rectangle 122"/>
              <p:cNvSpPr>
                <a:spLocks noChangeArrowheads="1"/>
              </p:cNvSpPr>
              <p:nvPr/>
            </p:nvSpPr>
            <p:spPr bwMode="auto">
              <a:xfrm>
                <a:off x="2832" y="1728"/>
                <a:ext cx="43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00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53051" name="Rectangle 123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43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53052" name="Rectangle 124"/>
              <p:cNvSpPr>
                <a:spLocks noChangeArrowheads="1"/>
              </p:cNvSpPr>
              <p:nvPr/>
            </p:nvSpPr>
            <p:spPr bwMode="auto">
              <a:xfrm>
                <a:off x="3696" y="1728"/>
                <a:ext cx="43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00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253053" name="Rectangle 125"/>
            <p:cNvSpPr>
              <a:spLocks noChangeArrowheads="1"/>
            </p:cNvSpPr>
            <p:nvPr/>
          </p:nvSpPr>
          <p:spPr bwMode="auto">
            <a:xfrm>
              <a:off x="2832" y="2064"/>
              <a:ext cx="1296" cy="48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84508"/>
            <a:ext cx="1876425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43800" y="426720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(1523-1596)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25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25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25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25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25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25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25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1000"/>
                                        <p:tgtEl>
                                          <p:spTgt spid="25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5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25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5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25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25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25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25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25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25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25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25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25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withGroup">
                            <p:stCondLst>
                              <p:cond delay="525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9" grpId="0" animBg="1" autoUpdateAnimBg="0"/>
      <p:bldP spid="252950" grpId="0" animBg="1" autoUpdateAnimBg="0"/>
      <p:bldP spid="252951" grpId="0" animBg="1" autoUpdateAnimBg="0"/>
      <p:bldP spid="252952" grpId="0" animBg="1" autoUpdateAnimBg="0"/>
      <p:bldP spid="252953" grpId="0" animBg="1" autoUpdateAnimBg="0"/>
      <p:bldP spid="252954" grpId="0" animBg="1" autoUpdateAnimBg="0"/>
      <p:bldP spid="252955" grpId="0" animBg="1" autoUpdateAnimBg="0"/>
      <p:bldP spid="252956" grpId="0" animBg="1"/>
      <p:bldP spid="252957" grpId="0" animBg="1" autoUpdateAnimBg="0"/>
      <p:bldP spid="252958" grpId="0" animBg="1" autoUpdateAnimBg="0"/>
      <p:bldP spid="253013" grpId="0" autoUpdateAnimBg="0"/>
      <p:bldP spid="253014" grpId="0" autoUpdateAnimBg="0"/>
      <p:bldP spid="253015" grpId="0" autoUpdateAnimBg="0"/>
      <p:bldP spid="253016" grpId="0" autoUpdateAnimBg="0"/>
      <p:bldP spid="253017" grpId="0" autoUpdateAnimBg="0"/>
      <p:bldP spid="253018" grpId="0" autoUpdateAnimBg="0"/>
      <p:bldP spid="253019" grpId="0" autoUpdateAnimBg="0"/>
      <p:bldP spid="253020" grpId="0" autoUpdateAnimBg="0"/>
      <p:bldP spid="253021" grpId="0" autoUpdateAnimBg="0"/>
      <p:bldP spid="253022" grpId="0" autoUpdateAnimBg="0"/>
      <p:bldP spid="253023" grpId="0" autoUpdateAnimBg="0"/>
      <p:bldP spid="253024" grpId="0" autoUpdateAnimBg="0"/>
      <p:bldP spid="253025" grpId="0" autoUpdateAnimBg="0"/>
      <p:bldP spid="253026" grpId="0" autoUpdateAnimBg="0"/>
      <p:bldP spid="2530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99" name="Rectangle 1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dirty="0"/>
              <a:t>: </a:t>
            </a:r>
            <a:r>
              <a:rPr lang="fr-FR" dirty="0" smtClean="0"/>
              <a:t>chiffre de Vernam</a:t>
            </a:r>
            <a:endParaRPr lang="fr-FR" dirty="0"/>
          </a:p>
        </p:txBody>
      </p:sp>
      <p:sp>
        <p:nvSpPr>
          <p:cNvPr id="1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7239000" y="3001963"/>
            <a:ext cx="685800" cy="762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7924800" y="3001963"/>
            <a:ext cx="685800" cy="762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>
                <a:solidFill>
                  <a:srgbClr val="FFFFFF"/>
                </a:solidFill>
              </a:rPr>
              <a:t>T</a:t>
            </a:r>
          </a:p>
        </p:txBody>
      </p:sp>
      <p:grpSp>
        <p:nvGrpSpPr>
          <p:cNvPr id="255098" name="Group 122"/>
          <p:cNvGrpSpPr>
            <a:grpSpLocks/>
          </p:cNvGrpSpPr>
          <p:nvPr/>
        </p:nvGrpSpPr>
        <p:grpSpPr bwMode="auto">
          <a:xfrm>
            <a:off x="2438400" y="1371600"/>
            <a:ext cx="4800600" cy="1295400"/>
            <a:chOff x="1536" y="1056"/>
            <a:chExt cx="3024" cy="816"/>
          </a:xfrm>
        </p:grpSpPr>
        <p:sp>
          <p:nvSpPr>
            <p:cNvPr id="254982" name="Rectangle 6"/>
            <p:cNvSpPr>
              <a:spLocks noChangeArrowheads="1"/>
            </p:cNvSpPr>
            <p:nvPr/>
          </p:nvSpPr>
          <p:spPr bwMode="auto">
            <a:xfrm>
              <a:off x="1536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3" name="Rectangle 7"/>
            <p:cNvSpPr>
              <a:spLocks noChangeArrowheads="1"/>
            </p:cNvSpPr>
            <p:nvPr/>
          </p:nvSpPr>
          <p:spPr bwMode="auto">
            <a:xfrm>
              <a:off x="1968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14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4" name="Rectangle 8"/>
            <p:cNvSpPr>
              <a:spLocks noChangeArrowheads="1"/>
            </p:cNvSpPr>
            <p:nvPr/>
          </p:nvSpPr>
          <p:spPr bwMode="auto">
            <a:xfrm>
              <a:off x="2400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13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5" name="Rectangle 9"/>
            <p:cNvSpPr>
              <a:spLocks noChangeArrowheads="1"/>
            </p:cNvSpPr>
            <p:nvPr/>
          </p:nvSpPr>
          <p:spPr bwMode="auto">
            <a:xfrm>
              <a:off x="2832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9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6" name="Rectangle 10"/>
            <p:cNvSpPr>
              <a:spLocks noChangeArrowheads="1"/>
            </p:cNvSpPr>
            <p:nvPr/>
          </p:nvSpPr>
          <p:spPr bwMode="auto">
            <a:xfrm>
              <a:off x="3264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14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7" name="Rectangle 11"/>
            <p:cNvSpPr>
              <a:spLocks noChangeArrowheads="1"/>
            </p:cNvSpPr>
            <p:nvPr/>
          </p:nvSpPr>
          <p:spPr bwMode="auto">
            <a:xfrm>
              <a:off x="3696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20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8" name="Rectangle 12"/>
            <p:cNvSpPr>
              <a:spLocks noChangeArrowheads="1"/>
            </p:cNvSpPr>
            <p:nvPr/>
          </p:nvSpPr>
          <p:spPr bwMode="auto">
            <a:xfrm>
              <a:off x="4128" y="1056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17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54989" name="Rectangle 13"/>
            <p:cNvSpPr>
              <a:spLocks noChangeArrowheads="1"/>
            </p:cNvSpPr>
            <p:nvPr/>
          </p:nvSpPr>
          <p:spPr bwMode="auto">
            <a:xfrm>
              <a:off x="1536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B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4990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O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4991" name="Rectangle 15"/>
            <p:cNvSpPr>
              <a:spLocks noChangeArrowheads="1"/>
            </p:cNvSpPr>
            <p:nvPr/>
          </p:nvSpPr>
          <p:spPr bwMode="auto">
            <a:xfrm>
              <a:off x="2400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N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4992" name="Rectangle 16"/>
            <p:cNvSpPr>
              <a:spLocks noChangeArrowheads="1"/>
            </p:cNvSpPr>
            <p:nvPr/>
          </p:nvSpPr>
          <p:spPr bwMode="auto">
            <a:xfrm>
              <a:off x="2832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J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4993" name="Rectangle 17"/>
            <p:cNvSpPr>
              <a:spLocks noChangeArrowheads="1"/>
            </p:cNvSpPr>
            <p:nvPr/>
          </p:nvSpPr>
          <p:spPr bwMode="auto">
            <a:xfrm>
              <a:off x="3264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O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4994" name="Rectangle 18"/>
            <p:cNvSpPr>
              <a:spLocks noChangeArrowheads="1"/>
            </p:cNvSpPr>
            <p:nvPr/>
          </p:nvSpPr>
          <p:spPr bwMode="auto">
            <a:xfrm>
              <a:off x="3696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U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  <p:sp>
          <p:nvSpPr>
            <p:cNvPr id="254995" name="Rectangle 19"/>
            <p:cNvSpPr>
              <a:spLocks noChangeArrowheads="1"/>
            </p:cNvSpPr>
            <p:nvPr/>
          </p:nvSpPr>
          <p:spPr bwMode="auto">
            <a:xfrm>
              <a:off x="4128" y="1392"/>
              <a:ext cx="432" cy="480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 dirty="0" smtClean="0">
                  <a:solidFill>
                    <a:schemeClr val="tx1"/>
                  </a:solidFill>
                </a:rPr>
                <a:t>R</a:t>
              </a:r>
              <a:endParaRPr lang="fr-FR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24384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I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31242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A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38100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Z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44958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M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51816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Y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58674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T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5002" name="Rectangle 26"/>
          <p:cNvSpPr>
            <a:spLocks noChangeArrowheads="1"/>
          </p:cNvSpPr>
          <p:nvPr/>
        </p:nvSpPr>
        <p:spPr bwMode="auto">
          <a:xfrm>
            <a:off x="6553200" y="4906963"/>
            <a:ext cx="685800" cy="7620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tx1"/>
                </a:solidFill>
              </a:rPr>
              <a:t>I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255003" name="AutoShape 27"/>
          <p:cNvSpPr>
            <a:spLocks noChangeArrowheads="1"/>
          </p:cNvSpPr>
          <p:nvPr/>
        </p:nvSpPr>
        <p:spPr bwMode="auto">
          <a:xfrm>
            <a:off x="4191000" y="4068763"/>
            <a:ext cx="1295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3232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5004" name="Text Box 28"/>
          <p:cNvSpPr txBox="1">
            <a:spLocks noChangeArrowheads="1"/>
          </p:cNvSpPr>
          <p:nvPr/>
        </p:nvSpPr>
        <p:spPr bwMode="auto">
          <a:xfrm>
            <a:off x="3409405" y="5821363"/>
            <a:ext cx="221406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200" dirty="0" smtClean="0"/>
              <a:t>Edgar : </a:t>
            </a:r>
            <a:r>
              <a:rPr lang="fr-FR" sz="3200" dirty="0"/>
              <a:t>????</a:t>
            </a:r>
          </a:p>
        </p:txBody>
      </p: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0" y="762000"/>
            <a:ext cx="8229600" cy="838200"/>
            <a:chOff x="336" y="528"/>
            <a:chExt cx="5184" cy="528"/>
          </a:xfrm>
        </p:grpSpPr>
        <p:grpSp>
          <p:nvGrpSpPr>
            <p:cNvPr id="255006" name="Group 30"/>
            <p:cNvGrpSpPr>
              <a:grpSpLocks/>
            </p:cNvGrpSpPr>
            <p:nvPr/>
          </p:nvGrpSpPr>
          <p:grpSpPr bwMode="auto">
            <a:xfrm>
              <a:off x="336" y="528"/>
              <a:ext cx="5184" cy="332"/>
              <a:chOff x="240" y="816"/>
              <a:chExt cx="3744" cy="240"/>
            </a:xfrm>
          </p:grpSpPr>
          <p:sp>
            <p:nvSpPr>
              <p:cNvPr id="255007" name="Rectangle 31"/>
              <p:cNvSpPr>
                <a:spLocks noChangeArrowheads="1"/>
              </p:cNvSpPr>
              <p:nvPr/>
            </p:nvSpPr>
            <p:spPr bwMode="auto">
              <a:xfrm>
                <a:off x="240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55008" name="Rectangle 32"/>
              <p:cNvSpPr>
                <a:spLocks noChangeArrowheads="1"/>
              </p:cNvSpPr>
              <p:nvPr/>
            </p:nvSpPr>
            <p:spPr bwMode="auto">
              <a:xfrm>
                <a:off x="384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55009" name="Rectangle 33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55010" name="Rectangle 34"/>
              <p:cNvSpPr>
                <a:spLocks noChangeArrowheads="1"/>
              </p:cNvSpPr>
              <p:nvPr/>
            </p:nvSpPr>
            <p:spPr bwMode="auto">
              <a:xfrm>
                <a:off x="672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55011" name="Rectangle 35"/>
              <p:cNvSpPr>
                <a:spLocks noChangeArrowheads="1"/>
              </p:cNvSpPr>
              <p:nvPr/>
            </p:nvSpPr>
            <p:spPr bwMode="auto">
              <a:xfrm>
                <a:off x="816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55012" name="Rectangle 36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55013" name="Rectangle 37"/>
              <p:cNvSpPr>
                <a:spLocks noChangeArrowheads="1"/>
              </p:cNvSpPr>
              <p:nvPr/>
            </p:nvSpPr>
            <p:spPr bwMode="auto">
              <a:xfrm>
                <a:off x="1104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255014" name="Rectangle 38"/>
              <p:cNvSpPr>
                <a:spLocks noChangeArrowheads="1"/>
              </p:cNvSpPr>
              <p:nvPr/>
            </p:nvSpPr>
            <p:spPr bwMode="auto">
              <a:xfrm>
                <a:off x="1248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255015" name="Rectangle 39"/>
              <p:cNvSpPr>
                <a:spLocks noChangeArrowheads="1"/>
              </p:cNvSpPr>
              <p:nvPr/>
            </p:nvSpPr>
            <p:spPr bwMode="auto">
              <a:xfrm>
                <a:off x="1392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I</a:t>
                </a:r>
              </a:p>
            </p:txBody>
          </p:sp>
          <p:sp>
            <p:nvSpPr>
              <p:cNvPr id="255016" name="Rectangle 40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J</a:t>
                </a:r>
              </a:p>
            </p:txBody>
          </p:sp>
          <p:sp>
            <p:nvSpPr>
              <p:cNvPr id="255017" name="Rectangle 41"/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K</a:t>
                </a:r>
              </a:p>
            </p:txBody>
          </p:sp>
          <p:sp>
            <p:nvSpPr>
              <p:cNvPr id="255018" name="Rectangle 42"/>
              <p:cNvSpPr>
                <a:spLocks noChangeArrowheads="1"/>
              </p:cNvSpPr>
              <p:nvPr/>
            </p:nvSpPr>
            <p:spPr bwMode="auto">
              <a:xfrm>
                <a:off x="1824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255019" name="Rectangle 4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255020" name="Rectangle 44"/>
              <p:cNvSpPr>
                <a:spLocks noChangeArrowheads="1"/>
              </p:cNvSpPr>
              <p:nvPr/>
            </p:nvSpPr>
            <p:spPr bwMode="auto">
              <a:xfrm>
                <a:off x="2112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255021" name="Rectangle 4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255022" name="Rectangle 46"/>
              <p:cNvSpPr>
                <a:spLocks noChangeArrowheads="1"/>
              </p:cNvSpPr>
              <p:nvPr/>
            </p:nvSpPr>
            <p:spPr bwMode="auto">
              <a:xfrm>
                <a:off x="2400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255023" name="Rectangle 47"/>
              <p:cNvSpPr>
                <a:spLocks noChangeArrowheads="1"/>
              </p:cNvSpPr>
              <p:nvPr/>
            </p:nvSpPr>
            <p:spPr bwMode="auto">
              <a:xfrm>
                <a:off x="2544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Q</a:t>
                </a:r>
              </a:p>
            </p:txBody>
          </p:sp>
          <p:sp>
            <p:nvSpPr>
              <p:cNvPr id="255024" name="Rectangle 48"/>
              <p:cNvSpPr>
                <a:spLocks noChangeArrowheads="1"/>
              </p:cNvSpPr>
              <p:nvPr/>
            </p:nvSpPr>
            <p:spPr bwMode="auto">
              <a:xfrm>
                <a:off x="2688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255025" name="Rectangle 49"/>
              <p:cNvSpPr>
                <a:spLocks noChangeArrowheads="1"/>
              </p:cNvSpPr>
              <p:nvPr/>
            </p:nvSpPr>
            <p:spPr bwMode="auto">
              <a:xfrm>
                <a:off x="2832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255026" name="Rectangle 50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55027" name="Rectangle 51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255028" name="Rectangle 52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V</a:t>
                </a:r>
              </a:p>
            </p:txBody>
          </p:sp>
          <p:sp>
            <p:nvSpPr>
              <p:cNvPr id="255029" name="Rectangle 53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255030" name="Rectangle 54"/>
              <p:cNvSpPr>
                <a:spLocks noChangeArrowheads="1"/>
              </p:cNvSpPr>
              <p:nvPr/>
            </p:nvSpPr>
            <p:spPr bwMode="auto">
              <a:xfrm>
                <a:off x="3552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55031" name="Rectangle 55"/>
              <p:cNvSpPr>
                <a:spLocks noChangeArrowheads="1"/>
              </p:cNvSpPr>
              <p:nvPr/>
            </p:nvSpPr>
            <p:spPr bwMode="auto">
              <a:xfrm>
                <a:off x="3696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255032" name="Rectangle 56"/>
              <p:cNvSpPr>
                <a:spLocks noChangeArrowheads="1"/>
              </p:cNvSpPr>
              <p:nvPr/>
            </p:nvSpPr>
            <p:spPr bwMode="auto">
              <a:xfrm>
                <a:off x="3840" y="816"/>
                <a:ext cx="144" cy="24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2400">
                    <a:solidFill>
                      <a:schemeClr val="tx1"/>
                    </a:solidFill>
                  </a:rPr>
                  <a:t>Z</a:t>
                </a:r>
              </a:p>
            </p:txBody>
          </p:sp>
        </p:grpSp>
        <p:grpSp>
          <p:nvGrpSpPr>
            <p:cNvPr id="255033" name="Group 57"/>
            <p:cNvGrpSpPr>
              <a:grpSpLocks/>
            </p:cNvGrpSpPr>
            <p:nvPr/>
          </p:nvGrpSpPr>
          <p:grpSpPr bwMode="auto">
            <a:xfrm>
              <a:off x="336" y="864"/>
              <a:ext cx="5184" cy="192"/>
              <a:chOff x="240" y="816"/>
              <a:chExt cx="3744" cy="240"/>
            </a:xfrm>
          </p:grpSpPr>
          <p:sp>
            <p:nvSpPr>
              <p:cNvPr id="255034" name="Rectangle 58"/>
              <p:cNvSpPr>
                <a:spLocks noChangeArrowheads="1"/>
              </p:cNvSpPr>
              <p:nvPr/>
            </p:nvSpPr>
            <p:spPr bwMode="auto">
              <a:xfrm>
                <a:off x="240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5035" name="Rectangle 59"/>
              <p:cNvSpPr>
                <a:spLocks noChangeArrowheads="1"/>
              </p:cNvSpPr>
              <p:nvPr/>
            </p:nvSpPr>
            <p:spPr bwMode="auto">
              <a:xfrm>
                <a:off x="384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55036" name="Rectangle 60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55037" name="Rectangle 61"/>
              <p:cNvSpPr>
                <a:spLocks noChangeArrowheads="1"/>
              </p:cNvSpPr>
              <p:nvPr/>
            </p:nvSpPr>
            <p:spPr bwMode="auto">
              <a:xfrm>
                <a:off x="672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55038" name="Rectangle 62"/>
              <p:cNvSpPr>
                <a:spLocks noChangeArrowheads="1"/>
              </p:cNvSpPr>
              <p:nvPr/>
            </p:nvSpPr>
            <p:spPr bwMode="auto">
              <a:xfrm>
                <a:off x="816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55039" name="Rectangle 63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5040" name="Rectangle 64"/>
              <p:cNvSpPr>
                <a:spLocks noChangeArrowheads="1"/>
              </p:cNvSpPr>
              <p:nvPr/>
            </p:nvSpPr>
            <p:spPr bwMode="auto">
              <a:xfrm>
                <a:off x="1104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55041" name="Rectangle 65"/>
              <p:cNvSpPr>
                <a:spLocks noChangeArrowheads="1"/>
              </p:cNvSpPr>
              <p:nvPr/>
            </p:nvSpPr>
            <p:spPr bwMode="auto">
              <a:xfrm>
                <a:off x="1248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55042" name="Rectangle 66"/>
              <p:cNvSpPr>
                <a:spLocks noChangeArrowheads="1"/>
              </p:cNvSpPr>
              <p:nvPr/>
            </p:nvSpPr>
            <p:spPr bwMode="auto">
              <a:xfrm>
                <a:off x="1392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55043" name="Rectangle 67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55044" name="Rectangle 68"/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55045" name="Rectangle 69"/>
              <p:cNvSpPr>
                <a:spLocks noChangeArrowheads="1"/>
              </p:cNvSpPr>
              <p:nvPr/>
            </p:nvSpPr>
            <p:spPr bwMode="auto">
              <a:xfrm>
                <a:off x="1824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255046" name="Rectangle 70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255047" name="Rectangle 71"/>
              <p:cNvSpPr>
                <a:spLocks noChangeArrowheads="1"/>
              </p:cNvSpPr>
              <p:nvPr/>
            </p:nvSpPr>
            <p:spPr bwMode="auto">
              <a:xfrm>
                <a:off x="2112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55048" name="Rectangle 72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255049" name="Rectangle 73"/>
              <p:cNvSpPr>
                <a:spLocks noChangeArrowheads="1"/>
              </p:cNvSpPr>
              <p:nvPr/>
            </p:nvSpPr>
            <p:spPr bwMode="auto">
              <a:xfrm>
                <a:off x="2400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255050" name="Rectangle 74"/>
              <p:cNvSpPr>
                <a:spLocks noChangeArrowheads="1"/>
              </p:cNvSpPr>
              <p:nvPr/>
            </p:nvSpPr>
            <p:spPr bwMode="auto">
              <a:xfrm>
                <a:off x="2544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255051" name="Rectangle 75"/>
              <p:cNvSpPr>
                <a:spLocks noChangeArrowheads="1"/>
              </p:cNvSpPr>
              <p:nvPr/>
            </p:nvSpPr>
            <p:spPr bwMode="auto">
              <a:xfrm>
                <a:off x="2688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255052" name="Rectangle 76"/>
              <p:cNvSpPr>
                <a:spLocks noChangeArrowheads="1"/>
              </p:cNvSpPr>
              <p:nvPr/>
            </p:nvSpPr>
            <p:spPr bwMode="auto">
              <a:xfrm>
                <a:off x="2832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255053" name="Rectangle 77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255054" name="Rectangle 78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255055" name="Rectangle 79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55056" name="Rectangle 80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255057" name="Rectangle 81"/>
              <p:cNvSpPr>
                <a:spLocks noChangeArrowheads="1"/>
              </p:cNvSpPr>
              <p:nvPr/>
            </p:nvSpPr>
            <p:spPr bwMode="auto">
              <a:xfrm>
                <a:off x="3552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55058" name="Rectangle 82"/>
              <p:cNvSpPr>
                <a:spLocks noChangeArrowheads="1"/>
              </p:cNvSpPr>
              <p:nvPr/>
            </p:nvSpPr>
            <p:spPr bwMode="auto">
              <a:xfrm>
                <a:off x="3696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55059" name="Rectangle 83"/>
              <p:cNvSpPr>
                <a:spLocks noChangeArrowheads="1"/>
              </p:cNvSpPr>
              <p:nvPr/>
            </p:nvSpPr>
            <p:spPr bwMode="auto">
              <a:xfrm>
                <a:off x="3840" y="816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fr-FR" sz="1800">
                    <a:solidFill>
                      <a:schemeClr val="tx1"/>
                    </a:solidFill>
                  </a:rPr>
                  <a:t>25</a:t>
                </a:r>
              </a:p>
            </p:txBody>
          </p:sp>
        </p:grpSp>
      </p:grpSp>
      <p:grpSp>
        <p:nvGrpSpPr>
          <p:cNvPr id="255060" name="Group 84"/>
          <p:cNvGrpSpPr>
            <a:grpSpLocks/>
          </p:cNvGrpSpPr>
          <p:nvPr/>
        </p:nvGrpSpPr>
        <p:grpSpPr bwMode="auto">
          <a:xfrm>
            <a:off x="2438400" y="2468563"/>
            <a:ext cx="685800" cy="1295400"/>
            <a:chOff x="1536" y="1728"/>
            <a:chExt cx="432" cy="816"/>
          </a:xfrm>
        </p:grpSpPr>
        <p:sp>
          <p:nvSpPr>
            <p:cNvPr id="255061" name="Rectangle 85"/>
            <p:cNvSpPr>
              <a:spLocks noChangeArrowheads="1"/>
            </p:cNvSpPr>
            <p:nvPr/>
          </p:nvSpPr>
          <p:spPr bwMode="auto">
            <a:xfrm>
              <a:off x="1536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H</a:t>
              </a:r>
            </a:p>
          </p:txBody>
        </p:sp>
        <p:sp>
          <p:nvSpPr>
            <p:cNvPr id="255062" name="Rectangle 86"/>
            <p:cNvSpPr>
              <a:spLocks noChangeArrowheads="1"/>
            </p:cNvSpPr>
            <p:nvPr/>
          </p:nvSpPr>
          <p:spPr bwMode="auto">
            <a:xfrm>
              <a:off x="1536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255063" name="Group 87"/>
          <p:cNvGrpSpPr>
            <a:grpSpLocks/>
          </p:cNvGrpSpPr>
          <p:nvPr/>
        </p:nvGrpSpPr>
        <p:grpSpPr bwMode="auto">
          <a:xfrm>
            <a:off x="3124200" y="2468563"/>
            <a:ext cx="685800" cy="1295400"/>
            <a:chOff x="1968" y="1728"/>
            <a:chExt cx="432" cy="816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1968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255065" name="Rectangle 89"/>
            <p:cNvSpPr>
              <a:spLocks noChangeArrowheads="1"/>
            </p:cNvSpPr>
            <p:nvPr/>
          </p:nvSpPr>
          <p:spPr bwMode="auto">
            <a:xfrm>
              <a:off x="1968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255066" name="Group 90"/>
          <p:cNvGrpSpPr>
            <a:grpSpLocks/>
          </p:cNvGrpSpPr>
          <p:nvPr/>
        </p:nvGrpSpPr>
        <p:grpSpPr bwMode="auto">
          <a:xfrm>
            <a:off x="3810000" y="2468563"/>
            <a:ext cx="685800" cy="1295400"/>
            <a:chOff x="2400" y="1728"/>
            <a:chExt cx="432" cy="816"/>
          </a:xfrm>
        </p:grpSpPr>
        <p:sp>
          <p:nvSpPr>
            <p:cNvPr id="255067" name="Rectangle 91"/>
            <p:cNvSpPr>
              <a:spLocks noChangeArrowheads="1"/>
            </p:cNvSpPr>
            <p:nvPr/>
          </p:nvSpPr>
          <p:spPr bwMode="auto">
            <a:xfrm>
              <a:off x="2400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2400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255069" name="Group 93"/>
          <p:cNvGrpSpPr>
            <a:grpSpLocks/>
          </p:cNvGrpSpPr>
          <p:nvPr/>
        </p:nvGrpSpPr>
        <p:grpSpPr bwMode="auto">
          <a:xfrm>
            <a:off x="4495800" y="2468563"/>
            <a:ext cx="685800" cy="1295400"/>
            <a:chOff x="2832" y="1728"/>
            <a:chExt cx="432" cy="816"/>
          </a:xfrm>
        </p:grpSpPr>
        <p:sp>
          <p:nvSpPr>
            <p:cNvPr id="255070" name="Rectangle 94"/>
            <p:cNvSpPr>
              <a:spLocks noChangeArrowheads="1"/>
            </p:cNvSpPr>
            <p:nvPr/>
          </p:nvSpPr>
          <p:spPr bwMode="auto">
            <a:xfrm>
              <a:off x="2832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255071" name="Rectangle 95"/>
            <p:cNvSpPr>
              <a:spLocks noChangeArrowheads="1"/>
            </p:cNvSpPr>
            <p:nvPr/>
          </p:nvSpPr>
          <p:spPr bwMode="auto">
            <a:xfrm>
              <a:off x="2832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55072" name="Group 96"/>
          <p:cNvGrpSpPr>
            <a:grpSpLocks/>
          </p:cNvGrpSpPr>
          <p:nvPr/>
        </p:nvGrpSpPr>
        <p:grpSpPr bwMode="auto">
          <a:xfrm>
            <a:off x="5181600" y="2468563"/>
            <a:ext cx="685800" cy="1295400"/>
            <a:chOff x="3264" y="1728"/>
            <a:chExt cx="432" cy="816"/>
          </a:xfrm>
        </p:grpSpPr>
        <p:sp>
          <p:nvSpPr>
            <p:cNvPr id="255073" name="Rectangle 97"/>
            <p:cNvSpPr>
              <a:spLocks noChangeArrowheads="1"/>
            </p:cNvSpPr>
            <p:nvPr/>
          </p:nvSpPr>
          <p:spPr bwMode="auto">
            <a:xfrm>
              <a:off x="3264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255074" name="Rectangle 98"/>
            <p:cNvSpPr>
              <a:spLocks noChangeArrowheads="1"/>
            </p:cNvSpPr>
            <p:nvPr/>
          </p:nvSpPr>
          <p:spPr bwMode="auto">
            <a:xfrm>
              <a:off x="3264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10</a:t>
              </a:r>
            </a:p>
          </p:txBody>
        </p:sp>
      </p:grpSp>
      <p:grpSp>
        <p:nvGrpSpPr>
          <p:cNvPr id="255075" name="Group 99"/>
          <p:cNvGrpSpPr>
            <a:grpSpLocks/>
          </p:cNvGrpSpPr>
          <p:nvPr/>
        </p:nvGrpSpPr>
        <p:grpSpPr bwMode="auto">
          <a:xfrm>
            <a:off x="5867400" y="2468563"/>
            <a:ext cx="685800" cy="1295400"/>
            <a:chOff x="3696" y="1728"/>
            <a:chExt cx="432" cy="816"/>
          </a:xfrm>
        </p:grpSpPr>
        <p:sp>
          <p:nvSpPr>
            <p:cNvPr id="255076" name="Rectangle 100"/>
            <p:cNvSpPr>
              <a:spLocks noChangeArrowheads="1"/>
            </p:cNvSpPr>
            <p:nvPr/>
          </p:nvSpPr>
          <p:spPr bwMode="auto">
            <a:xfrm>
              <a:off x="3696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Z</a:t>
              </a:r>
            </a:p>
          </p:txBody>
        </p:sp>
        <p:sp>
          <p:nvSpPr>
            <p:cNvPr id="255077" name="Rectangle 101"/>
            <p:cNvSpPr>
              <a:spLocks noChangeArrowheads="1"/>
            </p:cNvSpPr>
            <p:nvPr/>
          </p:nvSpPr>
          <p:spPr bwMode="auto">
            <a:xfrm>
              <a:off x="3696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25</a:t>
              </a:r>
            </a:p>
          </p:txBody>
        </p:sp>
      </p:grpSp>
      <p:grpSp>
        <p:nvGrpSpPr>
          <p:cNvPr id="255078" name="Group 102"/>
          <p:cNvGrpSpPr>
            <a:grpSpLocks/>
          </p:cNvGrpSpPr>
          <p:nvPr/>
        </p:nvGrpSpPr>
        <p:grpSpPr bwMode="auto">
          <a:xfrm>
            <a:off x="6553200" y="2468563"/>
            <a:ext cx="685800" cy="1295400"/>
            <a:chOff x="4128" y="1728"/>
            <a:chExt cx="432" cy="816"/>
          </a:xfrm>
        </p:grpSpPr>
        <p:sp>
          <p:nvSpPr>
            <p:cNvPr id="255079" name="Rectangle 103"/>
            <p:cNvSpPr>
              <a:spLocks noChangeArrowheads="1"/>
            </p:cNvSpPr>
            <p:nvPr/>
          </p:nvSpPr>
          <p:spPr bwMode="auto">
            <a:xfrm>
              <a:off x="4128" y="2064"/>
              <a:ext cx="432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440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55080" name="Rectangle 104"/>
            <p:cNvSpPr>
              <a:spLocks noChangeArrowheads="1"/>
            </p:cNvSpPr>
            <p:nvPr/>
          </p:nvSpPr>
          <p:spPr bwMode="auto">
            <a:xfrm>
              <a:off x="4128" y="1728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17</a:t>
              </a:r>
            </a:p>
          </p:txBody>
        </p:sp>
      </p:grpSp>
      <p:sp>
        <p:nvSpPr>
          <p:cNvPr id="255081" name="Rectangle 105"/>
          <p:cNvSpPr>
            <a:spLocks noChangeArrowheads="1"/>
          </p:cNvSpPr>
          <p:nvPr/>
        </p:nvSpPr>
        <p:spPr bwMode="auto">
          <a:xfrm>
            <a:off x="24384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8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82" name="Rectangle 106"/>
          <p:cNvSpPr>
            <a:spLocks noChangeArrowheads="1"/>
          </p:cNvSpPr>
          <p:nvPr/>
        </p:nvSpPr>
        <p:spPr bwMode="auto">
          <a:xfrm>
            <a:off x="31242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accent6"/>
                </a:solidFill>
              </a:rPr>
              <a:t>26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8100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84" name="Rectangle 108"/>
          <p:cNvSpPr>
            <a:spLocks noChangeArrowheads="1"/>
          </p:cNvSpPr>
          <p:nvPr/>
        </p:nvSpPr>
        <p:spPr bwMode="auto">
          <a:xfrm>
            <a:off x="44958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12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85" name="Rectangle 109"/>
          <p:cNvSpPr>
            <a:spLocks noChangeArrowheads="1"/>
          </p:cNvSpPr>
          <p:nvPr/>
        </p:nvSpPr>
        <p:spPr bwMode="auto">
          <a:xfrm>
            <a:off x="51816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24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86" name="Rectangle 110"/>
          <p:cNvSpPr>
            <a:spLocks noChangeArrowheads="1"/>
          </p:cNvSpPr>
          <p:nvPr/>
        </p:nvSpPr>
        <p:spPr bwMode="auto">
          <a:xfrm>
            <a:off x="58674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accent6"/>
                </a:solidFill>
              </a:rPr>
              <a:t>45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255087" name="Rectangle 111"/>
          <p:cNvSpPr>
            <a:spLocks noChangeArrowheads="1"/>
          </p:cNvSpPr>
          <p:nvPr/>
        </p:nvSpPr>
        <p:spPr bwMode="auto">
          <a:xfrm>
            <a:off x="6553200" y="3535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accent6"/>
                </a:solidFill>
              </a:rPr>
              <a:t>34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255088" name="Rectangle 112"/>
          <p:cNvSpPr>
            <a:spLocks noChangeArrowheads="1"/>
          </p:cNvSpPr>
          <p:nvPr/>
        </p:nvSpPr>
        <p:spPr bwMode="auto">
          <a:xfrm>
            <a:off x="24384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/>
              <a:t>8</a:t>
            </a:r>
            <a:endParaRPr lang="fr-FR" sz="2000" dirty="0"/>
          </a:p>
        </p:txBody>
      </p:sp>
      <p:sp>
        <p:nvSpPr>
          <p:cNvPr id="255089" name="Rectangle 113"/>
          <p:cNvSpPr>
            <a:spLocks noChangeArrowheads="1"/>
          </p:cNvSpPr>
          <p:nvPr/>
        </p:nvSpPr>
        <p:spPr bwMode="auto">
          <a:xfrm>
            <a:off x="31242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rgbClr val="FF3300"/>
                </a:solidFill>
              </a:rPr>
              <a:t>0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90" name="Rectangle 114"/>
          <p:cNvSpPr>
            <a:spLocks noChangeArrowheads="1"/>
          </p:cNvSpPr>
          <p:nvPr/>
        </p:nvSpPr>
        <p:spPr bwMode="auto">
          <a:xfrm>
            <a:off x="38100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25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91" name="Rectangle 115"/>
          <p:cNvSpPr>
            <a:spLocks noChangeArrowheads="1"/>
          </p:cNvSpPr>
          <p:nvPr/>
        </p:nvSpPr>
        <p:spPr bwMode="auto">
          <a:xfrm>
            <a:off x="44958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12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92" name="Rectangle 116"/>
          <p:cNvSpPr>
            <a:spLocks noChangeArrowheads="1"/>
          </p:cNvSpPr>
          <p:nvPr/>
        </p:nvSpPr>
        <p:spPr bwMode="auto">
          <a:xfrm>
            <a:off x="51816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24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5093" name="Rectangle 117"/>
          <p:cNvSpPr>
            <a:spLocks noChangeArrowheads="1"/>
          </p:cNvSpPr>
          <p:nvPr/>
        </p:nvSpPr>
        <p:spPr bwMode="auto">
          <a:xfrm>
            <a:off x="58674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rgbClr val="FF0000"/>
                </a:solidFill>
              </a:rPr>
              <a:t>19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55094" name="Rectangle 118"/>
          <p:cNvSpPr>
            <a:spLocks noChangeArrowheads="1"/>
          </p:cNvSpPr>
          <p:nvPr/>
        </p:nvSpPr>
        <p:spPr bwMode="auto">
          <a:xfrm>
            <a:off x="6553200" y="42973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rgbClr val="FF3300"/>
                </a:solidFill>
              </a:rPr>
              <a:t>8</a:t>
            </a:r>
            <a:endParaRPr lang="fr-FR" sz="2000" dirty="0">
              <a:solidFill>
                <a:srgbClr val="FF3300"/>
              </a:solidFill>
            </a:endParaRPr>
          </a:p>
        </p:txBody>
      </p:sp>
      <p:sp>
        <p:nvSpPr>
          <p:cNvPr id="255095" name="Text Box 119"/>
          <p:cNvSpPr txBox="1">
            <a:spLocks noChangeArrowheads="1"/>
          </p:cNvSpPr>
          <p:nvPr/>
        </p:nvSpPr>
        <p:spPr bwMode="auto">
          <a:xfrm>
            <a:off x="8693150" y="316865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000"/>
              <a:t>...</a:t>
            </a:r>
          </a:p>
        </p:txBody>
      </p:sp>
      <p:sp>
        <p:nvSpPr>
          <p:cNvPr id="255096" name="Oval 120"/>
          <p:cNvSpPr>
            <a:spLocks noChangeArrowheads="1"/>
          </p:cNvSpPr>
          <p:nvPr/>
        </p:nvSpPr>
        <p:spPr bwMode="auto">
          <a:xfrm>
            <a:off x="250824" y="1752600"/>
            <a:ext cx="1648313" cy="85725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b="1" dirty="0">
                <a:solidFill>
                  <a:srgbClr val="FFFFFF"/>
                </a:solidFill>
              </a:rPr>
              <a:t>c</a:t>
            </a:r>
            <a:r>
              <a:rPr lang="fr-FR" sz="2000" b="1" dirty="0" smtClean="0">
                <a:solidFill>
                  <a:srgbClr val="FFFFFF"/>
                </a:solidFill>
              </a:rPr>
              <a:t>lé</a:t>
            </a:r>
          </a:p>
          <a:p>
            <a:pPr defTabSz="762000"/>
            <a:r>
              <a:rPr lang="fr-FR" sz="2000" b="1" dirty="0" smtClean="0">
                <a:solidFill>
                  <a:srgbClr val="FFFFFF"/>
                </a:solidFill>
              </a:rPr>
              <a:t>aléatoire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255097" name="Text Box 121"/>
          <p:cNvSpPr txBox="1">
            <a:spLocks noChangeArrowheads="1"/>
          </p:cNvSpPr>
          <p:nvPr/>
        </p:nvSpPr>
        <p:spPr bwMode="auto">
          <a:xfrm>
            <a:off x="3200400" y="4083050"/>
            <a:ext cx="127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000"/>
              <a:t>modulo 26</a:t>
            </a:r>
          </a:p>
        </p:txBody>
      </p:sp>
      <p:sp>
        <p:nvSpPr>
          <p:cNvPr id="255100" name="Text Box 124"/>
          <p:cNvSpPr txBox="1">
            <a:spLocks noChangeArrowheads="1"/>
          </p:cNvSpPr>
          <p:nvPr/>
        </p:nvSpPr>
        <p:spPr bwMode="auto">
          <a:xfrm>
            <a:off x="250825" y="2905125"/>
            <a:ext cx="1800225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 dirty="0"/>
              <a:t>c</a:t>
            </a:r>
            <a:r>
              <a:rPr lang="de-DE" sz="2000" dirty="0" smtClean="0">
                <a:solidFill>
                  <a:schemeClr val="tx1"/>
                </a:solidFill>
              </a:rPr>
              <a:t>lé plus longue que le texte en clair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55101" name="Text Box 125"/>
          <p:cNvSpPr txBox="1">
            <a:spLocks noChangeArrowheads="1"/>
          </p:cNvSpPr>
          <p:nvPr/>
        </p:nvSpPr>
        <p:spPr bwMode="auto">
          <a:xfrm>
            <a:off x="207717" y="4332288"/>
            <a:ext cx="1800225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 dirty="0"/>
              <a:t>c</a:t>
            </a:r>
            <a:r>
              <a:rPr lang="de-DE" sz="2000" dirty="0" smtClean="0">
                <a:solidFill>
                  <a:schemeClr val="tx1"/>
                </a:solidFill>
              </a:rPr>
              <a:t>lé utilisée une seule fois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248400" y="5821363"/>
            <a:ext cx="1272207" cy="705280"/>
          </a:xfrm>
          <a:prstGeom prst="wedgeRoundRectCallout">
            <a:avLst>
              <a:gd name="adj1" fmla="val -109915"/>
              <a:gd name="adj2" fmla="val 725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</a:rPr>
              <a:t>voir : Shannon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Rounded Rectangular Callout 127"/>
          <p:cNvSpPr/>
          <p:nvPr/>
        </p:nvSpPr>
        <p:spPr>
          <a:xfrm>
            <a:off x="111368" y="5557491"/>
            <a:ext cx="1629508" cy="825787"/>
          </a:xfrm>
          <a:prstGeom prst="wedgeRoundRectCallout">
            <a:avLst>
              <a:gd name="adj1" fmla="val 12836"/>
              <a:gd name="adj2" fmla="val -1104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One-Time-Pad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53" y="3832226"/>
            <a:ext cx="1371347" cy="2050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264" y="587906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(1890 – 1960)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5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5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5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5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1000"/>
                                        <p:tgtEl>
                                          <p:spTgt spid="25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 autoUpdateAnimBg="0"/>
      <p:bldP spid="254979" grpId="0" animBg="1" autoUpdateAnimBg="0"/>
      <p:bldP spid="254996" grpId="0" animBg="1" autoUpdateAnimBg="0"/>
      <p:bldP spid="254997" grpId="0" animBg="1" autoUpdateAnimBg="0"/>
      <p:bldP spid="254998" grpId="0" animBg="1" autoUpdateAnimBg="0"/>
      <p:bldP spid="254999" grpId="0" animBg="1" autoUpdateAnimBg="0"/>
      <p:bldP spid="255000" grpId="0" animBg="1" autoUpdateAnimBg="0"/>
      <p:bldP spid="255001" grpId="0" animBg="1" autoUpdateAnimBg="0"/>
      <p:bldP spid="255002" grpId="0" animBg="1" autoUpdateAnimBg="0"/>
      <p:bldP spid="255003" grpId="0" animBg="1"/>
      <p:bldP spid="255004" grpId="0" animBg="1" autoUpdateAnimBg="0"/>
      <p:bldP spid="255081" grpId="0" autoUpdateAnimBg="0"/>
      <p:bldP spid="255082" grpId="0" autoUpdateAnimBg="0"/>
      <p:bldP spid="255083" grpId="0" autoUpdateAnimBg="0"/>
      <p:bldP spid="255084" grpId="0" autoUpdateAnimBg="0"/>
      <p:bldP spid="255085" grpId="0" autoUpdateAnimBg="0"/>
      <p:bldP spid="255086" grpId="0" autoUpdateAnimBg="0"/>
      <p:bldP spid="255087" grpId="0" autoUpdateAnimBg="0"/>
      <p:bldP spid="255088" grpId="0" autoUpdateAnimBg="0"/>
      <p:bldP spid="255089" grpId="0" autoUpdateAnimBg="0"/>
      <p:bldP spid="255090" grpId="0" autoUpdateAnimBg="0"/>
      <p:bldP spid="255091" grpId="0" autoUpdateAnimBg="0"/>
      <p:bldP spid="255092" grpId="0" autoUpdateAnimBg="0"/>
      <p:bldP spid="255093" grpId="0" autoUpdateAnimBg="0"/>
      <p:bldP spid="255094" grpId="0" autoUpdateAnimBg="0"/>
      <p:bldP spid="255095" grpId="0" autoUpdateAnimBg="0"/>
      <p:bldP spid="255096" grpId="0" animBg="1" autoUpdateAnimBg="0"/>
      <p:bldP spid="255097" grpId="0" autoUpdateAnimBg="0"/>
      <p:bldP spid="255100" grpId="0" animBg="1"/>
      <p:bldP spid="255101" grpId="0" animBg="1"/>
      <p:bldP spid="3" grpId="0" animBg="1"/>
      <p:bldP spid="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chiffrement à flot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087563" y="1690687"/>
            <a:ext cx="6732587" cy="1052513"/>
            <a:chOff x="1315" y="816"/>
            <a:chExt cx="4241" cy="663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315" y="1101"/>
              <a:ext cx="4241" cy="378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001010100110101001000011110101010101101001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459" y="816"/>
              <a:ext cx="1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dirty="0"/>
                <a:t>message en clair</a:t>
              </a: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89150" y="49530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/>
              <a:t>message en clair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43748" y="4429125"/>
            <a:ext cx="6732587" cy="6000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62000"/>
            <a:r>
              <a:rPr lang="en-GB" sz="2400">
                <a:latin typeface="Times New Roman" pitchFamily="18" charset="0"/>
                <a:cs typeface="Times New Roman" pitchFamily="18" charset="0"/>
              </a:rPr>
              <a:t>001010100110101001000011110101010101101001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47650" y="2070100"/>
            <a:ext cx="1473200" cy="1149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defTabSz="762000"/>
            <a:r>
              <a:rPr lang="en-GB" dirty="0"/>
              <a:t>g</a:t>
            </a:r>
            <a:r>
              <a:rPr lang="en-GB" dirty="0" smtClean="0"/>
              <a:t>énérateur</a:t>
            </a:r>
          </a:p>
          <a:p>
            <a:pPr algn="ctr" defTabSz="762000"/>
            <a:r>
              <a:rPr lang="en-GB" dirty="0" smtClean="0"/>
              <a:t>de nombres</a:t>
            </a:r>
          </a:p>
          <a:p>
            <a:pPr algn="ctr" defTabSz="762000"/>
            <a:r>
              <a:rPr lang="en-GB" dirty="0" smtClean="0">
                <a:solidFill>
                  <a:srgbClr val="FF0000"/>
                </a:solidFill>
              </a:rPr>
              <a:t>pseudo</a:t>
            </a:r>
          </a:p>
          <a:p>
            <a:pPr algn="ctr" defTabSz="762000"/>
            <a:r>
              <a:rPr lang="en-GB" dirty="0" smtClean="0"/>
              <a:t>-aléatoires</a:t>
            </a:r>
            <a:endParaRPr lang="en-GB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52425" y="1066800"/>
            <a:ext cx="1460500" cy="6921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762000"/>
            <a:r>
              <a:rPr lang="en-GB" dirty="0">
                <a:solidFill>
                  <a:schemeClr val="bg1"/>
                </a:solidFill>
              </a:rPr>
              <a:t>clé </a:t>
            </a:r>
            <a:r>
              <a:rPr lang="en-GB" dirty="0" err="1">
                <a:solidFill>
                  <a:schemeClr val="bg1"/>
                </a:solidFill>
              </a:rPr>
              <a:t>secrète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05000" y="2686050"/>
            <a:ext cx="689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/>
              <a:t>001101010100011100101010111000110010100011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080260" y="3352800"/>
            <a:ext cx="6550025" cy="600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62000"/>
            <a:r>
              <a:rPr lang="en-GB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000111110010110101101001001101100111001010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902142" y="3886200"/>
            <a:ext cx="689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/>
              <a:t>001101010100011100101010111000110010100011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55588" y="4103688"/>
            <a:ext cx="1473200" cy="1149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defTabSz="762000"/>
            <a:r>
              <a:rPr lang="en-GB" dirty="0"/>
              <a:t>g</a:t>
            </a:r>
            <a:r>
              <a:rPr lang="en-GB" dirty="0" smtClean="0"/>
              <a:t>énérateur</a:t>
            </a:r>
          </a:p>
          <a:p>
            <a:pPr algn="ctr" defTabSz="762000"/>
            <a:r>
              <a:rPr lang="en-GB" dirty="0" smtClean="0"/>
              <a:t>identique</a:t>
            </a:r>
            <a:endParaRPr lang="en-GB" dirty="0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07975" y="5553075"/>
            <a:ext cx="1460500" cy="6921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762000"/>
            <a:r>
              <a:rPr lang="en-GB" dirty="0">
                <a:solidFill>
                  <a:schemeClr val="bg1"/>
                </a:solidFill>
              </a:rPr>
              <a:t>clé </a:t>
            </a:r>
            <a:r>
              <a:rPr lang="en-GB" dirty="0" err="1">
                <a:solidFill>
                  <a:schemeClr val="bg1"/>
                </a:solidFill>
              </a:rPr>
              <a:t>secrète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0" y="3352800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/>
              <a:t>message </a:t>
            </a:r>
            <a:r>
              <a:rPr lang="en-GB" dirty="0" err="1"/>
              <a:t>chiffré</a:t>
            </a:r>
            <a:endParaRPr lang="en-GB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057275" y="1746250"/>
            <a:ext cx="0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800226" y="2895600"/>
            <a:ext cx="2428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016000" y="5270500"/>
            <a:ext cx="0" cy="300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800226" y="4191000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5400" y="1617663"/>
            <a:ext cx="339725" cy="4278312"/>
          </a:xfrm>
          <a:custGeom>
            <a:avLst/>
            <a:gdLst>
              <a:gd name="T0" fmla="*/ 165 w 214"/>
              <a:gd name="T1" fmla="*/ 2901 h 2901"/>
              <a:gd name="T2" fmla="*/ 0 w 214"/>
              <a:gd name="T3" fmla="*/ 2901 h 2901"/>
              <a:gd name="T4" fmla="*/ 0 w 214"/>
              <a:gd name="T5" fmla="*/ 0 h 2901"/>
              <a:gd name="T6" fmla="*/ 214 w 214"/>
              <a:gd name="T7" fmla="*/ 0 h 2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901">
                <a:moveTo>
                  <a:pt x="165" y="2901"/>
                </a:moveTo>
                <a:lnTo>
                  <a:pt x="0" y="2901"/>
                </a:lnTo>
                <a:lnTo>
                  <a:pt x="0" y="0"/>
                </a:lnTo>
                <a:lnTo>
                  <a:pt x="214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100263" y="3222625"/>
            <a:ext cx="6837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043113" y="4343400"/>
            <a:ext cx="6837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 flipH="1">
            <a:off x="8630284" y="2905125"/>
            <a:ext cx="240665" cy="1285875"/>
          </a:xfrm>
          <a:custGeom>
            <a:avLst/>
            <a:gdLst>
              <a:gd name="T0" fmla="*/ 165 w 214"/>
              <a:gd name="T1" fmla="*/ 2901 h 2901"/>
              <a:gd name="T2" fmla="*/ 0 w 214"/>
              <a:gd name="T3" fmla="*/ 2901 h 2901"/>
              <a:gd name="T4" fmla="*/ 0 w 214"/>
              <a:gd name="T5" fmla="*/ 0 h 2901"/>
              <a:gd name="T6" fmla="*/ 214 w 214"/>
              <a:gd name="T7" fmla="*/ 0 h 2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901">
                <a:moveTo>
                  <a:pt x="165" y="2901"/>
                </a:moveTo>
                <a:lnTo>
                  <a:pt x="0" y="2901"/>
                </a:lnTo>
                <a:lnTo>
                  <a:pt x="0" y="0"/>
                </a:lnTo>
                <a:lnTo>
                  <a:pt x="214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 flipH="1">
            <a:off x="8750616" y="2443162"/>
            <a:ext cx="223522" cy="2428875"/>
          </a:xfrm>
          <a:custGeom>
            <a:avLst/>
            <a:gdLst>
              <a:gd name="T0" fmla="*/ 165 w 214"/>
              <a:gd name="T1" fmla="*/ 2901 h 2901"/>
              <a:gd name="T2" fmla="*/ 0 w 214"/>
              <a:gd name="T3" fmla="*/ 2901 h 2901"/>
              <a:gd name="T4" fmla="*/ 0 w 214"/>
              <a:gd name="T5" fmla="*/ 0 h 2901"/>
              <a:gd name="T6" fmla="*/ 214 w 214"/>
              <a:gd name="T7" fmla="*/ 0 h 2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901">
                <a:moveTo>
                  <a:pt x="165" y="2901"/>
                </a:moveTo>
                <a:lnTo>
                  <a:pt x="0" y="2901"/>
                </a:lnTo>
                <a:lnTo>
                  <a:pt x="0" y="0"/>
                </a:lnTo>
                <a:lnTo>
                  <a:pt x="214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5791200" y="990600"/>
            <a:ext cx="1904999" cy="546100"/>
          </a:xfrm>
          <a:prstGeom prst="wedgeRoundRectCallout">
            <a:avLst>
              <a:gd name="adj1" fmla="val 62725"/>
              <a:gd name="adj2" fmla="val -1012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</a:rPr>
              <a:t>s</a:t>
            </a:r>
            <a:r>
              <a:rPr lang="fr-CH" dirty="0" err="1" smtClean="0">
                <a:solidFill>
                  <a:schemeClr val="tx1"/>
                </a:solidFill>
              </a:rPr>
              <a:t>tream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cipher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4880" y="5486400"/>
            <a:ext cx="511229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dirty="0"/>
              <a:t>b</a:t>
            </a:r>
            <a:r>
              <a:rPr lang="fr-CH" dirty="0" smtClean="0"/>
              <a:t>it chiffré = bit en clair </a:t>
            </a:r>
            <a:r>
              <a:rPr lang="en-GB" dirty="0" smtClean="0">
                <a:sym typeface="Symbol" pitchFamily="18" charset="2"/>
              </a:rPr>
              <a:t> bit pseudo-</a:t>
            </a:r>
            <a:r>
              <a:rPr lang="en-GB" dirty="0" err="1" smtClean="0">
                <a:sym typeface="Symbol" pitchFamily="18" charset="2"/>
              </a:rPr>
              <a:t>aléatoire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246245" y="6048891"/>
            <a:ext cx="3089910" cy="392668"/>
          </a:xfrm>
          <a:prstGeom prst="wedgeRoundRectCallout">
            <a:avLst>
              <a:gd name="adj1" fmla="val 18768"/>
              <a:gd name="adj2" fmla="val -1205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0 si bits identiques; sinon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1290" y="11430"/>
            <a:ext cx="2202656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/>
              <a:t>Aujourd’hui</a:t>
            </a:r>
            <a:endParaRPr lang="en-US" sz="20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nimBg="1" autoUpdateAnimBg="0"/>
      <p:bldP spid="11" grpId="0" animBg="1" autoUpdateAnimBg="0"/>
      <p:bldP spid="12" grpId="0" animBg="1" autoUpdateAnimBg="0"/>
      <p:bldP spid="13" grpId="0" autoUpdateAnimBg="0"/>
      <p:bldP spid="14" grpId="0" animBg="1" autoUpdateAnimBg="0"/>
      <p:bldP spid="15" grpId="0" autoUpdateAnimBg="0"/>
      <p:bldP spid="16" grpId="0" animBg="1" autoUpdateAnimBg="0"/>
      <p:bldP spid="17" grpId="0" animBg="1" autoUpdateAnimBg="0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chiffrement GSM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graphicFrame>
        <p:nvGraphicFramePr>
          <p:cNvPr id="6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594798"/>
              </p:ext>
            </p:extLst>
          </p:nvPr>
        </p:nvGraphicFramePr>
        <p:xfrm>
          <a:off x="-66675" y="3781425"/>
          <a:ext cx="17081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Microsoft ClipArt Gallery" r:id="rId3" imgW="3429000" imgH="4951080" progId="MS_ClipArt_Gallery">
                  <p:embed/>
                </p:oleObj>
              </mc:Choice>
              <mc:Fallback>
                <p:oleObj name="Microsoft ClipArt Gallery" r:id="rId3" imgW="3429000" imgH="495108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3781425"/>
                        <a:ext cx="170815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76800" y="3429000"/>
            <a:ext cx="808038" cy="2366963"/>
            <a:chOff x="1660" y="1917"/>
            <a:chExt cx="551" cy="1491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664" y="2426"/>
              <a:ext cx="547" cy="982"/>
              <a:chOff x="1664" y="2426"/>
              <a:chExt cx="547" cy="982"/>
            </a:xfrm>
          </p:grpSpPr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1664" y="2456"/>
                <a:ext cx="355" cy="947"/>
                <a:chOff x="1664" y="2456"/>
                <a:chExt cx="355" cy="947"/>
              </a:xfrm>
            </p:grpSpPr>
            <p:sp>
              <p:nvSpPr>
                <p:cNvPr id="24" name="Line 8"/>
                <p:cNvSpPr>
                  <a:spLocks noChangeShapeType="1"/>
                </p:cNvSpPr>
                <p:nvPr/>
              </p:nvSpPr>
              <p:spPr bwMode="auto">
                <a:xfrm>
                  <a:off x="1807" y="2457"/>
                  <a:ext cx="126" cy="1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767" y="2466"/>
                  <a:ext cx="160" cy="194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0"/>
                <p:cNvSpPr>
                  <a:spLocks noChangeShapeType="1"/>
                </p:cNvSpPr>
                <p:nvPr/>
              </p:nvSpPr>
              <p:spPr bwMode="auto">
                <a:xfrm>
                  <a:off x="1763" y="2665"/>
                  <a:ext cx="221" cy="423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664" y="3078"/>
                  <a:ext cx="316" cy="318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>
                  <a:off x="1710" y="3081"/>
                  <a:ext cx="309" cy="322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704" y="2666"/>
                  <a:ext cx="244" cy="409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4"/>
                <p:cNvSpPr>
                  <a:spLocks noChangeShapeType="1"/>
                </p:cNvSpPr>
                <p:nvPr/>
              </p:nvSpPr>
              <p:spPr bwMode="auto">
                <a:xfrm>
                  <a:off x="1807" y="2456"/>
                  <a:ext cx="147" cy="222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2010" y="3017"/>
                <a:ext cx="131" cy="391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1959" y="2673"/>
                <a:ext cx="186" cy="35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1960" y="2432"/>
                <a:ext cx="45" cy="242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V="1">
                <a:off x="1937" y="2426"/>
                <a:ext cx="76" cy="3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938" y="2460"/>
                <a:ext cx="114" cy="17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1993" y="2635"/>
                <a:ext cx="51" cy="448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1992" y="3080"/>
                <a:ext cx="219" cy="21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660" y="1966"/>
              <a:ext cx="540" cy="1433"/>
              <a:chOff x="1660" y="1966"/>
              <a:chExt cx="540" cy="1433"/>
            </a:xfrm>
          </p:grpSpPr>
          <p:sp>
            <p:nvSpPr>
              <p:cNvPr id="11" name="Line 23"/>
              <p:cNvSpPr>
                <a:spLocks noChangeShapeType="1"/>
              </p:cNvSpPr>
              <p:nvPr/>
            </p:nvSpPr>
            <p:spPr bwMode="auto">
              <a:xfrm flipV="1">
                <a:off x="1660" y="1966"/>
                <a:ext cx="212" cy="142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1878" y="2005"/>
                <a:ext cx="137" cy="1394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 flipV="1">
                <a:off x="2013" y="3278"/>
                <a:ext cx="184" cy="115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1904" y="1995"/>
                <a:ext cx="296" cy="1293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1662" y="3388"/>
                <a:ext cx="357" cy="7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Oval 28"/>
            <p:cNvSpPr>
              <a:spLocks noChangeArrowheads="1"/>
            </p:cNvSpPr>
            <p:nvPr/>
          </p:nvSpPr>
          <p:spPr bwMode="auto">
            <a:xfrm>
              <a:off x="1820" y="1917"/>
              <a:ext cx="152" cy="17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758950" y="2286000"/>
            <a:ext cx="3240088" cy="3360738"/>
            <a:chOff x="2026" y="1020"/>
            <a:chExt cx="2211" cy="2117"/>
          </a:xfrm>
        </p:grpSpPr>
        <p:grpSp>
          <p:nvGrpSpPr>
            <p:cNvPr id="32" name="Group 30"/>
            <p:cNvGrpSpPr>
              <a:grpSpLocks/>
            </p:cNvGrpSpPr>
            <p:nvPr/>
          </p:nvGrpSpPr>
          <p:grpSpPr bwMode="auto">
            <a:xfrm>
              <a:off x="3163" y="1020"/>
              <a:ext cx="1074" cy="2117"/>
              <a:chOff x="3163" y="1020"/>
              <a:chExt cx="1074" cy="2117"/>
            </a:xfrm>
          </p:grpSpPr>
          <p:sp>
            <p:nvSpPr>
              <p:cNvPr id="41" name="Arc 31"/>
              <p:cNvSpPr>
                <a:spLocks/>
              </p:cNvSpPr>
              <p:nvPr/>
            </p:nvSpPr>
            <p:spPr bwMode="auto">
              <a:xfrm>
                <a:off x="3579" y="1020"/>
                <a:ext cx="658" cy="2117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40 w 21600"/>
                  <a:gd name="T1" fmla="*/ 0 h 42010"/>
                  <a:gd name="T2" fmla="*/ 5715 w 21600"/>
                  <a:gd name="T3" fmla="*/ 42010 h 42010"/>
                  <a:gd name="T4" fmla="*/ 0 w 21600"/>
                  <a:gd name="T5" fmla="*/ 21180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39" y="0"/>
                    </a:moveTo>
                    <a:cubicBezTo>
                      <a:pt x="14334" y="2021"/>
                      <a:pt x="21600" y="10885"/>
                      <a:pt x="21600" y="21180"/>
                    </a:cubicBezTo>
                    <a:cubicBezTo>
                      <a:pt x="21600" y="30908"/>
                      <a:pt x="15096" y="39436"/>
                      <a:pt x="5715" y="42010"/>
                    </a:cubicBezTo>
                  </a:path>
                  <a:path w="21600" h="42010" stroke="0" extrusionOk="0">
                    <a:moveTo>
                      <a:pt x="4239" y="0"/>
                    </a:moveTo>
                    <a:cubicBezTo>
                      <a:pt x="14334" y="2021"/>
                      <a:pt x="21600" y="10885"/>
                      <a:pt x="21600" y="21180"/>
                    </a:cubicBezTo>
                    <a:cubicBezTo>
                      <a:pt x="21600" y="30908"/>
                      <a:pt x="15096" y="39436"/>
                      <a:pt x="5715" y="42010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rc 32"/>
              <p:cNvSpPr>
                <a:spLocks/>
              </p:cNvSpPr>
              <p:nvPr/>
            </p:nvSpPr>
            <p:spPr bwMode="auto">
              <a:xfrm>
                <a:off x="3391" y="1156"/>
                <a:ext cx="569" cy="1819"/>
              </a:xfrm>
              <a:custGeom>
                <a:avLst/>
                <a:gdLst>
                  <a:gd name="G0" fmla="+- 0 0 0"/>
                  <a:gd name="G1" fmla="+- 21176 0 0"/>
                  <a:gd name="G2" fmla="+- 21600 0 0"/>
                  <a:gd name="T0" fmla="*/ 4259 w 21600"/>
                  <a:gd name="T1" fmla="*/ 0 h 42014"/>
                  <a:gd name="T2" fmla="*/ 5687 w 21600"/>
                  <a:gd name="T3" fmla="*/ 42014 h 42014"/>
                  <a:gd name="T4" fmla="*/ 0 w 21600"/>
                  <a:gd name="T5" fmla="*/ 21176 h 4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4" fill="none" extrusionOk="0">
                    <a:moveTo>
                      <a:pt x="4258" y="0"/>
                    </a:moveTo>
                    <a:cubicBezTo>
                      <a:pt x="14344" y="2028"/>
                      <a:pt x="21600" y="10888"/>
                      <a:pt x="21600" y="21176"/>
                    </a:cubicBezTo>
                    <a:cubicBezTo>
                      <a:pt x="21600" y="30915"/>
                      <a:pt x="15082" y="39449"/>
                      <a:pt x="5686" y="42013"/>
                    </a:cubicBezTo>
                  </a:path>
                  <a:path w="21600" h="42014" stroke="0" extrusionOk="0">
                    <a:moveTo>
                      <a:pt x="4258" y="0"/>
                    </a:moveTo>
                    <a:cubicBezTo>
                      <a:pt x="14344" y="2028"/>
                      <a:pt x="21600" y="10888"/>
                      <a:pt x="21600" y="21176"/>
                    </a:cubicBezTo>
                    <a:cubicBezTo>
                      <a:pt x="21600" y="30915"/>
                      <a:pt x="15082" y="39449"/>
                      <a:pt x="5686" y="42013"/>
                    </a:cubicBezTo>
                    <a:lnTo>
                      <a:pt x="0" y="21176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rc 33"/>
              <p:cNvSpPr>
                <a:spLocks/>
              </p:cNvSpPr>
              <p:nvPr/>
            </p:nvSpPr>
            <p:spPr bwMode="auto">
              <a:xfrm>
                <a:off x="3163" y="1316"/>
                <a:ext cx="528" cy="1534"/>
              </a:xfrm>
              <a:custGeom>
                <a:avLst/>
                <a:gdLst>
                  <a:gd name="G0" fmla="+- 0 0 0"/>
                  <a:gd name="G1" fmla="+- 21177 0 0"/>
                  <a:gd name="G2" fmla="+- 21600 0 0"/>
                  <a:gd name="T0" fmla="*/ 4252 w 21600"/>
                  <a:gd name="T1" fmla="*/ 0 h 42017"/>
                  <a:gd name="T2" fmla="*/ 5681 w 21600"/>
                  <a:gd name="T3" fmla="*/ 42017 h 42017"/>
                  <a:gd name="T4" fmla="*/ 0 w 21600"/>
                  <a:gd name="T5" fmla="*/ 21177 h 4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7" fill="none" extrusionOk="0">
                    <a:moveTo>
                      <a:pt x="4252" y="-1"/>
                    </a:moveTo>
                    <a:cubicBezTo>
                      <a:pt x="14340" y="2025"/>
                      <a:pt x="21600" y="10886"/>
                      <a:pt x="21600" y="21177"/>
                    </a:cubicBezTo>
                    <a:cubicBezTo>
                      <a:pt x="21600" y="30918"/>
                      <a:pt x="15079" y="39454"/>
                      <a:pt x="5680" y="42016"/>
                    </a:cubicBezTo>
                  </a:path>
                  <a:path w="21600" h="42017" stroke="0" extrusionOk="0">
                    <a:moveTo>
                      <a:pt x="4252" y="-1"/>
                    </a:moveTo>
                    <a:cubicBezTo>
                      <a:pt x="14340" y="2025"/>
                      <a:pt x="21600" y="10886"/>
                      <a:pt x="21600" y="21177"/>
                    </a:cubicBezTo>
                    <a:cubicBezTo>
                      <a:pt x="21600" y="30918"/>
                      <a:pt x="15079" y="39454"/>
                      <a:pt x="5680" y="42016"/>
                    </a:cubicBezTo>
                    <a:lnTo>
                      <a:pt x="0" y="21177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2548" y="1421"/>
              <a:ext cx="904" cy="1402"/>
              <a:chOff x="2548" y="1421"/>
              <a:chExt cx="904" cy="1402"/>
            </a:xfrm>
          </p:grpSpPr>
          <p:sp>
            <p:nvSpPr>
              <p:cNvPr id="38" name="Arc 35"/>
              <p:cNvSpPr>
                <a:spLocks/>
              </p:cNvSpPr>
              <p:nvPr/>
            </p:nvSpPr>
            <p:spPr bwMode="auto">
              <a:xfrm>
                <a:off x="2897" y="1421"/>
                <a:ext cx="555" cy="1402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59 w 21600"/>
                  <a:gd name="T1" fmla="*/ 0 h 42052"/>
                  <a:gd name="T2" fmla="*/ 5619 w 21600"/>
                  <a:gd name="T3" fmla="*/ 42052 h 42052"/>
                  <a:gd name="T4" fmla="*/ 0 w 21600"/>
                  <a:gd name="T5" fmla="*/ 21196 h 42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2" fill="none" extrusionOk="0">
                    <a:moveTo>
                      <a:pt x="4158" y="0"/>
                    </a:moveTo>
                    <a:cubicBezTo>
                      <a:pt x="14291" y="1988"/>
                      <a:pt x="21600" y="10870"/>
                      <a:pt x="21600" y="21196"/>
                    </a:cubicBezTo>
                    <a:cubicBezTo>
                      <a:pt x="21600" y="30961"/>
                      <a:pt x="15048" y="39511"/>
                      <a:pt x="5619" y="42052"/>
                    </a:cubicBezTo>
                  </a:path>
                  <a:path w="21600" h="42052" stroke="0" extrusionOk="0">
                    <a:moveTo>
                      <a:pt x="4158" y="0"/>
                    </a:moveTo>
                    <a:cubicBezTo>
                      <a:pt x="14291" y="1988"/>
                      <a:pt x="21600" y="10870"/>
                      <a:pt x="21600" y="21196"/>
                    </a:cubicBezTo>
                    <a:cubicBezTo>
                      <a:pt x="21600" y="30961"/>
                      <a:pt x="15048" y="39511"/>
                      <a:pt x="5619" y="4205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rc 36"/>
              <p:cNvSpPr>
                <a:spLocks/>
              </p:cNvSpPr>
              <p:nvPr/>
            </p:nvSpPr>
            <p:spPr bwMode="auto">
              <a:xfrm>
                <a:off x="2740" y="1512"/>
                <a:ext cx="480" cy="1206"/>
              </a:xfrm>
              <a:custGeom>
                <a:avLst/>
                <a:gdLst>
                  <a:gd name="G0" fmla="+- 0 0 0"/>
                  <a:gd name="G1" fmla="+- 21209 0 0"/>
                  <a:gd name="G2" fmla="+- 21600 0 0"/>
                  <a:gd name="T0" fmla="*/ 4092 w 21600"/>
                  <a:gd name="T1" fmla="*/ 0 h 42100"/>
                  <a:gd name="T2" fmla="*/ 5488 w 21600"/>
                  <a:gd name="T3" fmla="*/ 42100 h 42100"/>
                  <a:gd name="T4" fmla="*/ 0 w 21600"/>
                  <a:gd name="T5" fmla="*/ 21209 h 4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00" fill="none" extrusionOk="0">
                    <a:moveTo>
                      <a:pt x="4091" y="0"/>
                    </a:moveTo>
                    <a:cubicBezTo>
                      <a:pt x="14256" y="1961"/>
                      <a:pt x="21600" y="10857"/>
                      <a:pt x="21600" y="21209"/>
                    </a:cubicBezTo>
                    <a:cubicBezTo>
                      <a:pt x="21600" y="31024"/>
                      <a:pt x="14981" y="39606"/>
                      <a:pt x="5488" y="42100"/>
                    </a:cubicBezTo>
                  </a:path>
                  <a:path w="21600" h="42100" stroke="0" extrusionOk="0">
                    <a:moveTo>
                      <a:pt x="4091" y="0"/>
                    </a:moveTo>
                    <a:cubicBezTo>
                      <a:pt x="14256" y="1961"/>
                      <a:pt x="21600" y="10857"/>
                      <a:pt x="21600" y="21209"/>
                    </a:cubicBezTo>
                    <a:cubicBezTo>
                      <a:pt x="21600" y="31024"/>
                      <a:pt x="14981" y="39606"/>
                      <a:pt x="5488" y="42100"/>
                    </a:cubicBezTo>
                    <a:lnTo>
                      <a:pt x="0" y="21209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rc 37"/>
              <p:cNvSpPr>
                <a:spLocks/>
              </p:cNvSpPr>
              <p:nvPr/>
            </p:nvSpPr>
            <p:spPr bwMode="auto">
              <a:xfrm>
                <a:off x="2548" y="1618"/>
                <a:ext cx="446" cy="1014"/>
              </a:xfrm>
              <a:custGeom>
                <a:avLst/>
                <a:gdLst>
                  <a:gd name="G0" fmla="+- 0 0 0"/>
                  <a:gd name="G1" fmla="+- 21187 0 0"/>
                  <a:gd name="G2" fmla="+- 21600 0 0"/>
                  <a:gd name="T0" fmla="*/ 4201 w 21600"/>
                  <a:gd name="T1" fmla="*/ 0 h 42034"/>
                  <a:gd name="T2" fmla="*/ 5652 w 21600"/>
                  <a:gd name="T3" fmla="*/ 42034 h 42034"/>
                  <a:gd name="T4" fmla="*/ 0 w 21600"/>
                  <a:gd name="T5" fmla="*/ 21187 h 42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4" fill="none" extrusionOk="0">
                    <a:moveTo>
                      <a:pt x="4201" y="-1"/>
                    </a:moveTo>
                    <a:cubicBezTo>
                      <a:pt x="14313" y="2004"/>
                      <a:pt x="21600" y="10877"/>
                      <a:pt x="21600" y="21187"/>
                    </a:cubicBezTo>
                    <a:cubicBezTo>
                      <a:pt x="21600" y="30939"/>
                      <a:pt x="15064" y="39482"/>
                      <a:pt x="5652" y="42034"/>
                    </a:cubicBezTo>
                  </a:path>
                  <a:path w="21600" h="42034" stroke="0" extrusionOk="0">
                    <a:moveTo>
                      <a:pt x="4201" y="-1"/>
                    </a:moveTo>
                    <a:cubicBezTo>
                      <a:pt x="14313" y="2004"/>
                      <a:pt x="21600" y="10877"/>
                      <a:pt x="21600" y="21187"/>
                    </a:cubicBezTo>
                    <a:cubicBezTo>
                      <a:pt x="21600" y="30939"/>
                      <a:pt x="15064" y="39482"/>
                      <a:pt x="5652" y="42034"/>
                    </a:cubicBezTo>
                    <a:lnTo>
                      <a:pt x="0" y="21187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Arc 38"/>
            <p:cNvSpPr>
              <a:spLocks/>
            </p:cNvSpPr>
            <p:nvPr/>
          </p:nvSpPr>
          <p:spPr bwMode="auto">
            <a:xfrm>
              <a:off x="2390" y="1708"/>
              <a:ext cx="402" cy="878"/>
            </a:xfrm>
            <a:custGeom>
              <a:avLst/>
              <a:gdLst>
                <a:gd name="G0" fmla="+- 0 0 0"/>
                <a:gd name="G1" fmla="+- 21182 0 0"/>
                <a:gd name="G2" fmla="+- 21600 0 0"/>
                <a:gd name="T0" fmla="*/ 4230 w 21600"/>
                <a:gd name="T1" fmla="*/ 0 h 42052"/>
                <a:gd name="T2" fmla="*/ 5569 w 21600"/>
                <a:gd name="T3" fmla="*/ 42052 h 42052"/>
                <a:gd name="T4" fmla="*/ 0 w 21600"/>
                <a:gd name="T5" fmla="*/ 21182 h 4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52" fill="none" extrusionOk="0">
                  <a:moveTo>
                    <a:pt x="4229" y="0"/>
                  </a:moveTo>
                  <a:cubicBezTo>
                    <a:pt x="14329" y="2017"/>
                    <a:pt x="21600" y="10883"/>
                    <a:pt x="21600" y="21182"/>
                  </a:cubicBezTo>
                  <a:cubicBezTo>
                    <a:pt x="21600" y="30966"/>
                    <a:pt x="15022" y="39529"/>
                    <a:pt x="5568" y="42051"/>
                  </a:cubicBezTo>
                </a:path>
                <a:path w="21600" h="42052" stroke="0" extrusionOk="0">
                  <a:moveTo>
                    <a:pt x="4229" y="0"/>
                  </a:moveTo>
                  <a:cubicBezTo>
                    <a:pt x="14329" y="2017"/>
                    <a:pt x="21600" y="10883"/>
                    <a:pt x="21600" y="21182"/>
                  </a:cubicBezTo>
                  <a:cubicBezTo>
                    <a:pt x="21600" y="30966"/>
                    <a:pt x="15022" y="39529"/>
                    <a:pt x="5568" y="42051"/>
                  </a:cubicBezTo>
                  <a:lnTo>
                    <a:pt x="0" y="21182"/>
                  </a:lnTo>
                  <a:close/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rc 39"/>
            <p:cNvSpPr>
              <a:spLocks/>
            </p:cNvSpPr>
            <p:nvPr/>
          </p:nvSpPr>
          <p:spPr bwMode="auto">
            <a:xfrm>
              <a:off x="2220" y="1763"/>
              <a:ext cx="347" cy="757"/>
            </a:xfrm>
            <a:custGeom>
              <a:avLst/>
              <a:gdLst>
                <a:gd name="G0" fmla="+- 0 0 0"/>
                <a:gd name="G1" fmla="+- 21184 0 0"/>
                <a:gd name="G2" fmla="+- 21600 0 0"/>
                <a:gd name="T0" fmla="*/ 4218 w 21600"/>
                <a:gd name="T1" fmla="*/ 0 h 42054"/>
                <a:gd name="T2" fmla="*/ 5567 w 21600"/>
                <a:gd name="T3" fmla="*/ 42054 h 42054"/>
                <a:gd name="T4" fmla="*/ 0 w 21600"/>
                <a:gd name="T5" fmla="*/ 21184 h 4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54" fill="none" extrusionOk="0">
                  <a:moveTo>
                    <a:pt x="4218" y="-1"/>
                  </a:moveTo>
                  <a:cubicBezTo>
                    <a:pt x="14322" y="2011"/>
                    <a:pt x="21600" y="10880"/>
                    <a:pt x="21600" y="21184"/>
                  </a:cubicBezTo>
                  <a:cubicBezTo>
                    <a:pt x="21600" y="30969"/>
                    <a:pt x="15021" y="39532"/>
                    <a:pt x="5567" y="42054"/>
                  </a:cubicBezTo>
                </a:path>
                <a:path w="21600" h="42054" stroke="0" extrusionOk="0">
                  <a:moveTo>
                    <a:pt x="4218" y="-1"/>
                  </a:moveTo>
                  <a:cubicBezTo>
                    <a:pt x="14322" y="2011"/>
                    <a:pt x="21600" y="10880"/>
                    <a:pt x="21600" y="21184"/>
                  </a:cubicBezTo>
                  <a:cubicBezTo>
                    <a:pt x="21600" y="30969"/>
                    <a:pt x="15021" y="39532"/>
                    <a:pt x="5567" y="42054"/>
                  </a:cubicBezTo>
                  <a:lnTo>
                    <a:pt x="0" y="21184"/>
                  </a:lnTo>
                  <a:close/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rc 40"/>
            <p:cNvSpPr>
              <a:spLocks/>
            </p:cNvSpPr>
            <p:nvPr/>
          </p:nvSpPr>
          <p:spPr bwMode="auto">
            <a:xfrm>
              <a:off x="2083" y="1870"/>
              <a:ext cx="298" cy="588"/>
            </a:xfrm>
            <a:custGeom>
              <a:avLst/>
              <a:gdLst>
                <a:gd name="G0" fmla="+- 0 0 0"/>
                <a:gd name="G1" fmla="+- 21171 0 0"/>
                <a:gd name="G2" fmla="+- 21600 0 0"/>
                <a:gd name="T0" fmla="*/ 4284 w 21600"/>
                <a:gd name="T1" fmla="*/ 0 h 41993"/>
                <a:gd name="T2" fmla="*/ 5745 w 21600"/>
                <a:gd name="T3" fmla="*/ 41993 h 41993"/>
                <a:gd name="T4" fmla="*/ 0 w 21600"/>
                <a:gd name="T5" fmla="*/ 21171 h 4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3" fill="none" extrusionOk="0">
                  <a:moveTo>
                    <a:pt x="4283" y="0"/>
                  </a:moveTo>
                  <a:cubicBezTo>
                    <a:pt x="14357" y="2038"/>
                    <a:pt x="21600" y="10893"/>
                    <a:pt x="21600" y="21171"/>
                  </a:cubicBezTo>
                  <a:cubicBezTo>
                    <a:pt x="21600" y="30887"/>
                    <a:pt x="15111" y="39408"/>
                    <a:pt x="5744" y="41992"/>
                  </a:cubicBezTo>
                </a:path>
                <a:path w="21600" h="41993" stroke="0" extrusionOk="0">
                  <a:moveTo>
                    <a:pt x="4283" y="0"/>
                  </a:moveTo>
                  <a:cubicBezTo>
                    <a:pt x="14357" y="2038"/>
                    <a:pt x="21600" y="10893"/>
                    <a:pt x="21600" y="21171"/>
                  </a:cubicBezTo>
                  <a:cubicBezTo>
                    <a:pt x="21600" y="30887"/>
                    <a:pt x="15111" y="39408"/>
                    <a:pt x="5744" y="41992"/>
                  </a:cubicBezTo>
                  <a:lnTo>
                    <a:pt x="0" y="21171"/>
                  </a:lnTo>
                  <a:close/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rc 41"/>
            <p:cNvSpPr>
              <a:spLocks/>
            </p:cNvSpPr>
            <p:nvPr/>
          </p:nvSpPr>
          <p:spPr bwMode="auto">
            <a:xfrm>
              <a:off x="2026" y="1955"/>
              <a:ext cx="177" cy="444"/>
            </a:xfrm>
            <a:custGeom>
              <a:avLst/>
              <a:gdLst>
                <a:gd name="G0" fmla="+- 0 0 0"/>
                <a:gd name="G1" fmla="+- 21203 0 0"/>
                <a:gd name="G2" fmla="+- 21600 0 0"/>
                <a:gd name="T0" fmla="*/ 4120 w 21600"/>
                <a:gd name="T1" fmla="*/ 0 h 42044"/>
                <a:gd name="T2" fmla="*/ 5677 w 21600"/>
                <a:gd name="T3" fmla="*/ 42044 h 42044"/>
                <a:gd name="T4" fmla="*/ 0 w 21600"/>
                <a:gd name="T5" fmla="*/ 21203 h 4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44" fill="none" extrusionOk="0">
                  <a:moveTo>
                    <a:pt x="4120" y="-1"/>
                  </a:moveTo>
                  <a:cubicBezTo>
                    <a:pt x="14271" y="1972"/>
                    <a:pt x="21600" y="10862"/>
                    <a:pt x="21600" y="21203"/>
                  </a:cubicBezTo>
                  <a:cubicBezTo>
                    <a:pt x="21600" y="30946"/>
                    <a:pt x="15077" y="39482"/>
                    <a:pt x="5676" y="42043"/>
                  </a:cubicBezTo>
                </a:path>
                <a:path w="21600" h="42044" stroke="0" extrusionOk="0">
                  <a:moveTo>
                    <a:pt x="4120" y="-1"/>
                  </a:moveTo>
                  <a:cubicBezTo>
                    <a:pt x="14271" y="1972"/>
                    <a:pt x="21600" y="10862"/>
                    <a:pt x="21600" y="21203"/>
                  </a:cubicBezTo>
                  <a:cubicBezTo>
                    <a:pt x="21600" y="30946"/>
                    <a:pt x="15077" y="39482"/>
                    <a:pt x="5676" y="42043"/>
                  </a:cubicBezTo>
                  <a:lnTo>
                    <a:pt x="0" y="21203"/>
                  </a:lnTo>
                  <a:close/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2"/>
          <p:cNvSpPr>
            <a:spLocks noChangeArrowheads="1"/>
          </p:cNvSpPr>
          <p:nvPr/>
        </p:nvSpPr>
        <p:spPr bwMode="auto">
          <a:xfrm rot="21068680">
            <a:off x="1566357" y="3641698"/>
            <a:ext cx="371576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defTabSz="762000"/>
            <a:r>
              <a:rPr lang="en-GB" sz="1800" dirty="0">
                <a:solidFill>
                  <a:schemeClr val="accent5"/>
                </a:solidFill>
              </a:rPr>
              <a:t>00110101101001110101111001101</a:t>
            </a: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5673090" y="5562600"/>
            <a:ext cx="3505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5257800" y="3657600"/>
            <a:ext cx="422275" cy="1905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68774" y="581608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</a:t>
            </a:r>
            <a:r>
              <a:rPr lang="fr-CH" dirty="0" smtClean="0"/>
              <a:t>tation de base</a:t>
            </a:r>
            <a:endParaRPr lang="en-US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70638" y="2831861"/>
            <a:ext cx="2409037" cy="881460"/>
          </a:xfrm>
          <a:prstGeom prst="wedgeRoundRectCallout">
            <a:avLst>
              <a:gd name="adj1" fmla="val 80888"/>
              <a:gd name="adj2" fmla="val 505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c</a:t>
            </a:r>
            <a:r>
              <a:rPr lang="fr-CH" dirty="0" smtClean="0">
                <a:solidFill>
                  <a:schemeClr val="tx1"/>
                </a:solidFill>
              </a:rPr>
              <a:t>hiffré par l’algorithme A5 / 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6056157" y="3973511"/>
            <a:ext cx="2670486" cy="593091"/>
          </a:xfrm>
          <a:prstGeom prst="wedgeRoundRectCallout">
            <a:avLst>
              <a:gd name="adj1" fmla="val -9705"/>
              <a:gd name="adj2" fmla="val 1990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n</a:t>
            </a:r>
            <a:r>
              <a:rPr lang="fr-CH" dirty="0" smtClean="0">
                <a:solidFill>
                  <a:schemeClr val="tx1"/>
                </a:solidFill>
              </a:rPr>
              <a:t>on chiffré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82202" y="220668"/>
            <a:ext cx="2728313" cy="2565521"/>
            <a:chOff x="6324600" y="882134"/>
            <a:chExt cx="2385431" cy="224309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219200"/>
              <a:ext cx="2286000" cy="1549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608390" y="2755900"/>
              <a:ext cx="1718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Alex BIRYUKOV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89926" y="882134"/>
              <a:ext cx="20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c</a:t>
              </a:r>
              <a:r>
                <a:rPr lang="fr-CH" dirty="0" smtClean="0"/>
                <a:t>assé en 1999 par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23283" y="1031874"/>
            <a:ext cx="3004814" cy="2201387"/>
            <a:chOff x="2372081" y="785495"/>
            <a:chExt cx="3004814" cy="220138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081" y="785495"/>
              <a:ext cx="2876968" cy="190199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819400" y="2617550"/>
              <a:ext cx="2557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Ralf-</a:t>
              </a:r>
              <a:r>
                <a:rPr lang="fr-CH" dirty="0" err="1" smtClean="0"/>
                <a:t>Philipp</a:t>
              </a:r>
              <a:r>
                <a:rPr lang="fr-CH" dirty="0" smtClean="0"/>
                <a:t> WEINMANN</a:t>
              </a:r>
              <a:endParaRPr lang="en-US" dirty="0"/>
            </a:p>
          </p:txBody>
        </p:sp>
      </p:grpSp>
      <p:sp>
        <p:nvSpPr>
          <p:cNvPr id="58" name="Rounded Rectangular Callout 57"/>
          <p:cNvSpPr/>
          <p:nvPr/>
        </p:nvSpPr>
        <p:spPr>
          <a:xfrm>
            <a:off x="4198908" y="1251949"/>
            <a:ext cx="2409037" cy="881460"/>
          </a:xfrm>
          <a:prstGeom prst="wedgeRoundRectCallout">
            <a:avLst>
              <a:gd name="adj1" fmla="val 77019"/>
              <a:gd name="adj2" fmla="val -557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</a:rPr>
              <a:t>2010 :</a:t>
            </a:r>
          </a:p>
          <a:p>
            <a:pPr algn="ctr"/>
            <a:r>
              <a:rPr lang="fr-CH" dirty="0">
                <a:solidFill>
                  <a:schemeClr val="bg1"/>
                </a:solidFill>
              </a:rPr>
              <a:t>a</a:t>
            </a:r>
            <a:r>
              <a:rPr lang="fr-CH" dirty="0" smtClean="0">
                <a:solidFill>
                  <a:schemeClr val="bg1"/>
                </a:solidFill>
              </a:rPr>
              <a:t>ttaque par pseudo-station de 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75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7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45" grpId="0" animBg="1"/>
      <p:bldP spid="46" grpId="0" animBg="1"/>
      <p:bldP spid="50" grpId="0"/>
      <p:bldP spid="52" grpId="0" animBg="1"/>
      <p:bldP spid="54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94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Méthodes anciennes (3</a:t>
            </a:r>
            <a:r>
              <a:rPr lang="fr-CH" dirty="0"/>
              <a:t>)</a:t>
            </a:r>
            <a:endParaRPr lang="en-GB" dirty="0"/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99093" name="Group 85"/>
          <p:cNvGrpSpPr>
            <a:grpSpLocks/>
          </p:cNvGrpSpPr>
          <p:nvPr/>
        </p:nvGrpSpPr>
        <p:grpSpPr bwMode="auto">
          <a:xfrm>
            <a:off x="609600" y="1295400"/>
            <a:ext cx="3200400" cy="609600"/>
            <a:chOff x="384" y="816"/>
            <a:chExt cx="2016" cy="384"/>
          </a:xfrm>
        </p:grpSpPr>
        <p:sp>
          <p:nvSpPr>
            <p:cNvPr id="299011" name="Rectangle 3"/>
            <p:cNvSpPr>
              <a:spLocks noChangeArrowheads="1"/>
            </p:cNvSpPr>
            <p:nvPr/>
          </p:nvSpPr>
          <p:spPr bwMode="auto">
            <a:xfrm>
              <a:off x="384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B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960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N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1248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J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1536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1824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U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2112" y="816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R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9084" name="Group 76"/>
          <p:cNvGrpSpPr>
            <a:grpSpLocks/>
          </p:cNvGrpSpPr>
          <p:nvPr/>
        </p:nvGrpSpPr>
        <p:grpSpPr bwMode="auto">
          <a:xfrm>
            <a:off x="609600" y="2133600"/>
            <a:ext cx="914400" cy="609600"/>
            <a:chOff x="384" y="1344"/>
            <a:chExt cx="576" cy="384"/>
          </a:xfrm>
        </p:grpSpPr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384" y="1344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B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672" y="1344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/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9085" name="Group 77"/>
          <p:cNvGrpSpPr>
            <a:grpSpLocks/>
          </p:cNvGrpSpPr>
          <p:nvPr/>
        </p:nvGrpSpPr>
        <p:grpSpPr bwMode="auto">
          <a:xfrm>
            <a:off x="609600" y="2743200"/>
            <a:ext cx="914400" cy="609600"/>
            <a:chOff x="384" y="1728"/>
            <a:chExt cx="576" cy="384"/>
          </a:xfrm>
        </p:grpSpPr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384" y="1728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N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672" y="1728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J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9088" name="Group 80"/>
          <p:cNvGrpSpPr>
            <a:grpSpLocks/>
          </p:cNvGrpSpPr>
          <p:nvPr/>
        </p:nvGrpSpPr>
        <p:grpSpPr bwMode="auto">
          <a:xfrm>
            <a:off x="2438400" y="3352800"/>
            <a:ext cx="914400" cy="609600"/>
            <a:chOff x="1536" y="2112"/>
            <a:chExt cx="576" cy="384"/>
          </a:xfrm>
        </p:grpSpPr>
        <p:sp>
          <p:nvSpPr>
            <p:cNvPr id="299022" name="Rectangle 14"/>
            <p:cNvSpPr>
              <a:spLocks noChangeArrowheads="1"/>
            </p:cNvSpPr>
            <p:nvPr/>
          </p:nvSpPr>
          <p:spPr bwMode="auto">
            <a:xfrm>
              <a:off x="1536" y="2112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23" name="Rectangle 15"/>
            <p:cNvSpPr>
              <a:spLocks noChangeArrowheads="1"/>
            </p:cNvSpPr>
            <p:nvPr/>
          </p:nvSpPr>
          <p:spPr bwMode="auto">
            <a:xfrm>
              <a:off x="1824" y="2112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U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9024" name="Rectangle 16"/>
          <p:cNvSpPr>
            <a:spLocks noChangeArrowheads="1"/>
          </p:cNvSpPr>
          <p:nvPr/>
        </p:nvSpPr>
        <p:spPr bwMode="auto">
          <a:xfrm>
            <a:off x="609600" y="3962400"/>
            <a:ext cx="457200" cy="609600"/>
          </a:xfrm>
          <a:prstGeom prst="rect">
            <a:avLst/>
          </a:prstGeom>
          <a:solidFill>
            <a:srgbClr val="E7C8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299089" name="Group 81"/>
          <p:cNvGrpSpPr>
            <a:grpSpLocks/>
          </p:cNvGrpSpPr>
          <p:nvPr/>
        </p:nvGrpSpPr>
        <p:grpSpPr bwMode="auto">
          <a:xfrm>
            <a:off x="6019800" y="2133600"/>
            <a:ext cx="914400" cy="2438400"/>
            <a:chOff x="4080" y="864"/>
            <a:chExt cx="576" cy="1536"/>
          </a:xfrm>
          <a:solidFill>
            <a:schemeClr val="bg2"/>
          </a:solidFill>
        </p:grpSpPr>
        <p:sp>
          <p:nvSpPr>
            <p:cNvPr id="299025" name="Rectangle 17"/>
            <p:cNvSpPr>
              <a:spLocks noChangeArrowheads="1"/>
            </p:cNvSpPr>
            <p:nvPr/>
          </p:nvSpPr>
          <p:spPr bwMode="auto">
            <a:xfrm>
              <a:off x="4080" y="864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B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26" name="Rectangle 18"/>
            <p:cNvSpPr>
              <a:spLocks noChangeArrowheads="1"/>
            </p:cNvSpPr>
            <p:nvPr/>
          </p:nvSpPr>
          <p:spPr bwMode="auto">
            <a:xfrm>
              <a:off x="4176" y="1248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N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27" name="Rectangle 19"/>
            <p:cNvSpPr>
              <a:spLocks noChangeArrowheads="1"/>
            </p:cNvSpPr>
            <p:nvPr/>
          </p:nvSpPr>
          <p:spPr bwMode="auto">
            <a:xfrm>
              <a:off x="4272" y="1632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28" name="Rectangle 20"/>
            <p:cNvSpPr>
              <a:spLocks noChangeArrowheads="1"/>
            </p:cNvSpPr>
            <p:nvPr/>
          </p:nvSpPr>
          <p:spPr bwMode="auto">
            <a:xfrm>
              <a:off x="4368" y="2016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R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9090" name="Group 82"/>
          <p:cNvGrpSpPr>
            <a:grpSpLocks/>
          </p:cNvGrpSpPr>
          <p:nvPr/>
        </p:nvGrpSpPr>
        <p:grpSpPr bwMode="auto">
          <a:xfrm>
            <a:off x="7696200" y="2590800"/>
            <a:ext cx="762000" cy="1828800"/>
            <a:chOff x="4944" y="864"/>
            <a:chExt cx="480" cy="1152"/>
          </a:xfrm>
          <a:solidFill>
            <a:schemeClr val="bg2"/>
          </a:solidFill>
        </p:grpSpPr>
        <p:sp>
          <p:nvSpPr>
            <p:cNvPr id="299069" name="Rectangle 61"/>
            <p:cNvSpPr>
              <a:spLocks noChangeArrowheads="1"/>
            </p:cNvSpPr>
            <p:nvPr/>
          </p:nvSpPr>
          <p:spPr bwMode="auto">
            <a:xfrm>
              <a:off x="4944" y="864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70" name="Rectangle 62"/>
            <p:cNvSpPr>
              <a:spLocks noChangeArrowheads="1"/>
            </p:cNvSpPr>
            <p:nvPr/>
          </p:nvSpPr>
          <p:spPr bwMode="auto">
            <a:xfrm>
              <a:off x="5040" y="1248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J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71" name="Rectangle 63"/>
            <p:cNvSpPr>
              <a:spLocks noChangeArrowheads="1"/>
            </p:cNvSpPr>
            <p:nvPr/>
          </p:nvSpPr>
          <p:spPr bwMode="auto">
            <a:xfrm>
              <a:off x="5136" y="1632"/>
              <a:ext cx="28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U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9072" name="Rectangle 64"/>
          <p:cNvSpPr>
            <a:spLocks noChangeArrowheads="1"/>
          </p:cNvSpPr>
          <p:nvPr/>
        </p:nvSpPr>
        <p:spPr bwMode="auto">
          <a:xfrm>
            <a:off x="55626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B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73" name="Rectangle 65"/>
          <p:cNvSpPr>
            <a:spLocks noChangeArrowheads="1"/>
          </p:cNvSpPr>
          <p:nvPr/>
        </p:nvSpPr>
        <p:spPr bwMode="auto">
          <a:xfrm>
            <a:off x="60198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74" name="Rectangle 66"/>
          <p:cNvSpPr>
            <a:spLocks noChangeArrowheads="1"/>
          </p:cNvSpPr>
          <p:nvPr/>
        </p:nvSpPr>
        <p:spPr bwMode="auto">
          <a:xfrm>
            <a:off x="64770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75" name="Rectangle 67"/>
          <p:cNvSpPr>
            <a:spLocks noChangeArrowheads="1"/>
          </p:cNvSpPr>
          <p:nvPr/>
        </p:nvSpPr>
        <p:spPr bwMode="auto">
          <a:xfrm>
            <a:off x="69342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76" name="Rectangle 68"/>
          <p:cNvSpPr>
            <a:spLocks noChangeArrowheads="1"/>
          </p:cNvSpPr>
          <p:nvPr/>
        </p:nvSpPr>
        <p:spPr bwMode="auto">
          <a:xfrm>
            <a:off x="73914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77" name="Rectangle 69"/>
          <p:cNvSpPr>
            <a:spLocks noChangeArrowheads="1"/>
          </p:cNvSpPr>
          <p:nvPr/>
        </p:nvSpPr>
        <p:spPr bwMode="auto">
          <a:xfrm>
            <a:off x="78486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78" name="Rectangle 70"/>
          <p:cNvSpPr>
            <a:spLocks noChangeArrowheads="1"/>
          </p:cNvSpPr>
          <p:nvPr/>
        </p:nvSpPr>
        <p:spPr bwMode="auto">
          <a:xfrm>
            <a:off x="8305800" y="5334000"/>
            <a:ext cx="457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299087" name="Group 79"/>
          <p:cNvGrpSpPr>
            <a:grpSpLocks/>
          </p:cNvGrpSpPr>
          <p:nvPr/>
        </p:nvGrpSpPr>
        <p:grpSpPr bwMode="auto">
          <a:xfrm>
            <a:off x="1524000" y="2743200"/>
            <a:ext cx="914400" cy="609600"/>
            <a:chOff x="960" y="1728"/>
            <a:chExt cx="576" cy="384"/>
          </a:xfrm>
        </p:grpSpPr>
        <p:sp>
          <p:nvSpPr>
            <p:cNvPr id="299079" name="Rectangle 71"/>
            <p:cNvSpPr>
              <a:spLocks noChangeArrowheads="1"/>
            </p:cNvSpPr>
            <p:nvPr/>
          </p:nvSpPr>
          <p:spPr bwMode="auto">
            <a:xfrm>
              <a:off x="960" y="1728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N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80" name="Rectangle 72"/>
            <p:cNvSpPr>
              <a:spLocks noChangeArrowheads="1"/>
            </p:cNvSpPr>
            <p:nvPr/>
          </p:nvSpPr>
          <p:spPr bwMode="auto">
            <a:xfrm>
              <a:off x="1248" y="1728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J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9086" name="Group 78"/>
          <p:cNvGrpSpPr>
            <a:grpSpLocks/>
          </p:cNvGrpSpPr>
          <p:nvPr/>
        </p:nvGrpSpPr>
        <p:grpSpPr bwMode="auto">
          <a:xfrm>
            <a:off x="609600" y="3352800"/>
            <a:ext cx="914400" cy="609600"/>
            <a:chOff x="384" y="2112"/>
            <a:chExt cx="576" cy="384"/>
          </a:xfrm>
        </p:grpSpPr>
        <p:sp>
          <p:nvSpPr>
            <p:cNvPr id="299081" name="Rectangle 73"/>
            <p:cNvSpPr>
              <a:spLocks noChangeArrowheads="1"/>
            </p:cNvSpPr>
            <p:nvPr/>
          </p:nvSpPr>
          <p:spPr bwMode="auto">
            <a:xfrm>
              <a:off x="384" y="2112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O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299082" name="Rectangle 74"/>
            <p:cNvSpPr>
              <a:spLocks noChangeArrowheads="1"/>
            </p:cNvSpPr>
            <p:nvPr/>
          </p:nvSpPr>
          <p:spPr bwMode="auto">
            <a:xfrm>
              <a:off x="672" y="2112"/>
              <a:ext cx="288" cy="384"/>
            </a:xfrm>
            <a:prstGeom prst="rect">
              <a:avLst/>
            </a:prstGeom>
            <a:solidFill>
              <a:srgbClr val="E7C8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 dirty="0" smtClean="0">
                  <a:solidFill>
                    <a:schemeClr val="tx1"/>
                  </a:solidFill>
                </a:rPr>
                <a:t>U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9083" name="Rectangle 75"/>
          <p:cNvSpPr>
            <a:spLocks noChangeArrowheads="1"/>
          </p:cNvSpPr>
          <p:nvPr/>
        </p:nvSpPr>
        <p:spPr bwMode="auto">
          <a:xfrm>
            <a:off x="3352800" y="3962400"/>
            <a:ext cx="457200" cy="609600"/>
          </a:xfrm>
          <a:prstGeom prst="rect">
            <a:avLst/>
          </a:prstGeom>
          <a:solidFill>
            <a:srgbClr val="E7C8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9091" name="Rectangle 83"/>
          <p:cNvSpPr>
            <a:spLocks noChangeArrowheads="1"/>
          </p:cNvSpPr>
          <p:nvPr/>
        </p:nvSpPr>
        <p:spPr bwMode="auto">
          <a:xfrm>
            <a:off x="304800" y="4800600"/>
            <a:ext cx="5105400" cy="1600200"/>
          </a:xfrm>
          <a:prstGeom prst="rect">
            <a:avLst/>
          </a:prstGeom>
          <a:solidFill>
            <a:srgbClr val="D1D1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CH" sz="2400" dirty="0" smtClean="0">
                <a:solidFill>
                  <a:schemeClr val="accent1"/>
                </a:solidFill>
                <a:latin typeface="Arial" charset="0"/>
              </a:rPr>
              <a:t>Terminologie:   </a:t>
            </a:r>
            <a:r>
              <a:rPr lang="fr-CH" sz="2400" dirty="0">
                <a:solidFill>
                  <a:schemeClr val="tx1"/>
                </a:solidFill>
                <a:latin typeface="Arial" charset="0"/>
              </a:rPr>
              <a:t>PERMUTATION</a:t>
            </a:r>
          </a:p>
          <a:p>
            <a:pPr algn="l"/>
            <a:r>
              <a:rPr lang="fr-CH" sz="2400" dirty="0" smtClean="0">
                <a:solidFill>
                  <a:schemeClr val="tx1"/>
                </a:solidFill>
                <a:latin typeface="Arial" charset="0"/>
              </a:rPr>
              <a:t>Les symboles restent inchangés, </a:t>
            </a:r>
            <a:endParaRPr lang="fr-CH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fr-CH" sz="2400" dirty="0">
                <a:latin typeface="Arial" charset="0"/>
              </a:rPr>
              <a:t>m</a:t>
            </a:r>
            <a:r>
              <a:rPr lang="fr-CH" sz="2400" dirty="0" smtClean="0">
                <a:solidFill>
                  <a:schemeClr val="tx1"/>
                </a:solidFill>
                <a:latin typeface="Arial" charset="0"/>
              </a:rPr>
              <a:t>ais les caractères sont réarrangés dans un ordre déterminé.</a:t>
            </a:r>
            <a:endParaRPr lang="fr-CH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92" name="Text Box 84"/>
          <p:cNvSpPr txBox="1">
            <a:spLocks noChangeArrowheads="1"/>
          </p:cNvSpPr>
          <p:nvPr/>
        </p:nvSpPr>
        <p:spPr bwMode="auto">
          <a:xfrm>
            <a:off x="2520950" y="609600"/>
            <a:ext cx="6753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fr-CH" sz="3600" dirty="0">
                <a:solidFill>
                  <a:schemeClr val="tx1"/>
                </a:solidFill>
              </a:rPr>
              <a:t>3) </a:t>
            </a:r>
            <a:r>
              <a:rPr lang="fr-CH" sz="3600" dirty="0" smtClean="0">
                <a:solidFill>
                  <a:schemeClr val="tx1"/>
                </a:solidFill>
              </a:rPr>
              <a:t>Chiffrement par permutation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9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9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9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9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9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9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9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90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90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9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9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9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9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4" grpId="0" animBg="1" autoUpdateAnimBg="0"/>
      <p:bldP spid="299072" grpId="0" animBg="1" autoUpdateAnimBg="0"/>
      <p:bldP spid="299073" grpId="0" animBg="1" autoUpdateAnimBg="0"/>
      <p:bldP spid="299074" grpId="0" animBg="1" autoUpdateAnimBg="0"/>
      <p:bldP spid="299075" grpId="0" animBg="1" autoUpdateAnimBg="0"/>
      <p:bldP spid="299076" grpId="0" animBg="1" autoUpdateAnimBg="0"/>
      <p:bldP spid="299077" grpId="0" animBg="1" autoUpdateAnimBg="0"/>
      <p:bldP spid="299078" grpId="0" animBg="1" autoUpdateAnimBg="0"/>
      <p:bldP spid="299083" grpId="0" animBg="1" autoUpdateAnimBg="0"/>
      <p:bldP spid="299091" grpId="0" build="p" animBg="1" autoUpdateAnimBg="0"/>
      <p:bldP spid="2990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structure générale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568166" y="3124200"/>
            <a:ext cx="1591689" cy="697151"/>
          </a:xfrm>
          <a:custGeom>
            <a:avLst/>
            <a:gdLst>
              <a:gd name="connsiteX0" fmla="*/ 0 w 1862539"/>
              <a:gd name="connsiteY0" fmla="*/ 0 h 1001365"/>
              <a:gd name="connsiteX1" fmla="*/ 1862539 w 1862539"/>
              <a:gd name="connsiteY1" fmla="*/ 0 h 1001365"/>
              <a:gd name="connsiteX2" fmla="*/ 1862539 w 1862539"/>
              <a:gd name="connsiteY2" fmla="*/ 1001365 h 1001365"/>
              <a:gd name="connsiteX3" fmla="*/ 0 w 1862539"/>
              <a:gd name="connsiteY3" fmla="*/ 1001365 h 1001365"/>
              <a:gd name="connsiteX4" fmla="*/ 0 w 1862539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539" h="1001365">
                <a:moveTo>
                  <a:pt x="0" y="0"/>
                </a:moveTo>
                <a:lnTo>
                  <a:pt x="1862539" y="0"/>
                </a:lnTo>
                <a:lnTo>
                  <a:pt x="1862539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</a:t>
            </a:r>
            <a:r>
              <a:rPr lang="fr-CH" sz="1800" kern="1200" dirty="0" smtClean="0"/>
              <a:t> 2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34420" y="4121579"/>
            <a:ext cx="1451980" cy="1668943"/>
          </a:xfrm>
          <a:custGeom>
            <a:avLst/>
            <a:gdLst>
              <a:gd name="connsiteX0" fmla="*/ 0 w 1668942"/>
              <a:gd name="connsiteY0" fmla="*/ 725990 h 1451979"/>
              <a:gd name="connsiteX1" fmla="*/ 362995 w 1668942"/>
              <a:gd name="connsiteY1" fmla="*/ 0 h 1451979"/>
              <a:gd name="connsiteX2" fmla="*/ 1305947 w 1668942"/>
              <a:gd name="connsiteY2" fmla="*/ 0 h 1451979"/>
              <a:gd name="connsiteX3" fmla="*/ 1668942 w 1668942"/>
              <a:gd name="connsiteY3" fmla="*/ 725990 h 1451979"/>
              <a:gd name="connsiteX4" fmla="*/ 1305947 w 1668942"/>
              <a:gd name="connsiteY4" fmla="*/ 1451979 h 1451979"/>
              <a:gd name="connsiteX5" fmla="*/ 362995 w 1668942"/>
              <a:gd name="connsiteY5" fmla="*/ 1451979 h 1451979"/>
              <a:gd name="connsiteX6" fmla="*/ 0 w 1668942"/>
              <a:gd name="connsiteY6" fmla="*/ 725990 h 1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942" h="1451979">
                <a:moveTo>
                  <a:pt x="834470" y="0"/>
                </a:moveTo>
                <a:lnTo>
                  <a:pt x="1668941" y="315806"/>
                </a:lnTo>
                <a:lnTo>
                  <a:pt x="1668941" y="1136173"/>
                </a:lnTo>
                <a:lnTo>
                  <a:pt x="834470" y="1451979"/>
                </a:lnTo>
                <a:lnTo>
                  <a:pt x="1" y="1136173"/>
                </a:lnTo>
                <a:lnTo>
                  <a:pt x="1" y="315806"/>
                </a:lnTo>
                <a:lnTo>
                  <a:pt x="8344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7" tIns="260078" rIns="226268" bIns="26007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dirty="0"/>
              <a:t>D</a:t>
            </a:r>
            <a:r>
              <a:rPr lang="fr-CH" sz="1700" kern="1200" dirty="0" smtClean="0"/>
              <a:t>iscrétion</a:t>
            </a:r>
            <a:endParaRPr lang="en-US" sz="1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19750" y="4113712"/>
            <a:ext cx="1917803" cy="2056487"/>
          </a:xfrm>
          <a:custGeom>
            <a:avLst/>
            <a:gdLst>
              <a:gd name="connsiteX0" fmla="*/ 0 w 2056487"/>
              <a:gd name="connsiteY0" fmla="*/ 958902 h 1917803"/>
              <a:gd name="connsiteX1" fmla="*/ 479451 w 2056487"/>
              <a:gd name="connsiteY1" fmla="*/ 0 h 1917803"/>
              <a:gd name="connsiteX2" fmla="*/ 1577036 w 2056487"/>
              <a:gd name="connsiteY2" fmla="*/ 0 h 1917803"/>
              <a:gd name="connsiteX3" fmla="*/ 2056487 w 2056487"/>
              <a:gd name="connsiteY3" fmla="*/ 958902 h 1917803"/>
              <a:gd name="connsiteX4" fmla="*/ 1577036 w 2056487"/>
              <a:gd name="connsiteY4" fmla="*/ 1917803 h 1917803"/>
              <a:gd name="connsiteX5" fmla="*/ 479451 w 2056487"/>
              <a:gd name="connsiteY5" fmla="*/ 1917803 h 1917803"/>
              <a:gd name="connsiteX6" fmla="*/ 0 w 2056487"/>
              <a:gd name="connsiteY6" fmla="*/ 958902 h 19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87" h="1917803">
                <a:moveTo>
                  <a:pt x="1028243" y="0"/>
                </a:moveTo>
                <a:lnTo>
                  <a:pt x="2056486" y="447118"/>
                </a:lnTo>
                <a:lnTo>
                  <a:pt x="2056486" y="1470685"/>
                </a:lnTo>
                <a:lnTo>
                  <a:pt x="1028243" y="1917803"/>
                </a:lnTo>
                <a:lnTo>
                  <a:pt x="1" y="1470685"/>
                </a:lnTo>
                <a:lnTo>
                  <a:pt x="1" y="447118"/>
                </a:lnTo>
                <a:lnTo>
                  <a:pt x="102824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16" tIns="392151" rIns="369816" bIns="3921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Signature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électronique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510063" y="4811368"/>
            <a:ext cx="1100537" cy="522632"/>
          </a:xfrm>
          <a:custGeom>
            <a:avLst/>
            <a:gdLst>
              <a:gd name="connsiteX0" fmla="*/ 0 w 1100537"/>
              <a:gd name="connsiteY0" fmla="*/ 0 h 522632"/>
              <a:gd name="connsiteX1" fmla="*/ 1100537 w 1100537"/>
              <a:gd name="connsiteY1" fmla="*/ 0 h 522632"/>
              <a:gd name="connsiteX2" fmla="*/ 1100537 w 1100537"/>
              <a:gd name="connsiteY2" fmla="*/ 522632 h 522632"/>
              <a:gd name="connsiteX3" fmla="*/ 0 w 1100537"/>
              <a:gd name="connsiteY3" fmla="*/ 522632 h 522632"/>
              <a:gd name="connsiteX4" fmla="*/ 0 w 1100537"/>
              <a:gd name="connsiteY4" fmla="*/ 0 h 5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537" h="522632">
                <a:moveTo>
                  <a:pt x="0" y="0"/>
                </a:moveTo>
                <a:lnTo>
                  <a:pt x="1100537" y="0"/>
                </a:lnTo>
                <a:lnTo>
                  <a:pt x="1100537" y="522632"/>
                </a:lnTo>
                <a:lnTo>
                  <a:pt x="0" y="52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4</a:t>
            </a:r>
            <a:endParaRPr lang="en-US" sz="2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2091690" y="4071770"/>
            <a:ext cx="1827374" cy="2100430"/>
          </a:xfrm>
          <a:custGeom>
            <a:avLst/>
            <a:gdLst>
              <a:gd name="connsiteX0" fmla="*/ 0 w 2100430"/>
              <a:gd name="connsiteY0" fmla="*/ 913687 h 1827374"/>
              <a:gd name="connsiteX1" fmla="*/ 456844 w 2100430"/>
              <a:gd name="connsiteY1" fmla="*/ 0 h 1827374"/>
              <a:gd name="connsiteX2" fmla="*/ 1643587 w 2100430"/>
              <a:gd name="connsiteY2" fmla="*/ 0 h 1827374"/>
              <a:gd name="connsiteX3" fmla="*/ 2100430 w 2100430"/>
              <a:gd name="connsiteY3" fmla="*/ 913687 h 1827374"/>
              <a:gd name="connsiteX4" fmla="*/ 1643587 w 2100430"/>
              <a:gd name="connsiteY4" fmla="*/ 1827374 h 1827374"/>
              <a:gd name="connsiteX5" fmla="*/ 456844 w 2100430"/>
              <a:gd name="connsiteY5" fmla="*/ 1827374 h 1827374"/>
              <a:gd name="connsiteX6" fmla="*/ 0 w 2100430"/>
              <a:gd name="connsiteY6" fmla="*/ 913687 h 18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430" h="1827374">
                <a:moveTo>
                  <a:pt x="1050215" y="0"/>
                </a:moveTo>
                <a:lnTo>
                  <a:pt x="2100429" y="397454"/>
                </a:lnTo>
                <a:lnTo>
                  <a:pt x="2100429" y="1429921"/>
                </a:lnTo>
                <a:lnTo>
                  <a:pt x="1050215" y="1827374"/>
                </a:lnTo>
                <a:lnTo>
                  <a:pt x="1" y="1429921"/>
                </a:lnTo>
                <a:lnTo>
                  <a:pt x="1" y="397454"/>
                </a:lnTo>
                <a:lnTo>
                  <a:pt x="105021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66" tIns="327317" rIns="284766" bIns="3273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Paiement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électronique</a:t>
            </a:r>
            <a:endParaRPr lang="en-US" sz="17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39855" y="46486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5</a:t>
            </a:r>
            <a:endParaRPr lang="en-US" sz="2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051765" y="56392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3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85147" y="722102"/>
            <a:ext cx="2288708" cy="2630698"/>
          </a:xfrm>
          <a:custGeom>
            <a:avLst/>
            <a:gdLst>
              <a:gd name="connsiteX0" fmla="*/ 0 w 1850539"/>
              <a:gd name="connsiteY0" fmla="*/ 804985 h 1609969"/>
              <a:gd name="connsiteX1" fmla="*/ 402492 w 1850539"/>
              <a:gd name="connsiteY1" fmla="*/ 0 h 1609969"/>
              <a:gd name="connsiteX2" fmla="*/ 1448047 w 1850539"/>
              <a:gd name="connsiteY2" fmla="*/ 0 h 1609969"/>
              <a:gd name="connsiteX3" fmla="*/ 1850539 w 1850539"/>
              <a:gd name="connsiteY3" fmla="*/ 804985 h 1609969"/>
              <a:gd name="connsiteX4" fmla="*/ 1448047 w 1850539"/>
              <a:gd name="connsiteY4" fmla="*/ 1609969 h 1609969"/>
              <a:gd name="connsiteX5" fmla="*/ 402492 w 1850539"/>
              <a:gd name="connsiteY5" fmla="*/ 1609969 h 1609969"/>
              <a:gd name="connsiteX6" fmla="*/ 0 w 1850539"/>
              <a:gd name="connsiteY6" fmla="*/ 804985 h 1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69">
                <a:moveTo>
                  <a:pt x="925269" y="0"/>
                </a:moveTo>
                <a:lnTo>
                  <a:pt x="1850539" y="350168"/>
                </a:lnTo>
                <a:lnTo>
                  <a:pt x="1850539" y="1259801"/>
                </a:lnTo>
                <a:lnTo>
                  <a:pt x="925269" y="1609969"/>
                </a:lnTo>
                <a:lnTo>
                  <a:pt x="0" y="1259801"/>
                </a:lnTo>
                <a:lnTo>
                  <a:pt x="0" y="350168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27" tIns="341716" rIns="304227" bIns="34171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dirty="0" smtClean="0"/>
              <a:t>c</a:t>
            </a:r>
            <a:r>
              <a:rPr lang="fr-CH" sz="2000" kern="1200" dirty="0" smtClean="0"/>
              <a:t>onfidentialité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087113" y="2558141"/>
            <a:ext cx="1609985" cy="1850540"/>
          </a:xfrm>
          <a:custGeom>
            <a:avLst/>
            <a:gdLst>
              <a:gd name="connsiteX0" fmla="*/ 0 w 1850539"/>
              <a:gd name="connsiteY0" fmla="*/ 804992 h 1609984"/>
              <a:gd name="connsiteX1" fmla="*/ 402496 w 1850539"/>
              <a:gd name="connsiteY1" fmla="*/ 0 h 1609984"/>
              <a:gd name="connsiteX2" fmla="*/ 1448043 w 1850539"/>
              <a:gd name="connsiteY2" fmla="*/ 0 h 1609984"/>
              <a:gd name="connsiteX3" fmla="*/ 1850539 w 1850539"/>
              <a:gd name="connsiteY3" fmla="*/ 804992 h 1609984"/>
              <a:gd name="connsiteX4" fmla="*/ 1448043 w 1850539"/>
              <a:gd name="connsiteY4" fmla="*/ 1609984 h 1609984"/>
              <a:gd name="connsiteX5" fmla="*/ 402496 w 1850539"/>
              <a:gd name="connsiteY5" fmla="*/ 1609984 h 1609984"/>
              <a:gd name="connsiteX6" fmla="*/ 0 w 1850539"/>
              <a:gd name="connsiteY6" fmla="*/ 804992 h 16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84">
                <a:moveTo>
                  <a:pt x="925269" y="0"/>
                </a:moveTo>
                <a:lnTo>
                  <a:pt x="1850538" y="350175"/>
                </a:lnTo>
                <a:lnTo>
                  <a:pt x="1850538" y="1259809"/>
                </a:lnTo>
                <a:lnTo>
                  <a:pt x="925270" y="1609984"/>
                </a:lnTo>
                <a:lnTo>
                  <a:pt x="1" y="1259809"/>
                </a:lnTo>
                <a:lnTo>
                  <a:pt x="1" y="350175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30" tIns="341718" rIns="304231" bIns="3417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400" kern="1200" dirty="0" smtClean="0"/>
              <a:t>entre partenaires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225662" y="3031827"/>
            <a:ext cx="1802457" cy="1001365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1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813476" y="2473432"/>
            <a:ext cx="1702635" cy="1957052"/>
          </a:xfrm>
          <a:custGeom>
            <a:avLst/>
            <a:gdLst>
              <a:gd name="connsiteX0" fmla="*/ 0 w 1957051"/>
              <a:gd name="connsiteY0" fmla="*/ 851317 h 1702634"/>
              <a:gd name="connsiteX1" fmla="*/ 425659 w 1957051"/>
              <a:gd name="connsiteY1" fmla="*/ 0 h 1702634"/>
              <a:gd name="connsiteX2" fmla="*/ 1531393 w 1957051"/>
              <a:gd name="connsiteY2" fmla="*/ 0 h 1702634"/>
              <a:gd name="connsiteX3" fmla="*/ 1957051 w 1957051"/>
              <a:gd name="connsiteY3" fmla="*/ 851317 h 1702634"/>
              <a:gd name="connsiteX4" fmla="*/ 1531393 w 1957051"/>
              <a:gd name="connsiteY4" fmla="*/ 1702634 h 1702634"/>
              <a:gd name="connsiteX5" fmla="*/ 425659 w 1957051"/>
              <a:gd name="connsiteY5" fmla="*/ 1702634 h 1702634"/>
              <a:gd name="connsiteX6" fmla="*/ 0 w 1957051"/>
              <a:gd name="connsiteY6" fmla="*/ 851317 h 170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51" h="1702634">
                <a:moveTo>
                  <a:pt x="978525" y="0"/>
                </a:moveTo>
                <a:lnTo>
                  <a:pt x="1957050" y="370323"/>
                </a:lnTo>
                <a:lnTo>
                  <a:pt x="1957050" y="1332311"/>
                </a:lnTo>
                <a:lnTo>
                  <a:pt x="978526" y="1702634"/>
                </a:lnTo>
                <a:lnTo>
                  <a:pt x="1" y="1332311"/>
                </a:lnTo>
                <a:lnTo>
                  <a:pt x="1" y="370323"/>
                </a:lnTo>
                <a:lnTo>
                  <a:pt x="978525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327" tIns="304975" rIns="265328" bIns="30497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300" kern="1200" dirty="0" smtClean="0"/>
              <a:t>dans la société de </a:t>
            </a:r>
            <a:r>
              <a:rPr lang="fr-CH" sz="1400" kern="1200" dirty="0" smtClean="0"/>
              <a:t>l’information</a:t>
            </a:r>
            <a:endParaRPr lang="en-US" sz="13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472625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chemeClr val="bg1"/>
                </a:solidFill>
              </a:rPr>
              <a:t>Assurer la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38142"/>
            <a:ext cx="2700578" cy="16764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En hommage  à Claude E.</a:t>
            </a:r>
            <a:r>
              <a:rPr lang="fr-CH" dirty="0"/>
              <a:t> </a:t>
            </a:r>
            <a:r>
              <a:rPr lang="fr-CH" sz="2800" dirty="0" smtClean="0"/>
              <a:t>Shannon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73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52 0.1363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80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00069 0.2143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71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2414 0.1738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19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/>
      <p:bldP spid="13" grpId="1"/>
      <p:bldP spid="13" grpId="2"/>
      <p:bldP spid="14" grpId="0" animBg="1"/>
      <p:bldP spid="14" grpId="1" animBg="1"/>
      <p:bldP spid="6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9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CH" dirty="0" smtClean="0"/>
              <a:t>2</a:t>
            </a:r>
            <a:r>
              <a:rPr lang="fr-CH" baseline="30000" dirty="0" smtClean="0"/>
              <a:t>e</a:t>
            </a:r>
            <a:r>
              <a:rPr lang="fr-CH" dirty="0" smtClean="0"/>
              <a:t> Guerre mondiale: </a:t>
            </a:r>
            <a:br>
              <a:rPr lang="fr-CH" dirty="0" smtClean="0"/>
            </a:br>
            <a:r>
              <a:rPr lang="fr-CH" dirty="0" smtClean="0"/>
              <a:t>changement </a:t>
            </a:r>
            <a:r>
              <a:rPr lang="fr-CH" dirty="0"/>
              <a:t>de paradigme </a:t>
            </a:r>
            <a:endParaRPr lang="en-GB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302096" name="Group 16"/>
          <p:cNvGrpSpPr>
            <a:grpSpLocks/>
          </p:cNvGrpSpPr>
          <p:nvPr/>
        </p:nvGrpSpPr>
        <p:grpSpPr bwMode="auto">
          <a:xfrm>
            <a:off x="244475" y="1600200"/>
            <a:ext cx="2746375" cy="3994150"/>
            <a:chOff x="154" y="1008"/>
            <a:chExt cx="1730" cy="2516"/>
          </a:xfrm>
        </p:grpSpPr>
        <p:pic>
          <p:nvPicPr>
            <p:cNvPr id="302083" name="Picture 3" descr="enig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008"/>
              <a:ext cx="1730" cy="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084" name="Text Box 4"/>
            <p:cNvSpPr txBox="1">
              <a:spLocks noChangeArrowheads="1"/>
            </p:cNvSpPr>
            <p:nvPr/>
          </p:nvSpPr>
          <p:spPr bwMode="auto">
            <a:xfrm>
              <a:off x="528" y="3120"/>
              <a:ext cx="1012" cy="404"/>
            </a:xfrm>
            <a:prstGeom prst="rect">
              <a:avLst/>
            </a:prstGeom>
            <a:solidFill>
              <a:srgbClr val="E7C8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>
                  <a:solidFill>
                    <a:schemeClr val="tx1"/>
                  </a:solidFill>
                </a:rPr>
                <a:t>Enigma</a:t>
              </a:r>
              <a:endParaRPr lang="en-GB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302097" name="Group 17"/>
          <p:cNvGrpSpPr>
            <a:grpSpLocks/>
          </p:cNvGrpSpPr>
          <p:nvPr/>
        </p:nvGrpSpPr>
        <p:grpSpPr bwMode="auto">
          <a:xfrm>
            <a:off x="4495800" y="1752600"/>
            <a:ext cx="4648200" cy="3841750"/>
            <a:chOff x="2832" y="1104"/>
            <a:chExt cx="2928" cy="2420"/>
          </a:xfrm>
        </p:grpSpPr>
        <p:pic>
          <p:nvPicPr>
            <p:cNvPr id="302085" name="Picture 5" descr="coloss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928" cy="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086" name="Text Box 6"/>
            <p:cNvSpPr txBox="1">
              <a:spLocks noChangeArrowheads="1"/>
            </p:cNvSpPr>
            <p:nvPr/>
          </p:nvSpPr>
          <p:spPr bwMode="auto">
            <a:xfrm>
              <a:off x="3720" y="3120"/>
              <a:ext cx="1156" cy="404"/>
            </a:xfrm>
            <a:prstGeom prst="rect">
              <a:avLst/>
            </a:prstGeom>
            <a:solidFill>
              <a:srgbClr val="E7C8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>
                  <a:solidFill>
                    <a:schemeClr val="tx1"/>
                  </a:solidFill>
                </a:rPr>
                <a:t>Colossus</a:t>
              </a:r>
              <a:endParaRPr lang="en-GB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302087" name="Group 7"/>
          <p:cNvGrpSpPr>
            <a:grpSpLocks/>
          </p:cNvGrpSpPr>
          <p:nvPr/>
        </p:nvGrpSpPr>
        <p:grpSpPr bwMode="auto">
          <a:xfrm>
            <a:off x="3505201" y="2590800"/>
            <a:ext cx="2072356" cy="1484313"/>
            <a:chOff x="4176" y="768"/>
            <a:chExt cx="2154" cy="1543"/>
          </a:xfrm>
        </p:grpSpPr>
        <p:grpSp>
          <p:nvGrpSpPr>
            <p:cNvPr id="302088" name="Group 8"/>
            <p:cNvGrpSpPr>
              <a:grpSpLocks/>
            </p:cNvGrpSpPr>
            <p:nvPr/>
          </p:nvGrpSpPr>
          <p:grpSpPr bwMode="auto">
            <a:xfrm>
              <a:off x="4608" y="768"/>
              <a:ext cx="1722" cy="1543"/>
              <a:chOff x="4608" y="768"/>
              <a:chExt cx="1722" cy="1543"/>
            </a:xfrm>
          </p:grpSpPr>
          <p:sp>
            <p:nvSpPr>
              <p:cNvPr id="302089" name="Freeform 9"/>
              <p:cNvSpPr>
                <a:spLocks/>
              </p:cNvSpPr>
              <p:nvPr/>
            </p:nvSpPr>
            <p:spPr bwMode="auto">
              <a:xfrm flipH="1">
                <a:off x="4608" y="768"/>
                <a:ext cx="917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90" name="Oval 10"/>
              <p:cNvSpPr>
                <a:spLocks noChangeArrowheads="1"/>
              </p:cNvSpPr>
              <p:nvPr/>
            </p:nvSpPr>
            <p:spPr bwMode="auto">
              <a:xfrm flipH="1">
                <a:off x="4862" y="1095"/>
                <a:ext cx="25" cy="160"/>
              </a:xfrm>
              <a:prstGeom prst="ellipse">
                <a:avLst/>
              </a:prstGeom>
              <a:solidFill>
                <a:srgbClr val="DFD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91" name="Freeform 11"/>
              <p:cNvSpPr>
                <a:spLocks/>
              </p:cNvSpPr>
              <p:nvPr/>
            </p:nvSpPr>
            <p:spPr bwMode="auto">
              <a:xfrm flipH="1">
                <a:off x="5037" y="1104"/>
                <a:ext cx="133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2" name="Text Box 12"/>
              <p:cNvSpPr txBox="1">
                <a:spLocks noChangeArrowheads="1"/>
              </p:cNvSpPr>
              <p:nvPr/>
            </p:nvSpPr>
            <p:spPr bwMode="auto">
              <a:xfrm>
                <a:off x="5247" y="1111"/>
                <a:ext cx="1083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2800" dirty="0" smtClean="0"/>
                  <a:t>Edgar</a:t>
                </a:r>
                <a:endParaRPr lang="fr-FR" sz="2800" dirty="0"/>
              </a:p>
            </p:txBody>
          </p:sp>
        </p:grpSp>
        <p:sp>
          <p:nvSpPr>
            <p:cNvPr id="302093" name="AutoShape 13"/>
            <p:cNvSpPr>
              <a:spLocks noChangeArrowheads="1"/>
            </p:cNvSpPr>
            <p:nvPr/>
          </p:nvSpPr>
          <p:spPr bwMode="auto">
            <a:xfrm rot="-5400000">
              <a:off x="4344" y="840"/>
              <a:ext cx="336" cy="67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4" name="Freeform 14"/>
            <p:cNvSpPr>
              <a:spLocks/>
            </p:cNvSpPr>
            <p:nvPr/>
          </p:nvSpPr>
          <p:spPr bwMode="auto">
            <a:xfrm>
              <a:off x="4560" y="1096"/>
              <a:ext cx="528" cy="736"/>
            </a:xfrm>
            <a:custGeom>
              <a:avLst/>
              <a:gdLst>
                <a:gd name="T0" fmla="*/ 288 w 528"/>
                <a:gd name="T1" fmla="*/ 536 h 736"/>
                <a:gd name="T2" fmla="*/ 192 w 528"/>
                <a:gd name="T3" fmla="*/ 296 h 736"/>
                <a:gd name="T4" fmla="*/ 48 w 528"/>
                <a:gd name="T5" fmla="*/ 296 h 736"/>
                <a:gd name="T6" fmla="*/ 0 w 528"/>
                <a:gd name="T7" fmla="*/ 56 h 736"/>
                <a:gd name="T8" fmla="*/ 48 w 528"/>
                <a:gd name="T9" fmla="*/ 104 h 736"/>
                <a:gd name="T10" fmla="*/ 96 w 528"/>
                <a:gd name="T11" fmla="*/ 8 h 736"/>
                <a:gd name="T12" fmla="*/ 144 w 528"/>
                <a:gd name="T13" fmla="*/ 56 h 736"/>
                <a:gd name="T14" fmla="*/ 192 w 528"/>
                <a:gd name="T15" fmla="*/ 8 h 736"/>
                <a:gd name="T16" fmla="*/ 240 w 528"/>
                <a:gd name="T17" fmla="*/ 104 h 736"/>
                <a:gd name="T18" fmla="*/ 288 w 528"/>
                <a:gd name="T19" fmla="*/ 200 h 736"/>
                <a:gd name="T20" fmla="*/ 384 w 528"/>
                <a:gd name="T21" fmla="*/ 344 h 736"/>
                <a:gd name="T22" fmla="*/ 432 w 528"/>
                <a:gd name="T23" fmla="*/ 584 h 736"/>
                <a:gd name="T24" fmla="*/ 384 w 528"/>
                <a:gd name="T25" fmla="*/ 728 h 736"/>
                <a:gd name="T26" fmla="*/ 528 w 528"/>
                <a:gd name="T27" fmla="*/ 5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736">
                  <a:moveTo>
                    <a:pt x="288" y="536"/>
                  </a:moveTo>
                  <a:cubicBezTo>
                    <a:pt x="260" y="436"/>
                    <a:pt x="232" y="336"/>
                    <a:pt x="192" y="296"/>
                  </a:cubicBezTo>
                  <a:cubicBezTo>
                    <a:pt x="152" y="256"/>
                    <a:pt x="80" y="336"/>
                    <a:pt x="48" y="296"/>
                  </a:cubicBezTo>
                  <a:cubicBezTo>
                    <a:pt x="16" y="256"/>
                    <a:pt x="0" y="88"/>
                    <a:pt x="0" y="56"/>
                  </a:cubicBezTo>
                  <a:cubicBezTo>
                    <a:pt x="0" y="24"/>
                    <a:pt x="32" y="112"/>
                    <a:pt x="48" y="104"/>
                  </a:cubicBezTo>
                  <a:cubicBezTo>
                    <a:pt x="64" y="96"/>
                    <a:pt x="80" y="16"/>
                    <a:pt x="96" y="8"/>
                  </a:cubicBezTo>
                  <a:cubicBezTo>
                    <a:pt x="112" y="0"/>
                    <a:pt x="128" y="56"/>
                    <a:pt x="144" y="56"/>
                  </a:cubicBezTo>
                  <a:cubicBezTo>
                    <a:pt x="160" y="56"/>
                    <a:pt x="176" y="0"/>
                    <a:pt x="192" y="8"/>
                  </a:cubicBezTo>
                  <a:cubicBezTo>
                    <a:pt x="208" y="16"/>
                    <a:pt x="224" y="72"/>
                    <a:pt x="240" y="104"/>
                  </a:cubicBezTo>
                  <a:cubicBezTo>
                    <a:pt x="256" y="136"/>
                    <a:pt x="264" y="160"/>
                    <a:pt x="288" y="200"/>
                  </a:cubicBezTo>
                  <a:cubicBezTo>
                    <a:pt x="312" y="240"/>
                    <a:pt x="360" y="280"/>
                    <a:pt x="384" y="344"/>
                  </a:cubicBezTo>
                  <a:cubicBezTo>
                    <a:pt x="408" y="408"/>
                    <a:pt x="432" y="520"/>
                    <a:pt x="432" y="584"/>
                  </a:cubicBezTo>
                  <a:cubicBezTo>
                    <a:pt x="432" y="648"/>
                    <a:pt x="368" y="736"/>
                    <a:pt x="384" y="728"/>
                  </a:cubicBezTo>
                  <a:cubicBezTo>
                    <a:pt x="400" y="720"/>
                    <a:pt x="464" y="628"/>
                    <a:pt x="528" y="536"/>
                  </a:cubicBezTo>
                </a:path>
              </a:pathLst>
            </a:cu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095" name="Text Box 15"/>
          <p:cNvSpPr txBox="1">
            <a:spLocks noChangeArrowheads="1"/>
          </p:cNvSpPr>
          <p:nvPr/>
        </p:nvSpPr>
        <p:spPr bwMode="auto">
          <a:xfrm>
            <a:off x="2146300" y="5638800"/>
            <a:ext cx="606448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fr-CH" sz="2800" dirty="0" smtClean="0">
                <a:latin typeface="Arial" charset="0"/>
              </a:rPr>
              <a:t>cryptanalyse assistée par ordinateur </a:t>
            </a:r>
            <a:endParaRPr lang="en-GB" sz="28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  <a:r>
              <a:rPr lang="en-GB" dirty="0" smtClean="0"/>
              <a:t>de cette leçon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1539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5495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ryptologie ancienne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36163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époque du </a:t>
            </a:r>
            <a:r>
              <a:rPr lang="en-US" sz="2400" dirty="0" smtClean="0">
                <a:latin typeface="Arial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ata </a:t>
            </a:r>
            <a:r>
              <a:rPr lang="en-US" sz="2400" dirty="0" smtClean="0">
                <a:latin typeface="Arial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ncryption </a:t>
            </a:r>
            <a:r>
              <a:rPr lang="en-US" sz="2400" dirty="0" smtClean="0">
                <a:latin typeface="Arial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tandard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46831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l’ après-</a:t>
            </a:r>
            <a:r>
              <a:rPr lang="en-US" sz="2400" dirty="0" smtClean="0">
                <a:latin typeface="Arial" charset="0"/>
              </a:rPr>
              <a:t>DES</a:t>
            </a:r>
            <a:endParaRPr lang="en-US" sz="2400" dirty="0">
              <a:latin typeface="Arial" charset="0"/>
            </a:endParaRP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219200" y="25495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1219200" y="36163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1219200" y="46831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1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3502025"/>
            <a:ext cx="5334000" cy="990600"/>
          </a:xfrm>
          <a:prstGeom prst="rect">
            <a:avLst/>
          </a:prstGeom>
          <a:solidFill>
            <a:srgbClr val="F3DC7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en-US" sz="3600" dirty="0">
                <a:latin typeface="Arial" charset="0"/>
              </a:rPr>
              <a:t>é</a:t>
            </a:r>
            <a:r>
              <a:rPr lang="en-US" sz="3600" dirty="0" smtClean="0">
                <a:latin typeface="Arial" charset="0"/>
              </a:rPr>
              <a:t>poque du DES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6629400" y="3837940"/>
            <a:ext cx="2514600" cy="167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</a:t>
            </a:r>
            <a:r>
              <a:rPr lang="fr-FR" sz="2400" dirty="0" smtClean="0">
                <a:solidFill>
                  <a:schemeClr val="bg1"/>
                </a:solidFill>
              </a:rPr>
              <a:t>ivile et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informatisée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 autoUpdateAnimBg="0"/>
      <p:bldP spid="31540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03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Shannon, </a:t>
            </a:r>
            <a:r>
              <a:rPr lang="fr-CH" dirty="0" smtClean="0"/>
              <a:t>le père de la cryptologie moderne</a:t>
            </a:r>
            <a:endParaRPr lang="en-GB" dirty="0"/>
          </a:p>
        </p:txBody>
      </p:sp>
      <p:grpSp>
        <p:nvGrpSpPr>
          <p:cNvPr id="303115" name="Group 2059"/>
          <p:cNvGrpSpPr>
            <a:grpSpLocks/>
          </p:cNvGrpSpPr>
          <p:nvPr/>
        </p:nvGrpSpPr>
        <p:grpSpPr bwMode="auto">
          <a:xfrm>
            <a:off x="4343400" y="3594100"/>
            <a:ext cx="4359275" cy="2806700"/>
            <a:chOff x="2736" y="2072"/>
            <a:chExt cx="2746" cy="1768"/>
          </a:xfrm>
        </p:grpSpPr>
        <p:sp>
          <p:nvSpPr>
            <p:cNvPr id="303108" name="Oval 2052"/>
            <p:cNvSpPr>
              <a:spLocks noChangeArrowheads="1"/>
            </p:cNvSpPr>
            <p:nvPr/>
          </p:nvSpPr>
          <p:spPr bwMode="auto">
            <a:xfrm>
              <a:off x="2928" y="2072"/>
              <a:ext cx="912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3600">
                  <a:solidFill>
                    <a:schemeClr val="tx2"/>
                  </a:solidFill>
                  <a:latin typeface="Arial" charset="0"/>
                </a:rPr>
                <a:t>1949</a:t>
              </a:r>
            </a:p>
          </p:txBody>
        </p:sp>
        <p:sp>
          <p:nvSpPr>
            <p:cNvPr id="303109" name="Text Box 2053"/>
            <p:cNvSpPr txBox="1">
              <a:spLocks noChangeArrowheads="1"/>
            </p:cNvSpPr>
            <p:nvPr/>
          </p:nvSpPr>
          <p:spPr bwMode="auto">
            <a:xfrm>
              <a:off x="2736" y="2744"/>
              <a:ext cx="2746" cy="10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/>
              <a:r>
                <a:rPr lang="fr-CH" sz="3600">
                  <a:solidFill>
                    <a:schemeClr val="bg1"/>
                  </a:solidFill>
                  <a:latin typeface="Arial" charset="0"/>
                </a:rPr>
                <a:t>Communication Theory </a:t>
              </a:r>
            </a:p>
            <a:p>
              <a:pPr algn="ctr"/>
              <a:r>
                <a:rPr lang="fr-CH" sz="3600">
                  <a:solidFill>
                    <a:schemeClr val="bg1"/>
                  </a:solidFill>
                  <a:latin typeface="Arial" charset="0"/>
                </a:rPr>
                <a:t>of Secrecy Systems</a:t>
              </a:r>
              <a:endParaRPr lang="en-GB" sz="36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03113" name="Group 2057"/>
          <p:cNvGrpSpPr>
            <a:grpSpLocks/>
          </p:cNvGrpSpPr>
          <p:nvPr/>
        </p:nvGrpSpPr>
        <p:grpSpPr bwMode="auto">
          <a:xfrm>
            <a:off x="0" y="1382712"/>
            <a:ext cx="3694113" cy="5094288"/>
            <a:chOff x="144" y="480"/>
            <a:chExt cx="2400" cy="3305"/>
          </a:xfrm>
        </p:grpSpPr>
        <p:pic>
          <p:nvPicPr>
            <p:cNvPr id="303107" name="Picture 2051" descr="shanno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80"/>
              <a:ext cx="2400" cy="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3111" name="Text Box 2055"/>
            <p:cNvSpPr txBox="1">
              <a:spLocks noChangeArrowheads="1"/>
            </p:cNvSpPr>
            <p:nvPr/>
          </p:nvSpPr>
          <p:spPr bwMode="auto">
            <a:xfrm>
              <a:off x="183" y="3262"/>
              <a:ext cx="22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2400" dirty="0">
                  <a:solidFill>
                    <a:schemeClr val="bg1"/>
                  </a:solidFill>
                </a:rPr>
                <a:t>Claude Elwood SHANNON</a:t>
              </a:r>
            </a:p>
            <a:p>
              <a:pPr algn="ctr"/>
              <a:r>
                <a:rPr lang="fr-CH" sz="2400" dirty="0" smtClean="0">
                  <a:solidFill>
                    <a:schemeClr val="bg1"/>
                  </a:solidFill>
                </a:rPr>
                <a:t>(1916 – 2001)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3114" name="Group 2058"/>
          <p:cNvGrpSpPr>
            <a:grpSpLocks/>
          </p:cNvGrpSpPr>
          <p:nvPr/>
        </p:nvGrpSpPr>
        <p:grpSpPr bwMode="auto">
          <a:xfrm>
            <a:off x="4419600" y="1600200"/>
            <a:ext cx="4495800" cy="2133600"/>
            <a:chOff x="2688" y="528"/>
            <a:chExt cx="2832" cy="1344"/>
          </a:xfrm>
        </p:grpSpPr>
        <p:sp>
          <p:nvSpPr>
            <p:cNvPr id="303110" name="Oval 2054"/>
            <p:cNvSpPr>
              <a:spLocks noChangeArrowheads="1"/>
            </p:cNvSpPr>
            <p:nvPr/>
          </p:nvSpPr>
          <p:spPr bwMode="auto">
            <a:xfrm>
              <a:off x="3168" y="720"/>
              <a:ext cx="2352" cy="1152"/>
            </a:xfrm>
            <a:prstGeom prst="ellipse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3600" dirty="0" smtClean="0"/>
                <a:t>I</a:t>
              </a:r>
              <a:r>
                <a:rPr lang="en-GB" sz="3600" dirty="0" smtClean="0">
                  <a:solidFill>
                    <a:schemeClr val="tx1"/>
                  </a:solidFill>
                </a:rPr>
                <a:t>nformation</a:t>
              </a:r>
              <a:endParaRPr lang="en-GB" sz="3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3600" dirty="0" smtClean="0"/>
                <a:t>T</a:t>
              </a:r>
              <a:r>
                <a:rPr lang="en-GB" sz="3600" dirty="0" smtClean="0">
                  <a:solidFill>
                    <a:schemeClr val="tx1"/>
                  </a:solidFill>
                </a:rPr>
                <a:t>heory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03112" name="Oval 2056"/>
            <p:cNvSpPr>
              <a:spLocks noChangeArrowheads="1"/>
            </p:cNvSpPr>
            <p:nvPr/>
          </p:nvSpPr>
          <p:spPr bwMode="auto">
            <a:xfrm>
              <a:off x="2688" y="528"/>
              <a:ext cx="912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3600" dirty="0">
                  <a:solidFill>
                    <a:schemeClr val="tx2"/>
                  </a:solidFill>
                  <a:latin typeface="Arial" charset="0"/>
                </a:rPr>
                <a:t>1948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0413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S-Box and P-box</a:t>
            </a:r>
            <a:endParaRPr lang="en-GB"/>
          </a:p>
        </p:txBody>
      </p:sp>
      <p:grpSp>
        <p:nvGrpSpPr>
          <p:cNvPr id="304218" name="Group 3162"/>
          <p:cNvGrpSpPr>
            <a:grpSpLocks/>
          </p:cNvGrpSpPr>
          <p:nvPr/>
        </p:nvGrpSpPr>
        <p:grpSpPr bwMode="auto">
          <a:xfrm>
            <a:off x="0" y="2601913"/>
            <a:ext cx="1143000" cy="1104900"/>
            <a:chOff x="0" y="1639"/>
            <a:chExt cx="720" cy="696"/>
          </a:xfrm>
        </p:grpSpPr>
        <p:sp>
          <p:nvSpPr>
            <p:cNvPr id="304132" name="Line 3076"/>
            <p:cNvSpPr>
              <a:spLocks noChangeShapeType="1"/>
            </p:cNvSpPr>
            <p:nvPr/>
          </p:nvSpPr>
          <p:spPr bwMode="auto">
            <a:xfrm>
              <a:off x="240" y="1824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3" name="Line 3077"/>
            <p:cNvSpPr>
              <a:spLocks noChangeShapeType="1"/>
            </p:cNvSpPr>
            <p:nvPr/>
          </p:nvSpPr>
          <p:spPr bwMode="auto">
            <a:xfrm>
              <a:off x="240" y="2016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4" name="Line 3078"/>
            <p:cNvSpPr>
              <a:spLocks noChangeShapeType="1"/>
            </p:cNvSpPr>
            <p:nvPr/>
          </p:nvSpPr>
          <p:spPr bwMode="auto">
            <a:xfrm>
              <a:off x="240" y="2208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8" name="Text Box 3082"/>
            <p:cNvSpPr txBox="1">
              <a:spLocks noChangeArrowheads="1"/>
            </p:cNvSpPr>
            <p:nvPr/>
          </p:nvSpPr>
          <p:spPr bwMode="auto">
            <a:xfrm>
              <a:off x="0" y="163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4139" name="Text Box 3083"/>
            <p:cNvSpPr txBox="1">
              <a:spLocks noChangeArrowheads="1"/>
            </p:cNvSpPr>
            <p:nvPr/>
          </p:nvSpPr>
          <p:spPr bwMode="auto">
            <a:xfrm>
              <a:off x="0" y="186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4140" name="Text Box 3084"/>
            <p:cNvSpPr txBox="1">
              <a:spLocks noChangeArrowheads="1"/>
            </p:cNvSpPr>
            <p:nvPr/>
          </p:nvSpPr>
          <p:spPr bwMode="auto">
            <a:xfrm>
              <a:off x="0" y="208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4224" name="Group 3168"/>
          <p:cNvGrpSpPr>
            <a:grpSpLocks/>
          </p:cNvGrpSpPr>
          <p:nvPr/>
        </p:nvGrpSpPr>
        <p:grpSpPr bwMode="auto">
          <a:xfrm>
            <a:off x="3581400" y="2628900"/>
            <a:ext cx="1066800" cy="1104900"/>
            <a:chOff x="2256" y="1656"/>
            <a:chExt cx="672" cy="696"/>
          </a:xfrm>
        </p:grpSpPr>
        <p:sp>
          <p:nvSpPr>
            <p:cNvPr id="304135" name="Line 3079"/>
            <p:cNvSpPr>
              <a:spLocks noChangeShapeType="1"/>
            </p:cNvSpPr>
            <p:nvPr/>
          </p:nvSpPr>
          <p:spPr bwMode="auto">
            <a:xfrm>
              <a:off x="2256" y="1824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6" name="Line 3080"/>
            <p:cNvSpPr>
              <a:spLocks noChangeShapeType="1"/>
            </p:cNvSpPr>
            <p:nvPr/>
          </p:nvSpPr>
          <p:spPr bwMode="auto">
            <a:xfrm>
              <a:off x="2256" y="2016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7" name="Line 3081"/>
            <p:cNvSpPr>
              <a:spLocks noChangeShapeType="1"/>
            </p:cNvSpPr>
            <p:nvPr/>
          </p:nvSpPr>
          <p:spPr bwMode="auto">
            <a:xfrm>
              <a:off x="2256" y="2208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1" name="Text Box 3085"/>
            <p:cNvSpPr txBox="1">
              <a:spLocks noChangeArrowheads="1"/>
            </p:cNvSpPr>
            <p:nvPr/>
          </p:nvSpPr>
          <p:spPr bwMode="auto">
            <a:xfrm>
              <a:off x="2723" y="16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4142" name="Text Box 3086"/>
            <p:cNvSpPr txBox="1">
              <a:spLocks noChangeArrowheads="1"/>
            </p:cNvSpPr>
            <p:nvPr/>
          </p:nvSpPr>
          <p:spPr bwMode="auto">
            <a:xfrm>
              <a:off x="2723" y="187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4143" name="Text Box 3087"/>
            <p:cNvSpPr txBox="1">
              <a:spLocks noChangeArrowheads="1"/>
            </p:cNvSpPr>
            <p:nvPr/>
          </p:nvSpPr>
          <p:spPr bwMode="auto">
            <a:xfrm>
              <a:off x="2723" y="210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4220" name="Group 3164"/>
          <p:cNvGrpSpPr>
            <a:grpSpLocks/>
          </p:cNvGrpSpPr>
          <p:nvPr/>
        </p:nvGrpSpPr>
        <p:grpSpPr bwMode="auto">
          <a:xfrm>
            <a:off x="1371600" y="4114800"/>
            <a:ext cx="2039938" cy="1600200"/>
            <a:chOff x="864" y="2592"/>
            <a:chExt cx="1285" cy="1008"/>
          </a:xfrm>
        </p:grpSpPr>
        <p:sp>
          <p:nvSpPr>
            <p:cNvPr id="304145" name="Oval 3089"/>
            <p:cNvSpPr>
              <a:spLocks noChangeArrowheads="1"/>
            </p:cNvSpPr>
            <p:nvPr/>
          </p:nvSpPr>
          <p:spPr bwMode="auto">
            <a:xfrm>
              <a:off x="864" y="2688"/>
              <a:ext cx="355" cy="9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6" name="Oval 3090"/>
            <p:cNvSpPr>
              <a:spLocks noChangeArrowheads="1"/>
            </p:cNvSpPr>
            <p:nvPr/>
          </p:nvSpPr>
          <p:spPr bwMode="auto">
            <a:xfrm>
              <a:off x="1795" y="2688"/>
              <a:ext cx="354" cy="9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7" name="Text Box 3091"/>
            <p:cNvSpPr txBox="1">
              <a:spLocks noChangeArrowheads="1"/>
            </p:cNvSpPr>
            <p:nvPr/>
          </p:nvSpPr>
          <p:spPr bwMode="auto">
            <a:xfrm>
              <a:off x="935" y="2736"/>
              <a:ext cx="18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200"/>
                <a:t>0</a:t>
              </a:r>
            </a:p>
            <a:p>
              <a:pPr algn="ctr"/>
              <a:r>
                <a:rPr lang="fr-FR" sz="1200"/>
                <a:t>1</a:t>
              </a:r>
            </a:p>
            <a:p>
              <a:pPr algn="ctr"/>
              <a:r>
                <a:rPr lang="fr-FR" sz="1200"/>
                <a:t>2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7</a:t>
              </a:r>
            </a:p>
          </p:txBody>
        </p:sp>
        <p:sp>
          <p:nvSpPr>
            <p:cNvPr id="304148" name="Text Box 3092"/>
            <p:cNvSpPr txBox="1">
              <a:spLocks noChangeArrowheads="1"/>
            </p:cNvSpPr>
            <p:nvPr/>
          </p:nvSpPr>
          <p:spPr bwMode="auto">
            <a:xfrm>
              <a:off x="1876" y="2736"/>
              <a:ext cx="18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1200"/>
                <a:t>0</a:t>
              </a:r>
            </a:p>
            <a:p>
              <a:pPr algn="ctr"/>
              <a:r>
                <a:rPr lang="fr-FR" sz="1200"/>
                <a:t>1</a:t>
              </a:r>
              <a:br>
                <a:rPr lang="fr-FR" sz="1200"/>
              </a:br>
              <a:r>
                <a:rPr lang="fr-FR" sz="1200"/>
                <a:t>2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r>
                <a:rPr lang="fr-FR" sz="1200"/>
                <a:t>...</a:t>
              </a:r>
            </a:p>
            <a:p>
              <a:pPr algn="ctr"/>
              <a:r>
                <a:rPr lang="fr-FR" sz="1200"/>
                <a:t>6</a:t>
              </a:r>
            </a:p>
            <a:p>
              <a:pPr algn="ctr"/>
              <a:r>
                <a:rPr lang="fr-FR" sz="1200"/>
                <a:t>7</a:t>
              </a:r>
            </a:p>
          </p:txBody>
        </p:sp>
        <p:sp>
          <p:nvSpPr>
            <p:cNvPr id="304151" name="Line 3095"/>
            <p:cNvSpPr>
              <a:spLocks noChangeShapeType="1"/>
            </p:cNvSpPr>
            <p:nvPr/>
          </p:nvSpPr>
          <p:spPr bwMode="auto">
            <a:xfrm flipV="1">
              <a:off x="1130" y="3216"/>
              <a:ext cx="79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2" name="Line 3096"/>
            <p:cNvSpPr>
              <a:spLocks noChangeShapeType="1"/>
            </p:cNvSpPr>
            <p:nvPr/>
          </p:nvSpPr>
          <p:spPr bwMode="auto">
            <a:xfrm flipV="1">
              <a:off x="1086" y="2832"/>
              <a:ext cx="83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3" name="Line 3097"/>
            <p:cNvSpPr>
              <a:spLocks noChangeShapeType="1"/>
            </p:cNvSpPr>
            <p:nvPr/>
          </p:nvSpPr>
          <p:spPr bwMode="auto">
            <a:xfrm flipV="1">
              <a:off x="1130" y="2928"/>
              <a:ext cx="79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4" name="Line 3098"/>
            <p:cNvSpPr>
              <a:spLocks noChangeShapeType="1"/>
            </p:cNvSpPr>
            <p:nvPr/>
          </p:nvSpPr>
          <p:spPr bwMode="auto">
            <a:xfrm flipV="1">
              <a:off x="1086" y="3072"/>
              <a:ext cx="78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5" name="Line 3099"/>
            <p:cNvSpPr>
              <a:spLocks noChangeShapeType="1"/>
            </p:cNvSpPr>
            <p:nvPr/>
          </p:nvSpPr>
          <p:spPr bwMode="auto">
            <a:xfrm>
              <a:off x="1041" y="3216"/>
              <a:ext cx="88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6" name="Text Box 3100"/>
            <p:cNvSpPr txBox="1">
              <a:spLocks noChangeArrowheads="1"/>
            </p:cNvSpPr>
            <p:nvPr/>
          </p:nvSpPr>
          <p:spPr bwMode="auto">
            <a:xfrm>
              <a:off x="1104" y="2592"/>
              <a:ext cx="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substitution</a:t>
              </a:r>
            </a:p>
          </p:txBody>
        </p:sp>
      </p:grpSp>
      <p:grpSp>
        <p:nvGrpSpPr>
          <p:cNvPr id="304217" name="Group 3161"/>
          <p:cNvGrpSpPr>
            <a:grpSpLocks/>
          </p:cNvGrpSpPr>
          <p:nvPr/>
        </p:nvGrpSpPr>
        <p:grpSpPr bwMode="auto">
          <a:xfrm>
            <a:off x="598485" y="1219200"/>
            <a:ext cx="4049715" cy="2895600"/>
            <a:chOff x="384" y="768"/>
            <a:chExt cx="2551" cy="1824"/>
          </a:xfrm>
        </p:grpSpPr>
        <p:sp>
          <p:nvSpPr>
            <p:cNvPr id="304131" name="Rectangle 3075"/>
            <p:cNvSpPr>
              <a:spLocks noChangeArrowheads="1"/>
            </p:cNvSpPr>
            <p:nvPr/>
          </p:nvSpPr>
          <p:spPr bwMode="auto">
            <a:xfrm>
              <a:off x="720" y="1392"/>
              <a:ext cx="1488" cy="120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fr-CH" sz="3600">
                  <a:solidFill>
                    <a:schemeClr val="bg1"/>
                  </a:solidFill>
                </a:rPr>
                <a:t>S-box</a:t>
              </a:r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304158" name="Text Box 3102"/>
            <p:cNvSpPr txBox="1">
              <a:spLocks noChangeArrowheads="1"/>
            </p:cNvSpPr>
            <p:nvPr/>
          </p:nvSpPr>
          <p:spPr bwMode="auto">
            <a:xfrm>
              <a:off x="384" y="768"/>
              <a:ext cx="2551" cy="36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200" dirty="0">
                  <a:solidFill>
                    <a:schemeClr val="bg1"/>
                  </a:solidFill>
                </a:rPr>
                <a:t>b</a:t>
              </a:r>
              <a:r>
                <a:rPr lang="fr-CH" sz="3200" dirty="0" smtClean="0">
                  <a:solidFill>
                    <a:schemeClr val="bg1"/>
                  </a:solidFill>
                </a:rPr>
                <a:t>oîte de Substitution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4225" name="Group 3169"/>
          <p:cNvGrpSpPr>
            <a:grpSpLocks/>
          </p:cNvGrpSpPr>
          <p:nvPr/>
        </p:nvGrpSpPr>
        <p:grpSpPr bwMode="auto">
          <a:xfrm>
            <a:off x="4964110" y="1219200"/>
            <a:ext cx="4103690" cy="2971800"/>
            <a:chOff x="3256" y="768"/>
            <a:chExt cx="2585" cy="1872"/>
          </a:xfrm>
        </p:grpSpPr>
        <p:sp>
          <p:nvSpPr>
            <p:cNvPr id="304159" name="Rectangle 3103"/>
            <p:cNvSpPr>
              <a:spLocks noChangeArrowheads="1"/>
            </p:cNvSpPr>
            <p:nvPr/>
          </p:nvSpPr>
          <p:spPr bwMode="auto">
            <a:xfrm>
              <a:off x="3600" y="1440"/>
              <a:ext cx="1488" cy="120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fr-CH" sz="3600">
                  <a:solidFill>
                    <a:schemeClr val="bg1"/>
                  </a:solidFill>
                </a:rPr>
                <a:t>P-box</a:t>
              </a:r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304183" name="Text Box 3127"/>
            <p:cNvSpPr txBox="1">
              <a:spLocks noChangeArrowheads="1"/>
            </p:cNvSpPr>
            <p:nvPr/>
          </p:nvSpPr>
          <p:spPr bwMode="auto">
            <a:xfrm>
              <a:off x="3256" y="768"/>
              <a:ext cx="2585" cy="36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3200" dirty="0">
                  <a:solidFill>
                    <a:schemeClr val="bg1"/>
                  </a:solidFill>
                </a:rPr>
                <a:t>b</a:t>
              </a:r>
              <a:r>
                <a:rPr lang="fr-CH" sz="3200" dirty="0" smtClean="0">
                  <a:solidFill>
                    <a:schemeClr val="bg1"/>
                  </a:solidFill>
                </a:rPr>
                <a:t>oîte de Permutation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4219" name="Group 3163"/>
          <p:cNvGrpSpPr>
            <a:grpSpLocks/>
          </p:cNvGrpSpPr>
          <p:nvPr/>
        </p:nvGrpSpPr>
        <p:grpSpPr bwMode="auto">
          <a:xfrm>
            <a:off x="-31750" y="3733800"/>
            <a:ext cx="869950" cy="1219200"/>
            <a:chOff x="-20" y="2352"/>
            <a:chExt cx="548" cy="768"/>
          </a:xfrm>
        </p:grpSpPr>
        <p:sp>
          <p:nvSpPr>
            <p:cNvPr id="304187" name="Line 3131"/>
            <p:cNvSpPr>
              <a:spLocks noChangeShapeType="1"/>
            </p:cNvSpPr>
            <p:nvPr/>
          </p:nvSpPr>
          <p:spPr bwMode="auto">
            <a:xfrm>
              <a:off x="96" y="23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88" name="Text Box 3132"/>
            <p:cNvSpPr txBox="1">
              <a:spLocks noChangeArrowheads="1"/>
            </p:cNvSpPr>
            <p:nvPr/>
          </p:nvSpPr>
          <p:spPr bwMode="auto">
            <a:xfrm>
              <a:off x="-20" y="2716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/>
                <a:t>001</a:t>
              </a:r>
              <a:endParaRPr lang="en-GB" sz="3600"/>
            </a:p>
          </p:txBody>
        </p:sp>
      </p:grpSp>
      <p:sp>
        <p:nvSpPr>
          <p:cNvPr id="304189" name="Line 3133"/>
          <p:cNvSpPr>
            <a:spLocks noChangeShapeType="1"/>
          </p:cNvSpPr>
          <p:nvPr/>
        </p:nvSpPr>
        <p:spPr bwMode="auto">
          <a:xfrm>
            <a:off x="762000" y="4648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4223" name="Group 3167"/>
          <p:cNvGrpSpPr>
            <a:grpSpLocks/>
          </p:cNvGrpSpPr>
          <p:nvPr/>
        </p:nvGrpSpPr>
        <p:grpSpPr bwMode="auto">
          <a:xfrm>
            <a:off x="3200400" y="5105400"/>
            <a:ext cx="1555750" cy="641350"/>
            <a:chOff x="2016" y="3216"/>
            <a:chExt cx="980" cy="404"/>
          </a:xfrm>
        </p:grpSpPr>
        <p:sp>
          <p:nvSpPr>
            <p:cNvPr id="304190" name="Line 3134"/>
            <p:cNvSpPr>
              <a:spLocks noChangeShapeType="1"/>
            </p:cNvSpPr>
            <p:nvPr/>
          </p:nvSpPr>
          <p:spPr bwMode="auto">
            <a:xfrm>
              <a:off x="2016" y="340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1" name="Text Box 3135"/>
            <p:cNvSpPr txBox="1">
              <a:spLocks noChangeArrowheads="1"/>
            </p:cNvSpPr>
            <p:nvPr/>
          </p:nvSpPr>
          <p:spPr bwMode="auto">
            <a:xfrm>
              <a:off x="2448" y="3216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/>
                <a:t>110</a:t>
              </a:r>
              <a:endParaRPr lang="en-GB" sz="3600"/>
            </a:p>
          </p:txBody>
        </p:sp>
      </p:grpSp>
      <p:sp>
        <p:nvSpPr>
          <p:cNvPr id="304192" name="Line 3136"/>
          <p:cNvSpPr>
            <a:spLocks noChangeShapeType="1"/>
          </p:cNvSpPr>
          <p:nvPr/>
        </p:nvSpPr>
        <p:spPr bwMode="auto">
          <a:xfrm>
            <a:off x="4419600" y="3810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4226" name="Group 3170"/>
          <p:cNvGrpSpPr>
            <a:grpSpLocks/>
          </p:cNvGrpSpPr>
          <p:nvPr/>
        </p:nvGrpSpPr>
        <p:grpSpPr bwMode="auto">
          <a:xfrm>
            <a:off x="4800600" y="2514600"/>
            <a:ext cx="3962400" cy="1219200"/>
            <a:chOff x="3120" y="1584"/>
            <a:chExt cx="2496" cy="768"/>
          </a:xfrm>
        </p:grpSpPr>
        <p:sp>
          <p:nvSpPr>
            <p:cNvPr id="304160" name="Line 3104"/>
            <p:cNvSpPr>
              <a:spLocks noChangeShapeType="1"/>
            </p:cNvSpPr>
            <p:nvPr/>
          </p:nvSpPr>
          <p:spPr bwMode="auto">
            <a:xfrm>
              <a:off x="3120" y="1584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7" name="Line 3141"/>
            <p:cNvSpPr>
              <a:spLocks noChangeShapeType="1"/>
            </p:cNvSpPr>
            <p:nvPr/>
          </p:nvSpPr>
          <p:spPr bwMode="auto">
            <a:xfrm>
              <a:off x="5136" y="2352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9" name="Freeform 3143"/>
            <p:cNvSpPr>
              <a:spLocks/>
            </p:cNvSpPr>
            <p:nvPr/>
          </p:nvSpPr>
          <p:spPr bwMode="auto">
            <a:xfrm>
              <a:off x="3600" y="1584"/>
              <a:ext cx="1536" cy="768"/>
            </a:xfrm>
            <a:custGeom>
              <a:avLst/>
              <a:gdLst>
                <a:gd name="T0" fmla="*/ 0 w 1536"/>
                <a:gd name="T1" fmla="*/ 0 h 768"/>
                <a:gd name="T2" fmla="*/ 240 w 1536"/>
                <a:gd name="T3" fmla="*/ 0 h 768"/>
                <a:gd name="T4" fmla="*/ 1248 w 1536"/>
                <a:gd name="T5" fmla="*/ 768 h 768"/>
                <a:gd name="T6" fmla="*/ 1536 w 153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768">
                  <a:moveTo>
                    <a:pt x="0" y="0"/>
                  </a:moveTo>
                  <a:lnTo>
                    <a:pt x="240" y="0"/>
                  </a:lnTo>
                  <a:lnTo>
                    <a:pt x="1248" y="768"/>
                  </a:lnTo>
                  <a:lnTo>
                    <a:pt x="1536" y="76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227" name="Group 3171"/>
          <p:cNvGrpSpPr>
            <a:grpSpLocks/>
          </p:cNvGrpSpPr>
          <p:nvPr/>
        </p:nvGrpSpPr>
        <p:grpSpPr bwMode="auto">
          <a:xfrm>
            <a:off x="4800600" y="2819400"/>
            <a:ext cx="3962400" cy="1219200"/>
            <a:chOff x="3120" y="1776"/>
            <a:chExt cx="2496" cy="768"/>
          </a:xfrm>
        </p:grpSpPr>
        <p:sp>
          <p:nvSpPr>
            <p:cNvPr id="304161" name="Line 3105"/>
            <p:cNvSpPr>
              <a:spLocks noChangeShapeType="1"/>
            </p:cNvSpPr>
            <p:nvPr/>
          </p:nvSpPr>
          <p:spPr bwMode="auto">
            <a:xfrm>
              <a:off x="3120" y="1776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8" name="Line 3142"/>
            <p:cNvSpPr>
              <a:spLocks noChangeShapeType="1"/>
            </p:cNvSpPr>
            <p:nvPr/>
          </p:nvSpPr>
          <p:spPr bwMode="auto">
            <a:xfrm>
              <a:off x="5136" y="2544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0" name="Freeform 3144"/>
            <p:cNvSpPr>
              <a:spLocks/>
            </p:cNvSpPr>
            <p:nvPr/>
          </p:nvSpPr>
          <p:spPr bwMode="auto">
            <a:xfrm>
              <a:off x="3600" y="1776"/>
              <a:ext cx="1536" cy="768"/>
            </a:xfrm>
            <a:custGeom>
              <a:avLst/>
              <a:gdLst>
                <a:gd name="T0" fmla="*/ 0 w 1536"/>
                <a:gd name="T1" fmla="*/ 0 h 768"/>
                <a:gd name="T2" fmla="*/ 240 w 1536"/>
                <a:gd name="T3" fmla="*/ 0 h 768"/>
                <a:gd name="T4" fmla="*/ 1248 w 1536"/>
                <a:gd name="T5" fmla="*/ 768 h 768"/>
                <a:gd name="T6" fmla="*/ 1536 w 153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768">
                  <a:moveTo>
                    <a:pt x="0" y="0"/>
                  </a:moveTo>
                  <a:lnTo>
                    <a:pt x="240" y="0"/>
                  </a:lnTo>
                  <a:lnTo>
                    <a:pt x="1248" y="768"/>
                  </a:lnTo>
                  <a:lnTo>
                    <a:pt x="1536" y="76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228" name="Group 3172"/>
          <p:cNvGrpSpPr>
            <a:grpSpLocks/>
          </p:cNvGrpSpPr>
          <p:nvPr/>
        </p:nvGrpSpPr>
        <p:grpSpPr bwMode="auto">
          <a:xfrm>
            <a:off x="4800600" y="2819400"/>
            <a:ext cx="3962400" cy="304800"/>
            <a:chOff x="3120" y="1776"/>
            <a:chExt cx="2496" cy="192"/>
          </a:xfrm>
        </p:grpSpPr>
        <p:sp>
          <p:nvSpPr>
            <p:cNvPr id="304162" name="Line 3106"/>
            <p:cNvSpPr>
              <a:spLocks noChangeShapeType="1"/>
            </p:cNvSpPr>
            <p:nvPr/>
          </p:nvSpPr>
          <p:spPr bwMode="auto">
            <a:xfrm>
              <a:off x="3120" y="1968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4" name="Line 3138"/>
            <p:cNvSpPr>
              <a:spLocks noChangeShapeType="1"/>
            </p:cNvSpPr>
            <p:nvPr/>
          </p:nvSpPr>
          <p:spPr bwMode="auto">
            <a:xfrm>
              <a:off x="5136" y="1776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1" name="Freeform 3145"/>
            <p:cNvSpPr>
              <a:spLocks/>
            </p:cNvSpPr>
            <p:nvPr/>
          </p:nvSpPr>
          <p:spPr bwMode="auto">
            <a:xfrm flipV="1">
              <a:off x="3600" y="1776"/>
              <a:ext cx="1536" cy="192"/>
            </a:xfrm>
            <a:custGeom>
              <a:avLst/>
              <a:gdLst>
                <a:gd name="T0" fmla="*/ 0 w 1536"/>
                <a:gd name="T1" fmla="*/ 0 h 768"/>
                <a:gd name="T2" fmla="*/ 240 w 1536"/>
                <a:gd name="T3" fmla="*/ 0 h 768"/>
                <a:gd name="T4" fmla="*/ 1248 w 1536"/>
                <a:gd name="T5" fmla="*/ 768 h 768"/>
                <a:gd name="T6" fmla="*/ 1536 w 153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768">
                  <a:moveTo>
                    <a:pt x="0" y="0"/>
                  </a:moveTo>
                  <a:lnTo>
                    <a:pt x="240" y="0"/>
                  </a:lnTo>
                  <a:lnTo>
                    <a:pt x="1248" y="768"/>
                  </a:lnTo>
                  <a:lnTo>
                    <a:pt x="1536" y="76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229" name="Group 3173"/>
          <p:cNvGrpSpPr>
            <a:grpSpLocks/>
          </p:cNvGrpSpPr>
          <p:nvPr/>
        </p:nvGrpSpPr>
        <p:grpSpPr bwMode="auto">
          <a:xfrm>
            <a:off x="4813300" y="3124200"/>
            <a:ext cx="3949700" cy="304800"/>
            <a:chOff x="3128" y="1968"/>
            <a:chExt cx="2488" cy="192"/>
          </a:xfrm>
        </p:grpSpPr>
        <p:sp>
          <p:nvSpPr>
            <p:cNvPr id="304184" name="Line 3128"/>
            <p:cNvSpPr>
              <a:spLocks noChangeShapeType="1"/>
            </p:cNvSpPr>
            <p:nvPr/>
          </p:nvSpPr>
          <p:spPr bwMode="auto">
            <a:xfrm>
              <a:off x="3128" y="2160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5" name="Line 3139"/>
            <p:cNvSpPr>
              <a:spLocks noChangeShapeType="1"/>
            </p:cNvSpPr>
            <p:nvPr/>
          </p:nvSpPr>
          <p:spPr bwMode="auto">
            <a:xfrm>
              <a:off x="5136" y="1968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2" name="Freeform 3146"/>
            <p:cNvSpPr>
              <a:spLocks/>
            </p:cNvSpPr>
            <p:nvPr/>
          </p:nvSpPr>
          <p:spPr bwMode="auto">
            <a:xfrm flipV="1">
              <a:off x="3600" y="1968"/>
              <a:ext cx="1536" cy="192"/>
            </a:xfrm>
            <a:custGeom>
              <a:avLst/>
              <a:gdLst>
                <a:gd name="T0" fmla="*/ 0 w 1536"/>
                <a:gd name="T1" fmla="*/ 0 h 768"/>
                <a:gd name="T2" fmla="*/ 240 w 1536"/>
                <a:gd name="T3" fmla="*/ 0 h 768"/>
                <a:gd name="T4" fmla="*/ 1248 w 1536"/>
                <a:gd name="T5" fmla="*/ 768 h 768"/>
                <a:gd name="T6" fmla="*/ 1536 w 153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768">
                  <a:moveTo>
                    <a:pt x="0" y="0"/>
                  </a:moveTo>
                  <a:lnTo>
                    <a:pt x="240" y="0"/>
                  </a:lnTo>
                  <a:lnTo>
                    <a:pt x="1248" y="768"/>
                  </a:lnTo>
                  <a:lnTo>
                    <a:pt x="1536" y="76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230" name="Group 3174"/>
          <p:cNvGrpSpPr>
            <a:grpSpLocks/>
          </p:cNvGrpSpPr>
          <p:nvPr/>
        </p:nvGrpSpPr>
        <p:grpSpPr bwMode="auto">
          <a:xfrm>
            <a:off x="4800600" y="2514600"/>
            <a:ext cx="3962400" cy="1219200"/>
            <a:chOff x="3120" y="1584"/>
            <a:chExt cx="2496" cy="768"/>
          </a:xfrm>
        </p:grpSpPr>
        <p:sp>
          <p:nvSpPr>
            <p:cNvPr id="304185" name="Line 3129"/>
            <p:cNvSpPr>
              <a:spLocks noChangeShapeType="1"/>
            </p:cNvSpPr>
            <p:nvPr/>
          </p:nvSpPr>
          <p:spPr bwMode="auto">
            <a:xfrm>
              <a:off x="3120" y="2352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3" name="Line 3137"/>
            <p:cNvSpPr>
              <a:spLocks noChangeShapeType="1"/>
            </p:cNvSpPr>
            <p:nvPr/>
          </p:nvSpPr>
          <p:spPr bwMode="auto">
            <a:xfrm>
              <a:off x="5136" y="1584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3" name="Freeform 3147"/>
            <p:cNvSpPr>
              <a:spLocks/>
            </p:cNvSpPr>
            <p:nvPr/>
          </p:nvSpPr>
          <p:spPr bwMode="auto">
            <a:xfrm flipV="1">
              <a:off x="3600" y="1584"/>
              <a:ext cx="1536" cy="768"/>
            </a:xfrm>
            <a:custGeom>
              <a:avLst/>
              <a:gdLst>
                <a:gd name="T0" fmla="*/ 0 w 1536"/>
                <a:gd name="T1" fmla="*/ 0 h 768"/>
                <a:gd name="T2" fmla="*/ 240 w 1536"/>
                <a:gd name="T3" fmla="*/ 0 h 768"/>
                <a:gd name="T4" fmla="*/ 1248 w 1536"/>
                <a:gd name="T5" fmla="*/ 768 h 768"/>
                <a:gd name="T6" fmla="*/ 1536 w 153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768">
                  <a:moveTo>
                    <a:pt x="0" y="0"/>
                  </a:moveTo>
                  <a:lnTo>
                    <a:pt x="240" y="0"/>
                  </a:lnTo>
                  <a:lnTo>
                    <a:pt x="1248" y="768"/>
                  </a:lnTo>
                  <a:lnTo>
                    <a:pt x="1536" y="76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231" name="Group 3175"/>
          <p:cNvGrpSpPr>
            <a:grpSpLocks/>
          </p:cNvGrpSpPr>
          <p:nvPr/>
        </p:nvGrpSpPr>
        <p:grpSpPr bwMode="auto">
          <a:xfrm>
            <a:off x="4800600" y="3429000"/>
            <a:ext cx="3962400" cy="609600"/>
            <a:chOff x="3120" y="2160"/>
            <a:chExt cx="2496" cy="384"/>
          </a:xfrm>
        </p:grpSpPr>
        <p:sp>
          <p:nvSpPr>
            <p:cNvPr id="304186" name="Line 3130"/>
            <p:cNvSpPr>
              <a:spLocks noChangeShapeType="1"/>
            </p:cNvSpPr>
            <p:nvPr/>
          </p:nvSpPr>
          <p:spPr bwMode="auto">
            <a:xfrm>
              <a:off x="3120" y="2544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6" name="Line 3140"/>
            <p:cNvSpPr>
              <a:spLocks noChangeShapeType="1"/>
            </p:cNvSpPr>
            <p:nvPr/>
          </p:nvSpPr>
          <p:spPr bwMode="auto">
            <a:xfrm>
              <a:off x="5136" y="2160"/>
              <a:ext cx="4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4" name="Freeform 3148"/>
            <p:cNvSpPr>
              <a:spLocks/>
            </p:cNvSpPr>
            <p:nvPr/>
          </p:nvSpPr>
          <p:spPr bwMode="auto">
            <a:xfrm flipV="1">
              <a:off x="3600" y="2160"/>
              <a:ext cx="1536" cy="384"/>
            </a:xfrm>
            <a:custGeom>
              <a:avLst/>
              <a:gdLst>
                <a:gd name="T0" fmla="*/ 0 w 1536"/>
                <a:gd name="T1" fmla="*/ 0 h 768"/>
                <a:gd name="T2" fmla="*/ 240 w 1536"/>
                <a:gd name="T3" fmla="*/ 0 h 768"/>
                <a:gd name="T4" fmla="*/ 1248 w 1536"/>
                <a:gd name="T5" fmla="*/ 768 h 768"/>
                <a:gd name="T6" fmla="*/ 1536 w 153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768">
                  <a:moveTo>
                    <a:pt x="0" y="0"/>
                  </a:moveTo>
                  <a:lnTo>
                    <a:pt x="240" y="0"/>
                  </a:lnTo>
                  <a:lnTo>
                    <a:pt x="1248" y="768"/>
                  </a:lnTo>
                  <a:lnTo>
                    <a:pt x="1536" y="768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4205" name="Oval 3149"/>
          <p:cNvSpPr>
            <a:spLocks noChangeArrowheads="1"/>
          </p:cNvSpPr>
          <p:nvPr/>
        </p:nvSpPr>
        <p:spPr bwMode="auto">
          <a:xfrm>
            <a:off x="5867400" y="4343400"/>
            <a:ext cx="2514600" cy="1143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</a:rPr>
              <a:t>mélangeur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4206" name="Text Box 3150"/>
          <p:cNvSpPr txBox="1">
            <a:spLocks noChangeArrowheads="1"/>
          </p:cNvSpPr>
          <p:nvPr/>
        </p:nvSpPr>
        <p:spPr bwMode="auto">
          <a:xfrm>
            <a:off x="6324600" y="5486400"/>
            <a:ext cx="2467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600" dirty="0" smtClean="0"/>
              <a:t>«diffusion»</a:t>
            </a:r>
            <a:endParaRPr lang="en-GB" sz="3600" dirty="0"/>
          </a:p>
        </p:txBody>
      </p:sp>
      <p:sp>
        <p:nvSpPr>
          <p:cNvPr id="304207" name="Text Box 3151"/>
          <p:cNvSpPr txBox="1">
            <a:spLocks noChangeArrowheads="1"/>
          </p:cNvSpPr>
          <p:nvPr/>
        </p:nvSpPr>
        <p:spPr bwMode="auto">
          <a:xfrm>
            <a:off x="1289050" y="5683250"/>
            <a:ext cx="2638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600" dirty="0" smtClean="0"/>
              <a:t>«confusion»</a:t>
            </a:r>
            <a:endParaRPr lang="en-GB" sz="3600" dirty="0"/>
          </a:p>
        </p:txBody>
      </p:sp>
      <p:grpSp>
        <p:nvGrpSpPr>
          <p:cNvPr id="304216" name="Group 3160"/>
          <p:cNvGrpSpPr>
            <a:grpSpLocks/>
          </p:cNvGrpSpPr>
          <p:nvPr/>
        </p:nvGrpSpPr>
        <p:grpSpPr bwMode="auto">
          <a:xfrm>
            <a:off x="3886200" y="5638800"/>
            <a:ext cx="887413" cy="914400"/>
            <a:chOff x="2448" y="3552"/>
            <a:chExt cx="559" cy="576"/>
          </a:xfrm>
        </p:grpSpPr>
        <p:sp>
          <p:nvSpPr>
            <p:cNvPr id="304210" name="Text Box 3154"/>
            <p:cNvSpPr txBox="1">
              <a:spLocks noChangeArrowheads="1"/>
            </p:cNvSpPr>
            <p:nvPr/>
          </p:nvSpPr>
          <p:spPr bwMode="auto">
            <a:xfrm>
              <a:off x="2784" y="37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GB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211" name="Text Box 3155"/>
            <p:cNvSpPr txBox="1">
              <a:spLocks noChangeArrowheads="1"/>
            </p:cNvSpPr>
            <p:nvPr/>
          </p:nvSpPr>
          <p:spPr bwMode="auto">
            <a:xfrm>
              <a:off x="2640" y="384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GB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212" name="Text Box 3156"/>
            <p:cNvSpPr txBox="1">
              <a:spLocks noChangeArrowheads="1"/>
            </p:cNvSpPr>
            <p:nvPr/>
          </p:nvSpPr>
          <p:spPr bwMode="auto">
            <a:xfrm>
              <a:off x="2448" y="37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GB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4213" name="Line 3157"/>
            <p:cNvSpPr>
              <a:spLocks noChangeShapeType="1"/>
            </p:cNvSpPr>
            <p:nvPr/>
          </p:nvSpPr>
          <p:spPr bwMode="auto">
            <a:xfrm>
              <a:off x="2880" y="355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14" name="Line 3158"/>
            <p:cNvSpPr>
              <a:spLocks noChangeShapeType="1"/>
            </p:cNvSpPr>
            <p:nvPr/>
          </p:nvSpPr>
          <p:spPr bwMode="auto">
            <a:xfrm>
              <a:off x="2736" y="35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15" name="Line 3159"/>
            <p:cNvSpPr>
              <a:spLocks noChangeShapeType="1"/>
            </p:cNvSpPr>
            <p:nvPr/>
          </p:nvSpPr>
          <p:spPr bwMode="auto">
            <a:xfrm>
              <a:off x="2592" y="355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221" name="Group 3165"/>
          <p:cNvGrpSpPr>
            <a:grpSpLocks/>
          </p:cNvGrpSpPr>
          <p:nvPr/>
        </p:nvGrpSpPr>
        <p:grpSpPr bwMode="auto">
          <a:xfrm>
            <a:off x="1447800" y="4560888"/>
            <a:ext cx="1828800" cy="936625"/>
            <a:chOff x="912" y="2873"/>
            <a:chExt cx="1152" cy="590"/>
          </a:xfrm>
        </p:grpSpPr>
        <p:sp>
          <p:nvSpPr>
            <p:cNvPr id="304208" name="Oval 3152"/>
            <p:cNvSpPr>
              <a:spLocks noChangeArrowheads="1"/>
            </p:cNvSpPr>
            <p:nvPr/>
          </p:nvSpPr>
          <p:spPr bwMode="auto">
            <a:xfrm>
              <a:off x="912" y="2873"/>
              <a:ext cx="192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9" name="Oval 3153"/>
            <p:cNvSpPr>
              <a:spLocks noChangeArrowheads="1"/>
            </p:cNvSpPr>
            <p:nvPr/>
          </p:nvSpPr>
          <p:spPr bwMode="auto">
            <a:xfrm>
              <a:off x="1872" y="3319"/>
              <a:ext cx="192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9" name="Line 3093"/>
            <p:cNvSpPr>
              <a:spLocks noChangeShapeType="1"/>
            </p:cNvSpPr>
            <p:nvPr/>
          </p:nvSpPr>
          <p:spPr bwMode="auto">
            <a:xfrm>
              <a:off x="1104" y="2976"/>
              <a:ext cx="768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0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30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30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0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0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0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0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89" grpId="0" animBg="1"/>
      <p:bldP spid="304192" grpId="0" animBg="1"/>
      <p:bldP spid="304205" grpId="0" animBg="1" autoUpdateAnimBg="0"/>
      <p:bldP spid="304206" grpId="0" autoUpdateAnimBg="0"/>
      <p:bldP spid="30420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305299" name="Group 2195"/>
          <p:cNvGrpSpPr>
            <a:grpSpLocks/>
          </p:cNvGrpSpPr>
          <p:nvPr/>
        </p:nvGrpSpPr>
        <p:grpSpPr bwMode="auto">
          <a:xfrm>
            <a:off x="533400" y="838200"/>
            <a:ext cx="1371600" cy="5121275"/>
            <a:chOff x="336" y="528"/>
            <a:chExt cx="864" cy="3226"/>
          </a:xfrm>
        </p:grpSpPr>
        <p:grpSp>
          <p:nvGrpSpPr>
            <p:cNvPr id="305161" name="Group 2057"/>
            <p:cNvGrpSpPr>
              <a:grpSpLocks/>
            </p:cNvGrpSpPr>
            <p:nvPr/>
          </p:nvGrpSpPr>
          <p:grpSpPr bwMode="auto">
            <a:xfrm>
              <a:off x="336" y="1152"/>
              <a:ext cx="240" cy="960"/>
              <a:chOff x="144" y="1584"/>
              <a:chExt cx="480" cy="960"/>
            </a:xfrm>
          </p:grpSpPr>
          <p:sp>
            <p:nvSpPr>
              <p:cNvPr id="305155" name="Line 2051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56" name="Line 2052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57" name="Line 2053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58" name="Line 2054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59" name="Line 2055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0" name="Line 2056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162" name="Group 2058"/>
            <p:cNvGrpSpPr>
              <a:grpSpLocks/>
            </p:cNvGrpSpPr>
            <p:nvPr/>
          </p:nvGrpSpPr>
          <p:grpSpPr bwMode="auto">
            <a:xfrm>
              <a:off x="336" y="2304"/>
              <a:ext cx="240" cy="960"/>
              <a:chOff x="144" y="1584"/>
              <a:chExt cx="480" cy="960"/>
            </a:xfrm>
          </p:grpSpPr>
          <p:sp>
            <p:nvSpPr>
              <p:cNvPr id="305163" name="Line 2059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4" name="Line 2060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5" name="Line 2061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6" name="Line 2062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7" name="Line 2063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68" name="Line 2064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169" name="Rectangle 2065"/>
            <p:cNvSpPr>
              <a:spLocks noChangeArrowheads="1"/>
            </p:cNvSpPr>
            <p:nvPr/>
          </p:nvSpPr>
          <p:spPr bwMode="auto">
            <a:xfrm>
              <a:off x="576" y="1008"/>
              <a:ext cx="384" cy="244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0" name="Oval 2066"/>
            <p:cNvSpPr>
              <a:spLocks noChangeArrowheads="1"/>
            </p:cNvSpPr>
            <p:nvPr/>
          </p:nvSpPr>
          <p:spPr bwMode="auto">
            <a:xfrm>
              <a:off x="576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P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171" name="Group 2067"/>
            <p:cNvGrpSpPr>
              <a:grpSpLocks/>
            </p:cNvGrpSpPr>
            <p:nvPr/>
          </p:nvGrpSpPr>
          <p:grpSpPr bwMode="auto">
            <a:xfrm>
              <a:off x="960" y="1152"/>
              <a:ext cx="240" cy="960"/>
              <a:chOff x="144" y="1584"/>
              <a:chExt cx="480" cy="960"/>
            </a:xfrm>
          </p:grpSpPr>
          <p:sp>
            <p:nvSpPr>
              <p:cNvPr id="305172" name="Line 2068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73" name="Line 2069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74" name="Line 2070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75" name="Line 2071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76" name="Line 2072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77" name="Line 2073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178" name="Group 2074"/>
            <p:cNvGrpSpPr>
              <a:grpSpLocks/>
            </p:cNvGrpSpPr>
            <p:nvPr/>
          </p:nvGrpSpPr>
          <p:grpSpPr bwMode="auto">
            <a:xfrm>
              <a:off x="960" y="2304"/>
              <a:ext cx="240" cy="960"/>
              <a:chOff x="144" y="1584"/>
              <a:chExt cx="480" cy="960"/>
            </a:xfrm>
          </p:grpSpPr>
          <p:sp>
            <p:nvSpPr>
              <p:cNvPr id="305179" name="Line 2075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80" name="Line 2076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81" name="Line 2077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82" name="Line 2078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83" name="Line 2079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84" name="Line 2080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1" name="Text Box 2187"/>
            <p:cNvSpPr txBox="1">
              <a:spLocks noChangeArrowheads="1"/>
            </p:cNvSpPr>
            <p:nvPr/>
          </p:nvSpPr>
          <p:spPr bwMode="auto">
            <a:xfrm>
              <a:off x="336" y="3504"/>
              <a:ext cx="7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diffusion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5301" name="Group 2197"/>
          <p:cNvGrpSpPr>
            <a:grpSpLocks/>
          </p:cNvGrpSpPr>
          <p:nvPr/>
        </p:nvGrpSpPr>
        <p:grpSpPr bwMode="auto">
          <a:xfrm>
            <a:off x="2690813" y="838200"/>
            <a:ext cx="1195387" cy="5121275"/>
            <a:chOff x="1695" y="528"/>
            <a:chExt cx="753" cy="3226"/>
          </a:xfrm>
        </p:grpSpPr>
        <p:sp>
          <p:nvSpPr>
            <p:cNvPr id="305204" name="Rectangle 2100"/>
            <p:cNvSpPr>
              <a:spLocks noChangeArrowheads="1"/>
            </p:cNvSpPr>
            <p:nvPr/>
          </p:nvSpPr>
          <p:spPr bwMode="auto">
            <a:xfrm>
              <a:off x="1824" y="1008"/>
              <a:ext cx="384" cy="244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5" name="Oval 2101"/>
            <p:cNvSpPr>
              <a:spLocks noChangeArrowheads="1"/>
            </p:cNvSpPr>
            <p:nvPr/>
          </p:nvSpPr>
          <p:spPr bwMode="auto">
            <a:xfrm>
              <a:off x="1824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P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206" name="Group 2102"/>
            <p:cNvGrpSpPr>
              <a:grpSpLocks/>
            </p:cNvGrpSpPr>
            <p:nvPr/>
          </p:nvGrpSpPr>
          <p:grpSpPr bwMode="auto">
            <a:xfrm>
              <a:off x="2208" y="1152"/>
              <a:ext cx="240" cy="960"/>
              <a:chOff x="144" y="1584"/>
              <a:chExt cx="480" cy="960"/>
            </a:xfrm>
          </p:grpSpPr>
          <p:sp>
            <p:nvSpPr>
              <p:cNvPr id="305207" name="Line 2103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8" name="Line 2104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9" name="Line 2105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0" name="Line 2106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1" name="Line 2107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2" name="Line 2108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213" name="Group 2109"/>
            <p:cNvGrpSpPr>
              <a:grpSpLocks/>
            </p:cNvGrpSpPr>
            <p:nvPr/>
          </p:nvGrpSpPr>
          <p:grpSpPr bwMode="auto">
            <a:xfrm>
              <a:off x="2208" y="2304"/>
              <a:ext cx="240" cy="960"/>
              <a:chOff x="144" y="1584"/>
              <a:chExt cx="480" cy="960"/>
            </a:xfrm>
          </p:grpSpPr>
          <p:sp>
            <p:nvSpPr>
              <p:cNvPr id="305214" name="Line 2110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5" name="Line 2111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6" name="Line 2112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7" name="Line 2113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8" name="Line 2114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19" name="Line 2115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3" name="Text Box 2189"/>
            <p:cNvSpPr txBox="1">
              <a:spLocks noChangeArrowheads="1"/>
            </p:cNvSpPr>
            <p:nvPr/>
          </p:nvSpPr>
          <p:spPr bwMode="auto">
            <a:xfrm>
              <a:off x="1695" y="3504"/>
              <a:ext cx="7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diffusion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5304" name="Group 2200"/>
          <p:cNvGrpSpPr>
            <a:grpSpLocks/>
          </p:cNvGrpSpPr>
          <p:nvPr/>
        </p:nvGrpSpPr>
        <p:grpSpPr bwMode="auto">
          <a:xfrm>
            <a:off x="4848225" y="838200"/>
            <a:ext cx="1130300" cy="5121275"/>
            <a:chOff x="3054" y="528"/>
            <a:chExt cx="712" cy="3226"/>
          </a:xfrm>
        </p:grpSpPr>
        <p:sp>
          <p:nvSpPr>
            <p:cNvPr id="305239" name="Rectangle 2135"/>
            <p:cNvSpPr>
              <a:spLocks noChangeArrowheads="1"/>
            </p:cNvSpPr>
            <p:nvPr/>
          </p:nvSpPr>
          <p:spPr bwMode="auto">
            <a:xfrm>
              <a:off x="3072" y="1008"/>
              <a:ext cx="384" cy="244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40" name="Oval 2136"/>
            <p:cNvSpPr>
              <a:spLocks noChangeArrowheads="1"/>
            </p:cNvSpPr>
            <p:nvPr/>
          </p:nvSpPr>
          <p:spPr bwMode="auto">
            <a:xfrm>
              <a:off x="3072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P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241" name="Group 2137"/>
            <p:cNvGrpSpPr>
              <a:grpSpLocks/>
            </p:cNvGrpSpPr>
            <p:nvPr/>
          </p:nvGrpSpPr>
          <p:grpSpPr bwMode="auto">
            <a:xfrm>
              <a:off x="3456" y="1152"/>
              <a:ext cx="240" cy="960"/>
              <a:chOff x="144" y="1584"/>
              <a:chExt cx="480" cy="960"/>
            </a:xfrm>
          </p:grpSpPr>
          <p:sp>
            <p:nvSpPr>
              <p:cNvPr id="305242" name="Line 2138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43" name="Line 2139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44" name="Line 2140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45" name="Line 2141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46" name="Line 2142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47" name="Line 2143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248" name="Group 2144"/>
            <p:cNvGrpSpPr>
              <a:grpSpLocks/>
            </p:cNvGrpSpPr>
            <p:nvPr/>
          </p:nvGrpSpPr>
          <p:grpSpPr bwMode="auto">
            <a:xfrm>
              <a:off x="3456" y="2304"/>
              <a:ext cx="240" cy="960"/>
              <a:chOff x="144" y="1584"/>
              <a:chExt cx="480" cy="960"/>
            </a:xfrm>
          </p:grpSpPr>
          <p:sp>
            <p:nvSpPr>
              <p:cNvPr id="305249" name="Line 2145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50" name="Line 2146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51" name="Line 2147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52" name="Line 2148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53" name="Line 2149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54" name="Line 2150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5" name="Text Box 2191"/>
            <p:cNvSpPr txBox="1">
              <a:spLocks noChangeArrowheads="1"/>
            </p:cNvSpPr>
            <p:nvPr/>
          </p:nvSpPr>
          <p:spPr bwMode="auto">
            <a:xfrm>
              <a:off x="3054" y="3504"/>
              <a:ext cx="7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diffusion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5306" name="Group 2202"/>
          <p:cNvGrpSpPr>
            <a:grpSpLocks/>
          </p:cNvGrpSpPr>
          <p:nvPr/>
        </p:nvGrpSpPr>
        <p:grpSpPr bwMode="auto">
          <a:xfrm>
            <a:off x="6705600" y="838200"/>
            <a:ext cx="1143000" cy="5121275"/>
            <a:chOff x="4224" y="528"/>
            <a:chExt cx="720" cy="3226"/>
          </a:xfrm>
        </p:grpSpPr>
        <p:sp>
          <p:nvSpPr>
            <p:cNvPr id="305274" name="Rectangle 2170"/>
            <p:cNvSpPr>
              <a:spLocks noChangeArrowheads="1"/>
            </p:cNvSpPr>
            <p:nvPr/>
          </p:nvSpPr>
          <p:spPr bwMode="auto">
            <a:xfrm>
              <a:off x="4320" y="1008"/>
              <a:ext cx="384" cy="244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75" name="Oval 2171"/>
            <p:cNvSpPr>
              <a:spLocks noChangeArrowheads="1"/>
            </p:cNvSpPr>
            <p:nvPr/>
          </p:nvSpPr>
          <p:spPr bwMode="auto">
            <a:xfrm>
              <a:off x="4320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P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276" name="Group 2172"/>
            <p:cNvGrpSpPr>
              <a:grpSpLocks/>
            </p:cNvGrpSpPr>
            <p:nvPr/>
          </p:nvGrpSpPr>
          <p:grpSpPr bwMode="auto">
            <a:xfrm>
              <a:off x="4704" y="1152"/>
              <a:ext cx="240" cy="960"/>
              <a:chOff x="144" y="1584"/>
              <a:chExt cx="480" cy="960"/>
            </a:xfrm>
          </p:grpSpPr>
          <p:sp>
            <p:nvSpPr>
              <p:cNvPr id="305277" name="Line 2173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8" name="Line 2174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9" name="Line 2175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0" name="Line 2176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1" name="Line 2177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2" name="Line 2178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283" name="Group 2179"/>
            <p:cNvGrpSpPr>
              <a:grpSpLocks/>
            </p:cNvGrpSpPr>
            <p:nvPr/>
          </p:nvGrpSpPr>
          <p:grpSpPr bwMode="auto">
            <a:xfrm>
              <a:off x="4704" y="2304"/>
              <a:ext cx="240" cy="960"/>
              <a:chOff x="144" y="1584"/>
              <a:chExt cx="480" cy="960"/>
            </a:xfrm>
          </p:grpSpPr>
          <p:sp>
            <p:nvSpPr>
              <p:cNvPr id="305284" name="Line 2180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5" name="Line 2181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6" name="Line 2182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7" name="Line 2183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8" name="Line 2184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89" name="Line 2185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7" name="Text Box 2193"/>
            <p:cNvSpPr txBox="1">
              <a:spLocks noChangeArrowheads="1"/>
            </p:cNvSpPr>
            <p:nvPr/>
          </p:nvSpPr>
          <p:spPr bwMode="auto">
            <a:xfrm>
              <a:off x="4224" y="3504"/>
              <a:ext cx="7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diffusion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3051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</a:t>
            </a:r>
            <a:r>
              <a:rPr lang="fr-CH" dirty="0" smtClean="0"/>
              <a:t>éseaux S </a:t>
            </a:r>
            <a:r>
              <a:rPr lang="fr-CH" dirty="0"/>
              <a:t>– </a:t>
            </a:r>
            <a:r>
              <a:rPr lang="fr-CH" dirty="0" smtClean="0"/>
              <a:t>P</a:t>
            </a:r>
            <a:endParaRPr lang="en-GB" dirty="0"/>
          </a:p>
        </p:txBody>
      </p:sp>
      <p:sp>
        <p:nvSpPr>
          <p:cNvPr id="305189" name="Freeform 2085"/>
          <p:cNvSpPr>
            <a:spLocks/>
          </p:cNvSpPr>
          <p:nvPr/>
        </p:nvSpPr>
        <p:spPr bwMode="auto">
          <a:xfrm>
            <a:off x="935038" y="2147888"/>
            <a:ext cx="588962" cy="1509712"/>
          </a:xfrm>
          <a:custGeom>
            <a:avLst/>
            <a:gdLst>
              <a:gd name="T0" fmla="*/ 0 w 371"/>
              <a:gd name="T1" fmla="*/ 0 h 951"/>
              <a:gd name="T2" fmla="*/ 121 w 371"/>
              <a:gd name="T3" fmla="*/ 0 h 951"/>
              <a:gd name="T4" fmla="*/ 228 w 371"/>
              <a:gd name="T5" fmla="*/ 951 h 951"/>
              <a:gd name="T6" fmla="*/ 371 w 371"/>
              <a:gd name="T7" fmla="*/ 95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951">
                <a:moveTo>
                  <a:pt x="0" y="0"/>
                </a:moveTo>
                <a:lnTo>
                  <a:pt x="121" y="0"/>
                </a:lnTo>
                <a:lnTo>
                  <a:pt x="228" y="951"/>
                </a:lnTo>
                <a:lnTo>
                  <a:pt x="371" y="951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20" name="Freeform 2116"/>
          <p:cNvSpPr>
            <a:spLocks/>
          </p:cNvSpPr>
          <p:nvPr/>
        </p:nvSpPr>
        <p:spPr bwMode="auto">
          <a:xfrm flipV="1">
            <a:off x="2916238" y="3657600"/>
            <a:ext cx="588962" cy="609600"/>
          </a:xfrm>
          <a:custGeom>
            <a:avLst/>
            <a:gdLst>
              <a:gd name="T0" fmla="*/ 0 w 371"/>
              <a:gd name="T1" fmla="*/ 0 h 951"/>
              <a:gd name="T2" fmla="*/ 121 w 371"/>
              <a:gd name="T3" fmla="*/ 0 h 951"/>
              <a:gd name="T4" fmla="*/ 228 w 371"/>
              <a:gd name="T5" fmla="*/ 951 h 951"/>
              <a:gd name="T6" fmla="*/ 371 w 371"/>
              <a:gd name="T7" fmla="*/ 95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951">
                <a:moveTo>
                  <a:pt x="0" y="0"/>
                </a:moveTo>
                <a:lnTo>
                  <a:pt x="121" y="0"/>
                </a:lnTo>
                <a:lnTo>
                  <a:pt x="228" y="951"/>
                </a:lnTo>
                <a:lnTo>
                  <a:pt x="371" y="951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55" name="Freeform 2151"/>
          <p:cNvSpPr>
            <a:spLocks/>
          </p:cNvSpPr>
          <p:nvPr/>
        </p:nvSpPr>
        <p:spPr bwMode="auto">
          <a:xfrm>
            <a:off x="4897438" y="3048000"/>
            <a:ext cx="588962" cy="609600"/>
          </a:xfrm>
          <a:custGeom>
            <a:avLst/>
            <a:gdLst>
              <a:gd name="T0" fmla="*/ 0 w 371"/>
              <a:gd name="T1" fmla="*/ 0 h 951"/>
              <a:gd name="T2" fmla="*/ 121 w 371"/>
              <a:gd name="T3" fmla="*/ 0 h 951"/>
              <a:gd name="T4" fmla="*/ 228 w 371"/>
              <a:gd name="T5" fmla="*/ 951 h 951"/>
              <a:gd name="T6" fmla="*/ 371 w 371"/>
              <a:gd name="T7" fmla="*/ 95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951">
                <a:moveTo>
                  <a:pt x="0" y="0"/>
                </a:moveTo>
                <a:lnTo>
                  <a:pt x="121" y="0"/>
                </a:lnTo>
                <a:lnTo>
                  <a:pt x="228" y="951"/>
                </a:lnTo>
                <a:lnTo>
                  <a:pt x="371" y="951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90" name="Freeform 2186"/>
          <p:cNvSpPr>
            <a:spLocks/>
          </p:cNvSpPr>
          <p:nvPr/>
        </p:nvSpPr>
        <p:spPr bwMode="auto">
          <a:xfrm flipV="1">
            <a:off x="6878638" y="2133600"/>
            <a:ext cx="512762" cy="2133600"/>
          </a:xfrm>
          <a:custGeom>
            <a:avLst/>
            <a:gdLst>
              <a:gd name="T0" fmla="*/ 0 w 371"/>
              <a:gd name="T1" fmla="*/ 0 h 951"/>
              <a:gd name="T2" fmla="*/ 121 w 371"/>
              <a:gd name="T3" fmla="*/ 0 h 951"/>
              <a:gd name="T4" fmla="*/ 228 w 371"/>
              <a:gd name="T5" fmla="*/ 951 h 951"/>
              <a:gd name="T6" fmla="*/ 371 w 371"/>
              <a:gd name="T7" fmla="*/ 95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951">
                <a:moveTo>
                  <a:pt x="0" y="0"/>
                </a:moveTo>
                <a:lnTo>
                  <a:pt x="121" y="0"/>
                </a:lnTo>
                <a:lnTo>
                  <a:pt x="228" y="951"/>
                </a:lnTo>
                <a:lnTo>
                  <a:pt x="371" y="951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5300" name="Group 2196"/>
          <p:cNvGrpSpPr>
            <a:grpSpLocks/>
          </p:cNvGrpSpPr>
          <p:nvPr/>
        </p:nvGrpSpPr>
        <p:grpSpPr bwMode="auto">
          <a:xfrm>
            <a:off x="1524000" y="838200"/>
            <a:ext cx="1371600" cy="5502275"/>
            <a:chOff x="960" y="528"/>
            <a:chExt cx="864" cy="3466"/>
          </a:xfrm>
        </p:grpSpPr>
        <p:sp>
          <p:nvSpPr>
            <p:cNvPr id="305185" name="Rectangle 2081"/>
            <p:cNvSpPr>
              <a:spLocks noChangeArrowheads="1"/>
            </p:cNvSpPr>
            <p:nvPr/>
          </p:nvSpPr>
          <p:spPr bwMode="auto">
            <a:xfrm>
              <a:off x="1200" y="1104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S1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186" name="Rectangle 2082"/>
            <p:cNvSpPr>
              <a:spLocks noChangeArrowheads="1"/>
            </p:cNvSpPr>
            <p:nvPr/>
          </p:nvSpPr>
          <p:spPr bwMode="auto">
            <a:xfrm>
              <a:off x="1200" y="1872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S2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187" name="Rectangle 2083"/>
            <p:cNvSpPr>
              <a:spLocks noChangeArrowheads="1"/>
            </p:cNvSpPr>
            <p:nvPr/>
          </p:nvSpPr>
          <p:spPr bwMode="auto">
            <a:xfrm>
              <a:off x="1200" y="2640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S3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188" name="Oval 2084"/>
            <p:cNvSpPr>
              <a:spLocks noChangeArrowheads="1"/>
            </p:cNvSpPr>
            <p:nvPr/>
          </p:nvSpPr>
          <p:spPr bwMode="auto">
            <a:xfrm>
              <a:off x="1200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190" name="Group 2086"/>
            <p:cNvGrpSpPr>
              <a:grpSpLocks/>
            </p:cNvGrpSpPr>
            <p:nvPr/>
          </p:nvGrpSpPr>
          <p:grpSpPr bwMode="auto">
            <a:xfrm>
              <a:off x="1584" y="1152"/>
              <a:ext cx="240" cy="960"/>
              <a:chOff x="144" y="1584"/>
              <a:chExt cx="480" cy="960"/>
            </a:xfrm>
          </p:grpSpPr>
          <p:sp>
            <p:nvSpPr>
              <p:cNvPr id="305191" name="Line 2087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92" name="Line 2088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93" name="Line 2089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94" name="Line 2090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95" name="Line 2091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96" name="Line 2092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197" name="Group 2093"/>
            <p:cNvGrpSpPr>
              <a:grpSpLocks/>
            </p:cNvGrpSpPr>
            <p:nvPr/>
          </p:nvGrpSpPr>
          <p:grpSpPr bwMode="auto">
            <a:xfrm>
              <a:off x="1584" y="2304"/>
              <a:ext cx="240" cy="960"/>
              <a:chOff x="144" y="1584"/>
              <a:chExt cx="480" cy="960"/>
            </a:xfrm>
          </p:grpSpPr>
          <p:sp>
            <p:nvSpPr>
              <p:cNvPr id="305198" name="Line 2094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199" name="Line 2095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0" name="Line 2096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1" name="Line 2097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2" name="Line 2098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03" name="Line 2099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2" name="Text Box 2188"/>
            <p:cNvSpPr txBox="1">
              <a:spLocks noChangeArrowheads="1"/>
            </p:cNvSpPr>
            <p:nvPr/>
          </p:nvSpPr>
          <p:spPr bwMode="auto">
            <a:xfrm>
              <a:off x="960" y="3744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confusion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5302" name="Group 2198"/>
          <p:cNvGrpSpPr>
            <a:grpSpLocks/>
          </p:cNvGrpSpPr>
          <p:nvPr/>
        </p:nvGrpSpPr>
        <p:grpSpPr bwMode="auto">
          <a:xfrm>
            <a:off x="3681413" y="838200"/>
            <a:ext cx="1271587" cy="5502275"/>
            <a:chOff x="2319" y="528"/>
            <a:chExt cx="801" cy="3466"/>
          </a:xfrm>
        </p:grpSpPr>
        <p:sp>
          <p:nvSpPr>
            <p:cNvPr id="305221" name="Rectangle 2117"/>
            <p:cNvSpPr>
              <a:spLocks noChangeArrowheads="1"/>
            </p:cNvSpPr>
            <p:nvPr/>
          </p:nvSpPr>
          <p:spPr bwMode="auto">
            <a:xfrm>
              <a:off x="2448" y="1104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S1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222" name="Rectangle 2118"/>
            <p:cNvSpPr>
              <a:spLocks noChangeArrowheads="1"/>
            </p:cNvSpPr>
            <p:nvPr/>
          </p:nvSpPr>
          <p:spPr bwMode="auto">
            <a:xfrm>
              <a:off x="2448" y="1872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S2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223" name="Rectangle 2119"/>
            <p:cNvSpPr>
              <a:spLocks noChangeArrowheads="1"/>
            </p:cNvSpPr>
            <p:nvPr/>
          </p:nvSpPr>
          <p:spPr bwMode="auto">
            <a:xfrm>
              <a:off x="2448" y="2640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S3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224" name="Oval 2120"/>
            <p:cNvSpPr>
              <a:spLocks noChangeArrowheads="1"/>
            </p:cNvSpPr>
            <p:nvPr/>
          </p:nvSpPr>
          <p:spPr bwMode="auto">
            <a:xfrm>
              <a:off x="2448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225" name="Group 2121"/>
            <p:cNvGrpSpPr>
              <a:grpSpLocks/>
            </p:cNvGrpSpPr>
            <p:nvPr/>
          </p:nvGrpSpPr>
          <p:grpSpPr bwMode="auto">
            <a:xfrm>
              <a:off x="2832" y="1152"/>
              <a:ext cx="240" cy="960"/>
              <a:chOff x="144" y="1584"/>
              <a:chExt cx="480" cy="960"/>
            </a:xfrm>
          </p:grpSpPr>
          <p:sp>
            <p:nvSpPr>
              <p:cNvPr id="305226" name="Line 2122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7" name="Line 2123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8" name="Line 2124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29" name="Line 2125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0" name="Line 2126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1" name="Line 2127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232" name="Group 2128"/>
            <p:cNvGrpSpPr>
              <a:grpSpLocks/>
            </p:cNvGrpSpPr>
            <p:nvPr/>
          </p:nvGrpSpPr>
          <p:grpSpPr bwMode="auto">
            <a:xfrm>
              <a:off x="2832" y="2304"/>
              <a:ext cx="240" cy="960"/>
              <a:chOff x="144" y="1584"/>
              <a:chExt cx="480" cy="960"/>
            </a:xfrm>
          </p:grpSpPr>
          <p:sp>
            <p:nvSpPr>
              <p:cNvPr id="305233" name="Line 2129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4" name="Line 2130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5" name="Line 2131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6" name="Line 2132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7" name="Line 2133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38" name="Line 2134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4" name="Text Box 2190"/>
            <p:cNvSpPr txBox="1">
              <a:spLocks noChangeArrowheads="1"/>
            </p:cNvSpPr>
            <p:nvPr/>
          </p:nvSpPr>
          <p:spPr bwMode="auto">
            <a:xfrm>
              <a:off x="2319" y="3744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confusion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05305" name="Group 2201"/>
          <p:cNvGrpSpPr>
            <a:grpSpLocks/>
          </p:cNvGrpSpPr>
          <p:nvPr/>
        </p:nvGrpSpPr>
        <p:grpSpPr bwMode="auto">
          <a:xfrm>
            <a:off x="5838825" y="838200"/>
            <a:ext cx="1271588" cy="5502275"/>
            <a:chOff x="3678" y="528"/>
            <a:chExt cx="801" cy="3466"/>
          </a:xfrm>
        </p:grpSpPr>
        <p:sp>
          <p:nvSpPr>
            <p:cNvPr id="305256" name="Rectangle 2152"/>
            <p:cNvSpPr>
              <a:spLocks noChangeArrowheads="1"/>
            </p:cNvSpPr>
            <p:nvPr/>
          </p:nvSpPr>
          <p:spPr bwMode="auto">
            <a:xfrm>
              <a:off x="3696" y="1104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S1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257" name="Rectangle 2153"/>
            <p:cNvSpPr>
              <a:spLocks noChangeArrowheads="1"/>
            </p:cNvSpPr>
            <p:nvPr/>
          </p:nvSpPr>
          <p:spPr bwMode="auto">
            <a:xfrm>
              <a:off x="3696" y="1872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S2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258" name="Rectangle 2154"/>
            <p:cNvSpPr>
              <a:spLocks noChangeArrowheads="1"/>
            </p:cNvSpPr>
            <p:nvPr/>
          </p:nvSpPr>
          <p:spPr bwMode="auto">
            <a:xfrm>
              <a:off x="3696" y="2640"/>
              <a:ext cx="384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S3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5259" name="Oval 2155"/>
            <p:cNvSpPr>
              <a:spLocks noChangeArrowheads="1"/>
            </p:cNvSpPr>
            <p:nvPr/>
          </p:nvSpPr>
          <p:spPr bwMode="auto">
            <a:xfrm>
              <a:off x="3696" y="528"/>
              <a:ext cx="384" cy="384"/>
            </a:xfrm>
            <a:prstGeom prst="ellipse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CH" sz="3600">
                  <a:solidFill>
                    <a:schemeClr val="tx1"/>
                  </a:solidFill>
                </a:rPr>
                <a:t>S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grpSp>
          <p:nvGrpSpPr>
            <p:cNvPr id="305260" name="Group 2156"/>
            <p:cNvGrpSpPr>
              <a:grpSpLocks/>
            </p:cNvGrpSpPr>
            <p:nvPr/>
          </p:nvGrpSpPr>
          <p:grpSpPr bwMode="auto">
            <a:xfrm>
              <a:off x="4080" y="1152"/>
              <a:ext cx="240" cy="960"/>
              <a:chOff x="144" y="1584"/>
              <a:chExt cx="480" cy="960"/>
            </a:xfrm>
          </p:grpSpPr>
          <p:sp>
            <p:nvSpPr>
              <p:cNvPr id="305261" name="Line 2157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62" name="Line 2158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63" name="Line 2159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64" name="Line 2160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65" name="Line 2161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66" name="Line 2162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5267" name="Group 2163"/>
            <p:cNvGrpSpPr>
              <a:grpSpLocks/>
            </p:cNvGrpSpPr>
            <p:nvPr/>
          </p:nvGrpSpPr>
          <p:grpSpPr bwMode="auto">
            <a:xfrm>
              <a:off x="4080" y="2304"/>
              <a:ext cx="240" cy="960"/>
              <a:chOff x="144" y="1584"/>
              <a:chExt cx="480" cy="960"/>
            </a:xfrm>
          </p:grpSpPr>
          <p:sp>
            <p:nvSpPr>
              <p:cNvPr id="305268" name="Line 2164"/>
              <p:cNvSpPr>
                <a:spLocks noChangeShapeType="1"/>
              </p:cNvSpPr>
              <p:nvPr/>
            </p:nvSpPr>
            <p:spPr bwMode="auto">
              <a:xfrm>
                <a:off x="144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69" name="Line 2165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0" name="Line 2166"/>
              <p:cNvSpPr>
                <a:spLocks noChangeShapeType="1"/>
              </p:cNvSpPr>
              <p:nvPr/>
            </p:nvSpPr>
            <p:spPr bwMode="auto">
              <a:xfrm>
                <a:off x="14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1" name="Line 2167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2" name="Line 2168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273" name="Line 2169"/>
              <p:cNvSpPr>
                <a:spLocks noChangeShapeType="1"/>
              </p:cNvSpPr>
              <p:nvPr/>
            </p:nvSpPr>
            <p:spPr bwMode="auto">
              <a:xfrm>
                <a:off x="144" y="254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5296" name="Text Box 2192"/>
            <p:cNvSpPr txBox="1">
              <a:spLocks noChangeArrowheads="1"/>
            </p:cNvSpPr>
            <p:nvPr/>
          </p:nvSpPr>
          <p:spPr bwMode="auto">
            <a:xfrm>
              <a:off x="3678" y="3744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2000">
                  <a:solidFill>
                    <a:schemeClr val="tx2"/>
                  </a:solidFill>
                  <a:latin typeface="Arial" charset="0"/>
                </a:rPr>
                <a:t>confusion</a:t>
              </a:r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89" grpId="0" animBg="1"/>
      <p:bldP spid="305220" grpId="0" animBg="1"/>
      <p:bldP spid="305255" grpId="0" animBg="1"/>
      <p:bldP spid="3052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06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propriétés des réseaux </a:t>
            </a:r>
            <a:r>
              <a:rPr lang="fr-CH" dirty="0"/>
              <a:t>S – </a:t>
            </a:r>
            <a:r>
              <a:rPr lang="fr-CH" dirty="0" smtClean="0"/>
              <a:t>P</a:t>
            </a:r>
            <a:endParaRPr lang="en-GB" dirty="0"/>
          </a:p>
        </p:txBody>
      </p:sp>
      <p:sp>
        <p:nvSpPr>
          <p:cNvPr id="306179" name="Oval 1027"/>
          <p:cNvSpPr>
            <a:spLocks noChangeArrowheads="1"/>
          </p:cNvSpPr>
          <p:nvPr/>
        </p:nvSpPr>
        <p:spPr bwMode="auto">
          <a:xfrm>
            <a:off x="609600" y="1066800"/>
            <a:ext cx="2667000" cy="2667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3600" dirty="0">
                <a:solidFill>
                  <a:schemeClr val="accent2"/>
                </a:solidFill>
              </a:rPr>
              <a:t>e</a:t>
            </a:r>
            <a:r>
              <a:rPr lang="fr-CH" sz="3600" dirty="0" smtClean="0">
                <a:solidFill>
                  <a:schemeClr val="accent2"/>
                </a:solidFill>
              </a:rPr>
              <a:t>ffet</a:t>
            </a:r>
          </a:p>
          <a:p>
            <a:pPr algn="ctr"/>
            <a:r>
              <a:rPr lang="fr-CH" sz="3600" dirty="0" smtClean="0">
                <a:solidFill>
                  <a:schemeClr val="accent2"/>
                </a:solidFill>
              </a:rPr>
              <a:t>d’avalanche</a:t>
            </a:r>
            <a:endParaRPr lang="fr-CH" sz="3600" dirty="0">
              <a:solidFill>
                <a:schemeClr val="accent2"/>
              </a:solidFill>
            </a:endParaRPr>
          </a:p>
        </p:txBody>
      </p:sp>
      <p:sp>
        <p:nvSpPr>
          <p:cNvPr id="306180" name="Rectangle 1028"/>
          <p:cNvSpPr>
            <a:spLocks noChangeArrowheads="1"/>
          </p:cNvSpPr>
          <p:nvPr/>
        </p:nvSpPr>
        <p:spPr bwMode="auto">
          <a:xfrm>
            <a:off x="3733800" y="1447800"/>
            <a:ext cx="4876800" cy="1676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chemeClr val="accent2"/>
                </a:solidFill>
                <a:latin typeface="Arial" charset="0"/>
              </a:rPr>
              <a:t>Lorsqu’on change </a:t>
            </a:r>
            <a:r>
              <a:rPr lang="fr-CH" sz="2400" dirty="0" smtClean="0">
                <a:solidFill>
                  <a:srgbClr val="FF0000"/>
                </a:solidFill>
                <a:latin typeface="Arial" charset="0"/>
              </a:rPr>
              <a:t>1 bit </a:t>
            </a:r>
            <a:r>
              <a:rPr lang="fr-CH" sz="2400" dirty="0" smtClean="0">
                <a:solidFill>
                  <a:schemeClr val="accent2"/>
                </a:solidFill>
                <a:latin typeface="Arial" charset="0"/>
              </a:rPr>
              <a:t>en entrée,</a:t>
            </a:r>
            <a:endParaRPr lang="fr-CH" sz="2400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fr-CH" sz="2400" dirty="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fr-CH" sz="2400" dirty="0" smtClean="0">
                <a:solidFill>
                  <a:schemeClr val="accent2"/>
                </a:solidFill>
                <a:latin typeface="Arial" charset="0"/>
              </a:rPr>
              <a:t>lors au moins la </a:t>
            </a:r>
            <a:r>
              <a:rPr lang="fr-CH" sz="2400" dirty="0" smtClean="0">
                <a:solidFill>
                  <a:srgbClr val="FF0000"/>
                </a:solidFill>
                <a:latin typeface="Arial" charset="0"/>
              </a:rPr>
              <a:t>moitié des bits </a:t>
            </a:r>
          </a:p>
          <a:p>
            <a:pPr algn="ctr"/>
            <a:r>
              <a:rPr lang="fr-CH" sz="2400" dirty="0" smtClean="0">
                <a:solidFill>
                  <a:schemeClr val="accent2"/>
                </a:solidFill>
                <a:latin typeface="Arial" charset="0"/>
              </a:rPr>
              <a:t>en sortie sont modifiés.</a:t>
            </a:r>
            <a:endParaRPr lang="en-GB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6181" name="Oval 1029"/>
          <p:cNvSpPr>
            <a:spLocks noChangeArrowheads="1"/>
          </p:cNvSpPr>
          <p:nvPr/>
        </p:nvSpPr>
        <p:spPr bwMode="auto">
          <a:xfrm>
            <a:off x="5638800" y="3657600"/>
            <a:ext cx="2667000" cy="2667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3600" dirty="0">
                <a:solidFill>
                  <a:schemeClr val="accent2"/>
                </a:solidFill>
              </a:rPr>
              <a:t>e</a:t>
            </a:r>
            <a:r>
              <a:rPr lang="fr-CH" sz="3600" dirty="0" smtClean="0">
                <a:solidFill>
                  <a:schemeClr val="accent2"/>
                </a:solidFill>
              </a:rPr>
              <a:t>ffet de</a:t>
            </a:r>
          </a:p>
          <a:p>
            <a:pPr algn="ctr"/>
            <a:r>
              <a:rPr lang="fr-CH" sz="3600" dirty="0" smtClean="0">
                <a:solidFill>
                  <a:schemeClr val="accent2"/>
                </a:solidFill>
              </a:rPr>
              <a:t>complétude</a:t>
            </a:r>
            <a:endParaRPr lang="fr-CH" sz="3600" dirty="0">
              <a:solidFill>
                <a:schemeClr val="accent2"/>
              </a:solidFill>
            </a:endParaRPr>
          </a:p>
        </p:txBody>
      </p:sp>
      <p:sp>
        <p:nvSpPr>
          <p:cNvPr id="306182" name="Rectangle 1030"/>
          <p:cNvSpPr>
            <a:spLocks noChangeArrowheads="1"/>
          </p:cNvSpPr>
          <p:nvPr/>
        </p:nvSpPr>
        <p:spPr bwMode="auto">
          <a:xfrm>
            <a:off x="1143000" y="4191000"/>
            <a:ext cx="4343400" cy="1600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800" dirty="0" smtClean="0">
                <a:solidFill>
                  <a:schemeClr val="accent2"/>
                </a:solidFill>
                <a:latin typeface="Arial" charset="0"/>
              </a:rPr>
              <a:t>Chaque bit en sortie</a:t>
            </a:r>
          </a:p>
          <a:p>
            <a:pPr algn="ctr"/>
            <a:r>
              <a:rPr lang="fr-CH" sz="2800" dirty="0">
                <a:solidFill>
                  <a:schemeClr val="accent2"/>
                </a:solidFill>
                <a:latin typeface="Arial" charset="0"/>
              </a:rPr>
              <a:t>d</a:t>
            </a:r>
            <a:r>
              <a:rPr lang="fr-CH" sz="2800" dirty="0" smtClean="0">
                <a:solidFill>
                  <a:schemeClr val="accent2"/>
                </a:solidFill>
                <a:latin typeface="Arial" charset="0"/>
              </a:rPr>
              <a:t>épend de </a:t>
            </a:r>
            <a:r>
              <a:rPr lang="fr-CH" sz="2800" dirty="0" smtClean="0">
                <a:solidFill>
                  <a:srgbClr val="FF0000"/>
                </a:solidFill>
                <a:latin typeface="Arial" charset="0"/>
              </a:rPr>
              <a:t>tous</a:t>
            </a:r>
            <a:r>
              <a:rPr lang="fr-CH" sz="2800" dirty="0" smtClean="0">
                <a:solidFill>
                  <a:schemeClr val="accent2"/>
                </a:solidFill>
                <a:latin typeface="Arial" charset="0"/>
              </a:rPr>
              <a:t> les bits </a:t>
            </a:r>
          </a:p>
          <a:p>
            <a:pPr algn="ctr"/>
            <a:r>
              <a:rPr lang="fr-CH" sz="2800" dirty="0" smtClean="0">
                <a:solidFill>
                  <a:schemeClr val="accent2"/>
                </a:solidFill>
                <a:latin typeface="Arial" charset="0"/>
              </a:rPr>
              <a:t>en entrée.</a:t>
            </a:r>
            <a:endParaRPr lang="en-GB" sz="2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6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6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61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61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6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6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 autoUpdateAnimBg="0"/>
      <p:bldP spid="306180" grpId="0" uiExpand="1" build="p" animBg="1" autoUpdateAnimBg="0"/>
      <p:bldP spid="306181" grpId="0" animBg="1" autoUpdateAnimBg="0"/>
      <p:bldP spid="306182" grpId="0" uiExpand="1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17 mars 2011</a:t>
            </a:r>
            <a:endParaRPr 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259074" name="Line 2"/>
          <p:cNvSpPr>
            <a:spLocks noChangeShapeType="1"/>
          </p:cNvSpPr>
          <p:nvPr/>
        </p:nvSpPr>
        <p:spPr bwMode="auto">
          <a:xfrm>
            <a:off x="2362200" y="60960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odèles de cryptographie</a:t>
            </a:r>
            <a:endParaRPr lang="fr-FR" dirty="0"/>
          </a:p>
        </p:txBody>
      </p:sp>
      <p:grpSp>
        <p:nvGrpSpPr>
          <p:cNvPr id="259111" name="Group 39"/>
          <p:cNvGrpSpPr>
            <a:grpSpLocks/>
          </p:cNvGrpSpPr>
          <p:nvPr/>
        </p:nvGrpSpPr>
        <p:grpSpPr bwMode="auto">
          <a:xfrm>
            <a:off x="158750" y="3830638"/>
            <a:ext cx="3792538" cy="2493962"/>
            <a:chOff x="100" y="2413"/>
            <a:chExt cx="2389" cy="1571"/>
          </a:xfrm>
        </p:grpSpPr>
        <p:sp>
          <p:nvSpPr>
            <p:cNvPr id="259077" name="Rectangle 5"/>
            <p:cNvSpPr>
              <a:spLocks noChangeArrowheads="1"/>
            </p:cNvSpPr>
            <p:nvPr/>
          </p:nvSpPr>
          <p:spPr bwMode="auto">
            <a:xfrm>
              <a:off x="100" y="3661"/>
              <a:ext cx="1415" cy="323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rgbClr val="FFFFFF"/>
                  </a:solidFill>
                </a:rPr>
                <a:t>b</a:t>
              </a:r>
              <a:r>
                <a:rPr lang="fr-FR" sz="1600" dirty="0" smtClean="0">
                  <a:solidFill>
                    <a:srgbClr val="FFFFFF"/>
                  </a:solidFill>
                </a:rPr>
                <a:t>loc chiffré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59078" name="Rectangle 6"/>
            <p:cNvSpPr>
              <a:spLocks noChangeArrowheads="1"/>
            </p:cNvSpPr>
            <p:nvPr/>
          </p:nvSpPr>
          <p:spPr bwMode="auto">
            <a:xfrm>
              <a:off x="155" y="2735"/>
              <a:ext cx="1183" cy="5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f</a:t>
              </a:r>
              <a:r>
                <a:rPr lang="fr-FR" sz="1600" dirty="0" smtClean="0">
                  <a:solidFill>
                    <a:schemeClr val="bg1"/>
                  </a:solidFill>
                </a:rPr>
                <a:t>onction bijective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f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59079" name="Oval 7"/>
            <p:cNvSpPr>
              <a:spLocks noChangeArrowheads="1"/>
            </p:cNvSpPr>
            <p:nvPr/>
          </p:nvSpPr>
          <p:spPr bwMode="auto">
            <a:xfrm>
              <a:off x="1737" y="2856"/>
              <a:ext cx="752" cy="32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b="1" dirty="0" smtClean="0">
                  <a:solidFill>
                    <a:srgbClr val="FFFFFF"/>
                  </a:solidFill>
                </a:rPr>
                <a:t>clé </a:t>
              </a:r>
              <a:r>
                <a:rPr lang="fr-FR" sz="1600" b="1" dirty="0">
                  <a:solidFill>
                    <a:srgbClr val="FFFFFF"/>
                  </a:solidFill>
                </a:rPr>
                <a:t>k1</a:t>
              </a:r>
            </a:p>
          </p:txBody>
        </p:sp>
        <p:sp>
          <p:nvSpPr>
            <p:cNvPr id="259080" name="Line 8"/>
            <p:cNvSpPr>
              <a:spLocks noChangeShapeType="1"/>
            </p:cNvSpPr>
            <p:nvPr/>
          </p:nvSpPr>
          <p:spPr bwMode="auto">
            <a:xfrm>
              <a:off x="763" y="2413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081" name="Line 9"/>
            <p:cNvSpPr>
              <a:spLocks noChangeShapeType="1"/>
            </p:cNvSpPr>
            <p:nvPr/>
          </p:nvSpPr>
          <p:spPr bwMode="auto">
            <a:xfrm>
              <a:off x="763" y="3299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082" name="Line 10"/>
            <p:cNvSpPr>
              <a:spLocks noChangeShapeType="1"/>
            </p:cNvSpPr>
            <p:nvPr/>
          </p:nvSpPr>
          <p:spPr bwMode="auto">
            <a:xfrm flipH="1">
              <a:off x="1383" y="3016"/>
              <a:ext cx="3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59112" name="Group 40"/>
          <p:cNvGrpSpPr>
            <a:grpSpLocks/>
          </p:cNvGrpSpPr>
          <p:nvPr/>
        </p:nvGrpSpPr>
        <p:grpSpPr bwMode="auto">
          <a:xfrm>
            <a:off x="5181600" y="3830638"/>
            <a:ext cx="3741738" cy="2473325"/>
            <a:chOff x="3264" y="2413"/>
            <a:chExt cx="2357" cy="1558"/>
          </a:xfrm>
        </p:grpSpPr>
        <p:sp>
          <p:nvSpPr>
            <p:cNvPr id="259084" name="Rectangle 12"/>
            <p:cNvSpPr>
              <a:spLocks noChangeArrowheads="1"/>
            </p:cNvSpPr>
            <p:nvPr/>
          </p:nvSpPr>
          <p:spPr bwMode="auto">
            <a:xfrm>
              <a:off x="4250" y="3648"/>
              <a:ext cx="1371" cy="323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rgbClr val="FFFFFF"/>
                  </a:solidFill>
                </a:rPr>
                <a:t>b</a:t>
              </a:r>
              <a:r>
                <a:rPr lang="fr-FR" sz="1600" dirty="0" smtClean="0">
                  <a:solidFill>
                    <a:srgbClr val="FFFFFF"/>
                  </a:solidFill>
                </a:rPr>
                <a:t>loc chiffré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59085" name="Rectangle 13"/>
            <p:cNvSpPr>
              <a:spLocks noChangeArrowheads="1"/>
            </p:cNvSpPr>
            <p:nvPr/>
          </p:nvSpPr>
          <p:spPr bwMode="auto">
            <a:xfrm>
              <a:off x="4370" y="2735"/>
              <a:ext cx="1228" cy="5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f</a:t>
              </a:r>
              <a:r>
                <a:rPr lang="fr-FR" sz="1600" dirty="0" smtClean="0">
                  <a:solidFill>
                    <a:schemeClr val="bg1"/>
                  </a:solidFill>
                </a:rPr>
                <a:t>onction bijective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f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59086" name="Line 14"/>
            <p:cNvSpPr>
              <a:spLocks noChangeShapeType="1"/>
            </p:cNvSpPr>
            <p:nvPr/>
          </p:nvSpPr>
          <p:spPr bwMode="auto">
            <a:xfrm>
              <a:off x="4967" y="2413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7" name="Line 15"/>
            <p:cNvSpPr>
              <a:spLocks noChangeShapeType="1"/>
            </p:cNvSpPr>
            <p:nvPr/>
          </p:nvSpPr>
          <p:spPr bwMode="auto">
            <a:xfrm>
              <a:off x="4970" y="33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8" name="Line 16"/>
            <p:cNvSpPr>
              <a:spLocks noChangeShapeType="1"/>
            </p:cNvSpPr>
            <p:nvPr/>
          </p:nvSpPr>
          <p:spPr bwMode="auto">
            <a:xfrm>
              <a:off x="4016" y="3016"/>
              <a:ext cx="3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9" name="Oval 17"/>
            <p:cNvSpPr>
              <a:spLocks noChangeArrowheads="1"/>
            </p:cNvSpPr>
            <p:nvPr/>
          </p:nvSpPr>
          <p:spPr bwMode="auto">
            <a:xfrm>
              <a:off x="3264" y="2856"/>
              <a:ext cx="752" cy="32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1600" b="1" dirty="0" smtClean="0">
                  <a:solidFill>
                    <a:srgbClr val="FFFFFF"/>
                  </a:solidFill>
                </a:rPr>
                <a:t>clé </a:t>
              </a:r>
              <a:r>
                <a:rPr lang="fr-FR" sz="1600" b="1" dirty="0">
                  <a:solidFill>
                    <a:srgbClr val="FFFFFF"/>
                  </a:solidFill>
                </a:rPr>
                <a:t>k2</a:t>
              </a:r>
            </a:p>
          </p:txBody>
        </p:sp>
      </p:grpSp>
      <p:grpSp>
        <p:nvGrpSpPr>
          <p:cNvPr id="259110" name="Group 38"/>
          <p:cNvGrpSpPr>
            <a:grpSpLocks/>
          </p:cNvGrpSpPr>
          <p:nvPr/>
        </p:nvGrpSpPr>
        <p:grpSpPr bwMode="auto">
          <a:xfrm>
            <a:off x="4953000" y="1066165"/>
            <a:ext cx="4005263" cy="2330450"/>
            <a:chOff x="3120" y="624"/>
            <a:chExt cx="2523" cy="1468"/>
          </a:xfrm>
        </p:grpSpPr>
        <p:sp>
          <p:nvSpPr>
            <p:cNvPr id="259094" name="Line 22"/>
            <p:cNvSpPr>
              <a:spLocks noChangeShapeType="1"/>
            </p:cNvSpPr>
            <p:nvPr/>
          </p:nvSpPr>
          <p:spPr bwMode="auto">
            <a:xfrm>
              <a:off x="4956" y="921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2" name="Rectangle 20"/>
            <p:cNvSpPr>
              <a:spLocks noChangeArrowheads="1"/>
            </p:cNvSpPr>
            <p:nvPr/>
          </p:nvSpPr>
          <p:spPr bwMode="auto">
            <a:xfrm>
              <a:off x="4272" y="624"/>
              <a:ext cx="1371" cy="323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rgbClr val="FFFFFF"/>
                  </a:solidFill>
                </a:rPr>
                <a:t>b</a:t>
              </a:r>
              <a:r>
                <a:rPr lang="fr-FR" sz="1600" dirty="0" smtClean="0">
                  <a:solidFill>
                    <a:srgbClr val="FFFFFF"/>
                  </a:solidFill>
                </a:rPr>
                <a:t>loc chiffré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59093" name="Rectangle 21"/>
            <p:cNvSpPr>
              <a:spLocks noChangeArrowheads="1"/>
            </p:cNvSpPr>
            <p:nvPr/>
          </p:nvSpPr>
          <p:spPr bwMode="auto">
            <a:xfrm>
              <a:off x="4381" y="1243"/>
              <a:ext cx="1228" cy="5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fonction </a:t>
              </a:r>
              <a:r>
                <a:rPr lang="fr-FR" sz="1600" dirty="0" smtClean="0">
                  <a:solidFill>
                    <a:schemeClr val="bg1"/>
                  </a:solidFill>
                </a:rPr>
                <a:t>bijective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 f </a:t>
              </a:r>
              <a:r>
                <a:rPr lang="fr-FR" sz="1600" baseline="30000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259095" name="Line 23"/>
            <p:cNvSpPr>
              <a:spLocks noChangeShapeType="1"/>
            </p:cNvSpPr>
            <p:nvPr/>
          </p:nvSpPr>
          <p:spPr bwMode="auto">
            <a:xfrm>
              <a:off x="4956" y="1810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6" name="Line 24"/>
            <p:cNvSpPr>
              <a:spLocks noChangeShapeType="1"/>
            </p:cNvSpPr>
            <p:nvPr/>
          </p:nvSpPr>
          <p:spPr bwMode="auto">
            <a:xfrm>
              <a:off x="3120" y="1518"/>
              <a:ext cx="1261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9097" name="Line 25"/>
          <p:cNvSpPr>
            <a:spLocks noChangeShapeType="1"/>
          </p:cNvSpPr>
          <p:nvPr/>
        </p:nvSpPr>
        <p:spPr bwMode="auto">
          <a:xfrm>
            <a:off x="2438400" y="1294765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8" name="WordArt 26"/>
          <p:cNvSpPr>
            <a:spLocks noChangeArrowheads="1" noChangeShapeType="1" noTextEdit="1"/>
          </p:cNvSpPr>
          <p:nvPr/>
        </p:nvSpPr>
        <p:spPr bwMode="auto">
          <a:xfrm>
            <a:off x="3124200" y="1523365"/>
            <a:ext cx="2781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symétrique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59099" name="WordArt 27"/>
          <p:cNvSpPr>
            <a:spLocks noChangeArrowheads="1" noChangeShapeType="1" noTextEdit="1"/>
          </p:cNvSpPr>
          <p:nvPr/>
        </p:nvSpPr>
        <p:spPr bwMode="auto">
          <a:xfrm>
            <a:off x="3200400" y="5181600"/>
            <a:ext cx="2781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asymétrique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pSp>
        <p:nvGrpSpPr>
          <p:cNvPr id="259109" name="Group 37"/>
          <p:cNvGrpSpPr>
            <a:grpSpLocks/>
          </p:cNvGrpSpPr>
          <p:nvPr/>
        </p:nvGrpSpPr>
        <p:grpSpPr bwMode="auto">
          <a:xfrm>
            <a:off x="228600" y="1066165"/>
            <a:ext cx="4775200" cy="2339975"/>
            <a:chOff x="144" y="624"/>
            <a:chExt cx="3008" cy="1474"/>
          </a:xfrm>
        </p:grpSpPr>
        <p:sp>
          <p:nvSpPr>
            <p:cNvPr id="259101" name="Rectangle 29"/>
            <p:cNvSpPr>
              <a:spLocks noChangeArrowheads="1"/>
            </p:cNvSpPr>
            <p:nvPr/>
          </p:nvSpPr>
          <p:spPr bwMode="auto">
            <a:xfrm>
              <a:off x="144" y="1243"/>
              <a:ext cx="1183" cy="5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fonction </a:t>
              </a:r>
              <a:r>
                <a:rPr lang="fr-FR" sz="1600" dirty="0" smtClean="0">
                  <a:solidFill>
                    <a:schemeClr val="bg1"/>
                  </a:solidFill>
                </a:rPr>
                <a:t>bijective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algn="ctr" defTabSz="762000"/>
              <a:r>
                <a:rPr lang="fr-FR" sz="1600" dirty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f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59102" name="Oval 30"/>
            <p:cNvSpPr>
              <a:spLocks noChangeArrowheads="1"/>
            </p:cNvSpPr>
            <p:nvPr/>
          </p:nvSpPr>
          <p:spPr bwMode="auto">
            <a:xfrm>
              <a:off x="2400" y="1381"/>
              <a:ext cx="752" cy="32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b="1" dirty="0" smtClean="0">
                  <a:solidFill>
                    <a:srgbClr val="FFFFFF"/>
                  </a:solidFill>
                </a:rPr>
                <a:t>clé </a:t>
              </a:r>
              <a:r>
                <a:rPr lang="fr-FR" sz="1600" b="1" dirty="0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259103" name="Line 31"/>
            <p:cNvSpPr>
              <a:spLocks noChangeShapeType="1"/>
            </p:cNvSpPr>
            <p:nvPr/>
          </p:nvSpPr>
          <p:spPr bwMode="auto">
            <a:xfrm>
              <a:off x="752" y="939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104" name="Line 32"/>
            <p:cNvSpPr>
              <a:spLocks noChangeShapeType="1"/>
            </p:cNvSpPr>
            <p:nvPr/>
          </p:nvSpPr>
          <p:spPr bwMode="auto">
            <a:xfrm flipH="1">
              <a:off x="768" y="181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105" name="Line 33"/>
            <p:cNvSpPr>
              <a:spLocks noChangeShapeType="1"/>
            </p:cNvSpPr>
            <p:nvPr/>
          </p:nvSpPr>
          <p:spPr bwMode="auto">
            <a:xfrm flipH="1">
              <a:off x="1372" y="1518"/>
              <a:ext cx="1028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106" name="Rectangle 34"/>
            <p:cNvSpPr>
              <a:spLocks noChangeArrowheads="1"/>
            </p:cNvSpPr>
            <p:nvPr/>
          </p:nvSpPr>
          <p:spPr bwMode="auto">
            <a:xfrm>
              <a:off x="144" y="624"/>
              <a:ext cx="1415" cy="323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dirty="0" smtClean="0">
                  <a:solidFill>
                    <a:srgbClr val="FFFFFF"/>
                  </a:solidFill>
                </a:rPr>
                <a:t>bloc chiffré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9107" name="Rectangle 35"/>
          <p:cNvSpPr>
            <a:spLocks noChangeArrowheads="1"/>
          </p:cNvSpPr>
          <p:nvPr/>
        </p:nvSpPr>
        <p:spPr bwMode="auto">
          <a:xfrm>
            <a:off x="6972300" y="3382963"/>
            <a:ext cx="1897063" cy="447675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1600" dirty="0" smtClean="0">
                <a:solidFill>
                  <a:schemeClr val="tx1"/>
                </a:solidFill>
              </a:rPr>
              <a:t>bloc en clair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59108" name="Rectangle 36"/>
          <p:cNvSpPr>
            <a:spLocks noChangeArrowheads="1"/>
          </p:cNvSpPr>
          <p:nvPr/>
        </p:nvSpPr>
        <p:spPr bwMode="auto">
          <a:xfrm>
            <a:off x="298450" y="3382963"/>
            <a:ext cx="1897063" cy="447675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1600" dirty="0" smtClean="0"/>
              <a:t>bloc en clair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951288" y="3830638"/>
            <a:ext cx="1458912" cy="703263"/>
          </a:xfrm>
          <a:prstGeom prst="wedgeRoundRectCallout">
            <a:avLst>
              <a:gd name="adj1" fmla="val -262"/>
              <a:gd name="adj2" fmla="val 1388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v</a:t>
            </a:r>
            <a:r>
              <a:rPr lang="fr-CH" dirty="0" smtClean="0">
                <a:solidFill>
                  <a:schemeClr val="tx1"/>
                </a:solidFill>
              </a:rPr>
              <a:t>oir leçon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97" grpId="0" animBg="1"/>
      <p:bldP spid="259098" grpId="0" animBg="1"/>
      <p:bldP spid="259099" grpId="0" animBg="1"/>
      <p:bldP spid="259107" grpId="0" animBg="1" autoUpdateAnimBg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309283" name="Group 1059"/>
          <p:cNvGrpSpPr>
            <a:grpSpLocks/>
          </p:cNvGrpSpPr>
          <p:nvPr/>
        </p:nvGrpSpPr>
        <p:grpSpPr bwMode="auto">
          <a:xfrm>
            <a:off x="0" y="1219200"/>
            <a:ext cx="3505200" cy="2362200"/>
            <a:chOff x="0" y="768"/>
            <a:chExt cx="2208" cy="1488"/>
          </a:xfrm>
        </p:grpSpPr>
        <p:sp>
          <p:nvSpPr>
            <p:cNvPr id="309269" name="Rectangle 1045"/>
            <p:cNvSpPr>
              <a:spLocks noChangeArrowheads="1"/>
            </p:cNvSpPr>
            <p:nvPr/>
          </p:nvSpPr>
          <p:spPr bwMode="auto">
            <a:xfrm>
              <a:off x="0" y="768"/>
              <a:ext cx="2208" cy="1488"/>
            </a:xfrm>
            <a:prstGeom prst="rect">
              <a:avLst/>
            </a:prstGeom>
            <a:solidFill>
              <a:srgbClr val="D1D14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251" name="Group 1027"/>
            <p:cNvGrpSpPr>
              <a:grpSpLocks/>
            </p:cNvGrpSpPr>
            <p:nvPr/>
          </p:nvGrpSpPr>
          <p:grpSpPr bwMode="auto">
            <a:xfrm>
              <a:off x="192" y="960"/>
              <a:ext cx="1104" cy="909"/>
              <a:chOff x="3756" y="2828"/>
              <a:chExt cx="1765" cy="1453"/>
            </a:xfrm>
          </p:grpSpPr>
          <p:sp>
            <p:nvSpPr>
              <p:cNvPr id="309252" name="Freeform 1028"/>
              <p:cNvSpPr>
                <a:spLocks/>
              </p:cNvSpPr>
              <p:nvPr/>
            </p:nvSpPr>
            <p:spPr bwMode="auto">
              <a:xfrm>
                <a:off x="3756" y="2828"/>
                <a:ext cx="1765" cy="1453"/>
              </a:xfrm>
              <a:custGeom>
                <a:avLst/>
                <a:gdLst>
                  <a:gd name="T0" fmla="*/ 0 w 3824"/>
                  <a:gd name="T1" fmla="*/ 145 h 2907"/>
                  <a:gd name="T2" fmla="*/ 0 w 3824"/>
                  <a:gd name="T3" fmla="*/ 2737 h 2907"/>
                  <a:gd name="T4" fmla="*/ 0 w 3824"/>
                  <a:gd name="T5" fmla="*/ 2758 h 2907"/>
                  <a:gd name="T6" fmla="*/ 7 w 3824"/>
                  <a:gd name="T7" fmla="*/ 2778 h 2907"/>
                  <a:gd name="T8" fmla="*/ 16 w 3824"/>
                  <a:gd name="T9" fmla="*/ 2796 h 2907"/>
                  <a:gd name="T10" fmla="*/ 26 w 3824"/>
                  <a:gd name="T11" fmla="*/ 2810 h 2907"/>
                  <a:gd name="T12" fmla="*/ 38 w 3824"/>
                  <a:gd name="T13" fmla="*/ 2826 h 2907"/>
                  <a:gd name="T14" fmla="*/ 53 w 3824"/>
                  <a:gd name="T15" fmla="*/ 2834 h 2907"/>
                  <a:gd name="T16" fmla="*/ 67 w 3824"/>
                  <a:gd name="T17" fmla="*/ 2842 h 2907"/>
                  <a:gd name="T18" fmla="*/ 83 w 3824"/>
                  <a:gd name="T19" fmla="*/ 2845 h 2907"/>
                  <a:gd name="T20" fmla="*/ 901 w 3824"/>
                  <a:gd name="T21" fmla="*/ 2892 h 2907"/>
                  <a:gd name="T22" fmla="*/ 1911 w 3824"/>
                  <a:gd name="T23" fmla="*/ 2907 h 2907"/>
                  <a:gd name="T24" fmla="*/ 2852 w 3824"/>
                  <a:gd name="T25" fmla="*/ 2892 h 2907"/>
                  <a:gd name="T26" fmla="*/ 3725 w 3824"/>
                  <a:gd name="T27" fmla="*/ 2845 h 2907"/>
                  <a:gd name="T28" fmla="*/ 3754 w 3824"/>
                  <a:gd name="T29" fmla="*/ 2842 h 2907"/>
                  <a:gd name="T30" fmla="*/ 3781 w 3824"/>
                  <a:gd name="T31" fmla="*/ 2831 h 2907"/>
                  <a:gd name="T32" fmla="*/ 3800 w 3824"/>
                  <a:gd name="T33" fmla="*/ 2815 h 2907"/>
                  <a:gd name="T34" fmla="*/ 3815 w 3824"/>
                  <a:gd name="T35" fmla="*/ 2796 h 2907"/>
                  <a:gd name="T36" fmla="*/ 3824 w 3824"/>
                  <a:gd name="T37" fmla="*/ 2763 h 2907"/>
                  <a:gd name="T38" fmla="*/ 3824 w 3824"/>
                  <a:gd name="T39" fmla="*/ 2743 h 2907"/>
                  <a:gd name="T40" fmla="*/ 3824 w 3824"/>
                  <a:gd name="T41" fmla="*/ 2721 h 2907"/>
                  <a:gd name="T42" fmla="*/ 3824 w 3824"/>
                  <a:gd name="T43" fmla="*/ 145 h 2907"/>
                  <a:gd name="T44" fmla="*/ 3824 w 3824"/>
                  <a:gd name="T45" fmla="*/ 116 h 2907"/>
                  <a:gd name="T46" fmla="*/ 3810 w 3824"/>
                  <a:gd name="T47" fmla="*/ 89 h 2907"/>
                  <a:gd name="T48" fmla="*/ 3792 w 3824"/>
                  <a:gd name="T49" fmla="*/ 69 h 2907"/>
                  <a:gd name="T50" fmla="*/ 3768 w 3824"/>
                  <a:gd name="T51" fmla="*/ 51 h 2907"/>
                  <a:gd name="T52" fmla="*/ 3745 w 3824"/>
                  <a:gd name="T53" fmla="*/ 45 h 2907"/>
                  <a:gd name="T54" fmla="*/ 3717 w 3824"/>
                  <a:gd name="T55" fmla="*/ 45 h 2907"/>
                  <a:gd name="T56" fmla="*/ 2826 w 3824"/>
                  <a:gd name="T57" fmla="*/ 8 h 2907"/>
                  <a:gd name="T58" fmla="*/ 1911 w 3824"/>
                  <a:gd name="T59" fmla="*/ 0 h 2907"/>
                  <a:gd name="T60" fmla="*/ 987 w 3824"/>
                  <a:gd name="T61" fmla="*/ 16 h 2907"/>
                  <a:gd name="T62" fmla="*/ 116 w 3824"/>
                  <a:gd name="T63" fmla="*/ 45 h 2907"/>
                  <a:gd name="T64" fmla="*/ 96 w 3824"/>
                  <a:gd name="T65" fmla="*/ 45 h 2907"/>
                  <a:gd name="T66" fmla="*/ 72 w 3824"/>
                  <a:gd name="T67" fmla="*/ 48 h 2907"/>
                  <a:gd name="T68" fmla="*/ 53 w 3824"/>
                  <a:gd name="T69" fmla="*/ 56 h 2907"/>
                  <a:gd name="T70" fmla="*/ 32 w 3824"/>
                  <a:gd name="T71" fmla="*/ 69 h 2907"/>
                  <a:gd name="T72" fmla="*/ 21 w 3824"/>
                  <a:gd name="T73" fmla="*/ 83 h 2907"/>
                  <a:gd name="T74" fmla="*/ 8 w 3824"/>
                  <a:gd name="T75" fmla="*/ 102 h 2907"/>
                  <a:gd name="T76" fmla="*/ 2 w 3824"/>
                  <a:gd name="T77" fmla="*/ 123 h 2907"/>
                  <a:gd name="T78" fmla="*/ 0 w 3824"/>
                  <a:gd name="T79" fmla="*/ 145 h 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4" h="2907">
                    <a:moveTo>
                      <a:pt x="0" y="145"/>
                    </a:moveTo>
                    <a:lnTo>
                      <a:pt x="0" y="2737"/>
                    </a:lnTo>
                    <a:lnTo>
                      <a:pt x="0" y="2758"/>
                    </a:lnTo>
                    <a:lnTo>
                      <a:pt x="7" y="2778"/>
                    </a:lnTo>
                    <a:lnTo>
                      <a:pt x="16" y="2796"/>
                    </a:lnTo>
                    <a:lnTo>
                      <a:pt x="26" y="2810"/>
                    </a:lnTo>
                    <a:lnTo>
                      <a:pt x="38" y="2826"/>
                    </a:lnTo>
                    <a:lnTo>
                      <a:pt x="53" y="2834"/>
                    </a:lnTo>
                    <a:lnTo>
                      <a:pt x="67" y="2842"/>
                    </a:lnTo>
                    <a:lnTo>
                      <a:pt x="83" y="2845"/>
                    </a:lnTo>
                    <a:lnTo>
                      <a:pt x="901" y="2892"/>
                    </a:lnTo>
                    <a:lnTo>
                      <a:pt x="1911" y="2907"/>
                    </a:lnTo>
                    <a:lnTo>
                      <a:pt x="2852" y="2892"/>
                    </a:lnTo>
                    <a:lnTo>
                      <a:pt x="3725" y="2845"/>
                    </a:lnTo>
                    <a:lnTo>
                      <a:pt x="3754" y="2842"/>
                    </a:lnTo>
                    <a:lnTo>
                      <a:pt x="3781" y="2831"/>
                    </a:lnTo>
                    <a:lnTo>
                      <a:pt x="3800" y="2815"/>
                    </a:lnTo>
                    <a:lnTo>
                      <a:pt x="3815" y="2796"/>
                    </a:lnTo>
                    <a:lnTo>
                      <a:pt x="3824" y="2763"/>
                    </a:lnTo>
                    <a:lnTo>
                      <a:pt x="3824" y="2743"/>
                    </a:lnTo>
                    <a:lnTo>
                      <a:pt x="3824" y="2721"/>
                    </a:lnTo>
                    <a:lnTo>
                      <a:pt x="3824" y="145"/>
                    </a:lnTo>
                    <a:lnTo>
                      <a:pt x="3824" y="116"/>
                    </a:lnTo>
                    <a:lnTo>
                      <a:pt x="3810" y="89"/>
                    </a:lnTo>
                    <a:lnTo>
                      <a:pt x="3792" y="69"/>
                    </a:lnTo>
                    <a:lnTo>
                      <a:pt x="3768" y="51"/>
                    </a:lnTo>
                    <a:lnTo>
                      <a:pt x="3745" y="45"/>
                    </a:lnTo>
                    <a:lnTo>
                      <a:pt x="3717" y="45"/>
                    </a:lnTo>
                    <a:lnTo>
                      <a:pt x="2826" y="8"/>
                    </a:lnTo>
                    <a:lnTo>
                      <a:pt x="1911" y="0"/>
                    </a:lnTo>
                    <a:lnTo>
                      <a:pt x="987" y="16"/>
                    </a:lnTo>
                    <a:lnTo>
                      <a:pt x="116" y="45"/>
                    </a:lnTo>
                    <a:lnTo>
                      <a:pt x="96" y="45"/>
                    </a:lnTo>
                    <a:lnTo>
                      <a:pt x="72" y="48"/>
                    </a:lnTo>
                    <a:lnTo>
                      <a:pt x="53" y="56"/>
                    </a:lnTo>
                    <a:lnTo>
                      <a:pt x="32" y="69"/>
                    </a:lnTo>
                    <a:lnTo>
                      <a:pt x="21" y="83"/>
                    </a:lnTo>
                    <a:lnTo>
                      <a:pt x="8" y="102"/>
                    </a:lnTo>
                    <a:lnTo>
                      <a:pt x="2" y="12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DFD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9253" name="Group 1029"/>
              <p:cNvGrpSpPr>
                <a:grpSpLocks/>
              </p:cNvGrpSpPr>
              <p:nvPr/>
            </p:nvGrpSpPr>
            <p:grpSpPr bwMode="auto">
              <a:xfrm>
                <a:off x="3925" y="2981"/>
                <a:ext cx="1426" cy="1139"/>
                <a:chOff x="4261" y="2973"/>
                <a:chExt cx="1545" cy="1139"/>
              </a:xfrm>
            </p:grpSpPr>
            <p:sp>
              <p:nvSpPr>
                <p:cNvPr id="309254" name="Freeform 1030"/>
                <p:cNvSpPr>
                  <a:spLocks/>
                </p:cNvSpPr>
                <p:nvPr/>
              </p:nvSpPr>
              <p:spPr bwMode="auto">
                <a:xfrm>
                  <a:off x="4261" y="2973"/>
                  <a:ext cx="1545" cy="1139"/>
                </a:xfrm>
                <a:custGeom>
                  <a:avLst/>
                  <a:gdLst>
                    <a:gd name="T0" fmla="*/ 0 w 3091"/>
                    <a:gd name="T1" fmla="*/ 114 h 2276"/>
                    <a:gd name="T2" fmla="*/ 0 w 3091"/>
                    <a:gd name="T3" fmla="*/ 2142 h 2276"/>
                    <a:gd name="T4" fmla="*/ 1 w 3091"/>
                    <a:gd name="T5" fmla="*/ 2158 h 2276"/>
                    <a:gd name="T6" fmla="*/ 6 w 3091"/>
                    <a:gd name="T7" fmla="*/ 2174 h 2276"/>
                    <a:gd name="T8" fmla="*/ 13 w 3091"/>
                    <a:gd name="T9" fmla="*/ 2188 h 2276"/>
                    <a:gd name="T10" fmla="*/ 20 w 3091"/>
                    <a:gd name="T11" fmla="*/ 2200 h 2276"/>
                    <a:gd name="T12" fmla="*/ 32 w 3091"/>
                    <a:gd name="T13" fmla="*/ 2211 h 2276"/>
                    <a:gd name="T14" fmla="*/ 43 w 3091"/>
                    <a:gd name="T15" fmla="*/ 2219 h 2276"/>
                    <a:gd name="T16" fmla="*/ 56 w 3091"/>
                    <a:gd name="T17" fmla="*/ 2224 h 2276"/>
                    <a:gd name="T18" fmla="*/ 67 w 3091"/>
                    <a:gd name="T19" fmla="*/ 2227 h 2276"/>
                    <a:gd name="T20" fmla="*/ 730 w 3091"/>
                    <a:gd name="T21" fmla="*/ 2263 h 2276"/>
                    <a:gd name="T22" fmla="*/ 1544 w 3091"/>
                    <a:gd name="T23" fmla="*/ 2276 h 2276"/>
                    <a:gd name="T24" fmla="*/ 2305 w 3091"/>
                    <a:gd name="T25" fmla="*/ 2263 h 2276"/>
                    <a:gd name="T26" fmla="*/ 3011 w 3091"/>
                    <a:gd name="T27" fmla="*/ 2227 h 2276"/>
                    <a:gd name="T28" fmla="*/ 3033 w 3091"/>
                    <a:gd name="T29" fmla="*/ 2224 h 2276"/>
                    <a:gd name="T30" fmla="*/ 3056 w 3091"/>
                    <a:gd name="T31" fmla="*/ 2216 h 2276"/>
                    <a:gd name="T32" fmla="*/ 3072 w 3091"/>
                    <a:gd name="T33" fmla="*/ 2203 h 2276"/>
                    <a:gd name="T34" fmla="*/ 3083 w 3091"/>
                    <a:gd name="T35" fmla="*/ 2188 h 2276"/>
                    <a:gd name="T36" fmla="*/ 3091 w 3091"/>
                    <a:gd name="T37" fmla="*/ 2161 h 2276"/>
                    <a:gd name="T38" fmla="*/ 3091 w 3091"/>
                    <a:gd name="T39" fmla="*/ 2147 h 2276"/>
                    <a:gd name="T40" fmla="*/ 3091 w 3091"/>
                    <a:gd name="T41" fmla="*/ 2130 h 2276"/>
                    <a:gd name="T42" fmla="*/ 3091 w 3091"/>
                    <a:gd name="T43" fmla="*/ 114 h 2276"/>
                    <a:gd name="T44" fmla="*/ 3091 w 3091"/>
                    <a:gd name="T45" fmla="*/ 90 h 2276"/>
                    <a:gd name="T46" fmla="*/ 3079 w 3091"/>
                    <a:gd name="T47" fmla="*/ 70 h 2276"/>
                    <a:gd name="T48" fmla="*/ 3065 w 3091"/>
                    <a:gd name="T49" fmla="*/ 54 h 2276"/>
                    <a:gd name="T50" fmla="*/ 3046 w 3091"/>
                    <a:gd name="T51" fmla="*/ 41 h 2276"/>
                    <a:gd name="T52" fmla="*/ 3025 w 3091"/>
                    <a:gd name="T53" fmla="*/ 36 h 2276"/>
                    <a:gd name="T54" fmla="*/ 3003 w 3091"/>
                    <a:gd name="T55" fmla="*/ 36 h 2276"/>
                    <a:gd name="T56" fmla="*/ 2284 w 3091"/>
                    <a:gd name="T57" fmla="*/ 6 h 2276"/>
                    <a:gd name="T58" fmla="*/ 1544 w 3091"/>
                    <a:gd name="T59" fmla="*/ 0 h 2276"/>
                    <a:gd name="T60" fmla="*/ 798 w 3091"/>
                    <a:gd name="T61" fmla="*/ 12 h 2276"/>
                    <a:gd name="T62" fmla="*/ 94 w 3091"/>
                    <a:gd name="T63" fmla="*/ 36 h 2276"/>
                    <a:gd name="T64" fmla="*/ 78 w 3091"/>
                    <a:gd name="T65" fmla="*/ 36 h 2276"/>
                    <a:gd name="T66" fmla="*/ 59 w 3091"/>
                    <a:gd name="T67" fmla="*/ 36 h 2276"/>
                    <a:gd name="T68" fmla="*/ 44 w 3091"/>
                    <a:gd name="T69" fmla="*/ 44 h 2276"/>
                    <a:gd name="T70" fmla="*/ 27 w 3091"/>
                    <a:gd name="T71" fmla="*/ 54 h 2276"/>
                    <a:gd name="T72" fmla="*/ 17 w 3091"/>
                    <a:gd name="T73" fmla="*/ 65 h 2276"/>
                    <a:gd name="T74" fmla="*/ 6 w 3091"/>
                    <a:gd name="T75" fmla="*/ 79 h 2276"/>
                    <a:gd name="T76" fmla="*/ 1 w 3091"/>
                    <a:gd name="T77" fmla="*/ 95 h 2276"/>
                    <a:gd name="T78" fmla="*/ 0 w 3091"/>
                    <a:gd name="T79" fmla="*/ 114 h 2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091" h="2276">
                      <a:moveTo>
                        <a:pt x="0" y="114"/>
                      </a:moveTo>
                      <a:lnTo>
                        <a:pt x="0" y="2142"/>
                      </a:lnTo>
                      <a:lnTo>
                        <a:pt x="1" y="2158"/>
                      </a:lnTo>
                      <a:lnTo>
                        <a:pt x="6" y="2174"/>
                      </a:lnTo>
                      <a:lnTo>
                        <a:pt x="13" y="2188"/>
                      </a:lnTo>
                      <a:lnTo>
                        <a:pt x="20" y="2200"/>
                      </a:lnTo>
                      <a:lnTo>
                        <a:pt x="32" y="2211"/>
                      </a:lnTo>
                      <a:lnTo>
                        <a:pt x="43" y="2219"/>
                      </a:lnTo>
                      <a:lnTo>
                        <a:pt x="56" y="2224"/>
                      </a:lnTo>
                      <a:lnTo>
                        <a:pt x="67" y="2227"/>
                      </a:lnTo>
                      <a:lnTo>
                        <a:pt x="730" y="2263"/>
                      </a:lnTo>
                      <a:lnTo>
                        <a:pt x="1544" y="2276"/>
                      </a:lnTo>
                      <a:lnTo>
                        <a:pt x="2305" y="2263"/>
                      </a:lnTo>
                      <a:lnTo>
                        <a:pt x="3011" y="2227"/>
                      </a:lnTo>
                      <a:lnTo>
                        <a:pt x="3033" y="2224"/>
                      </a:lnTo>
                      <a:lnTo>
                        <a:pt x="3056" y="2216"/>
                      </a:lnTo>
                      <a:lnTo>
                        <a:pt x="3072" y="2203"/>
                      </a:lnTo>
                      <a:lnTo>
                        <a:pt x="3083" y="2188"/>
                      </a:lnTo>
                      <a:lnTo>
                        <a:pt x="3091" y="2161"/>
                      </a:lnTo>
                      <a:lnTo>
                        <a:pt x="3091" y="2147"/>
                      </a:lnTo>
                      <a:lnTo>
                        <a:pt x="3091" y="2130"/>
                      </a:lnTo>
                      <a:lnTo>
                        <a:pt x="3091" y="114"/>
                      </a:lnTo>
                      <a:lnTo>
                        <a:pt x="3091" y="90"/>
                      </a:lnTo>
                      <a:lnTo>
                        <a:pt x="3079" y="70"/>
                      </a:lnTo>
                      <a:lnTo>
                        <a:pt x="3065" y="54"/>
                      </a:lnTo>
                      <a:lnTo>
                        <a:pt x="3046" y="41"/>
                      </a:lnTo>
                      <a:lnTo>
                        <a:pt x="3025" y="36"/>
                      </a:lnTo>
                      <a:lnTo>
                        <a:pt x="3003" y="36"/>
                      </a:lnTo>
                      <a:lnTo>
                        <a:pt x="2284" y="6"/>
                      </a:lnTo>
                      <a:lnTo>
                        <a:pt x="1544" y="0"/>
                      </a:lnTo>
                      <a:lnTo>
                        <a:pt x="798" y="12"/>
                      </a:lnTo>
                      <a:lnTo>
                        <a:pt x="94" y="36"/>
                      </a:lnTo>
                      <a:lnTo>
                        <a:pt x="78" y="36"/>
                      </a:lnTo>
                      <a:lnTo>
                        <a:pt x="59" y="36"/>
                      </a:lnTo>
                      <a:lnTo>
                        <a:pt x="44" y="44"/>
                      </a:lnTo>
                      <a:lnTo>
                        <a:pt x="27" y="54"/>
                      </a:lnTo>
                      <a:lnTo>
                        <a:pt x="17" y="65"/>
                      </a:lnTo>
                      <a:lnTo>
                        <a:pt x="6" y="79"/>
                      </a:lnTo>
                      <a:lnTo>
                        <a:pt x="1" y="95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55" name="Freeform 1031"/>
                <p:cNvSpPr>
                  <a:spLocks/>
                </p:cNvSpPr>
                <p:nvPr/>
              </p:nvSpPr>
              <p:spPr bwMode="auto">
                <a:xfrm>
                  <a:off x="4267" y="3542"/>
                  <a:ext cx="1535" cy="570"/>
                </a:xfrm>
                <a:custGeom>
                  <a:avLst/>
                  <a:gdLst>
                    <a:gd name="T0" fmla="*/ 0 w 3070"/>
                    <a:gd name="T1" fmla="*/ 1051 h 1139"/>
                    <a:gd name="T2" fmla="*/ 7 w 3070"/>
                    <a:gd name="T3" fmla="*/ 1063 h 1139"/>
                    <a:gd name="T4" fmla="*/ 19 w 3070"/>
                    <a:gd name="T5" fmla="*/ 1074 h 1139"/>
                    <a:gd name="T6" fmla="*/ 30 w 3070"/>
                    <a:gd name="T7" fmla="*/ 1082 h 1139"/>
                    <a:gd name="T8" fmla="*/ 43 w 3070"/>
                    <a:gd name="T9" fmla="*/ 1087 h 1139"/>
                    <a:gd name="T10" fmla="*/ 54 w 3070"/>
                    <a:gd name="T11" fmla="*/ 1090 h 1139"/>
                    <a:gd name="T12" fmla="*/ 717 w 3070"/>
                    <a:gd name="T13" fmla="*/ 1126 h 1139"/>
                    <a:gd name="T14" fmla="*/ 1531 w 3070"/>
                    <a:gd name="T15" fmla="*/ 1139 h 1139"/>
                    <a:gd name="T16" fmla="*/ 2292 w 3070"/>
                    <a:gd name="T17" fmla="*/ 1126 h 1139"/>
                    <a:gd name="T18" fmla="*/ 2998 w 3070"/>
                    <a:gd name="T19" fmla="*/ 1090 h 1139"/>
                    <a:gd name="T20" fmla="*/ 3020 w 3070"/>
                    <a:gd name="T21" fmla="*/ 1087 h 1139"/>
                    <a:gd name="T22" fmla="*/ 3043 w 3070"/>
                    <a:gd name="T23" fmla="*/ 1079 h 1139"/>
                    <a:gd name="T24" fmla="*/ 3059 w 3070"/>
                    <a:gd name="T25" fmla="*/ 1066 h 1139"/>
                    <a:gd name="T26" fmla="*/ 3070 w 3070"/>
                    <a:gd name="T27" fmla="*/ 1051 h 1139"/>
                    <a:gd name="T28" fmla="*/ 1531 w 3070"/>
                    <a:gd name="T29" fmla="*/ 0 h 1139"/>
                    <a:gd name="T30" fmla="*/ 0 w 3070"/>
                    <a:gd name="T31" fmla="*/ 1051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70" h="1139">
                      <a:moveTo>
                        <a:pt x="0" y="1051"/>
                      </a:moveTo>
                      <a:lnTo>
                        <a:pt x="7" y="1063"/>
                      </a:lnTo>
                      <a:lnTo>
                        <a:pt x="19" y="1074"/>
                      </a:lnTo>
                      <a:lnTo>
                        <a:pt x="30" y="1082"/>
                      </a:lnTo>
                      <a:lnTo>
                        <a:pt x="43" y="1087"/>
                      </a:lnTo>
                      <a:lnTo>
                        <a:pt x="54" y="1090"/>
                      </a:lnTo>
                      <a:lnTo>
                        <a:pt x="717" y="1126"/>
                      </a:lnTo>
                      <a:lnTo>
                        <a:pt x="1531" y="1139"/>
                      </a:lnTo>
                      <a:lnTo>
                        <a:pt x="2292" y="1126"/>
                      </a:lnTo>
                      <a:lnTo>
                        <a:pt x="2998" y="1090"/>
                      </a:lnTo>
                      <a:lnTo>
                        <a:pt x="3020" y="1087"/>
                      </a:lnTo>
                      <a:lnTo>
                        <a:pt x="3043" y="1079"/>
                      </a:lnTo>
                      <a:lnTo>
                        <a:pt x="3059" y="1066"/>
                      </a:lnTo>
                      <a:lnTo>
                        <a:pt x="3070" y="1051"/>
                      </a:lnTo>
                      <a:lnTo>
                        <a:pt x="1531" y="0"/>
                      </a:lnTo>
                      <a:lnTo>
                        <a:pt x="0" y="105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56" name="Freeform 1032"/>
                <p:cNvSpPr>
                  <a:spLocks/>
                </p:cNvSpPr>
                <p:nvPr/>
              </p:nvSpPr>
              <p:spPr bwMode="auto">
                <a:xfrm>
                  <a:off x="4269" y="2973"/>
                  <a:ext cx="1524" cy="569"/>
                </a:xfrm>
                <a:custGeom>
                  <a:avLst/>
                  <a:gdLst>
                    <a:gd name="T0" fmla="*/ 1528 w 3048"/>
                    <a:gd name="T1" fmla="*/ 1137 h 1137"/>
                    <a:gd name="T2" fmla="*/ 3048 w 3048"/>
                    <a:gd name="T3" fmla="*/ 52 h 1137"/>
                    <a:gd name="T4" fmla="*/ 3028 w 3048"/>
                    <a:gd name="T5" fmla="*/ 39 h 1137"/>
                    <a:gd name="T6" fmla="*/ 3009 w 3048"/>
                    <a:gd name="T7" fmla="*/ 35 h 1137"/>
                    <a:gd name="T8" fmla="*/ 2987 w 3048"/>
                    <a:gd name="T9" fmla="*/ 35 h 1137"/>
                    <a:gd name="T10" fmla="*/ 2268 w 3048"/>
                    <a:gd name="T11" fmla="*/ 6 h 1137"/>
                    <a:gd name="T12" fmla="*/ 1528 w 3048"/>
                    <a:gd name="T13" fmla="*/ 0 h 1137"/>
                    <a:gd name="T14" fmla="*/ 781 w 3048"/>
                    <a:gd name="T15" fmla="*/ 12 h 1137"/>
                    <a:gd name="T16" fmla="*/ 78 w 3048"/>
                    <a:gd name="T17" fmla="*/ 35 h 1137"/>
                    <a:gd name="T18" fmla="*/ 60 w 3048"/>
                    <a:gd name="T19" fmla="*/ 35 h 1137"/>
                    <a:gd name="T20" fmla="*/ 41 w 3048"/>
                    <a:gd name="T21" fmla="*/ 36 h 1137"/>
                    <a:gd name="T22" fmla="*/ 27 w 3048"/>
                    <a:gd name="T23" fmla="*/ 43 h 1137"/>
                    <a:gd name="T24" fmla="*/ 9 w 3048"/>
                    <a:gd name="T25" fmla="*/ 52 h 1137"/>
                    <a:gd name="T26" fmla="*/ 0 w 3048"/>
                    <a:gd name="T27" fmla="*/ 63 h 1137"/>
                    <a:gd name="T28" fmla="*/ 1528 w 3048"/>
                    <a:gd name="T29" fmla="*/ 1137 h 1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48" h="1137">
                      <a:moveTo>
                        <a:pt x="1528" y="1137"/>
                      </a:moveTo>
                      <a:lnTo>
                        <a:pt x="3048" y="52"/>
                      </a:lnTo>
                      <a:lnTo>
                        <a:pt x="3028" y="39"/>
                      </a:lnTo>
                      <a:lnTo>
                        <a:pt x="3009" y="35"/>
                      </a:lnTo>
                      <a:lnTo>
                        <a:pt x="2987" y="35"/>
                      </a:lnTo>
                      <a:lnTo>
                        <a:pt x="2268" y="6"/>
                      </a:lnTo>
                      <a:lnTo>
                        <a:pt x="1528" y="0"/>
                      </a:lnTo>
                      <a:lnTo>
                        <a:pt x="781" y="12"/>
                      </a:lnTo>
                      <a:lnTo>
                        <a:pt x="78" y="35"/>
                      </a:lnTo>
                      <a:lnTo>
                        <a:pt x="60" y="35"/>
                      </a:lnTo>
                      <a:lnTo>
                        <a:pt x="41" y="36"/>
                      </a:lnTo>
                      <a:lnTo>
                        <a:pt x="27" y="43"/>
                      </a:lnTo>
                      <a:lnTo>
                        <a:pt x="9" y="52"/>
                      </a:lnTo>
                      <a:lnTo>
                        <a:pt x="0" y="63"/>
                      </a:lnTo>
                      <a:lnTo>
                        <a:pt x="1528" y="113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57" name="Freeform 1033"/>
                <p:cNvSpPr>
                  <a:spLocks/>
                </p:cNvSpPr>
                <p:nvPr/>
              </p:nvSpPr>
              <p:spPr bwMode="auto">
                <a:xfrm>
                  <a:off x="4311" y="3010"/>
                  <a:ext cx="1445" cy="1064"/>
                </a:xfrm>
                <a:custGeom>
                  <a:avLst/>
                  <a:gdLst>
                    <a:gd name="T0" fmla="*/ 0 w 2890"/>
                    <a:gd name="T1" fmla="*/ 107 h 2128"/>
                    <a:gd name="T2" fmla="*/ 0 w 2890"/>
                    <a:gd name="T3" fmla="*/ 2004 h 2128"/>
                    <a:gd name="T4" fmla="*/ 0 w 2890"/>
                    <a:gd name="T5" fmla="*/ 2020 h 2128"/>
                    <a:gd name="T6" fmla="*/ 5 w 2890"/>
                    <a:gd name="T7" fmla="*/ 2034 h 2128"/>
                    <a:gd name="T8" fmla="*/ 11 w 2890"/>
                    <a:gd name="T9" fmla="*/ 2047 h 2128"/>
                    <a:gd name="T10" fmla="*/ 19 w 2890"/>
                    <a:gd name="T11" fmla="*/ 2058 h 2128"/>
                    <a:gd name="T12" fmla="*/ 29 w 2890"/>
                    <a:gd name="T13" fmla="*/ 2069 h 2128"/>
                    <a:gd name="T14" fmla="*/ 40 w 2890"/>
                    <a:gd name="T15" fmla="*/ 2076 h 2128"/>
                    <a:gd name="T16" fmla="*/ 51 w 2890"/>
                    <a:gd name="T17" fmla="*/ 2080 h 2128"/>
                    <a:gd name="T18" fmla="*/ 62 w 2890"/>
                    <a:gd name="T19" fmla="*/ 2084 h 2128"/>
                    <a:gd name="T20" fmla="*/ 682 w 2890"/>
                    <a:gd name="T21" fmla="*/ 2117 h 2128"/>
                    <a:gd name="T22" fmla="*/ 1444 w 2890"/>
                    <a:gd name="T23" fmla="*/ 2128 h 2128"/>
                    <a:gd name="T24" fmla="*/ 2155 w 2890"/>
                    <a:gd name="T25" fmla="*/ 2117 h 2128"/>
                    <a:gd name="T26" fmla="*/ 2815 w 2890"/>
                    <a:gd name="T27" fmla="*/ 2084 h 2128"/>
                    <a:gd name="T28" fmla="*/ 2838 w 2890"/>
                    <a:gd name="T29" fmla="*/ 2080 h 2128"/>
                    <a:gd name="T30" fmla="*/ 2858 w 2890"/>
                    <a:gd name="T31" fmla="*/ 2072 h 2128"/>
                    <a:gd name="T32" fmla="*/ 2871 w 2890"/>
                    <a:gd name="T33" fmla="*/ 2061 h 2128"/>
                    <a:gd name="T34" fmla="*/ 2882 w 2890"/>
                    <a:gd name="T35" fmla="*/ 2047 h 2128"/>
                    <a:gd name="T36" fmla="*/ 2890 w 2890"/>
                    <a:gd name="T37" fmla="*/ 2023 h 2128"/>
                    <a:gd name="T38" fmla="*/ 2890 w 2890"/>
                    <a:gd name="T39" fmla="*/ 2009 h 2128"/>
                    <a:gd name="T40" fmla="*/ 2890 w 2890"/>
                    <a:gd name="T41" fmla="*/ 1991 h 2128"/>
                    <a:gd name="T42" fmla="*/ 2890 w 2890"/>
                    <a:gd name="T43" fmla="*/ 107 h 2128"/>
                    <a:gd name="T44" fmla="*/ 2890 w 2890"/>
                    <a:gd name="T45" fmla="*/ 84 h 2128"/>
                    <a:gd name="T46" fmla="*/ 2879 w 2890"/>
                    <a:gd name="T47" fmla="*/ 65 h 2128"/>
                    <a:gd name="T48" fmla="*/ 2866 w 2890"/>
                    <a:gd name="T49" fmla="*/ 49 h 2128"/>
                    <a:gd name="T50" fmla="*/ 2849 w 2890"/>
                    <a:gd name="T51" fmla="*/ 38 h 2128"/>
                    <a:gd name="T52" fmla="*/ 2830 w 2890"/>
                    <a:gd name="T53" fmla="*/ 33 h 2128"/>
                    <a:gd name="T54" fmla="*/ 2809 w 2890"/>
                    <a:gd name="T55" fmla="*/ 33 h 2128"/>
                    <a:gd name="T56" fmla="*/ 2136 w 2890"/>
                    <a:gd name="T57" fmla="*/ 6 h 2128"/>
                    <a:gd name="T58" fmla="*/ 1444 w 2890"/>
                    <a:gd name="T59" fmla="*/ 0 h 2128"/>
                    <a:gd name="T60" fmla="*/ 746 w 2890"/>
                    <a:gd name="T61" fmla="*/ 11 h 2128"/>
                    <a:gd name="T62" fmla="*/ 88 w 2890"/>
                    <a:gd name="T63" fmla="*/ 33 h 2128"/>
                    <a:gd name="T64" fmla="*/ 72 w 2890"/>
                    <a:gd name="T65" fmla="*/ 33 h 2128"/>
                    <a:gd name="T66" fmla="*/ 54 w 2890"/>
                    <a:gd name="T67" fmla="*/ 35 h 2128"/>
                    <a:gd name="T68" fmla="*/ 42 w 2890"/>
                    <a:gd name="T69" fmla="*/ 41 h 2128"/>
                    <a:gd name="T70" fmla="*/ 24 w 2890"/>
                    <a:gd name="T71" fmla="*/ 49 h 2128"/>
                    <a:gd name="T72" fmla="*/ 16 w 2890"/>
                    <a:gd name="T73" fmla="*/ 60 h 2128"/>
                    <a:gd name="T74" fmla="*/ 7 w 2890"/>
                    <a:gd name="T75" fmla="*/ 73 h 2128"/>
                    <a:gd name="T76" fmla="*/ 2 w 2890"/>
                    <a:gd name="T77" fmla="*/ 89 h 2128"/>
                    <a:gd name="T78" fmla="*/ 0 w 2890"/>
                    <a:gd name="T79" fmla="*/ 107 h 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90" h="2128">
                      <a:moveTo>
                        <a:pt x="0" y="107"/>
                      </a:moveTo>
                      <a:lnTo>
                        <a:pt x="0" y="2004"/>
                      </a:lnTo>
                      <a:lnTo>
                        <a:pt x="0" y="2020"/>
                      </a:lnTo>
                      <a:lnTo>
                        <a:pt x="5" y="2034"/>
                      </a:lnTo>
                      <a:lnTo>
                        <a:pt x="11" y="2047"/>
                      </a:lnTo>
                      <a:lnTo>
                        <a:pt x="19" y="2058"/>
                      </a:lnTo>
                      <a:lnTo>
                        <a:pt x="29" y="2069"/>
                      </a:lnTo>
                      <a:lnTo>
                        <a:pt x="40" y="2076"/>
                      </a:lnTo>
                      <a:lnTo>
                        <a:pt x="51" y="2080"/>
                      </a:lnTo>
                      <a:lnTo>
                        <a:pt x="62" y="2084"/>
                      </a:lnTo>
                      <a:lnTo>
                        <a:pt x="682" y="2117"/>
                      </a:lnTo>
                      <a:lnTo>
                        <a:pt x="1444" y="2128"/>
                      </a:lnTo>
                      <a:lnTo>
                        <a:pt x="2155" y="2117"/>
                      </a:lnTo>
                      <a:lnTo>
                        <a:pt x="2815" y="2084"/>
                      </a:lnTo>
                      <a:lnTo>
                        <a:pt x="2838" y="2080"/>
                      </a:lnTo>
                      <a:lnTo>
                        <a:pt x="2858" y="2072"/>
                      </a:lnTo>
                      <a:lnTo>
                        <a:pt x="2871" y="2061"/>
                      </a:lnTo>
                      <a:lnTo>
                        <a:pt x="2882" y="2047"/>
                      </a:lnTo>
                      <a:lnTo>
                        <a:pt x="2890" y="2023"/>
                      </a:lnTo>
                      <a:lnTo>
                        <a:pt x="2890" y="2009"/>
                      </a:lnTo>
                      <a:lnTo>
                        <a:pt x="2890" y="1991"/>
                      </a:lnTo>
                      <a:lnTo>
                        <a:pt x="2890" y="107"/>
                      </a:lnTo>
                      <a:lnTo>
                        <a:pt x="2890" y="84"/>
                      </a:lnTo>
                      <a:lnTo>
                        <a:pt x="2879" y="65"/>
                      </a:lnTo>
                      <a:lnTo>
                        <a:pt x="2866" y="49"/>
                      </a:lnTo>
                      <a:lnTo>
                        <a:pt x="2849" y="38"/>
                      </a:lnTo>
                      <a:lnTo>
                        <a:pt x="2830" y="33"/>
                      </a:lnTo>
                      <a:lnTo>
                        <a:pt x="2809" y="33"/>
                      </a:lnTo>
                      <a:lnTo>
                        <a:pt x="2136" y="6"/>
                      </a:lnTo>
                      <a:lnTo>
                        <a:pt x="1444" y="0"/>
                      </a:lnTo>
                      <a:lnTo>
                        <a:pt x="746" y="11"/>
                      </a:lnTo>
                      <a:lnTo>
                        <a:pt x="88" y="33"/>
                      </a:lnTo>
                      <a:lnTo>
                        <a:pt x="72" y="33"/>
                      </a:lnTo>
                      <a:lnTo>
                        <a:pt x="54" y="35"/>
                      </a:lnTo>
                      <a:lnTo>
                        <a:pt x="42" y="41"/>
                      </a:lnTo>
                      <a:lnTo>
                        <a:pt x="24" y="49"/>
                      </a:lnTo>
                      <a:lnTo>
                        <a:pt x="16" y="60"/>
                      </a:lnTo>
                      <a:lnTo>
                        <a:pt x="7" y="73"/>
                      </a:lnTo>
                      <a:lnTo>
                        <a:pt x="2" y="89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9258" name="Rectangle 1034"/>
              <p:cNvSpPr>
                <a:spLocks noChangeArrowheads="1"/>
              </p:cNvSpPr>
              <p:nvPr/>
            </p:nvSpPr>
            <p:spPr bwMode="auto">
              <a:xfrm>
                <a:off x="5220" y="4177"/>
                <a:ext cx="55" cy="1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64" name="Text Box 1040"/>
            <p:cNvSpPr txBox="1">
              <a:spLocks noChangeArrowheads="1"/>
            </p:cNvSpPr>
            <p:nvPr/>
          </p:nvSpPr>
          <p:spPr bwMode="auto">
            <a:xfrm>
              <a:off x="96" y="1824"/>
              <a:ext cx="10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>
                  <a:solidFill>
                    <a:schemeClr val="tx1"/>
                  </a:solidFill>
                </a:rPr>
                <a:t>terminal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9267" name="Line 1043"/>
            <p:cNvSpPr>
              <a:spLocks noChangeShapeType="1"/>
            </p:cNvSpPr>
            <p:nvPr/>
          </p:nvSpPr>
          <p:spPr bwMode="auto">
            <a:xfrm>
              <a:off x="1296" y="172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270" name="Rectangle 1046"/>
          <p:cNvSpPr>
            <a:spLocks noChangeArrowheads="1"/>
          </p:cNvSpPr>
          <p:nvPr/>
        </p:nvSpPr>
        <p:spPr bwMode="auto">
          <a:xfrm>
            <a:off x="4572000" y="2971800"/>
            <a:ext cx="4114800" cy="3124200"/>
          </a:xfrm>
          <a:prstGeom prst="rect">
            <a:avLst/>
          </a:prstGeom>
          <a:solidFill>
            <a:srgbClr val="D1D1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</a:t>
            </a:r>
            <a:r>
              <a:rPr lang="fr-CH" dirty="0" smtClean="0"/>
              <a:t>ryptographie civile </a:t>
            </a:r>
            <a:endParaRPr lang="en-GB" dirty="0"/>
          </a:p>
        </p:txBody>
      </p:sp>
      <p:graphicFrame>
        <p:nvGraphicFramePr>
          <p:cNvPr id="309261" name="Object 103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00800" y="3124200"/>
          <a:ext cx="914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Clip" r:id="rId3" imgW="3541680" imgH="3395520" progId="MS_ClipArt_Gallery.2">
                  <p:embed/>
                </p:oleObj>
              </mc:Choice>
              <mc:Fallback>
                <p:oleObj name="Clip" r:id="rId3" imgW="3541680" imgH="33955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24200"/>
                        <a:ext cx="914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2" name="Object 10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05600" y="3352800"/>
          <a:ext cx="914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Clip" r:id="rId5" imgW="3541680" imgH="3395520" progId="MS_ClipArt_Gallery.2">
                  <p:embed/>
                </p:oleObj>
              </mc:Choice>
              <mc:Fallback>
                <p:oleObj name="Clip" r:id="rId5" imgW="3541680" imgH="33955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52800"/>
                        <a:ext cx="914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3" name="Object 103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62800" y="3657600"/>
          <a:ext cx="914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Clip" r:id="rId6" imgW="3541680" imgH="3395520" progId="MS_ClipArt_Gallery.2">
                  <p:embed/>
                </p:oleObj>
              </mc:Choice>
              <mc:Fallback>
                <p:oleObj name="Clip" r:id="rId6" imgW="3541680" imgH="33955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914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65" name="Text Box 1041"/>
          <p:cNvSpPr txBox="1">
            <a:spLocks noChangeArrowheads="1"/>
          </p:cNvSpPr>
          <p:nvPr/>
        </p:nvSpPr>
        <p:spPr bwMode="auto">
          <a:xfrm>
            <a:off x="5943600" y="4114800"/>
            <a:ext cx="2864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3600" dirty="0">
                <a:solidFill>
                  <a:schemeClr val="bg1"/>
                </a:solidFill>
              </a:rPr>
              <a:t>c</a:t>
            </a:r>
            <a:r>
              <a:rPr lang="fr-CH" sz="3600" dirty="0" smtClean="0">
                <a:solidFill>
                  <a:schemeClr val="bg1"/>
                </a:solidFill>
              </a:rPr>
              <a:t>entre</a:t>
            </a:r>
          </a:p>
          <a:p>
            <a:pPr algn="ctr"/>
            <a:r>
              <a:rPr lang="fr-CH" sz="3600" dirty="0" smtClean="0">
                <a:solidFill>
                  <a:schemeClr val="bg1"/>
                </a:solidFill>
              </a:rPr>
              <a:t>informatique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309284" name="Group 1060"/>
          <p:cNvGrpSpPr>
            <a:grpSpLocks/>
          </p:cNvGrpSpPr>
          <p:nvPr/>
        </p:nvGrpSpPr>
        <p:grpSpPr bwMode="auto">
          <a:xfrm>
            <a:off x="2438400" y="2514600"/>
            <a:ext cx="2590800" cy="2438400"/>
            <a:chOff x="1536" y="1584"/>
            <a:chExt cx="1632" cy="1536"/>
          </a:xfrm>
        </p:grpSpPr>
        <p:sp>
          <p:nvSpPr>
            <p:cNvPr id="309259" name="Rectangle 1035"/>
            <p:cNvSpPr>
              <a:spLocks noChangeArrowheads="1"/>
            </p:cNvSpPr>
            <p:nvPr/>
          </p:nvSpPr>
          <p:spPr bwMode="auto">
            <a:xfrm>
              <a:off x="1536" y="1584"/>
              <a:ext cx="1056" cy="336"/>
            </a:xfrm>
            <a:prstGeom prst="rect">
              <a:avLst/>
            </a:prstGeom>
            <a:solidFill>
              <a:srgbClr val="FFFFFF"/>
            </a:solidFill>
            <a:ln w="2857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r>
                <a:rPr lang="fr-CH" sz="3600">
                  <a:solidFill>
                    <a:schemeClr val="tx1"/>
                  </a:solidFill>
                </a:rPr>
                <a:t>modem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9260" name="Rectangle 1036"/>
            <p:cNvSpPr>
              <a:spLocks noChangeArrowheads="1"/>
            </p:cNvSpPr>
            <p:nvPr/>
          </p:nvSpPr>
          <p:spPr bwMode="auto">
            <a:xfrm>
              <a:off x="2112" y="2784"/>
              <a:ext cx="1056" cy="336"/>
            </a:xfrm>
            <a:prstGeom prst="rect">
              <a:avLst/>
            </a:prstGeom>
            <a:solidFill>
              <a:srgbClr val="FFFFFF"/>
            </a:solidFill>
            <a:ln w="2857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r>
                <a:rPr lang="fr-CH" sz="3600">
                  <a:solidFill>
                    <a:schemeClr val="tx1"/>
                  </a:solidFill>
                </a:rPr>
                <a:t>modem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09266" name="Freeform 1042"/>
            <p:cNvSpPr>
              <a:spLocks/>
            </p:cNvSpPr>
            <p:nvPr/>
          </p:nvSpPr>
          <p:spPr bwMode="auto">
            <a:xfrm>
              <a:off x="2352" y="1920"/>
              <a:ext cx="144" cy="864"/>
            </a:xfrm>
            <a:custGeom>
              <a:avLst/>
              <a:gdLst>
                <a:gd name="T0" fmla="*/ 96 w 144"/>
                <a:gd name="T1" fmla="*/ 0 h 864"/>
                <a:gd name="T2" fmla="*/ 0 w 144"/>
                <a:gd name="T3" fmla="*/ 288 h 864"/>
                <a:gd name="T4" fmla="*/ 144 w 144"/>
                <a:gd name="T5" fmla="*/ 240 h 864"/>
                <a:gd name="T6" fmla="*/ 0 w 144"/>
                <a:gd name="T7" fmla="*/ 576 h 864"/>
                <a:gd name="T8" fmla="*/ 144 w 144"/>
                <a:gd name="T9" fmla="*/ 528 h 864"/>
                <a:gd name="T10" fmla="*/ 0 w 144"/>
                <a:gd name="T11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64">
                  <a:moveTo>
                    <a:pt x="96" y="0"/>
                  </a:moveTo>
                  <a:lnTo>
                    <a:pt x="0" y="288"/>
                  </a:lnTo>
                  <a:lnTo>
                    <a:pt x="144" y="240"/>
                  </a:lnTo>
                  <a:lnTo>
                    <a:pt x="0" y="576"/>
                  </a:lnTo>
                  <a:lnTo>
                    <a:pt x="144" y="528"/>
                  </a:lnTo>
                  <a:lnTo>
                    <a:pt x="0" y="864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268" name="Line 1044"/>
          <p:cNvSpPr>
            <a:spLocks noChangeShapeType="1"/>
          </p:cNvSpPr>
          <p:nvPr/>
        </p:nvSpPr>
        <p:spPr bwMode="auto">
          <a:xfrm>
            <a:off x="5105400" y="4572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71" name="Group 1047"/>
          <p:cNvGrpSpPr>
            <a:grpSpLocks/>
          </p:cNvGrpSpPr>
          <p:nvPr/>
        </p:nvGrpSpPr>
        <p:grpSpPr bwMode="auto">
          <a:xfrm>
            <a:off x="1394990" y="3276600"/>
            <a:ext cx="2118147" cy="2362200"/>
            <a:chOff x="1395" y="2736"/>
            <a:chExt cx="1383" cy="1543"/>
          </a:xfrm>
        </p:grpSpPr>
        <p:grpSp>
          <p:nvGrpSpPr>
            <p:cNvPr id="309272" name="Group 1048"/>
            <p:cNvGrpSpPr>
              <a:grpSpLocks/>
            </p:cNvGrpSpPr>
            <p:nvPr/>
          </p:nvGrpSpPr>
          <p:grpSpPr bwMode="auto">
            <a:xfrm>
              <a:off x="1861" y="2736"/>
              <a:ext cx="917" cy="1543"/>
              <a:chOff x="4368" y="720"/>
              <a:chExt cx="993" cy="1543"/>
            </a:xfrm>
          </p:grpSpPr>
          <p:grpSp>
            <p:nvGrpSpPr>
              <p:cNvPr id="309273" name="Group 1049"/>
              <p:cNvGrpSpPr>
                <a:grpSpLocks/>
              </p:cNvGrpSpPr>
              <p:nvPr/>
            </p:nvGrpSpPr>
            <p:grpSpPr bwMode="auto">
              <a:xfrm>
                <a:off x="4368" y="720"/>
                <a:ext cx="993" cy="1543"/>
                <a:chOff x="3120" y="288"/>
                <a:chExt cx="993" cy="1543"/>
              </a:xfrm>
            </p:grpSpPr>
            <p:sp>
              <p:nvSpPr>
                <p:cNvPr id="309274" name="Freeform 1050"/>
                <p:cNvSpPr>
                  <a:spLocks/>
                </p:cNvSpPr>
                <p:nvPr/>
              </p:nvSpPr>
              <p:spPr bwMode="auto">
                <a:xfrm>
                  <a:off x="3120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9275" name="Group 1051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309276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09277" name="Group 1053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309278" name="Freeform 1054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279" name="Freeform 1055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309280" name="Freeform 1056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281" name="Text Box 1057"/>
            <p:cNvSpPr txBox="1">
              <a:spLocks noChangeArrowheads="1"/>
            </p:cNvSpPr>
            <p:nvPr/>
          </p:nvSpPr>
          <p:spPr bwMode="auto">
            <a:xfrm>
              <a:off x="1395" y="3121"/>
              <a:ext cx="681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 smtClean="0"/>
                <a:t>Edgar</a:t>
              </a:r>
              <a:endParaRPr lang="fr-FR" sz="2800" dirty="0"/>
            </a:p>
          </p:txBody>
        </p:sp>
      </p:grpSp>
      <p:sp>
        <p:nvSpPr>
          <p:cNvPr id="309282" name="Oval 1058"/>
          <p:cNvSpPr>
            <a:spLocks noChangeArrowheads="1"/>
          </p:cNvSpPr>
          <p:nvPr/>
        </p:nvSpPr>
        <p:spPr bwMode="auto">
          <a:xfrm>
            <a:off x="4800600" y="990600"/>
            <a:ext cx="3352800" cy="13716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3600" dirty="0"/>
              <a:t>f</a:t>
            </a:r>
            <a:r>
              <a:rPr lang="fr-CH" sz="3600" dirty="0" smtClean="0">
                <a:solidFill>
                  <a:schemeClr val="tx1"/>
                </a:solidFill>
              </a:rPr>
              <a:t>in des </a:t>
            </a:r>
          </a:p>
          <a:p>
            <a:pPr algn="ctr"/>
            <a:r>
              <a:rPr lang="fr-CH" sz="3600" dirty="0"/>
              <a:t>a</a:t>
            </a:r>
            <a:r>
              <a:rPr lang="fr-CH" sz="3600" dirty="0" smtClean="0">
                <a:solidFill>
                  <a:schemeClr val="tx1"/>
                </a:solidFill>
              </a:rPr>
              <a:t>nnées</a:t>
            </a:r>
            <a:r>
              <a:rPr lang="fr-CH" sz="3600" dirty="0" smtClean="0"/>
              <a:t> </a:t>
            </a:r>
            <a:r>
              <a:rPr lang="fr-CH" sz="3600" dirty="0" smtClean="0">
                <a:solidFill>
                  <a:schemeClr val="tx1"/>
                </a:solidFill>
              </a:rPr>
              <a:t>1960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050" y="6400800"/>
            <a:ext cx="2514600" cy="365125"/>
          </a:xfrm>
        </p:spPr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"/>
            <a:ext cx="8991600" cy="1143000"/>
          </a:xfrm>
        </p:spPr>
        <p:txBody>
          <a:bodyPr/>
          <a:lstStyle/>
          <a:p>
            <a:r>
              <a:rPr lang="fr-CH" dirty="0"/>
              <a:t>IBM </a:t>
            </a:r>
            <a:r>
              <a:rPr lang="fr-CH" dirty="0" smtClean="0"/>
              <a:t>et </a:t>
            </a:r>
            <a:r>
              <a:rPr lang="fr-CH" dirty="0"/>
              <a:t>Lucifer</a:t>
            </a:r>
            <a:endParaRPr lang="en-GB" dirty="0"/>
          </a:p>
        </p:txBody>
      </p:sp>
      <p:grpSp>
        <p:nvGrpSpPr>
          <p:cNvPr id="310505" name="Group 233"/>
          <p:cNvGrpSpPr>
            <a:grpSpLocks/>
          </p:cNvGrpSpPr>
          <p:nvPr/>
        </p:nvGrpSpPr>
        <p:grpSpPr bwMode="auto">
          <a:xfrm>
            <a:off x="3798570" y="1611630"/>
            <a:ext cx="2438400" cy="1447800"/>
            <a:chOff x="2352" y="1008"/>
            <a:chExt cx="1536" cy="912"/>
          </a:xfrm>
        </p:grpSpPr>
        <p:sp>
          <p:nvSpPr>
            <p:cNvPr id="310276" name="Rectangle 4"/>
            <p:cNvSpPr>
              <a:spLocks noChangeArrowheads="1"/>
            </p:cNvSpPr>
            <p:nvPr/>
          </p:nvSpPr>
          <p:spPr bwMode="auto">
            <a:xfrm>
              <a:off x="2352" y="1008"/>
              <a:ext cx="1536" cy="336"/>
            </a:xfrm>
            <a:prstGeom prst="rect">
              <a:avLst/>
            </a:prstGeom>
            <a:solidFill>
              <a:srgbClr val="E7C85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3600">
                  <a:solidFill>
                    <a:schemeClr val="tx1"/>
                  </a:solidFill>
                </a:rPr>
                <a:t>128 bit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10278" name="AutoShape 6"/>
            <p:cNvSpPr>
              <a:spLocks noChangeArrowheads="1"/>
            </p:cNvSpPr>
            <p:nvPr/>
          </p:nvSpPr>
          <p:spPr bwMode="auto">
            <a:xfrm>
              <a:off x="2880" y="1344"/>
              <a:ext cx="384" cy="576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10507" name="Group 235"/>
          <p:cNvGrpSpPr>
            <a:grpSpLocks/>
          </p:cNvGrpSpPr>
          <p:nvPr/>
        </p:nvGrpSpPr>
        <p:grpSpPr bwMode="auto">
          <a:xfrm>
            <a:off x="3768090" y="4114800"/>
            <a:ext cx="2438400" cy="1447800"/>
            <a:chOff x="2304" y="2592"/>
            <a:chExt cx="1536" cy="912"/>
          </a:xfrm>
        </p:grpSpPr>
        <p:sp>
          <p:nvSpPr>
            <p:cNvPr id="310277" name="Rectangle 5"/>
            <p:cNvSpPr>
              <a:spLocks noChangeArrowheads="1"/>
            </p:cNvSpPr>
            <p:nvPr/>
          </p:nvSpPr>
          <p:spPr bwMode="auto">
            <a:xfrm>
              <a:off x="2304" y="3168"/>
              <a:ext cx="1536" cy="336"/>
            </a:xfrm>
            <a:prstGeom prst="rect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3600">
                  <a:solidFill>
                    <a:schemeClr val="tx1"/>
                  </a:solidFill>
                </a:rPr>
                <a:t>128 bit</a:t>
              </a:r>
              <a:endParaRPr lang="en-GB" sz="3600">
                <a:solidFill>
                  <a:schemeClr val="tx1"/>
                </a:solidFill>
              </a:endParaRPr>
            </a:p>
          </p:txBody>
        </p:sp>
        <p:sp>
          <p:nvSpPr>
            <p:cNvPr id="310279" name="AutoShape 7"/>
            <p:cNvSpPr>
              <a:spLocks noChangeArrowheads="1"/>
            </p:cNvSpPr>
            <p:nvPr/>
          </p:nvSpPr>
          <p:spPr bwMode="auto">
            <a:xfrm>
              <a:off x="2880" y="2592"/>
              <a:ext cx="384" cy="576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10506" name="Group 234"/>
          <p:cNvGrpSpPr>
            <a:grpSpLocks/>
          </p:cNvGrpSpPr>
          <p:nvPr/>
        </p:nvGrpSpPr>
        <p:grpSpPr bwMode="auto">
          <a:xfrm>
            <a:off x="6248400" y="2524125"/>
            <a:ext cx="2590800" cy="1362075"/>
            <a:chOff x="3936" y="1590"/>
            <a:chExt cx="1632" cy="858"/>
          </a:xfrm>
        </p:grpSpPr>
        <p:sp>
          <p:nvSpPr>
            <p:cNvPr id="310280" name="Oval 8"/>
            <p:cNvSpPr>
              <a:spLocks noChangeArrowheads="1"/>
            </p:cNvSpPr>
            <p:nvPr/>
          </p:nvSpPr>
          <p:spPr bwMode="auto">
            <a:xfrm>
              <a:off x="4512" y="1920"/>
              <a:ext cx="1056" cy="52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800">
                  <a:solidFill>
                    <a:schemeClr val="bg1"/>
                  </a:solidFill>
                </a:rPr>
                <a:t>128 bit</a:t>
              </a:r>
              <a:endParaRPr lang="en-GB" sz="2800">
                <a:solidFill>
                  <a:schemeClr val="bg1"/>
                </a:solidFill>
              </a:endParaRPr>
            </a:p>
          </p:txBody>
        </p:sp>
        <p:sp>
          <p:nvSpPr>
            <p:cNvPr id="310281" name="Line 9"/>
            <p:cNvSpPr>
              <a:spLocks noChangeShapeType="1"/>
            </p:cNvSpPr>
            <p:nvPr/>
          </p:nvSpPr>
          <p:spPr bwMode="auto">
            <a:xfrm>
              <a:off x="3936" y="2208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10282" name="Text Box 10"/>
            <p:cNvSpPr txBox="1">
              <a:spLocks noChangeArrowheads="1"/>
            </p:cNvSpPr>
            <p:nvPr/>
          </p:nvSpPr>
          <p:spPr bwMode="auto">
            <a:xfrm>
              <a:off x="4752" y="1590"/>
              <a:ext cx="4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2800" dirty="0" smtClean="0"/>
                <a:t>clé</a:t>
              </a:r>
              <a:endParaRPr lang="en-GB" sz="2800" dirty="0"/>
            </a:p>
          </p:txBody>
        </p:sp>
      </p:grpSp>
      <p:grpSp>
        <p:nvGrpSpPr>
          <p:cNvPr id="310502" name="Group 230"/>
          <p:cNvGrpSpPr>
            <a:grpSpLocks/>
          </p:cNvGrpSpPr>
          <p:nvPr/>
        </p:nvGrpSpPr>
        <p:grpSpPr bwMode="auto">
          <a:xfrm>
            <a:off x="533400" y="4494213"/>
            <a:ext cx="1814513" cy="1598612"/>
            <a:chOff x="716" y="1297"/>
            <a:chExt cx="667" cy="621"/>
          </a:xfrm>
        </p:grpSpPr>
        <p:grpSp>
          <p:nvGrpSpPr>
            <p:cNvPr id="310300" name="Group 28"/>
            <p:cNvGrpSpPr>
              <a:grpSpLocks/>
            </p:cNvGrpSpPr>
            <p:nvPr/>
          </p:nvGrpSpPr>
          <p:grpSpPr bwMode="auto">
            <a:xfrm>
              <a:off x="832" y="1327"/>
              <a:ext cx="120" cy="547"/>
              <a:chOff x="832" y="1327"/>
              <a:chExt cx="120" cy="547"/>
            </a:xfrm>
          </p:grpSpPr>
          <p:grpSp>
            <p:nvGrpSpPr>
              <p:cNvPr id="310291" name="Group 19"/>
              <p:cNvGrpSpPr>
                <a:grpSpLocks/>
              </p:cNvGrpSpPr>
              <p:nvPr/>
            </p:nvGrpSpPr>
            <p:grpSpPr bwMode="auto">
              <a:xfrm>
                <a:off x="859" y="1327"/>
                <a:ext cx="66" cy="88"/>
                <a:chOff x="859" y="1327"/>
                <a:chExt cx="66" cy="88"/>
              </a:xfrm>
            </p:grpSpPr>
            <p:sp>
              <p:nvSpPr>
                <p:cNvPr id="310286" name="Freeform 14"/>
                <p:cNvSpPr>
                  <a:spLocks/>
                </p:cNvSpPr>
                <p:nvPr/>
              </p:nvSpPr>
              <p:spPr bwMode="auto">
                <a:xfrm>
                  <a:off x="868" y="1331"/>
                  <a:ext cx="50" cy="84"/>
                </a:xfrm>
                <a:custGeom>
                  <a:avLst/>
                  <a:gdLst>
                    <a:gd name="T0" fmla="*/ 36 w 152"/>
                    <a:gd name="T1" fmla="*/ 235 h 251"/>
                    <a:gd name="T2" fmla="*/ 36 w 152"/>
                    <a:gd name="T3" fmla="*/ 197 h 251"/>
                    <a:gd name="T4" fmla="*/ 25 w 152"/>
                    <a:gd name="T5" fmla="*/ 176 h 251"/>
                    <a:gd name="T6" fmla="*/ 18 w 152"/>
                    <a:gd name="T7" fmla="*/ 160 h 251"/>
                    <a:gd name="T8" fmla="*/ 8 w 152"/>
                    <a:gd name="T9" fmla="*/ 140 h 251"/>
                    <a:gd name="T10" fmla="*/ 3 w 152"/>
                    <a:gd name="T11" fmla="*/ 123 h 251"/>
                    <a:gd name="T12" fmla="*/ 1 w 152"/>
                    <a:gd name="T13" fmla="*/ 110 h 251"/>
                    <a:gd name="T14" fmla="*/ 0 w 152"/>
                    <a:gd name="T15" fmla="*/ 77 h 251"/>
                    <a:gd name="T16" fmla="*/ 3 w 152"/>
                    <a:gd name="T17" fmla="*/ 53 h 251"/>
                    <a:gd name="T18" fmla="*/ 13 w 152"/>
                    <a:gd name="T19" fmla="*/ 33 h 251"/>
                    <a:gd name="T20" fmla="*/ 24 w 152"/>
                    <a:gd name="T21" fmla="*/ 19 h 251"/>
                    <a:gd name="T22" fmla="*/ 32 w 152"/>
                    <a:gd name="T23" fmla="*/ 11 h 251"/>
                    <a:gd name="T24" fmla="*/ 47 w 152"/>
                    <a:gd name="T25" fmla="*/ 3 h 251"/>
                    <a:gd name="T26" fmla="*/ 70 w 152"/>
                    <a:gd name="T27" fmla="*/ 0 h 251"/>
                    <a:gd name="T28" fmla="*/ 94 w 152"/>
                    <a:gd name="T29" fmla="*/ 1 h 251"/>
                    <a:gd name="T30" fmla="*/ 112 w 152"/>
                    <a:gd name="T31" fmla="*/ 5 h 251"/>
                    <a:gd name="T32" fmla="*/ 132 w 152"/>
                    <a:gd name="T33" fmla="*/ 20 h 251"/>
                    <a:gd name="T34" fmla="*/ 141 w 152"/>
                    <a:gd name="T35" fmla="*/ 33 h 251"/>
                    <a:gd name="T36" fmla="*/ 148 w 152"/>
                    <a:gd name="T37" fmla="*/ 45 h 251"/>
                    <a:gd name="T38" fmla="*/ 152 w 152"/>
                    <a:gd name="T39" fmla="*/ 62 h 251"/>
                    <a:gd name="T40" fmla="*/ 151 w 152"/>
                    <a:gd name="T41" fmla="*/ 92 h 251"/>
                    <a:gd name="T42" fmla="*/ 145 w 152"/>
                    <a:gd name="T43" fmla="*/ 119 h 251"/>
                    <a:gd name="T44" fmla="*/ 134 w 152"/>
                    <a:gd name="T45" fmla="*/ 146 h 251"/>
                    <a:gd name="T46" fmla="*/ 126 w 152"/>
                    <a:gd name="T47" fmla="*/ 163 h 251"/>
                    <a:gd name="T48" fmla="*/ 119 w 152"/>
                    <a:gd name="T49" fmla="*/ 179 h 251"/>
                    <a:gd name="T50" fmla="*/ 109 w 152"/>
                    <a:gd name="T51" fmla="*/ 197 h 251"/>
                    <a:gd name="T52" fmla="*/ 107 w 152"/>
                    <a:gd name="T53" fmla="*/ 225 h 251"/>
                    <a:gd name="T54" fmla="*/ 106 w 152"/>
                    <a:gd name="T55" fmla="*/ 241 h 251"/>
                    <a:gd name="T56" fmla="*/ 91 w 152"/>
                    <a:gd name="T57" fmla="*/ 249 h 251"/>
                    <a:gd name="T58" fmla="*/ 75 w 152"/>
                    <a:gd name="T59" fmla="*/ 251 h 251"/>
                    <a:gd name="T60" fmla="*/ 55 w 152"/>
                    <a:gd name="T61" fmla="*/ 249 h 251"/>
                    <a:gd name="T62" fmla="*/ 43 w 152"/>
                    <a:gd name="T63" fmla="*/ 243 h 251"/>
                    <a:gd name="T64" fmla="*/ 36 w 152"/>
                    <a:gd name="T65" fmla="*/ 235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2" h="251">
                      <a:moveTo>
                        <a:pt x="36" y="235"/>
                      </a:moveTo>
                      <a:lnTo>
                        <a:pt x="36" y="197"/>
                      </a:lnTo>
                      <a:lnTo>
                        <a:pt x="25" y="176"/>
                      </a:lnTo>
                      <a:lnTo>
                        <a:pt x="18" y="160"/>
                      </a:lnTo>
                      <a:lnTo>
                        <a:pt x="8" y="140"/>
                      </a:lnTo>
                      <a:lnTo>
                        <a:pt x="3" y="123"/>
                      </a:lnTo>
                      <a:lnTo>
                        <a:pt x="1" y="110"/>
                      </a:lnTo>
                      <a:lnTo>
                        <a:pt x="0" y="77"/>
                      </a:lnTo>
                      <a:lnTo>
                        <a:pt x="3" y="53"/>
                      </a:lnTo>
                      <a:lnTo>
                        <a:pt x="13" y="33"/>
                      </a:lnTo>
                      <a:lnTo>
                        <a:pt x="24" y="19"/>
                      </a:lnTo>
                      <a:lnTo>
                        <a:pt x="32" y="11"/>
                      </a:lnTo>
                      <a:lnTo>
                        <a:pt x="47" y="3"/>
                      </a:lnTo>
                      <a:lnTo>
                        <a:pt x="70" y="0"/>
                      </a:lnTo>
                      <a:lnTo>
                        <a:pt x="94" y="1"/>
                      </a:lnTo>
                      <a:lnTo>
                        <a:pt x="112" y="5"/>
                      </a:lnTo>
                      <a:lnTo>
                        <a:pt x="132" y="20"/>
                      </a:lnTo>
                      <a:lnTo>
                        <a:pt x="141" y="33"/>
                      </a:lnTo>
                      <a:lnTo>
                        <a:pt x="148" y="45"/>
                      </a:lnTo>
                      <a:lnTo>
                        <a:pt x="152" y="62"/>
                      </a:lnTo>
                      <a:lnTo>
                        <a:pt x="151" y="92"/>
                      </a:lnTo>
                      <a:lnTo>
                        <a:pt x="145" y="119"/>
                      </a:lnTo>
                      <a:lnTo>
                        <a:pt x="134" y="146"/>
                      </a:lnTo>
                      <a:lnTo>
                        <a:pt x="126" y="163"/>
                      </a:lnTo>
                      <a:lnTo>
                        <a:pt x="119" y="179"/>
                      </a:lnTo>
                      <a:lnTo>
                        <a:pt x="109" y="197"/>
                      </a:lnTo>
                      <a:lnTo>
                        <a:pt x="107" y="225"/>
                      </a:lnTo>
                      <a:lnTo>
                        <a:pt x="106" y="241"/>
                      </a:lnTo>
                      <a:lnTo>
                        <a:pt x="91" y="249"/>
                      </a:lnTo>
                      <a:lnTo>
                        <a:pt x="75" y="251"/>
                      </a:lnTo>
                      <a:lnTo>
                        <a:pt x="55" y="249"/>
                      </a:lnTo>
                      <a:lnTo>
                        <a:pt x="43" y="243"/>
                      </a:lnTo>
                      <a:lnTo>
                        <a:pt x="36" y="235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87" name="Freeform 15"/>
                <p:cNvSpPr>
                  <a:spLocks/>
                </p:cNvSpPr>
                <p:nvPr/>
              </p:nvSpPr>
              <p:spPr bwMode="auto">
                <a:xfrm>
                  <a:off x="859" y="1327"/>
                  <a:ext cx="66" cy="57"/>
                </a:xfrm>
                <a:custGeom>
                  <a:avLst/>
                  <a:gdLst>
                    <a:gd name="T0" fmla="*/ 14 w 197"/>
                    <a:gd name="T1" fmla="*/ 148 h 172"/>
                    <a:gd name="T2" fmla="*/ 2 w 197"/>
                    <a:gd name="T3" fmla="*/ 131 h 172"/>
                    <a:gd name="T4" fmla="*/ 0 w 197"/>
                    <a:gd name="T5" fmla="*/ 112 h 172"/>
                    <a:gd name="T6" fmla="*/ 1 w 197"/>
                    <a:gd name="T7" fmla="*/ 89 h 172"/>
                    <a:gd name="T8" fmla="*/ 1 w 197"/>
                    <a:gd name="T9" fmla="*/ 71 h 172"/>
                    <a:gd name="T10" fmla="*/ 11 w 197"/>
                    <a:gd name="T11" fmla="*/ 48 h 172"/>
                    <a:gd name="T12" fmla="*/ 21 w 197"/>
                    <a:gd name="T13" fmla="*/ 34 h 172"/>
                    <a:gd name="T14" fmla="*/ 33 w 197"/>
                    <a:gd name="T15" fmla="*/ 21 h 172"/>
                    <a:gd name="T16" fmla="*/ 52 w 197"/>
                    <a:gd name="T17" fmla="*/ 7 h 172"/>
                    <a:gd name="T18" fmla="*/ 66 w 197"/>
                    <a:gd name="T19" fmla="*/ 2 h 172"/>
                    <a:gd name="T20" fmla="*/ 97 w 197"/>
                    <a:gd name="T21" fmla="*/ 0 h 172"/>
                    <a:gd name="T22" fmla="*/ 123 w 197"/>
                    <a:gd name="T23" fmla="*/ 1 h 172"/>
                    <a:gd name="T24" fmla="*/ 142 w 197"/>
                    <a:gd name="T25" fmla="*/ 7 h 172"/>
                    <a:gd name="T26" fmla="*/ 158 w 197"/>
                    <a:gd name="T27" fmla="*/ 13 h 172"/>
                    <a:gd name="T28" fmla="*/ 172 w 197"/>
                    <a:gd name="T29" fmla="*/ 28 h 172"/>
                    <a:gd name="T30" fmla="*/ 183 w 197"/>
                    <a:gd name="T31" fmla="*/ 42 h 172"/>
                    <a:gd name="T32" fmla="*/ 192 w 197"/>
                    <a:gd name="T33" fmla="*/ 57 h 172"/>
                    <a:gd name="T34" fmla="*/ 197 w 197"/>
                    <a:gd name="T35" fmla="*/ 74 h 172"/>
                    <a:gd name="T36" fmla="*/ 197 w 197"/>
                    <a:gd name="T37" fmla="*/ 105 h 172"/>
                    <a:gd name="T38" fmla="*/ 197 w 197"/>
                    <a:gd name="T39" fmla="*/ 127 h 172"/>
                    <a:gd name="T40" fmla="*/ 190 w 197"/>
                    <a:gd name="T41" fmla="*/ 136 h 172"/>
                    <a:gd name="T42" fmla="*/ 179 w 197"/>
                    <a:gd name="T43" fmla="*/ 150 h 172"/>
                    <a:gd name="T44" fmla="*/ 172 w 197"/>
                    <a:gd name="T45" fmla="*/ 161 h 172"/>
                    <a:gd name="T46" fmla="*/ 153 w 197"/>
                    <a:gd name="T47" fmla="*/ 167 h 172"/>
                    <a:gd name="T48" fmla="*/ 135 w 197"/>
                    <a:gd name="T49" fmla="*/ 172 h 172"/>
                    <a:gd name="T50" fmla="*/ 150 w 197"/>
                    <a:gd name="T51" fmla="*/ 150 h 172"/>
                    <a:gd name="T52" fmla="*/ 164 w 197"/>
                    <a:gd name="T53" fmla="*/ 114 h 172"/>
                    <a:gd name="T54" fmla="*/ 165 w 197"/>
                    <a:gd name="T55" fmla="*/ 99 h 172"/>
                    <a:gd name="T56" fmla="*/ 164 w 197"/>
                    <a:gd name="T57" fmla="*/ 88 h 172"/>
                    <a:gd name="T58" fmla="*/ 158 w 197"/>
                    <a:gd name="T59" fmla="*/ 71 h 172"/>
                    <a:gd name="T60" fmla="*/ 127 w 197"/>
                    <a:gd name="T61" fmla="*/ 80 h 172"/>
                    <a:gd name="T62" fmla="*/ 90 w 197"/>
                    <a:gd name="T63" fmla="*/ 80 h 172"/>
                    <a:gd name="T64" fmla="*/ 64 w 197"/>
                    <a:gd name="T65" fmla="*/ 78 h 172"/>
                    <a:gd name="T66" fmla="*/ 44 w 197"/>
                    <a:gd name="T67" fmla="*/ 73 h 172"/>
                    <a:gd name="T68" fmla="*/ 37 w 197"/>
                    <a:gd name="T69" fmla="*/ 82 h 172"/>
                    <a:gd name="T70" fmla="*/ 32 w 197"/>
                    <a:gd name="T71" fmla="*/ 99 h 172"/>
                    <a:gd name="T72" fmla="*/ 32 w 197"/>
                    <a:gd name="T73" fmla="*/ 116 h 172"/>
                    <a:gd name="T74" fmla="*/ 46 w 197"/>
                    <a:gd name="T75" fmla="*/ 152 h 172"/>
                    <a:gd name="T76" fmla="*/ 55 w 197"/>
                    <a:gd name="T77" fmla="*/ 172 h 172"/>
                    <a:gd name="T78" fmla="*/ 32 w 197"/>
                    <a:gd name="T79" fmla="*/ 160 h 172"/>
                    <a:gd name="T80" fmla="*/ 14 w 197"/>
                    <a:gd name="T81" fmla="*/ 148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7" h="172">
                      <a:moveTo>
                        <a:pt x="14" y="148"/>
                      </a:moveTo>
                      <a:lnTo>
                        <a:pt x="2" y="131"/>
                      </a:lnTo>
                      <a:lnTo>
                        <a:pt x="0" y="112"/>
                      </a:lnTo>
                      <a:lnTo>
                        <a:pt x="1" y="89"/>
                      </a:lnTo>
                      <a:lnTo>
                        <a:pt x="1" y="71"/>
                      </a:lnTo>
                      <a:lnTo>
                        <a:pt x="11" y="48"/>
                      </a:lnTo>
                      <a:lnTo>
                        <a:pt x="21" y="34"/>
                      </a:lnTo>
                      <a:lnTo>
                        <a:pt x="33" y="21"/>
                      </a:lnTo>
                      <a:lnTo>
                        <a:pt x="52" y="7"/>
                      </a:lnTo>
                      <a:lnTo>
                        <a:pt x="66" y="2"/>
                      </a:lnTo>
                      <a:lnTo>
                        <a:pt x="97" y="0"/>
                      </a:lnTo>
                      <a:lnTo>
                        <a:pt x="123" y="1"/>
                      </a:lnTo>
                      <a:lnTo>
                        <a:pt x="142" y="7"/>
                      </a:lnTo>
                      <a:lnTo>
                        <a:pt x="158" y="13"/>
                      </a:lnTo>
                      <a:lnTo>
                        <a:pt x="172" y="28"/>
                      </a:lnTo>
                      <a:lnTo>
                        <a:pt x="183" y="42"/>
                      </a:lnTo>
                      <a:lnTo>
                        <a:pt x="192" y="57"/>
                      </a:lnTo>
                      <a:lnTo>
                        <a:pt x="197" y="74"/>
                      </a:lnTo>
                      <a:lnTo>
                        <a:pt x="197" y="105"/>
                      </a:lnTo>
                      <a:lnTo>
                        <a:pt x="197" y="127"/>
                      </a:lnTo>
                      <a:lnTo>
                        <a:pt x="190" y="136"/>
                      </a:lnTo>
                      <a:lnTo>
                        <a:pt x="179" y="150"/>
                      </a:lnTo>
                      <a:lnTo>
                        <a:pt x="172" y="161"/>
                      </a:lnTo>
                      <a:lnTo>
                        <a:pt x="153" y="167"/>
                      </a:lnTo>
                      <a:lnTo>
                        <a:pt x="135" y="172"/>
                      </a:lnTo>
                      <a:lnTo>
                        <a:pt x="150" y="150"/>
                      </a:lnTo>
                      <a:lnTo>
                        <a:pt x="164" y="114"/>
                      </a:lnTo>
                      <a:lnTo>
                        <a:pt x="165" y="99"/>
                      </a:lnTo>
                      <a:lnTo>
                        <a:pt x="164" y="88"/>
                      </a:lnTo>
                      <a:lnTo>
                        <a:pt x="158" y="71"/>
                      </a:lnTo>
                      <a:lnTo>
                        <a:pt x="127" y="80"/>
                      </a:lnTo>
                      <a:lnTo>
                        <a:pt x="90" y="80"/>
                      </a:lnTo>
                      <a:lnTo>
                        <a:pt x="64" y="78"/>
                      </a:lnTo>
                      <a:lnTo>
                        <a:pt x="44" y="73"/>
                      </a:lnTo>
                      <a:lnTo>
                        <a:pt x="37" y="82"/>
                      </a:lnTo>
                      <a:lnTo>
                        <a:pt x="32" y="99"/>
                      </a:lnTo>
                      <a:lnTo>
                        <a:pt x="32" y="116"/>
                      </a:lnTo>
                      <a:lnTo>
                        <a:pt x="46" y="152"/>
                      </a:lnTo>
                      <a:lnTo>
                        <a:pt x="55" y="172"/>
                      </a:lnTo>
                      <a:lnTo>
                        <a:pt x="32" y="160"/>
                      </a:lnTo>
                      <a:lnTo>
                        <a:pt x="14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0290" name="Group 18"/>
                <p:cNvGrpSpPr>
                  <a:grpSpLocks/>
                </p:cNvGrpSpPr>
                <p:nvPr/>
              </p:nvGrpSpPr>
              <p:grpSpPr bwMode="auto">
                <a:xfrm>
                  <a:off x="866" y="1370"/>
                  <a:ext cx="52" cy="9"/>
                  <a:chOff x="866" y="1370"/>
                  <a:chExt cx="52" cy="9"/>
                </a:xfrm>
              </p:grpSpPr>
              <p:sp>
                <p:nvSpPr>
                  <p:cNvPr id="310288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866" y="1370"/>
                    <a:ext cx="7" cy="8"/>
                  </a:xfrm>
                  <a:prstGeom prst="ellipse">
                    <a:avLst/>
                  </a:prstGeom>
                  <a:solidFill>
                    <a:srgbClr val="005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8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372"/>
                    <a:ext cx="6" cy="7"/>
                  </a:xfrm>
                  <a:prstGeom prst="ellipse">
                    <a:avLst/>
                  </a:prstGeom>
                  <a:solidFill>
                    <a:srgbClr val="005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0292" name="Freeform 20"/>
              <p:cNvSpPr>
                <a:spLocks/>
              </p:cNvSpPr>
              <p:nvPr/>
            </p:nvSpPr>
            <p:spPr bwMode="auto">
              <a:xfrm>
                <a:off x="856" y="1697"/>
                <a:ext cx="63" cy="161"/>
              </a:xfrm>
              <a:custGeom>
                <a:avLst/>
                <a:gdLst>
                  <a:gd name="T0" fmla="*/ 43 w 189"/>
                  <a:gd name="T1" fmla="*/ 0 h 482"/>
                  <a:gd name="T2" fmla="*/ 38 w 189"/>
                  <a:gd name="T3" fmla="*/ 57 h 482"/>
                  <a:gd name="T4" fmla="*/ 35 w 189"/>
                  <a:gd name="T5" fmla="*/ 121 h 482"/>
                  <a:gd name="T6" fmla="*/ 35 w 189"/>
                  <a:gd name="T7" fmla="*/ 186 h 482"/>
                  <a:gd name="T8" fmla="*/ 38 w 189"/>
                  <a:gd name="T9" fmla="*/ 246 h 482"/>
                  <a:gd name="T10" fmla="*/ 40 w 189"/>
                  <a:gd name="T11" fmla="*/ 294 h 482"/>
                  <a:gd name="T12" fmla="*/ 40 w 189"/>
                  <a:gd name="T13" fmla="*/ 354 h 482"/>
                  <a:gd name="T14" fmla="*/ 36 w 189"/>
                  <a:gd name="T15" fmla="*/ 379 h 482"/>
                  <a:gd name="T16" fmla="*/ 10 w 189"/>
                  <a:gd name="T17" fmla="*/ 454 h 482"/>
                  <a:gd name="T18" fmla="*/ 0 w 189"/>
                  <a:gd name="T19" fmla="*/ 481 h 482"/>
                  <a:gd name="T20" fmla="*/ 42 w 189"/>
                  <a:gd name="T21" fmla="*/ 482 h 482"/>
                  <a:gd name="T22" fmla="*/ 60 w 189"/>
                  <a:gd name="T23" fmla="*/ 449 h 482"/>
                  <a:gd name="T24" fmla="*/ 72 w 189"/>
                  <a:gd name="T25" fmla="*/ 411 h 482"/>
                  <a:gd name="T26" fmla="*/ 79 w 189"/>
                  <a:gd name="T27" fmla="*/ 351 h 482"/>
                  <a:gd name="T28" fmla="*/ 103 w 189"/>
                  <a:gd name="T29" fmla="*/ 186 h 482"/>
                  <a:gd name="T30" fmla="*/ 111 w 189"/>
                  <a:gd name="T31" fmla="*/ 139 h 482"/>
                  <a:gd name="T32" fmla="*/ 105 w 189"/>
                  <a:gd name="T33" fmla="*/ 229 h 482"/>
                  <a:gd name="T34" fmla="*/ 112 w 189"/>
                  <a:gd name="T35" fmla="*/ 284 h 482"/>
                  <a:gd name="T36" fmla="*/ 114 w 189"/>
                  <a:gd name="T37" fmla="*/ 335 h 482"/>
                  <a:gd name="T38" fmla="*/ 110 w 189"/>
                  <a:gd name="T39" fmla="*/ 381 h 482"/>
                  <a:gd name="T40" fmla="*/ 113 w 189"/>
                  <a:gd name="T41" fmla="*/ 404 h 482"/>
                  <a:gd name="T42" fmla="*/ 139 w 189"/>
                  <a:gd name="T43" fmla="*/ 474 h 482"/>
                  <a:gd name="T44" fmla="*/ 163 w 189"/>
                  <a:gd name="T45" fmla="*/ 475 h 482"/>
                  <a:gd name="T46" fmla="*/ 175 w 189"/>
                  <a:gd name="T47" fmla="*/ 475 h 482"/>
                  <a:gd name="T48" fmla="*/ 189 w 189"/>
                  <a:gd name="T49" fmla="*/ 461 h 482"/>
                  <a:gd name="T50" fmla="*/ 154 w 189"/>
                  <a:gd name="T51" fmla="*/ 381 h 482"/>
                  <a:gd name="T52" fmla="*/ 171 w 189"/>
                  <a:gd name="T53" fmla="*/ 214 h 482"/>
                  <a:gd name="T54" fmla="*/ 179 w 189"/>
                  <a:gd name="T55" fmla="*/ 136 h 482"/>
                  <a:gd name="T56" fmla="*/ 179 w 189"/>
                  <a:gd name="T57" fmla="*/ 3 h 482"/>
                  <a:gd name="T58" fmla="*/ 43 w 189"/>
                  <a:gd name="T5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9" h="482">
                    <a:moveTo>
                      <a:pt x="43" y="0"/>
                    </a:moveTo>
                    <a:lnTo>
                      <a:pt x="38" y="57"/>
                    </a:lnTo>
                    <a:lnTo>
                      <a:pt x="35" y="121"/>
                    </a:lnTo>
                    <a:lnTo>
                      <a:pt x="35" y="186"/>
                    </a:lnTo>
                    <a:lnTo>
                      <a:pt x="38" y="246"/>
                    </a:lnTo>
                    <a:lnTo>
                      <a:pt x="40" y="294"/>
                    </a:lnTo>
                    <a:lnTo>
                      <a:pt x="40" y="354"/>
                    </a:lnTo>
                    <a:lnTo>
                      <a:pt x="36" y="379"/>
                    </a:lnTo>
                    <a:lnTo>
                      <a:pt x="10" y="454"/>
                    </a:lnTo>
                    <a:lnTo>
                      <a:pt x="0" y="481"/>
                    </a:lnTo>
                    <a:lnTo>
                      <a:pt x="42" y="482"/>
                    </a:lnTo>
                    <a:lnTo>
                      <a:pt x="60" y="449"/>
                    </a:lnTo>
                    <a:lnTo>
                      <a:pt x="72" y="411"/>
                    </a:lnTo>
                    <a:lnTo>
                      <a:pt x="79" y="351"/>
                    </a:lnTo>
                    <a:lnTo>
                      <a:pt x="103" y="186"/>
                    </a:lnTo>
                    <a:lnTo>
                      <a:pt x="111" y="139"/>
                    </a:lnTo>
                    <a:lnTo>
                      <a:pt x="105" y="229"/>
                    </a:lnTo>
                    <a:lnTo>
                      <a:pt x="112" y="284"/>
                    </a:lnTo>
                    <a:lnTo>
                      <a:pt x="114" y="335"/>
                    </a:lnTo>
                    <a:lnTo>
                      <a:pt x="110" y="381"/>
                    </a:lnTo>
                    <a:lnTo>
                      <a:pt x="113" y="404"/>
                    </a:lnTo>
                    <a:lnTo>
                      <a:pt x="139" y="474"/>
                    </a:lnTo>
                    <a:lnTo>
                      <a:pt x="163" y="475"/>
                    </a:lnTo>
                    <a:lnTo>
                      <a:pt x="175" y="475"/>
                    </a:lnTo>
                    <a:lnTo>
                      <a:pt x="189" y="461"/>
                    </a:lnTo>
                    <a:lnTo>
                      <a:pt x="154" y="381"/>
                    </a:lnTo>
                    <a:lnTo>
                      <a:pt x="171" y="214"/>
                    </a:lnTo>
                    <a:lnTo>
                      <a:pt x="179" y="136"/>
                    </a:lnTo>
                    <a:lnTo>
                      <a:pt x="179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0295" name="Group 23"/>
              <p:cNvGrpSpPr>
                <a:grpSpLocks/>
              </p:cNvGrpSpPr>
              <p:nvPr/>
            </p:nvGrpSpPr>
            <p:grpSpPr bwMode="auto">
              <a:xfrm>
                <a:off x="833" y="1498"/>
                <a:ext cx="117" cy="160"/>
                <a:chOff x="833" y="1498"/>
                <a:chExt cx="117" cy="160"/>
              </a:xfrm>
            </p:grpSpPr>
            <p:sp>
              <p:nvSpPr>
                <p:cNvPr id="310293" name="Freeform 21"/>
                <p:cNvSpPr>
                  <a:spLocks/>
                </p:cNvSpPr>
                <p:nvPr/>
              </p:nvSpPr>
              <p:spPr bwMode="auto">
                <a:xfrm>
                  <a:off x="833" y="1502"/>
                  <a:ext cx="32" cy="156"/>
                </a:xfrm>
                <a:custGeom>
                  <a:avLst/>
                  <a:gdLst>
                    <a:gd name="T0" fmla="*/ 4 w 95"/>
                    <a:gd name="T1" fmla="*/ 0 h 466"/>
                    <a:gd name="T2" fmla="*/ 0 w 95"/>
                    <a:gd name="T3" fmla="*/ 105 h 466"/>
                    <a:gd name="T4" fmla="*/ 15 w 95"/>
                    <a:gd name="T5" fmla="*/ 250 h 466"/>
                    <a:gd name="T6" fmla="*/ 28 w 95"/>
                    <a:gd name="T7" fmla="*/ 376 h 466"/>
                    <a:gd name="T8" fmla="*/ 52 w 95"/>
                    <a:gd name="T9" fmla="*/ 452 h 466"/>
                    <a:gd name="T10" fmla="*/ 63 w 95"/>
                    <a:gd name="T11" fmla="*/ 466 h 466"/>
                    <a:gd name="T12" fmla="*/ 70 w 95"/>
                    <a:gd name="T13" fmla="*/ 445 h 466"/>
                    <a:gd name="T14" fmla="*/ 73 w 95"/>
                    <a:gd name="T15" fmla="*/ 392 h 466"/>
                    <a:gd name="T16" fmla="*/ 95 w 95"/>
                    <a:gd name="T17" fmla="*/ 377 h 466"/>
                    <a:gd name="T18" fmla="*/ 66 w 95"/>
                    <a:gd name="T19" fmla="*/ 335 h 466"/>
                    <a:gd name="T20" fmla="*/ 47 w 95"/>
                    <a:gd name="T21" fmla="*/ 310 h 466"/>
                    <a:gd name="T22" fmla="*/ 49 w 95"/>
                    <a:gd name="T23" fmla="*/ 95 h 466"/>
                    <a:gd name="T24" fmla="*/ 59 w 95"/>
                    <a:gd name="T25" fmla="*/ 8 h 466"/>
                    <a:gd name="T26" fmla="*/ 4 w 95"/>
                    <a:gd name="T27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5" h="466">
                      <a:moveTo>
                        <a:pt x="4" y="0"/>
                      </a:moveTo>
                      <a:lnTo>
                        <a:pt x="0" y="105"/>
                      </a:lnTo>
                      <a:lnTo>
                        <a:pt x="15" y="250"/>
                      </a:lnTo>
                      <a:lnTo>
                        <a:pt x="28" y="376"/>
                      </a:lnTo>
                      <a:lnTo>
                        <a:pt x="52" y="452"/>
                      </a:lnTo>
                      <a:lnTo>
                        <a:pt x="63" y="466"/>
                      </a:lnTo>
                      <a:lnTo>
                        <a:pt x="70" y="445"/>
                      </a:lnTo>
                      <a:lnTo>
                        <a:pt x="73" y="392"/>
                      </a:lnTo>
                      <a:lnTo>
                        <a:pt x="95" y="377"/>
                      </a:lnTo>
                      <a:lnTo>
                        <a:pt x="66" y="335"/>
                      </a:lnTo>
                      <a:lnTo>
                        <a:pt x="47" y="310"/>
                      </a:lnTo>
                      <a:lnTo>
                        <a:pt x="49" y="95"/>
                      </a:lnTo>
                      <a:lnTo>
                        <a:pt x="59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94" name="Freeform 22"/>
                <p:cNvSpPr>
                  <a:spLocks/>
                </p:cNvSpPr>
                <p:nvPr/>
              </p:nvSpPr>
              <p:spPr bwMode="auto">
                <a:xfrm>
                  <a:off x="922" y="1498"/>
                  <a:ext cx="28" cy="145"/>
                </a:xfrm>
                <a:custGeom>
                  <a:avLst/>
                  <a:gdLst>
                    <a:gd name="T0" fmla="*/ 23 w 83"/>
                    <a:gd name="T1" fmla="*/ 12 h 436"/>
                    <a:gd name="T2" fmla="*/ 35 w 83"/>
                    <a:gd name="T3" fmla="*/ 90 h 436"/>
                    <a:gd name="T4" fmla="*/ 34 w 83"/>
                    <a:gd name="T5" fmla="*/ 276 h 436"/>
                    <a:gd name="T6" fmla="*/ 0 w 83"/>
                    <a:gd name="T7" fmla="*/ 355 h 436"/>
                    <a:gd name="T8" fmla="*/ 8 w 83"/>
                    <a:gd name="T9" fmla="*/ 362 h 436"/>
                    <a:gd name="T10" fmla="*/ 0 w 83"/>
                    <a:gd name="T11" fmla="*/ 402 h 436"/>
                    <a:gd name="T12" fmla="*/ 7 w 83"/>
                    <a:gd name="T13" fmla="*/ 436 h 436"/>
                    <a:gd name="T14" fmla="*/ 34 w 83"/>
                    <a:gd name="T15" fmla="*/ 382 h 436"/>
                    <a:gd name="T16" fmla="*/ 59 w 83"/>
                    <a:gd name="T17" fmla="*/ 286 h 436"/>
                    <a:gd name="T18" fmla="*/ 83 w 83"/>
                    <a:gd name="T19" fmla="*/ 72 h 436"/>
                    <a:gd name="T20" fmla="*/ 72 w 83"/>
                    <a:gd name="T21" fmla="*/ 0 h 436"/>
                    <a:gd name="T22" fmla="*/ 23 w 83"/>
                    <a:gd name="T23" fmla="*/ 12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436">
                      <a:moveTo>
                        <a:pt x="23" y="12"/>
                      </a:moveTo>
                      <a:lnTo>
                        <a:pt x="35" y="90"/>
                      </a:lnTo>
                      <a:lnTo>
                        <a:pt x="34" y="276"/>
                      </a:lnTo>
                      <a:lnTo>
                        <a:pt x="0" y="355"/>
                      </a:lnTo>
                      <a:lnTo>
                        <a:pt x="8" y="362"/>
                      </a:lnTo>
                      <a:lnTo>
                        <a:pt x="0" y="402"/>
                      </a:lnTo>
                      <a:lnTo>
                        <a:pt x="7" y="436"/>
                      </a:lnTo>
                      <a:lnTo>
                        <a:pt x="34" y="382"/>
                      </a:lnTo>
                      <a:lnTo>
                        <a:pt x="59" y="286"/>
                      </a:lnTo>
                      <a:lnTo>
                        <a:pt x="83" y="72"/>
                      </a:lnTo>
                      <a:lnTo>
                        <a:pt x="72" y="0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298" name="Group 26"/>
              <p:cNvGrpSpPr>
                <a:grpSpLocks/>
              </p:cNvGrpSpPr>
              <p:nvPr/>
            </p:nvGrpSpPr>
            <p:grpSpPr bwMode="auto">
              <a:xfrm>
                <a:off x="853" y="1826"/>
                <a:ext cx="70" cy="48"/>
                <a:chOff x="853" y="1826"/>
                <a:chExt cx="70" cy="48"/>
              </a:xfrm>
            </p:grpSpPr>
            <p:sp>
              <p:nvSpPr>
                <p:cNvPr id="310296" name="Freeform 24"/>
                <p:cNvSpPr>
                  <a:spLocks/>
                </p:cNvSpPr>
                <p:nvPr/>
              </p:nvSpPr>
              <p:spPr bwMode="auto">
                <a:xfrm>
                  <a:off x="853" y="1830"/>
                  <a:ext cx="28" cy="44"/>
                </a:xfrm>
                <a:custGeom>
                  <a:avLst/>
                  <a:gdLst>
                    <a:gd name="T0" fmla="*/ 15 w 83"/>
                    <a:gd name="T1" fmla="*/ 66 h 132"/>
                    <a:gd name="T2" fmla="*/ 4 w 83"/>
                    <a:gd name="T3" fmla="*/ 86 h 132"/>
                    <a:gd name="T4" fmla="*/ 0 w 83"/>
                    <a:gd name="T5" fmla="*/ 101 h 132"/>
                    <a:gd name="T6" fmla="*/ 0 w 83"/>
                    <a:gd name="T7" fmla="*/ 113 h 132"/>
                    <a:gd name="T8" fmla="*/ 2 w 83"/>
                    <a:gd name="T9" fmla="*/ 121 h 132"/>
                    <a:gd name="T10" fmla="*/ 8 w 83"/>
                    <a:gd name="T11" fmla="*/ 129 h 132"/>
                    <a:gd name="T12" fmla="*/ 19 w 83"/>
                    <a:gd name="T13" fmla="*/ 132 h 132"/>
                    <a:gd name="T14" fmla="*/ 33 w 83"/>
                    <a:gd name="T15" fmla="*/ 131 h 132"/>
                    <a:gd name="T16" fmla="*/ 47 w 83"/>
                    <a:gd name="T17" fmla="*/ 125 h 132"/>
                    <a:gd name="T18" fmla="*/ 58 w 83"/>
                    <a:gd name="T19" fmla="*/ 112 h 132"/>
                    <a:gd name="T20" fmla="*/ 68 w 83"/>
                    <a:gd name="T21" fmla="*/ 94 h 132"/>
                    <a:gd name="T22" fmla="*/ 74 w 83"/>
                    <a:gd name="T23" fmla="*/ 58 h 132"/>
                    <a:gd name="T24" fmla="*/ 83 w 83"/>
                    <a:gd name="T25" fmla="*/ 23 h 132"/>
                    <a:gd name="T26" fmla="*/ 82 w 83"/>
                    <a:gd name="T27" fmla="*/ 0 h 132"/>
                    <a:gd name="T28" fmla="*/ 65 w 83"/>
                    <a:gd name="T29" fmla="*/ 51 h 132"/>
                    <a:gd name="T30" fmla="*/ 51 w 83"/>
                    <a:gd name="T31" fmla="*/ 83 h 132"/>
                    <a:gd name="T32" fmla="*/ 30 w 83"/>
                    <a:gd name="T33" fmla="*/ 83 h 132"/>
                    <a:gd name="T34" fmla="*/ 12 w 83"/>
                    <a:gd name="T35" fmla="*/ 81 h 132"/>
                    <a:gd name="T36" fmla="*/ 15 w 83"/>
                    <a:gd name="T37" fmla="*/ 66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3" h="132">
                      <a:moveTo>
                        <a:pt x="15" y="66"/>
                      </a:moveTo>
                      <a:lnTo>
                        <a:pt x="4" y="86"/>
                      </a:lnTo>
                      <a:lnTo>
                        <a:pt x="0" y="101"/>
                      </a:lnTo>
                      <a:lnTo>
                        <a:pt x="0" y="113"/>
                      </a:lnTo>
                      <a:lnTo>
                        <a:pt x="2" y="121"/>
                      </a:lnTo>
                      <a:lnTo>
                        <a:pt x="8" y="129"/>
                      </a:lnTo>
                      <a:lnTo>
                        <a:pt x="19" y="132"/>
                      </a:lnTo>
                      <a:lnTo>
                        <a:pt x="33" y="131"/>
                      </a:lnTo>
                      <a:lnTo>
                        <a:pt x="47" y="125"/>
                      </a:lnTo>
                      <a:lnTo>
                        <a:pt x="58" y="112"/>
                      </a:lnTo>
                      <a:lnTo>
                        <a:pt x="68" y="94"/>
                      </a:lnTo>
                      <a:lnTo>
                        <a:pt x="74" y="58"/>
                      </a:lnTo>
                      <a:lnTo>
                        <a:pt x="83" y="23"/>
                      </a:lnTo>
                      <a:lnTo>
                        <a:pt x="82" y="0"/>
                      </a:lnTo>
                      <a:lnTo>
                        <a:pt x="65" y="51"/>
                      </a:lnTo>
                      <a:lnTo>
                        <a:pt x="51" y="83"/>
                      </a:lnTo>
                      <a:lnTo>
                        <a:pt x="30" y="83"/>
                      </a:lnTo>
                      <a:lnTo>
                        <a:pt x="12" y="81"/>
                      </a:lnTo>
                      <a:lnTo>
                        <a:pt x="15" y="66"/>
                      </a:lnTo>
                      <a:close/>
                    </a:path>
                  </a:pathLst>
                </a:custGeom>
                <a:solidFill>
                  <a:srgbClr val="FF1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97" name="Freeform 25"/>
                <p:cNvSpPr>
                  <a:spLocks/>
                </p:cNvSpPr>
                <p:nvPr/>
              </p:nvSpPr>
              <p:spPr bwMode="auto">
                <a:xfrm>
                  <a:off x="892" y="1826"/>
                  <a:ext cx="31" cy="48"/>
                </a:xfrm>
                <a:custGeom>
                  <a:avLst/>
                  <a:gdLst>
                    <a:gd name="T0" fmla="*/ 1 w 93"/>
                    <a:gd name="T1" fmla="*/ 0 h 144"/>
                    <a:gd name="T2" fmla="*/ 0 w 93"/>
                    <a:gd name="T3" fmla="*/ 14 h 144"/>
                    <a:gd name="T4" fmla="*/ 11 w 93"/>
                    <a:gd name="T5" fmla="*/ 51 h 144"/>
                    <a:gd name="T6" fmla="*/ 20 w 93"/>
                    <a:gd name="T7" fmla="*/ 81 h 144"/>
                    <a:gd name="T8" fmla="*/ 29 w 93"/>
                    <a:gd name="T9" fmla="*/ 109 h 144"/>
                    <a:gd name="T10" fmla="*/ 39 w 93"/>
                    <a:gd name="T11" fmla="*/ 125 h 144"/>
                    <a:gd name="T12" fmla="*/ 48 w 93"/>
                    <a:gd name="T13" fmla="*/ 137 h 144"/>
                    <a:gd name="T14" fmla="*/ 61 w 93"/>
                    <a:gd name="T15" fmla="*/ 142 h 144"/>
                    <a:gd name="T16" fmla="*/ 76 w 93"/>
                    <a:gd name="T17" fmla="*/ 144 h 144"/>
                    <a:gd name="T18" fmla="*/ 83 w 93"/>
                    <a:gd name="T19" fmla="*/ 139 h 144"/>
                    <a:gd name="T20" fmla="*/ 90 w 93"/>
                    <a:gd name="T21" fmla="*/ 136 h 144"/>
                    <a:gd name="T22" fmla="*/ 93 w 93"/>
                    <a:gd name="T23" fmla="*/ 121 h 144"/>
                    <a:gd name="T24" fmla="*/ 91 w 93"/>
                    <a:gd name="T25" fmla="*/ 102 h 144"/>
                    <a:gd name="T26" fmla="*/ 83 w 93"/>
                    <a:gd name="T27" fmla="*/ 80 h 144"/>
                    <a:gd name="T28" fmla="*/ 77 w 93"/>
                    <a:gd name="T29" fmla="*/ 68 h 144"/>
                    <a:gd name="T30" fmla="*/ 74 w 93"/>
                    <a:gd name="T31" fmla="*/ 79 h 144"/>
                    <a:gd name="T32" fmla="*/ 71 w 93"/>
                    <a:gd name="T33" fmla="*/ 83 h 144"/>
                    <a:gd name="T34" fmla="*/ 59 w 93"/>
                    <a:gd name="T35" fmla="*/ 87 h 144"/>
                    <a:gd name="T36" fmla="*/ 49 w 93"/>
                    <a:gd name="T37" fmla="*/ 88 h 144"/>
                    <a:gd name="T38" fmla="*/ 30 w 93"/>
                    <a:gd name="T39" fmla="*/ 85 h 144"/>
                    <a:gd name="T40" fmla="*/ 11 w 93"/>
                    <a:gd name="T41" fmla="*/ 29 h 144"/>
                    <a:gd name="T42" fmla="*/ 1 w 93"/>
                    <a:gd name="T4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3" h="144">
                      <a:moveTo>
                        <a:pt x="1" y="0"/>
                      </a:moveTo>
                      <a:lnTo>
                        <a:pt x="0" y="14"/>
                      </a:lnTo>
                      <a:lnTo>
                        <a:pt x="11" y="51"/>
                      </a:lnTo>
                      <a:lnTo>
                        <a:pt x="20" y="81"/>
                      </a:lnTo>
                      <a:lnTo>
                        <a:pt x="29" y="109"/>
                      </a:lnTo>
                      <a:lnTo>
                        <a:pt x="39" y="125"/>
                      </a:lnTo>
                      <a:lnTo>
                        <a:pt x="48" y="137"/>
                      </a:lnTo>
                      <a:lnTo>
                        <a:pt x="61" y="142"/>
                      </a:lnTo>
                      <a:lnTo>
                        <a:pt x="76" y="144"/>
                      </a:lnTo>
                      <a:lnTo>
                        <a:pt x="83" y="139"/>
                      </a:lnTo>
                      <a:lnTo>
                        <a:pt x="90" y="136"/>
                      </a:lnTo>
                      <a:lnTo>
                        <a:pt x="93" y="121"/>
                      </a:lnTo>
                      <a:lnTo>
                        <a:pt x="91" y="102"/>
                      </a:lnTo>
                      <a:lnTo>
                        <a:pt x="83" y="80"/>
                      </a:lnTo>
                      <a:lnTo>
                        <a:pt x="77" y="68"/>
                      </a:lnTo>
                      <a:lnTo>
                        <a:pt x="74" y="79"/>
                      </a:lnTo>
                      <a:lnTo>
                        <a:pt x="71" y="83"/>
                      </a:lnTo>
                      <a:lnTo>
                        <a:pt x="59" y="87"/>
                      </a:lnTo>
                      <a:lnTo>
                        <a:pt x="49" y="88"/>
                      </a:lnTo>
                      <a:lnTo>
                        <a:pt x="30" y="85"/>
                      </a:lnTo>
                      <a:lnTo>
                        <a:pt x="11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1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299" name="Freeform 27"/>
              <p:cNvSpPr>
                <a:spLocks/>
              </p:cNvSpPr>
              <p:nvPr/>
            </p:nvSpPr>
            <p:spPr bwMode="auto">
              <a:xfrm>
                <a:off x="832" y="1406"/>
                <a:ext cx="120" cy="307"/>
              </a:xfrm>
              <a:custGeom>
                <a:avLst/>
                <a:gdLst>
                  <a:gd name="T0" fmla="*/ 142 w 361"/>
                  <a:gd name="T1" fmla="*/ 0 h 920"/>
                  <a:gd name="T2" fmla="*/ 57 w 361"/>
                  <a:gd name="T3" fmla="*/ 48 h 920"/>
                  <a:gd name="T4" fmla="*/ 46 w 361"/>
                  <a:gd name="T5" fmla="*/ 63 h 920"/>
                  <a:gd name="T6" fmla="*/ 0 w 361"/>
                  <a:gd name="T7" fmla="*/ 290 h 920"/>
                  <a:gd name="T8" fmla="*/ 69 w 361"/>
                  <a:gd name="T9" fmla="*/ 300 h 920"/>
                  <a:gd name="T10" fmla="*/ 78 w 361"/>
                  <a:gd name="T11" fmla="*/ 243 h 920"/>
                  <a:gd name="T12" fmla="*/ 104 w 361"/>
                  <a:gd name="T13" fmla="*/ 363 h 920"/>
                  <a:gd name="T14" fmla="*/ 60 w 361"/>
                  <a:gd name="T15" fmla="*/ 517 h 920"/>
                  <a:gd name="T16" fmla="*/ 60 w 361"/>
                  <a:gd name="T17" fmla="*/ 629 h 920"/>
                  <a:gd name="T18" fmla="*/ 69 w 361"/>
                  <a:gd name="T19" fmla="*/ 707 h 920"/>
                  <a:gd name="T20" fmla="*/ 91 w 361"/>
                  <a:gd name="T21" fmla="*/ 821 h 920"/>
                  <a:gd name="T22" fmla="*/ 111 w 361"/>
                  <a:gd name="T23" fmla="*/ 906 h 920"/>
                  <a:gd name="T24" fmla="*/ 178 w 361"/>
                  <a:gd name="T25" fmla="*/ 920 h 920"/>
                  <a:gd name="T26" fmla="*/ 185 w 361"/>
                  <a:gd name="T27" fmla="*/ 905 h 920"/>
                  <a:gd name="T28" fmla="*/ 248 w 361"/>
                  <a:gd name="T29" fmla="*/ 903 h 920"/>
                  <a:gd name="T30" fmla="*/ 269 w 361"/>
                  <a:gd name="T31" fmla="*/ 796 h 920"/>
                  <a:gd name="T32" fmla="*/ 290 w 361"/>
                  <a:gd name="T33" fmla="*/ 655 h 920"/>
                  <a:gd name="T34" fmla="*/ 305 w 361"/>
                  <a:gd name="T35" fmla="*/ 512 h 920"/>
                  <a:gd name="T36" fmla="*/ 265 w 361"/>
                  <a:gd name="T37" fmla="*/ 350 h 920"/>
                  <a:gd name="T38" fmla="*/ 280 w 361"/>
                  <a:gd name="T39" fmla="*/ 259 h 920"/>
                  <a:gd name="T40" fmla="*/ 290 w 361"/>
                  <a:gd name="T41" fmla="*/ 292 h 920"/>
                  <a:gd name="T42" fmla="*/ 361 w 361"/>
                  <a:gd name="T43" fmla="*/ 273 h 920"/>
                  <a:gd name="T44" fmla="*/ 306 w 361"/>
                  <a:gd name="T45" fmla="*/ 61 h 920"/>
                  <a:gd name="T46" fmla="*/ 215 w 361"/>
                  <a:gd name="T47" fmla="*/ 0 h 920"/>
                  <a:gd name="T48" fmla="*/ 212 w 361"/>
                  <a:gd name="T49" fmla="*/ 7 h 920"/>
                  <a:gd name="T50" fmla="*/ 201 w 361"/>
                  <a:gd name="T51" fmla="*/ 16 h 920"/>
                  <a:gd name="T52" fmla="*/ 191 w 361"/>
                  <a:gd name="T53" fmla="*/ 18 h 920"/>
                  <a:gd name="T54" fmla="*/ 182 w 361"/>
                  <a:gd name="T55" fmla="*/ 18 h 920"/>
                  <a:gd name="T56" fmla="*/ 170 w 361"/>
                  <a:gd name="T57" fmla="*/ 17 h 920"/>
                  <a:gd name="T58" fmla="*/ 159 w 361"/>
                  <a:gd name="T59" fmla="*/ 15 h 920"/>
                  <a:gd name="T60" fmla="*/ 147 w 361"/>
                  <a:gd name="T61" fmla="*/ 7 h 920"/>
                  <a:gd name="T62" fmla="*/ 142 w 361"/>
                  <a:gd name="T63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920">
                    <a:moveTo>
                      <a:pt x="142" y="0"/>
                    </a:moveTo>
                    <a:lnTo>
                      <a:pt x="57" y="48"/>
                    </a:lnTo>
                    <a:lnTo>
                      <a:pt x="46" y="63"/>
                    </a:lnTo>
                    <a:lnTo>
                      <a:pt x="0" y="290"/>
                    </a:lnTo>
                    <a:lnTo>
                      <a:pt x="69" y="300"/>
                    </a:lnTo>
                    <a:lnTo>
                      <a:pt x="78" y="243"/>
                    </a:lnTo>
                    <a:lnTo>
                      <a:pt x="104" y="363"/>
                    </a:lnTo>
                    <a:lnTo>
                      <a:pt x="60" y="517"/>
                    </a:lnTo>
                    <a:lnTo>
                      <a:pt x="60" y="629"/>
                    </a:lnTo>
                    <a:lnTo>
                      <a:pt x="69" y="707"/>
                    </a:lnTo>
                    <a:lnTo>
                      <a:pt x="91" y="821"/>
                    </a:lnTo>
                    <a:lnTo>
                      <a:pt x="111" y="906"/>
                    </a:lnTo>
                    <a:lnTo>
                      <a:pt x="178" y="920"/>
                    </a:lnTo>
                    <a:lnTo>
                      <a:pt x="185" y="905"/>
                    </a:lnTo>
                    <a:lnTo>
                      <a:pt x="248" y="903"/>
                    </a:lnTo>
                    <a:lnTo>
                      <a:pt x="269" y="796"/>
                    </a:lnTo>
                    <a:lnTo>
                      <a:pt x="290" y="655"/>
                    </a:lnTo>
                    <a:lnTo>
                      <a:pt x="305" y="512"/>
                    </a:lnTo>
                    <a:lnTo>
                      <a:pt x="265" y="350"/>
                    </a:lnTo>
                    <a:lnTo>
                      <a:pt x="280" y="259"/>
                    </a:lnTo>
                    <a:lnTo>
                      <a:pt x="290" y="292"/>
                    </a:lnTo>
                    <a:lnTo>
                      <a:pt x="361" y="273"/>
                    </a:lnTo>
                    <a:lnTo>
                      <a:pt x="306" y="61"/>
                    </a:lnTo>
                    <a:lnTo>
                      <a:pt x="215" y="0"/>
                    </a:lnTo>
                    <a:lnTo>
                      <a:pt x="212" y="7"/>
                    </a:lnTo>
                    <a:lnTo>
                      <a:pt x="201" y="16"/>
                    </a:lnTo>
                    <a:lnTo>
                      <a:pt x="191" y="18"/>
                    </a:lnTo>
                    <a:lnTo>
                      <a:pt x="182" y="18"/>
                    </a:lnTo>
                    <a:lnTo>
                      <a:pt x="170" y="17"/>
                    </a:lnTo>
                    <a:lnTo>
                      <a:pt x="159" y="15"/>
                    </a:lnTo>
                    <a:lnTo>
                      <a:pt x="147" y="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1F3F"/>
              </a:solidFill>
              <a:ln w="4763">
                <a:solidFill>
                  <a:srgbClr val="FF1F3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24" name="Group 52"/>
            <p:cNvGrpSpPr>
              <a:grpSpLocks/>
            </p:cNvGrpSpPr>
            <p:nvPr/>
          </p:nvGrpSpPr>
          <p:grpSpPr bwMode="auto">
            <a:xfrm>
              <a:off x="912" y="1314"/>
              <a:ext cx="125" cy="587"/>
              <a:chOff x="912" y="1314"/>
              <a:chExt cx="125" cy="587"/>
            </a:xfrm>
          </p:grpSpPr>
          <p:grpSp>
            <p:nvGrpSpPr>
              <p:cNvPr id="310304" name="Group 32"/>
              <p:cNvGrpSpPr>
                <a:grpSpLocks/>
              </p:cNvGrpSpPr>
              <p:nvPr/>
            </p:nvGrpSpPr>
            <p:grpSpPr bwMode="auto">
              <a:xfrm>
                <a:off x="938" y="1314"/>
                <a:ext cx="67" cy="142"/>
                <a:chOff x="938" y="1314"/>
                <a:chExt cx="67" cy="142"/>
              </a:xfrm>
            </p:grpSpPr>
            <p:sp>
              <p:nvSpPr>
                <p:cNvPr id="310301" name="Freeform 29"/>
                <p:cNvSpPr>
                  <a:spLocks/>
                </p:cNvSpPr>
                <p:nvPr/>
              </p:nvSpPr>
              <p:spPr bwMode="auto">
                <a:xfrm>
                  <a:off x="938" y="1314"/>
                  <a:ext cx="67" cy="109"/>
                </a:xfrm>
                <a:custGeom>
                  <a:avLst/>
                  <a:gdLst>
                    <a:gd name="T0" fmla="*/ 76 w 200"/>
                    <a:gd name="T1" fmla="*/ 4 h 326"/>
                    <a:gd name="T2" fmla="*/ 56 w 200"/>
                    <a:gd name="T3" fmla="*/ 15 h 326"/>
                    <a:gd name="T4" fmla="*/ 41 w 200"/>
                    <a:gd name="T5" fmla="*/ 29 h 326"/>
                    <a:gd name="T6" fmla="*/ 30 w 200"/>
                    <a:gd name="T7" fmla="*/ 46 h 326"/>
                    <a:gd name="T8" fmla="*/ 19 w 200"/>
                    <a:gd name="T9" fmla="*/ 79 h 326"/>
                    <a:gd name="T10" fmla="*/ 8 w 200"/>
                    <a:gd name="T11" fmla="*/ 128 h 326"/>
                    <a:gd name="T12" fmla="*/ 0 w 200"/>
                    <a:gd name="T13" fmla="*/ 171 h 326"/>
                    <a:gd name="T14" fmla="*/ 2 w 200"/>
                    <a:gd name="T15" fmla="*/ 190 h 326"/>
                    <a:gd name="T16" fmla="*/ 5 w 200"/>
                    <a:gd name="T17" fmla="*/ 207 h 326"/>
                    <a:gd name="T18" fmla="*/ 8 w 200"/>
                    <a:gd name="T19" fmla="*/ 234 h 326"/>
                    <a:gd name="T20" fmla="*/ 23 w 200"/>
                    <a:gd name="T21" fmla="*/ 326 h 326"/>
                    <a:gd name="T22" fmla="*/ 34 w 200"/>
                    <a:gd name="T23" fmla="*/ 307 h 326"/>
                    <a:gd name="T24" fmla="*/ 49 w 200"/>
                    <a:gd name="T25" fmla="*/ 305 h 326"/>
                    <a:gd name="T26" fmla="*/ 60 w 200"/>
                    <a:gd name="T27" fmla="*/ 300 h 326"/>
                    <a:gd name="T28" fmla="*/ 74 w 200"/>
                    <a:gd name="T29" fmla="*/ 288 h 326"/>
                    <a:gd name="T30" fmla="*/ 69 w 200"/>
                    <a:gd name="T31" fmla="*/ 240 h 326"/>
                    <a:gd name="T32" fmla="*/ 69 w 200"/>
                    <a:gd name="T33" fmla="*/ 224 h 326"/>
                    <a:gd name="T34" fmla="*/ 55 w 200"/>
                    <a:gd name="T35" fmla="*/ 191 h 326"/>
                    <a:gd name="T36" fmla="*/ 52 w 200"/>
                    <a:gd name="T37" fmla="*/ 139 h 326"/>
                    <a:gd name="T38" fmla="*/ 55 w 200"/>
                    <a:gd name="T39" fmla="*/ 91 h 326"/>
                    <a:gd name="T40" fmla="*/ 82 w 200"/>
                    <a:gd name="T41" fmla="*/ 61 h 326"/>
                    <a:gd name="T42" fmla="*/ 130 w 200"/>
                    <a:gd name="T43" fmla="*/ 57 h 326"/>
                    <a:gd name="T44" fmla="*/ 152 w 200"/>
                    <a:gd name="T45" fmla="*/ 86 h 326"/>
                    <a:gd name="T46" fmla="*/ 150 w 200"/>
                    <a:gd name="T47" fmla="*/ 186 h 326"/>
                    <a:gd name="T48" fmla="*/ 130 w 200"/>
                    <a:gd name="T49" fmla="*/ 225 h 326"/>
                    <a:gd name="T50" fmla="*/ 126 w 200"/>
                    <a:gd name="T51" fmla="*/ 288 h 326"/>
                    <a:gd name="T52" fmla="*/ 137 w 200"/>
                    <a:gd name="T53" fmla="*/ 279 h 326"/>
                    <a:gd name="T54" fmla="*/ 147 w 200"/>
                    <a:gd name="T55" fmla="*/ 289 h 326"/>
                    <a:gd name="T56" fmla="*/ 158 w 200"/>
                    <a:gd name="T57" fmla="*/ 297 h 326"/>
                    <a:gd name="T58" fmla="*/ 167 w 200"/>
                    <a:gd name="T59" fmla="*/ 302 h 326"/>
                    <a:gd name="T60" fmla="*/ 180 w 200"/>
                    <a:gd name="T61" fmla="*/ 311 h 326"/>
                    <a:gd name="T62" fmla="*/ 190 w 200"/>
                    <a:gd name="T63" fmla="*/ 244 h 326"/>
                    <a:gd name="T64" fmla="*/ 195 w 200"/>
                    <a:gd name="T65" fmla="*/ 204 h 326"/>
                    <a:gd name="T66" fmla="*/ 199 w 200"/>
                    <a:gd name="T67" fmla="*/ 178 h 326"/>
                    <a:gd name="T68" fmla="*/ 200 w 200"/>
                    <a:gd name="T69" fmla="*/ 160 h 326"/>
                    <a:gd name="T70" fmla="*/ 199 w 200"/>
                    <a:gd name="T71" fmla="*/ 139 h 326"/>
                    <a:gd name="T72" fmla="*/ 195 w 200"/>
                    <a:gd name="T73" fmla="*/ 123 h 326"/>
                    <a:gd name="T74" fmla="*/ 190 w 200"/>
                    <a:gd name="T75" fmla="*/ 107 h 326"/>
                    <a:gd name="T76" fmla="*/ 187 w 200"/>
                    <a:gd name="T77" fmla="*/ 90 h 326"/>
                    <a:gd name="T78" fmla="*/ 187 w 200"/>
                    <a:gd name="T79" fmla="*/ 78 h 326"/>
                    <a:gd name="T80" fmla="*/ 183 w 200"/>
                    <a:gd name="T81" fmla="*/ 60 h 326"/>
                    <a:gd name="T82" fmla="*/ 176 w 200"/>
                    <a:gd name="T83" fmla="*/ 40 h 326"/>
                    <a:gd name="T84" fmla="*/ 163 w 200"/>
                    <a:gd name="T85" fmla="*/ 20 h 326"/>
                    <a:gd name="T86" fmla="*/ 144 w 200"/>
                    <a:gd name="T87" fmla="*/ 7 h 326"/>
                    <a:gd name="T88" fmla="*/ 124 w 200"/>
                    <a:gd name="T89" fmla="*/ 1 h 326"/>
                    <a:gd name="T90" fmla="*/ 104 w 200"/>
                    <a:gd name="T91" fmla="*/ 0 h 326"/>
                    <a:gd name="T92" fmla="*/ 76 w 200"/>
                    <a:gd name="T93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0" h="326">
                      <a:moveTo>
                        <a:pt x="76" y="4"/>
                      </a:moveTo>
                      <a:lnTo>
                        <a:pt x="56" y="15"/>
                      </a:lnTo>
                      <a:lnTo>
                        <a:pt x="41" y="29"/>
                      </a:lnTo>
                      <a:lnTo>
                        <a:pt x="30" y="46"/>
                      </a:lnTo>
                      <a:lnTo>
                        <a:pt x="19" y="79"/>
                      </a:lnTo>
                      <a:lnTo>
                        <a:pt x="8" y="128"/>
                      </a:lnTo>
                      <a:lnTo>
                        <a:pt x="0" y="171"/>
                      </a:lnTo>
                      <a:lnTo>
                        <a:pt x="2" y="190"/>
                      </a:lnTo>
                      <a:lnTo>
                        <a:pt x="5" y="207"/>
                      </a:lnTo>
                      <a:lnTo>
                        <a:pt x="8" y="234"/>
                      </a:lnTo>
                      <a:lnTo>
                        <a:pt x="23" y="326"/>
                      </a:lnTo>
                      <a:lnTo>
                        <a:pt x="34" y="307"/>
                      </a:lnTo>
                      <a:lnTo>
                        <a:pt x="49" y="305"/>
                      </a:lnTo>
                      <a:lnTo>
                        <a:pt x="60" y="300"/>
                      </a:lnTo>
                      <a:lnTo>
                        <a:pt x="74" y="288"/>
                      </a:lnTo>
                      <a:lnTo>
                        <a:pt x="69" y="240"/>
                      </a:lnTo>
                      <a:lnTo>
                        <a:pt x="69" y="224"/>
                      </a:lnTo>
                      <a:lnTo>
                        <a:pt x="55" y="191"/>
                      </a:lnTo>
                      <a:lnTo>
                        <a:pt x="52" y="139"/>
                      </a:lnTo>
                      <a:lnTo>
                        <a:pt x="55" y="91"/>
                      </a:lnTo>
                      <a:lnTo>
                        <a:pt x="82" y="61"/>
                      </a:lnTo>
                      <a:lnTo>
                        <a:pt x="130" y="57"/>
                      </a:lnTo>
                      <a:lnTo>
                        <a:pt x="152" y="86"/>
                      </a:lnTo>
                      <a:lnTo>
                        <a:pt x="150" y="186"/>
                      </a:lnTo>
                      <a:lnTo>
                        <a:pt x="130" y="225"/>
                      </a:lnTo>
                      <a:lnTo>
                        <a:pt x="126" y="288"/>
                      </a:lnTo>
                      <a:lnTo>
                        <a:pt x="137" y="279"/>
                      </a:lnTo>
                      <a:lnTo>
                        <a:pt x="147" y="289"/>
                      </a:lnTo>
                      <a:lnTo>
                        <a:pt x="158" y="297"/>
                      </a:lnTo>
                      <a:lnTo>
                        <a:pt x="167" y="302"/>
                      </a:lnTo>
                      <a:lnTo>
                        <a:pt x="180" y="311"/>
                      </a:lnTo>
                      <a:lnTo>
                        <a:pt x="190" y="244"/>
                      </a:lnTo>
                      <a:lnTo>
                        <a:pt x="195" y="204"/>
                      </a:lnTo>
                      <a:lnTo>
                        <a:pt x="199" y="178"/>
                      </a:lnTo>
                      <a:lnTo>
                        <a:pt x="200" y="160"/>
                      </a:lnTo>
                      <a:lnTo>
                        <a:pt x="199" y="139"/>
                      </a:lnTo>
                      <a:lnTo>
                        <a:pt x="195" y="123"/>
                      </a:lnTo>
                      <a:lnTo>
                        <a:pt x="190" y="107"/>
                      </a:lnTo>
                      <a:lnTo>
                        <a:pt x="187" y="90"/>
                      </a:lnTo>
                      <a:lnTo>
                        <a:pt x="187" y="78"/>
                      </a:lnTo>
                      <a:lnTo>
                        <a:pt x="183" y="60"/>
                      </a:lnTo>
                      <a:lnTo>
                        <a:pt x="176" y="40"/>
                      </a:lnTo>
                      <a:lnTo>
                        <a:pt x="163" y="20"/>
                      </a:lnTo>
                      <a:lnTo>
                        <a:pt x="144" y="7"/>
                      </a:lnTo>
                      <a:lnTo>
                        <a:pt x="124" y="1"/>
                      </a:lnTo>
                      <a:lnTo>
                        <a:pt x="104" y="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302" name="Freeform 30"/>
                <p:cNvSpPr>
                  <a:spLocks/>
                </p:cNvSpPr>
                <p:nvPr/>
              </p:nvSpPr>
              <p:spPr bwMode="auto">
                <a:xfrm>
                  <a:off x="946" y="1331"/>
                  <a:ext cx="54" cy="125"/>
                </a:xfrm>
                <a:custGeom>
                  <a:avLst/>
                  <a:gdLst>
                    <a:gd name="T0" fmla="*/ 60 w 164"/>
                    <a:gd name="T1" fmla="*/ 4 h 374"/>
                    <a:gd name="T2" fmla="*/ 47 w 164"/>
                    <a:gd name="T3" fmla="*/ 12 h 374"/>
                    <a:gd name="T4" fmla="*/ 37 w 164"/>
                    <a:gd name="T5" fmla="*/ 25 h 374"/>
                    <a:gd name="T6" fmla="*/ 31 w 164"/>
                    <a:gd name="T7" fmla="*/ 40 h 374"/>
                    <a:gd name="T8" fmla="*/ 28 w 164"/>
                    <a:gd name="T9" fmla="*/ 59 h 374"/>
                    <a:gd name="T10" fmla="*/ 26 w 164"/>
                    <a:gd name="T11" fmla="*/ 86 h 374"/>
                    <a:gd name="T12" fmla="*/ 31 w 164"/>
                    <a:gd name="T13" fmla="*/ 134 h 374"/>
                    <a:gd name="T14" fmla="*/ 35 w 164"/>
                    <a:gd name="T15" fmla="*/ 151 h 374"/>
                    <a:gd name="T16" fmla="*/ 47 w 164"/>
                    <a:gd name="T17" fmla="*/ 174 h 374"/>
                    <a:gd name="T18" fmla="*/ 47 w 164"/>
                    <a:gd name="T19" fmla="*/ 231 h 374"/>
                    <a:gd name="T20" fmla="*/ 0 w 164"/>
                    <a:gd name="T21" fmla="*/ 262 h 374"/>
                    <a:gd name="T22" fmla="*/ 85 w 164"/>
                    <a:gd name="T23" fmla="*/ 374 h 374"/>
                    <a:gd name="T24" fmla="*/ 164 w 164"/>
                    <a:gd name="T25" fmla="*/ 255 h 374"/>
                    <a:gd name="T26" fmla="*/ 108 w 164"/>
                    <a:gd name="T27" fmla="*/ 219 h 374"/>
                    <a:gd name="T28" fmla="*/ 108 w 164"/>
                    <a:gd name="T29" fmla="*/ 175 h 374"/>
                    <a:gd name="T30" fmla="*/ 125 w 164"/>
                    <a:gd name="T31" fmla="*/ 149 h 374"/>
                    <a:gd name="T32" fmla="*/ 129 w 164"/>
                    <a:gd name="T33" fmla="*/ 135 h 374"/>
                    <a:gd name="T34" fmla="*/ 133 w 164"/>
                    <a:gd name="T35" fmla="*/ 90 h 374"/>
                    <a:gd name="T36" fmla="*/ 134 w 164"/>
                    <a:gd name="T37" fmla="*/ 64 h 374"/>
                    <a:gd name="T38" fmla="*/ 134 w 164"/>
                    <a:gd name="T39" fmla="*/ 45 h 374"/>
                    <a:gd name="T40" fmla="*/ 128 w 164"/>
                    <a:gd name="T41" fmla="*/ 28 h 374"/>
                    <a:gd name="T42" fmla="*/ 120 w 164"/>
                    <a:gd name="T43" fmla="*/ 14 h 374"/>
                    <a:gd name="T44" fmla="*/ 108 w 164"/>
                    <a:gd name="T45" fmla="*/ 6 h 374"/>
                    <a:gd name="T46" fmla="*/ 92 w 164"/>
                    <a:gd name="T47" fmla="*/ 0 h 374"/>
                    <a:gd name="T48" fmla="*/ 76 w 164"/>
                    <a:gd name="T49" fmla="*/ 0 h 374"/>
                    <a:gd name="T50" fmla="*/ 60 w 164"/>
                    <a:gd name="T51" fmla="*/ 4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4" h="374">
                      <a:moveTo>
                        <a:pt x="60" y="4"/>
                      </a:moveTo>
                      <a:lnTo>
                        <a:pt x="47" y="12"/>
                      </a:lnTo>
                      <a:lnTo>
                        <a:pt x="37" y="25"/>
                      </a:lnTo>
                      <a:lnTo>
                        <a:pt x="31" y="40"/>
                      </a:lnTo>
                      <a:lnTo>
                        <a:pt x="28" y="59"/>
                      </a:lnTo>
                      <a:lnTo>
                        <a:pt x="26" y="86"/>
                      </a:lnTo>
                      <a:lnTo>
                        <a:pt x="31" y="134"/>
                      </a:lnTo>
                      <a:lnTo>
                        <a:pt x="35" y="151"/>
                      </a:lnTo>
                      <a:lnTo>
                        <a:pt x="47" y="174"/>
                      </a:lnTo>
                      <a:lnTo>
                        <a:pt x="47" y="231"/>
                      </a:lnTo>
                      <a:lnTo>
                        <a:pt x="0" y="262"/>
                      </a:lnTo>
                      <a:lnTo>
                        <a:pt x="85" y="374"/>
                      </a:lnTo>
                      <a:lnTo>
                        <a:pt x="164" y="255"/>
                      </a:lnTo>
                      <a:lnTo>
                        <a:pt x="108" y="219"/>
                      </a:lnTo>
                      <a:lnTo>
                        <a:pt x="108" y="175"/>
                      </a:lnTo>
                      <a:lnTo>
                        <a:pt x="125" y="149"/>
                      </a:lnTo>
                      <a:lnTo>
                        <a:pt x="129" y="135"/>
                      </a:lnTo>
                      <a:lnTo>
                        <a:pt x="133" y="90"/>
                      </a:lnTo>
                      <a:lnTo>
                        <a:pt x="134" y="64"/>
                      </a:lnTo>
                      <a:lnTo>
                        <a:pt x="134" y="45"/>
                      </a:lnTo>
                      <a:lnTo>
                        <a:pt x="128" y="28"/>
                      </a:lnTo>
                      <a:lnTo>
                        <a:pt x="120" y="14"/>
                      </a:lnTo>
                      <a:lnTo>
                        <a:pt x="108" y="6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0" y="4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303" name="Freeform 31"/>
                <p:cNvSpPr>
                  <a:spLocks/>
                </p:cNvSpPr>
                <p:nvPr/>
              </p:nvSpPr>
              <p:spPr bwMode="auto">
                <a:xfrm>
                  <a:off x="957" y="1353"/>
                  <a:ext cx="18" cy="23"/>
                </a:xfrm>
                <a:custGeom>
                  <a:avLst/>
                  <a:gdLst>
                    <a:gd name="T0" fmla="*/ 6 w 54"/>
                    <a:gd name="T1" fmla="*/ 1 h 70"/>
                    <a:gd name="T2" fmla="*/ 21 w 54"/>
                    <a:gd name="T3" fmla="*/ 0 h 70"/>
                    <a:gd name="T4" fmla="*/ 34 w 54"/>
                    <a:gd name="T5" fmla="*/ 5 h 70"/>
                    <a:gd name="T6" fmla="*/ 40 w 54"/>
                    <a:gd name="T7" fmla="*/ 6 h 70"/>
                    <a:gd name="T8" fmla="*/ 40 w 54"/>
                    <a:gd name="T9" fmla="*/ 62 h 70"/>
                    <a:gd name="T10" fmla="*/ 54 w 54"/>
                    <a:gd name="T11" fmla="*/ 62 h 70"/>
                    <a:gd name="T12" fmla="*/ 43 w 54"/>
                    <a:gd name="T13" fmla="*/ 70 h 70"/>
                    <a:gd name="T14" fmla="*/ 35 w 54"/>
                    <a:gd name="T15" fmla="*/ 62 h 70"/>
                    <a:gd name="T16" fmla="*/ 35 w 54"/>
                    <a:gd name="T17" fmla="*/ 20 h 70"/>
                    <a:gd name="T18" fmla="*/ 15 w 54"/>
                    <a:gd name="T19" fmla="*/ 24 h 70"/>
                    <a:gd name="T20" fmla="*/ 28 w 54"/>
                    <a:gd name="T21" fmla="*/ 17 h 70"/>
                    <a:gd name="T22" fmla="*/ 11 w 54"/>
                    <a:gd name="T23" fmla="*/ 18 h 70"/>
                    <a:gd name="T24" fmla="*/ 0 w 54"/>
                    <a:gd name="T25" fmla="*/ 13 h 70"/>
                    <a:gd name="T26" fmla="*/ 6 w 54"/>
                    <a:gd name="T27" fmla="*/ 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70">
                      <a:moveTo>
                        <a:pt x="6" y="1"/>
                      </a:moveTo>
                      <a:lnTo>
                        <a:pt x="21" y="0"/>
                      </a:lnTo>
                      <a:lnTo>
                        <a:pt x="34" y="5"/>
                      </a:lnTo>
                      <a:lnTo>
                        <a:pt x="40" y="6"/>
                      </a:lnTo>
                      <a:lnTo>
                        <a:pt x="40" y="62"/>
                      </a:lnTo>
                      <a:lnTo>
                        <a:pt x="54" y="62"/>
                      </a:lnTo>
                      <a:lnTo>
                        <a:pt x="43" y="70"/>
                      </a:lnTo>
                      <a:lnTo>
                        <a:pt x="35" y="62"/>
                      </a:lnTo>
                      <a:lnTo>
                        <a:pt x="35" y="20"/>
                      </a:lnTo>
                      <a:lnTo>
                        <a:pt x="15" y="24"/>
                      </a:lnTo>
                      <a:lnTo>
                        <a:pt x="28" y="17"/>
                      </a:lnTo>
                      <a:lnTo>
                        <a:pt x="11" y="18"/>
                      </a:lnTo>
                      <a:lnTo>
                        <a:pt x="0" y="13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309" name="Group 37"/>
              <p:cNvGrpSpPr>
                <a:grpSpLocks/>
              </p:cNvGrpSpPr>
              <p:nvPr/>
            </p:nvGrpSpPr>
            <p:grpSpPr bwMode="auto">
              <a:xfrm>
                <a:off x="932" y="1598"/>
                <a:ext cx="103" cy="278"/>
                <a:chOff x="932" y="1598"/>
                <a:chExt cx="103" cy="278"/>
              </a:xfrm>
            </p:grpSpPr>
            <p:grpSp>
              <p:nvGrpSpPr>
                <p:cNvPr id="310307" name="Group 35"/>
                <p:cNvGrpSpPr>
                  <a:grpSpLocks/>
                </p:cNvGrpSpPr>
                <p:nvPr/>
              </p:nvGrpSpPr>
              <p:grpSpPr bwMode="auto">
                <a:xfrm>
                  <a:off x="932" y="1598"/>
                  <a:ext cx="103" cy="278"/>
                  <a:chOff x="932" y="1598"/>
                  <a:chExt cx="103" cy="278"/>
                </a:xfrm>
              </p:grpSpPr>
              <p:sp>
                <p:nvSpPr>
                  <p:cNvPr id="310305" name="Freeform 33"/>
                  <p:cNvSpPr>
                    <a:spLocks/>
                  </p:cNvSpPr>
                  <p:nvPr/>
                </p:nvSpPr>
                <p:spPr bwMode="auto">
                  <a:xfrm>
                    <a:off x="932" y="1658"/>
                    <a:ext cx="74" cy="218"/>
                  </a:xfrm>
                  <a:custGeom>
                    <a:avLst/>
                    <a:gdLst>
                      <a:gd name="T0" fmla="*/ 41 w 222"/>
                      <a:gd name="T1" fmla="*/ 15 h 654"/>
                      <a:gd name="T2" fmla="*/ 43 w 222"/>
                      <a:gd name="T3" fmla="*/ 202 h 654"/>
                      <a:gd name="T4" fmla="*/ 42 w 222"/>
                      <a:gd name="T5" fmla="*/ 362 h 654"/>
                      <a:gd name="T6" fmla="*/ 51 w 222"/>
                      <a:gd name="T7" fmla="*/ 515 h 654"/>
                      <a:gd name="T8" fmla="*/ 26 w 222"/>
                      <a:gd name="T9" fmla="*/ 581 h 654"/>
                      <a:gd name="T10" fmla="*/ 6 w 222"/>
                      <a:gd name="T11" fmla="*/ 625 h 654"/>
                      <a:gd name="T12" fmla="*/ 0 w 222"/>
                      <a:gd name="T13" fmla="*/ 638 h 654"/>
                      <a:gd name="T14" fmla="*/ 10 w 222"/>
                      <a:gd name="T15" fmla="*/ 654 h 654"/>
                      <a:gd name="T16" fmla="*/ 49 w 222"/>
                      <a:gd name="T17" fmla="*/ 651 h 654"/>
                      <a:gd name="T18" fmla="*/ 85 w 222"/>
                      <a:gd name="T19" fmla="*/ 565 h 654"/>
                      <a:gd name="T20" fmla="*/ 87 w 222"/>
                      <a:gd name="T21" fmla="*/ 510 h 654"/>
                      <a:gd name="T22" fmla="*/ 113 w 222"/>
                      <a:gd name="T23" fmla="*/ 328 h 654"/>
                      <a:gd name="T24" fmla="*/ 117 w 222"/>
                      <a:gd name="T25" fmla="*/ 287 h 654"/>
                      <a:gd name="T26" fmla="*/ 115 w 222"/>
                      <a:gd name="T27" fmla="*/ 372 h 654"/>
                      <a:gd name="T28" fmla="*/ 127 w 222"/>
                      <a:gd name="T29" fmla="*/ 492 h 654"/>
                      <a:gd name="T30" fmla="*/ 124 w 222"/>
                      <a:gd name="T31" fmla="*/ 548 h 654"/>
                      <a:gd name="T32" fmla="*/ 142 w 222"/>
                      <a:gd name="T33" fmla="*/ 604 h 654"/>
                      <a:gd name="T34" fmla="*/ 165 w 222"/>
                      <a:gd name="T35" fmla="*/ 644 h 654"/>
                      <a:gd name="T36" fmla="*/ 201 w 222"/>
                      <a:gd name="T37" fmla="*/ 647 h 654"/>
                      <a:gd name="T38" fmla="*/ 212 w 222"/>
                      <a:gd name="T39" fmla="*/ 632 h 654"/>
                      <a:gd name="T40" fmla="*/ 174 w 222"/>
                      <a:gd name="T41" fmla="*/ 546 h 654"/>
                      <a:gd name="T42" fmla="*/ 170 w 222"/>
                      <a:gd name="T43" fmla="*/ 505 h 654"/>
                      <a:gd name="T44" fmla="*/ 177 w 222"/>
                      <a:gd name="T45" fmla="*/ 419 h 654"/>
                      <a:gd name="T46" fmla="*/ 191 w 222"/>
                      <a:gd name="T47" fmla="*/ 275 h 654"/>
                      <a:gd name="T48" fmla="*/ 222 w 222"/>
                      <a:gd name="T49" fmla="*/ 0 h 654"/>
                      <a:gd name="T50" fmla="*/ 41 w 222"/>
                      <a:gd name="T51" fmla="*/ 15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22" h="654">
                        <a:moveTo>
                          <a:pt x="41" y="15"/>
                        </a:moveTo>
                        <a:lnTo>
                          <a:pt x="43" y="202"/>
                        </a:lnTo>
                        <a:lnTo>
                          <a:pt x="42" y="362"/>
                        </a:lnTo>
                        <a:lnTo>
                          <a:pt x="51" y="515"/>
                        </a:lnTo>
                        <a:lnTo>
                          <a:pt x="26" y="581"/>
                        </a:lnTo>
                        <a:lnTo>
                          <a:pt x="6" y="625"/>
                        </a:lnTo>
                        <a:lnTo>
                          <a:pt x="0" y="638"/>
                        </a:lnTo>
                        <a:lnTo>
                          <a:pt x="10" y="654"/>
                        </a:lnTo>
                        <a:lnTo>
                          <a:pt x="49" y="651"/>
                        </a:lnTo>
                        <a:lnTo>
                          <a:pt x="85" y="565"/>
                        </a:lnTo>
                        <a:lnTo>
                          <a:pt x="87" y="510"/>
                        </a:lnTo>
                        <a:lnTo>
                          <a:pt x="113" y="328"/>
                        </a:lnTo>
                        <a:lnTo>
                          <a:pt x="117" y="287"/>
                        </a:lnTo>
                        <a:lnTo>
                          <a:pt x="115" y="372"/>
                        </a:lnTo>
                        <a:lnTo>
                          <a:pt x="127" y="492"/>
                        </a:lnTo>
                        <a:lnTo>
                          <a:pt x="124" y="548"/>
                        </a:lnTo>
                        <a:lnTo>
                          <a:pt x="142" y="604"/>
                        </a:lnTo>
                        <a:lnTo>
                          <a:pt x="165" y="644"/>
                        </a:lnTo>
                        <a:lnTo>
                          <a:pt x="201" y="647"/>
                        </a:lnTo>
                        <a:lnTo>
                          <a:pt x="212" y="632"/>
                        </a:lnTo>
                        <a:lnTo>
                          <a:pt x="174" y="546"/>
                        </a:lnTo>
                        <a:lnTo>
                          <a:pt x="170" y="505"/>
                        </a:lnTo>
                        <a:lnTo>
                          <a:pt x="177" y="419"/>
                        </a:lnTo>
                        <a:lnTo>
                          <a:pt x="191" y="275"/>
                        </a:lnTo>
                        <a:lnTo>
                          <a:pt x="222" y="0"/>
                        </a:lnTo>
                        <a:lnTo>
                          <a:pt x="41" y="15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06" name="Freeform 34"/>
                  <p:cNvSpPr>
                    <a:spLocks/>
                  </p:cNvSpPr>
                  <p:nvPr/>
                </p:nvSpPr>
                <p:spPr bwMode="auto">
                  <a:xfrm>
                    <a:off x="1018" y="1598"/>
                    <a:ext cx="17" cy="27"/>
                  </a:xfrm>
                  <a:custGeom>
                    <a:avLst/>
                    <a:gdLst>
                      <a:gd name="T0" fmla="*/ 52 w 52"/>
                      <a:gd name="T1" fmla="*/ 0 h 82"/>
                      <a:gd name="T2" fmla="*/ 52 w 52"/>
                      <a:gd name="T3" fmla="*/ 43 h 82"/>
                      <a:gd name="T4" fmla="*/ 0 w 52"/>
                      <a:gd name="T5" fmla="*/ 82 h 82"/>
                      <a:gd name="T6" fmla="*/ 24 w 52"/>
                      <a:gd name="T7" fmla="*/ 6 h 82"/>
                      <a:gd name="T8" fmla="*/ 52 w 52"/>
                      <a:gd name="T9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82">
                        <a:moveTo>
                          <a:pt x="52" y="0"/>
                        </a:moveTo>
                        <a:lnTo>
                          <a:pt x="52" y="43"/>
                        </a:lnTo>
                        <a:lnTo>
                          <a:pt x="0" y="82"/>
                        </a:lnTo>
                        <a:lnTo>
                          <a:pt x="24" y="6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308" name="Freeform 36"/>
                <p:cNvSpPr>
                  <a:spLocks/>
                </p:cNvSpPr>
                <p:nvPr/>
              </p:nvSpPr>
              <p:spPr bwMode="auto">
                <a:xfrm>
                  <a:off x="970" y="1660"/>
                  <a:ext cx="6" cy="96"/>
                </a:xfrm>
                <a:custGeom>
                  <a:avLst/>
                  <a:gdLst>
                    <a:gd name="T0" fmla="*/ 17 w 17"/>
                    <a:gd name="T1" fmla="*/ 0 h 289"/>
                    <a:gd name="T2" fmla="*/ 17 w 17"/>
                    <a:gd name="T3" fmla="*/ 97 h 289"/>
                    <a:gd name="T4" fmla="*/ 14 w 17"/>
                    <a:gd name="T5" fmla="*/ 154 h 289"/>
                    <a:gd name="T6" fmla="*/ 10 w 17"/>
                    <a:gd name="T7" fmla="*/ 215 h 289"/>
                    <a:gd name="T8" fmla="*/ 0 w 17"/>
                    <a:gd name="T9" fmla="*/ 275 h 289"/>
                    <a:gd name="T10" fmla="*/ 3 w 17"/>
                    <a:gd name="T11" fmla="*/ 289 h 289"/>
                    <a:gd name="T12" fmla="*/ 17 w 17"/>
                    <a:gd name="T13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89">
                      <a:moveTo>
                        <a:pt x="17" y="0"/>
                      </a:moveTo>
                      <a:lnTo>
                        <a:pt x="17" y="97"/>
                      </a:lnTo>
                      <a:lnTo>
                        <a:pt x="14" y="154"/>
                      </a:lnTo>
                      <a:lnTo>
                        <a:pt x="10" y="215"/>
                      </a:lnTo>
                      <a:lnTo>
                        <a:pt x="0" y="275"/>
                      </a:lnTo>
                      <a:lnTo>
                        <a:pt x="3" y="28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5F1F"/>
                </a:solidFill>
                <a:ln w="4763">
                  <a:solidFill>
                    <a:srgbClr val="FF5F1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312" name="Group 40"/>
              <p:cNvGrpSpPr>
                <a:grpSpLocks/>
              </p:cNvGrpSpPr>
              <p:nvPr/>
            </p:nvGrpSpPr>
            <p:grpSpPr bwMode="auto">
              <a:xfrm>
                <a:off x="928" y="1840"/>
                <a:ext cx="79" cy="61"/>
                <a:chOff x="928" y="1840"/>
                <a:chExt cx="79" cy="61"/>
              </a:xfrm>
            </p:grpSpPr>
            <p:sp>
              <p:nvSpPr>
                <p:cNvPr id="310310" name="Freeform 38"/>
                <p:cNvSpPr>
                  <a:spLocks/>
                </p:cNvSpPr>
                <p:nvPr/>
              </p:nvSpPr>
              <p:spPr bwMode="auto">
                <a:xfrm>
                  <a:off x="971" y="1840"/>
                  <a:ext cx="36" cy="58"/>
                </a:xfrm>
                <a:custGeom>
                  <a:avLst/>
                  <a:gdLst>
                    <a:gd name="T0" fmla="*/ 7 w 107"/>
                    <a:gd name="T1" fmla="*/ 0 h 173"/>
                    <a:gd name="T2" fmla="*/ 0 w 107"/>
                    <a:gd name="T3" fmla="*/ 26 h 173"/>
                    <a:gd name="T4" fmla="*/ 0 w 107"/>
                    <a:gd name="T5" fmla="*/ 77 h 173"/>
                    <a:gd name="T6" fmla="*/ 11 w 107"/>
                    <a:gd name="T7" fmla="*/ 58 h 173"/>
                    <a:gd name="T8" fmla="*/ 22 w 107"/>
                    <a:gd name="T9" fmla="*/ 83 h 173"/>
                    <a:gd name="T10" fmla="*/ 26 w 107"/>
                    <a:gd name="T11" fmla="*/ 119 h 173"/>
                    <a:gd name="T12" fmla="*/ 43 w 107"/>
                    <a:gd name="T13" fmla="*/ 151 h 173"/>
                    <a:gd name="T14" fmla="*/ 69 w 107"/>
                    <a:gd name="T15" fmla="*/ 168 h 173"/>
                    <a:gd name="T16" fmla="*/ 89 w 107"/>
                    <a:gd name="T17" fmla="*/ 173 h 173"/>
                    <a:gd name="T18" fmla="*/ 107 w 107"/>
                    <a:gd name="T19" fmla="*/ 170 h 173"/>
                    <a:gd name="T20" fmla="*/ 107 w 107"/>
                    <a:gd name="T21" fmla="*/ 135 h 173"/>
                    <a:gd name="T22" fmla="*/ 92 w 107"/>
                    <a:gd name="T23" fmla="*/ 84 h 173"/>
                    <a:gd name="T24" fmla="*/ 84 w 107"/>
                    <a:gd name="T25" fmla="*/ 97 h 173"/>
                    <a:gd name="T26" fmla="*/ 69 w 107"/>
                    <a:gd name="T27" fmla="*/ 97 h 173"/>
                    <a:gd name="T28" fmla="*/ 47 w 107"/>
                    <a:gd name="T29" fmla="*/ 95 h 173"/>
                    <a:gd name="T30" fmla="*/ 33 w 107"/>
                    <a:gd name="T31" fmla="*/ 72 h 173"/>
                    <a:gd name="T32" fmla="*/ 20 w 107"/>
                    <a:gd name="T33" fmla="*/ 45 h 173"/>
                    <a:gd name="T34" fmla="*/ 7 w 107"/>
                    <a:gd name="T3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7" h="173">
                      <a:moveTo>
                        <a:pt x="7" y="0"/>
                      </a:moveTo>
                      <a:lnTo>
                        <a:pt x="0" y="26"/>
                      </a:lnTo>
                      <a:lnTo>
                        <a:pt x="0" y="77"/>
                      </a:lnTo>
                      <a:lnTo>
                        <a:pt x="11" y="58"/>
                      </a:lnTo>
                      <a:lnTo>
                        <a:pt x="22" y="83"/>
                      </a:lnTo>
                      <a:lnTo>
                        <a:pt x="26" y="119"/>
                      </a:lnTo>
                      <a:lnTo>
                        <a:pt x="43" y="151"/>
                      </a:lnTo>
                      <a:lnTo>
                        <a:pt x="69" y="168"/>
                      </a:lnTo>
                      <a:lnTo>
                        <a:pt x="89" y="173"/>
                      </a:lnTo>
                      <a:lnTo>
                        <a:pt x="107" y="170"/>
                      </a:lnTo>
                      <a:lnTo>
                        <a:pt x="107" y="135"/>
                      </a:lnTo>
                      <a:lnTo>
                        <a:pt x="92" y="84"/>
                      </a:lnTo>
                      <a:lnTo>
                        <a:pt x="84" y="97"/>
                      </a:lnTo>
                      <a:lnTo>
                        <a:pt x="69" y="97"/>
                      </a:lnTo>
                      <a:lnTo>
                        <a:pt x="47" y="95"/>
                      </a:lnTo>
                      <a:lnTo>
                        <a:pt x="33" y="72"/>
                      </a:lnTo>
                      <a:lnTo>
                        <a:pt x="2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311" name="Freeform 39"/>
                <p:cNvSpPr>
                  <a:spLocks/>
                </p:cNvSpPr>
                <p:nvPr/>
              </p:nvSpPr>
              <p:spPr bwMode="auto">
                <a:xfrm>
                  <a:off x="928" y="1841"/>
                  <a:ext cx="33" cy="60"/>
                </a:xfrm>
                <a:custGeom>
                  <a:avLst/>
                  <a:gdLst>
                    <a:gd name="T0" fmla="*/ 98 w 99"/>
                    <a:gd name="T1" fmla="*/ 0 h 180"/>
                    <a:gd name="T2" fmla="*/ 99 w 99"/>
                    <a:gd name="T3" fmla="*/ 72 h 180"/>
                    <a:gd name="T4" fmla="*/ 93 w 99"/>
                    <a:gd name="T5" fmla="*/ 54 h 180"/>
                    <a:gd name="T6" fmla="*/ 85 w 99"/>
                    <a:gd name="T7" fmla="*/ 76 h 180"/>
                    <a:gd name="T8" fmla="*/ 78 w 99"/>
                    <a:gd name="T9" fmla="*/ 111 h 180"/>
                    <a:gd name="T10" fmla="*/ 69 w 99"/>
                    <a:gd name="T11" fmla="*/ 139 h 180"/>
                    <a:gd name="T12" fmla="*/ 49 w 99"/>
                    <a:gd name="T13" fmla="*/ 162 h 180"/>
                    <a:gd name="T14" fmla="*/ 31 w 99"/>
                    <a:gd name="T15" fmla="*/ 175 h 180"/>
                    <a:gd name="T16" fmla="*/ 13 w 99"/>
                    <a:gd name="T17" fmla="*/ 180 h 180"/>
                    <a:gd name="T18" fmla="*/ 8 w 99"/>
                    <a:gd name="T19" fmla="*/ 171 h 180"/>
                    <a:gd name="T20" fmla="*/ 2 w 99"/>
                    <a:gd name="T21" fmla="*/ 155 h 180"/>
                    <a:gd name="T22" fmla="*/ 0 w 99"/>
                    <a:gd name="T23" fmla="*/ 137 h 180"/>
                    <a:gd name="T24" fmla="*/ 3 w 99"/>
                    <a:gd name="T25" fmla="*/ 119 h 180"/>
                    <a:gd name="T26" fmla="*/ 11 w 99"/>
                    <a:gd name="T27" fmla="*/ 88 h 180"/>
                    <a:gd name="T28" fmla="*/ 25 w 99"/>
                    <a:gd name="T29" fmla="*/ 99 h 180"/>
                    <a:gd name="T30" fmla="*/ 47 w 99"/>
                    <a:gd name="T31" fmla="*/ 99 h 180"/>
                    <a:gd name="T32" fmla="*/ 61 w 99"/>
                    <a:gd name="T33" fmla="*/ 98 h 180"/>
                    <a:gd name="T34" fmla="*/ 87 w 99"/>
                    <a:gd name="T35" fmla="*/ 37 h 180"/>
                    <a:gd name="T36" fmla="*/ 98 w 99"/>
                    <a:gd name="T3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180">
                      <a:moveTo>
                        <a:pt x="98" y="0"/>
                      </a:moveTo>
                      <a:lnTo>
                        <a:pt x="99" y="72"/>
                      </a:lnTo>
                      <a:lnTo>
                        <a:pt x="93" y="54"/>
                      </a:lnTo>
                      <a:lnTo>
                        <a:pt x="85" y="76"/>
                      </a:lnTo>
                      <a:lnTo>
                        <a:pt x="78" y="111"/>
                      </a:lnTo>
                      <a:lnTo>
                        <a:pt x="69" y="139"/>
                      </a:lnTo>
                      <a:lnTo>
                        <a:pt x="49" y="162"/>
                      </a:lnTo>
                      <a:lnTo>
                        <a:pt x="31" y="175"/>
                      </a:lnTo>
                      <a:lnTo>
                        <a:pt x="13" y="180"/>
                      </a:lnTo>
                      <a:lnTo>
                        <a:pt x="8" y="171"/>
                      </a:lnTo>
                      <a:lnTo>
                        <a:pt x="2" y="155"/>
                      </a:lnTo>
                      <a:lnTo>
                        <a:pt x="0" y="137"/>
                      </a:lnTo>
                      <a:lnTo>
                        <a:pt x="3" y="119"/>
                      </a:lnTo>
                      <a:lnTo>
                        <a:pt x="11" y="88"/>
                      </a:lnTo>
                      <a:lnTo>
                        <a:pt x="25" y="99"/>
                      </a:lnTo>
                      <a:lnTo>
                        <a:pt x="47" y="99"/>
                      </a:lnTo>
                      <a:lnTo>
                        <a:pt x="61" y="98"/>
                      </a:lnTo>
                      <a:lnTo>
                        <a:pt x="87" y="37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322" name="Group 50"/>
              <p:cNvGrpSpPr>
                <a:grpSpLocks/>
              </p:cNvGrpSpPr>
              <p:nvPr/>
            </p:nvGrpSpPr>
            <p:grpSpPr bwMode="auto">
              <a:xfrm>
                <a:off x="912" y="1412"/>
                <a:ext cx="125" cy="426"/>
                <a:chOff x="912" y="1412"/>
                <a:chExt cx="125" cy="426"/>
              </a:xfrm>
            </p:grpSpPr>
            <p:grpSp>
              <p:nvGrpSpPr>
                <p:cNvPr id="310317" name="Group 45"/>
                <p:cNvGrpSpPr>
                  <a:grpSpLocks/>
                </p:cNvGrpSpPr>
                <p:nvPr/>
              </p:nvGrpSpPr>
              <p:grpSpPr bwMode="auto">
                <a:xfrm>
                  <a:off x="912" y="1412"/>
                  <a:ext cx="125" cy="426"/>
                  <a:chOff x="912" y="1412"/>
                  <a:chExt cx="125" cy="426"/>
                </a:xfrm>
              </p:grpSpPr>
              <p:sp>
                <p:nvSpPr>
                  <p:cNvPr id="310313" name="Freeform 41"/>
                  <p:cNvSpPr>
                    <a:spLocks/>
                  </p:cNvSpPr>
                  <p:nvPr/>
                </p:nvSpPr>
                <p:spPr bwMode="auto">
                  <a:xfrm>
                    <a:off x="912" y="1412"/>
                    <a:ext cx="125" cy="426"/>
                  </a:xfrm>
                  <a:custGeom>
                    <a:avLst/>
                    <a:gdLst>
                      <a:gd name="T0" fmla="*/ 107 w 377"/>
                      <a:gd name="T1" fmla="*/ 13 h 1277"/>
                      <a:gd name="T2" fmla="*/ 33 w 377"/>
                      <a:gd name="T3" fmla="*/ 55 h 1277"/>
                      <a:gd name="T4" fmla="*/ 14 w 377"/>
                      <a:gd name="T5" fmla="*/ 89 h 1277"/>
                      <a:gd name="T6" fmla="*/ 0 w 377"/>
                      <a:gd name="T7" fmla="*/ 384 h 1277"/>
                      <a:gd name="T8" fmla="*/ 6 w 377"/>
                      <a:gd name="T9" fmla="*/ 454 h 1277"/>
                      <a:gd name="T10" fmla="*/ 51 w 377"/>
                      <a:gd name="T11" fmla="*/ 448 h 1277"/>
                      <a:gd name="T12" fmla="*/ 48 w 377"/>
                      <a:gd name="T13" fmla="*/ 621 h 1277"/>
                      <a:gd name="T14" fmla="*/ 70 w 377"/>
                      <a:gd name="T15" fmla="*/ 621 h 1277"/>
                      <a:gd name="T16" fmla="*/ 96 w 377"/>
                      <a:gd name="T17" fmla="*/ 982 h 1277"/>
                      <a:gd name="T18" fmla="*/ 98 w 377"/>
                      <a:gd name="T19" fmla="*/ 1173 h 1277"/>
                      <a:gd name="T20" fmla="*/ 102 w 377"/>
                      <a:gd name="T21" fmla="*/ 1260 h 1277"/>
                      <a:gd name="T22" fmla="*/ 121 w 377"/>
                      <a:gd name="T23" fmla="*/ 1277 h 1277"/>
                      <a:gd name="T24" fmla="*/ 153 w 377"/>
                      <a:gd name="T25" fmla="*/ 1262 h 1277"/>
                      <a:gd name="T26" fmla="*/ 171 w 377"/>
                      <a:gd name="T27" fmla="*/ 1115 h 1277"/>
                      <a:gd name="T28" fmla="*/ 184 w 377"/>
                      <a:gd name="T29" fmla="*/ 1268 h 1277"/>
                      <a:gd name="T30" fmla="*/ 211 w 377"/>
                      <a:gd name="T31" fmla="*/ 1275 h 1277"/>
                      <a:gd name="T32" fmla="*/ 236 w 377"/>
                      <a:gd name="T33" fmla="*/ 1265 h 1277"/>
                      <a:gd name="T34" fmla="*/ 263 w 377"/>
                      <a:gd name="T35" fmla="*/ 974 h 1277"/>
                      <a:gd name="T36" fmla="*/ 297 w 377"/>
                      <a:gd name="T37" fmla="*/ 762 h 1277"/>
                      <a:gd name="T38" fmla="*/ 348 w 377"/>
                      <a:gd name="T39" fmla="*/ 565 h 1277"/>
                      <a:gd name="T40" fmla="*/ 377 w 377"/>
                      <a:gd name="T41" fmla="*/ 562 h 1277"/>
                      <a:gd name="T42" fmla="*/ 350 w 377"/>
                      <a:gd name="T43" fmla="*/ 290 h 1277"/>
                      <a:gd name="T44" fmla="*/ 349 w 377"/>
                      <a:gd name="T45" fmla="*/ 76 h 1277"/>
                      <a:gd name="T46" fmla="*/ 332 w 377"/>
                      <a:gd name="T47" fmla="*/ 52 h 1277"/>
                      <a:gd name="T48" fmla="*/ 254 w 377"/>
                      <a:gd name="T49" fmla="*/ 0 h 1277"/>
                      <a:gd name="T50" fmla="*/ 187 w 377"/>
                      <a:gd name="T51" fmla="*/ 114 h 1277"/>
                      <a:gd name="T52" fmla="*/ 107 w 377"/>
                      <a:gd name="T53" fmla="*/ 13 h 1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77" h="1277">
                        <a:moveTo>
                          <a:pt x="107" y="13"/>
                        </a:moveTo>
                        <a:lnTo>
                          <a:pt x="33" y="55"/>
                        </a:lnTo>
                        <a:lnTo>
                          <a:pt x="14" y="89"/>
                        </a:lnTo>
                        <a:lnTo>
                          <a:pt x="0" y="384"/>
                        </a:lnTo>
                        <a:lnTo>
                          <a:pt x="6" y="454"/>
                        </a:lnTo>
                        <a:lnTo>
                          <a:pt x="51" y="448"/>
                        </a:lnTo>
                        <a:lnTo>
                          <a:pt x="48" y="621"/>
                        </a:lnTo>
                        <a:lnTo>
                          <a:pt x="70" y="621"/>
                        </a:lnTo>
                        <a:lnTo>
                          <a:pt x="96" y="982"/>
                        </a:lnTo>
                        <a:lnTo>
                          <a:pt x="98" y="1173"/>
                        </a:lnTo>
                        <a:lnTo>
                          <a:pt x="102" y="1260"/>
                        </a:lnTo>
                        <a:lnTo>
                          <a:pt x="121" y="1277"/>
                        </a:lnTo>
                        <a:lnTo>
                          <a:pt x="153" y="1262"/>
                        </a:lnTo>
                        <a:lnTo>
                          <a:pt x="171" y="1115"/>
                        </a:lnTo>
                        <a:lnTo>
                          <a:pt x="184" y="1268"/>
                        </a:lnTo>
                        <a:lnTo>
                          <a:pt x="211" y="1275"/>
                        </a:lnTo>
                        <a:lnTo>
                          <a:pt x="236" y="1265"/>
                        </a:lnTo>
                        <a:lnTo>
                          <a:pt x="263" y="974"/>
                        </a:lnTo>
                        <a:lnTo>
                          <a:pt x="297" y="762"/>
                        </a:lnTo>
                        <a:lnTo>
                          <a:pt x="348" y="565"/>
                        </a:lnTo>
                        <a:lnTo>
                          <a:pt x="377" y="562"/>
                        </a:lnTo>
                        <a:lnTo>
                          <a:pt x="350" y="290"/>
                        </a:lnTo>
                        <a:lnTo>
                          <a:pt x="349" y="76"/>
                        </a:lnTo>
                        <a:lnTo>
                          <a:pt x="332" y="52"/>
                        </a:lnTo>
                        <a:lnTo>
                          <a:pt x="254" y="0"/>
                        </a:lnTo>
                        <a:lnTo>
                          <a:pt x="187" y="114"/>
                        </a:lnTo>
                        <a:lnTo>
                          <a:pt x="107" y="13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031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931" y="1530"/>
                    <a:ext cx="55" cy="89"/>
                    <a:chOff x="931" y="1530"/>
                    <a:chExt cx="55" cy="89"/>
                  </a:xfrm>
                </p:grpSpPr>
                <p:sp>
                  <p:nvSpPr>
                    <p:cNvPr id="31031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938" y="1530"/>
                      <a:ext cx="48" cy="89"/>
                    </a:xfrm>
                    <a:custGeom>
                      <a:avLst/>
                      <a:gdLst>
                        <a:gd name="T0" fmla="*/ 0 w 144"/>
                        <a:gd name="T1" fmla="*/ 268 h 268"/>
                        <a:gd name="T2" fmla="*/ 140 w 144"/>
                        <a:gd name="T3" fmla="*/ 254 h 268"/>
                        <a:gd name="T4" fmla="*/ 144 w 144"/>
                        <a:gd name="T5" fmla="*/ 0 h 2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44" h="268">
                          <a:moveTo>
                            <a:pt x="0" y="268"/>
                          </a:moveTo>
                          <a:lnTo>
                            <a:pt x="140" y="254"/>
                          </a:lnTo>
                          <a:lnTo>
                            <a:pt x="144" y="0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5F3F1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1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931" y="1540"/>
                      <a:ext cx="53" cy="23"/>
                    </a:xfrm>
                    <a:custGeom>
                      <a:avLst/>
                      <a:gdLst>
                        <a:gd name="T0" fmla="*/ 0 w 161"/>
                        <a:gd name="T1" fmla="*/ 67 h 67"/>
                        <a:gd name="T2" fmla="*/ 57 w 161"/>
                        <a:gd name="T3" fmla="*/ 48 h 67"/>
                        <a:gd name="T4" fmla="*/ 161 w 161"/>
                        <a:gd name="T5" fmla="*/ 0 h 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61" h="67">
                          <a:moveTo>
                            <a:pt x="0" y="67"/>
                          </a:moveTo>
                          <a:lnTo>
                            <a:pt x="57" y="48"/>
                          </a:lnTo>
                          <a:lnTo>
                            <a:pt x="161" y="0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5F3F1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321" name="Group 49"/>
                <p:cNvGrpSpPr>
                  <a:grpSpLocks/>
                </p:cNvGrpSpPr>
                <p:nvPr/>
              </p:nvGrpSpPr>
              <p:grpSpPr bwMode="auto">
                <a:xfrm>
                  <a:off x="928" y="1456"/>
                  <a:ext cx="78" cy="106"/>
                  <a:chOff x="928" y="1456"/>
                  <a:chExt cx="78" cy="106"/>
                </a:xfrm>
              </p:grpSpPr>
              <p:sp>
                <p:nvSpPr>
                  <p:cNvPr id="310318" name="Freeform 46"/>
                  <p:cNvSpPr>
                    <a:spLocks/>
                  </p:cNvSpPr>
                  <p:nvPr/>
                </p:nvSpPr>
                <p:spPr bwMode="auto">
                  <a:xfrm>
                    <a:off x="934" y="1456"/>
                    <a:ext cx="67" cy="80"/>
                  </a:xfrm>
                  <a:custGeom>
                    <a:avLst/>
                    <a:gdLst>
                      <a:gd name="T0" fmla="*/ 0 w 200"/>
                      <a:gd name="T1" fmla="*/ 84 h 239"/>
                      <a:gd name="T2" fmla="*/ 129 w 200"/>
                      <a:gd name="T3" fmla="*/ 0 h 239"/>
                      <a:gd name="T4" fmla="*/ 200 w 200"/>
                      <a:gd name="T5" fmla="*/ 160 h 239"/>
                      <a:gd name="T6" fmla="*/ 72 w 200"/>
                      <a:gd name="T7" fmla="*/ 239 h 239"/>
                      <a:gd name="T8" fmla="*/ 0 w 200"/>
                      <a:gd name="T9" fmla="*/ 84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39">
                        <a:moveTo>
                          <a:pt x="0" y="84"/>
                        </a:moveTo>
                        <a:lnTo>
                          <a:pt x="129" y="0"/>
                        </a:lnTo>
                        <a:lnTo>
                          <a:pt x="200" y="160"/>
                        </a:lnTo>
                        <a:lnTo>
                          <a:pt x="72" y="239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19" name="Freeform 47"/>
                  <p:cNvSpPr>
                    <a:spLocks/>
                  </p:cNvSpPr>
                  <p:nvPr/>
                </p:nvSpPr>
                <p:spPr bwMode="auto">
                  <a:xfrm>
                    <a:off x="977" y="1490"/>
                    <a:ext cx="29" cy="42"/>
                  </a:xfrm>
                  <a:custGeom>
                    <a:avLst/>
                    <a:gdLst>
                      <a:gd name="T0" fmla="*/ 0 w 86"/>
                      <a:gd name="T1" fmla="*/ 78 h 128"/>
                      <a:gd name="T2" fmla="*/ 21 w 86"/>
                      <a:gd name="T3" fmla="*/ 59 h 128"/>
                      <a:gd name="T4" fmla="*/ 33 w 86"/>
                      <a:gd name="T5" fmla="*/ 21 h 128"/>
                      <a:gd name="T6" fmla="*/ 50 w 86"/>
                      <a:gd name="T7" fmla="*/ 9 h 128"/>
                      <a:gd name="T8" fmla="*/ 58 w 86"/>
                      <a:gd name="T9" fmla="*/ 0 h 128"/>
                      <a:gd name="T10" fmla="*/ 64 w 86"/>
                      <a:gd name="T11" fmla="*/ 3 h 128"/>
                      <a:gd name="T12" fmla="*/ 65 w 86"/>
                      <a:gd name="T13" fmla="*/ 13 h 128"/>
                      <a:gd name="T14" fmla="*/ 82 w 86"/>
                      <a:gd name="T15" fmla="*/ 31 h 128"/>
                      <a:gd name="T16" fmla="*/ 86 w 86"/>
                      <a:gd name="T17" fmla="*/ 63 h 128"/>
                      <a:gd name="T18" fmla="*/ 82 w 86"/>
                      <a:gd name="T19" fmla="*/ 85 h 128"/>
                      <a:gd name="T20" fmla="*/ 57 w 86"/>
                      <a:gd name="T21" fmla="*/ 110 h 128"/>
                      <a:gd name="T22" fmla="*/ 8 w 86"/>
                      <a:gd name="T23" fmla="*/ 128 h 128"/>
                      <a:gd name="T24" fmla="*/ 0 w 86"/>
                      <a:gd name="T25" fmla="*/ 7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6" h="128">
                        <a:moveTo>
                          <a:pt x="0" y="78"/>
                        </a:moveTo>
                        <a:lnTo>
                          <a:pt x="21" y="59"/>
                        </a:lnTo>
                        <a:lnTo>
                          <a:pt x="33" y="21"/>
                        </a:lnTo>
                        <a:lnTo>
                          <a:pt x="50" y="9"/>
                        </a:lnTo>
                        <a:lnTo>
                          <a:pt x="58" y="0"/>
                        </a:lnTo>
                        <a:lnTo>
                          <a:pt x="64" y="3"/>
                        </a:lnTo>
                        <a:lnTo>
                          <a:pt x="65" y="13"/>
                        </a:lnTo>
                        <a:lnTo>
                          <a:pt x="82" y="31"/>
                        </a:lnTo>
                        <a:lnTo>
                          <a:pt x="86" y="63"/>
                        </a:lnTo>
                        <a:lnTo>
                          <a:pt x="82" y="85"/>
                        </a:lnTo>
                        <a:lnTo>
                          <a:pt x="57" y="110"/>
                        </a:lnTo>
                        <a:lnTo>
                          <a:pt x="8" y="12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20" name="Freeform 48"/>
                  <p:cNvSpPr>
                    <a:spLocks/>
                  </p:cNvSpPr>
                  <p:nvPr/>
                </p:nvSpPr>
                <p:spPr bwMode="auto">
                  <a:xfrm>
                    <a:off x="928" y="1514"/>
                    <a:ext cx="54" cy="48"/>
                  </a:xfrm>
                  <a:custGeom>
                    <a:avLst/>
                    <a:gdLst>
                      <a:gd name="T0" fmla="*/ 0 w 161"/>
                      <a:gd name="T1" fmla="*/ 143 h 143"/>
                      <a:gd name="T2" fmla="*/ 65 w 161"/>
                      <a:gd name="T3" fmla="*/ 118 h 143"/>
                      <a:gd name="T4" fmla="*/ 115 w 161"/>
                      <a:gd name="T5" fmla="*/ 89 h 143"/>
                      <a:gd name="T6" fmla="*/ 161 w 161"/>
                      <a:gd name="T7" fmla="*/ 62 h 143"/>
                      <a:gd name="T8" fmla="*/ 143 w 161"/>
                      <a:gd name="T9" fmla="*/ 0 h 143"/>
                      <a:gd name="T10" fmla="*/ 58 w 161"/>
                      <a:gd name="T11" fmla="*/ 40 h 143"/>
                      <a:gd name="T12" fmla="*/ 7 w 161"/>
                      <a:gd name="T13" fmla="*/ 59 h 143"/>
                      <a:gd name="T14" fmla="*/ 4 w 161"/>
                      <a:gd name="T15" fmla="*/ 48 h 143"/>
                      <a:gd name="T16" fmla="*/ 0 w 161"/>
                      <a:gd name="T17" fmla="*/ 143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1" h="143">
                        <a:moveTo>
                          <a:pt x="0" y="143"/>
                        </a:moveTo>
                        <a:lnTo>
                          <a:pt x="65" y="118"/>
                        </a:lnTo>
                        <a:lnTo>
                          <a:pt x="115" y="89"/>
                        </a:lnTo>
                        <a:lnTo>
                          <a:pt x="161" y="62"/>
                        </a:lnTo>
                        <a:lnTo>
                          <a:pt x="143" y="0"/>
                        </a:lnTo>
                        <a:lnTo>
                          <a:pt x="58" y="40"/>
                        </a:lnTo>
                        <a:lnTo>
                          <a:pt x="7" y="59"/>
                        </a:lnTo>
                        <a:lnTo>
                          <a:pt x="4" y="48"/>
                        </a:lnTo>
                        <a:lnTo>
                          <a:pt x="0" y="143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0323" name="Freeform 51"/>
              <p:cNvSpPr>
                <a:spLocks/>
              </p:cNvSpPr>
              <p:nvPr/>
            </p:nvSpPr>
            <p:spPr bwMode="auto">
              <a:xfrm>
                <a:off x="969" y="1632"/>
                <a:ext cx="7" cy="155"/>
              </a:xfrm>
              <a:custGeom>
                <a:avLst/>
                <a:gdLst>
                  <a:gd name="T0" fmla="*/ 21 w 21"/>
                  <a:gd name="T1" fmla="*/ 0 h 465"/>
                  <a:gd name="T2" fmla="*/ 14 w 21"/>
                  <a:gd name="T3" fmla="*/ 250 h 465"/>
                  <a:gd name="T4" fmla="*/ 0 w 21"/>
                  <a:gd name="T5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65">
                    <a:moveTo>
                      <a:pt x="21" y="0"/>
                    </a:moveTo>
                    <a:lnTo>
                      <a:pt x="14" y="250"/>
                    </a:lnTo>
                    <a:lnTo>
                      <a:pt x="0" y="465"/>
                    </a:lnTo>
                  </a:path>
                </a:pathLst>
              </a:custGeom>
              <a:noFill/>
              <a:ln w="4763">
                <a:solidFill>
                  <a:srgbClr val="5F3F1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342" name="Group 70"/>
            <p:cNvGrpSpPr>
              <a:grpSpLocks/>
            </p:cNvGrpSpPr>
            <p:nvPr/>
          </p:nvGrpSpPr>
          <p:grpSpPr bwMode="auto">
            <a:xfrm>
              <a:off x="1122" y="1297"/>
              <a:ext cx="176" cy="560"/>
              <a:chOff x="1122" y="1297"/>
              <a:chExt cx="176" cy="560"/>
            </a:xfrm>
          </p:grpSpPr>
          <p:grpSp>
            <p:nvGrpSpPr>
              <p:cNvPr id="310332" name="Group 60"/>
              <p:cNvGrpSpPr>
                <a:grpSpLocks/>
              </p:cNvGrpSpPr>
              <p:nvPr/>
            </p:nvGrpSpPr>
            <p:grpSpPr bwMode="auto">
              <a:xfrm>
                <a:off x="1122" y="1378"/>
                <a:ext cx="176" cy="158"/>
                <a:chOff x="1122" y="1378"/>
                <a:chExt cx="176" cy="158"/>
              </a:xfrm>
            </p:grpSpPr>
            <p:sp>
              <p:nvSpPr>
                <p:cNvPr id="310325" name="Freeform 53"/>
                <p:cNvSpPr>
                  <a:spLocks/>
                </p:cNvSpPr>
                <p:nvPr/>
              </p:nvSpPr>
              <p:spPr bwMode="auto">
                <a:xfrm>
                  <a:off x="1122" y="1378"/>
                  <a:ext cx="176" cy="158"/>
                </a:xfrm>
                <a:custGeom>
                  <a:avLst/>
                  <a:gdLst>
                    <a:gd name="T0" fmla="*/ 200 w 529"/>
                    <a:gd name="T1" fmla="*/ 0 h 473"/>
                    <a:gd name="T2" fmla="*/ 137 w 529"/>
                    <a:gd name="T3" fmla="*/ 39 h 473"/>
                    <a:gd name="T4" fmla="*/ 73 w 529"/>
                    <a:gd name="T5" fmla="*/ 71 h 473"/>
                    <a:gd name="T6" fmla="*/ 34 w 529"/>
                    <a:gd name="T7" fmla="*/ 207 h 473"/>
                    <a:gd name="T8" fmla="*/ 2 w 529"/>
                    <a:gd name="T9" fmla="*/ 311 h 473"/>
                    <a:gd name="T10" fmla="*/ 0 w 529"/>
                    <a:gd name="T11" fmla="*/ 333 h 473"/>
                    <a:gd name="T12" fmla="*/ 29 w 529"/>
                    <a:gd name="T13" fmla="*/ 384 h 473"/>
                    <a:gd name="T14" fmla="*/ 48 w 529"/>
                    <a:gd name="T15" fmla="*/ 401 h 473"/>
                    <a:gd name="T16" fmla="*/ 64 w 529"/>
                    <a:gd name="T17" fmla="*/ 405 h 473"/>
                    <a:gd name="T18" fmla="*/ 66 w 529"/>
                    <a:gd name="T19" fmla="*/ 419 h 473"/>
                    <a:gd name="T20" fmla="*/ 97 w 529"/>
                    <a:gd name="T21" fmla="*/ 398 h 473"/>
                    <a:gd name="T22" fmla="*/ 100 w 529"/>
                    <a:gd name="T23" fmla="*/ 454 h 473"/>
                    <a:gd name="T24" fmla="*/ 118 w 529"/>
                    <a:gd name="T25" fmla="*/ 473 h 473"/>
                    <a:gd name="T26" fmla="*/ 425 w 529"/>
                    <a:gd name="T27" fmla="*/ 473 h 473"/>
                    <a:gd name="T28" fmla="*/ 453 w 529"/>
                    <a:gd name="T29" fmla="*/ 447 h 473"/>
                    <a:gd name="T30" fmla="*/ 447 w 529"/>
                    <a:gd name="T31" fmla="*/ 398 h 473"/>
                    <a:gd name="T32" fmla="*/ 481 w 529"/>
                    <a:gd name="T33" fmla="*/ 429 h 473"/>
                    <a:gd name="T34" fmla="*/ 529 w 529"/>
                    <a:gd name="T35" fmla="*/ 340 h 473"/>
                    <a:gd name="T36" fmla="*/ 433 w 529"/>
                    <a:gd name="T37" fmla="*/ 62 h 473"/>
                    <a:gd name="T38" fmla="*/ 332 w 529"/>
                    <a:gd name="T39" fmla="*/ 26 h 473"/>
                    <a:gd name="T40" fmla="*/ 301 w 529"/>
                    <a:gd name="T41" fmla="*/ 8 h 473"/>
                    <a:gd name="T42" fmla="*/ 253 w 529"/>
                    <a:gd name="T43" fmla="*/ 53 h 473"/>
                    <a:gd name="T44" fmla="*/ 200 w 529"/>
                    <a:gd name="T45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9" h="473">
                      <a:moveTo>
                        <a:pt x="200" y="0"/>
                      </a:moveTo>
                      <a:lnTo>
                        <a:pt x="137" y="39"/>
                      </a:lnTo>
                      <a:lnTo>
                        <a:pt x="73" y="71"/>
                      </a:lnTo>
                      <a:lnTo>
                        <a:pt x="34" y="207"/>
                      </a:lnTo>
                      <a:lnTo>
                        <a:pt x="2" y="311"/>
                      </a:lnTo>
                      <a:lnTo>
                        <a:pt x="0" y="333"/>
                      </a:lnTo>
                      <a:lnTo>
                        <a:pt x="29" y="384"/>
                      </a:lnTo>
                      <a:lnTo>
                        <a:pt x="48" y="401"/>
                      </a:lnTo>
                      <a:lnTo>
                        <a:pt x="64" y="405"/>
                      </a:lnTo>
                      <a:lnTo>
                        <a:pt x="66" y="419"/>
                      </a:lnTo>
                      <a:lnTo>
                        <a:pt x="97" y="398"/>
                      </a:lnTo>
                      <a:lnTo>
                        <a:pt x="100" y="454"/>
                      </a:lnTo>
                      <a:lnTo>
                        <a:pt x="118" y="473"/>
                      </a:lnTo>
                      <a:lnTo>
                        <a:pt x="425" y="473"/>
                      </a:lnTo>
                      <a:lnTo>
                        <a:pt x="453" y="447"/>
                      </a:lnTo>
                      <a:lnTo>
                        <a:pt x="447" y="398"/>
                      </a:lnTo>
                      <a:lnTo>
                        <a:pt x="481" y="429"/>
                      </a:lnTo>
                      <a:lnTo>
                        <a:pt x="529" y="340"/>
                      </a:lnTo>
                      <a:lnTo>
                        <a:pt x="433" y="62"/>
                      </a:lnTo>
                      <a:lnTo>
                        <a:pt x="332" y="26"/>
                      </a:lnTo>
                      <a:lnTo>
                        <a:pt x="301" y="8"/>
                      </a:lnTo>
                      <a:lnTo>
                        <a:pt x="253" y="53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0331" name="Group 59"/>
                <p:cNvGrpSpPr>
                  <a:grpSpLocks/>
                </p:cNvGrpSpPr>
                <p:nvPr/>
              </p:nvGrpSpPr>
              <p:grpSpPr bwMode="auto">
                <a:xfrm>
                  <a:off x="1156" y="1395"/>
                  <a:ext cx="123" cy="141"/>
                  <a:chOff x="1156" y="1395"/>
                  <a:chExt cx="123" cy="141"/>
                </a:xfrm>
              </p:grpSpPr>
              <p:sp>
                <p:nvSpPr>
                  <p:cNvPr id="310326" name="Freeform 54"/>
                  <p:cNvSpPr>
                    <a:spLocks/>
                  </p:cNvSpPr>
                  <p:nvPr/>
                </p:nvSpPr>
                <p:spPr bwMode="auto">
                  <a:xfrm>
                    <a:off x="1195" y="1395"/>
                    <a:ext cx="25" cy="141"/>
                  </a:xfrm>
                  <a:custGeom>
                    <a:avLst/>
                    <a:gdLst>
                      <a:gd name="T0" fmla="*/ 21 w 77"/>
                      <a:gd name="T1" fmla="*/ 0 h 423"/>
                      <a:gd name="T2" fmla="*/ 7 w 77"/>
                      <a:gd name="T3" fmla="*/ 28 h 423"/>
                      <a:gd name="T4" fmla="*/ 21 w 77"/>
                      <a:gd name="T5" fmla="*/ 42 h 423"/>
                      <a:gd name="T6" fmla="*/ 0 w 77"/>
                      <a:gd name="T7" fmla="*/ 338 h 423"/>
                      <a:gd name="T8" fmla="*/ 2 w 77"/>
                      <a:gd name="T9" fmla="*/ 390 h 423"/>
                      <a:gd name="T10" fmla="*/ 41 w 77"/>
                      <a:gd name="T11" fmla="*/ 423 h 423"/>
                      <a:gd name="T12" fmla="*/ 77 w 77"/>
                      <a:gd name="T13" fmla="*/ 387 h 423"/>
                      <a:gd name="T14" fmla="*/ 77 w 77"/>
                      <a:gd name="T15" fmla="*/ 326 h 423"/>
                      <a:gd name="T16" fmla="*/ 45 w 77"/>
                      <a:gd name="T17" fmla="*/ 45 h 423"/>
                      <a:gd name="T18" fmla="*/ 59 w 77"/>
                      <a:gd name="T19" fmla="*/ 28 h 423"/>
                      <a:gd name="T20" fmla="*/ 46 w 77"/>
                      <a:gd name="T21" fmla="*/ 1 h 423"/>
                      <a:gd name="T22" fmla="*/ 34 w 77"/>
                      <a:gd name="T23" fmla="*/ 10 h 423"/>
                      <a:gd name="T24" fmla="*/ 21 w 77"/>
                      <a:gd name="T25" fmla="*/ 0 h 4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7" h="423">
                        <a:moveTo>
                          <a:pt x="21" y="0"/>
                        </a:moveTo>
                        <a:lnTo>
                          <a:pt x="7" y="28"/>
                        </a:lnTo>
                        <a:lnTo>
                          <a:pt x="21" y="42"/>
                        </a:lnTo>
                        <a:lnTo>
                          <a:pt x="0" y="338"/>
                        </a:lnTo>
                        <a:lnTo>
                          <a:pt x="2" y="390"/>
                        </a:lnTo>
                        <a:lnTo>
                          <a:pt x="41" y="423"/>
                        </a:lnTo>
                        <a:lnTo>
                          <a:pt x="77" y="387"/>
                        </a:lnTo>
                        <a:lnTo>
                          <a:pt x="77" y="326"/>
                        </a:lnTo>
                        <a:lnTo>
                          <a:pt x="45" y="45"/>
                        </a:lnTo>
                        <a:lnTo>
                          <a:pt x="59" y="28"/>
                        </a:lnTo>
                        <a:lnTo>
                          <a:pt x="46" y="1"/>
                        </a:lnTo>
                        <a:lnTo>
                          <a:pt x="34" y="1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033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156" y="1455"/>
                    <a:ext cx="123" cy="48"/>
                    <a:chOff x="1156" y="1455"/>
                    <a:chExt cx="123" cy="48"/>
                  </a:xfrm>
                </p:grpSpPr>
                <p:sp>
                  <p:nvSpPr>
                    <p:cNvPr id="31032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182" y="1465"/>
                      <a:ext cx="96" cy="30"/>
                    </a:xfrm>
                    <a:custGeom>
                      <a:avLst/>
                      <a:gdLst>
                        <a:gd name="T0" fmla="*/ 25 w 286"/>
                        <a:gd name="T1" fmla="*/ 57 h 91"/>
                        <a:gd name="T2" fmla="*/ 219 w 286"/>
                        <a:gd name="T3" fmla="*/ 0 h 91"/>
                        <a:gd name="T4" fmla="*/ 286 w 286"/>
                        <a:gd name="T5" fmla="*/ 7 h 91"/>
                        <a:gd name="T6" fmla="*/ 48 w 286"/>
                        <a:gd name="T7" fmla="*/ 91 h 91"/>
                        <a:gd name="T8" fmla="*/ 0 w 286"/>
                        <a:gd name="T9" fmla="*/ 66 h 91"/>
                        <a:gd name="T10" fmla="*/ 25 w 286"/>
                        <a:gd name="T11" fmla="*/ 57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86" h="91">
                          <a:moveTo>
                            <a:pt x="25" y="57"/>
                          </a:moveTo>
                          <a:lnTo>
                            <a:pt x="219" y="0"/>
                          </a:lnTo>
                          <a:lnTo>
                            <a:pt x="286" y="7"/>
                          </a:lnTo>
                          <a:lnTo>
                            <a:pt x="48" y="91"/>
                          </a:lnTo>
                          <a:lnTo>
                            <a:pt x="0" y="66"/>
                          </a:lnTo>
                          <a:lnTo>
                            <a:pt x="25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2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225" y="1466"/>
                      <a:ext cx="54" cy="35"/>
                    </a:xfrm>
                    <a:custGeom>
                      <a:avLst/>
                      <a:gdLst>
                        <a:gd name="T0" fmla="*/ 83 w 161"/>
                        <a:gd name="T1" fmla="*/ 0 h 106"/>
                        <a:gd name="T2" fmla="*/ 19 w 161"/>
                        <a:gd name="T3" fmla="*/ 17 h 106"/>
                        <a:gd name="T4" fmla="*/ 16 w 161"/>
                        <a:gd name="T5" fmla="*/ 38 h 106"/>
                        <a:gd name="T6" fmla="*/ 0 w 161"/>
                        <a:gd name="T7" fmla="*/ 56 h 106"/>
                        <a:gd name="T8" fmla="*/ 26 w 161"/>
                        <a:gd name="T9" fmla="*/ 85 h 106"/>
                        <a:gd name="T10" fmla="*/ 62 w 161"/>
                        <a:gd name="T11" fmla="*/ 103 h 106"/>
                        <a:gd name="T12" fmla="*/ 114 w 161"/>
                        <a:gd name="T13" fmla="*/ 106 h 106"/>
                        <a:gd name="T14" fmla="*/ 161 w 161"/>
                        <a:gd name="T15" fmla="*/ 60 h 106"/>
                        <a:gd name="T16" fmla="*/ 155 w 161"/>
                        <a:gd name="T17" fmla="*/ 4 h 106"/>
                        <a:gd name="T18" fmla="*/ 114 w 161"/>
                        <a:gd name="T19" fmla="*/ 31 h 106"/>
                        <a:gd name="T20" fmla="*/ 83 w 161"/>
                        <a:gd name="T21" fmla="*/ 0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1" h="106">
                          <a:moveTo>
                            <a:pt x="83" y="0"/>
                          </a:moveTo>
                          <a:lnTo>
                            <a:pt x="19" y="17"/>
                          </a:lnTo>
                          <a:lnTo>
                            <a:pt x="16" y="38"/>
                          </a:lnTo>
                          <a:lnTo>
                            <a:pt x="0" y="56"/>
                          </a:lnTo>
                          <a:lnTo>
                            <a:pt x="26" y="85"/>
                          </a:lnTo>
                          <a:lnTo>
                            <a:pt x="62" y="103"/>
                          </a:lnTo>
                          <a:lnTo>
                            <a:pt x="114" y="106"/>
                          </a:lnTo>
                          <a:lnTo>
                            <a:pt x="161" y="60"/>
                          </a:lnTo>
                          <a:lnTo>
                            <a:pt x="155" y="4"/>
                          </a:lnTo>
                          <a:lnTo>
                            <a:pt x="114" y="31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2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156" y="1455"/>
                      <a:ext cx="43" cy="48"/>
                    </a:xfrm>
                    <a:custGeom>
                      <a:avLst/>
                      <a:gdLst>
                        <a:gd name="T0" fmla="*/ 0 w 129"/>
                        <a:gd name="T1" fmla="*/ 89 h 144"/>
                        <a:gd name="T2" fmla="*/ 15 w 129"/>
                        <a:gd name="T3" fmla="*/ 64 h 144"/>
                        <a:gd name="T4" fmla="*/ 28 w 129"/>
                        <a:gd name="T5" fmla="*/ 37 h 144"/>
                        <a:gd name="T6" fmla="*/ 35 w 129"/>
                        <a:gd name="T7" fmla="*/ 11 h 144"/>
                        <a:gd name="T8" fmla="*/ 74 w 129"/>
                        <a:gd name="T9" fmla="*/ 0 h 144"/>
                        <a:gd name="T10" fmla="*/ 104 w 129"/>
                        <a:gd name="T11" fmla="*/ 0 h 144"/>
                        <a:gd name="T12" fmla="*/ 129 w 129"/>
                        <a:gd name="T13" fmla="*/ 73 h 144"/>
                        <a:gd name="T14" fmla="*/ 121 w 129"/>
                        <a:gd name="T15" fmla="*/ 89 h 144"/>
                        <a:gd name="T16" fmla="*/ 104 w 129"/>
                        <a:gd name="T17" fmla="*/ 107 h 144"/>
                        <a:gd name="T18" fmla="*/ 78 w 129"/>
                        <a:gd name="T19" fmla="*/ 115 h 144"/>
                        <a:gd name="T20" fmla="*/ 58 w 129"/>
                        <a:gd name="T21" fmla="*/ 118 h 144"/>
                        <a:gd name="T22" fmla="*/ 50 w 129"/>
                        <a:gd name="T23" fmla="*/ 123 h 144"/>
                        <a:gd name="T24" fmla="*/ 36 w 129"/>
                        <a:gd name="T25" fmla="*/ 137 h 144"/>
                        <a:gd name="T26" fmla="*/ 15 w 129"/>
                        <a:gd name="T27" fmla="*/ 144 h 144"/>
                        <a:gd name="T28" fmla="*/ 4 w 129"/>
                        <a:gd name="T29" fmla="*/ 144 h 144"/>
                        <a:gd name="T30" fmla="*/ 0 w 129"/>
                        <a:gd name="T31" fmla="*/ 89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29" h="144">
                          <a:moveTo>
                            <a:pt x="0" y="89"/>
                          </a:moveTo>
                          <a:lnTo>
                            <a:pt x="15" y="64"/>
                          </a:lnTo>
                          <a:lnTo>
                            <a:pt x="28" y="37"/>
                          </a:lnTo>
                          <a:lnTo>
                            <a:pt x="35" y="11"/>
                          </a:lnTo>
                          <a:lnTo>
                            <a:pt x="74" y="0"/>
                          </a:lnTo>
                          <a:lnTo>
                            <a:pt x="104" y="0"/>
                          </a:lnTo>
                          <a:lnTo>
                            <a:pt x="129" y="73"/>
                          </a:lnTo>
                          <a:lnTo>
                            <a:pt x="121" y="89"/>
                          </a:lnTo>
                          <a:lnTo>
                            <a:pt x="104" y="107"/>
                          </a:lnTo>
                          <a:lnTo>
                            <a:pt x="78" y="115"/>
                          </a:lnTo>
                          <a:lnTo>
                            <a:pt x="58" y="118"/>
                          </a:lnTo>
                          <a:lnTo>
                            <a:pt x="50" y="123"/>
                          </a:lnTo>
                          <a:lnTo>
                            <a:pt x="36" y="137"/>
                          </a:lnTo>
                          <a:lnTo>
                            <a:pt x="15" y="144"/>
                          </a:lnTo>
                          <a:lnTo>
                            <a:pt x="4" y="144"/>
                          </a:ln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10341" name="Group 69"/>
              <p:cNvGrpSpPr>
                <a:grpSpLocks/>
              </p:cNvGrpSpPr>
              <p:nvPr/>
            </p:nvGrpSpPr>
            <p:grpSpPr bwMode="auto">
              <a:xfrm>
                <a:off x="1126" y="1297"/>
                <a:ext cx="165" cy="560"/>
                <a:chOff x="1126" y="1297"/>
                <a:chExt cx="165" cy="560"/>
              </a:xfrm>
            </p:grpSpPr>
            <p:grpSp>
              <p:nvGrpSpPr>
                <p:cNvPr id="310336" name="Group 64"/>
                <p:cNvGrpSpPr>
                  <a:grpSpLocks/>
                </p:cNvGrpSpPr>
                <p:nvPr/>
              </p:nvGrpSpPr>
              <p:grpSpPr bwMode="auto">
                <a:xfrm>
                  <a:off x="1177" y="1297"/>
                  <a:ext cx="60" cy="101"/>
                  <a:chOff x="1177" y="1297"/>
                  <a:chExt cx="60" cy="101"/>
                </a:xfrm>
              </p:grpSpPr>
              <p:sp>
                <p:nvSpPr>
                  <p:cNvPr id="310333" name="Freeform 61"/>
                  <p:cNvSpPr>
                    <a:spLocks/>
                  </p:cNvSpPr>
                  <p:nvPr/>
                </p:nvSpPr>
                <p:spPr bwMode="auto">
                  <a:xfrm>
                    <a:off x="1178" y="1302"/>
                    <a:ext cx="56" cy="96"/>
                  </a:xfrm>
                  <a:custGeom>
                    <a:avLst/>
                    <a:gdLst>
                      <a:gd name="T0" fmla="*/ 0 w 169"/>
                      <a:gd name="T1" fmla="*/ 122 h 287"/>
                      <a:gd name="T2" fmla="*/ 7 w 169"/>
                      <a:gd name="T3" fmla="*/ 147 h 287"/>
                      <a:gd name="T4" fmla="*/ 13 w 169"/>
                      <a:gd name="T5" fmla="*/ 162 h 287"/>
                      <a:gd name="T6" fmla="*/ 19 w 169"/>
                      <a:gd name="T7" fmla="*/ 173 h 287"/>
                      <a:gd name="T8" fmla="*/ 28 w 169"/>
                      <a:gd name="T9" fmla="*/ 172 h 287"/>
                      <a:gd name="T10" fmla="*/ 31 w 169"/>
                      <a:gd name="T11" fmla="*/ 172 h 287"/>
                      <a:gd name="T12" fmla="*/ 31 w 169"/>
                      <a:gd name="T13" fmla="*/ 229 h 287"/>
                      <a:gd name="T14" fmla="*/ 84 w 169"/>
                      <a:gd name="T15" fmla="*/ 287 h 287"/>
                      <a:gd name="T16" fmla="*/ 132 w 169"/>
                      <a:gd name="T17" fmla="*/ 243 h 287"/>
                      <a:gd name="T18" fmla="*/ 134 w 169"/>
                      <a:gd name="T19" fmla="*/ 229 h 287"/>
                      <a:gd name="T20" fmla="*/ 140 w 169"/>
                      <a:gd name="T21" fmla="*/ 217 h 287"/>
                      <a:gd name="T22" fmla="*/ 147 w 169"/>
                      <a:gd name="T23" fmla="*/ 205 h 287"/>
                      <a:gd name="T24" fmla="*/ 153 w 169"/>
                      <a:gd name="T25" fmla="*/ 182 h 287"/>
                      <a:gd name="T26" fmla="*/ 164 w 169"/>
                      <a:gd name="T27" fmla="*/ 157 h 287"/>
                      <a:gd name="T28" fmla="*/ 166 w 169"/>
                      <a:gd name="T29" fmla="*/ 134 h 287"/>
                      <a:gd name="T30" fmla="*/ 167 w 169"/>
                      <a:gd name="T31" fmla="*/ 86 h 287"/>
                      <a:gd name="T32" fmla="*/ 169 w 169"/>
                      <a:gd name="T33" fmla="*/ 65 h 287"/>
                      <a:gd name="T34" fmla="*/ 165 w 169"/>
                      <a:gd name="T35" fmla="*/ 44 h 287"/>
                      <a:gd name="T36" fmla="*/ 154 w 169"/>
                      <a:gd name="T37" fmla="*/ 26 h 287"/>
                      <a:gd name="T38" fmla="*/ 135 w 169"/>
                      <a:gd name="T39" fmla="*/ 11 h 287"/>
                      <a:gd name="T40" fmla="*/ 114 w 169"/>
                      <a:gd name="T41" fmla="*/ 4 h 287"/>
                      <a:gd name="T42" fmla="*/ 90 w 169"/>
                      <a:gd name="T43" fmla="*/ 0 h 287"/>
                      <a:gd name="T44" fmla="*/ 66 w 169"/>
                      <a:gd name="T45" fmla="*/ 2 h 287"/>
                      <a:gd name="T46" fmla="*/ 49 w 169"/>
                      <a:gd name="T47" fmla="*/ 10 h 287"/>
                      <a:gd name="T48" fmla="*/ 32 w 169"/>
                      <a:gd name="T49" fmla="*/ 21 h 287"/>
                      <a:gd name="T50" fmla="*/ 20 w 169"/>
                      <a:gd name="T51" fmla="*/ 34 h 287"/>
                      <a:gd name="T52" fmla="*/ 13 w 169"/>
                      <a:gd name="T53" fmla="*/ 48 h 287"/>
                      <a:gd name="T54" fmla="*/ 6 w 169"/>
                      <a:gd name="T55" fmla="*/ 64 h 287"/>
                      <a:gd name="T56" fmla="*/ 4 w 169"/>
                      <a:gd name="T57" fmla="*/ 80 h 287"/>
                      <a:gd name="T58" fmla="*/ 2 w 169"/>
                      <a:gd name="T59" fmla="*/ 100 h 287"/>
                      <a:gd name="T60" fmla="*/ 5 w 169"/>
                      <a:gd name="T61" fmla="*/ 114 h 287"/>
                      <a:gd name="T62" fmla="*/ 0 w 169"/>
                      <a:gd name="T63" fmla="*/ 122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9" h="287">
                        <a:moveTo>
                          <a:pt x="0" y="122"/>
                        </a:moveTo>
                        <a:lnTo>
                          <a:pt x="7" y="147"/>
                        </a:lnTo>
                        <a:lnTo>
                          <a:pt x="13" y="162"/>
                        </a:lnTo>
                        <a:lnTo>
                          <a:pt x="19" y="173"/>
                        </a:lnTo>
                        <a:lnTo>
                          <a:pt x="28" y="172"/>
                        </a:lnTo>
                        <a:lnTo>
                          <a:pt x="31" y="172"/>
                        </a:lnTo>
                        <a:lnTo>
                          <a:pt x="31" y="229"/>
                        </a:lnTo>
                        <a:lnTo>
                          <a:pt x="84" y="287"/>
                        </a:lnTo>
                        <a:lnTo>
                          <a:pt x="132" y="243"/>
                        </a:lnTo>
                        <a:lnTo>
                          <a:pt x="134" y="229"/>
                        </a:lnTo>
                        <a:lnTo>
                          <a:pt x="140" y="217"/>
                        </a:lnTo>
                        <a:lnTo>
                          <a:pt x="147" y="205"/>
                        </a:lnTo>
                        <a:lnTo>
                          <a:pt x="153" y="182"/>
                        </a:lnTo>
                        <a:lnTo>
                          <a:pt x="164" y="157"/>
                        </a:lnTo>
                        <a:lnTo>
                          <a:pt x="166" y="134"/>
                        </a:lnTo>
                        <a:lnTo>
                          <a:pt x="167" y="86"/>
                        </a:lnTo>
                        <a:lnTo>
                          <a:pt x="169" y="65"/>
                        </a:lnTo>
                        <a:lnTo>
                          <a:pt x="165" y="44"/>
                        </a:lnTo>
                        <a:lnTo>
                          <a:pt x="154" y="26"/>
                        </a:lnTo>
                        <a:lnTo>
                          <a:pt x="135" y="11"/>
                        </a:lnTo>
                        <a:lnTo>
                          <a:pt x="114" y="4"/>
                        </a:lnTo>
                        <a:lnTo>
                          <a:pt x="90" y="0"/>
                        </a:lnTo>
                        <a:lnTo>
                          <a:pt x="66" y="2"/>
                        </a:lnTo>
                        <a:lnTo>
                          <a:pt x="49" y="10"/>
                        </a:lnTo>
                        <a:lnTo>
                          <a:pt x="32" y="21"/>
                        </a:lnTo>
                        <a:lnTo>
                          <a:pt x="20" y="34"/>
                        </a:lnTo>
                        <a:lnTo>
                          <a:pt x="13" y="48"/>
                        </a:lnTo>
                        <a:lnTo>
                          <a:pt x="6" y="64"/>
                        </a:lnTo>
                        <a:lnTo>
                          <a:pt x="4" y="80"/>
                        </a:lnTo>
                        <a:lnTo>
                          <a:pt x="2" y="100"/>
                        </a:lnTo>
                        <a:lnTo>
                          <a:pt x="5" y="114"/>
                        </a:lnTo>
                        <a:lnTo>
                          <a:pt x="0" y="122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34" name="Freeform 62"/>
                  <p:cNvSpPr>
                    <a:spLocks/>
                  </p:cNvSpPr>
                  <p:nvPr/>
                </p:nvSpPr>
                <p:spPr bwMode="auto">
                  <a:xfrm>
                    <a:off x="1178" y="1309"/>
                    <a:ext cx="40" cy="88"/>
                  </a:xfrm>
                  <a:custGeom>
                    <a:avLst/>
                    <a:gdLst>
                      <a:gd name="T0" fmla="*/ 18 w 119"/>
                      <a:gd name="T1" fmla="*/ 20 h 265"/>
                      <a:gd name="T2" fmla="*/ 25 w 119"/>
                      <a:gd name="T3" fmla="*/ 10 h 265"/>
                      <a:gd name="T4" fmla="*/ 33 w 119"/>
                      <a:gd name="T5" fmla="*/ 0 h 265"/>
                      <a:gd name="T6" fmla="*/ 66 w 119"/>
                      <a:gd name="T7" fmla="*/ 32 h 265"/>
                      <a:gd name="T8" fmla="*/ 68 w 119"/>
                      <a:gd name="T9" fmla="*/ 76 h 265"/>
                      <a:gd name="T10" fmla="*/ 101 w 119"/>
                      <a:gd name="T11" fmla="*/ 85 h 265"/>
                      <a:gd name="T12" fmla="*/ 114 w 119"/>
                      <a:gd name="T13" fmla="*/ 86 h 265"/>
                      <a:gd name="T14" fmla="*/ 119 w 119"/>
                      <a:gd name="T15" fmla="*/ 145 h 265"/>
                      <a:gd name="T16" fmla="*/ 109 w 119"/>
                      <a:gd name="T17" fmla="*/ 142 h 265"/>
                      <a:gd name="T18" fmla="*/ 103 w 119"/>
                      <a:gd name="T19" fmla="*/ 149 h 265"/>
                      <a:gd name="T20" fmla="*/ 103 w 119"/>
                      <a:gd name="T21" fmla="*/ 95 h 265"/>
                      <a:gd name="T22" fmla="*/ 70 w 119"/>
                      <a:gd name="T23" fmla="*/ 102 h 265"/>
                      <a:gd name="T24" fmla="*/ 61 w 119"/>
                      <a:gd name="T25" fmla="*/ 108 h 265"/>
                      <a:gd name="T26" fmla="*/ 53 w 119"/>
                      <a:gd name="T27" fmla="*/ 123 h 265"/>
                      <a:gd name="T28" fmla="*/ 68 w 119"/>
                      <a:gd name="T29" fmla="*/ 145 h 265"/>
                      <a:gd name="T30" fmla="*/ 56 w 119"/>
                      <a:gd name="T31" fmla="*/ 155 h 265"/>
                      <a:gd name="T32" fmla="*/ 56 w 119"/>
                      <a:gd name="T33" fmla="*/ 195 h 265"/>
                      <a:gd name="T34" fmla="*/ 71 w 119"/>
                      <a:gd name="T35" fmla="*/ 203 h 265"/>
                      <a:gd name="T36" fmla="*/ 91 w 119"/>
                      <a:gd name="T37" fmla="*/ 213 h 265"/>
                      <a:gd name="T38" fmla="*/ 82 w 119"/>
                      <a:gd name="T39" fmla="*/ 265 h 265"/>
                      <a:gd name="T40" fmla="*/ 31 w 119"/>
                      <a:gd name="T41" fmla="*/ 210 h 265"/>
                      <a:gd name="T42" fmla="*/ 31 w 119"/>
                      <a:gd name="T43" fmla="*/ 152 h 265"/>
                      <a:gd name="T44" fmla="*/ 18 w 119"/>
                      <a:gd name="T45" fmla="*/ 152 h 265"/>
                      <a:gd name="T46" fmla="*/ 0 w 119"/>
                      <a:gd name="T47" fmla="*/ 105 h 265"/>
                      <a:gd name="T48" fmla="*/ 4 w 119"/>
                      <a:gd name="T49" fmla="*/ 96 h 265"/>
                      <a:gd name="T50" fmla="*/ 2 w 119"/>
                      <a:gd name="T51" fmla="*/ 79 h 265"/>
                      <a:gd name="T52" fmla="*/ 4 w 119"/>
                      <a:gd name="T53" fmla="*/ 68 h 265"/>
                      <a:gd name="T54" fmla="*/ 4 w 119"/>
                      <a:gd name="T55" fmla="*/ 55 h 265"/>
                      <a:gd name="T56" fmla="*/ 8 w 119"/>
                      <a:gd name="T57" fmla="*/ 37 h 265"/>
                      <a:gd name="T58" fmla="*/ 18 w 119"/>
                      <a:gd name="T59" fmla="*/ 2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19" h="265">
                        <a:moveTo>
                          <a:pt x="18" y="20"/>
                        </a:moveTo>
                        <a:lnTo>
                          <a:pt x="25" y="10"/>
                        </a:lnTo>
                        <a:lnTo>
                          <a:pt x="33" y="0"/>
                        </a:lnTo>
                        <a:lnTo>
                          <a:pt x="66" y="32"/>
                        </a:lnTo>
                        <a:lnTo>
                          <a:pt x="68" y="76"/>
                        </a:lnTo>
                        <a:lnTo>
                          <a:pt x="101" y="85"/>
                        </a:lnTo>
                        <a:lnTo>
                          <a:pt x="114" y="86"/>
                        </a:lnTo>
                        <a:lnTo>
                          <a:pt x="119" y="145"/>
                        </a:lnTo>
                        <a:lnTo>
                          <a:pt x="109" y="142"/>
                        </a:lnTo>
                        <a:lnTo>
                          <a:pt x="103" y="149"/>
                        </a:lnTo>
                        <a:lnTo>
                          <a:pt x="103" y="95"/>
                        </a:lnTo>
                        <a:lnTo>
                          <a:pt x="70" y="102"/>
                        </a:lnTo>
                        <a:lnTo>
                          <a:pt x="61" y="108"/>
                        </a:lnTo>
                        <a:lnTo>
                          <a:pt x="53" y="123"/>
                        </a:lnTo>
                        <a:lnTo>
                          <a:pt x="68" y="145"/>
                        </a:lnTo>
                        <a:lnTo>
                          <a:pt x="56" y="155"/>
                        </a:lnTo>
                        <a:lnTo>
                          <a:pt x="56" y="195"/>
                        </a:lnTo>
                        <a:lnTo>
                          <a:pt x="71" y="203"/>
                        </a:lnTo>
                        <a:lnTo>
                          <a:pt x="91" y="213"/>
                        </a:lnTo>
                        <a:lnTo>
                          <a:pt x="82" y="265"/>
                        </a:lnTo>
                        <a:lnTo>
                          <a:pt x="31" y="210"/>
                        </a:lnTo>
                        <a:lnTo>
                          <a:pt x="31" y="152"/>
                        </a:lnTo>
                        <a:lnTo>
                          <a:pt x="18" y="152"/>
                        </a:lnTo>
                        <a:lnTo>
                          <a:pt x="0" y="105"/>
                        </a:lnTo>
                        <a:lnTo>
                          <a:pt x="4" y="96"/>
                        </a:lnTo>
                        <a:lnTo>
                          <a:pt x="2" y="79"/>
                        </a:lnTo>
                        <a:lnTo>
                          <a:pt x="4" y="68"/>
                        </a:lnTo>
                        <a:lnTo>
                          <a:pt x="4" y="55"/>
                        </a:lnTo>
                        <a:lnTo>
                          <a:pt x="8" y="37"/>
                        </a:lnTo>
                        <a:lnTo>
                          <a:pt x="18" y="20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35" name="Freeform 63"/>
                  <p:cNvSpPr>
                    <a:spLocks/>
                  </p:cNvSpPr>
                  <p:nvPr/>
                </p:nvSpPr>
                <p:spPr bwMode="auto">
                  <a:xfrm>
                    <a:off x="1177" y="1297"/>
                    <a:ext cx="60" cy="52"/>
                  </a:xfrm>
                  <a:custGeom>
                    <a:avLst/>
                    <a:gdLst>
                      <a:gd name="T0" fmla="*/ 2 w 182"/>
                      <a:gd name="T1" fmla="*/ 129 h 157"/>
                      <a:gd name="T2" fmla="*/ 0 w 182"/>
                      <a:gd name="T3" fmla="*/ 108 h 157"/>
                      <a:gd name="T4" fmla="*/ 4 w 182"/>
                      <a:gd name="T5" fmla="*/ 82 h 157"/>
                      <a:gd name="T6" fmla="*/ 8 w 182"/>
                      <a:gd name="T7" fmla="*/ 60 h 157"/>
                      <a:gd name="T8" fmla="*/ 15 w 182"/>
                      <a:gd name="T9" fmla="*/ 43 h 157"/>
                      <a:gd name="T10" fmla="*/ 24 w 182"/>
                      <a:gd name="T11" fmla="*/ 28 h 157"/>
                      <a:gd name="T12" fmla="*/ 40 w 182"/>
                      <a:gd name="T13" fmla="*/ 22 h 157"/>
                      <a:gd name="T14" fmla="*/ 48 w 182"/>
                      <a:gd name="T15" fmla="*/ 15 h 157"/>
                      <a:gd name="T16" fmla="*/ 65 w 182"/>
                      <a:gd name="T17" fmla="*/ 8 h 157"/>
                      <a:gd name="T18" fmla="*/ 82 w 182"/>
                      <a:gd name="T19" fmla="*/ 0 h 157"/>
                      <a:gd name="T20" fmla="*/ 103 w 182"/>
                      <a:gd name="T21" fmla="*/ 0 h 157"/>
                      <a:gd name="T22" fmla="*/ 124 w 182"/>
                      <a:gd name="T23" fmla="*/ 4 h 157"/>
                      <a:gd name="T24" fmla="*/ 137 w 182"/>
                      <a:gd name="T25" fmla="*/ 11 h 157"/>
                      <a:gd name="T26" fmla="*/ 148 w 182"/>
                      <a:gd name="T27" fmla="*/ 19 h 157"/>
                      <a:gd name="T28" fmla="*/ 164 w 182"/>
                      <a:gd name="T29" fmla="*/ 32 h 157"/>
                      <a:gd name="T30" fmla="*/ 175 w 182"/>
                      <a:gd name="T31" fmla="*/ 44 h 157"/>
                      <a:gd name="T32" fmla="*/ 182 w 182"/>
                      <a:gd name="T33" fmla="*/ 50 h 157"/>
                      <a:gd name="T34" fmla="*/ 175 w 182"/>
                      <a:gd name="T35" fmla="*/ 51 h 157"/>
                      <a:gd name="T36" fmla="*/ 174 w 182"/>
                      <a:gd name="T37" fmla="*/ 56 h 157"/>
                      <a:gd name="T38" fmla="*/ 174 w 182"/>
                      <a:gd name="T39" fmla="*/ 65 h 157"/>
                      <a:gd name="T40" fmla="*/ 173 w 182"/>
                      <a:gd name="T41" fmla="*/ 76 h 157"/>
                      <a:gd name="T42" fmla="*/ 177 w 182"/>
                      <a:gd name="T43" fmla="*/ 93 h 157"/>
                      <a:gd name="T44" fmla="*/ 179 w 182"/>
                      <a:gd name="T45" fmla="*/ 112 h 157"/>
                      <a:gd name="T46" fmla="*/ 169 w 182"/>
                      <a:gd name="T47" fmla="*/ 133 h 157"/>
                      <a:gd name="T48" fmla="*/ 170 w 182"/>
                      <a:gd name="T49" fmla="*/ 104 h 157"/>
                      <a:gd name="T50" fmla="*/ 169 w 182"/>
                      <a:gd name="T51" fmla="*/ 84 h 157"/>
                      <a:gd name="T52" fmla="*/ 164 w 182"/>
                      <a:gd name="T53" fmla="*/ 74 h 157"/>
                      <a:gd name="T54" fmla="*/ 157 w 182"/>
                      <a:gd name="T55" fmla="*/ 69 h 157"/>
                      <a:gd name="T56" fmla="*/ 154 w 182"/>
                      <a:gd name="T57" fmla="*/ 63 h 157"/>
                      <a:gd name="T58" fmla="*/ 148 w 182"/>
                      <a:gd name="T59" fmla="*/ 65 h 157"/>
                      <a:gd name="T60" fmla="*/ 136 w 182"/>
                      <a:gd name="T61" fmla="*/ 69 h 157"/>
                      <a:gd name="T62" fmla="*/ 124 w 182"/>
                      <a:gd name="T63" fmla="*/ 69 h 157"/>
                      <a:gd name="T64" fmla="*/ 110 w 182"/>
                      <a:gd name="T65" fmla="*/ 69 h 157"/>
                      <a:gd name="T66" fmla="*/ 98 w 182"/>
                      <a:gd name="T67" fmla="*/ 68 h 157"/>
                      <a:gd name="T68" fmla="*/ 89 w 182"/>
                      <a:gd name="T69" fmla="*/ 68 h 157"/>
                      <a:gd name="T70" fmla="*/ 97 w 182"/>
                      <a:gd name="T71" fmla="*/ 72 h 157"/>
                      <a:gd name="T72" fmla="*/ 104 w 182"/>
                      <a:gd name="T73" fmla="*/ 74 h 157"/>
                      <a:gd name="T74" fmla="*/ 95 w 182"/>
                      <a:gd name="T75" fmla="*/ 75 h 157"/>
                      <a:gd name="T76" fmla="*/ 82 w 182"/>
                      <a:gd name="T77" fmla="*/ 74 h 157"/>
                      <a:gd name="T78" fmla="*/ 69 w 182"/>
                      <a:gd name="T79" fmla="*/ 73 h 157"/>
                      <a:gd name="T80" fmla="*/ 55 w 182"/>
                      <a:gd name="T81" fmla="*/ 72 h 157"/>
                      <a:gd name="T82" fmla="*/ 47 w 182"/>
                      <a:gd name="T83" fmla="*/ 72 h 157"/>
                      <a:gd name="T84" fmla="*/ 41 w 182"/>
                      <a:gd name="T85" fmla="*/ 72 h 157"/>
                      <a:gd name="T86" fmla="*/ 43 w 182"/>
                      <a:gd name="T87" fmla="*/ 74 h 157"/>
                      <a:gd name="T88" fmla="*/ 47 w 182"/>
                      <a:gd name="T89" fmla="*/ 80 h 157"/>
                      <a:gd name="T90" fmla="*/ 47 w 182"/>
                      <a:gd name="T91" fmla="*/ 89 h 157"/>
                      <a:gd name="T92" fmla="*/ 44 w 182"/>
                      <a:gd name="T93" fmla="*/ 99 h 157"/>
                      <a:gd name="T94" fmla="*/ 37 w 182"/>
                      <a:gd name="T95" fmla="*/ 110 h 157"/>
                      <a:gd name="T96" fmla="*/ 34 w 182"/>
                      <a:gd name="T97" fmla="*/ 122 h 157"/>
                      <a:gd name="T98" fmla="*/ 32 w 182"/>
                      <a:gd name="T99" fmla="*/ 135 h 157"/>
                      <a:gd name="T100" fmla="*/ 34 w 182"/>
                      <a:gd name="T101" fmla="*/ 150 h 157"/>
                      <a:gd name="T102" fmla="*/ 35 w 182"/>
                      <a:gd name="T103" fmla="*/ 157 h 157"/>
                      <a:gd name="T104" fmla="*/ 25 w 182"/>
                      <a:gd name="T105" fmla="*/ 145 h 157"/>
                      <a:gd name="T106" fmla="*/ 12 w 182"/>
                      <a:gd name="T107" fmla="*/ 133 h 157"/>
                      <a:gd name="T108" fmla="*/ 8 w 182"/>
                      <a:gd name="T109" fmla="*/ 135 h 157"/>
                      <a:gd name="T110" fmla="*/ 5 w 182"/>
                      <a:gd name="T111" fmla="*/ 144 h 157"/>
                      <a:gd name="T112" fmla="*/ 2 w 182"/>
                      <a:gd name="T113" fmla="*/ 12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82" h="157">
                        <a:moveTo>
                          <a:pt x="2" y="129"/>
                        </a:moveTo>
                        <a:lnTo>
                          <a:pt x="0" y="108"/>
                        </a:lnTo>
                        <a:lnTo>
                          <a:pt x="4" y="82"/>
                        </a:lnTo>
                        <a:lnTo>
                          <a:pt x="8" y="60"/>
                        </a:lnTo>
                        <a:lnTo>
                          <a:pt x="15" y="43"/>
                        </a:lnTo>
                        <a:lnTo>
                          <a:pt x="24" y="28"/>
                        </a:lnTo>
                        <a:lnTo>
                          <a:pt x="40" y="22"/>
                        </a:lnTo>
                        <a:lnTo>
                          <a:pt x="48" y="15"/>
                        </a:lnTo>
                        <a:lnTo>
                          <a:pt x="65" y="8"/>
                        </a:lnTo>
                        <a:lnTo>
                          <a:pt x="82" y="0"/>
                        </a:lnTo>
                        <a:lnTo>
                          <a:pt x="103" y="0"/>
                        </a:lnTo>
                        <a:lnTo>
                          <a:pt x="124" y="4"/>
                        </a:lnTo>
                        <a:lnTo>
                          <a:pt x="137" y="11"/>
                        </a:lnTo>
                        <a:lnTo>
                          <a:pt x="148" y="19"/>
                        </a:lnTo>
                        <a:lnTo>
                          <a:pt x="164" y="32"/>
                        </a:lnTo>
                        <a:lnTo>
                          <a:pt x="175" y="44"/>
                        </a:lnTo>
                        <a:lnTo>
                          <a:pt x="182" y="50"/>
                        </a:lnTo>
                        <a:lnTo>
                          <a:pt x="175" y="51"/>
                        </a:lnTo>
                        <a:lnTo>
                          <a:pt x="174" y="56"/>
                        </a:lnTo>
                        <a:lnTo>
                          <a:pt x="174" y="65"/>
                        </a:lnTo>
                        <a:lnTo>
                          <a:pt x="173" y="76"/>
                        </a:lnTo>
                        <a:lnTo>
                          <a:pt x="177" y="93"/>
                        </a:lnTo>
                        <a:lnTo>
                          <a:pt x="179" y="112"/>
                        </a:lnTo>
                        <a:lnTo>
                          <a:pt x="169" y="133"/>
                        </a:lnTo>
                        <a:lnTo>
                          <a:pt x="170" y="104"/>
                        </a:lnTo>
                        <a:lnTo>
                          <a:pt x="169" y="84"/>
                        </a:lnTo>
                        <a:lnTo>
                          <a:pt x="164" y="74"/>
                        </a:lnTo>
                        <a:lnTo>
                          <a:pt x="157" y="69"/>
                        </a:lnTo>
                        <a:lnTo>
                          <a:pt x="154" y="63"/>
                        </a:lnTo>
                        <a:lnTo>
                          <a:pt x="148" y="65"/>
                        </a:lnTo>
                        <a:lnTo>
                          <a:pt x="136" y="69"/>
                        </a:lnTo>
                        <a:lnTo>
                          <a:pt x="124" y="69"/>
                        </a:lnTo>
                        <a:lnTo>
                          <a:pt x="110" y="69"/>
                        </a:lnTo>
                        <a:lnTo>
                          <a:pt x="98" y="68"/>
                        </a:lnTo>
                        <a:lnTo>
                          <a:pt x="89" y="68"/>
                        </a:lnTo>
                        <a:lnTo>
                          <a:pt x="97" y="72"/>
                        </a:lnTo>
                        <a:lnTo>
                          <a:pt x="104" y="74"/>
                        </a:lnTo>
                        <a:lnTo>
                          <a:pt x="95" y="75"/>
                        </a:lnTo>
                        <a:lnTo>
                          <a:pt x="82" y="74"/>
                        </a:lnTo>
                        <a:lnTo>
                          <a:pt x="69" y="73"/>
                        </a:lnTo>
                        <a:lnTo>
                          <a:pt x="55" y="72"/>
                        </a:lnTo>
                        <a:lnTo>
                          <a:pt x="47" y="72"/>
                        </a:lnTo>
                        <a:lnTo>
                          <a:pt x="41" y="72"/>
                        </a:lnTo>
                        <a:lnTo>
                          <a:pt x="43" y="74"/>
                        </a:lnTo>
                        <a:lnTo>
                          <a:pt x="47" y="80"/>
                        </a:lnTo>
                        <a:lnTo>
                          <a:pt x="47" y="89"/>
                        </a:lnTo>
                        <a:lnTo>
                          <a:pt x="44" y="99"/>
                        </a:lnTo>
                        <a:lnTo>
                          <a:pt x="37" y="110"/>
                        </a:lnTo>
                        <a:lnTo>
                          <a:pt x="34" y="122"/>
                        </a:lnTo>
                        <a:lnTo>
                          <a:pt x="32" y="135"/>
                        </a:lnTo>
                        <a:lnTo>
                          <a:pt x="34" y="150"/>
                        </a:lnTo>
                        <a:lnTo>
                          <a:pt x="35" y="157"/>
                        </a:lnTo>
                        <a:lnTo>
                          <a:pt x="25" y="145"/>
                        </a:lnTo>
                        <a:lnTo>
                          <a:pt x="12" y="133"/>
                        </a:lnTo>
                        <a:lnTo>
                          <a:pt x="8" y="135"/>
                        </a:lnTo>
                        <a:lnTo>
                          <a:pt x="5" y="144"/>
                        </a:lnTo>
                        <a:lnTo>
                          <a:pt x="2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339" name="Group 67"/>
                <p:cNvGrpSpPr>
                  <a:grpSpLocks/>
                </p:cNvGrpSpPr>
                <p:nvPr/>
              </p:nvGrpSpPr>
              <p:grpSpPr bwMode="auto">
                <a:xfrm>
                  <a:off x="1126" y="1814"/>
                  <a:ext cx="165" cy="43"/>
                  <a:chOff x="1126" y="1814"/>
                  <a:chExt cx="165" cy="43"/>
                </a:xfrm>
              </p:grpSpPr>
              <p:sp>
                <p:nvSpPr>
                  <p:cNvPr id="310337" name="Freeform 65"/>
                  <p:cNvSpPr>
                    <a:spLocks/>
                  </p:cNvSpPr>
                  <p:nvPr/>
                </p:nvSpPr>
                <p:spPr bwMode="auto">
                  <a:xfrm>
                    <a:off x="1126" y="1814"/>
                    <a:ext cx="72" cy="43"/>
                  </a:xfrm>
                  <a:custGeom>
                    <a:avLst/>
                    <a:gdLst>
                      <a:gd name="T0" fmla="*/ 104 w 218"/>
                      <a:gd name="T1" fmla="*/ 17 h 127"/>
                      <a:gd name="T2" fmla="*/ 77 w 218"/>
                      <a:gd name="T3" fmla="*/ 38 h 127"/>
                      <a:gd name="T4" fmla="*/ 43 w 218"/>
                      <a:gd name="T5" fmla="*/ 63 h 127"/>
                      <a:gd name="T6" fmla="*/ 18 w 218"/>
                      <a:gd name="T7" fmla="*/ 77 h 127"/>
                      <a:gd name="T8" fmla="*/ 3 w 218"/>
                      <a:gd name="T9" fmla="*/ 87 h 127"/>
                      <a:gd name="T10" fmla="*/ 0 w 218"/>
                      <a:gd name="T11" fmla="*/ 110 h 127"/>
                      <a:gd name="T12" fmla="*/ 14 w 218"/>
                      <a:gd name="T13" fmla="*/ 120 h 127"/>
                      <a:gd name="T14" fmla="*/ 45 w 218"/>
                      <a:gd name="T15" fmla="*/ 124 h 127"/>
                      <a:gd name="T16" fmla="*/ 75 w 218"/>
                      <a:gd name="T17" fmla="*/ 127 h 127"/>
                      <a:gd name="T18" fmla="*/ 104 w 218"/>
                      <a:gd name="T19" fmla="*/ 124 h 127"/>
                      <a:gd name="T20" fmla="*/ 124 w 218"/>
                      <a:gd name="T21" fmla="*/ 110 h 127"/>
                      <a:gd name="T22" fmla="*/ 159 w 218"/>
                      <a:gd name="T23" fmla="*/ 95 h 127"/>
                      <a:gd name="T24" fmla="*/ 214 w 218"/>
                      <a:gd name="T25" fmla="*/ 80 h 127"/>
                      <a:gd name="T26" fmla="*/ 218 w 218"/>
                      <a:gd name="T27" fmla="*/ 32 h 127"/>
                      <a:gd name="T28" fmla="*/ 210 w 218"/>
                      <a:gd name="T29" fmla="*/ 0 h 127"/>
                      <a:gd name="T30" fmla="*/ 104 w 218"/>
                      <a:gd name="T31" fmla="*/ 1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8" h="127">
                        <a:moveTo>
                          <a:pt x="104" y="17"/>
                        </a:moveTo>
                        <a:lnTo>
                          <a:pt x="77" y="38"/>
                        </a:lnTo>
                        <a:lnTo>
                          <a:pt x="43" y="63"/>
                        </a:lnTo>
                        <a:lnTo>
                          <a:pt x="18" y="77"/>
                        </a:lnTo>
                        <a:lnTo>
                          <a:pt x="3" y="87"/>
                        </a:lnTo>
                        <a:lnTo>
                          <a:pt x="0" y="110"/>
                        </a:lnTo>
                        <a:lnTo>
                          <a:pt x="14" y="120"/>
                        </a:lnTo>
                        <a:lnTo>
                          <a:pt x="45" y="124"/>
                        </a:lnTo>
                        <a:lnTo>
                          <a:pt x="75" y="127"/>
                        </a:lnTo>
                        <a:lnTo>
                          <a:pt x="104" y="124"/>
                        </a:lnTo>
                        <a:lnTo>
                          <a:pt x="124" y="110"/>
                        </a:lnTo>
                        <a:lnTo>
                          <a:pt x="159" y="95"/>
                        </a:lnTo>
                        <a:lnTo>
                          <a:pt x="214" y="80"/>
                        </a:lnTo>
                        <a:lnTo>
                          <a:pt x="218" y="32"/>
                        </a:lnTo>
                        <a:lnTo>
                          <a:pt x="210" y="0"/>
                        </a:lnTo>
                        <a:lnTo>
                          <a:pt x="104" y="17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38" name="Freeform 66"/>
                  <p:cNvSpPr>
                    <a:spLocks/>
                  </p:cNvSpPr>
                  <p:nvPr/>
                </p:nvSpPr>
                <p:spPr bwMode="auto">
                  <a:xfrm>
                    <a:off x="1216" y="1817"/>
                    <a:ext cx="75" cy="36"/>
                  </a:xfrm>
                  <a:custGeom>
                    <a:avLst/>
                    <a:gdLst>
                      <a:gd name="T0" fmla="*/ 5 w 227"/>
                      <a:gd name="T1" fmla="*/ 1 h 108"/>
                      <a:gd name="T2" fmla="*/ 0 w 227"/>
                      <a:gd name="T3" fmla="*/ 43 h 108"/>
                      <a:gd name="T4" fmla="*/ 5 w 227"/>
                      <a:gd name="T5" fmla="*/ 75 h 108"/>
                      <a:gd name="T6" fmla="*/ 57 w 227"/>
                      <a:gd name="T7" fmla="*/ 87 h 108"/>
                      <a:gd name="T8" fmla="*/ 83 w 227"/>
                      <a:gd name="T9" fmla="*/ 87 h 108"/>
                      <a:gd name="T10" fmla="*/ 121 w 227"/>
                      <a:gd name="T11" fmla="*/ 97 h 108"/>
                      <a:gd name="T12" fmla="*/ 165 w 227"/>
                      <a:gd name="T13" fmla="*/ 105 h 108"/>
                      <a:gd name="T14" fmla="*/ 225 w 227"/>
                      <a:gd name="T15" fmla="*/ 108 h 108"/>
                      <a:gd name="T16" fmla="*/ 227 w 227"/>
                      <a:gd name="T17" fmla="*/ 93 h 108"/>
                      <a:gd name="T18" fmla="*/ 227 w 227"/>
                      <a:gd name="T19" fmla="*/ 76 h 108"/>
                      <a:gd name="T20" fmla="*/ 179 w 227"/>
                      <a:gd name="T21" fmla="*/ 51 h 108"/>
                      <a:gd name="T22" fmla="*/ 128 w 227"/>
                      <a:gd name="T23" fmla="*/ 23 h 108"/>
                      <a:gd name="T24" fmla="*/ 97 w 227"/>
                      <a:gd name="T25" fmla="*/ 0 h 108"/>
                      <a:gd name="T26" fmla="*/ 5 w 227"/>
                      <a:gd name="T27" fmla="*/ 1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7" h="108">
                        <a:moveTo>
                          <a:pt x="5" y="1"/>
                        </a:moveTo>
                        <a:lnTo>
                          <a:pt x="0" y="43"/>
                        </a:lnTo>
                        <a:lnTo>
                          <a:pt x="5" y="75"/>
                        </a:lnTo>
                        <a:lnTo>
                          <a:pt x="57" y="87"/>
                        </a:lnTo>
                        <a:lnTo>
                          <a:pt x="83" y="87"/>
                        </a:lnTo>
                        <a:lnTo>
                          <a:pt x="121" y="97"/>
                        </a:lnTo>
                        <a:lnTo>
                          <a:pt x="165" y="105"/>
                        </a:lnTo>
                        <a:lnTo>
                          <a:pt x="225" y="108"/>
                        </a:lnTo>
                        <a:lnTo>
                          <a:pt x="227" y="93"/>
                        </a:lnTo>
                        <a:lnTo>
                          <a:pt x="227" y="76"/>
                        </a:lnTo>
                        <a:lnTo>
                          <a:pt x="179" y="51"/>
                        </a:lnTo>
                        <a:lnTo>
                          <a:pt x="128" y="23"/>
                        </a:lnTo>
                        <a:lnTo>
                          <a:pt x="97" y="0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340" name="Freeform 68"/>
                <p:cNvSpPr>
                  <a:spLocks/>
                </p:cNvSpPr>
                <p:nvPr/>
              </p:nvSpPr>
              <p:spPr bwMode="auto">
                <a:xfrm>
                  <a:off x="1155" y="1534"/>
                  <a:ext cx="112" cy="295"/>
                </a:xfrm>
                <a:custGeom>
                  <a:avLst/>
                  <a:gdLst>
                    <a:gd name="T0" fmla="*/ 11 w 338"/>
                    <a:gd name="T1" fmla="*/ 0 h 885"/>
                    <a:gd name="T2" fmla="*/ 0 w 338"/>
                    <a:gd name="T3" fmla="*/ 78 h 885"/>
                    <a:gd name="T4" fmla="*/ 0 w 338"/>
                    <a:gd name="T5" fmla="*/ 199 h 885"/>
                    <a:gd name="T6" fmla="*/ 0 w 338"/>
                    <a:gd name="T7" fmla="*/ 342 h 885"/>
                    <a:gd name="T8" fmla="*/ 11 w 338"/>
                    <a:gd name="T9" fmla="*/ 427 h 885"/>
                    <a:gd name="T10" fmla="*/ 11 w 338"/>
                    <a:gd name="T11" fmla="*/ 463 h 885"/>
                    <a:gd name="T12" fmla="*/ 3 w 338"/>
                    <a:gd name="T13" fmla="*/ 599 h 885"/>
                    <a:gd name="T14" fmla="*/ 7 w 338"/>
                    <a:gd name="T15" fmla="*/ 695 h 885"/>
                    <a:gd name="T16" fmla="*/ 14 w 338"/>
                    <a:gd name="T17" fmla="*/ 828 h 885"/>
                    <a:gd name="T18" fmla="*/ 14 w 338"/>
                    <a:gd name="T19" fmla="*/ 863 h 885"/>
                    <a:gd name="T20" fmla="*/ 36 w 338"/>
                    <a:gd name="T21" fmla="*/ 881 h 885"/>
                    <a:gd name="T22" fmla="*/ 121 w 338"/>
                    <a:gd name="T23" fmla="*/ 860 h 885"/>
                    <a:gd name="T24" fmla="*/ 146 w 338"/>
                    <a:gd name="T25" fmla="*/ 577 h 885"/>
                    <a:gd name="T26" fmla="*/ 153 w 338"/>
                    <a:gd name="T27" fmla="*/ 399 h 885"/>
                    <a:gd name="T28" fmla="*/ 164 w 338"/>
                    <a:gd name="T29" fmla="*/ 242 h 885"/>
                    <a:gd name="T30" fmla="*/ 174 w 338"/>
                    <a:gd name="T31" fmla="*/ 492 h 885"/>
                    <a:gd name="T32" fmla="*/ 185 w 338"/>
                    <a:gd name="T33" fmla="*/ 856 h 885"/>
                    <a:gd name="T34" fmla="*/ 271 w 338"/>
                    <a:gd name="T35" fmla="*/ 885 h 885"/>
                    <a:gd name="T36" fmla="*/ 288 w 338"/>
                    <a:gd name="T37" fmla="*/ 863 h 885"/>
                    <a:gd name="T38" fmla="*/ 310 w 338"/>
                    <a:gd name="T39" fmla="*/ 541 h 885"/>
                    <a:gd name="T40" fmla="*/ 313 w 338"/>
                    <a:gd name="T41" fmla="*/ 385 h 885"/>
                    <a:gd name="T42" fmla="*/ 338 w 338"/>
                    <a:gd name="T43" fmla="*/ 43 h 885"/>
                    <a:gd name="T44" fmla="*/ 331 w 338"/>
                    <a:gd name="T45" fmla="*/ 4 h 885"/>
                    <a:gd name="T46" fmla="*/ 11 w 338"/>
                    <a:gd name="T47" fmla="*/ 0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8" h="885">
                      <a:moveTo>
                        <a:pt x="11" y="0"/>
                      </a:moveTo>
                      <a:lnTo>
                        <a:pt x="0" y="78"/>
                      </a:lnTo>
                      <a:lnTo>
                        <a:pt x="0" y="199"/>
                      </a:lnTo>
                      <a:lnTo>
                        <a:pt x="0" y="342"/>
                      </a:lnTo>
                      <a:lnTo>
                        <a:pt x="11" y="427"/>
                      </a:lnTo>
                      <a:lnTo>
                        <a:pt x="11" y="463"/>
                      </a:lnTo>
                      <a:lnTo>
                        <a:pt x="3" y="599"/>
                      </a:lnTo>
                      <a:lnTo>
                        <a:pt x="7" y="695"/>
                      </a:lnTo>
                      <a:lnTo>
                        <a:pt x="14" y="828"/>
                      </a:lnTo>
                      <a:lnTo>
                        <a:pt x="14" y="863"/>
                      </a:lnTo>
                      <a:lnTo>
                        <a:pt x="36" y="881"/>
                      </a:lnTo>
                      <a:lnTo>
                        <a:pt x="121" y="860"/>
                      </a:lnTo>
                      <a:lnTo>
                        <a:pt x="146" y="577"/>
                      </a:lnTo>
                      <a:lnTo>
                        <a:pt x="153" y="399"/>
                      </a:lnTo>
                      <a:lnTo>
                        <a:pt x="164" y="242"/>
                      </a:lnTo>
                      <a:lnTo>
                        <a:pt x="174" y="492"/>
                      </a:lnTo>
                      <a:lnTo>
                        <a:pt x="185" y="856"/>
                      </a:lnTo>
                      <a:lnTo>
                        <a:pt x="271" y="885"/>
                      </a:lnTo>
                      <a:lnTo>
                        <a:pt x="288" y="863"/>
                      </a:lnTo>
                      <a:lnTo>
                        <a:pt x="310" y="541"/>
                      </a:lnTo>
                      <a:lnTo>
                        <a:pt x="313" y="385"/>
                      </a:lnTo>
                      <a:lnTo>
                        <a:pt x="338" y="43"/>
                      </a:lnTo>
                      <a:lnTo>
                        <a:pt x="331" y="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366" name="Group 94"/>
            <p:cNvGrpSpPr>
              <a:grpSpLocks/>
            </p:cNvGrpSpPr>
            <p:nvPr/>
          </p:nvGrpSpPr>
          <p:grpSpPr bwMode="auto">
            <a:xfrm>
              <a:off x="1004" y="1330"/>
              <a:ext cx="188" cy="563"/>
              <a:chOff x="1004" y="1330"/>
              <a:chExt cx="188" cy="563"/>
            </a:xfrm>
          </p:grpSpPr>
          <p:grpSp>
            <p:nvGrpSpPr>
              <p:cNvPr id="310355" name="Group 83"/>
              <p:cNvGrpSpPr>
                <a:grpSpLocks/>
              </p:cNvGrpSpPr>
              <p:nvPr/>
            </p:nvGrpSpPr>
            <p:grpSpPr bwMode="auto">
              <a:xfrm>
                <a:off x="1004" y="1402"/>
                <a:ext cx="188" cy="491"/>
                <a:chOff x="1004" y="1402"/>
                <a:chExt cx="188" cy="491"/>
              </a:xfrm>
            </p:grpSpPr>
            <p:grpSp>
              <p:nvGrpSpPr>
                <p:cNvPr id="310345" name="Group 73"/>
                <p:cNvGrpSpPr>
                  <a:grpSpLocks/>
                </p:cNvGrpSpPr>
                <p:nvPr/>
              </p:nvGrpSpPr>
              <p:grpSpPr bwMode="auto">
                <a:xfrm>
                  <a:off x="1011" y="1842"/>
                  <a:ext cx="166" cy="51"/>
                  <a:chOff x="1011" y="1842"/>
                  <a:chExt cx="166" cy="51"/>
                </a:xfrm>
              </p:grpSpPr>
              <p:sp>
                <p:nvSpPr>
                  <p:cNvPr id="310343" name="Freeform 71"/>
                  <p:cNvSpPr>
                    <a:spLocks/>
                  </p:cNvSpPr>
                  <p:nvPr/>
                </p:nvSpPr>
                <p:spPr bwMode="auto">
                  <a:xfrm>
                    <a:off x="1011" y="1853"/>
                    <a:ext cx="52" cy="40"/>
                  </a:xfrm>
                  <a:custGeom>
                    <a:avLst/>
                    <a:gdLst>
                      <a:gd name="T0" fmla="*/ 59 w 156"/>
                      <a:gd name="T1" fmla="*/ 25 h 121"/>
                      <a:gd name="T2" fmla="*/ 25 w 156"/>
                      <a:gd name="T3" fmla="*/ 58 h 121"/>
                      <a:gd name="T4" fmla="*/ 0 w 156"/>
                      <a:gd name="T5" fmla="*/ 90 h 121"/>
                      <a:gd name="T6" fmla="*/ 2 w 156"/>
                      <a:gd name="T7" fmla="*/ 112 h 121"/>
                      <a:gd name="T8" fmla="*/ 20 w 156"/>
                      <a:gd name="T9" fmla="*/ 121 h 121"/>
                      <a:gd name="T10" fmla="*/ 70 w 156"/>
                      <a:gd name="T11" fmla="*/ 118 h 121"/>
                      <a:gd name="T12" fmla="*/ 98 w 156"/>
                      <a:gd name="T13" fmla="*/ 103 h 121"/>
                      <a:gd name="T14" fmla="*/ 112 w 156"/>
                      <a:gd name="T15" fmla="*/ 80 h 121"/>
                      <a:gd name="T16" fmla="*/ 155 w 156"/>
                      <a:gd name="T17" fmla="*/ 61 h 121"/>
                      <a:gd name="T18" fmla="*/ 156 w 156"/>
                      <a:gd name="T19" fmla="*/ 28 h 121"/>
                      <a:gd name="T20" fmla="*/ 149 w 156"/>
                      <a:gd name="T21" fmla="*/ 0 h 121"/>
                      <a:gd name="T22" fmla="*/ 107 w 156"/>
                      <a:gd name="T23" fmla="*/ 21 h 121"/>
                      <a:gd name="T24" fmla="*/ 59 w 156"/>
                      <a:gd name="T25" fmla="*/ 2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6" h="121">
                        <a:moveTo>
                          <a:pt x="59" y="25"/>
                        </a:moveTo>
                        <a:lnTo>
                          <a:pt x="25" y="58"/>
                        </a:lnTo>
                        <a:lnTo>
                          <a:pt x="0" y="90"/>
                        </a:lnTo>
                        <a:lnTo>
                          <a:pt x="2" y="112"/>
                        </a:lnTo>
                        <a:lnTo>
                          <a:pt x="20" y="121"/>
                        </a:lnTo>
                        <a:lnTo>
                          <a:pt x="70" y="118"/>
                        </a:lnTo>
                        <a:lnTo>
                          <a:pt x="98" y="103"/>
                        </a:lnTo>
                        <a:lnTo>
                          <a:pt x="112" y="80"/>
                        </a:lnTo>
                        <a:lnTo>
                          <a:pt x="155" y="61"/>
                        </a:lnTo>
                        <a:lnTo>
                          <a:pt x="156" y="28"/>
                        </a:lnTo>
                        <a:lnTo>
                          <a:pt x="149" y="0"/>
                        </a:lnTo>
                        <a:lnTo>
                          <a:pt x="107" y="21"/>
                        </a:lnTo>
                        <a:lnTo>
                          <a:pt x="59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44" name="Freeform 72"/>
                  <p:cNvSpPr>
                    <a:spLocks/>
                  </p:cNvSpPr>
                  <p:nvPr/>
                </p:nvSpPr>
                <p:spPr bwMode="auto">
                  <a:xfrm>
                    <a:off x="1119" y="1842"/>
                    <a:ext cx="58" cy="42"/>
                  </a:xfrm>
                  <a:custGeom>
                    <a:avLst/>
                    <a:gdLst>
                      <a:gd name="T0" fmla="*/ 2 w 174"/>
                      <a:gd name="T1" fmla="*/ 8 h 125"/>
                      <a:gd name="T2" fmla="*/ 0 w 174"/>
                      <a:gd name="T3" fmla="*/ 57 h 125"/>
                      <a:gd name="T4" fmla="*/ 24 w 174"/>
                      <a:gd name="T5" fmla="*/ 76 h 125"/>
                      <a:gd name="T6" fmla="*/ 49 w 174"/>
                      <a:gd name="T7" fmla="*/ 83 h 125"/>
                      <a:gd name="T8" fmla="*/ 64 w 174"/>
                      <a:gd name="T9" fmla="*/ 94 h 125"/>
                      <a:gd name="T10" fmla="*/ 92 w 174"/>
                      <a:gd name="T11" fmla="*/ 112 h 125"/>
                      <a:gd name="T12" fmla="*/ 142 w 174"/>
                      <a:gd name="T13" fmla="*/ 125 h 125"/>
                      <a:gd name="T14" fmla="*/ 160 w 174"/>
                      <a:gd name="T15" fmla="*/ 121 h 125"/>
                      <a:gd name="T16" fmla="*/ 174 w 174"/>
                      <a:gd name="T17" fmla="*/ 114 h 125"/>
                      <a:gd name="T18" fmla="*/ 174 w 174"/>
                      <a:gd name="T19" fmla="*/ 100 h 125"/>
                      <a:gd name="T20" fmla="*/ 157 w 174"/>
                      <a:gd name="T21" fmla="*/ 71 h 125"/>
                      <a:gd name="T22" fmla="*/ 116 w 174"/>
                      <a:gd name="T23" fmla="*/ 43 h 125"/>
                      <a:gd name="T24" fmla="*/ 85 w 174"/>
                      <a:gd name="T25" fmla="*/ 18 h 125"/>
                      <a:gd name="T26" fmla="*/ 75 w 174"/>
                      <a:gd name="T27" fmla="*/ 0 h 125"/>
                      <a:gd name="T28" fmla="*/ 2 w 174"/>
                      <a:gd name="T29" fmla="*/ 8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4" h="125">
                        <a:moveTo>
                          <a:pt x="2" y="8"/>
                        </a:moveTo>
                        <a:lnTo>
                          <a:pt x="0" y="57"/>
                        </a:lnTo>
                        <a:lnTo>
                          <a:pt x="24" y="76"/>
                        </a:lnTo>
                        <a:lnTo>
                          <a:pt x="49" y="83"/>
                        </a:lnTo>
                        <a:lnTo>
                          <a:pt x="64" y="94"/>
                        </a:lnTo>
                        <a:lnTo>
                          <a:pt x="92" y="112"/>
                        </a:lnTo>
                        <a:lnTo>
                          <a:pt x="142" y="125"/>
                        </a:lnTo>
                        <a:lnTo>
                          <a:pt x="160" y="121"/>
                        </a:lnTo>
                        <a:lnTo>
                          <a:pt x="174" y="114"/>
                        </a:lnTo>
                        <a:lnTo>
                          <a:pt x="174" y="100"/>
                        </a:lnTo>
                        <a:lnTo>
                          <a:pt x="157" y="71"/>
                        </a:lnTo>
                        <a:lnTo>
                          <a:pt x="116" y="43"/>
                        </a:lnTo>
                        <a:lnTo>
                          <a:pt x="85" y="18"/>
                        </a:lnTo>
                        <a:lnTo>
                          <a:pt x="75" y="0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354" name="Group 82"/>
                <p:cNvGrpSpPr>
                  <a:grpSpLocks/>
                </p:cNvGrpSpPr>
                <p:nvPr/>
              </p:nvGrpSpPr>
              <p:grpSpPr bwMode="auto">
                <a:xfrm>
                  <a:off x="1004" y="1402"/>
                  <a:ext cx="188" cy="464"/>
                  <a:chOff x="1004" y="1402"/>
                  <a:chExt cx="188" cy="464"/>
                </a:xfrm>
              </p:grpSpPr>
              <p:grpSp>
                <p:nvGrpSpPr>
                  <p:cNvPr id="31034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028" y="1402"/>
                    <a:ext cx="119" cy="149"/>
                    <a:chOff x="1028" y="1402"/>
                    <a:chExt cx="119" cy="149"/>
                  </a:xfrm>
                </p:grpSpPr>
                <p:sp>
                  <p:nvSpPr>
                    <p:cNvPr id="310346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1028" y="1410"/>
                      <a:ext cx="119" cy="141"/>
                    </a:xfrm>
                    <a:custGeom>
                      <a:avLst/>
                      <a:gdLst>
                        <a:gd name="T0" fmla="*/ 0 w 356"/>
                        <a:gd name="T1" fmla="*/ 81 h 422"/>
                        <a:gd name="T2" fmla="*/ 107 w 356"/>
                        <a:gd name="T3" fmla="*/ 0 h 422"/>
                        <a:gd name="T4" fmla="*/ 225 w 356"/>
                        <a:gd name="T5" fmla="*/ 185 h 422"/>
                        <a:gd name="T6" fmla="*/ 245 w 356"/>
                        <a:gd name="T7" fmla="*/ 10 h 422"/>
                        <a:gd name="T8" fmla="*/ 317 w 356"/>
                        <a:gd name="T9" fmla="*/ 32 h 422"/>
                        <a:gd name="T10" fmla="*/ 356 w 356"/>
                        <a:gd name="T11" fmla="*/ 96 h 422"/>
                        <a:gd name="T12" fmla="*/ 349 w 356"/>
                        <a:gd name="T13" fmla="*/ 422 h 422"/>
                        <a:gd name="T14" fmla="*/ 39 w 356"/>
                        <a:gd name="T15" fmla="*/ 422 h 422"/>
                        <a:gd name="T16" fmla="*/ 0 w 356"/>
                        <a:gd name="T17" fmla="*/ 81 h 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56" h="422">
                          <a:moveTo>
                            <a:pt x="0" y="81"/>
                          </a:moveTo>
                          <a:lnTo>
                            <a:pt x="107" y="0"/>
                          </a:lnTo>
                          <a:lnTo>
                            <a:pt x="225" y="185"/>
                          </a:lnTo>
                          <a:lnTo>
                            <a:pt x="245" y="10"/>
                          </a:lnTo>
                          <a:lnTo>
                            <a:pt x="317" y="32"/>
                          </a:lnTo>
                          <a:lnTo>
                            <a:pt x="356" y="96"/>
                          </a:lnTo>
                          <a:lnTo>
                            <a:pt x="349" y="422"/>
                          </a:lnTo>
                          <a:lnTo>
                            <a:pt x="39" y="422"/>
                          </a:lnTo>
                          <a:lnTo>
                            <a:pt x="0" y="81"/>
                          </a:lnTo>
                          <a:close/>
                        </a:path>
                      </a:pathLst>
                    </a:custGeom>
                    <a:solidFill>
                      <a:srgbClr val="7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47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1062" y="1402"/>
                      <a:ext cx="48" cy="82"/>
                    </a:xfrm>
                    <a:custGeom>
                      <a:avLst/>
                      <a:gdLst>
                        <a:gd name="T0" fmla="*/ 0 w 143"/>
                        <a:gd name="T1" fmla="*/ 25 h 247"/>
                        <a:gd name="T2" fmla="*/ 12 w 143"/>
                        <a:gd name="T3" fmla="*/ 0 h 247"/>
                        <a:gd name="T4" fmla="*/ 100 w 143"/>
                        <a:gd name="T5" fmla="*/ 43 h 247"/>
                        <a:gd name="T6" fmla="*/ 121 w 143"/>
                        <a:gd name="T7" fmla="*/ 15 h 247"/>
                        <a:gd name="T8" fmla="*/ 137 w 143"/>
                        <a:gd name="T9" fmla="*/ 25 h 247"/>
                        <a:gd name="T10" fmla="*/ 143 w 143"/>
                        <a:gd name="T11" fmla="*/ 171 h 247"/>
                        <a:gd name="T12" fmla="*/ 140 w 143"/>
                        <a:gd name="T13" fmla="*/ 247 h 247"/>
                        <a:gd name="T14" fmla="*/ 0 w 143"/>
                        <a:gd name="T15" fmla="*/ 25 h 2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43" h="247">
                          <a:moveTo>
                            <a:pt x="0" y="25"/>
                          </a:moveTo>
                          <a:lnTo>
                            <a:pt x="12" y="0"/>
                          </a:lnTo>
                          <a:lnTo>
                            <a:pt x="100" y="43"/>
                          </a:lnTo>
                          <a:lnTo>
                            <a:pt x="121" y="15"/>
                          </a:lnTo>
                          <a:lnTo>
                            <a:pt x="137" y="25"/>
                          </a:lnTo>
                          <a:lnTo>
                            <a:pt x="143" y="171"/>
                          </a:lnTo>
                          <a:lnTo>
                            <a:pt x="140" y="247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FFD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48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1078" y="1419"/>
                      <a:ext cx="30" cy="16"/>
                    </a:xfrm>
                    <a:custGeom>
                      <a:avLst/>
                      <a:gdLst>
                        <a:gd name="T0" fmla="*/ 0 w 90"/>
                        <a:gd name="T1" fmla="*/ 49 h 49"/>
                        <a:gd name="T2" fmla="*/ 51 w 90"/>
                        <a:gd name="T3" fmla="*/ 0 h 49"/>
                        <a:gd name="T4" fmla="*/ 90 w 90"/>
                        <a:gd name="T5" fmla="*/ 39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0" h="49">
                          <a:moveTo>
                            <a:pt x="0" y="49"/>
                          </a:moveTo>
                          <a:lnTo>
                            <a:pt x="51" y="0"/>
                          </a:lnTo>
                          <a:lnTo>
                            <a:pt x="90" y="39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0353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004" y="1409"/>
                    <a:ext cx="188" cy="457"/>
                    <a:chOff x="1004" y="1409"/>
                    <a:chExt cx="188" cy="457"/>
                  </a:xfrm>
                </p:grpSpPr>
                <p:sp>
                  <p:nvSpPr>
                    <p:cNvPr id="310350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004" y="1409"/>
                      <a:ext cx="188" cy="457"/>
                    </a:xfrm>
                    <a:custGeom>
                      <a:avLst/>
                      <a:gdLst>
                        <a:gd name="T0" fmla="*/ 178 w 564"/>
                        <a:gd name="T1" fmla="*/ 0 h 1369"/>
                        <a:gd name="T2" fmla="*/ 42 w 564"/>
                        <a:gd name="T3" fmla="*/ 99 h 1369"/>
                        <a:gd name="T4" fmla="*/ 0 w 564"/>
                        <a:gd name="T5" fmla="*/ 424 h 1369"/>
                        <a:gd name="T6" fmla="*/ 105 w 564"/>
                        <a:gd name="T7" fmla="*/ 637 h 1369"/>
                        <a:gd name="T8" fmla="*/ 107 w 564"/>
                        <a:gd name="T9" fmla="*/ 678 h 1369"/>
                        <a:gd name="T10" fmla="*/ 114 w 564"/>
                        <a:gd name="T11" fmla="*/ 728 h 1369"/>
                        <a:gd name="T12" fmla="*/ 127 w 564"/>
                        <a:gd name="T13" fmla="*/ 760 h 1369"/>
                        <a:gd name="T14" fmla="*/ 110 w 564"/>
                        <a:gd name="T15" fmla="*/ 993 h 1369"/>
                        <a:gd name="T16" fmla="*/ 73 w 564"/>
                        <a:gd name="T17" fmla="*/ 1364 h 1369"/>
                        <a:gd name="T18" fmla="*/ 111 w 564"/>
                        <a:gd name="T19" fmla="*/ 1369 h 1369"/>
                        <a:gd name="T20" fmla="*/ 171 w 564"/>
                        <a:gd name="T21" fmla="*/ 1349 h 1369"/>
                        <a:gd name="T22" fmla="*/ 213 w 564"/>
                        <a:gd name="T23" fmla="*/ 1098 h 1369"/>
                        <a:gd name="T24" fmla="*/ 235 w 564"/>
                        <a:gd name="T25" fmla="*/ 1006 h 1369"/>
                        <a:gd name="T26" fmla="*/ 298 w 564"/>
                        <a:gd name="T27" fmla="*/ 763 h 1369"/>
                        <a:gd name="T28" fmla="*/ 306 w 564"/>
                        <a:gd name="T29" fmla="*/ 1019 h 1369"/>
                        <a:gd name="T30" fmla="*/ 339 w 564"/>
                        <a:gd name="T31" fmla="*/ 1327 h 1369"/>
                        <a:gd name="T32" fmla="*/ 430 w 564"/>
                        <a:gd name="T33" fmla="*/ 1331 h 1369"/>
                        <a:gd name="T34" fmla="*/ 439 w 564"/>
                        <a:gd name="T35" fmla="*/ 998 h 1369"/>
                        <a:gd name="T36" fmla="*/ 431 w 564"/>
                        <a:gd name="T37" fmla="*/ 667 h 1369"/>
                        <a:gd name="T38" fmla="*/ 434 w 564"/>
                        <a:gd name="T39" fmla="*/ 500 h 1369"/>
                        <a:gd name="T40" fmla="*/ 452 w 564"/>
                        <a:gd name="T41" fmla="*/ 446 h 1369"/>
                        <a:gd name="T42" fmla="*/ 462 w 564"/>
                        <a:gd name="T43" fmla="*/ 451 h 1369"/>
                        <a:gd name="T44" fmla="*/ 555 w 564"/>
                        <a:gd name="T45" fmla="*/ 395 h 1369"/>
                        <a:gd name="T46" fmla="*/ 564 w 564"/>
                        <a:gd name="T47" fmla="*/ 289 h 1369"/>
                        <a:gd name="T48" fmla="*/ 413 w 564"/>
                        <a:gd name="T49" fmla="*/ 35 h 1369"/>
                        <a:gd name="T50" fmla="*/ 306 w 564"/>
                        <a:gd name="T51" fmla="*/ 0 h 1369"/>
                        <a:gd name="T52" fmla="*/ 329 w 564"/>
                        <a:gd name="T53" fmla="*/ 171 h 1369"/>
                        <a:gd name="T54" fmla="*/ 302 w 564"/>
                        <a:gd name="T55" fmla="*/ 338 h 1369"/>
                        <a:gd name="T56" fmla="*/ 261 w 564"/>
                        <a:gd name="T57" fmla="*/ 181 h 1369"/>
                        <a:gd name="T58" fmla="*/ 178 w 564"/>
                        <a:gd name="T59" fmla="*/ 0 h 13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564" h="1369">
                          <a:moveTo>
                            <a:pt x="178" y="0"/>
                          </a:moveTo>
                          <a:lnTo>
                            <a:pt x="42" y="99"/>
                          </a:lnTo>
                          <a:lnTo>
                            <a:pt x="0" y="424"/>
                          </a:lnTo>
                          <a:lnTo>
                            <a:pt x="105" y="637"/>
                          </a:lnTo>
                          <a:lnTo>
                            <a:pt x="107" y="678"/>
                          </a:lnTo>
                          <a:lnTo>
                            <a:pt x="114" y="728"/>
                          </a:lnTo>
                          <a:lnTo>
                            <a:pt x="127" y="760"/>
                          </a:lnTo>
                          <a:lnTo>
                            <a:pt x="110" y="993"/>
                          </a:lnTo>
                          <a:lnTo>
                            <a:pt x="73" y="1364"/>
                          </a:lnTo>
                          <a:lnTo>
                            <a:pt x="111" y="1369"/>
                          </a:lnTo>
                          <a:lnTo>
                            <a:pt x="171" y="1349"/>
                          </a:lnTo>
                          <a:lnTo>
                            <a:pt x="213" y="1098"/>
                          </a:lnTo>
                          <a:lnTo>
                            <a:pt x="235" y="1006"/>
                          </a:lnTo>
                          <a:lnTo>
                            <a:pt x="298" y="763"/>
                          </a:lnTo>
                          <a:lnTo>
                            <a:pt x="306" y="1019"/>
                          </a:lnTo>
                          <a:lnTo>
                            <a:pt x="339" y="1327"/>
                          </a:lnTo>
                          <a:lnTo>
                            <a:pt x="430" y="1331"/>
                          </a:lnTo>
                          <a:lnTo>
                            <a:pt x="439" y="998"/>
                          </a:lnTo>
                          <a:lnTo>
                            <a:pt x="431" y="667"/>
                          </a:lnTo>
                          <a:lnTo>
                            <a:pt x="434" y="500"/>
                          </a:lnTo>
                          <a:lnTo>
                            <a:pt x="452" y="446"/>
                          </a:lnTo>
                          <a:lnTo>
                            <a:pt x="462" y="451"/>
                          </a:lnTo>
                          <a:lnTo>
                            <a:pt x="555" y="395"/>
                          </a:lnTo>
                          <a:lnTo>
                            <a:pt x="564" y="289"/>
                          </a:lnTo>
                          <a:lnTo>
                            <a:pt x="413" y="35"/>
                          </a:lnTo>
                          <a:lnTo>
                            <a:pt x="306" y="0"/>
                          </a:lnTo>
                          <a:lnTo>
                            <a:pt x="329" y="171"/>
                          </a:lnTo>
                          <a:lnTo>
                            <a:pt x="302" y="338"/>
                          </a:lnTo>
                          <a:lnTo>
                            <a:pt x="261" y="18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5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014" y="1459"/>
                      <a:ext cx="48" cy="118"/>
                    </a:xfrm>
                    <a:custGeom>
                      <a:avLst/>
                      <a:gdLst>
                        <a:gd name="T0" fmla="*/ 72 w 143"/>
                        <a:gd name="T1" fmla="*/ 0 h 356"/>
                        <a:gd name="T2" fmla="*/ 86 w 143"/>
                        <a:gd name="T3" fmla="*/ 86 h 356"/>
                        <a:gd name="T4" fmla="*/ 79 w 143"/>
                        <a:gd name="T5" fmla="*/ 214 h 356"/>
                        <a:gd name="T6" fmla="*/ 0 w 143"/>
                        <a:gd name="T7" fmla="*/ 235 h 356"/>
                        <a:gd name="T8" fmla="*/ 79 w 143"/>
                        <a:gd name="T9" fmla="*/ 242 h 356"/>
                        <a:gd name="T10" fmla="*/ 100 w 143"/>
                        <a:gd name="T11" fmla="*/ 321 h 356"/>
                        <a:gd name="T12" fmla="*/ 143 w 143"/>
                        <a:gd name="T13" fmla="*/ 356 h 356"/>
                        <a:gd name="T14" fmla="*/ 129 w 143"/>
                        <a:gd name="T15" fmla="*/ 292 h 356"/>
                        <a:gd name="T16" fmla="*/ 115 w 143"/>
                        <a:gd name="T17" fmla="*/ 257 h 356"/>
                        <a:gd name="T18" fmla="*/ 107 w 143"/>
                        <a:gd name="T19" fmla="*/ 171 h 356"/>
                        <a:gd name="T20" fmla="*/ 72 w 143"/>
                        <a:gd name="T21" fmla="*/ 0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43" h="356">
                          <a:moveTo>
                            <a:pt x="72" y="0"/>
                          </a:moveTo>
                          <a:lnTo>
                            <a:pt x="86" y="86"/>
                          </a:lnTo>
                          <a:lnTo>
                            <a:pt x="79" y="214"/>
                          </a:lnTo>
                          <a:lnTo>
                            <a:pt x="0" y="235"/>
                          </a:lnTo>
                          <a:lnTo>
                            <a:pt x="79" y="242"/>
                          </a:lnTo>
                          <a:lnTo>
                            <a:pt x="100" y="321"/>
                          </a:lnTo>
                          <a:lnTo>
                            <a:pt x="143" y="356"/>
                          </a:lnTo>
                          <a:lnTo>
                            <a:pt x="129" y="292"/>
                          </a:lnTo>
                          <a:lnTo>
                            <a:pt x="115" y="257"/>
                          </a:lnTo>
                          <a:lnTo>
                            <a:pt x="107" y="171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52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058" y="1465"/>
                      <a:ext cx="16" cy="17"/>
                    </a:xfrm>
                    <a:custGeom>
                      <a:avLst/>
                      <a:gdLst>
                        <a:gd name="T0" fmla="*/ 0 w 50"/>
                        <a:gd name="T1" fmla="*/ 49 h 49"/>
                        <a:gd name="T2" fmla="*/ 11 w 50"/>
                        <a:gd name="T3" fmla="*/ 0 h 49"/>
                        <a:gd name="T4" fmla="*/ 50 w 50"/>
                        <a:gd name="T5" fmla="*/ 42 h 49"/>
                        <a:gd name="T6" fmla="*/ 0 w 50"/>
                        <a:gd name="T7" fmla="*/ 49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0" h="49">
                          <a:moveTo>
                            <a:pt x="0" y="49"/>
                          </a:moveTo>
                          <a:lnTo>
                            <a:pt x="11" y="0"/>
                          </a:lnTo>
                          <a:lnTo>
                            <a:pt x="50" y="42"/>
                          </a:lnTo>
                          <a:lnTo>
                            <a:pt x="0" y="49"/>
                          </a:lnTo>
                          <a:close/>
                        </a:path>
                      </a:pathLst>
                    </a:custGeom>
                    <a:solidFill>
                      <a:srgbClr val="FFD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10365" name="Group 93"/>
              <p:cNvGrpSpPr>
                <a:grpSpLocks/>
              </p:cNvGrpSpPr>
              <p:nvPr/>
            </p:nvGrpSpPr>
            <p:grpSpPr bwMode="auto">
              <a:xfrm>
                <a:off x="1057" y="1330"/>
                <a:ext cx="101" cy="229"/>
                <a:chOff x="1057" y="1330"/>
                <a:chExt cx="101" cy="229"/>
              </a:xfrm>
            </p:grpSpPr>
            <p:grpSp>
              <p:nvGrpSpPr>
                <p:cNvPr id="310363" name="Group 91"/>
                <p:cNvGrpSpPr>
                  <a:grpSpLocks/>
                </p:cNvGrpSpPr>
                <p:nvPr/>
              </p:nvGrpSpPr>
              <p:grpSpPr bwMode="auto">
                <a:xfrm>
                  <a:off x="1057" y="1330"/>
                  <a:ext cx="60" cy="89"/>
                  <a:chOff x="1057" y="1330"/>
                  <a:chExt cx="60" cy="89"/>
                </a:xfrm>
              </p:grpSpPr>
              <p:grpSp>
                <p:nvGrpSpPr>
                  <p:cNvPr id="31036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059" y="1331"/>
                    <a:ext cx="52" cy="88"/>
                    <a:chOff x="1059" y="1331"/>
                    <a:chExt cx="52" cy="88"/>
                  </a:xfrm>
                </p:grpSpPr>
                <p:sp>
                  <p:nvSpPr>
                    <p:cNvPr id="310356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1059" y="1331"/>
                      <a:ext cx="52" cy="88"/>
                    </a:xfrm>
                    <a:custGeom>
                      <a:avLst/>
                      <a:gdLst>
                        <a:gd name="T0" fmla="*/ 155 w 157"/>
                        <a:gd name="T1" fmla="*/ 43 h 263"/>
                        <a:gd name="T2" fmla="*/ 157 w 157"/>
                        <a:gd name="T3" fmla="*/ 86 h 263"/>
                        <a:gd name="T4" fmla="*/ 152 w 157"/>
                        <a:gd name="T5" fmla="*/ 102 h 263"/>
                        <a:gd name="T6" fmla="*/ 157 w 157"/>
                        <a:gd name="T7" fmla="*/ 116 h 263"/>
                        <a:gd name="T8" fmla="*/ 156 w 157"/>
                        <a:gd name="T9" fmla="*/ 131 h 263"/>
                        <a:gd name="T10" fmla="*/ 154 w 157"/>
                        <a:gd name="T11" fmla="*/ 153 h 263"/>
                        <a:gd name="T12" fmla="*/ 152 w 157"/>
                        <a:gd name="T13" fmla="*/ 174 h 263"/>
                        <a:gd name="T14" fmla="*/ 153 w 157"/>
                        <a:gd name="T15" fmla="*/ 197 h 263"/>
                        <a:gd name="T16" fmla="*/ 143 w 157"/>
                        <a:gd name="T17" fmla="*/ 211 h 263"/>
                        <a:gd name="T18" fmla="*/ 129 w 157"/>
                        <a:gd name="T19" fmla="*/ 220 h 263"/>
                        <a:gd name="T20" fmla="*/ 134 w 157"/>
                        <a:gd name="T21" fmla="*/ 233 h 263"/>
                        <a:gd name="T22" fmla="*/ 108 w 157"/>
                        <a:gd name="T23" fmla="*/ 263 h 263"/>
                        <a:gd name="T24" fmla="*/ 22 w 157"/>
                        <a:gd name="T25" fmla="*/ 219 h 263"/>
                        <a:gd name="T26" fmla="*/ 19 w 157"/>
                        <a:gd name="T27" fmla="*/ 161 h 263"/>
                        <a:gd name="T28" fmla="*/ 15 w 157"/>
                        <a:gd name="T29" fmla="*/ 154 h 263"/>
                        <a:gd name="T30" fmla="*/ 11 w 157"/>
                        <a:gd name="T31" fmla="*/ 144 h 263"/>
                        <a:gd name="T32" fmla="*/ 4 w 157"/>
                        <a:gd name="T33" fmla="*/ 129 h 263"/>
                        <a:gd name="T34" fmla="*/ 0 w 157"/>
                        <a:gd name="T35" fmla="*/ 98 h 263"/>
                        <a:gd name="T36" fmla="*/ 9 w 157"/>
                        <a:gd name="T37" fmla="*/ 93 h 263"/>
                        <a:gd name="T38" fmla="*/ 7 w 157"/>
                        <a:gd name="T39" fmla="*/ 83 h 263"/>
                        <a:gd name="T40" fmla="*/ 7 w 157"/>
                        <a:gd name="T41" fmla="*/ 62 h 263"/>
                        <a:gd name="T42" fmla="*/ 8 w 157"/>
                        <a:gd name="T43" fmla="*/ 47 h 263"/>
                        <a:gd name="T44" fmla="*/ 15 w 157"/>
                        <a:gd name="T45" fmla="*/ 30 h 263"/>
                        <a:gd name="T46" fmla="*/ 23 w 157"/>
                        <a:gd name="T47" fmla="*/ 19 h 263"/>
                        <a:gd name="T48" fmla="*/ 39 w 157"/>
                        <a:gd name="T49" fmla="*/ 7 h 263"/>
                        <a:gd name="T50" fmla="*/ 55 w 157"/>
                        <a:gd name="T51" fmla="*/ 2 h 263"/>
                        <a:gd name="T52" fmla="*/ 73 w 157"/>
                        <a:gd name="T53" fmla="*/ 0 h 263"/>
                        <a:gd name="T54" fmla="*/ 91 w 157"/>
                        <a:gd name="T55" fmla="*/ 0 h 263"/>
                        <a:gd name="T56" fmla="*/ 109 w 157"/>
                        <a:gd name="T57" fmla="*/ 1 h 263"/>
                        <a:gd name="T58" fmla="*/ 123 w 157"/>
                        <a:gd name="T59" fmla="*/ 3 h 263"/>
                        <a:gd name="T60" fmla="*/ 138 w 157"/>
                        <a:gd name="T61" fmla="*/ 10 h 263"/>
                        <a:gd name="T62" fmla="*/ 147 w 157"/>
                        <a:gd name="T63" fmla="*/ 20 h 263"/>
                        <a:gd name="T64" fmla="*/ 150 w 157"/>
                        <a:gd name="T65" fmla="*/ 28 h 263"/>
                        <a:gd name="T66" fmla="*/ 155 w 157"/>
                        <a:gd name="T67" fmla="*/ 43 h 2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57" h="263">
                          <a:moveTo>
                            <a:pt x="155" y="43"/>
                          </a:moveTo>
                          <a:lnTo>
                            <a:pt x="157" y="86"/>
                          </a:lnTo>
                          <a:lnTo>
                            <a:pt x="152" y="102"/>
                          </a:lnTo>
                          <a:lnTo>
                            <a:pt x="157" y="116"/>
                          </a:lnTo>
                          <a:lnTo>
                            <a:pt x="156" y="131"/>
                          </a:lnTo>
                          <a:lnTo>
                            <a:pt x="154" y="153"/>
                          </a:lnTo>
                          <a:lnTo>
                            <a:pt x="152" y="174"/>
                          </a:lnTo>
                          <a:lnTo>
                            <a:pt x="153" y="197"/>
                          </a:lnTo>
                          <a:lnTo>
                            <a:pt x="143" y="211"/>
                          </a:lnTo>
                          <a:lnTo>
                            <a:pt x="129" y="220"/>
                          </a:lnTo>
                          <a:lnTo>
                            <a:pt x="134" y="233"/>
                          </a:lnTo>
                          <a:lnTo>
                            <a:pt x="108" y="263"/>
                          </a:lnTo>
                          <a:lnTo>
                            <a:pt x="22" y="219"/>
                          </a:lnTo>
                          <a:lnTo>
                            <a:pt x="19" y="161"/>
                          </a:lnTo>
                          <a:lnTo>
                            <a:pt x="15" y="154"/>
                          </a:lnTo>
                          <a:lnTo>
                            <a:pt x="11" y="144"/>
                          </a:lnTo>
                          <a:lnTo>
                            <a:pt x="4" y="129"/>
                          </a:lnTo>
                          <a:lnTo>
                            <a:pt x="0" y="98"/>
                          </a:lnTo>
                          <a:lnTo>
                            <a:pt x="9" y="93"/>
                          </a:lnTo>
                          <a:lnTo>
                            <a:pt x="7" y="83"/>
                          </a:lnTo>
                          <a:lnTo>
                            <a:pt x="7" y="62"/>
                          </a:lnTo>
                          <a:lnTo>
                            <a:pt x="8" y="47"/>
                          </a:lnTo>
                          <a:lnTo>
                            <a:pt x="15" y="30"/>
                          </a:lnTo>
                          <a:lnTo>
                            <a:pt x="23" y="19"/>
                          </a:lnTo>
                          <a:lnTo>
                            <a:pt x="39" y="7"/>
                          </a:lnTo>
                          <a:lnTo>
                            <a:pt x="55" y="2"/>
                          </a:lnTo>
                          <a:lnTo>
                            <a:pt x="73" y="0"/>
                          </a:lnTo>
                          <a:lnTo>
                            <a:pt x="91" y="0"/>
                          </a:lnTo>
                          <a:lnTo>
                            <a:pt x="109" y="1"/>
                          </a:lnTo>
                          <a:lnTo>
                            <a:pt x="123" y="3"/>
                          </a:lnTo>
                          <a:lnTo>
                            <a:pt x="138" y="10"/>
                          </a:lnTo>
                          <a:lnTo>
                            <a:pt x="147" y="20"/>
                          </a:lnTo>
                          <a:lnTo>
                            <a:pt x="150" y="28"/>
                          </a:lnTo>
                          <a:lnTo>
                            <a:pt x="155" y="43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10360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" y="1361"/>
                      <a:ext cx="46" cy="42"/>
                      <a:chOff x="1064" y="1361"/>
                      <a:chExt cx="46" cy="42"/>
                    </a:xfrm>
                  </p:grpSpPr>
                  <p:sp>
                    <p:nvSpPr>
                      <p:cNvPr id="310357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81" y="1361"/>
                        <a:ext cx="19" cy="7"/>
                      </a:xfrm>
                      <a:custGeom>
                        <a:avLst/>
                        <a:gdLst>
                          <a:gd name="T0" fmla="*/ 0 w 57"/>
                          <a:gd name="T1" fmla="*/ 3 h 23"/>
                          <a:gd name="T2" fmla="*/ 26 w 57"/>
                          <a:gd name="T3" fmla="*/ 0 h 23"/>
                          <a:gd name="T4" fmla="*/ 44 w 57"/>
                          <a:gd name="T5" fmla="*/ 2 h 23"/>
                          <a:gd name="T6" fmla="*/ 51 w 57"/>
                          <a:gd name="T7" fmla="*/ 6 h 23"/>
                          <a:gd name="T8" fmla="*/ 57 w 57"/>
                          <a:gd name="T9" fmla="*/ 7 h 23"/>
                          <a:gd name="T10" fmla="*/ 53 w 57"/>
                          <a:gd name="T11" fmla="*/ 13 h 23"/>
                          <a:gd name="T12" fmla="*/ 49 w 57"/>
                          <a:gd name="T13" fmla="*/ 19 h 23"/>
                          <a:gd name="T14" fmla="*/ 51 w 57"/>
                          <a:gd name="T15" fmla="*/ 23 h 23"/>
                          <a:gd name="T16" fmla="*/ 33 w 57"/>
                          <a:gd name="T17" fmla="*/ 20 h 23"/>
                          <a:gd name="T18" fmla="*/ 14 w 57"/>
                          <a:gd name="T19" fmla="*/ 21 h 23"/>
                          <a:gd name="T20" fmla="*/ 24 w 57"/>
                          <a:gd name="T21" fmla="*/ 17 h 23"/>
                          <a:gd name="T22" fmla="*/ 13 w 57"/>
                          <a:gd name="T23" fmla="*/ 13 h 23"/>
                          <a:gd name="T24" fmla="*/ 0 w 57"/>
                          <a:gd name="T25" fmla="*/ 3 h 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7" h="23">
                            <a:moveTo>
                              <a:pt x="0" y="3"/>
                            </a:moveTo>
                            <a:lnTo>
                              <a:pt x="26" y="0"/>
                            </a:lnTo>
                            <a:lnTo>
                              <a:pt x="44" y="2"/>
                            </a:lnTo>
                            <a:lnTo>
                              <a:pt x="51" y="6"/>
                            </a:lnTo>
                            <a:lnTo>
                              <a:pt x="57" y="7"/>
                            </a:lnTo>
                            <a:lnTo>
                              <a:pt x="53" y="13"/>
                            </a:lnTo>
                            <a:lnTo>
                              <a:pt x="49" y="19"/>
                            </a:lnTo>
                            <a:lnTo>
                              <a:pt x="51" y="23"/>
                            </a:lnTo>
                            <a:lnTo>
                              <a:pt x="33" y="20"/>
                            </a:lnTo>
                            <a:lnTo>
                              <a:pt x="14" y="21"/>
                            </a:lnTo>
                            <a:lnTo>
                              <a:pt x="24" y="17"/>
                            </a:lnTo>
                            <a:lnTo>
                              <a:pt x="13" y="13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0358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1380"/>
                        <a:ext cx="6" cy="5"/>
                      </a:xfrm>
                      <a:custGeom>
                        <a:avLst/>
                        <a:gdLst>
                          <a:gd name="T0" fmla="*/ 0 w 17"/>
                          <a:gd name="T1" fmla="*/ 0 h 13"/>
                          <a:gd name="T2" fmla="*/ 17 w 17"/>
                          <a:gd name="T3" fmla="*/ 0 h 13"/>
                          <a:gd name="T4" fmla="*/ 14 w 17"/>
                          <a:gd name="T5" fmla="*/ 13 h 13"/>
                          <a:gd name="T6" fmla="*/ 0 w 17"/>
                          <a:gd name="T7" fmla="*/ 0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3">
                            <a:moveTo>
                              <a:pt x="0" y="0"/>
                            </a:moveTo>
                            <a:lnTo>
                              <a:pt x="17" y="0"/>
                            </a:lnTo>
                            <a:lnTo>
                              <a:pt x="14" y="1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0359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4" y="1381"/>
                        <a:ext cx="29" cy="22"/>
                      </a:xfrm>
                      <a:custGeom>
                        <a:avLst/>
                        <a:gdLst>
                          <a:gd name="T0" fmla="*/ 7 w 87"/>
                          <a:gd name="T1" fmla="*/ 7 h 67"/>
                          <a:gd name="T2" fmla="*/ 17 w 87"/>
                          <a:gd name="T3" fmla="*/ 6 h 67"/>
                          <a:gd name="T4" fmla="*/ 37 w 87"/>
                          <a:gd name="T5" fmla="*/ 43 h 67"/>
                          <a:gd name="T6" fmla="*/ 87 w 87"/>
                          <a:gd name="T7" fmla="*/ 67 h 67"/>
                          <a:gd name="T8" fmla="*/ 36 w 87"/>
                          <a:gd name="T9" fmla="*/ 50 h 67"/>
                          <a:gd name="T10" fmla="*/ 16 w 87"/>
                          <a:gd name="T11" fmla="*/ 30 h 67"/>
                          <a:gd name="T12" fmla="*/ 5 w 87"/>
                          <a:gd name="T13" fmla="*/ 38 h 67"/>
                          <a:gd name="T14" fmla="*/ 0 w 87"/>
                          <a:gd name="T15" fmla="*/ 0 h 67"/>
                          <a:gd name="T16" fmla="*/ 7 w 87"/>
                          <a:gd name="T17" fmla="*/ 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87" h="67">
                            <a:moveTo>
                              <a:pt x="7" y="7"/>
                            </a:moveTo>
                            <a:lnTo>
                              <a:pt x="17" y="6"/>
                            </a:lnTo>
                            <a:lnTo>
                              <a:pt x="37" y="43"/>
                            </a:lnTo>
                            <a:lnTo>
                              <a:pt x="87" y="67"/>
                            </a:lnTo>
                            <a:lnTo>
                              <a:pt x="36" y="50"/>
                            </a:lnTo>
                            <a:lnTo>
                              <a:pt x="16" y="30"/>
                            </a:lnTo>
                            <a:lnTo>
                              <a:pt x="5" y="38"/>
                            </a:lnTo>
                            <a:lnTo>
                              <a:pt x="0" y="0"/>
                            </a:lnTo>
                            <a:lnTo>
                              <a:pt x="7" y="7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10362" name="Freeform 90"/>
                  <p:cNvSpPr>
                    <a:spLocks/>
                  </p:cNvSpPr>
                  <p:nvPr/>
                </p:nvSpPr>
                <p:spPr bwMode="auto">
                  <a:xfrm>
                    <a:off x="1057" y="1330"/>
                    <a:ext cx="60" cy="56"/>
                  </a:xfrm>
                  <a:custGeom>
                    <a:avLst/>
                    <a:gdLst>
                      <a:gd name="T0" fmla="*/ 26 w 179"/>
                      <a:gd name="T1" fmla="*/ 170 h 170"/>
                      <a:gd name="T2" fmla="*/ 11 w 179"/>
                      <a:gd name="T3" fmla="*/ 151 h 170"/>
                      <a:gd name="T4" fmla="*/ 4 w 179"/>
                      <a:gd name="T5" fmla="*/ 126 h 170"/>
                      <a:gd name="T6" fmla="*/ 0 w 179"/>
                      <a:gd name="T7" fmla="*/ 90 h 170"/>
                      <a:gd name="T8" fmla="*/ 0 w 179"/>
                      <a:gd name="T9" fmla="*/ 56 h 170"/>
                      <a:gd name="T10" fmla="*/ 6 w 179"/>
                      <a:gd name="T11" fmla="*/ 30 h 170"/>
                      <a:gd name="T12" fmla="*/ 23 w 179"/>
                      <a:gd name="T13" fmla="*/ 12 h 170"/>
                      <a:gd name="T14" fmla="*/ 42 w 179"/>
                      <a:gd name="T15" fmla="*/ 4 h 170"/>
                      <a:gd name="T16" fmla="*/ 78 w 179"/>
                      <a:gd name="T17" fmla="*/ 0 h 170"/>
                      <a:gd name="T18" fmla="*/ 124 w 179"/>
                      <a:gd name="T19" fmla="*/ 2 h 170"/>
                      <a:gd name="T20" fmla="*/ 153 w 179"/>
                      <a:gd name="T21" fmla="*/ 12 h 170"/>
                      <a:gd name="T22" fmla="*/ 171 w 179"/>
                      <a:gd name="T23" fmla="*/ 15 h 170"/>
                      <a:gd name="T24" fmla="*/ 179 w 179"/>
                      <a:gd name="T25" fmla="*/ 15 h 170"/>
                      <a:gd name="T26" fmla="*/ 168 w 179"/>
                      <a:gd name="T27" fmla="*/ 26 h 170"/>
                      <a:gd name="T28" fmla="*/ 161 w 179"/>
                      <a:gd name="T29" fmla="*/ 44 h 170"/>
                      <a:gd name="T30" fmla="*/ 161 w 179"/>
                      <a:gd name="T31" fmla="*/ 51 h 170"/>
                      <a:gd name="T32" fmla="*/ 146 w 179"/>
                      <a:gd name="T33" fmla="*/ 40 h 170"/>
                      <a:gd name="T34" fmla="*/ 124 w 179"/>
                      <a:gd name="T35" fmla="*/ 39 h 170"/>
                      <a:gd name="T36" fmla="*/ 98 w 179"/>
                      <a:gd name="T37" fmla="*/ 37 h 170"/>
                      <a:gd name="T38" fmla="*/ 80 w 179"/>
                      <a:gd name="T39" fmla="*/ 37 h 170"/>
                      <a:gd name="T40" fmla="*/ 60 w 179"/>
                      <a:gd name="T41" fmla="*/ 37 h 170"/>
                      <a:gd name="T42" fmla="*/ 70 w 179"/>
                      <a:gd name="T43" fmla="*/ 42 h 170"/>
                      <a:gd name="T44" fmla="*/ 70 w 179"/>
                      <a:gd name="T45" fmla="*/ 52 h 170"/>
                      <a:gd name="T46" fmla="*/ 64 w 179"/>
                      <a:gd name="T47" fmla="*/ 65 h 170"/>
                      <a:gd name="T48" fmla="*/ 53 w 179"/>
                      <a:gd name="T49" fmla="*/ 82 h 170"/>
                      <a:gd name="T50" fmla="*/ 47 w 179"/>
                      <a:gd name="T51" fmla="*/ 102 h 170"/>
                      <a:gd name="T52" fmla="*/ 47 w 179"/>
                      <a:gd name="T53" fmla="*/ 126 h 170"/>
                      <a:gd name="T54" fmla="*/ 32 w 179"/>
                      <a:gd name="T55" fmla="*/ 112 h 170"/>
                      <a:gd name="T56" fmla="*/ 30 w 179"/>
                      <a:gd name="T57" fmla="*/ 101 h 170"/>
                      <a:gd name="T58" fmla="*/ 21 w 179"/>
                      <a:gd name="T59" fmla="*/ 97 h 170"/>
                      <a:gd name="T60" fmla="*/ 10 w 179"/>
                      <a:gd name="T61" fmla="*/ 99 h 170"/>
                      <a:gd name="T62" fmla="*/ 8 w 179"/>
                      <a:gd name="T63" fmla="*/ 104 h 170"/>
                      <a:gd name="T64" fmla="*/ 11 w 179"/>
                      <a:gd name="T65" fmla="*/ 137 h 170"/>
                      <a:gd name="T66" fmla="*/ 20 w 179"/>
                      <a:gd name="T67" fmla="*/ 151 h 170"/>
                      <a:gd name="T68" fmla="*/ 26 w 179"/>
                      <a:gd name="T69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9" h="170">
                        <a:moveTo>
                          <a:pt x="26" y="170"/>
                        </a:moveTo>
                        <a:lnTo>
                          <a:pt x="11" y="151"/>
                        </a:lnTo>
                        <a:lnTo>
                          <a:pt x="4" y="126"/>
                        </a:lnTo>
                        <a:lnTo>
                          <a:pt x="0" y="90"/>
                        </a:lnTo>
                        <a:lnTo>
                          <a:pt x="0" y="56"/>
                        </a:lnTo>
                        <a:lnTo>
                          <a:pt x="6" y="30"/>
                        </a:lnTo>
                        <a:lnTo>
                          <a:pt x="23" y="12"/>
                        </a:lnTo>
                        <a:lnTo>
                          <a:pt x="42" y="4"/>
                        </a:lnTo>
                        <a:lnTo>
                          <a:pt x="78" y="0"/>
                        </a:lnTo>
                        <a:lnTo>
                          <a:pt x="124" y="2"/>
                        </a:lnTo>
                        <a:lnTo>
                          <a:pt x="153" y="12"/>
                        </a:lnTo>
                        <a:lnTo>
                          <a:pt x="171" y="15"/>
                        </a:lnTo>
                        <a:lnTo>
                          <a:pt x="179" y="15"/>
                        </a:lnTo>
                        <a:lnTo>
                          <a:pt x="168" y="26"/>
                        </a:lnTo>
                        <a:lnTo>
                          <a:pt x="161" y="44"/>
                        </a:lnTo>
                        <a:lnTo>
                          <a:pt x="161" y="51"/>
                        </a:lnTo>
                        <a:lnTo>
                          <a:pt x="146" y="40"/>
                        </a:lnTo>
                        <a:lnTo>
                          <a:pt x="124" y="39"/>
                        </a:lnTo>
                        <a:lnTo>
                          <a:pt x="98" y="37"/>
                        </a:lnTo>
                        <a:lnTo>
                          <a:pt x="80" y="37"/>
                        </a:lnTo>
                        <a:lnTo>
                          <a:pt x="60" y="37"/>
                        </a:lnTo>
                        <a:lnTo>
                          <a:pt x="70" y="42"/>
                        </a:lnTo>
                        <a:lnTo>
                          <a:pt x="70" y="52"/>
                        </a:lnTo>
                        <a:lnTo>
                          <a:pt x="64" y="65"/>
                        </a:lnTo>
                        <a:lnTo>
                          <a:pt x="53" y="82"/>
                        </a:lnTo>
                        <a:lnTo>
                          <a:pt x="47" y="102"/>
                        </a:lnTo>
                        <a:lnTo>
                          <a:pt x="47" y="126"/>
                        </a:lnTo>
                        <a:lnTo>
                          <a:pt x="32" y="112"/>
                        </a:lnTo>
                        <a:lnTo>
                          <a:pt x="30" y="101"/>
                        </a:lnTo>
                        <a:lnTo>
                          <a:pt x="21" y="97"/>
                        </a:lnTo>
                        <a:lnTo>
                          <a:pt x="10" y="99"/>
                        </a:lnTo>
                        <a:lnTo>
                          <a:pt x="8" y="104"/>
                        </a:lnTo>
                        <a:lnTo>
                          <a:pt x="11" y="137"/>
                        </a:lnTo>
                        <a:lnTo>
                          <a:pt x="20" y="151"/>
                        </a:lnTo>
                        <a:lnTo>
                          <a:pt x="26" y="170"/>
                        </a:lnTo>
                        <a:close/>
                      </a:path>
                    </a:pathLst>
                  </a:custGeom>
                  <a:solidFill>
                    <a:srgbClr val="BF7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364" name="Freeform 92"/>
                <p:cNvSpPr>
                  <a:spLocks/>
                </p:cNvSpPr>
                <p:nvPr/>
              </p:nvSpPr>
              <p:spPr bwMode="auto">
                <a:xfrm>
                  <a:off x="1106" y="1531"/>
                  <a:ext cx="52" cy="28"/>
                </a:xfrm>
                <a:custGeom>
                  <a:avLst/>
                  <a:gdLst>
                    <a:gd name="T0" fmla="*/ 154 w 154"/>
                    <a:gd name="T1" fmla="*/ 76 h 86"/>
                    <a:gd name="T2" fmla="*/ 119 w 154"/>
                    <a:gd name="T3" fmla="*/ 86 h 86"/>
                    <a:gd name="T4" fmla="*/ 68 w 154"/>
                    <a:gd name="T5" fmla="*/ 79 h 86"/>
                    <a:gd name="T6" fmla="*/ 25 w 154"/>
                    <a:gd name="T7" fmla="*/ 66 h 86"/>
                    <a:gd name="T8" fmla="*/ 0 w 154"/>
                    <a:gd name="T9" fmla="*/ 16 h 86"/>
                    <a:gd name="T10" fmla="*/ 71 w 154"/>
                    <a:gd name="T11" fmla="*/ 22 h 86"/>
                    <a:gd name="T12" fmla="*/ 65 w 154"/>
                    <a:gd name="T13" fmla="*/ 0 h 86"/>
                    <a:gd name="T14" fmla="*/ 97 w 154"/>
                    <a:gd name="T15" fmla="*/ 5 h 86"/>
                    <a:gd name="T16" fmla="*/ 129 w 154"/>
                    <a:gd name="T17" fmla="*/ 22 h 86"/>
                    <a:gd name="T18" fmla="*/ 143 w 154"/>
                    <a:gd name="T19" fmla="*/ 29 h 86"/>
                    <a:gd name="T20" fmla="*/ 154 w 154"/>
                    <a:gd name="T21" fmla="*/ 7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4" h="86">
                      <a:moveTo>
                        <a:pt x="154" y="76"/>
                      </a:moveTo>
                      <a:lnTo>
                        <a:pt x="119" y="86"/>
                      </a:lnTo>
                      <a:lnTo>
                        <a:pt x="68" y="79"/>
                      </a:lnTo>
                      <a:lnTo>
                        <a:pt x="25" y="66"/>
                      </a:lnTo>
                      <a:lnTo>
                        <a:pt x="0" y="16"/>
                      </a:lnTo>
                      <a:lnTo>
                        <a:pt x="71" y="22"/>
                      </a:lnTo>
                      <a:lnTo>
                        <a:pt x="65" y="0"/>
                      </a:lnTo>
                      <a:lnTo>
                        <a:pt x="97" y="5"/>
                      </a:lnTo>
                      <a:lnTo>
                        <a:pt x="129" y="22"/>
                      </a:lnTo>
                      <a:lnTo>
                        <a:pt x="143" y="29"/>
                      </a:lnTo>
                      <a:lnTo>
                        <a:pt x="154" y="76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0367" name="Freeform 95"/>
            <p:cNvSpPr>
              <a:spLocks/>
            </p:cNvSpPr>
            <p:nvPr/>
          </p:nvSpPr>
          <p:spPr bwMode="auto">
            <a:xfrm>
              <a:off x="1344" y="1648"/>
              <a:ext cx="18" cy="46"/>
            </a:xfrm>
            <a:custGeom>
              <a:avLst/>
              <a:gdLst>
                <a:gd name="T0" fmla="*/ 51 w 53"/>
                <a:gd name="T1" fmla="*/ 1 h 137"/>
                <a:gd name="T2" fmla="*/ 53 w 53"/>
                <a:gd name="T3" fmla="*/ 76 h 137"/>
                <a:gd name="T4" fmla="*/ 26 w 53"/>
                <a:gd name="T5" fmla="*/ 122 h 137"/>
                <a:gd name="T6" fmla="*/ 12 w 53"/>
                <a:gd name="T7" fmla="*/ 137 h 137"/>
                <a:gd name="T8" fmla="*/ 14 w 53"/>
                <a:gd name="T9" fmla="*/ 71 h 137"/>
                <a:gd name="T10" fmla="*/ 8 w 53"/>
                <a:gd name="T11" fmla="*/ 78 h 137"/>
                <a:gd name="T12" fmla="*/ 1 w 53"/>
                <a:gd name="T13" fmla="*/ 100 h 137"/>
                <a:gd name="T14" fmla="*/ 0 w 53"/>
                <a:gd name="T15" fmla="*/ 76 h 137"/>
                <a:gd name="T16" fmla="*/ 7 w 53"/>
                <a:gd name="T17" fmla="*/ 36 h 137"/>
                <a:gd name="T18" fmla="*/ 25 w 53"/>
                <a:gd name="T19" fmla="*/ 0 h 137"/>
                <a:gd name="T20" fmla="*/ 51 w 53"/>
                <a:gd name="T2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37">
                  <a:moveTo>
                    <a:pt x="51" y="1"/>
                  </a:moveTo>
                  <a:lnTo>
                    <a:pt x="53" y="76"/>
                  </a:lnTo>
                  <a:lnTo>
                    <a:pt x="26" y="122"/>
                  </a:lnTo>
                  <a:lnTo>
                    <a:pt x="12" y="137"/>
                  </a:lnTo>
                  <a:lnTo>
                    <a:pt x="14" y="71"/>
                  </a:lnTo>
                  <a:lnTo>
                    <a:pt x="8" y="78"/>
                  </a:lnTo>
                  <a:lnTo>
                    <a:pt x="1" y="100"/>
                  </a:lnTo>
                  <a:lnTo>
                    <a:pt x="0" y="76"/>
                  </a:lnTo>
                  <a:lnTo>
                    <a:pt x="7" y="36"/>
                  </a:lnTo>
                  <a:lnTo>
                    <a:pt x="25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68" name="Freeform 96"/>
            <p:cNvSpPr>
              <a:spLocks/>
            </p:cNvSpPr>
            <p:nvPr/>
          </p:nvSpPr>
          <p:spPr bwMode="auto">
            <a:xfrm>
              <a:off x="1255" y="1636"/>
              <a:ext cx="20" cy="44"/>
            </a:xfrm>
            <a:custGeom>
              <a:avLst/>
              <a:gdLst>
                <a:gd name="T0" fmla="*/ 41 w 59"/>
                <a:gd name="T1" fmla="*/ 0 h 130"/>
                <a:gd name="T2" fmla="*/ 59 w 59"/>
                <a:gd name="T3" fmla="*/ 68 h 130"/>
                <a:gd name="T4" fmla="*/ 28 w 59"/>
                <a:gd name="T5" fmla="*/ 130 h 130"/>
                <a:gd name="T6" fmla="*/ 17 w 59"/>
                <a:gd name="T7" fmla="*/ 123 h 130"/>
                <a:gd name="T8" fmla="*/ 0 w 59"/>
                <a:gd name="T9" fmla="*/ 117 h 130"/>
                <a:gd name="T10" fmla="*/ 7 w 59"/>
                <a:gd name="T11" fmla="*/ 97 h 130"/>
                <a:gd name="T12" fmla="*/ 9 w 59"/>
                <a:gd name="T13" fmla="*/ 73 h 130"/>
                <a:gd name="T14" fmla="*/ 0 w 59"/>
                <a:gd name="T15" fmla="*/ 48 h 130"/>
                <a:gd name="T16" fmla="*/ 7 w 59"/>
                <a:gd name="T17" fmla="*/ 5 h 130"/>
                <a:gd name="T18" fmla="*/ 41 w 59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30">
                  <a:moveTo>
                    <a:pt x="41" y="0"/>
                  </a:moveTo>
                  <a:lnTo>
                    <a:pt x="59" y="68"/>
                  </a:lnTo>
                  <a:lnTo>
                    <a:pt x="28" y="130"/>
                  </a:lnTo>
                  <a:lnTo>
                    <a:pt x="17" y="123"/>
                  </a:lnTo>
                  <a:lnTo>
                    <a:pt x="0" y="117"/>
                  </a:lnTo>
                  <a:lnTo>
                    <a:pt x="7" y="97"/>
                  </a:lnTo>
                  <a:lnTo>
                    <a:pt x="9" y="73"/>
                  </a:lnTo>
                  <a:lnTo>
                    <a:pt x="0" y="48"/>
                  </a:lnTo>
                  <a:lnTo>
                    <a:pt x="7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427" name="Group 155"/>
            <p:cNvGrpSpPr>
              <a:grpSpLocks/>
            </p:cNvGrpSpPr>
            <p:nvPr/>
          </p:nvGrpSpPr>
          <p:grpSpPr bwMode="auto">
            <a:xfrm>
              <a:off x="716" y="1308"/>
              <a:ext cx="146" cy="608"/>
              <a:chOff x="716" y="1308"/>
              <a:chExt cx="146" cy="608"/>
            </a:xfrm>
          </p:grpSpPr>
          <p:grpSp>
            <p:nvGrpSpPr>
              <p:cNvPr id="310407" name="Group 135"/>
              <p:cNvGrpSpPr>
                <a:grpSpLocks/>
              </p:cNvGrpSpPr>
              <p:nvPr/>
            </p:nvGrpSpPr>
            <p:grpSpPr bwMode="auto">
              <a:xfrm>
                <a:off x="716" y="1857"/>
                <a:ext cx="144" cy="59"/>
                <a:chOff x="716" y="1857"/>
                <a:chExt cx="144" cy="59"/>
              </a:xfrm>
            </p:grpSpPr>
            <p:sp>
              <p:nvSpPr>
                <p:cNvPr id="310405" name="Freeform 133"/>
                <p:cNvSpPr>
                  <a:spLocks/>
                </p:cNvSpPr>
                <p:nvPr/>
              </p:nvSpPr>
              <p:spPr bwMode="auto">
                <a:xfrm>
                  <a:off x="716" y="1857"/>
                  <a:ext cx="59" cy="36"/>
                </a:xfrm>
                <a:custGeom>
                  <a:avLst/>
                  <a:gdLst>
                    <a:gd name="T0" fmla="*/ 90 w 179"/>
                    <a:gd name="T1" fmla="*/ 0 h 110"/>
                    <a:gd name="T2" fmla="*/ 62 w 179"/>
                    <a:gd name="T3" fmla="*/ 28 h 110"/>
                    <a:gd name="T4" fmla="*/ 37 w 179"/>
                    <a:gd name="T5" fmla="*/ 60 h 110"/>
                    <a:gd name="T6" fmla="*/ 3 w 179"/>
                    <a:gd name="T7" fmla="*/ 88 h 110"/>
                    <a:gd name="T8" fmla="*/ 0 w 179"/>
                    <a:gd name="T9" fmla="*/ 102 h 110"/>
                    <a:gd name="T10" fmla="*/ 32 w 179"/>
                    <a:gd name="T11" fmla="*/ 110 h 110"/>
                    <a:gd name="T12" fmla="*/ 65 w 179"/>
                    <a:gd name="T13" fmla="*/ 107 h 110"/>
                    <a:gd name="T14" fmla="*/ 107 w 179"/>
                    <a:gd name="T15" fmla="*/ 88 h 110"/>
                    <a:gd name="T16" fmla="*/ 136 w 179"/>
                    <a:gd name="T17" fmla="*/ 70 h 110"/>
                    <a:gd name="T18" fmla="*/ 169 w 179"/>
                    <a:gd name="T19" fmla="*/ 66 h 110"/>
                    <a:gd name="T20" fmla="*/ 179 w 179"/>
                    <a:gd name="T21" fmla="*/ 57 h 110"/>
                    <a:gd name="T22" fmla="*/ 176 w 179"/>
                    <a:gd name="T23" fmla="*/ 6 h 110"/>
                    <a:gd name="T24" fmla="*/ 90 w 179"/>
                    <a:gd name="T2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9" h="110">
                      <a:moveTo>
                        <a:pt x="90" y="0"/>
                      </a:moveTo>
                      <a:lnTo>
                        <a:pt x="62" y="28"/>
                      </a:lnTo>
                      <a:lnTo>
                        <a:pt x="37" y="60"/>
                      </a:lnTo>
                      <a:lnTo>
                        <a:pt x="3" y="88"/>
                      </a:lnTo>
                      <a:lnTo>
                        <a:pt x="0" y="102"/>
                      </a:lnTo>
                      <a:lnTo>
                        <a:pt x="32" y="110"/>
                      </a:lnTo>
                      <a:lnTo>
                        <a:pt x="65" y="107"/>
                      </a:lnTo>
                      <a:lnTo>
                        <a:pt x="107" y="88"/>
                      </a:lnTo>
                      <a:lnTo>
                        <a:pt x="136" y="70"/>
                      </a:lnTo>
                      <a:lnTo>
                        <a:pt x="169" y="66"/>
                      </a:lnTo>
                      <a:lnTo>
                        <a:pt x="179" y="57"/>
                      </a:lnTo>
                      <a:lnTo>
                        <a:pt x="176" y="6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06" name="Freeform 134"/>
                <p:cNvSpPr>
                  <a:spLocks/>
                </p:cNvSpPr>
                <p:nvPr/>
              </p:nvSpPr>
              <p:spPr bwMode="auto">
                <a:xfrm>
                  <a:off x="823" y="1875"/>
                  <a:ext cx="37" cy="41"/>
                </a:xfrm>
                <a:custGeom>
                  <a:avLst/>
                  <a:gdLst>
                    <a:gd name="T0" fmla="*/ 1 w 111"/>
                    <a:gd name="T1" fmla="*/ 3 h 123"/>
                    <a:gd name="T2" fmla="*/ 0 w 111"/>
                    <a:gd name="T3" fmla="*/ 35 h 123"/>
                    <a:gd name="T4" fmla="*/ 15 w 111"/>
                    <a:gd name="T5" fmla="*/ 52 h 123"/>
                    <a:gd name="T6" fmla="*/ 19 w 111"/>
                    <a:gd name="T7" fmla="*/ 79 h 123"/>
                    <a:gd name="T8" fmla="*/ 43 w 111"/>
                    <a:gd name="T9" fmla="*/ 105 h 123"/>
                    <a:gd name="T10" fmla="*/ 65 w 111"/>
                    <a:gd name="T11" fmla="*/ 119 h 123"/>
                    <a:gd name="T12" fmla="*/ 84 w 111"/>
                    <a:gd name="T13" fmla="*/ 123 h 123"/>
                    <a:gd name="T14" fmla="*/ 102 w 111"/>
                    <a:gd name="T15" fmla="*/ 122 h 123"/>
                    <a:gd name="T16" fmla="*/ 111 w 111"/>
                    <a:gd name="T17" fmla="*/ 103 h 123"/>
                    <a:gd name="T18" fmla="*/ 109 w 111"/>
                    <a:gd name="T19" fmla="*/ 75 h 123"/>
                    <a:gd name="T20" fmla="*/ 90 w 111"/>
                    <a:gd name="T21" fmla="*/ 44 h 123"/>
                    <a:gd name="T22" fmla="*/ 62 w 111"/>
                    <a:gd name="T23" fmla="*/ 11 h 123"/>
                    <a:gd name="T24" fmla="*/ 61 w 111"/>
                    <a:gd name="T25" fmla="*/ 0 h 123"/>
                    <a:gd name="T26" fmla="*/ 1 w 111"/>
                    <a:gd name="T27" fmla="*/ 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1" h="123">
                      <a:moveTo>
                        <a:pt x="1" y="3"/>
                      </a:moveTo>
                      <a:lnTo>
                        <a:pt x="0" y="35"/>
                      </a:lnTo>
                      <a:lnTo>
                        <a:pt x="15" y="52"/>
                      </a:lnTo>
                      <a:lnTo>
                        <a:pt x="19" y="79"/>
                      </a:lnTo>
                      <a:lnTo>
                        <a:pt x="43" y="105"/>
                      </a:lnTo>
                      <a:lnTo>
                        <a:pt x="65" y="119"/>
                      </a:lnTo>
                      <a:lnTo>
                        <a:pt x="84" y="123"/>
                      </a:lnTo>
                      <a:lnTo>
                        <a:pt x="102" y="122"/>
                      </a:lnTo>
                      <a:lnTo>
                        <a:pt x="111" y="103"/>
                      </a:lnTo>
                      <a:lnTo>
                        <a:pt x="109" y="75"/>
                      </a:lnTo>
                      <a:lnTo>
                        <a:pt x="90" y="44"/>
                      </a:lnTo>
                      <a:lnTo>
                        <a:pt x="62" y="11"/>
                      </a:lnTo>
                      <a:lnTo>
                        <a:pt x="61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419" name="Group 147"/>
              <p:cNvGrpSpPr>
                <a:grpSpLocks/>
              </p:cNvGrpSpPr>
              <p:nvPr/>
            </p:nvGrpSpPr>
            <p:grpSpPr bwMode="auto">
              <a:xfrm>
                <a:off x="730" y="1385"/>
                <a:ext cx="132" cy="491"/>
                <a:chOff x="730" y="1385"/>
                <a:chExt cx="132" cy="491"/>
              </a:xfrm>
            </p:grpSpPr>
            <p:sp>
              <p:nvSpPr>
                <p:cNvPr id="310408" name="Freeform 136"/>
                <p:cNvSpPr>
                  <a:spLocks/>
                </p:cNvSpPr>
                <p:nvPr/>
              </p:nvSpPr>
              <p:spPr bwMode="auto">
                <a:xfrm>
                  <a:off x="733" y="1639"/>
                  <a:ext cx="18" cy="45"/>
                </a:xfrm>
                <a:custGeom>
                  <a:avLst/>
                  <a:gdLst>
                    <a:gd name="T0" fmla="*/ 3 w 54"/>
                    <a:gd name="T1" fmla="*/ 2 h 137"/>
                    <a:gd name="T2" fmla="*/ 0 w 54"/>
                    <a:gd name="T3" fmla="*/ 76 h 137"/>
                    <a:gd name="T4" fmla="*/ 28 w 54"/>
                    <a:gd name="T5" fmla="*/ 123 h 137"/>
                    <a:gd name="T6" fmla="*/ 42 w 54"/>
                    <a:gd name="T7" fmla="*/ 137 h 137"/>
                    <a:gd name="T8" fmla="*/ 40 w 54"/>
                    <a:gd name="T9" fmla="*/ 72 h 137"/>
                    <a:gd name="T10" fmla="*/ 45 w 54"/>
                    <a:gd name="T11" fmla="*/ 79 h 137"/>
                    <a:gd name="T12" fmla="*/ 53 w 54"/>
                    <a:gd name="T13" fmla="*/ 100 h 137"/>
                    <a:gd name="T14" fmla="*/ 54 w 54"/>
                    <a:gd name="T15" fmla="*/ 76 h 137"/>
                    <a:gd name="T16" fmla="*/ 47 w 54"/>
                    <a:gd name="T17" fmla="*/ 36 h 137"/>
                    <a:gd name="T18" fmla="*/ 29 w 54"/>
                    <a:gd name="T19" fmla="*/ 0 h 137"/>
                    <a:gd name="T20" fmla="*/ 3 w 54"/>
                    <a:gd name="T21" fmla="*/ 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4" h="137">
                      <a:moveTo>
                        <a:pt x="3" y="2"/>
                      </a:moveTo>
                      <a:lnTo>
                        <a:pt x="0" y="76"/>
                      </a:lnTo>
                      <a:lnTo>
                        <a:pt x="28" y="123"/>
                      </a:lnTo>
                      <a:lnTo>
                        <a:pt x="42" y="137"/>
                      </a:lnTo>
                      <a:lnTo>
                        <a:pt x="40" y="72"/>
                      </a:lnTo>
                      <a:lnTo>
                        <a:pt x="45" y="79"/>
                      </a:lnTo>
                      <a:lnTo>
                        <a:pt x="53" y="100"/>
                      </a:lnTo>
                      <a:lnTo>
                        <a:pt x="54" y="76"/>
                      </a:lnTo>
                      <a:lnTo>
                        <a:pt x="47" y="36"/>
                      </a:lnTo>
                      <a:lnTo>
                        <a:pt x="29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09" name="Freeform 137"/>
                <p:cNvSpPr>
                  <a:spLocks/>
                </p:cNvSpPr>
                <p:nvPr/>
              </p:nvSpPr>
              <p:spPr bwMode="auto">
                <a:xfrm>
                  <a:off x="742" y="1539"/>
                  <a:ext cx="104" cy="337"/>
                </a:xfrm>
                <a:custGeom>
                  <a:avLst/>
                  <a:gdLst>
                    <a:gd name="T0" fmla="*/ 4 w 312"/>
                    <a:gd name="T1" fmla="*/ 0 h 1010"/>
                    <a:gd name="T2" fmla="*/ 0 w 312"/>
                    <a:gd name="T3" fmla="*/ 549 h 1010"/>
                    <a:gd name="T4" fmla="*/ 4 w 312"/>
                    <a:gd name="T5" fmla="*/ 956 h 1010"/>
                    <a:gd name="T6" fmla="*/ 97 w 312"/>
                    <a:gd name="T7" fmla="*/ 974 h 1010"/>
                    <a:gd name="T8" fmla="*/ 111 w 312"/>
                    <a:gd name="T9" fmla="*/ 642 h 1010"/>
                    <a:gd name="T10" fmla="*/ 100 w 312"/>
                    <a:gd name="T11" fmla="*/ 610 h 1010"/>
                    <a:gd name="T12" fmla="*/ 111 w 312"/>
                    <a:gd name="T13" fmla="*/ 592 h 1010"/>
                    <a:gd name="T14" fmla="*/ 111 w 312"/>
                    <a:gd name="T15" fmla="*/ 389 h 1010"/>
                    <a:gd name="T16" fmla="*/ 133 w 312"/>
                    <a:gd name="T17" fmla="*/ 453 h 1010"/>
                    <a:gd name="T18" fmla="*/ 187 w 312"/>
                    <a:gd name="T19" fmla="*/ 728 h 1010"/>
                    <a:gd name="T20" fmla="*/ 233 w 312"/>
                    <a:gd name="T21" fmla="*/ 1010 h 1010"/>
                    <a:gd name="T22" fmla="*/ 312 w 312"/>
                    <a:gd name="T23" fmla="*/ 1010 h 1010"/>
                    <a:gd name="T24" fmla="*/ 276 w 312"/>
                    <a:gd name="T25" fmla="*/ 631 h 1010"/>
                    <a:gd name="T26" fmla="*/ 262 w 312"/>
                    <a:gd name="T27" fmla="*/ 310 h 1010"/>
                    <a:gd name="T28" fmla="*/ 269 w 312"/>
                    <a:gd name="T29" fmla="*/ 8 h 1010"/>
                    <a:gd name="T30" fmla="*/ 4 w 312"/>
                    <a:gd name="T31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2" h="1010">
                      <a:moveTo>
                        <a:pt x="4" y="0"/>
                      </a:moveTo>
                      <a:lnTo>
                        <a:pt x="0" y="549"/>
                      </a:lnTo>
                      <a:lnTo>
                        <a:pt x="4" y="956"/>
                      </a:lnTo>
                      <a:lnTo>
                        <a:pt x="97" y="974"/>
                      </a:lnTo>
                      <a:lnTo>
                        <a:pt x="111" y="642"/>
                      </a:lnTo>
                      <a:lnTo>
                        <a:pt x="100" y="610"/>
                      </a:lnTo>
                      <a:lnTo>
                        <a:pt x="111" y="592"/>
                      </a:lnTo>
                      <a:lnTo>
                        <a:pt x="111" y="389"/>
                      </a:lnTo>
                      <a:lnTo>
                        <a:pt x="133" y="453"/>
                      </a:lnTo>
                      <a:lnTo>
                        <a:pt x="187" y="728"/>
                      </a:lnTo>
                      <a:lnTo>
                        <a:pt x="233" y="1010"/>
                      </a:lnTo>
                      <a:lnTo>
                        <a:pt x="312" y="1010"/>
                      </a:lnTo>
                      <a:lnTo>
                        <a:pt x="276" y="631"/>
                      </a:lnTo>
                      <a:lnTo>
                        <a:pt x="262" y="310"/>
                      </a:lnTo>
                      <a:lnTo>
                        <a:pt x="269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10" name="Freeform 138"/>
                <p:cNvSpPr>
                  <a:spLocks/>
                </p:cNvSpPr>
                <p:nvPr/>
              </p:nvSpPr>
              <p:spPr bwMode="auto">
                <a:xfrm>
                  <a:off x="730" y="1385"/>
                  <a:ext cx="132" cy="257"/>
                </a:xfrm>
                <a:custGeom>
                  <a:avLst/>
                  <a:gdLst>
                    <a:gd name="T0" fmla="*/ 130 w 396"/>
                    <a:gd name="T1" fmla="*/ 10 h 771"/>
                    <a:gd name="T2" fmla="*/ 11 w 396"/>
                    <a:gd name="T3" fmla="*/ 103 h 771"/>
                    <a:gd name="T4" fmla="*/ 2 w 396"/>
                    <a:gd name="T5" fmla="*/ 350 h 771"/>
                    <a:gd name="T6" fmla="*/ 0 w 396"/>
                    <a:gd name="T7" fmla="*/ 475 h 771"/>
                    <a:gd name="T8" fmla="*/ 7 w 396"/>
                    <a:gd name="T9" fmla="*/ 771 h 771"/>
                    <a:gd name="T10" fmla="*/ 34 w 396"/>
                    <a:gd name="T11" fmla="*/ 771 h 771"/>
                    <a:gd name="T12" fmla="*/ 47 w 396"/>
                    <a:gd name="T13" fmla="*/ 468 h 771"/>
                    <a:gd name="T14" fmla="*/ 301 w 396"/>
                    <a:gd name="T15" fmla="*/ 468 h 771"/>
                    <a:gd name="T16" fmla="*/ 309 w 396"/>
                    <a:gd name="T17" fmla="*/ 392 h 771"/>
                    <a:gd name="T18" fmla="*/ 317 w 396"/>
                    <a:gd name="T19" fmla="*/ 445 h 771"/>
                    <a:gd name="T20" fmla="*/ 299 w 396"/>
                    <a:gd name="T21" fmla="*/ 561 h 771"/>
                    <a:gd name="T22" fmla="*/ 282 w 396"/>
                    <a:gd name="T23" fmla="*/ 732 h 771"/>
                    <a:gd name="T24" fmla="*/ 325 w 396"/>
                    <a:gd name="T25" fmla="*/ 742 h 771"/>
                    <a:gd name="T26" fmla="*/ 396 w 396"/>
                    <a:gd name="T27" fmla="*/ 441 h 771"/>
                    <a:gd name="T28" fmla="*/ 351 w 396"/>
                    <a:gd name="T29" fmla="*/ 87 h 771"/>
                    <a:gd name="T30" fmla="*/ 216 w 396"/>
                    <a:gd name="T31" fmla="*/ 0 h 771"/>
                    <a:gd name="T32" fmla="*/ 157 w 396"/>
                    <a:gd name="T33" fmla="*/ 39 h 771"/>
                    <a:gd name="T34" fmla="*/ 130 w 396"/>
                    <a:gd name="T35" fmla="*/ 10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6" h="771">
                      <a:moveTo>
                        <a:pt x="130" y="10"/>
                      </a:moveTo>
                      <a:lnTo>
                        <a:pt x="11" y="103"/>
                      </a:lnTo>
                      <a:lnTo>
                        <a:pt x="2" y="350"/>
                      </a:lnTo>
                      <a:lnTo>
                        <a:pt x="0" y="475"/>
                      </a:lnTo>
                      <a:lnTo>
                        <a:pt x="7" y="771"/>
                      </a:lnTo>
                      <a:lnTo>
                        <a:pt x="34" y="771"/>
                      </a:lnTo>
                      <a:lnTo>
                        <a:pt x="47" y="468"/>
                      </a:lnTo>
                      <a:lnTo>
                        <a:pt x="301" y="468"/>
                      </a:lnTo>
                      <a:lnTo>
                        <a:pt x="309" y="392"/>
                      </a:lnTo>
                      <a:lnTo>
                        <a:pt x="317" y="445"/>
                      </a:lnTo>
                      <a:lnTo>
                        <a:pt x="299" y="561"/>
                      </a:lnTo>
                      <a:lnTo>
                        <a:pt x="282" y="732"/>
                      </a:lnTo>
                      <a:lnTo>
                        <a:pt x="325" y="742"/>
                      </a:lnTo>
                      <a:lnTo>
                        <a:pt x="396" y="441"/>
                      </a:lnTo>
                      <a:lnTo>
                        <a:pt x="351" y="87"/>
                      </a:lnTo>
                      <a:lnTo>
                        <a:pt x="216" y="0"/>
                      </a:lnTo>
                      <a:lnTo>
                        <a:pt x="157" y="39"/>
                      </a:lnTo>
                      <a:lnTo>
                        <a:pt x="130" y="10"/>
                      </a:lnTo>
                      <a:close/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11" name="Freeform 139"/>
                <p:cNvSpPr>
                  <a:spLocks/>
                </p:cNvSpPr>
                <p:nvPr/>
              </p:nvSpPr>
              <p:spPr bwMode="auto">
                <a:xfrm>
                  <a:off x="821" y="1627"/>
                  <a:ext cx="19" cy="43"/>
                </a:xfrm>
                <a:custGeom>
                  <a:avLst/>
                  <a:gdLst>
                    <a:gd name="T0" fmla="*/ 17 w 59"/>
                    <a:gd name="T1" fmla="*/ 0 h 129"/>
                    <a:gd name="T2" fmla="*/ 0 w 59"/>
                    <a:gd name="T3" fmla="*/ 68 h 129"/>
                    <a:gd name="T4" fmla="*/ 30 w 59"/>
                    <a:gd name="T5" fmla="*/ 129 h 129"/>
                    <a:gd name="T6" fmla="*/ 41 w 59"/>
                    <a:gd name="T7" fmla="*/ 122 h 129"/>
                    <a:gd name="T8" fmla="*/ 59 w 59"/>
                    <a:gd name="T9" fmla="*/ 116 h 129"/>
                    <a:gd name="T10" fmla="*/ 52 w 59"/>
                    <a:gd name="T11" fmla="*/ 96 h 129"/>
                    <a:gd name="T12" fmla="*/ 49 w 59"/>
                    <a:gd name="T13" fmla="*/ 72 h 129"/>
                    <a:gd name="T14" fmla="*/ 59 w 59"/>
                    <a:gd name="T15" fmla="*/ 47 h 129"/>
                    <a:gd name="T16" fmla="*/ 52 w 59"/>
                    <a:gd name="T17" fmla="*/ 5 h 129"/>
                    <a:gd name="T18" fmla="*/ 17 w 59"/>
                    <a:gd name="T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129">
                      <a:moveTo>
                        <a:pt x="17" y="0"/>
                      </a:moveTo>
                      <a:lnTo>
                        <a:pt x="0" y="68"/>
                      </a:lnTo>
                      <a:lnTo>
                        <a:pt x="30" y="129"/>
                      </a:lnTo>
                      <a:lnTo>
                        <a:pt x="41" y="122"/>
                      </a:lnTo>
                      <a:lnTo>
                        <a:pt x="59" y="116"/>
                      </a:lnTo>
                      <a:lnTo>
                        <a:pt x="52" y="96"/>
                      </a:lnTo>
                      <a:lnTo>
                        <a:pt x="49" y="72"/>
                      </a:lnTo>
                      <a:lnTo>
                        <a:pt x="59" y="47"/>
                      </a:lnTo>
                      <a:lnTo>
                        <a:pt x="52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0418" name="Group 146"/>
                <p:cNvGrpSpPr>
                  <a:grpSpLocks/>
                </p:cNvGrpSpPr>
                <p:nvPr/>
              </p:nvGrpSpPr>
              <p:grpSpPr bwMode="auto">
                <a:xfrm>
                  <a:off x="746" y="1390"/>
                  <a:ext cx="85" cy="160"/>
                  <a:chOff x="746" y="1390"/>
                  <a:chExt cx="85" cy="160"/>
                </a:xfrm>
              </p:grpSpPr>
              <p:grpSp>
                <p:nvGrpSpPr>
                  <p:cNvPr id="310416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746" y="1390"/>
                    <a:ext cx="85" cy="160"/>
                    <a:chOff x="746" y="1390"/>
                    <a:chExt cx="85" cy="160"/>
                  </a:xfrm>
                </p:grpSpPr>
                <p:grpSp>
                  <p:nvGrpSpPr>
                    <p:cNvPr id="310414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" y="1541"/>
                      <a:ext cx="85" cy="9"/>
                      <a:chOff x="746" y="1541"/>
                      <a:chExt cx="85" cy="9"/>
                    </a:xfrm>
                  </p:grpSpPr>
                  <p:sp>
                    <p:nvSpPr>
                      <p:cNvPr id="310412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6" y="1549"/>
                        <a:ext cx="85" cy="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0413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6" y="1541"/>
                        <a:ext cx="85" cy="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1041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769" y="1390"/>
                      <a:ext cx="40" cy="23"/>
                    </a:xfrm>
                    <a:custGeom>
                      <a:avLst/>
                      <a:gdLst>
                        <a:gd name="T0" fmla="*/ 0 w 118"/>
                        <a:gd name="T1" fmla="*/ 9 h 69"/>
                        <a:gd name="T2" fmla="*/ 5 w 118"/>
                        <a:gd name="T3" fmla="*/ 69 h 69"/>
                        <a:gd name="T4" fmla="*/ 38 w 118"/>
                        <a:gd name="T5" fmla="*/ 25 h 69"/>
                        <a:gd name="T6" fmla="*/ 61 w 118"/>
                        <a:gd name="T7" fmla="*/ 68 h 69"/>
                        <a:gd name="T8" fmla="*/ 118 w 118"/>
                        <a:gd name="T9" fmla="*/ 0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8" h="69">
                          <a:moveTo>
                            <a:pt x="0" y="9"/>
                          </a:moveTo>
                          <a:lnTo>
                            <a:pt x="5" y="69"/>
                          </a:lnTo>
                          <a:lnTo>
                            <a:pt x="38" y="25"/>
                          </a:lnTo>
                          <a:lnTo>
                            <a:pt x="61" y="68"/>
                          </a:lnTo>
                          <a:lnTo>
                            <a:pt x="118" y="0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0417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782" y="1401"/>
                    <a:ext cx="1" cy="148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0426" name="Group 154"/>
              <p:cNvGrpSpPr>
                <a:grpSpLocks/>
              </p:cNvGrpSpPr>
              <p:nvPr/>
            </p:nvGrpSpPr>
            <p:grpSpPr bwMode="auto">
              <a:xfrm>
                <a:off x="757" y="1308"/>
                <a:ext cx="56" cy="90"/>
                <a:chOff x="757" y="1308"/>
                <a:chExt cx="56" cy="90"/>
              </a:xfrm>
            </p:grpSpPr>
            <p:grpSp>
              <p:nvGrpSpPr>
                <p:cNvPr id="310424" name="Group 152"/>
                <p:cNvGrpSpPr>
                  <a:grpSpLocks/>
                </p:cNvGrpSpPr>
                <p:nvPr/>
              </p:nvGrpSpPr>
              <p:grpSpPr bwMode="auto">
                <a:xfrm>
                  <a:off x="759" y="1312"/>
                  <a:ext cx="51" cy="86"/>
                  <a:chOff x="759" y="1312"/>
                  <a:chExt cx="51" cy="86"/>
                </a:xfrm>
              </p:grpSpPr>
              <p:sp>
                <p:nvSpPr>
                  <p:cNvPr id="310420" name="Freeform 148"/>
                  <p:cNvSpPr>
                    <a:spLocks/>
                  </p:cNvSpPr>
                  <p:nvPr/>
                </p:nvSpPr>
                <p:spPr bwMode="auto">
                  <a:xfrm>
                    <a:off x="759" y="1312"/>
                    <a:ext cx="51" cy="86"/>
                  </a:xfrm>
                  <a:custGeom>
                    <a:avLst/>
                    <a:gdLst>
                      <a:gd name="T0" fmla="*/ 6 w 155"/>
                      <a:gd name="T1" fmla="*/ 46 h 257"/>
                      <a:gd name="T2" fmla="*/ 3 w 155"/>
                      <a:gd name="T3" fmla="*/ 72 h 257"/>
                      <a:gd name="T4" fmla="*/ 2 w 155"/>
                      <a:gd name="T5" fmla="*/ 82 h 257"/>
                      <a:gd name="T6" fmla="*/ 6 w 155"/>
                      <a:gd name="T7" fmla="*/ 91 h 257"/>
                      <a:gd name="T8" fmla="*/ 0 w 155"/>
                      <a:gd name="T9" fmla="*/ 111 h 257"/>
                      <a:gd name="T10" fmla="*/ 4 w 155"/>
                      <a:gd name="T11" fmla="*/ 141 h 257"/>
                      <a:gd name="T12" fmla="*/ 7 w 155"/>
                      <a:gd name="T13" fmla="*/ 156 h 257"/>
                      <a:gd name="T14" fmla="*/ 11 w 155"/>
                      <a:gd name="T15" fmla="*/ 171 h 257"/>
                      <a:gd name="T16" fmla="*/ 16 w 155"/>
                      <a:gd name="T17" fmla="*/ 185 h 257"/>
                      <a:gd name="T18" fmla="*/ 22 w 155"/>
                      <a:gd name="T19" fmla="*/ 200 h 257"/>
                      <a:gd name="T20" fmla="*/ 34 w 155"/>
                      <a:gd name="T21" fmla="*/ 204 h 257"/>
                      <a:gd name="T22" fmla="*/ 45 w 155"/>
                      <a:gd name="T23" fmla="*/ 208 h 257"/>
                      <a:gd name="T24" fmla="*/ 45 w 155"/>
                      <a:gd name="T25" fmla="*/ 219 h 257"/>
                      <a:gd name="T26" fmla="*/ 44 w 155"/>
                      <a:gd name="T27" fmla="*/ 228 h 257"/>
                      <a:gd name="T28" fmla="*/ 69 w 155"/>
                      <a:gd name="T29" fmla="*/ 257 h 257"/>
                      <a:gd name="T30" fmla="*/ 132 w 155"/>
                      <a:gd name="T31" fmla="*/ 219 h 257"/>
                      <a:gd name="T32" fmla="*/ 135 w 155"/>
                      <a:gd name="T33" fmla="*/ 148 h 257"/>
                      <a:gd name="T34" fmla="*/ 143 w 155"/>
                      <a:gd name="T35" fmla="*/ 128 h 257"/>
                      <a:gd name="T36" fmla="*/ 148 w 155"/>
                      <a:gd name="T37" fmla="*/ 113 h 257"/>
                      <a:gd name="T38" fmla="*/ 152 w 155"/>
                      <a:gd name="T39" fmla="*/ 92 h 257"/>
                      <a:gd name="T40" fmla="*/ 155 w 155"/>
                      <a:gd name="T41" fmla="*/ 76 h 257"/>
                      <a:gd name="T42" fmla="*/ 154 w 155"/>
                      <a:gd name="T43" fmla="*/ 60 h 257"/>
                      <a:gd name="T44" fmla="*/ 151 w 155"/>
                      <a:gd name="T45" fmla="*/ 44 h 257"/>
                      <a:gd name="T46" fmla="*/ 148 w 155"/>
                      <a:gd name="T47" fmla="*/ 31 h 257"/>
                      <a:gd name="T48" fmla="*/ 142 w 155"/>
                      <a:gd name="T49" fmla="*/ 20 h 257"/>
                      <a:gd name="T50" fmla="*/ 132 w 155"/>
                      <a:gd name="T51" fmla="*/ 12 h 257"/>
                      <a:gd name="T52" fmla="*/ 121 w 155"/>
                      <a:gd name="T53" fmla="*/ 7 h 257"/>
                      <a:gd name="T54" fmla="*/ 108 w 155"/>
                      <a:gd name="T55" fmla="*/ 3 h 257"/>
                      <a:gd name="T56" fmla="*/ 94 w 155"/>
                      <a:gd name="T57" fmla="*/ 1 h 257"/>
                      <a:gd name="T58" fmla="*/ 76 w 155"/>
                      <a:gd name="T59" fmla="*/ 0 h 257"/>
                      <a:gd name="T60" fmla="*/ 59 w 155"/>
                      <a:gd name="T61" fmla="*/ 1 h 257"/>
                      <a:gd name="T62" fmla="*/ 40 w 155"/>
                      <a:gd name="T63" fmla="*/ 6 h 257"/>
                      <a:gd name="T64" fmla="*/ 29 w 155"/>
                      <a:gd name="T65" fmla="*/ 13 h 257"/>
                      <a:gd name="T66" fmla="*/ 18 w 155"/>
                      <a:gd name="T67" fmla="*/ 20 h 257"/>
                      <a:gd name="T68" fmla="*/ 11 w 155"/>
                      <a:gd name="T69" fmla="*/ 32 h 257"/>
                      <a:gd name="T70" fmla="*/ 6 w 155"/>
                      <a:gd name="T71" fmla="*/ 46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55" h="257">
                        <a:moveTo>
                          <a:pt x="6" y="46"/>
                        </a:moveTo>
                        <a:lnTo>
                          <a:pt x="3" y="72"/>
                        </a:lnTo>
                        <a:lnTo>
                          <a:pt x="2" y="82"/>
                        </a:lnTo>
                        <a:lnTo>
                          <a:pt x="6" y="91"/>
                        </a:lnTo>
                        <a:lnTo>
                          <a:pt x="0" y="111"/>
                        </a:lnTo>
                        <a:lnTo>
                          <a:pt x="4" y="141"/>
                        </a:lnTo>
                        <a:lnTo>
                          <a:pt x="7" y="156"/>
                        </a:lnTo>
                        <a:lnTo>
                          <a:pt x="11" y="171"/>
                        </a:lnTo>
                        <a:lnTo>
                          <a:pt x="16" y="185"/>
                        </a:lnTo>
                        <a:lnTo>
                          <a:pt x="22" y="200"/>
                        </a:lnTo>
                        <a:lnTo>
                          <a:pt x="34" y="204"/>
                        </a:lnTo>
                        <a:lnTo>
                          <a:pt x="45" y="208"/>
                        </a:lnTo>
                        <a:lnTo>
                          <a:pt x="45" y="219"/>
                        </a:lnTo>
                        <a:lnTo>
                          <a:pt x="44" y="228"/>
                        </a:lnTo>
                        <a:lnTo>
                          <a:pt x="69" y="257"/>
                        </a:lnTo>
                        <a:lnTo>
                          <a:pt x="132" y="219"/>
                        </a:lnTo>
                        <a:lnTo>
                          <a:pt x="135" y="148"/>
                        </a:lnTo>
                        <a:lnTo>
                          <a:pt x="143" y="128"/>
                        </a:lnTo>
                        <a:lnTo>
                          <a:pt x="148" y="113"/>
                        </a:lnTo>
                        <a:lnTo>
                          <a:pt x="152" y="92"/>
                        </a:lnTo>
                        <a:lnTo>
                          <a:pt x="155" y="76"/>
                        </a:lnTo>
                        <a:lnTo>
                          <a:pt x="154" y="60"/>
                        </a:lnTo>
                        <a:lnTo>
                          <a:pt x="151" y="44"/>
                        </a:lnTo>
                        <a:lnTo>
                          <a:pt x="148" y="31"/>
                        </a:lnTo>
                        <a:lnTo>
                          <a:pt x="142" y="20"/>
                        </a:lnTo>
                        <a:lnTo>
                          <a:pt x="132" y="12"/>
                        </a:lnTo>
                        <a:lnTo>
                          <a:pt x="121" y="7"/>
                        </a:lnTo>
                        <a:lnTo>
                          <a:pt x="108" y="3"/>
                        </a:lnTo>
                        <a:lnTo>
                          <a:pt x="94" y="1"/>
                        </a:lnTo>
                        <a:lnTo>
                          <a:pt x="76" y="0"/>
                        </a:lnTo>
                        <a:lnTo>
                          <a:pt x="59" y="1"/>
                        </a:lnTo>
                        <a:lnTo>
                          <a:pt x="40" y="6"/>
                        </a:lnTo>
                        <a:lnTo>
                          <a:pt x="29" y="13"/>
                        </a:lnTo>
                        <a:lnTo>
                          <a:pt x="18" y="20"/>
                        </a:lnTo>
                        <a:lnTo>
                          <a:pt x="11" y="32"/>
                        </a:lnTo>
                        <a:lnTo>
                          <a:pt x="6" y="46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21" name="Freeform 149"/>
                  <p:cNvSpPr>
                    <a:spLocks/>
                  </p:cNvSpPr>
                  <p:nvPr/>
                </p:nvSpPr>
                <p:spPr bwMode="auto">
                  <a:xfrm>
                    <a:off x="773" y="1341"/>
                    <a:ext cx="19" cy="21"/>
                  </a:xfrm>
                  <a:custGeom>
                    <a:avLst/>
                    <a:gdLst>
                      <a:gd name="T0" fmla="*/ 7 w 57"/>
                      <a:gd name="T1" fmla="*/ 4 h 62"/>
                      <a:gd name="T2" fmla="*/ 19 w 57"/>
                      <a:gd name="T3" fmla="*/ 2 h 62"/>
                      <a:gd name="T4" fmla="*/ 37 w 57"/>
                      <a:gd name="T5" fmla="*/ 0 h 62"/>
                      <a:gd name="T6" fmla="*/ 49 w 57"/>
                      <a:gd name="T7" fmla="*/ 4 h 62"/>
                      <a:gd name="T8" fmla="*/ 52 w 57"/>
                      <a:gd name="T9" fmla="*/ 6 h 62"/>
                      <a:gd name="T10" fmla="*/ 53 w 57"/>
                      <a:gd name="T11" fmla="*/ 11 h 62"/>
                      <a:gd name="T12" fmla="*/ 57 w 57"/>
                      <a:gd name="T13" fmla="*/ 13 h 62"/>
                      <a:gd name="T14" fmla="*/ 32 w 57"/>
                      <a:gd name="T15" fmla="*/ 15 h 62"/>
                      <a:gd name="T16" fmla="*/ 36 w 57"/>
                      <a:gd name="T17" fmla="*/ 17 h 62"/>
                      <a:gd name="T18" fmla="*/ 49 w 57"/>
                      <a:gd name="T19" fmla="*/ 18 h 62"/>
                      <a:gd name="T20" fmla="*/ 19 w 57"/>
                      <a:gd name="T21" fmla="*/ 18 h 62"/>
                      <a:gd name="T22" fmla="*/ 9 w 57"/>
                      <a:gd name="T23" fmla="*/ 18 h 62"/>
                      <a:gd name="T24" fmla="*/ 5 w 57"/>
                      <a:gd name="T25" fmla="*/ 50 h 62"/>
                      <a:gd name="T26" fmla="*/ 8 w 57"/>
                      <a:gd name="T27" fmla="*/ 57 h 62"/>
                      <a:gd name="T28" fmla="*/ 9 w 57"/>
                      <a:gd name="T29" fmla="*/ 62 h 62"/>
                      <a:gd name="T30" fmla="*/ 0 w 57"/>
                      <a:gd name="T31" fmla="*/ 54 h 62"/>
                      <a:gd name="T32" fmla="*/ 0 w 57"/>
                      <a:gd name="T33" fmla="*/ 54 h 62"/>
                      <a:gd name="T34" fmla="*/ 6 w 57"/>
                      <a:gd name="T35" fmla="*/ 15 h 62"/>
                      <a:gd name="T36" fmla="*/ 7 w 57"/>
                      <a:gd name="T37" fmla="*/ 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7" h="62">
                        <a:moveTo>
                          <a:pt x="7" y="4"/>
                        </a:moveTo>
                        <a:lnTo>
                          <a:pt x="19" y="2"/>
                        </a:lnTo>
                        <a:lnTo>
                          <a:pt x="37" y="0"/>
                        </a:lnTo>
                        <a:lnTo>
                          <a:pt x="49" y="4"/>
                        </a:lnTo>
                        <a:lnTo>
                          <a:pt x="52" y="6"/>
                        </a:lnTo>
                        <a:lnTo>
                          <a:pt x="53" y="11"/>
                        </a:lnTo>
                        <a:lnTo>
                          <a:pt x="57" y="13"/>
                        </a:lnTo>
                        <a:lnTo>
                          <a:pt x="32" y="15"/>
                        </a:lnTo>
                        <a:lnTo>
                          <a:pt x="36" y="17"/>
                        </a:lnTo>
                        <a:lnTo>
                          <a:pt x="49" y="18"/>
                        </a:lnTo>
                        <a:lnTo>
                          <a:pt x="19" y="18"/>
                        </a:lnTo>
                        <a:lnTo>
                          <a:pt x="9" y="18"/>
                        </a:lnTo>
                        <a:lnTo>
                          <a:pt x="5" y="50"/>
                        </a:lnTo>
                        <a:lnTo>
                          <a:pt x="8" y="57"/>
                        </a:lnTo>
                        <a:lnTo>
                          <a:pt x="9" y="62"/>
                        </a:lnTo>
                        <a:lnTo>
                          <a:pt x="0" y="54"/>
                        </a:lnTo>
                        <a:lnTo>
                          <a:pt x="0" y="54"/>
                        </a:lnTo>
                        <a:lnTo>
                          <a:pt x="6" y="15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22" name="Freeform 150"/>
                  <p:cNvSpPr>
                    <a:spLocks/>
                  </p:cNvSpPr>
                  <p:nvPr/>
                </p:nvSpPr>
                <p:spPr bwMode="auto">
                  <a:xfrm>
                    <a:off x="760" y="1342"/>
                    <a:ext cx="10" cy="6"/>
                  </a:xfrm>
                  <a:custGeom>
                    <a:avLst/>
                    <a:gdLst>
                      <a:gd name="T0" fmla="*/ 27 w 31"/>
                      <a:gd name="T1" fmla="*/ 3 h 20"/>
                      <a:gd name="T2" fmla="*/ 12 w 31"/>
                      <a:gd name="T3" fmla="*/ 0 h 20"/>
                      <a:gd name="T4" fmla="*/ 1 w 31"/>
                      <a:gd name="T5" fmla="*/ 0 h 20"/>
                      <a:gd name="T6" fmla="*/ 2 w 31"/>
                      <a:gd name="T7" fmla="*/ 8 h 20"/>
                      <a:gd name="T8" fmla="*/ 0 w 31"/>
                      <a:gd name="T9" fmla="*/ 14 h 20"/>
                      <a:gd name="T10" fmla="*/ 13 w 31"/>
                      <a:gd name="T11" fmla="*/ 14 h 20"/>
                      <a:gd name="T12" fmla="*/ 21 w 31"/>
                      <a:gd name="T13" fmla="*/ 14 h 20"/>
                      <a:gd name="T14" fmla="*/ 9 w 31"/>
                      <a:gd name="T15" fmla="*/ 17 h 20"/>
                      <a:gd name="T16" fmla="*/ 2 w 31"/>
                      <a:gd name="T17" fmla="*/ 20 h 20"/>
                      <a:gd name="T18" fmla="*/ 25 w 31"/>
                      <a:gd name="T19" fmla="*/ 17 h 20"/>
                      <a:gd name="T20" fmla="*/ 31 w 31"/>
                      <a:gd name="T21" fmla="*/ 16 h 20"/>
                      <a:gd name="T22" fmla="*/ 27 w 31"/>
                      <a:gd name="T23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20">
                        <a:moveTo>
                          <a:pt x="27" y="3"/>
                        </a:moveTo>
                        <a:lnTo>
                          <a:pt x="12" y="0"/>
                        </a:lnTo>
                        <a:lnTo>
                          <a:pt x="1" y="0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13" y="14"/>
                        </a:lnTo>
                        <a:lnTo>
                          <a:pt x="21" y="14"/>
                        </a:lnTo>
                        <a:lnTo>
                          <a:pt x="9" y="17"/>
                        </a:lnTo>
                        <a:lnTo>
                          <a:pt x="2" y="20"/>
                        </a:lnTo>
                        <a:lnTo>
                          <a:pt x="25" y="17"/>
                        </a:lnTo>
                        <a:lnTo>
                          <a:pt x="31" y="16"/>
                        </a:lnTo>
                        <a:lnTo>
                          <a:pt x="27" y="3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23" name="Freeform 151"/>
                  <p:cNvSpPr>
                    <a:spLocks/>
                  </p:cNvSpPr>
                  <p:nvPr/>
                </p:nvSpPr>
                <p:spPr bwMode="auto">
                  <a:xfrm>
                    <a:off x="777" y="1359"/>
                    <a:ext cx="26" cy="26"/>
                  </a:xfrm>
                  <a:custGeom>
                    <a:avLst/>
                    <a:gdLst>
                      <a:gd name="T0" fmla="*/ 65 w 78"/>
                      <a:gd name="T1" fmla="*/ 21 h 79"/>
                      <a:gd name="T2" fmla="*/ 58 w 78"/>
                      <a:gd name="T3" fmla="*/ 40 h 79"/>
                      <a:gd name="T4" fmla="*/ 0 w 78"/>
                      <a:gd name="T5" fmla="*/ 69 h 79"/>
                      <a:gd name="T6" fmla="*/ 31 w 78"/>
                      <a:gd name="T7" fmla="*/ 62 h 79"/>
                      <a:gd name="T8" fmla="*/ 44 w 78"/>
                      <a:gd name="T9" fmla="*/ 58 h 79"/>
                      <a:gd name="T10" fmla="*/ 59 w 78"/>
                      <a:gd name="T11" fmla="*/ 60 h 79"/>
                      <a:gd name="T12" fmla="*/ 71 w 78"/>
                      <a:gd name="T13" fmla="*/ 65 h 79"/>
                      <a:gd name="T14" fmla="*/ 77 w 78"/>
                      <a:gd name="T15" fmla="*/ 79 h 79"/>
                      <a:gd name="T16" fmla="*/ 78 w 78"/>
                      <a:gd name="T17" fmla="*/ 24 h 79"/>
                      <a:gd name="T18" fmla="*/ 76 w 78"/>
                      <a:gd name="T19" fmla="*/ 12 h 79"/>
                      <a:gd name="T20" fmla="*/ 68 w 78"/>
                      <a:gd name="T21" fmla="*/ 0 h 79"/>
                      <a:gd name="T22" fmla="*/ 65 w 78"/>
                      <a:gd name="T23" fmla="*/ 21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9">
                        <a:moveTo>
                          <a:pt x="65" y="21"/>
                        </a:moveTo>
                        <a:lnTo>
                          <a:pt x="58" y="40"/>
                        </a:lnTo>
                        <a:lnTo>
                          <a:pt x="0" y="69"/>
                        </a:lnTo>
                        <a:lnTo>
                          <a:pt x="31" y="62"/>
                        </a:lnTo>
                        <a:lnTo>
                          <a:pt x="44" y="58"/>
                        </a:lnTo>
                        <a:lnTo>
                          <a:pt x="59" y="60"/>
                        </a:lnTo>
                        <a:lnTo>
                          <a:pt x="71" y="65"/>
                        </a:lnTo>
                        <a:lnTo>
                          <a:pt x="77" y="79"/>
                        </a:lnTo>
                        <a:lnTo>
                          <a:pt x="78" y="24"/>
                        </a:lnTo>
                        <a:lnTo>
                          <a:pt x="76" y="12"/>
                        </a:lnTo>
                        <a:lnTo>
                          <a:pt x="68" y="0"/>
                        </a:lnTo>
                        <a:lnTo>
                          <a:pt x="65" y="21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425" name="Freeform 153"/>
                <p:cNvSpPr>
                  <a:spLocks/>
                </p:cNvSpPr>
                <p:nvPr/>
              </p:nvSpPr>
              <p:spPr bwMode="auto">
                <a:xfrm>
                  <a:off x="757" y="1308"/>
                  <a:ext cx="56" cy="62"/>
                </a:xfrm>
                <a:custGeom>
                  <a:avLst/>
                  <a:gdLst>
                    <a:gd name="T0" fmla="*/ 29 w 166"/>
                    <a:gd name="T1" fmla="*/ 15 h 186"/>
                    <a:gd name="T2" fmla="*/ 44 w 166"/>
                    <a:gd name="T3" fmla="*/ 8 h 186"/>
                    <a:gd name="T4" fmla="*/ 55 w 166"/>
                    <a:gd name="T5" fmla="*/ 4 h 186"/>
                    <a:gd name="T6" fmla="*/ 77 w 166"/>
                    <a:gd name="T7" fmla="*/ 0 h 186"/>
                    <a:gd name="T8" fmla="*/ 91 w 166"/>
                    <a:gd name="T9" fmla="*/ 0 h 186"/>
                    <a:gd name="T10" fmla="*/ 106 w 166"/>
                    <a:gd name="T11" fmla="*/ 0 h 186"/>
                    <a:gd name="T12" fmla="*/ 122 w 166"/>
                    <a:gd name="T13" fmla="*/ 3 h 186"/>
                    <a:gd name="T14" fmla="*/ 133 w 166"/>
                    <a:gd name="T15" fmla="*/ 3 h 186"/>
                    <a:gd name="T16" fmla="*/ 143 w 166"/>
                    <a:gd name="T17" fmla="*/ 7 h 186"/>
                    <a:gd name="T18" fmla="*/ 153 w 166"/>
                    <a:gd name="T19" fmla="*/ 15 h 186"/>
                    <a:gd name="T20" fmla="*/ 160 w 166"/>
                    <a:gd name="T21" fmla="*/ 25 h 186"/>
                    <a:gd name="T22" fmla="*/ 161 w 166"/>
                    <a:gd name="T23" fmla="*/ 39 h 186"/>
                    <a:gd name="T24" fmla="*/ 163 w 166"/>
                    <a:gd name="T25" fmla="*/ 57 h 186"/>
                    <a:gd name="T26" fmla="*/ 166 w 166"/>
                    <a:gd name="T27" fmla="*/ 82 h 186"/>
                    <a:gd name="T28" fmla="*/ 165 w 166"/>
                    <a:gd name="T29" fmla="*/ 103 h 186"/>
                    <a:gd name="T30" fmla="*/ 160 w 166"/>
                    <a:gd name="T31" fmla="*/ 122 h 186"/>
                    <a:gd name="T32" fmla="*/ 156 w 166"/>
                    <a:gd name="T33" fmla="*/ 140 h 186"/>
                    <a:gd name="T34" fmla="*/ 152 w 166"/>
                    <a:gd name="T35" fmla="*/ 152 h 186"/>
                    <a:gd name="T36" fmla="*/ 147 w 166"/>
                    <a:gd name="T37" fmla="*/ 164 h 186"/>
                    <a:gd name="T38" fmla="*/ 142 w 166"/>
                    <a:gd name="T39" fmla="*/ 174 h 186"/>
                    <a:gd name="T40" fmla="*/ 136 w 166"/>
                    <a:gd name="T41" fmla="*/ 186 h 186"/>
                    <a:gd name="T42" fmla="*/ 130 w 166"/>
                    <a:gd name="T43" fmla="*/ 186 h 186"/>
                    <a:gd name="T44" fmla="*/ 133 w 166"/>
                    <a:gd name="T45" fmla="*/ 169 h 186"/>
                    <a:gd name="T46" fmla="*/ 129 w 166"/>
                    <a:gd name="T47" fmla="*/ 159 h 186"/>
                    <a:gd name="T48" fmla="*/ 127 w 166"/>
                    <a:gd name="T49" fmla="*/ 152 h 186"/>
                    <a:gd name="T50" fmla="*/ 130 w 166"/>
                    <a:gd name="T51" fmla="*/ 141 h 186"/>
                    <a:gd name="T52" fmla="*/ 133 w 166"/>
                    <a:gd name="T53" fmla="*/ 122 h 186"/>
                    <a:gd name="T54" fmla="*/ 128 w 166"/>
                    <a:gd name="T55" fmla="*/ 117 h 186"/>
                    <a:gd name="T56" fmla="*/ 121 w 166"/>
                    <a:gd name="T57" fmla="*/ 127 h 186"/>
                    <a:gd name="T58" fmla="*/ 115 w 166"/>
                    <a:gd name="T59" fmla="*/ 136 h 186"/>
                    <a:gd name="T60" fmla="*/ 116 w 166"/>
                    <a:gd name="T61" fmla="*/ 117 h 186"/>
                    <a:gd name="T62" fmla="*/ 112 w 166"/>
                    <a:gd name="T63" fmla="*/ 95 h 186"/>
                    <a:gd name="T64" fmla="*/ 112 w 166"/>
                    <a:gd name="T65" fmla="*/ 71 h 186"/>
                    <a:gd name="T66" fmla="*/ 111 w 166"/>
                    <a:gd name="T67" fmla="*/ 58 h 186"/>
                    <a:gd name="T68" fmla="*/ 117 w 166"/>
                    <a:gd name="T69" fmla="*/ 52 h 186"/>
                    <a:gd name="T70" fmla="*/ 105 w 166"/>
                    <a:gd name="T71" fmla="*/ 55 h 186"/>
                    <a:gd name="T72" fmla="*/ 96 w 166"/>
                    <a:gd name="T73" fmla="*/ 59 h 186"/>
                    <a:gd name="T74" fmla="*/ 87 w 166"/>
                    <a:gd name="T75" fmla="*/ 60 h 186"/>
                    <a:gd name="T76" fmla="*/ 71 w 166"/>
                    <a:gd name="T77" fmla="*/ 63 h 186"/>
                    <a:gd name="T78" fmla="*/ 60 w 166"/>
                    <a:gd name="T79" fmla="*/ 66 h 186"/>
                    <a:gd name="T80" fmla="*/ 76 w 166"/>
                    <a:gd name="T81" fmla="*/ 59 h 186"/>
                    <a:gd name="T82" fmla="*/ 66 w 166"/>
                    <a:gd name="T83" fmla="*/ 59 h 186"/>
                    <a:gd name="T84" fmla="*/ 47 w 166"/>
                    <a:gd name="T85" fmla="*/ 59 h 186"/>
                    <a:gd name="T86" fmla="*/ 33 w 166"/>
                    <a:gd name="T87" fmla="*/ 57 h 186"/>
                    <a:gd name="T88" fmla="*/ 15 w 166"/>
                    <a:gd name="T89" fmla="*/ 58 h 186"/>
                    <a:gd name="T90" fmla="*/ 10 w 166"/>
                    <a:gd name="T91" fmla="*/ 70 h 186"/>
                    <a:gd name="T92" fmla="*/ 8 w 166"/>
                    <a:gd name="T93" fmla="*/ 84 h 186"/>
                    <a:gd name="T94" fmla="*/ 4 w 166"/>
                    <a:gd name="T95" fmla="*/ 66 h 186"/>
                    <a:gd name="T96" fmla="*/ 0 w 166"/>
                    <a:gd name="T97" fmla="*/ 46 h 186"/>
                    <a:gd name="T98" fmla="*/ 8 w 166"/>
                    <a:gd name="T99" fmla="*/ 32 h 186"/>
                    <a:gd name="T100" fmla="*/ 17 w 166"/>
                    <a:gd name="T101" fmla="*/ 22 h 186"/>
                    <a:gd name="T102" fmla="*/ 29 w 166"/>
                    <a:gd name="T103" fmla="*/ 1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6" h="186">
                      <a:moveTo>
                        <a:pt x="29" y="15"/>
                      </a:moveTo>
                      <a:lnTo>
                        <a:pt x="44" y="8"/>
                      </a:lnTo>
                      <a:lnTo>
                        <a:pt x="55" y="4"/>
                      </a:lnTo>
                      <a:lnTo>
                        <a:pt x="77" y="0"/>
                      </a:lnTo>
                      <a:lnTo>
                        <a:pt x="91" y="0"/>
                      </a:lnTo>
                      <a:lnTo>
                        <a:pt x="106" y="0"/>
                      </a:lnTo>
                      <a:lnTo>
                        <a:pt x="122" y="3"/>
                      </a:lnTo>
                      <a:lnTo>
                        <a:pt x="133" y="3"/>
                      </a:lnTo>
                      <a:lnTo>
                        <a:pt x="143" y="7"/>
                      </a:lnTo>
                      <a:lnTo>
                        <a:pt x="153" y="15"/>
                      </a:lnTo>
                      <a:lnTo>
                        <a:pt x="160" y="25"/>
                      </a:lnTo>
                      <a:lnTo>
                        <a:pt x="161" y="39"/>
                      </a:lnTo>
                      <a:lnTo>
                        <a:pt x="163" y="57"/>
                      </a:lnTo>
                      <a:lnTo>
                        <a:pt x="166" y="82"/>
                      </a:lnTo>
                      <a:lnTo>
                        <a:pt x="165" y="103"/>
                      </a:lnTo>
                      <a:lnTo>
                        <a:pt x="160" y="122"/>
                      </a:lnTo>
                      <a:lnTo>
                        <a:pt x="156" y="140"/>
                      </a:lnTo>
                      <a:lnTo>
                        <a:pt x="152" y="152"/>
                      </a:lnTo>
                      <a:lnTo>
                        <a:pt x="147" y="164"/>
                      </a:lnTo>
                      <a:lnTo>
                        <a:pt x="142" y="174"/>
                      </a:lnTo>
                      <a:lnTo>
                        <a:pt x="136" y="186"/>
                      </a:lnTo>
                      <a:lnTo>
                        <a:pt x="130" y="186"/>
                      </a:lnTo>
                      <a:lnTo>
                        <a:pt x="133" y="169"/>
                      </a:lnTo>
                      <a:lnTo>
                        <a:pt x="129" y="159"/>
                      </a:lnTo>
                      <a:lnTo>
                        <a:pt x="127" y="152"/>
                      </a:lnTo>
                      <a:lnTo>
                        <a:pt x="130" y="141"/>
                      </a:lnTo>
                      <a:lnTo>
                        <a:pt x="133" y="122"/>
                      </a:lnTo>
                      <a:lnTo>
                        <a:pt x="128" y="117"/>
                      </a:lnTo>
                      <a:lnTo>
                        <a:pt x="121" y="127"/>
                      </a:lnTo>
                      <a:lnTo>
                        <a:pt x="115" y="136"/>
                      </a:lnTo>
                      <a:lnTo>
                        <a:pt x="116" y="117"/>
                      </a:lnTo>
                      <a:lnTo>
                        <a:pt x="112" y="95"/>
                      </a:lnTo>
                      <a:lnTo>
                        <a:pt x="112" y="71"/>
                      </a:lnTo>
                      <a:lnTo>
                        <a:pt x="111" y="58"/>
                      </a:lnTo>
                      <a:lnTo>
                        <a:pt x="117" y="52"/>
                      </a:lnTo>
                      <a:lnTo>
                        <a:pt x="105" y="55"/>
                      </a:lnTo>
                      <a:lnTo>
                        <a:pt x="96" y="59"/>
                      </a:lnTo>
                      <a:lnTo>
                        <a:pt x="87" y="60"/>
                      </a:lnTo>
                      <a:lnTo>
                        <a:pt x="71" y="63"/>
                      </a:lnTo>
                      <a:lnTo>
                        <a:pt x="60" y="66"/>
                      </a:lnTo>
                      <a:lnTo>
                        <a:pt x="76" y="59"/>
                      </a:lnTo>
                      <a:lnTo>
                        <a:pt x="66" y="59"/>
                      </a:lnTo>
                      <a:lnTo>
                        <a:pt x="47" y="59"/>
                      </a:lnTo>
                      <a:lnTo>
                        <a:pt x="33" y="57"/>
                      </a:lnTo>
                      <a:lnTo>
                        <a:pt x="15" y="58"/>
                      </a:lnTo>
                      <a:lnTo>
                        <a:pt x="10" y="70"/>
                      </a:lnTo>
                      <a:lnTo>
                        <a:pt x="8" y="84"/>
                      </a:lnTo>
                      <a:lnTo>
                        <a:pt x="4" y="66"/>
                      </a:lnTo>
                      <a:lnTo>
                        <a:pt x="0" y="46"/>
                      </a:lnTo>
                      <a:lnTo>
                        <a:pt x="8" y="32"/>
                      </a:lnTo>
                      <a:lnTo>
                        <a:pt x="17" y="22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479" name="Group 207"/>
            <p:cNvGrpSpPr>
              <a:grpSpLocks/>
            </p:cNvGrpSpPr>
            <p:nvPr/>
          </p:nvGrpSpPr>
          <p:grpSpPr bwMode="auto">
            <a:xfrm>
              <a:off x="1236" y="1310"/>
              <a:ext cx="147" cy="608"/>
              <a:chOff x="1236" y="1310"/>
              <a:chExt cx="147" cy="608"/>
            </a:xfrm>
          </p:grpSpPr>
          <p:grpSp>
            <p:nvGrpSpPr>
              <p:cNvPr id="310460" name="Group 188"/>
              <p:cNvGrpSpPr>
                <a:grpSpLocks/>
              </p:cNvGrpSpPr>
              <p:nvPr/>
            </p:nvGrpSpPr>
            <p:grpSpPr bwMode="auto">
              <a:xfrm>
                <a:off x="1239" y="1859"/>
                <a:ext cx="144" cy="59"/>
                <a:chOff x="1239" y="1859"/>
                <a:chExt cx="144" cy="59"/>
              </a:xfrm>
            </p:grpSpPr>
            <p:sp>
              <p:nvSpPr>
                <p:cNvPr id="310458" name="Freeform 186"/>
                <p:cNvSpPr>
                  <a:spLocks/>
                </p:cNvSpPr>
                <p:nvPr/>
              </p:nvSpPr>
              <p:spPr bwMode="auto">
                <a:xfrm>
                  <a:off x="1323" y="1859"/>
                  <a:ext cx="60" cy="37"/>
                </a:xfrm>
                <a:custGeom>
                  <a:avLst/>
                  <a:gdLst>
                    <a:gd name="T0" fmla="*/ 89 w 179"/>
                    <a:gd name="T1" fmla="*/ 0 h 110"/>
                    <a:gd name="T2" fmla="*/ 117 w 179"/>
                    <a:gd name="T3" fmla="*/ 28 h 110"/>
                    <a:gd name="T4" fmla="*/ 142 w 179"/>
                    <a:gd name="T5" fmla="*/ 60 h 110"/>
                    <a:gd name="T6" fmla="*/ 176 w 179"/>
                    <a:gd name="T7" fmla="*/ 88 h 110"/>
                    <a:gd name="T8" fmla="*/ 179 w 179"/>
                    <a:gd name="T9" fmla="*/ 102 h 110"/>
                    <a:gd name="T10" fmla="*/ 147 w 179"/>
                    <a:gd name="T11" fmla="*/ 110 h 110"/>
                    <a:gd name="T12" fmla="*/ 114 w 179"/>
                    <a:gd name="T13" fmla="*/ 107 h 110"/>
                    <a:gd name="T14" fmla="*/ 72 w 179"/>
                    <a:gd name="T15" fmla="*/ 88 h 110"/>
                    <a:gd name="T16" fmla="*/ 43 w 179"/>
                    <a:gd name="T17" fmla="*/ 70 h 110"/>
                    <a:gd name="T18" fmla="*/ 10 w 179"/>
                    <a:gd name="T19" fmla="*/ 66 h 110"/>
                    <a:gd name="T20" fmla="*/ 0 w 179"/>
                    <a:gd name="T21" fmla="*/ 57 h 110"/>
                    <a:gd name="T22" fmla="*/ 3 w 179"/>
                    <a:gd name="T23" fmla="*/ 6 h 110"/>
                    <a:gd name="T24" fmla="*/ 89 w 179"/>
                    <a:gd name="T2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9" h="110">
                      <a:moveTo>
                        <a:pt x="89" y="0"/>
                      </a:moveTo>
                      <a:lnTo>
                        <a:pt x="117" y="28"/>
                      </a:lnTo>
                      <a:lnTo>
                        <a:pt x="142" y="60"/>
                      </a:lnTo>
                      <a:lnTo>
                        <a:pt x="176" y="88"/>
                      </a:lnTo>
                      <a:lnTo>
                        <a:pt x="179" y="102"/>
                      </a:lnTo>
                      <a:lnTo>
                        <a:pt x="147" y="110"/>
                      </a:lnTo>
                      <a:lnTo>
                        <a:pt x="114" y="107"/>
                      </a:lnTo>
                      <a:lnTo>
                        <a:pt x="72" y="88"/>
                      </a:lnTo>
                      <a:lnTo>
                        <a:pt x="43" y="70"/>
                      </a:lnTo>
                      <a:lnTo>
                        <a:pt x="10" y="66"/>
                      </a:lnTo>
                      <a:lnTo>
                        <a:pt x="0" y="57"/>
                      </a:lnTo>
                      <a:lnTo>
                        <a:pt x="3" y="6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59" name="Freeform 187"/>
                <p:cNvSpPr>
                  <a:spLocks/>
                </p:cNvSpPr>
                <p:nvPr/>
              </p:nvSpPr>
              <p:spPr bwMode="auto">
                <a:xfrm>
                  <a:off x="1239" y="1878"/>
                  <a:ext cx="37" cy="40"/>
                </a:xfrm>
                <a:custGeom>
                  <a:avLst/>
                  <a:gdLst>
                    <a:gd name="T0" fmla="*/ 110 w 111"/>
                    <a:gd name="T1" fmla="*/ 2 h 122"/>
                    <a:gd name="T2" fmla="*/ 111 w 111"/>
                    <a:gd name="T3" fmla="*/ 34 h 122"/>
                    <a:gd name="T4" fmla="*/ 96 w 111"/>
                    <a:gd name="T5" fmla="*/ 51 h 122"/>
                    <a:gd name="T6" fmla="*/ 92 w 111"/>
                    <a:gd name="T7" fmla="*/ 78 h 122"/>
                    <a:gd name="T8" fmla="*/ 68 w 111"/>
                    <a:gd name="T9" fmla="*/ 104 h 122"/>
                    <a:gd name="T10" fmla="*/ 46 w 111"/>
                    <a:gd name="T11" fmla="*/ 118 h 122"/>
                    <a:gd name="T12" fmla="*/ 27 w 111"/>
                    <a:gd name="T13" fmla="*/ 122 h 122"/>
                    <a:gd name="T14" fmla="*/ 9 w 111"/>
                    <a:gd name="T15" fmla="*/ 121 h 122"/>
                    <a:gd name="T16" fmla="*/ 0 w 111"/>
                    <a:gd name="T17" fmla="*/ 102 h 122"/>
                    <a:gd name="T18" fmla="*/ 2 w 111"/>
                    <a:gd name="T19" fmla="*/ 74 h 122"/>
                    <a:gd name="T20" fmla="*/ 21 w 111"/>
                    <a:gd name="T21" fmla="*/ 44 h 122"/>
                    <a:gd name="T22" fmla="*/ 49 w 111"/>
                    <a:gd name="T23" fmla="*/ 10 h 122"/>
                    <a:gd name="T24" fmla="*/ 50 w 111"/>
                    <a:gd name="T25" fmla="*/ 0 h 122"/>
                    <a:gd name="T26" fmla="*/ 110 w 111"/>
                    <a:gd name="T27" fmla="*/ 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1" h="122">
                      <a:moveTo>
                        <a:pt x="110" y="2"/>
                      </a:moveTo>
                      <a:lnTo>
                        <a:pt x="111" y="34"/>
                      </a:lnTo>
                      <a:lnTo>
                        <a:pt x="96" y="51"/>
                      </a:lnTo>
                      <a:lnTo>
                        <a:pt x="92" y="78"/>
                      </a:lnTo>
                      <a:lnTo>
                        <a:pt x="68" y="104"/>
                      </a:lnTo>
                      <a:lnTo>
                        <a:pt x="46" y="118"/>
                      </a:lnTo>
                      <a:lnTo>
                        <a:pt x="27" y="122"/>
                      </a:lnTo>
                      <a:lnTo>
                        <a:pt x="9" y="121"/>
                      </a:lnTo>
                      <a:lnTo>
                        <a:pt x="0" y="102"/>
                      </a:lnTo>
                      <a:lnTo>
                        <a:pt x="2" y="74"/>
                      </a:lnTo>
                      <a:lnTo>
                        <a:pt x="21" y="44"/>
                      </a:lnTo>
                      <a:lnTo>
                        <a:pt x="49" y="10"/>
                      </a:lnTo>
                      <a:lnTo>
                        <a:pt x="50" y="0"/>
                      </a:lnTo>
                      <a:lnTo>
                        <a:pt x="11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461" name="Freeform 189"/>
              <p:cNvSpPr>
                <a:spLocks/>
              </p:cNvSpPr>
              <p:nvPr/>
            </p:nvSpPr>
            <p:spPr bwMode="auto">
              <a:xfrm>
                <a:off x="1347" y="1641"/>
                <a:ext cx="18" cy="46"/>
              </a:xfrm>
              <a:custGeom>
                <a:avLst/>
                <a:gdLst>
                  <a:gd name="T0" fmla="*/ 51 w 54"/>
                  <a:gd name="T1" fmla="*/ 1 h 136"/>
                  <a:gd name="T2" fmla="*/ 54 w 54"/>
                  <a:gd name="T3" fmla="*/ 76 h 136"/>
                  <a:gd name="T4" fmla="*/ 26 w 54"/>
                  <a:gd name="T5" fmla="*/ 122 h 136"/>
                  <a:gd name="T6" fmla="*/ 12 w 54"/>
                  <a:gd name="T7" fmla="*/ 136 h 136"/>
                  <a:gd name="T8" fmla="*/ 14 w 54"/>
                  <a:gd name="T9" fmla="*/ 71 h 136"/>
                  <a:gd name="T10" fmla="*/ 9 w 54"/>
                  <a:gd name="T11" fmla="*/ 78 h 136"/>
                  <a:gd name="T12" fmla="*/ 1 w 54"/>
                  <a:gd name="T13" fmla="*/ 99 h 136"/>
                  <a:gd name="T14" fmla="*/ 0 w 54"/>
                  <a:gd name="T15" fmla="*/ 76 h 136"/>
                  <a:gd name="T16" fmla="*/ 7 w 54"/>
                  <a:gd name="T17" fmla="*/ 35 h 136"/>
                  <a:gd name="T18" fmla="*/ 25 w 54"/>
                  <a:gd name="T19" fmla="*/ 0 h 136"/>
                  <a:gd name="T20" fmla="*/ 51 w 54"/>
                  <a:gd name="T21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36">
                    <a:moveTo>
                      <a:pt x="51" y="1"/>
                    </a:moveTo>
                    <a:lnTo>
                      <a:pt x="54" y="76"/>
                    </a:lnTo>
                    <a:lnTo>
                      <a:pt x="26" y="122"/>
                    </a:lnTo>
                    <a:lnTo>
                      <a:pt x="12" y="136"/>
                    </a:lnTo>
                    <a:lnTo>
                      <a:pt x="14" y="71"/>
                    </a:lnTo>
                    <a:lnTo>
                      <a:pt x="9" y="78"/>
                    </a:lnTo>
                    <a:lnTo>
                      <a:pt x="1" y="99"/>
                    </a:lnTo>
                    <a:lnTo>
                      <a:pt x="0" y="76"/>
                    </a:lnTo>
                    <a:lnTo>
                      <a:pt x="7" y="35"/>
                    </a:lnTo>
                    <a:lnTo>
                      <a:pt x="25" y="0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2" name="Freeform 190"/>
              <p:cNvSpPr>
                <a:spLocks/>
              </p:cNvSpPr>
              <p:nvPr/>
            </p:nvSpPr>
            <p:spPr bwMode="auto">
              <a:xfrm>
                <a:off x="1253" y="1542"/>
                <a:ext cx="104" cy="336"/>
              </a:xfrm>
              <a:custGeom>
                <a:avLst/>
                <a:gdLst>
                  <a:gd name="T0" fmla="*/ 308 w 312"/>
                  <a:gd name="T1" fmla="*/ 0 h 1009"/>
                  <a:gd name="T2" fmla="*/ 312 w 312"/>
                  <a:gd name="T3" fmla="*/ 548 h 1009"/>
                  <a:gd name="T4" fmla="*/ 308 w 312"/>
                  <a:gd name="T5" fmla="*/ 956 h 1009"/>
                  <a:gd name="T6" fmla="*/ 215 w 312"/>
                  <a:gd name="T7" fmla="*/ 973 h 1009"/>
                  <a:gd name="T8" fmla="*/ 201 w 312"/>
                  <a:gd name="T9" fmla="*/ 641 h 1009"/>
                  <a:gd name="T10" fmla="*/ 212 w 312"/>
                  <a:gd name="T11" fmla="*/ 609 h 1009"/>
                  <a:gd name="T12" fmla="*/ 201 w 312"/>
                  <a:gd name="T13" fmla="*/ 591 h 1009"/>
                  <a:gd name="T14" fmla="*/ 201 w 312"/>
                  <a:gd name="T15" fmla="*/ 388 h 1009"/>
                  <a:gd name="T16" fmla="*/ 180 w 312"/>
                  <a:gd name="T17" fmla="*/ 452 h 1009"/>
                  <a:gd name="T18" fmla="*/ 126 w 312"/>
                  <a:gd name="T19" fmla="*/ 728 h 1009"/>
                  <a:gd name="T20" fmla="*/ 79 w 312"/>
                  <a:gd name="T21" fmla="*/ 1009 h 1009"/>
                  <a:gd name="T22" fmla="*/ 0 w 312"/>
                  <a:gd name="T23" fmla="*/ 1009 h 1009"/>
                  <a:gd name="T24" fmla="*/ 36 w 312"/>
                  <a:gd name="T25" fmla="*/ 630 h 1009"/>
                  <a:gd name="T26" fmla="*/ 50 w 312"/>
                  <a:gd name="T27" fmla="*/ 309 h 1009"/>
                  <a:gd name="T28" fmla="*/ 43 w 312"/>
                  <a:gd name="T29" fmla="*/ 7 h 1009"/>
                  <a:gd name="T30" fmla="*/ 308 w 312"/>
                  <a:gd name="T31" fmla="*/ 0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009">
                    <a:moveTo>
                      <a:pt x="308" y="0"/>
                    </a:moveTo>
                    <a:lnTo>
                      <a:pt x="312" y="548"/>
                    </a:lnTo>
                    <a:lnTo>
                      <a:pt x="308" y="956"/>
                    </a:lnTo>
                    <a:lnTo>
                      <a:pt x="215" y="973"/>
                    </a:lnTo>
                    <a:lnTo>
                      <a:pt x="201" y="641"/>
                    </a:lnTo>
                    <a:lnTo>
                      <a:pt x="212" y="609"/>
                    </a:lnTo>
                    <a:lnTo>
                      <a:pt x="201" y="591"/>
                    </a:lnTo>
                    <a:lnTo>
                      <a:pt x="201" y="388"/>
                    </a:lnTo>
                    <a:lnTo>
                      <a:pt x="180" y="452"/>
                    </a:lnTo>
                    <a:lnTo>
                      <a:pt x="126" y="728"/>
                    </a:lnTo>
                    <a:lnTo>
                      <a:pt x="79" y="1009"/>
                    </a:lnTo>
                    <a:lnTo>
                      <a:pt x="0" y="1009"/>
                    </a:lnTo>
                    <a:lnTo>
                      <a:pt x="36" y="630"/>
                    </a:lnTo>
                    <a:lnTo>
                      <a:pt x="50" y="309"/>
                    </a:lnTo>
                    <a:lnTo>
                      <a:pt x="43" y="7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3" name="Freeform 191"/>
              <p:cNvSpPr>
                <a:spLocks/>
              </p:cNvSpPr>
              <p:nvPr/>
            </p:nvSpPr>
            <p:spPr bwMode="auto">
              <a:xfrm>
                <a:off x="1236" y="1387"/>
                <a:ext cx="132" cy="257"/>
              </a:xfrm>
              <a:custGeom>
                <a:avLst/>
                <a:gdLst>
                  <a:gd name="T0" fmla="*/ 266 w 396"/>
                  <a:gd name="T1" fmla="*/ 10 h 771"/>
                  <a:gd name="T2" fmla="*/ 385 w 396"/>
                  <a:gd name="T3" fmla="*/ 103 h 771"/>
                  <a:gd name="T4" fmla="*/ 394 w 396"/>
                  <a:gd name="T5" fmla="*/ 350 h 771"/>
                  <a:gd name="T6" fmla="*/ 396 w 396"/>
                  <a:gd name="T7" fmla="*/ 475 h 771"/>
                  <a:gd name="T8" fmla="*/ 389 w 396"/>
                  <a:gd name="T9" fmla="*/ 771 h 771"/>
                  <a:gd name="T10" fmla="*/ 362 w 396"/>
                  <a:gd name="T11" fmla="*/ 771 h 771"/>
                  <a:gd name="T12" fmla="*/ 349 w 396"/>
                  <a:gd name="T13" fmla="*/ 468 h 771"/>
                  <a:gd name="T14" fmla="*/ 95 w 396"/>
                  <a:gd name="T15" fmla="*/ 468 h 771"/>
                  <a:gd name="T16" fmla="*/ 87 w 396"/>
                  <a:gd name="T17" fmla="*/ 392 h 771"/>
                  <a:gd name="T18" fmla="*/ 79 w 396"/>
                  <a:gd name="T19" fmla="*/ 446 h 771"/>
                  <a:gd name="T20" fmla="*/ 97 w 396"/>
                  <a:gd name="T21" fmla="*/ 561 h 771"/>
                  <a:gd name="T22" fmla="*/ 114 w 396"/>
                  <a:gd name="T23" fmla="*/ 732 h 771"/>
                  <a:gd name="T24" fmla="*/ 71 w 396"/>
                  <a:gd name="T25" fmla="*/ 742 h 771"/>
                  <a:gd name="T26" fmla="*/ 0 w 396"/>
                  <a:gd name="T27" fmla="*/ 441 h 771"/>
                  <a:gd name="T28" fmla="*/ 45 w 396"/>
                  <a:gd name="T29" fmla="*/ 87 h 771"/>
                  <a:gd name="T30" fmla="*/ 181 w 396"/>
                  <a:gd name="T31" fmla="*/ 0 h 771"/>
                  <a:gd name="T32" fmla="*/ 241 w 396"/>
                  <a:gd name="T33" fmla="*/ 39 h 771"/>
                  <a:gd name="T34" fmla="*/ 266 w 396"/>
                  <a:gd name="T35" fmla="*/ 1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771">
                    <a:moveTo>
                      <a:pt x="266" y="10"/>
                    </a:moveTo>
                    <a:lnTo>
                      <a:pt x="385" y="103"/>
                    </a:lnTo>
                    <a:lnTo>
                      <a:pt x="394" y="350"/>
                    </a:lnTo>
                    <a:lnTo>
                      <a:pt x="396" y="475"/>
                    </a:lnTo>
                    <a:lnTo>
                      <a:pt x="389" y="771"/>
                    </a:lnTo>
                    <a:lnTo>
                      <a:pt x="362" y="771"/>
                    </a:lnTo>
                    <a:lnTo>
                      <a:pt x="349" y="468"/>
                    </a:lnTo>
                    <a:lnTo>
                      <a:pt x="95" y="468"/>
                    </a:lnTo>
                    <a:lnTo>
                      <a:pt x="87" y="392"/>
                    </a:lnTo>
                    <a:lnTo>
                      <a:pt x="79" y="446"/>
                    </a:lnTo>
                    <a:lnTo>
                      <a:pt x="97" y="561"/>
                    </a:lnTo>
                    <a:lnTo>
                      <a:pt x="114" y="732"/>
                    </a:lnTo>
                    <a:lnTo>
                      <a:pt x="71" y="742"/>
                    </a:lnTo>
                    <a:lnTo>
                      <a:pt x="0" y="441"/>
                    </a:lnTo>
                    <a:lnTo>
                      <a:pt x="45" y="87"/>
                    </a:lnTo>
                    <a:lnTo>
                      <a:pt x="181" y="0"/>
                    </a:lnTo>
                    <a:lnTo>
                      <a:pt x="241" y="39"/>
                    </a:lnTo>
                    <a:lnTo>
                      <a:pt x="266" y="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4" name="Freeform 192"/>
              <p:cNvSpPr>
                <a:spLocks/>
              </p:cNvSpPr>
              <p:nvPr/>
            </p:nvSpPr>
            <p:spPr bwMode="auto">
              <a:xfrm>
                <a:off x="1258" y="1629"/>
                <a:ext cx="20" cy="43"/>
              </a:xfrm>
              <a:custGeom>
                <a:avLst/>
                <a:gdLst>
                  <a:gd name="T0" fmla="*/ 42 w 59"/>
                  <a:gd name="T1" fmla="*/ 0 h 129"/>
                  <a:gd name="T2" fmla="*/ 59 w 59"/>
                  <a:gd name="T3" fmla="*/ 68 h 129"/>
                  <a:gd name="T4" fmla="*/ 29 w 59"/>
                  <a:gd name="T5" fmla="*/ 129 h 129"/>
                  <a:gd name="T6" fmla="*/ 18 w 59"/>
                  <a:gd name="T7" fmla="*/ 122 h 129"/>
                  <a:gd name="T8" fmla="*/ 0 w 59"/>
                  <a:gd name="T9" fmla="*/ 116 h 129"/>
                  <a:gd name="T10" fmla="*/ 7 w 59"/>
                  <a:gd name="T11" fmla="*/ 96 h 129"/>
                  <a:gd name="T12" fmla="*/ 10 w 59"/>
                  <a:gd name="T13" fmla="*/ 72 h 129"/>
                  <a:gd name="T14" fmla="*/ 0 w 59"/>
                  <a:gd name="T15" fmla="*/ 47 h 129"/>
                  <a:gd name="T16" fmla="*/ 7 w 59"/>
                  <a:gd name="T17" fmla="*/ 5 h 129"/>
                  <a:gd name="T18" fmla="*/ 42 w 59"/>
                  <a:gd name="T1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129">
                    <a:moveTo>
                      <a:pt x="42" y="0"/>
                    </a:moveTo>
                    <a:lnTo>
                      <a:pt x="59" y="68"/>
                    </a:lnTo>
                    <a:lnTo>
                      <a:pt x="29" y="129"/>
                    </a:lnTo>
                    <a:lnTo>
                      <a:pt x="18" y="122"/>
                    </a:lnTo>
                    <a:lnTo>
                      <a:pt x="0" y="116"/>
                    </a:lnTo>
                    <a:lnTo>
                      <a:pt x="7" y="96"/>
                    </a:lnTo>
                    <a:lnTo>
                      <a:pt x="10" y="72"/>
                    </a:lnTo>
                    <a:lnTo>
                      <a:pt x="0" y="47"/>
                    </a:lnTo>
                    <a:lnTo>
                      <a:pt x="7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0471" name="Group 199"/>
              <p:cNvGrpSpPr>
                <a:grpSpLocks/>
              </p:cNvGrpSpPr>
              <p:nvPr/>
            </p:nvGrpSpPr>
            <p:grpSpPr bwMode="auto">
              <a:xfrm>
                <a:off x="1268" y="1392"/>
                <a:ext cx="85" cy="160"/>
                <a:chOff x="1268" y="1392"/>
                <a:chExt cx="85" cy="160"/>
              </a:xfrm>
            </p:grpSpPr>
            <p:grpSp>
              <p:nvGrpSpPr>
                <p:cNvPr id="310469" name="Group 197"/>
                <p:cNvGrpSpPr>
                  <a:grpSpLocks/>
                </p:cNvGrpSpPr>
                <p:nvPr/>
              </p:nvGrpSpPr>
              <p:grpSpPr bwMode="auto">
                <a:xfrm>
                  <a:off x="1268" y="1392"/>
                  <a:ext cx="85" cy="160"/>
                  <a:chOff x="1268" y="1392"/>
                  <a:chExt cx="85" cy="160"/>
                </a:xfrm>
              </p:grpSpPr>
              <p:grpSp>
                <p:nvGrpSpPr>
                  <p:cNvPr id="310467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1268" y="1544"/>
                    <a:ext cx="85" cy="8"/>
                    <a:chOff x="1268" y="1544"/>
                    <a:chExt cx="85" cy="8"/>
                  </a:xfrm>
                </p:grpSpPr>
                <p:sp>
                  <p:nvSpPr>
                    <p:cNvPr id="310465" name="Line 1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68" y="1551"/>
                      <a:ext cx="85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466" name="Line 1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68" y="1544"/>
                      <a:ext cx="85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0468" name="Freeform 196"/>
                  <p:cNvSpPr>
                    <a:spLocks/>
                  </p:cNvSpPr>
                  <p:nvPr/>
                </p:nvSpPr>
                <p:spPr bwMode="auto">
                  <a:xfrm>
                    <a:off x="1290" y="1392"/>
                    <a:ext cx="39" cy="23"/>
                  </a:xfrm>
                  <a:custGeom>
                    <a:avLst/>
                    <a:gdLst>
                      <a:gd name="T0" fmla="*/ 117 w 117"/>
                      <a:gd name="T1" fmla="*/ 8 h 68"/>
                      <a:gd name="T2" fmla="*/ 112 w 117"/>
                      <a:gd name="T3" fmla="*/ 68 h 68"/>
                      <a:gd name="T4" fmla="*/ 80 w 117"/>
                      <a:gd name="T5" fmla="*/ 25 h 68"/>
                      <a:gd name="T6" fmla="*/ 57 w 117"/>
                      <a:gd name="T7" fmla="*/ 67 h 68"/>
                      <a:gd name="T8" fmla="*/ 0 w 11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68">
                        <a:moveTo>
                          <a:pt x="117" y="8"/>
                        </a:moveTo>
                        <a:lnTo>
                          <a:pt x="112" y="68"/>
                        </a:lnTo>
                        <a:lnTo>
                          <a:pt x="80" y="25"/>
                        </a:lnTo>
                        <a:lnTo>
                          <a:pt x="57" y="6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470" name="Line 198"/>
                <p:cNvSpPr>
                  <a:spLocks noChangeShapeType="1"/>
                </p:cNvSpPr>
                <p:nvPr/>
              </p:nvSpPr>
              <p:spPr bwMode="auto">
                <a:xfrm>
                  <a:off x="1317" y="1403"/>
                  <a:ext cx="1" cy="14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478" name="Group 206"/>
              <p:cNvGrpSpPr>
                <a:grpSpLocks/>
              </p:cNvGrpSpPr>
              <p:nvPr/>
            </p:nvGrpSpPr>
            <p:grpSpPr bwMode="auto">
              <a:xfrm>
                <a:off x="1286" y="1310"/>
                <a:ext cx="55" cy="91"/>
                <a:chOff x="1286" y="1310"/>
                <a:chExt cx="55" cy="91"/>
              </a:xfrm>
            </p:grpSpPr>
            <p:grpSp>
              <p:nvGrpSpPr>
                <p:cNvPr id="310476" name="Group 204"/>
                <p:cNvGrpSpPr>
                  <a:grpSpLocks/>
                </p:cNvGrpSpPr>
                <p:nvPr/>
              </p:nvGrpSpPr>
              <p:grpSpPr bwMode="auto">
                <a:xfrm>
                  <a:off x="1289" y="1315"/>
                  <a:ext cx="51" cy="86"/>
                  <a:chOff x="1289" y="1315"/>
                  <a:chExt cx="51" cy="86"/>
                </a:xfrm>
              </p:grpSpPr>
              <p:sp>
                <p:nvSpPr>
                  <p:cNvPr id="310472" name="Freeform 200"/>
                  <p:cNvSpPr>
                    <a:spLocks/>
                  </p:cNvSpPr>
                  <p:nvPr/>
                </p:nvSpPr>
                <p:spPr bwMode="auto">
                  <a:xfrm>
                    <a:off x="1289" y="1315"/>
                    <a:ext cx="51" cy="86"/>
                  </a:xfrm>
                  <a:custGeom>
                    <a:avLst/>
                    <a:gdLst>
                      <a:gd name="T0" fmla="*/ 148 w 154"/>
                      <a:gd name="T1" fmla="*/ 46 h 258"/>
                      <a:gd name="T2" fmla="*/ 151 w 154"/>
                      <a:gd name="T3" fmla="*/ 72 h 258"/>
                      <a:gd name="T4" fmla="*/ 152 w 154"/>
                      <a:gd name="T5" fmla="*/ 82 h 258"/>
                      <a:gd name="T6" fmla="*/ 148 w 154"/>
                      <a:gd name="T7" fmla="*/ 91 h 258"/>
                      <a:gd name="T8" fmla="*/ 154 w 154"/>
                      <a:gd name="T9" fmla="*/ 111 h 258"/>
                      <a:gd name="T10" fmla="*/ 150 w 154"/>
                      <a:gd name="T11" fmla="*/ 141 h 258"/>
                      <a:gd name="T12" fmla="*/ 147 w 154"/>
                      <a:gd name="T13" fmla="*/ 157 h 258"/>
                      <a:gd name="T14" fmla="*/ 143 w 154"/>
                      <a:gd name="T15" fmla="*/ 171 h 258"/>
                      <a:gd name="T16" fmla="*/ 138 w 154"/>
                      <a:gd name="T17" fmla="*/ 185 h 258"/>
                      <a:gd name="T18" fmla="*/ 132 w 154"/>
                      <a:gd name="T19" fmla="*/ 201 h 258"/>
                      <a:gd name="T20" fmla="*/ 120 w 154"/>
                      <a:gd name="T21" fmla="*/ 204 h 258"/>
                      <a:gd name="T22" fmla="*/ 109 w 154"/>
                      <a:gd name="T23" fmla="*/ 208 h 258"/>
                      <a:gd name="T24" fmla="*/ 109 w 154"/>
                      <a:gd name="T25" fmla="*/ 220 h 258"/>
                      <a:gd name="T26" fmla="*/ 110 w 154"/>
                      <a:gd name="T27" fmla="*/ 228 h 258"/>
                      <a:gd name="T28" fmla="*/ 86 w 154"/>
                      <a:gd name="T29" fmla="*/ 258 h 258"/>
                      <a:gd name="T30" fmla="*/ 23 w 154"/>
                      <a:gd name="T31" fmla="*/ 220 h 258"/>
                      <a:gd name="T32" fmla="*/ 21 w 154"/>
                      <a:gd name="T33" fmla="*/ 148 h 258"/>
                      <a:gd name="T34" fmla="*/ 12 w 154"/>
                      <a:gd name="T35" fmla="*/ 128 h 258"/>
                      <a:gd name="T36" fmla="*/ 8 w 154"/>
                      <a:gd name="T37" fmla="*/ 113 h 258"/>
                      <a:gd name="T38" fmla="*/ 3 w 154"/>
                      <a:gd name="T39" fmla="*/ 92 h 258"/>
                      <a:gd name="T40" fmla="*/ 0 w 154"/>
                      <a:gd name="T41" fmla="*/ 76 h 258"/>
                      <a:gd name="T42" fmla="*/ 2 w 154"/>
                      <a:gd name="T43" fmla="*/ 60 h 258"/>
                      <a:gd name="T44" fmla="*/ 4 w 154"/>
                      <a:gd name="T45" fmla="*/ 44 h 258"/>
                      <a:gd name="T46" fmla="*/ 8 w 154"/>
                      <a:gd name="T47" fmla="*/ 31 h 258"/>
                      <a:gd name="T48" fmla="*/ 14 w 154"/>
                      <a:gd name="T49" fmla="*/ 20 h 258"/>
                      <a:gd name="T50" fmla="*/ 23 w 154"/>
                      <a:gd name="T51" fmla="*/ 12 h 258"/>
                      <a:gd name="T52" fmla="*/ 34 w 154"/>
                      <a:gd name="T53" fmla="*/ 7 h 258"/>
                      <a:gd name="T54" fmla="*/ 47 w 154"/>
                      <a:gd name="T55" fmla="*/ 3 h 258"/>
                      <a:gd name="T56" fmla="*/ 61 w 154"/>
                      <a:gd name="T57" fmla="*/ 1 h 258"/>
                      <a:gd name="T58" fmla="*/ 79 w 154"/>
                      <a:gd name="T59" fmla="*/ 0 h 258"/>
                      <a:gd name="T60" fmla="*/ 95 w 154"/>
                      <a:gd name="T61" fmla="*/ 1 h 258"/>
                      <a:gd name="T62" fmla="*/ 114 w 154"/>
                      <a:gd name="T63" fmla="*/ 6 h 258"/>
                      <a:gd name="T64" fmla="*/ 125 w 154"/>
                      <a:gd name="T65" fmla="*/ 13 h 258"/>
                      <a:gd name="T66" fmla="*/ 136 w 154"/>
                      <a:gd name="T67" fmla="*/ 20 h 258"/>
                      <a:gd name="T68" fmla="*/ 143 w 154"/>
                      <a:gd name="T69" fmla="*/ 32 h 258"/>
                      <a:gd name="T70" fmla="*/ 148 w 154"/>
                      <a:gd name="T71" fmla="*/ 46 h 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54" h="258">
                        <a:moveTo>
                          <a:pt x="148" y="46"/>
                        </a:moveTo>
                        <a:lnTo>
                          <a:pt x="151" y="72"/>
                        </a:lnTo>
                        <a:lnTo>
                          <a:pt x="152" y="82"/>
                        </a:lnTo>
                        <a:lnTo>
                          <a:pt x="148" y="91"/>
                        </a:lnTo>
                        <a:lnTo>
                          <a:pt x="154" y="111"/>
                        </a:lnTo>
                        <a:lnTo>
                          <a:pt x="150" y="141"/>
                        </a:lnTo>
                        <a:lnTo>
                          <a:pt x="147" y="157"/>
                        </a:lnTo>
                        <a:lnTo>
                          <a:pt x="143" y="171"/>
                        </a:lnTo>
                        <a:lnTo>
                          <a:pt x="138" y="185"/>
                        </a:lnTo>
                        <a:lnTo>
                          <a:pt x="132" y="201"/>
                        </a:lnTo>
                        <a:lnTo>
                          <a:pt x="120" y="204"/>
                        </a:lnTo>
                        <a:lnTo>
                          <a:pt x="109" y="208"/>
                        </a:lnTo>
                        <a:lnTo>
                          <a:pt x="109" y="220"/>
                        </a:lnTo>
                        <a:lnTo>
                          <a:pt x="110" y="228"/>
                        </a:lnTo>
                        <a:lnTo>
                          <a:pt x="86" y="258"/>
                        </a:lnTo>
                        <a:lnTo>
                          <a:pt x="23" y="220"/>
                        </a:lnTo>
                        <a:lnTo>
                          <a:pt x="21" y="148"/>
                        </a:lnTo>
                        <a:lnTo>
                          <a:pt x="12" y="128"/>
                        </a:lnTo>
                        <a:lnTo>
                          <a:pt x="8" y="113"/>
                        </a:lnTo>
                        <a:lnTo>
                          <a:pt x="3" y="92"/>
                        </a:lnTo>
                        <a:lnTo>
                          <a:pt x="0" y="76"/>
                        </a:lnTo>
                        <a:lnTo>
                          <a:pt x="2" y="60"/>
                        </a:lnTo>
                        <a:lnTo>
                          <a:pt x="4" y="44"/>
                        </a:lnTo>
                        <a:lnTo>
                          <a:pt x="8" y="31"/>
                        </a:lnTo>
                        <a:lnTo>
                          <a:pt x="14" y="20"/>
                        </a:lnTo>
                        <a:lnTo>
                          <a:pt x="23" y="12"/>
                        </a:lnTo>
                        <a:lnTo>
                          <a:pt x="34" y="7"/>
                        </a:lnTo>
                        <a:lnTo>
                          <a:pt x="47" y="3"/>
                        </a:lnTo>
                        <a:lnTo>
                          <a:pt x="61" y="1"/>
                        </a:lnTo>
                        <a:lnTo>
                          <a:pt x="79" y="0"/>
                        </a:lnTo>
                        <a:lnTo>
                          <a:pt x="95" y="1"/>
                        </a:lnTo>
                        <a:lnTo>
                          <a:pt x="114" y="6"/>
                        </a:lnTo>
                        <a:lnTo>
                          <a:pt x="125" y="13"/>
                        </a:lnTo>
                        <a:lnTo>
                          <a:pt x="136" y="20"/>
                        </a:lnTo>
                        <a:lnTo>
                          <a:pt x="143" y="32"/>
                        </a:lnTo>
                        <a:lnTo>
                          <a:pt x="148" y="46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73" name="Freeform 201"/>
                  <p:cNvSpPr>
                    <a:spLocks/>
                  </p:cNvSpPr>
                  <p:nvPr/>
                </p:nvSpPr>
                <p:spPr bwMode="auto">
                  <a:xfrm>
                    <a:off x="1307" y="1344"/>
                    <a:ext cx="19" cy="20"/>
                  </a:xfrm>
                  <a:custGeom>
                    <a:avLst/>
                    <a:gdLst>
                      <a:gd name="T0" fmla="*/ 49 w 56"/>
                      <a:gd name="T1" fmla="*/ 3 h 61"/>
                      <a:gd name="T2" fmla="*/ 37 w 56"/>
                      <a:gd name="T3" fmla="*/ 1 h 61"/>
                      <a:gd name="T4" fmla="*/ 20 w 56"/>
                      <a:gd name="T5" fmla="*/ 0 h 61"/>
                      <a:gd name="T6" fmla="*/ 9 w 56"/>
                      <a:gd name="T7" fmla="*/ 3 h 61"/>
                      <a:gd name="T8" fmla="*/ 5 w 56"/>
                      <a:gd name="T9" fmla="*/ 5 h 61"/>
                      <a:gd name="T10" fmla="*/ 4 w 56"/>
                      <a:gd name="T11" fmla="*/ 10 h 61"/>
                      <a:gd name="T12" fmla="*/ 0 w 56"/>
                      <a:gd name="T13" fmla="*/ 13 h 61"/>
                      <a:gd name="T14" fmla="*/ 25 w 56"/>
                      <a:gd name="T15" fmla="*/ 14 h 61"/>
                      <a:gd name="T16" fmla="*/ 22 w 56"/>
                      <a:gd name="T17" fmla="*/ 16 h 61"/>
                      <a:gd name="T18" fmla="*/ 9 w 56"/>
                      <a:gd name="T19" fmla="*/ 17 h 61"/>
                      <a:gd name="T20" fmla="*/ 37 w 56"/>
                      <a:gd name="T21" fmla="*/ 17 h 61"/>
                      <a:gd name="T22" fmla="*/ 47 w 56"/>
                      <a:gd name="T23" fmla="*/ 17 h 61"/>
                      <a:gd name="T24" fmla="*/ 51 w 56"/>
                      <a:gd name="T25" fmla="*/ 49 h 61"/>
                      <a:gd name="T26" fmla="*/ 48 w 56"/>
                      <a:gd name="T27" fmla="*/ 57 h 61"/>
                      <a:gd name="T28" fmla="*/ 47 w 56"/>
                      <a:gd name="T29" fmla="*/ 61 h 61"/>
                      <a:gd name="T30" fmla="*/ 56 w 56"/>
                      <a:gd name="T31" fmla="*/ 53 h 61"/>
                      <a:gd name="T32" fmla="*/ 56 w 56"/>
                      <a:gd name="T33" fmla="*/ 53 h 61"/>
                      <a:gd name="T34" fmla="*/ 50 w 56"/>
                      <a:gd name="T35" fmla="*/ 14 h 61"/>
                      <a:gd name="T36" fmla="*/ 49 w 56"/>
                      <a:gd name="T37" fmla="*/ 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6" h="61">
                        <a:moveTo>
                          <a:pt x="49" y="3"/>
                        </a:moveTo>
                        <a:lnTo>
                          <a:pt x="37" y="1"/>
                        </a:lnTo>
                        <a:lnTo>
                          <a:pt x="20" y="0"/>
                        </a:lnTo>
                        <a:lnTo>
                          <a:pt x="9" y="3"/>
                        </a:lnTo>
                        <a:lnTo>
                          <a:pt x="5" y="5"/>
                        </a:lnTo>
                        <a:lnTo>
                          <a:pt x="4" y="10"/>
                        </a:lnTo>
                        <a:lnTo>
                          <a:pt x="0" y="13"/>
                        </a:lnTo>
                        <a:lnTo>
                          <a:pt x="25" y="14"/>
                        </a:lnTo>
                        <a:lnTo>
                          <a:pt x="22" y="16"/>
                        </a:lnTo>
                        <a:lnTo>
                          <a:pt x="9" y="17"/>
                        </a:lnTo>
                        <a:lnTo>
                          <a:pt x="37" y="17"/>
                        </a:lnTo>
                        <a:lnTo>
                          <a:pt x="47" y="17"/>
                        </a:lnTo>
                        <a:lnTo>
                          <a:pt x="51" y="49"/>
                        </a:lnTo>
                        <a:lnTo>
                          <a:pt x="48" y="57"/>
                        </a:lnTo>
                        <a:lnTo>
                          <a:pt x="47" y="61"/>
                        </a:lnTo>
                        <a:lnTo>
                          <a:pt x="56" y="53"/>
                        </a:lnTo>
                        <a:lnTo>
                          <a:pt x="56" y="53"/>
                        </a:lnTo>
                        <a:lnTo>
                          <a:pt x="50" y="14"/>
                        </a:lnTo>
                        <a:lnTo>
                          <a:pt x="49" y="3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74" name="Freeform 202"/>
                  <p:cNvSpPr>
                    <a:spLocks/>
                  </p:cNvSpPr>
                  <p:nvPr/>
                </p:nvSpPr>
                <p:spPr bwMode="auto">
                  <a:xfrm>
                    <a:off x="1329" y="1344"/>
                    <a:ext cx="10" cy="7"/>
                  </a:xfrm>
                  <a:custGeom>
                    <a:avLst/>
                    <a:gdLst>
                      <a:gd name="T0" fmla="*/ 4 w 31"/>
                      <a:gd name="T1" fmla="*/ 3 h 20"/>
                      <a:gd name="T2" fmla="*/ 19 w 31"/>
                      <a:gd name="T3" fmla="*/ 0 h 20"/>
                      <a:gd name="T4" fmla="*/ 30 w 31"/>
                      <a:gd name="T5" fmla="*/ 0 h 20"/>
                      <a:gd name="T6" fmla="*/ 29 w 31"/>
                      <a:gd name="T7" fmla="*/ 8 h 20"/>
                      <a:gd name="T8" fmla="*/ 31 w 31"/>
                      <a:gd name="T9" fmla="*/ 14 h 20"/>
                      <a:gd name="T10" fmla="*/ 18 w 31"/>
                      <a:gd name="T11" fmla="*/ 14 h 20"/>
                      <a:gd name="T12" fmla="*/ 10 w 31"/>
                      <a:gd name="T13" fmla="*/ 14 h 20"/>
                      <a:gd name="T14" fmla="*/ 22 w 31"/>
                      <a:gd name="T15" fmla="*/ 18 h 20"/>
                      <a:gd name="T16" fmla="*/ 29 w 31"/>
                      <a:gd name="T17" fmla="*/ 20 h 20"/>
                      <a:gd name="T18" fmla="*/ 6 w 31"/>
                      <a:gd name="T19" fmla="*/ 18 h 20"/>
                      <a:gd name="T20" fmla="*/ 0 w 31"/>
                      <a:gd name="T21" fmla="*/ 16 h 20"/>
                      <a:gd name="T22" fmla="*/ 4 w 31"/>
                      <a:gd name="T23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20">
                        <a:moveTo>
                          <a:pt x="4" y="3"/>
                        </a:moveTo>
                        <a:lnTo>
                          <a:pt x="19" y="0"/>
                        </a:lnTo>
                        <a:lnTo>
                          <a:pt x="30" y="0"/>
                        </a:lnTo>
                        <a:lnTo>
                          <a:pt x="29" y="8"/>
                        </a:lnTo>
                        <a:lnTo>
                          <a:pt x="31" y="14"/>
                        </a:lnTo>
                        <a:lnTo>
                          <a:pt x="18" y="14"/>
                        </a:lnTo>
                        <a:lnTo>
                          <a:pt x="10" y="14"/>
                        </a:lnTo>
                        <a:lnTo>
                          <a:pt x="22" y="18"/>
                        </a:lnTo>
                        <a:lnTo>
                          <a:pt x="29" y="20"/>
                        </a:lnTo>
                        <a:lnTo>
                          <a:pt x="6" y="18"/>
                        </a:lnTo>
                        <a:lnTo>
                          <a:pt x="0" y="16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75" name="Freeform 203"/>
                  <p:cNvSpPr>
                    <a:spLocks/>
                  </p:cNvSpPr>
                  <p:nvPr/>
                </p:nvSpPr>
                <p:spPr bwMode="auto">
                  <a:xfrm>
                    <a:off x="1296" y="1361"/>
                    <a:ext cx="26" cy="27"/>
                  </a:xfrm>
                  <a:custGeom>
                    <a:avLst/>
                    <a:gdLst>
                      <a:gd name="T0" fmla="*/ 13 w 77"/>
                      <a:gd name="T1" fmla="*/ 21 h 80"/>
                      <a:gd name="T2" fmla="*/ 20 w 77"/>
                      <a:gd name="T3" fmla="*/ 40 h 80"/>
                      <a:gd name="T4" fmla="*/ 77 w 77"/>
                      <a:gd name="T5" fmla="*/ 69 h 80"/>
                      <a:gd name="T6" fmla="*/ 47 w 77"/>
                      <a:gd name="T7" fmla="*/ 62 h 80"/>
                      <a:gd name="T8" fmla="*/ 34 w 77"/>
                      <a:gd name="T9" fmla="*/ 58 h 80"/>
                      <a:gd name="T10" fmla="*/ 19 w 77"/>
                      <a:gd name="T11" fmla="*/ 61 h 80"/>
                      <a:gd name="T12" fmla="*/ 7 w 77"/>
                      <a:gd name="T13" fmla="*/ 65 h 80"/>
                      <a:gd name="T14" fmla="*/ 1 w 77"/>
                      <a:gd name="T15" fmla="*/ 80 h 80"/>
                      <a:gd name="T16" fmla="*/ 0 w 77"/>
                      <a:gd name="T17" fmla="*/ 24 h 80"/>
                      <a:gd name="T18" fmla="*/ 2 w 77"/>
                      <a:gd name="T19" fmla="*/ 12 h 80"/>
                      <a:gd name="T20" fmla="*/ 11 w 77"/>
                      <a:gd name="T21" fmla="*/ 0 h 80"/>
                      <a:gd name="T22" fmla="*/ 13 w 77"/>
                      <a:gd name="T2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7" h="80">
                        <a:moveTo>
                          <a:pt x="13" y="21"/>
                        </a:moveTo>
                        <a:lnTo>
                          <a:pt x="20" y="40"/>
                        </a:lnTo>
                        <a:lnTo>
                          <a:pt x="77" y="69"/>
                        </a:lnTo>
                        <a:lnTo>
                          <a:pt x="47" y="62"/>
                        </a:lnTo>
                        <a:lnTo>
                          <a:pt x="34" y="58"/>
                        </a:lnTo>
                        <a:lnTo>
                          <a:pt x="19" y="61"/>
                        </a:lnTo>
                        <a:lnTo>
                          <a:pt x="7" y="65"/>
                        </a:lnTo>
                        <a:lnTo>
                          <a:pt x="1" y="80"/>
                        </a:lnTo>
                        <a:lnTo>
                          <a:pt x="0" y="24"/>
                        </a:lnTo>
                        <a:lnTo>
                          <a:pt x="2" y="12"/>
                        </a:lnTo>
                        <a:lnTo>
                          <a:pt x="11" y="0"/>
                        </a:lnTo>
                        <a:lnTo>
                          <a:pt x="13" y="21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477" name="Freeform 205"/>
                <p:cNvSpPr>
                  <a:spLocks/>
                </p:cNvSpPr>
                <p:nvPr/>
              </p:nvSpPr>
              <p:spPr bwMode="auto">
                <a:xfrm>
                  <a:off x="1286" y="1310"/>
                  <a:ext cx="55" cy="62"/>
                </a:xfrm>
                <a:custGeom>
                  <a:avLst/>
                  <a:gdLst>
                    <a:gd name="T0" fmla="*/ 137 w 166"/>
                    <a:gd name="T1" fmla="*/ 15 h 186"/>
                    <a:gd name="T2" fmla="*/ 122 w 166"/>
                    <a:gd name="T3" fmla="*/ 8 h 186"/>
                    <a:gd name="T4" fmla="*/ 111 w 166"/>
                    <a:gd name="T5" fmla="*/ 5 h 186"/>
                    <a:gd name="T6" fmla="*/ 90 w 166"/>
                    <a:gd name="T7" fmla="*/ 0 h 186"/>
                    <a:gd name="T8" fmla="*/ 76 w 166"/>
                    <a:gd name="T9" fmla="*/ 0 h 186"/>
                    <a:gd name="T10" fmla="*/ 61 w 166"/>
                    <a:gd name="T11" fmla="*/ 0 h 186"/>
                    <a:gd name="T12" fmla="*/ 45 w 166"/>
                    <a:gd name="T13" fmla="*/ 3 h 186"/>
                    <a:gd name="T14" fmla="*/ 35 w 166"/>
                    <a:gd name="T15" fmla="*/ 3 h 186"/>
                    <a:gd name="T16" fmla="*/ 24 w 166"/>
                    <a:gd name="T17" fmla="*/ 7 h 186"/>
                    <a:gd name="T18" fmla="*/ 14 w 166"/>
                    <a:gd name="T19" fmla="*/ 15 h 186"/>
                    <a:gd name="T20" fmla="*/ 7 w 166"/>
                    <a:gd name="T21" fmla="*/ 25 h 186"/>
                    <a:gd name="T22" fmla="*/ 6 w 166"/>
                    <a:gd name="T23" fmla="*/ 39 h 186"/>
                    <a:gd name="T24" fmla="*/ 4 w 166"/>
                    <a:gd name="T25" fmla="*/ 57 h 186"/>
                    <a:gd name="T26" fmla="*/ 0 w 166"/>
                    <a:gd name="T27" fmla="*/ 82 h 186"/>
                    <a:gd name="T28" fmla="*/ 3 w 166"/>
                    <a:gd name="T29" fmla="*/ 103 h 186"/>
                    <a:gd name="T30" fmla="*/ 7 w 166"/>
                    <a:gd name="T31" fmla="*/ 122 h 186"/>
                    <a:gd name="T32" fmla="*/ 11 w 166"/>
                    <a:gd name="T33" fmla="*/ 140 h 186"/>
                    <a:gd name="T34" fmla="*/ 16 w 166"/>
                    <a:gd name="T35" fmla="*/ 152 h 186"/>
                    <a:gd name="T36" fmla="*/ 20 w 166"/>
                    <a:gd name="T37" fmla="*/ 164 h 186"/>
                    <a:gd name="T38" fmla="*/ 25 w 166"/>
                    <a:gd name="T39" fmla="*/ 174 h 186"/>
                    <a:gd name="T40" fmla="*/ 31 w 166"/>
                    <a:gd name="T41" fmla="*/ 186 h 186"/>
                    <a:gd name="T42" fmla="*/ 37 w 166"/>
                    <a:gd name="T43" fmla="*/ 186 h 186"/>
                    <a:gd name="T44" fmla="*/ 35 w 166"/>
                    <a:gd name="T45" fmla="*/ 170 h 186"/>
                    <a:gd name="T46" fmla="*/ 38 w 166"/>
                    <a:gd name="T47" fmla="*/ 159 h 186"/>
                    <a:gd name="T48" fmla="*/ 41 w 166"/>
                    <a:gd name="T49" fmla="*/ 152 h 186"/>
                    <a:gd name="T50" fmla="*/ 37 w 166"/>
                    <a:gd name="T51" fmla="*/ 141 h 186"/>
                    <a:gd name="T52" fmla="*/ 35 w 166"/>
                    <a:gd name="T53" fmla="*/ 122 h 186"/>
                    <a:gd name="T54" fmla="*/ 39 w 166"/>
                    <a:gd name="T55" fmla="*/ 117 h 186"/>
                    <a:gd name="T56" fmla="*/ 46 w 166"/>
                    <a:gd name="T57" fmla="*/ 127 h 186"/>
                    <a:gd name="T58" fmla="*/ 52 w 166"/>
                    <a:gd name="T59" fmla="*/ 136 h 186"/>
                    <a:gd name="T60" fmla="*/ 51 w 166"/>
                    <a:gd name="T61" fmla="*/ 117 h 186"/>
                    <a:gd name="T62" fmla="*/ 55 w 166"/>
                    <a:gd name="T63" fmla="*/ 95 h 186"/>
                    <a:gd name="T64" fmla="*/ 55 w 166"/>
                    <a:gd name="T65" fmla="*/ 71 h 186"/>
                    <a:gd name="T66" fmla="*/ 56 w 166"/>
                    <a:gd name="T67" fmla="*/ 58 h 186"/>
                    <a:gd name="T68" fmla="*/ 50 w 166"/>
                    <a:gd name="T69" fmla="*/ 52 h 186"/>
                    <a:gd name="T70" fmla="*/ 62 w 166"/>
                    <a:gd name="T71" fmla="*/ 56 h 186"/>
                    <a:gd name="T72" fmla="*/ 71 w 166"/>
                    <a:gd name="T73" fmla="*/ 59 h 186"/>
                    <a:gd name="T74" fmla="*/ 80 w 166"/>
                    <a:gd name="T75" fmla="*/ 60 h 186"/>
                    <a:gd name="T76" fmla="*/ 95 w 166"/>
                    <a:gd name="T77" fmla="*/ 63 h 186"/>
                    <a:gd name="T78" fmla="*/ 106 w 166"/>
                    <a:gd name="T79" fmla="*/ 66 h 186"/>
                    <a:gd name="T80" fmla="*/ 92 w 166"/>
                    <a:gd name="T81" fmla="*/ 59 h 186"/>
                    <a:gd name="T82" fmla="*/ 100 w 166"/>
                    <a:gd name="T83" fmla="*/ 59 h 186"/>
                    <a:gd name="T84" fmla="*/ 119 w 166"/>
                    <a:gd name="T85" fmla="*/ 59 h 186"/>
                    <a:gd name="T86" fmla="*/ 133 w 166"/>
                    <a:gd name="T87" fmla="*/ 57 h 186"/>
                    <a:gd name="T88" fmla="*/ 151 w 166"/>
                    <a:gd name="T89" fmla="*/ 58 h 186"/>
                    <a:gd name="T90" fmla="*/ 156 w 166"/>
                    <a:gd name="T91" fmla="*/ 70 h 186"/>
                    <a:gd name="T92" fmla="*/ 158 w 166"/>
                    <a:gd name="T93" fmla="*/ 84 h 186"/>
                    <a:gd name="T94" fmla="*/ 162 w 166"/>
                    <a:gd name="T95" fmla="*/ 66 h 186"/>
                    <a:gd name="T96" fmla="*/ 166 w 166"/>
                    <a:gd name="T97" fmla="*/ 46 h 186"/>
                    <a:gd name="T98" fmla="*/ 158 w 166"/>
                    <a:gd name="T99" fmla="*/ 32 h 186"/>
                    <a:gd name="T100" fmla="*/ 149 w 166"/>
                    <a:gd name="T101" fmla="*/ 22 h 186"/>
                    <a:gd name="T102" fmla="*/ 137 w 166"/>
                    <a:gd name="T103" fmla="*/ 1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6" h="186">
                      <a:moveTo>
                        <a:pt x="137" y="15"/>
                      </a:moveTo>
                      <a:lnTo>
                        <a:pt x="122" y="8"/>
                      </a:lnTo>
                      <a:lnTo>
                        <a:pt x="111" y="5"/>
                      </a:lnTo>
                      <a:lnTo>
                        <a:pt x="90" y="0"/>
                      </a:lnTo>
                      <a:lnTo>
                        <a:pt x="76" y="0"/>
                      </a:lnTo>
                      <a:lnTo>
                        <a:pt x="61" y="0"/>
                      </a:lnTo>
                      <a:lnTo>
                        <a:pt x="45" y="3"/>
                      </a:lnTo>
                      <a:lnTo>
                        <a:pt x="35" y="3"/>
                      </a:lnTo>
                      <a:lnTo>
                        <a:pt x="24" y="7"/>
                      </a:lnTo>
                      <a:lnTo>
                        <a:pt x="14" y="15"/>
                      </a:lnTo>
                      <a:lnTo>
                        <a:pt x="7" y="25"/>
                      </a:lnTo>
                      <a:lnTo>
                        <a:pt x="6" y="39"/>
                      </a:lnTo>
                      <a:lnTo>
                        <a:pt x="4" y="57"/>
                      </a:lnTo>
                      <a:lnTo>
                        <a:pt x="0" y="82"/>
                      </a:lnTo>
                      <a:lnTo>
                        <a:pt x="3" y="103"/>
                      </a:lnTo>
                      <a:lnTo>
                        <a:pt x="7" y="122"/>
                      </a:lnTo>
                      <a:lnTo>
                        <a:pt x="11" y="140"/>
                      </a:lnTo>
                      <a:lnTo>
                        <a:pt x="16" y="152"/>
                      </a:lnTo>
                      <a:lnTo>
                        <a:pt x="20" y="164"/>
                      </a:lnTo>
                      <a:lnTo>
                        <a:pt x="25" y="174"/>
                      </a:lnTo>
                      <a:lnTo>
                        <a:pt x="31" y="186"/>
                      </a:lnTo>
                      <a:lnTo>
                        <a:pt x="37" y="186"/>
                      </a:lnTo>
                      <a:lnTo>
                        <a:pt x="35" y="170"/>
                      </a:lnTo>
                      <a:lnTo>
                        <a:pt x="38" y="159"/>
                      </a:lnTo>
                      <a:lnTo>
                        <a:pt x="41" y="152"/>
                      </a:lnTo>
                      <a:lnTo>
                        <a:pt x="37" y="141"/>
                      </a:lnTo>
                      <a:lnTo>
                        <a:pt x="35" y="122"/>
                      </a:lnTo>
                      <a:lnTo>
                        <a:pt x="39" y="117"/>
                      </a:lnTo>
                      <a:lnTo>
                        <a:pt x="46" y="127"/>
                      </a:lnTo>
                      <a:lnTo>
                        <a:pt x="52" y="136"/>
                      </a:lnTo>
                      <a:lnTo>
                        <a:pt x="51" y="117"/>
                      </a:lnTo>
                      <a:lnTo>
                        <a:pt x="55" y="95"/>
                      </a:lnTo>
                      <a:lnTo>
                        <a:pt x="55" y="71"/>
                      </a:lnTo>
                      <a:lnTo>
                        <a:pt x="56" y="58"/>
                      </a:lnTo>
                      <a:lnTo>
                        <a:pt x="50" y="52"/>
                      </a:lnTo>
                      <a:lnTo>
                        <a:pt x="62" y="56"/>
                      </a:lnTo>
                      <a:lnTo>
                        <a:pt x="71" y="59"/>
                      </a:lnTo>
                      <a:lnTo>
                        <a:pt x="80" y="60"/>
                      </a:lnTo>
                      <a:lnTo>
                        <a:pt x="95" y="63"/>
                      </a:lnTo>
                      <a:lnTo>
                        <a:pt x="106" y="66"/>
                      </a:lnTo>
                      <a:lnTo>
                        <a:pt x="92" y="59"/>
                      </a:lnTo>
                      <a:lnTo>
                        <a:pt x="100" y="59"/>
                      </a:lnTo>
                      <a:lnTo>
                        <a:pt x="119" y="59"/>
                      </a:lnTo>
                      <a:lnTo>
                        <a:pt x="133" y="57"/>
                      </a:lnTo>
                      <a:lnTo>
                        <a:pt x="151" y="58"/>
                      </a:lnTo>
                      <a:lnTo>
                        <a:pt x="156" y="70"/>
                      </a:lnTo>
                      <a:lnTo>
                        <a:pt x="158" y="84"/>
                      </a:lnTo>
                      <a:lnTo>
                        <a:pt x="162" y="66"/>
                      </a:lnTo>
                      <a:lnTo>
                        <a:pt x="166" y="46"/>
                      </a:lnTo>
                      <a:lnTo>
                        <a:pt x="158" y="32"/>
                      </a:lnTo>
                      <a:lnTo>
                        <a:pt x="149" y="22"/>
                      </a:lnTo>
                      <a:lnTo>
                        <a:pt x="137" y="15"/>
                      </a:lnTo>
                      <a:close/>
                    </a:path>
                  </a:pathLst>
                </a:custGeom>
                <a:solidFill>
                  <a:srgbClr val="BF7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0510" name="Group 238"/>
          <p:cNvGrpSpPr>
            <a:grpSpLocks/>
          </p:cNvGrpSpPr>
          <p:nvPr/>
        </p:nvGrpSpPr>
        <p:grpSpPr bwMode="auto">
          <a:xfrm>
            <a:off x="1232331" y="1989138"/>
            <a:ext cx="2958671" cy="2079625"/>
            <a:chOff x="874" y="1392"/>
            <a:chExt cx="1766" cy="1310"/>
          </a:xfrm>
        </p:grpSpPr>
        <p:sp>
          <p:nvSpPr>
            <p:cNvPr id="310504" name="AutoShape 232"/>
            <p:cNvSpPr>
              <a:spLocks noChangeArrowheads="1"/>
            </p:cNvSpPr>
            <p:nvPr/>
          </p:nvSpPr>
          <p:spPr bwMode="auto">
            <a:xfrm>
              <a:off x="874" y="1392"/>
              <a:ext cx="1766" cy="864"/>
            </a:xfrm>
            <a:prstGeom prst="wedgeEllipseCallout">
              <a:avLst>
                <a:gd name="adj1" fmla="val -30921"/>
                <a:gd name="adj2" fmla="val 133796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CH" sz="2400" dirty="0">
                  <a:solidFill>
                    <a:schemeClr val="tx1"/>
                  </a:solidFill>
                </a:rPr>
                <a:t>Don</a:t>
              </a:r>
            </a:p>
            <a:p>
              <a:pPr algn="ctr"/>
              <a:r>
                <a:rPr lang="fr-CH" sz="2400" dirty="0" smtClean="0">
                  <a:solidFill>
                    <a:schemeClr val="tx1"/>
                  </a:solidFill>
                </a:rPr>
                <a:t>COPPERSMITH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pic>
          <p:nvPicPr>
            <p:cNvPr id="310509" name="Picture 237" descr="coppersmi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112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0503" name="AutoShape 231"/>
          <p:cNvSpPr>
            <a:spLocks noChangeArrowheads="1"/>
          </p:cNvSpPr>
          <p:nvPr/>
        </p:nvSpPr>
        <p:spPr bwMode="auto">
          <a:xfrm>
            <a:off x="380999" y="297180"/>
            <a:ext cx="2362201" cy="1371600"/>
          </a:xfrm>
          <a:prstGeom prst="wedgeEllipseCallout">
            <a:avLst>
              <a:gd name="adj1" fmla="val -23739"/>
              <a:gd name="adj2" fmla="val 252106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CH" sz="2400">
                <a:solidFill>
                  <a:schemeClr val="tx1"/>
                </a:solidFill>
              </a:rPr>
              <a:t>Horst FEISTEL</a:t>
            </a:r>
          </a:p>
          <a:p>
            <a:pPr algn="ctr"/>
            <a:r>
              <a:rPr lang="fr-CH" sz="2000">
                <a:solidFill>
                  <a:schemeClr val="tx1"/>
                </a:solidFill>
              </a:rPr>
              <a:t>(1915-1990)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9" y="1569244"/>
            <a:ext cx="1047500" cy="1105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2" y="3048000"/>
            <a:ext cx="2514598" cy="106680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/>
              <a:t>Lucifer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5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1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1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31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0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5640" y="1352550"/>
            <a:ext cx="2118360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GB" dirty="0" smtClean="0"/>
              <a:t>ronde de Feistel</a:t>
            </a:r>
            <a:endParaRPr lang="en-GB" dirty="0"/>
          </a:p>
        </p:txBody>
      </p:sp>
      <p:sp>
        <p:nvSpPr>
          <p:cNvPr id="312425" name="Freeform 1129"/>
          <p:cNvSpPr>
            <a:spLocks/>
          </p:cNvSpPr>
          <p:nvPr/>
        </p:nvSpPr>
        <p:spPr bwMode="auto">
          <a:xfrm>
            <a:off x="3352800" y="3939539"/>
            <a:ext cx="2286000" cy="1981200"/>
          </a:xfrm>
          <a:custGeom>
            <a:avLst/>
            <a:gdLst>
              <a:gd name="T0" fmla="*/ 0 w 1536"/>
              <a:gd name="T1" fmla="*/ 1344 h 1344"/>
              <a:gd name="T2" fmla="*/ 576 w 1536"/>
              <a:gd name="T3" fmla="*/ 1152 h 1344"/>
              <a:gd name="T4" fmla="*/ 1008 w 1536"/>
              <a:gd name="T5" fmla="*/ 192 h 1344"/>
              <a:gd name="T6" fmla="*/ 1536 w 1536"/>
              <a:gd name="T7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344">
                <a:moveTo>
                  <a:pt x="0" y="1344"/>
                </a:moveTo>
                <a:cubicBezTo>
                  <a:pt x="204" y="1344"/>
                  <a:pt x="408" y="1344"/>
                  <a:pt x="576" y="1152"/>
                </a:cubicBezTo>
                <a:cubicBezTo>
                  <a:pt x="744" y="960"/>
                  <a:pt x="848" y="384"/>
                  <a:pt x="1008" y="192"/>
                </a:cubicBezTo>
                <a:cubicBezTo>
                  <a:pt x="1168" y="0"/>
                  <a:pt x="1352" y="0"/>
                  <a:pt x="1536" y="0"/>
                </a:cubicBezTo>
              </a:path>
            </a:pathLst>
          </a:custGeom>
          <a:noFill/>
          <a:ln w="76200" cap="flat" cmpd="sng">
            <a:solidFill>
              <a:srgbClr val="FF99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26" name="Freeform 1130"/>
          <p:cNvSpPr>
            <a:spLocks/>
          </p:cNvSpPr>
          <p:nvPr/>
        </p:nvSpPr>
        <p:spPr bwMode="auto">
          <a:xfrm flipV="1">
            <a:off x="3352800" y="4091939"/>
            <a:ext cx="2286000" cy="1676400"/>
          </a:xfrm>
          <a:custGeom>
            <a:avLst/>
            <a:gdLst>
              <a:gd name="T0" fmla="*/ 0 w 1536"/>
              <a:gd name="T1" fmla="*/ 1344 h 1344"/>
              <a:gd name="T2" fmla="*/ 576 w 1536"/>
              <a:gd name="T3" fmla="*/ 1152 h 1344"/>
              <a:gd name="T4" fmla="*/ 1008 w 1536"/>
              <a:gd name="T5" fmla="*/ 192 h 1344"/>
              <a:gd name="T6" fmla="*/ 1536 w 1536"/>
              <a:gd name="T7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344">
                <a:moveTo>
                  <a:pt x="0" y="1344"/>
                </a:moveTo>
                <a:cubicBezTo>
                  <a:pt x="204" y="1344"/>
                  <a:pt x="408" y="1344"/>
                  <a:pt x="576" y="1152"/>
                </a:cubicBezTo>
                <a:cubicBezTo>
                  <a:pt x="744" y="960"/>
                  <a:pt x="848" y="384"/>
                  <a:pt x="1008" y="192"/>
                </a:cubicBezTo>
                <a:cubicBezTo>
                  <a:pt x="1168" y="0"/>
                  <a:pt x="1352" y="0"/>
                  <a:pt x="1536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29" name="Group 1133"/>
          <p:cNvGrpSpPr>
            <a:grpSpLocks/>
          </p:cNvGrpSpPr>
          <p:nvPr/>
        </p:nvGrpSpPr>
        <p:grpSpPr bwMode="auto">
          <a:xfrm>
            <a:off x="812800" y="2057400"/>
            <a:ext cx="2636838" cy="4038600"/>
            <a:chOff x="512" y="528"/>
            <a:chExt cx="1661" cy="2544"/>
          </a:xfrm>
        </p:grpSpPr>
        <p:grpSp>
          <p:nvGrpSpPr>
            <p:cNvPr id="312323" name="Group 1027"/>
            <p:cNvGrpSpPr>
              <a:grpSpLocks/>
            </p:cNvGrpSpPr>
            <p:nvPr/>
          </p:nvGrpSpPr>
          <p:grpSpPr bwMode="auto">
            <a:xfrm>
              <a:off x="1440" y="1680"/>
              <a:ext cx="177" cy="192"/>
              <a:chOff x="1440" y="2160"/>
              <a:chExt cx="192" cy="192"/>
            </a:xfrm>
          </p:grpSpPr>
          <p:sp>
            <p:nvSpPr>
              <p:cNvPr id="312324" name="Oval 1028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325" name="Line 1029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326" name="Line 1030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2327" name="Rectangle 1031"/>
            <p:cNvSpPr>
              <a:spLocks noChangeArrowheads="1"/>
            </p:cNvSpPr>
            <p:nvPr/>
          </p:nvSpPr>
          <p:spPr bwMode="auto">
            <a:xfrm>
              <a:off x="952" y="1584"/>
              <a:ext cx="31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12328" name="Line 1032"/>
            <p:cNvSpPr>
              <a:spLocks noChangeShapeType="1"/>
            </p:cNvSpPr>
            <p:nvPr/>
          </p:nvSpPr>
          <p:spPr bwMode="auto">
            <a:xfrm>
              <a:off x="819" y="1776"/>
              <a:ext cx="1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329" name="Line 1033"/>
            <p:cNvSpPr>
              <a:spLocks noChangeShapeType="1"/>
            </p:cNvSpPr>
            <p:nvPr/>
          </p:nvSpPr>
          <p:spPr bwMode="auto">
            <a:xfrm>
              <a:off x="1116" y="13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330" name="Line 1034"/>
            <p:cNvSpPr>
              <a:spLocks noChangeShapeType="1"/>
            </p:cNvSpPr>
            <p:nvPr/>
          </p:nvSpPr>
          <p:spPr bwMode="auto">
            <a:xfrm>
              <a:off x="1307" y="1776"/>
              <a:ext cx="1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331" name="Line 1035"/>
            <p:cNvSpPr>
              <a:spLocks noChangeShapeType="1"/>
            </p:cNvSpPr>
            <p:nvPr/>
          </p:nvSpPr>
          <p:spPr bwMode="auto">
            <a:xfrm>
              <a:off x="1617" y="1776"/>
              <a:ext cx="1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332" name="Freeform 1036"/>
            <p:cNvSpPr>
              <a:spLocks/>
            </p:cNvSpPr>
            <p:nvPr/>
          </p:nvSpPr>
          <p:spPr bwMode="auto">
            <a:xfrm>
              <a:off x="686" y="1872"/>
              <a:ext cx="842" cy="816"/>
            </a:xfrm>
            <a:custGeom>
              <a:avLst/>
              <a:gdLst>
                <a:gd name="T0" fmla="*/ 0 w 912"/>
                <a:gd name="T1" fmla="*/ 816 h 816"/>
                <a:gd name="T2" fmla="*/ 0 w 912"/>
                <a:gd name="T3" fmla="*/ 672 h 816"/>
                <a:gd name="T4" fmla="*/ 912 w 912"/>
                <a:gd name="T5" fmla="*/ 288 h 816"/>
                <a:gd name="T6" fmla="*/ 912 w 912"/>
                <a:gd name="T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16">
                  <a:moveTo>
                    <a:pt x="0" y="816"/>
                  </a:moveTo>
                  <a:lnTo>
                    <a:pt x="0" y="672"/>
                  </a:lnTo>
                  <a:lnTo>
                    <a:pt x="912" y="288"/>
                  </a:lnTo>
                  <a:lnTo>
                    <a:pt x="912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333" name="Freeform 1037"/>
            <p:cNvSpPr>
              <a:spLocks/>
            </p:cNvSpPr>
            <p:nvPr/>
          </p:nvSpPr>
          <p:spPr bwMode="auto">
            <a:xfrm>
              <a:off x="686" y="1968"/>
              <a:ext cx="1152" cy="720"/>
            </a:xfrm>
            <a:custGeom>
              <a:avLst/>
              <a:gdLst>
                <a:gd name="T0" fmla="*/ 0 w 1248"/>
                <a:gd name="T1" fmla="*/ 0 h 720"/>
                <a:gd name="T2" fmla="*/ 0 w 1248"/>
                <a:gd name="T3" fmla="*/ 144 h 720"/>
                <a:gd name="T4" fmla="*/ 1248 w 1248"/>
                <a:gd name="T5" fmla="*/ 576 h 720"/>
                <a:gd name="T6" fmla="*/ 1248 w 1248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720">
                  <a:moveTo>
                    <a:pt x="0" y="0"/>
                  </a:moveTo>
                  <a:lnTo>
                    <a:pt x="0" y="144"/>
                  </a:lnTo>
                  <a:lnTo>
                    <a:pt x="1248" y="576"/>
                  </a:lnTo>
                  <a:lnTo>
                    <a:pt x="1248" y="72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334" name="Rectangle 1038"/>
            <p:cNvSpPr>
              <a:spLocks noChangeArrowheads="1"/>
            </p:cNvSpPr>
            <p:nvPr/>
          </p:nvSpPr>
          <p:spPr bwMode="auto">
            <a:xfrm>
              <a:off x="1750" y="1584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>
                  <a:solidFill>
                    <a:schemeClr val="tx1"/>
                  </a:solidFill>
                </a:rPr>
                <a:t>i+1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12335" name="Rectangle 1039"/>
            <p:cNvSpPr>
              <a:spLocks noChangeArrowheads="1"/>
            </p:cNvSpPr>
            <p:nvPr/>
          </p:nvSpPr>
          <p:spPr bwMode="auto">
            <a:xfrm>
              <a:off x="1750" y="2688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i+1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12336" name="Rectangle 1040"/>
            <p:cNvSpPr>
              <a:spLocks noChangeArrowheads="1"/>
            </p:cNvSpPr>
            <p:nvPr/>
          </p:nvSpPr>
          <p:spPr bwMode="auto">
            <a:xfrm>
              <a:off x="553" y="1584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>
                  <a:solidFill>
                    <a:schemeClr val="tx1"/>
                  </a:solidFill>
                </a:rPr>
                <a:t>i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12337" name="Rectangle 1041"/>
            <p:cNvSpPr>
              <a:spLocks noChangeArrowheads="1"/>
            </p:cNvSpPr>
            <p:nvPr/>
          </p:nvSpPr>
          <p:spPr bwMode="auto">
            <a:xfrm>
              <a:off x="553" y="2688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i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12339" name="Oval 1043"/>
            <p:cNvSpPr>
              <a:spLocks noChangeArrowheads="1"/>
            </p:cNvSpPr>
            <p:nvPr/>
          </p:nvSpPr>
          <p:spPr bwMode="auto">
            <a:xfrm>
              <a:off x="941" y="1008"/>
              <a:ext cx="355" cy="33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312427" name="Text Box 1131"/>
            <p:cNvSpPr txBox="1">
              <a:spLocks noChangeArrowheads="1"/>
            </p:cNvSpPr>
            <p:nvPr/>
          </p:nvSpPr>
          <p:spPr bwMode="auto">
            <a:xfrm>
              <a:off x="512" y="528"/>
              <a:ext cx="16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3600" dirty="0" smtClean="0"/>
                <a:t>chiffrement</a:t>
              </a:r>
              <a:endParaRPr lang="en-GB" sz="3600" dirty="0"/>
            </a:p>
          </p:txBody>
        </p:sp>
      </p:grpSp>
      <p:grpSp>
        <p:nvGrpSpPr>
          <p:cNvPr id="312430" name="Group 1134"/>
          <p:cNvGrpSpPr>
            <a:grpSpLocks/>
          </p:cNvGrpSpPr>
          <p:nvPr/>
        </p:nvGrpSpPr>
        <p:grpSpPr bwMode="auto">
          <a:xfrm>
            <a:off x="5689602" y="2057400"/>
            <a:ext cx="3144839" cy="4038600"/>
            <a:chOff x="3584" y="528"/>
            <a:chExt cx="1981" cy="2544"/>
          </a:xfrm>
        </p:grpSpPr>
        <p:grpSp>
          <p:nvGrpSpPr>
            <p:cNvPr id="312399" name="Group 1103"/>
            <p:cNvGrpSpPr>
              <a:grpSpLocks/>
            </p:cNvGrpSpPr>
            <p:nvPr/>
          </p:nvGrpSpPr>
          <p:grpSpPr bwMode="auto">
            <a:xfrm>
              <a:off x="4535" y="1680"/>
              <a:ext cx="177" cy="192"/>
              <a:chOff x="1440" y="2160"/>
              <a:chExt cx="192" cy="192"/>
            </a:xfrm>
          </p:grpSpPr>
          <p:sp>
            <p:nvSpPr>
              <p:cNvPr id="312400" name="Oval 110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401" name="Line 1105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402" name="Line 1106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2403" name="Rectangle 1107"/>
            <p:cNvSpPr>
              <a:spLocks noChangeArrowheads="1"/>
            </p:cNvSpPr>
            <p:nvPr/>
          </p:nvSpPr>
          <p:spPr bwMode="auto">
            <a:xfrm>
              <a:off x="4047" y="1584"/>
              <a:ext cx="31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12404" name="Line 1108"/>
            <p:cNvSpPr>
              <a:spLocks noChangeShapeType="1"/>
            </p:cNvSpPr>
            <p:nvPr/>
          </p:nvSpPr>
          <p:spPr bwMode="auto">
            <a:xfrm>
              <a:off x="3914" y="1776"/>
              <a:ext cx="1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405" name="Line 1109"/>
            <p:cNvSpPr>
              <a:spLocks noChangeShapeType="1"/>
            </p:cNvSpPr>
            <p:nvPr/>
          </p:nvSpPr>
          <p:spPr bwMode="auto">
            <a:xfrm>
              <a:off x="4194" y="13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406" name="Line 1110"/>
            <p:cNvSpPr>
              <a:spLocks noChangeShapeType="1"/>
            </p:cNvSpPr>
            <p:nvPr/>
          </p:nvSpPr>
          <p:spPr bwMode="auto">
            <a:xfrm>
              <a:off x="4402" y="1776"/>
              <a:ext cx="1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407" name="Line 1111"/>
            <p:cNvSpPr>
              <a:spLocks noChangeShapeType="1"/>
            </p:cNvSpPr>
            <p:nvPr/>
          </p:nvSpPr>
          <p:spPr bwMode="auto">
            <a:xfrm>
              <a:off x="4712" y="1776"/>
              <a:ext cx="1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408" name="Freeform 1112"/>
            <p:cNvSpPr>
              <a:spLocks/>
            </p:cNvSpPr>
            <p:nvPr/>
          </p:nvSpPr>
          <p:spPr bwMode="auto">
            <a:xfrm>
              <a:off x="3781" y="1872"/>
              <a:ext cx="842" cy="816"/>
            </a:xfrm>
            <a:custGeom>
              <a:avLst/>
              <a:gdLst>
                <a:gd name="T0" fmla="*/ 0 w 912"/>
                <a:gd name="T1" fmla="*/ 816 h 816"/>
                <a:gd name="T2" fmla="*/ 0 w 912"/>
                <a:gd name="T3" fmla="*/ 672 h 816"/>
                <a:gd name="T4" fmla="*/ 912 w 912"/>
                <a:gd name="T5" fmla="*/ 288 h 816"/>
                <a:gd name="T6" fmla="*/ 912 w 912"/>
                <a:gd name="T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16">
                  <a:moveTo>
                    <a:pt x="0" y="816"/>
                  </a:moveTo>
                  <a:lnTo>
                    <a:pt x="0" y="672"/>
                  </a:lnTo>
                  <a:lnTo>
                    <a:pt x="912" y="288"/>
                  </a:lnTo>
                  <a:lnTo>
                    <a:pt x="912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409" name="Freeform 1113"/>
            <p:cNvSpPr>
              <a:spLocks/>
            </p:cNvSpPr>
            <p:nvPr/>
          </p:nvSpPr>
          <p:spPr bwMode="auto">
            <a:xfrm>
              <a:off x="3781" y="1968"/>
              <a:ext cx="1152" cy="720"/>
            </a:xfrm>
            <a:custGeom>
              <a:avLst/>
              <a:gdLst>
                <a:gd name="T0" fmla="*/ 0 w 1248"/>
                <a:gd name="T1" fmla="*/ 0 h 720"/>
                <a:gd name="T2" fmla="*/ 0 w 1248"/>
                <a:gd name="T3" fmla="*/ 144 h 720"/>
                <a:gd name="T4" fmla="*/ 1248 w 1248"/>
                <a:gd name="T5" fmla="*/ 576 h 720"/>
                <a:gd name="T6" fmla="*/ 1248 w 1248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720">
                  <a:moveTo>
                    <a:pt x="0" y="0"/>
                  </a:moveTo>
                  <a:lnTo>
                    <a:pt x="0" y="144"/>
                  </a:lnTo>
                  <a:lnTo>
                    <a:pt x="1248" y="576"/>
                  </a:lnTo>
                  <a:lnTo>
                    <a:pt x="1248" y="72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2410" name="Rectangle 1114"/>
            <p:cNvSpPr>
              <a:spLocks noChangeArrowheads="1"/>
            </p:cNvSpPr>
            <p:nvPr/>
          </p:nvSpPr>
          <p:spPr bwMode="auto">
            <a:xfrm>
              <a:off x="4845" y="1584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i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12411" name="Rectangle 1115"/>
            <p:cNvSpPr>
              <a:spLocks noChangeArrowheads="1"/>
            </p:cNvSpPr>
            <p:nvPr/>
          </p:nvSpPr>
          <p:spPr bwMode="auto">
            <a:xfrm>
              <a:off x="4845" y="2688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>
                  <a:solidFill>
                    <a:schemeClr val="tx1"/>
                  </a:solidFill>
                </a:rPr>
                <a:t>i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12412" name="Rectangle 1116"/>
            <p:cNvSpPr>
              <a:spLocks noChangeArrowheads="1"/>
            </p:cNvSpPr>
            <p:nvPr/>
          </p:nvSpPr>
          <p:spPr bwMode="auto">
            <a:xfrm>
              <a:off x="3648" y="1584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i+1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12413" name="Rectangle 1117"/>
            <p:cNvSpPr>
              <a:spLocks noChangeArrowheads="1"/>
            </p:cNvSpPr>
            <p:nvPr/>
          </p:nvSpPr>
          <p:spPr bwMode="auto">
            <a:xfrm>
              <a:off x="3648" y="2688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>
                  <a:solidFill>
                    <a:schemeClr val="tx1"/>
                  </a:solidFill>
                </a:rPr>
                <a:t>i+1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12415" name="Oval 1119"/>
            <p:cNvSpPr>
              <a:spLocks noChangeArrowheads="1"/>
            </p:cNvSpPr>
            <p:nvPr/>
          </p:nvSpPr>
          <p:spPr bwMode="auto">
            <a:xfrm>
              <a:off x="4026" y="1008"/>
              <a:ext cx="355" cy="33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312428" name="Text Box 1132"/>
            <p:cNvSpPr txBox="1">
              <a:spLocks noChangeArrowheads="1"/>
            </p:cNvSpPr>
            <p:nvPr/>
          </p:nvSpPr>
          <p:spPr bwMode="auto">
            <a:xfrm>
              <a:off x="3584" y="528"/>
              <a:ext cx="19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3600" dirty="0" smtClean="0"/>
                <a:t>déchiffrement</a:t>
              </a:r>
              <a:endParaRPr lang="en-GB" sz="36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1670447" y="914400"/>
            <a:ext cx="921544" cy="419100"/>
          </a:xfrm>
          <a:prstGeom prst="wedgeRoundRectCallout">
            <a:avLst>
              <a:gd name="adj1" fmla="val 111792"/>
              <a:gd name="adj2" fmla="val 1197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chemeClr val="tx1"/>
                </a:solidFill>
              </a:rPr>
              <a:t>m</a:t>
            </a:r>
            <a:r>
              <a:rPr lang="fr-CH" sz="1400" dirty="0" smtClean="0">
                <a:solidFill>
                  <a:schemeClr val="tx1"/>
                </a:solidFill>
              </a:rPr>
              <a:t>oitié gauche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ounded Rectangular Callout 65"/>
          <p:cNvSpPr/>
          <p:nvPr/>
        </p:nvSpPr>
        <p:spPr>
          <a:xfrm>
            <a:off x="6213477" y="933450"/>
            <a:ext cx="921544" cy="419100"/>
          </a:xfrm>
          <a:prstGeom prst="wedgeRoundRectCallout">
            <a:avLst>
              <a:gd name="adj1" fmla="val -143712"/>
              <a:gd name="adj2" fmla="val 1252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chemeClr val="tx1"/>
                </a:solidFill>
              </a:rPr>
              <a:t>m</a:t>
            </a:r>
            <a:r>
              <a:rPr lang="fr-CH" sz="1400" dirty="0" smtClean="0">
                <a:solidFill>
                  <a:schemeClr val="tx1"/>
                </a:solidFill>
              </a:rPr>
              <a:t>oitié droite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077" y="17920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</a:t>
            </a:r>
            <a:r>
              <a:rPr lang="fr-CH" dirty="0" smtClean="0"/>
              <a:t>loc n° i</a:t>
            </a:r>
            <a:endParaRPr lang="en-US" dirty="0"/>
          </a:p>
        </p:txBody>
      </p:sp>
      <p:sp>
        <p:nvSpPr>
          <p:cNvPr id="68" name="Rectangle 1039"/>
          <p:cNvSpPr>
            <a:spLocks noChangeArrowheads="1"/>
          </p:cNvSpPr>
          <p:nvPr/>
        </p:nvSpPr>
        <p:spPr bwMode="auto">
          <a:xfrm>
            <a:off x="3215640" y="1331912"/>
            <a:ext cx="1066800" cy="4968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bg1"/>
                </a:solidFill>
              </a:rPr>
              <a:t>G</a:t>
            </a:r>
            <a:r>
              <a:rPr lang="fr-FR" sz="2000" baseline="-25000" dirty="0" smtClean="0">
                <a:solidFill>
                  <a:schemeClr val="bg1"/>
                </a:solidFill>
              </a:rPr>
              <a:t>i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9" name="Rectangle 1040"/>
          <p:cNvSpPr>
            <a:spLocks noChangeArrowheads="1"/>
          </p:cNvSpPr>
          <p:nvPr/>
        </p:nvSpPr>
        <p:spPr bwMode="auto">
          <a:xfrm>
            <a:off x="4267200" y="1331912"/>
            <a:ext cx="1066800" cy="496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tx1"/>
                </a:solidFill>
              </a:rPr>
              <a:t>D</a:t>
            </a:r>
            <a:r>
              <a:rPr lang="fr-FR" sz="2000" baseline="-25000" dirty="0" smtClean="0">
                <a:solidFill>
                  <a:schemeClr val="tx1"/>
                </a:solidFill>
              </a:rPr>
              <a:t>i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1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1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1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25" grpId="0" animBg="1"/>
      <p:bldP spid="312426" grpId="0" animBg="1"/>
      <p:bldP spid="4" grpId="0" animBg="1"/>
      <p:bldP spid="66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98" name="Group 150"/>
          <p:cNvGrpSpPr>
            <a:grpSpLocks/>
          </p:cNvGrpSpPr>
          <p:nvPr/>
        </p:nvGrpSpPr>
        <p:grpSpPr bwMode="auto">
          <a:xfrm>
            <a:off x="6556375" y="3789363"/>
            <a:ext cx="2408238" cy="2016125"/>
            <a:chOff x="2018" y="2659"/>
            <a:chExt cx="1517" cy="1270"/>
          </a:xfrm>
        </p:grpSpPr>
        <p:pic>
          <p:nvPicPr>
            <p:cNvPr id="232596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579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Bob</a:t>
              </a:r>
            </a:p>
          </p:txBody>
        </p:sp>
      </p:grpSp>
      <p:grpSp>
        <p:nvGrpSpPr>
          <p:cNvPr id="232597" name="Group 149"/>
          <p:cNvGrpSpPr>
            <a:grpSpLocks/>
          </p:cNvGrpSpPr>
          <p:nvPr/>
        </p:nvGrpSpPr>
        <p:grpSpPr bwMode="auto">
          <a:xfrm>
            <a:off x="539750" y="3500438"/>
            <a:ext cx="1743075" cy="2679700"/>
            <a:chOff x="340" y="2160"/>
            <a:chExt cx="1098" cy="1688"/>
          </a:xfrm>
        </p:grpSpPr>
        <p:pic>
          <p:nvPicPr>
            <p:cNvPr id="232595" name="Picture 147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462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232588" name="WordArt 140"/>
          <p:cNvSpPr>
            <a:spLocks noChangeArrowheads="1" noChangeShapeType="1" noTextEdit="1"/>
          </p:cNvSpPr>
          <p:nvPr/>
        </p:nvSpPr>
        <p:spPr bwMode="auto">
          <a:xfrm>
            <a:off x="1246188" y="3275013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32589" name="WordArt 141"/>
          <p:cNvSpPr>
            <a:spLocks noChangeArrowheads="1" noChangeShapeType="1" noTextEdit="1"/>
          </p:cNvSpPr>
          <p:nvPr/>
        </p:nvSpPr>
        <p:spPr bwMode="auto">
          <a:xfrm>
            <a:off x="7189788" y="3275013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32590" name="WordArt 142"/>
          <p:cNvSpPr>
            <a:spLocks noChangeArrowheads="1" noChangeShapeType="1" noTextEdit="1"/>
          </p:cNvSpPr>
          <p:nvPr/>
        </p:nvSpPr>
        <p:spPr bwMode="auto">
          <a:xfrm>
            <a:off x="3989388" y="1751013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2438400" y="1293813"/>
            <a:ext cx="1454150" cy="2449512"/>
            <a:chOff x="4368" y="720"/>
            <a:chExt cx="993" cy="1543"/>
          </a:xfrm>
        </p:grpSpPr>
        <p:grpSp>
          <p:nvGrpSpPr>
            <p:cNvPr id="232451" name="Group 3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232452" name="Freeform 4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2453" name="Group 5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232454" name="Oval 6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2455" name="Group 7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232456" name="Freeform 8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457" name="Freeform 9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2458" name="Freeform 10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591" name="Rectangle 1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ransaction électronique </a:t>
            </a:r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232580" name="Text Box 132"/>
          <p:cNvSpPr txBox="1">
            <a:spLocks noChangeArrowheads="1"/>
          </p:cNvSpPr>
          <p:nvPr/>
        </p:nvSpPr>
        <p:spPr bwMode="auto">
          <a:xfrm>
            <a:off x="2770188" y="836613"/>
            <a:ext cx="2369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800" dirty="0" smtClean="0"/>
              <a:t>Edgar (Espion)</a:t>
            </a:r>
            <a:endParaRPr lang="fr-FR" sz="2800" dirty="0"/>
          </a:p>
        </p:txBody>
      </p:sp>
      <p:grpSp>
        <p:nvGrpSpPr>
          <p:cNvPr id="232581" name="Group 133"/>
          <p:cNvGrpSpPr>
            <a:grpSpLocks/>
          </p:cNvGrpSpPr>
          <p:nvPr/>
        </p:nvGrpSpPr>
        <p:grpSpPr bwMode="auto">
          <a:xfrm>
            <a:off x="2606675" y="2513013"/>
            <a:ext cx="3822700" cy="2990850"/>
            <a:chOff x="1817" y="1824"/>
            <a:chExt cx="2408" cy="1884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232582" name="Freeform 134"/>
            <p:cNvSpPr>
              <a:spLocks/>
            </p:cNvSpPr>
            <p:nvPr/>
          </p:nvSpPr>
          <p:spPr bwMode="auto">
            <a:xfrm>
              <a:off x="1817" y="1824"/>
              <a:ext cx="2408" cy="1857"/>
            </a:xfrm>
            <a:custGeom>
              <a:avLst/>
              <a:gdLst>
                <a:gd name="T0" fmla="*/ 544 w 2609"/>
                <a:gd name="T1" fmla="*/ 1785 h 1857"/>
                <a:gd name="T2" fmla="*/ 160 w 2609"/>
                <a:gd name="T3" fmla="*/ 1193 h 1857"/>
                <a:gd name="T4" fmla="*/ 0 w 2609"/>
                <a:gd name="T5" fmla="*/ 873 h 1857"/>
                <a:gd name="T6" fmla="*/ 8 w 2609"/>
                <a:gd name="T7" fmla="*/ 649 h 1857"/>
                <a:gd name="T8" fmla="*/ 24 w 2609"/>
                <a:gd name="T9" fmla="*/ 537 h 1857"/>
                <a:gd name="T10" fmla="*/ 72 w 2609"/>
                <a:gd name="T11" fmla="*/ 529 h 1857"/>
                <a:gd name="T12" fmla="*/ 152 w 2609"/>
                <a:gd name="T13" fmla="*/ 537 h 1857"/>
                <a:gd name="T14" fmla="*/ 280 w 2609"/>
                <a:gd name="T15" fmla="*/ 585 h 1857"/>
                <a:gd name="T16" fmla="*/ 424 w 2609"/>
                <a:gd name="T17" fmla="*/ 569 h 1857"/>
                <a:gd name="T18" fmla="*/ 464 w 2609"/>
                <a:gd name="T19" fmla="*/ 369 h 1857"/>
                <a:gd name="T20" fmla="*/ 528 w 2609"/>
                <a:gd name="T21" fmla="*/ 289 h 1857"/>
                <a:gd name="T22" fmla="*/ 640 w 2609"/>
                <a:gd name="T23" fmla="*/ 145 h 1857"/>
                <a:gd name="T24" fmla="*/ 1680 w 2609"/>
                <a:gd name="T25" fmla="*/ 145 h 1857"/>
                <a:gd name="T26" fmla="*/ 1792 w 2609"/>
                <a:gd name="T27" fmla="*/ 97 h 1857"/>
                <a:gd name="T28" fmla="*/ 1872 w 2609"/>
                <a:gd name="T29" fmla="*/ 49 h 1857"/>
                <a:gd name="T30" fmla="*/ 2128 w 2609"/>
                <a:gd name="T31" fmla="*/ 33 h 1857"/>
                <a:gd name="T32" fmla="*/ 2512 w 2609"/>
                <a:gd name="T33" fmla="*/ 129 h 1857"/>
                <a:gd name="T34" fmla="*/ 2576 w 2609"/>
                <a:gd name="T35" fmla="*/ 225 h 1857"/>
                <a:gd name="T36" fmla="*/ 2568 w 2609"/>
                <a:gd name="T37" fmla="*/ 353 h 1857"/>
                <a:gd name="T38" fmla="*/ 2440 w 2609"/>
                <a:gd name="T39" fmla="*/ 481 h 1857"/>
                <a:gd name="T40" fmla="*/ 2360 w 2609"/>
                <a:gd name="T41" fmla="*/ 545 h 1857"/>
                <a:gd name="T42" fmla="*/ 2296 w 2609"/>
                <a:gd name="T43" fmla="*/ 625 h 1857"/>
                <a:gd name="T44" fmla="*/ 2304 w 2609"/>
                <a:gd name="T45" fmla="*/ 785 h 1857"/>
                <a:gd name="T46" fmla="*/ 2496 w 2609"/>
                <a:gd name="T47" fmla="*/ 1009 h 1857"/>
                <a:gd name="T48" fmla="*/ 2592 w 2609"/>
                <a:gd name="T49" fmla="*/ 1137 h 1857"/>
                <a:gd name="T50" fmla="*/ 2584 w 2609"/>
                <a:gd name="T51" fmla="*/ 1361 h 1857"/>
                <a:gd name="T52" fmla="*/ 2488 w 2609"/>
                <a:gd name="T53" fmla="*/ 1425 h 1857"/>
                <a:gd name="T54" fmla="*/ 2312 w 2609"/>
                <a:gd name="T55" fmla="*/ 1553 h 1857"/>
                <a:gd name="T56" fmla="*/ 2040 w 2609"/>
                <a:gd name="T57" fmla="*/ 1577 h 1857"/>
                <a:gd name="T58" fmla="*/ 1704 w 2609"/>
                <a:gd name="T59" fmla="*/ 1681 h 1857"/>
                <a:gd name="T60" fmla="*/ 1488 w 2609"/>
                <a:gd name="T61" fmla="*/ 1841 h 1857"/>
                <a:gd name="T62" fmla="*/ 1360 w 2609"/>
                <a:gd name="T63" fmla="*/ 1857 h 1857"/>
                <a:gd name="T64" fmla="*/ 976 w 2609"/>
                <a:gd name="T65" fmla="*/ 1841 h 1857"/>
                <a:gd name="T66" fmla="*/ 928 w 2609"/>
                <a:gd name="T67" fmla="*/ 1825 h 1857"/>
                <a:gd name="T68" fmla="*/ 888 w 2609"/>
                <a:gd name="T69" fmla="*/ 1697 h 1857"/>
                <a:gd name="T70" fmla="*/ 704 w 2609"/>
                <a:gd name="T71" fmla="*/ 1737 h 1857"/>
                <a:gd name="T72" fmla="*/ 656 w 2609"/>
                <a:gd name="T73" fmla="*/ 1793 h 1857"/>
                <a:gd name="T74" fmla="*/ 584 w 2609"/>
                <a:gd name="T75" fmla="*/ 1777 h 1857"/>
                <a:gd name="T76" fmla="*/ 544 w 2609"/>
                <a:gd name="T77" fmla="*/ 178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9" h="1857">
                  <a:moveTo>
                    <a:pt x="544" y="1785"/>
                  </a:moveTo>
                  <a:cubicBezTo>
                    <a:pt x="437" y="1571"/>
                    <a:pt x="289" y="1392"/>
                    <a:pt x="160" y="1193"/>
                  </a:cubicBezTo>
                  <a:cubicBezTo>
                    <a:pt x="89" y="1084"/>
                    <a:pt x="52" y="989"/>
                    <a:pt x="0" y="873"/>
                  </a:cubicBezTo>
                  <a:cubicBezTo>
                    <a:pt x="3" y="798"/>
                    <a:pt x="3" y="724"/>
                    <a:pt x="8" y="649"/>
                  </a:cubicBezTo>
                  <a:cubicBezTo>
                    <a:pt x="11" y="611"/>
                    <a:pt x="6" y="570"/>
                    <a:pt x="24" y="537"/>
                  </a:cubicBezTo>
                  <a:cubicBezTo>
                    <a:pt x="32" y="523"/>
                    <a:pt x="56" y="532"/>
                    <a:pt x="72" y="529"/>
                  </a:cubicBezTo>
                  <a:cubicBezTo>
                    <a:pt x="99" y="532"/>
                    <a:pt x="126" y="530"/>
                    <a:pt x="152" y="537"/>
                  </a:cubicBezTo>
                  <a:cubicBezTo>
                    <a:pt x="196" y="549"/>
                    <a:pt x="235" y="580"/>
                    <a:pt x="280" y="585"/>
                  </a:cubicBezTo>
                  <a:cubicBezTo>
                    <a:pt x="328" y="591"/>
                    <a:pt x="376" y="574"/>
                    <a:pt x="424" y="569"/>
                  </a:cubicBezTo>
                  <a:cubicBezTo>
                    <a:pt x="443" y="504"/>
                    <a:pt x="422" y="422"/>
                    <a:pt x="464" y="369"/>
                  </a:cubicBezTo>
                  <a:cubicBezTo>
                    <a:pt x="485" y="342"/>
                    <a:pt x="508" y="317"/>
                    <a:pt x="528" y="289"/>
                  </a:cubicBezTo>
                  <a:cubicBezTo>
                    <a:pt x="583" y="210"/>
                    <a:pt x="559" y="172"/>
                    <a:pt x="640" y="145"/>
                  </a:cubicBezTo>
                  <a:cubicBezTo>
                    <a:pt x="992" y="154"/>
                    <a:pt x="1325" y="156"/>
                    <a:pt x="1680" y="145"/>
                  </a:cubicBezTo>
                  <a:cubicBezTo>
                    <a:pt x="1749" y="76"/>
                    <a:pt x="1666" y="148"/>
                    <a:pt x="1792" y="97"/>
                  </a:cubicBezTo>
                  <a:cubicBezTo>
                    <a:pt x="1821" y="85"/>
                    <a:pt x="1841" y="55"/>
                    <a:pt x="1872" y="49"/>
                  </a:cubicBezTo>
                  <a:cubicBezTo>
                    <a:pt x="1956" y="33"/>
                    <a:pt x="2128" y="33"/>
                    <a:pt x="2128" y="33"/>
                  </a:cubicBezTo>
                  <a:cubicBezTo>
                    <a:pt x="2334" y="45"/>
                    <a:pt x="2383" y="0"/>
                    <a:pt x="2512" y="129"/>
                  </a:cubicBezTo>
                  <a:cubicBezTo>
                    <a:pt x="2539" y="156"/>
                    <a:pt x="2555" y="193"/>
                    <a:pt x="2576" y="225"/>
                  </a:cubicBezTo>
                  <a:cubicBezTo>
                    <a:pt x="2573" y="268"/>
                    <a:pt x="2588" y="315"/>
                    <a:pt x="2568" y="353"/>
                  </a:cubicBezTo>
                  <a:cubicBezTo>
                    <a:pt x="2540" y="406"/>
                    <a:pt x="2440" y="481"/>
                    <a:pt x="2440" y="481"/>
                  </a:cubicBezTo>
                  <a:cubicBezTo>
                    <a:pt x="2403" y="591"/>
                    <a:pt x="2458" y="471"/>
                    <a:pt x="2360" y="545"/>
                  </a:cubicBezTo>
                  <a:cubicBezTo>
                    <a:pt x="2333" y="565"/>
                    <a:pt x="2317" y="598"/>
                    <a:pt x="2296" y="625"/>
                  </a:cubicBezTo>
                  <a:cubicBezTo>
                    <a:pt x="2292" y="673"/>
                    <a:pt x="2276" y="737"/>
                    <a:pt x="2304" y="785"/>
                  </a:cubicBezTo>
                  <a:cubicBezTo>
                    <a:pt x="2389" y="931"/>
                    <a:pt x="2394" y="890"/>
                    <a:pt x="2496" y="1009"/>
                  </a:cubicBezTo>
                  <a:cubicBezTo>
                    <a:pt x="2531" y="1049"/>
                    <a:pt x="2592" y="1137"/>
                    <a:pt x="2592" y="1137"/>
                  </a:cubicBezTo>
                  <a:cubicBezTo>
                    <a:pt x="2589" y="1212"/>
                    <a:pt x="2609" y="1291"/>
                    <a:pt x="2584" y="1361"/>
                  </a:cubicBezTo>
                  <a:cubicBezTo>
                    <a:pt x="2571" y="1397"/>
                    <a:pt x="2519" y="1402"/>
                    <a:pt x="2488" y="1425"/>
                  </a:cubicBezTo>
                  <a:cubicBezTo>
                    <a:pt x="2452" y="1451"/>
                    <a:pt x="2353" y="1540"/>
                    <a:pt x="2312" y="1553"/>
                  </a:cubicBezTo>
                  <a:cubicBezTo>
                    <a:pt x="2225" y="1581"/>
                    <a:pt x="2130" y="1567"/>
                    <a:pt x="2040" y="1577"/>
                  </a:cubicBezTo>
                  <a:cubicBezTo>
                    <a:pt x="1872" y="1568"/>
                    <a:pt x="1825" y="1560"/>
                    <a:pt x="1704" y="1681"/>
                  </a:cubicBezTo>
                  <a:cubicBezTo>
                    <a:pt x="1670" y="1817"/>
                    <a:pt x="1615" y="1820"/>
                    <a:pt x="1488" y="1841"/>
                  </a:cubicBezTo>
                  <a:cubicBezTo>
                    <a:pt x="1446" y="1848"/>
                    <a:pt x="1360" y="1857"/>
                    <a:pt x="1360" y="1857"/>
                  </a:cubicBezTo>
                  <a:cubicBezTo>
                    <a:pt x="1232" y="1852"/>
                    <a:pt x="1104" y="1850"/>
                    <a:pt x="976" y="1841"/>
                  </a:cubicBezTo>
                  <a:cubicBezTo>
                    <a:pt x="959" y="1840"/>
                    <a:pt x="939" y="1838"/>
                    <a:pt x="928" y="1825"/>
                  </a:cubicBezTo>
                  <a:cubicBezTo>
                    <a:pt x="913" y="1809"/>
                    <a:pt x="893" y="1717"/>
                    <a:pt x="888" y="1697"/>
                  </a:cubicBezTo>
                  <a:cubicBezTo>
                    <a:pt x="824" y="1702"/>
                    <a:pt x="751" y="1690"/>
                    <a:pt x="704" y="1737"/>
                  </a:cubicBezTo>
                  <a:cubicBezTo>
                    <a:pt x="694" y="1768"/>
                    <a:pt x="688" y="1782"/>
                    <a:pt x="656" y="1793"/>
                  </a:cubicBezTo>
                  <a:cubicBezTo>
                    <a:pt x="632" y="1788"/>
                    <a:pt x="608" y="1783"/>
                    <a:pt x="584" y="1777"/>
                  </a:cubicBezTo>
                  <a:cubicBezTo>
                    <a:pt x="529" y="1762"/>
                    <a:pt x="530" y="1743"/>
                    <a:pt x="544" y="17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83" name="Text Box 135"/>
            <p:cNvSpPr txBox="1">
              <a:spLocks noChangeArrowheads="1"/>
            </p:cNvSpPr>
            <p:nvPr/>
          </p:nvSpPr>
          <p:spPr bwMode="auto">
            <a:xfrm>
              <a:off x="2836" y="3456"/>
              <a:ext cx="528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dirty="0" smtClean="0"/>
                <a:t>réseau</a:t>
              </a:r>
              <a:endParaRPr lang="fr-FR" sz="2000" dirty="0"/>
            </a:p>
          </p:txBody>
        </p:sp>
      </p:grpSp>
      <p:sp>
        <p:nvSpPr>
          <p:cNvPr id="232584" name="Text Box 136"/>
          <p:cNvSpPr txBox="1">
            <a:spLocks noChangeArrowheads="1"/>
          </p:cNvSpPr>
          <p:nvPr/>
        </p:nvSpPr>
        <p:spPr bwMode="auto">
          <a:xfrm>
            <a:off x="2606675" y="3579813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011001010101000101011101001101</a:t>
            </a:r>
          </a:p>
        </p:txBody>
      </p:sp>
      <p:sp>
        <p:nvSpPr>
          <p:cNvPr id="232585" name="AutoShape 137"/>
          <p:cNvSpPr>
            <a:spLocks noChangeArrowheads="1"/>
          </p:cNvSpPr>
          <p:nvPr/>
        </p:nvSpPr>
        <p:spPr bwMode="auto">
          <a:xfrm>
            <a:off x="2676525" y="2284413"/>
            <a:ext cx="3819525" cy="1358900"/>
          </a:xfrm>
          <a:prstGeom prst="triangle">
            <a:avLst>
              <a:gd name="adj" fmla="val 39361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586" name="Text Box 138"/>
          <p:cNvSpPr txBox="1">
            <a:spLocks noChangeArrowheads="1"/>
          </p:cNvSpPr>
          <p:nvPr/>
        </p:nvSpPr>
        <p:spPr bwMode="auto">
          <a:xfrm>
            <a:off x="3521075" y="3808413"/>
            <a:ext cx="2210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m</a:t>
            </a:r>
            <a:r>
              <a:rPr lang="fr-FR" sz="2000" dirty="0" smtClean="0"/>
              <a:t>essage numérique</a:t>
            </a:r>
            <a:endParaRPr lang="fr-FR" sz="2000" dirty="0"/>
          </a:p>
        </p:txBody>
      </p:sp>
      <p:sp>
        <p:nvSpPr>
          <p:cNvPr id="232587" name="Line 139"/>
          <p:cNvSpPr>
            <a:spLocks noChangeShapeType="1"/>
          </p:cNvSpPr>
          <p:nvPr/>
        </p:nvSpPr>
        <p:spPr bwMode="auto">
          <a:xfrm>
            <a:off x="1831975" y="3579813"/>
            <a:ext cx="5275263" cy="0"/>
          </a:xfrm>
          <a:prstGeom prst="line">
            <a:avLst/>
          </a:prstGeom>
          <a:noFill/>
          <a:ln w="76200">
            <a:solidFill>
              <a:schemeClr val="accent5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3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3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3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3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90" grpId="0" animBg="1"/>
      <p:bldP spid="232580" grpId="0" autoUpdateAnimBg="0"/>
      <p:bldP spid="232584" grpId="0" autoUpdateAnimBg="0"/>
      <p:bldP spid="232585" grpId="0" animBg="1"/>
      <p:bldP spid="232586" grpId="0" autoUpdateAnimBg="0"/>
      <p:bldP spid="2325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61122" name="Group 2"/>
          <p:cNvGrpSpPr>
            <a:grpSpLocks/>
          </p:cNvGrpSpPr>
          <p:nvPr/>
        </p:nvGrpSpPr>
        <p:grpSpPr bwMode="auto">
          <a:xfrm>
            <a:off x="6165850" y="2590800"/>
            <a:ext cx="2532063" cy="3829050"/>
            <a:chOff x="3899" y="1824"/>
            <a:chExt cx="1595" cy="2412"/>
          </a:xfrm>
        </p:grpSpPr>
        <p:sp>
          <p:nvSpPr>
            <p:cNvPr id="261123" name="Rectangle 3"/>
            <p:cNvSpPr>
              <a:spLocks noChangeArrowheads="1"/>
            </p:cNvSpPr>
            <p:nvPr/>
          </p:nvSpPr>
          <p:spPr bwMode="auto">
            <a:xfrm>
              <a:off x="3899" y="1824"/>
              <a:ext cx="1152" cy="2208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24" name="Rectangle 4"/>
            <p:cNvSpPr>
              <a:spLocks noChangeArrowheads="1"/>
            </p:cNvSpPr>
            <p:nvPr/>
          </p:nvSpPr>
          <p:spPr bwMode="auto">
            <a:xfrm>
              <a:off x="3899" y="2448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/>
                <a:t>15</a:t>
              </a:r>
              <a:endParaRPr lang="fr-FR" sz="2000" dirty="0"/>
            </a:p>
          </p:txBody>
        </p:sp>
        <p:sp>
          <p:nvSpPr>
            <p:cNvPr id="261125" name="Rectangle 5"/>
            <p:cNvSpPr>
              <a:spLocks noChangeArrowheads="1"/>
            </p:cNvSpPr>
            <p:nvPr/>
          </p:nvSpPr>
          <p:spPr bwMode="auto">
            <a:xfrm>
              <a:off x="3899" y="3552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15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61126" name="Rectangle 6"/>
            <p:cNvSpPr>
              <a:spLocks noChangeArrowheads="1"/>
            </p:cNvSpPr>
            <p:nvPr/>
          </p:nvSpPr>
          <p:spPr bwMode="auto">
            <a:xfrm>
              <a:off x="4298" y="2448"/>
              <a:ext cx="31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1127" name="Line 7"/>
            <p:cNvSpPr>
              <a:spLocks noChangeShapeType="1"/>
            </p:cNvSpPr>
            <p:nvPr/>
          </p:nvSpPr>
          <p:spPr bwMode="auto">
            <a:xfrm>
              <a:off x="4165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28" name="Line 8"/>
            <p:cNvSpPr>
              <a:spLocks noChangeShapeType="1"/>
            </p:cNvSpPr>
            <p:nvPr/>
          </p:nvSpPr>
          <p:spPr bwMode="auto">
            <a:xfrm>
              <a:off x="4431" y="22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61129" name="Group 9"/>
            <p:cNvGrpSpPr>
              <a:grpSpLocks/>
            </p:cNvGrpSpPr>
            <p:nvPr/>
          </p:nvGrpSpPr>
          <p:grpSpPr bwMode="auto">
            <a:xfrm>
              <a:off x="4785" y="2544"/>
              <a:ext cx="177" cy="192"/>
              <a:chOff x="1440" y="2160"/>
              <a:chExt cx="192" cy="192"/>
            </a:xfrm>
          </p:grpSpPr>
          <p:sp>
            <p:nvSpPr>
              <p:cNvPr id="261130" name="Oval 10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1131" name="Line 11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1132" name="Line 12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1133" name="Line 13"/>
            <p:cNvSpPr>
              <a:spLocks noChangeShapeType="1"/>
            </p:cNvSpPr>
            <p:nvPr/>
          </p:nvSpPr>
          <p:spPr bwMode="auto">
            <a:xfrm>
              <a:off x="4652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34" name="Line 14"/>
            <p:cNvSpPr>
              <a:spLocks noChangeShapeType="1"/>
            </p:cNvSpPr>
            <p:nvPr/>
          </p:nvSpPr>
          <p:spPr bwMode="auto">
            <a:xfrm>
              <a:off x="4962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35" name="Freeform 15"/>
            <p:cNvSpPr>
              <a:spLocks/>
            </p:cNvSpPr>
            <p:nvPr/>
          </p:nvSpPr>
          <p:spPr bwMode="auto">
            <a:xfrm>
              <a:off x="4032" y="2736"/>
              <a:ext cx="842" cy="816"/>
            </a:xfrm>
            <a:custGeom>
              <a:avLst/>
              <a:gdLst>
                <a:gd name="T0" fmla="*/ 0 w 912"/>
                <a:gd name="T1" fmla="*/ 816 h 816"/>
                <a:gd name="T2" fmla="*/ 0 w 912"/>
                <a:gd name="T3" fmla="*/ 672 h 816"/>
                <a:gd name="T4" fmla="*/ 912 w 912"/>
                <a:gd name="T5" fmla="*/ 288 h 816"/>
                <a:gd name="T6" fmla="*/ 912 w 912"/>
                <a:gd name="T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16">
                  <a:moveTo>
                    <a:pt x="0" y="816"/>
                  </a:moveTo>
                  <a:lnTo>
                    <a:pt x="0" y="672"/>
                  </a:lnTo>
                  <a:lnTo>
                    <a:pt x="912" y="288"/>
                  </a:lnTo>
                  <a:lnTo>
                    <a:pt x="912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36" name="Freeform 16"/>
            <p:cNvSpPr>
              <a:spLocks/>
            </p:cNvSpPr>
            <p:nvPr/>
          </p:nvSpPr>
          <p:spPr bwMode="auto">
            <a:xfrm>
              <a:off x="4032" y="2832"/>
              <a:ext cx="1152" cy="720"/>
            </a:xfrm>
            <a:custGeom>
              <a:avLst/>
              <a:gdLst>
                <a:gd name="T0" fmla="*/ 0 w 1248"/>
                <a:gd name="T1" fmla="*/ 0 h 720"/>
                <a:gd name="T2" fmla="*/ 0 w 1248"/>
                <a:gd name="T3" fmla="*/ 144 h 720"/>
                <a:gd name="T4" fmla="*/ 1248 w 1248"/>
                <a:gd name="T5" fmla="*/ 576 h 720"/>
                <a:gd name="T6" fmla="*/ 1248 w 1248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720">
                  <a:moveTo>
                    <a:pt x="0" y="0"/>
                  </a:moveTo>
                  <a:lnTo>
                    <a:pt x="0" y="144"/>
                  </a:lnTo>
                  <a:lnTo>
                    <a:pt x="1248" y="576"/>
                  </a:lnTo>
                  <a:lnTo>
                    <a:pt x="1248" y="72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37" name="Rectangle 17"/>
            <p:cNvSpPr>
              <a:spLocks noChangeArrowheads="1"/>
            </p:cNvSpPr>
            <p:nvPr/>
          </p:nvSpPr>
          <p:spPr bwMode="auto">
            <a:xfrm>
              <a:off x="5095" y="2448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/>
                <a:t>16</a:t>
              </a:r>
              <a:endParaRPr lang="fr-FR" sz="2000" dirty="0"/>
            </a:p>
          </p:txBody>
        </p:sp>
        <p:sp>
          <p:nvSpPr>
            <p:cNvPr id="261138" name="Rectangle 18"/>
            <p:cNvSpPr>
              <a:spLocks noChangeArrowheads="1"/>
            </p:cNvSpPr>
            <p:nvPr/>
          </p:nvSpPr>
          <p:spPr bwMode="auto">
            <a:xfrm>
              <a:off x="5095" y="3552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16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61139" name="Freeform 19"/>
            <p:cNvSpPr>
              <a:spLocks/>
            </p:cNvSpPr>
            <p:nvPr/>
          </p:nvSpPr>
          <p:spPr bwMode="auto">
            <a:xfrm flipH="1">
              <a:off x="5361" y="2640"/>
              <a:ext cx="133" cy="384"/>
            </a:xfrm>
            <a:custGeom>
              <a:avLst/>
              <a:gdLst>
                <a:gd name="T0" fmla="*/ 0 w 144"/>
                <a:gd name="T1" fmla="*/ 384 h 384"/>
                <a:gd name="T2" fmla="*/ 0 w 144"/>
                <a:gd name="T3" fmla="*/ 0 h 384"/>
                <a:gd name="T4" fmla="*/ 144 w 144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84">
                  <a:moveTo>
                    <a:pt x="0" y="38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40" name="Freeform 20"/>
            <p:cNvSpPr>
              <a:spLocks/>
            </p:cNvSpPr>
            <p:nvPr/>
          </p:nvSpPr>
          <p:spPr bwMode="auto">
            <a:xfrm flipH="1" flipV="1">
              <a:off x="5361" y="3408"/>
              <a:ext cx="133" cy="384"/>
            </a:xfrm>
            <a:custGeom>
              <a:avLst/>
              <a:gdLst>
                <a:gd name="T0" fmla="*/ 0 w 144"/>
                <a:gd name="T1" fmla="*/ 384 h 384"/>
                <a:gd name="T2" fmla="*/ 0 w 144"/>
                <a:gd name="T3" fmla="*/ 0 h 384"/>
                <a:gd name="T4" fmla="*/ 144 w 144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84">
                  <a:moveTo>
                    <a:pt x="0" y="38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41" name="Text Box 21"/>
            <p:cNvSpPr txBox="1">
              <a:spLocks noChangeArrowheads="1"/>
            </p:cNvSpPr>
            <p:nvPr/>
          </p:nvSpPr>
          <p:spPr bwMode="auto">
            <a:xfrm>
              <a:off x="4039" y="3984"/>
              <a:ext cx="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 dirty="0" smtClean="0"/>
                <a:t>ronde </a:t>
              </a:r>
              <a:r>
                <a:rPr lang="fr-FR" sz="2000" dirty="0"/>
                <a:t>n° 16</a:t>
              </a:r>
            </a:p>
          </p:txBody>
        </p:sp>
      </p:grp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561975" y="2590800"/>
            <a:ext cx="1828800" cy="3505200"/>
          </a:xfrm>
          <a:prstGeom prst="rect">
            <a:avLst/>
          </a:prstGeom>
          <a:solidFill>
            <a:srgbClr val="BCB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06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éseau de Feistel</a:t>
            </a:r>
            <a:endParaRPr lang="fr-FR" dirty="0"/>
          </a:p>
        </p:txBody>
      </p:sp>
      <p:sp>
        <p:nvSpPr>
          <p:cNvPr id="261144" name="Oval 24"/>
          <p:cNvSpPr>
            <a:spLocks noChangeArrowheads="1"/>
          </p:cNvSpPr>
          <p:nvPr/>
        </p:nvSpPr>
        <p:spPr bwMode="auto">
          <a:xfrm>
            <a:off x="2590800" y="533400"/>
            <a:ext cx="563563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000" b="1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1676400" y="1371600"/>
            <a:ext cx="2895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defTabSz="762000"/>
            <a:r>
              <a:rPr lang="fr-FR" sz="2000" dirty="0" smtClean="0">
                <a:solidFill>
                  <a:schemeClr val="bg1"/>
                </a:solidFill>
              </a:rPr>
              <a:t>génération de sous-clés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61146" name="Rectangle 26"/>
          <p:cNvSpPr>
            <a:spLocks noChangeArrowheads="1"/>
          </p:cNvSpPr>
          <p:nvPr/>
        </p:nvSpPr>
        <p:spPr bwMode="auto">
          <a:xfrm>
            <a:off x="141288" y="4495800"/>
            <a:ext cx="420687" cy="609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000">
                <a:solidFill>
                  <a:schemeClr val="tx1"/>
                </a:solidFill>
              </a:rPr>
              <a:t>m</a:t>
            </a:r>
          </a:p>
        </p:txBody>
      </p:sp>
      <p:grpSp>
        <p:nvGrpSpPr>
          <p:cNvPr id="261147" name="Group 27"/>
          <p:cNvGrpSpPr>
            <a:grpSpLocks/>
          </p:cNvGrpSpPr>
          <p:nvPr/>
        </p:nvGrpSpPr>
        <p:grpSpPr bwMode="auto">
          <a:xfrm>
            <a:off x="1970088" y="3733800"/>
            <a:ext cx="280987" cy="304800"/>
            <a:chOff x="1440" y="2160"/>
            <a:chExt cx="192" cy="192"/>
          </a:xfrm>
        </p:grpSpPr>
        <p:sp>
          <p:nvSpPr>
            <p:cNvPr id="261148" name="Oval 28"/>
            <p:cNvSpPr>
              <a:spLocks noChangeArrowheads="1"/>
            </p:cNvSpPr>
            <p:nvPr/>
          </p:nvSpPr>
          <p:spPr bwMode="auto">
            <a:xfrm>
              <a:off x="1440" y="2160"/>
              <a:ext cx="192" cy="19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9" name="Line 29"/>
            <p:cNvSpPr>
              <a:spLocks noChangeShapeType="1"/>
            </p:cNvSpPr>
            <p:nvPr/>
          </p:nvSpPr>
          <p:spPr bwMode="auto">
            <a:xfrm>
              <a:off x="1536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0" name="Line 30"/>
            <p:cNvSpPr>
              <a:spLocks noChangeShapeType="1"/>
            </p:cNvSpPr>
            <p:nvPr/>
          </p:nvSpPr>
          <p:spPr bwMode="auto">
            <a:xfrm>
              <a:off x="1440" y="225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151" name="Group 31"/>
          <p:cNvGrpSpPr>
            <a:grpSpLocks/>
          </p:cNvGrpSpPr>
          <p:nvPr/>
        </p:nvGrpSpPr>
        <p:grpSpPr bwMode="auto">
          <a:xfrm>
            <a:off x="984250" y="3200400"/>
            <a:ext cx="985838" cy="990600"/>
            <a:chOff x="620" y="2208"/>
            <a:chExt cx="621" cy="624"/>
          </a:xfrm>
        </p:grpSpPr>
        <p:sp>
          <p:nvSpPr>
            <p:cNvPr id="261152" name="Rectangle 32"/>
            <p:cNvSpPr>
              <a:spLocks noChangeArrowheads="1"/>
            </p:cNvSpPr>
            <p:nvPr/>
          </p:nvSpPr>
          <p:spPr bwMode="auto">
            <a:xfrm>
              <a:off x="753" y="2448"/>
              <a:ext cx="31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1153" name="Line 33"/>
            <p:cNvSpPr>
              <a:spLocks noChangeShapeType="1"/>
            </p:cNvSpPr>
            <p:nvPr/>
          </p:nvSpPr>
          <p:spPr bwMode="auto">
            <a:xfrm>
              <a:off x="620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54" name="Line 34"/>
            <p:cNvSpPr>
              <a:spLocks noChangeShapeType="1"/>
            </p:cNvSpPr>
            <p:nvPr/>
          </p:nvSpPr>
          <p:spPr bwMode="auto">
            <a:xfrm>
              <a:off x="886" y="22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55" name="Line 35"/>
            <p:cNvSpPr>
              <a:spLocks noChangeShapeType="1"/>
            </p:cNvSpPr>
            <p:nvPr/>
          </p:nvSpPr>
          <p:spPr bwMode="auto">
            <a:xfrm>
              <a:off x="1108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61156" name="Line 36"/>
          <p:cNvSpPr>
            <a:spLocks noChangeShapeType="1"/>
          </p:cNvSpPr>
          <p:nvPr/>
        </p:nvSpPr>
        <p:spPr bwMode="auto">
          <a:xfrm>
            <a:off x="2251075" y="3886200"/>
            <a:ext cx="211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7" name="Freeform 37"/>
          <p:cNvSpPr>
            <a:spLocks/>
          </p:cNvSpPr>
          <p:nvPr/>
        </p:nvSpPr>
        <p:spPr bwMode="auto">
          <a:xfrm>
            <a:off x="773113" y="4038600"/>
            <a:ext cx="1336675" cy="1295400"/>
          </a:xfrm>
          <a:custGeom>
            <a:avLst/>
            <a:gdLst>
              <a:gd name="T0" fmla="*/ 0 w 912"/>
              <a:gd name="T1" fmla="*/ 816 h 816"/>
              <a:gd name="T2" fmla="*/ 0 w 912"/>
              <a:gd name="T3" fmla="*/ 672 h 816"/>
              <a:gd name="T4" fmla="*/ 912 w 912"/>
              <a:gd name="T5" fmla="*/ 288 h 816"/>
              <a:gd name="T6" fmla="*/ 912 w 912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816">
                <a:moveTo>
                  <a:pt x="0" y="816"/>
                </a:moveTo>
                <a:lnTo>
                  <a:pt x="0" y="672"/>
                </a:lnTo>
                <a:lnTo>
                  <a:pt x="912" y="288"/>
                </a:lnTo>
                <a:lnTo>
                  <a:pt x="91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8" name="Freeform 38"/>
          <p:cNvSpPr>
            <a:spLocks/>
          </p:cNvSpPr>
          <p:nvPr/>
        </p:nvSpPr>
        <p:spPr bwMode="auto">
          <a:xfrm>
            <a:off x="773113" y="4191000"/>
            <a:ext cx="1828800" cy="1143000"/>
          </a:xfrm>
          <a:custGeom>
            <a:avLst/>
            <a:gdLst>
              <a:gd name="T0" fmla="*/ 0 w 1248"/>
              <a:gd name="T1" fmla="*/ 0 h 720"/>
              <a:gd name="T2" fmla="*/ 0 w 1248"/>
              <a:gd name="T3" fmla="*/ 144 h 720"/>
              <a:gd name="T4" fmla="*/ 1248 w 1248"/>
              <a:gd name="T5" fmla="*/ 576 h 720"/>
              <a:gd name="T6" fmla="*/ 1248 w 1248"/>
              <a:gd name="T7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720">
                <a:moveTo>
                  <a:pt x="0" y="0"/>
                </a:moveTo>
                <a:lnTo>
                  <a:pt x="0" y="144"/>
                </a:lnTo>
                <a:lnTo>
                  <a:pt x="1248" y="576"/>
                </a:lnTo>
                <a:lnTo>
                  <a:pt x="1248" y="72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9" name="Rectangle 39"/>
          <p:cNvSpPr>
            <a:spLocks noChangeArrowheads="1"/>
          </p:cNvSpPr>
          <p:nvPr/>
        </p:nvSpPr>
        <p:spPr bwMode="auto">
          <a:xfrm>
            <a:off x="2462213" y="3581400"/>
            <a:ext cx="422275" cy="609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/>
            <a:r>
              <a:rPr lang="fr-FR" sz="2000" dirty="0" smtClean="0"/>
              <a:t>D</a:t>
            </a:r>
            <a:r>
              <a:rPr lang="fr-FR" sz="2000" baseline="-25000" dirty="0" smtClean="0"/>
              <a:t>1</a:t>
            </a:r>
            <a:endParaRPr lang="fr-FR" sz="2000" dirty="0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2462213" y="5334000"/>
            <a:ext cx="422275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 smtClean="0">
                <a:solidFill>
                  <a:schemeClr val="bg1"/>
                </a:solidFill>
              </a:rPr>
              <a:t>G</a:t>
            </a:r>
            <a:r>
              <a:rPr lang="fr-FR" sz="2000" baseline="-25000" dirty="0" smtClean="0">
                <a:solidFill>
                  <a:schemeClr val="bg1"/>
                </a:solidFill>
              </a:rPr>
              <a:t>1</a:t>
            </a:r>
            <a:endParaRPr lang="fr-FR" sz="2000" dirty="0">
              <a:solidFill>
                <a:schemeClr val="bg1"/>
              </a:solidFill>
            </a:endParaRPr>
          </a:p>
        </p:txBody>
      </p:sp>
      <p:grpSp>
        <p:nvGrpSpPr>
          <p:cNvPr id="261161" name="Group 41"/>
          <p:cNvGrpSpPr>
            <a:grpSpLocks/>
          </p:cNvGrpSpPr>
          <p:nvPr/>
        </p:nvGrpSpPr>
        <p:grpSpPr bwMode="auto">
          <a:xfrm>
            <a:off x="2673350" y="3200400"/>
            <a:ext cx="2109788" cy="2743200"/>
            <a:chOff x="1684" y="2208"/>
            <a:chExt cx="1329" cy="1728"/>
          </a:xfrm>
        </p:grpSpPr>
        <p:sp>
          <p:nvSpPr>
            <p:cNvPr id="261162" name="Rectangle 42"/>
            <p:cNvSpPr>
              <a:spLocks noChangeArrowheads="1"/>
            </p:cNvSpPr>
            <p:nvPr/>
          </p:nvSpPr>
          <p:spPr bwMode="auto">
            <a:xfrm>
              <a:off x="1950" y="2448"/>
              <a:ext cx="31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1163" name="Line 43"/>
            <p:cNvSpPr>
              <a:spLocks noChangeShapeType="1"/>
            </p:cNvSpPr>
            <p:nvPr/>
          </p:nvSpPr>
          <p:spPr bwMode="auto">
            <a:xfrm>
              <a:off x="1817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64" name="Line 44"/>
            <p:cNvSpPr>
              <a:spLocks noChangeShapeType="1"/>
            </p:cNvSpPr>
            <p:nvPr/>
          </p:nvSpPr>
          <p:spPr bwMode="auto">
            <a:xfrm>
              <a:off x="2082" y="22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61165" name="Group 45"/>
            <p:cNvGrpSpPr>
              <a:grpSpLocks/>
            </p:cNvGrpSpPr>
            <p:nvPr/>
          </p:nvGrpSpPr>
          <p:grpSpPr bwMode="auto">
            <a:xfrm>
              <a:off x="2437" y="2544"/>
              <a:ext cx="177" cy="192"/>
              <a:chOff x="1440" y="2160"/>
              <a:chExt cx="192" cy="192"/>
            </a:xfrm>
          </p:grpSpPr>
          <p:sp>
            <p:nvSpPr>
              <p:cNvPr id="261166" name="Oval 4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1167" name="Line 47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1168" name="Line 48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1169" name="Line 49"/>
            <p:cNvSpPr>
              <a:spLocks noChangeShapeType="1"/>
            </p:cNvSpPr>
            <p:nvPr/>
          </p:nvSpPr>
          <p:spPr bwMode="auto">
            <a:xfrm>
              <a:off x="2304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70" name="Line 50"/>
            <p:cNvSpPr>
              <a:spLocks noChangeShapeType="1"/>
            </p:cNvSpPr>
            <p:nvPr/>
          </p:nvSpPr>
          <p:spPr bwMode="auto">
            <a:xfrm>
              <a:off x="2614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71" name="Freeform 51"/>
            <p:cNvSpPr>
              <a:spLocks/>
            </p:cNvSpPr>
            <p:nvPr/>
          </p:nvSpPr>
          <p:spPr bwMode="auto">
            <a:xfrm>
              <a:off x="1684" y="2736"/>
              <a:ext cx="842" cy="816"/>
            </a:xfrm>
            <a:custGeom>
              <a:avLst/>
              <a:gdLst>
                <a:gd name="T0" fmla="*/ 0 w 912"/>
                <a:gd name="T1" fmla="*/ 816 h 816"/>
                <a:gd name="T2" fmla="*/ 0 w 912"/>
                <a:gd name="T3" fmla="*/ 672 h 816"/>
                <a:gd name="T4" fmla="*/ 912 w 912"/>
                <a:gd name="T5" fmla="*/ 288 h 816"/>
                <a:gd name="T6" fmla="*/ 912 w 912"/>
                <a:gd name="T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16">
                  <a:moveTo>
                    <a:pt x="0" y="816"/>
                  </a:moveTo>
                  <a:lnTo>
                    <a:pt x="0" y="672"/>
                  </a:lnTo>
                  <a:lnTo>
                    <a:pt x="912" y="288"/>
                  </a:lnTo>
                  <a:lnTo>
                    <a:pt x="912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72" name="Freeform 52"/>
            <p:cNvSpPr>
              <a:spLocks/>
            </p:cNvSpPr>
            <p:nvPr/>
          </p:nvSpPr>
          <p:spPr bwMode="auto">
            <a:xfrm>
              <a:off x="1684" y="2832"/>
              <a:ext cx="1152" cy="720"/>
            </a:xfrm>
            <a:custGeom>
              <a:avLst/>
              <a:gdLst>
                <a:gd name="T0" fmla="*/ 0 w 1248"/>
                <a:gd name="T1" fmla="*/ 0 h 720"/>
                <a:gd name="T2" fmla="*/ 0 w 1248"/>
                <a:gd name="T3" fmla="*/ 144 h 720"/>
                <a:gd name="T4" fmla="*/ 1248 w 1248"/>
                <a:gd name="T5" fmla="*/ 576 h 720"/>
                <a:gd name="T6" fmla="*/ 1248 w 1248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720">
                  <a:moveTo>
                    <a:pt x="0" y="0"/>
                  </a:moveTo>
                  <a:lnTo>
                    <a:pt x="0" y="144"/>
                  </a:lnTo>
                  <a:lnTo>
                    <a:pt x="1248" y="576"/>
                  </a:lnTo>
                  <a:lnTo>
                    <a:pt x="1248" y="72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173" name="Rectangle 53"/>
            <p:cNvSpPr>
              <a:spLocks noChangeArrowheads="1"/>
            </p:cNvSpPr>
            <p:nvPr/>
          </p:nvSpPr>
          <p:spPr bwMode="auto">
            <a:xfrm>
              <a:off x="2747" y="2448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/>
                <a:t>D</a:t>
              </a:r>
              <a:r>
                <a:rPr lang="fr-FR" sz="2000" baseline="-25000" dirty="0" smtClean="0"/>
                <a:t>2</a:t>
              </a:r>
              <a:endParaRPr lang="fr-FR" sz="2000" dirty="0"/>
            </a:p>
          </p:txBody>
        </p:sp>
        <p:sp>
          <p:nvSpPr>
            <p:cNvPr id="261174" name="Rectangle 54"/>
            <p:cNvSpPr>
              <a:spLocks noChangeArrowheads="1"/>
            </p:cNvSpPr>
            <p:nvPr/>
          </p:nvSpPr>
          <p:spPr bwMode="auto">
            <a:xfrm>
              <a:off x="2747" y="3552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2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1175" name="Group 55"/>
          <p:cNvGrpSpPr>
            <a:grpSpLocks/>
          </p:cNvGrpSpPr>
          <p:nvPr/>
        </p:nvGrpSpPr>
        <p:grpSpPr bwMode="auto">
          <a:xfrm>
            <a:off x="4572000" y="3657600"/>
            <a:ext cx="1758950" cy="1676400"/>
            <a:chOff x="2880" y="2496"/>
            <a:chExt cx="1108" cy="1056"/>
          </a:xfrm>
        </p:grpSpPr>
        <p:sp>
          <p:nvSpPr>
            <p:cNvPr id="261176" name="Text Box 56"/>
            <p:cNvSpPr txBox="1">
              <a:spLocks noChangeArrowheads="1"/>
            </p:cNvSpPr>
            <p:nvPr/>
          </p:nvSpPr>
          <p:spPr bwMode="auto">
            <a:xfrm>
              <a:off x="3190" y="249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. . .</a:t>
              </a:r>
            </a:p>
          </p:txBody>
        </p:sp>
        <p:sp>
          <p:nvSpPr>
            <p:cNvPr id="261177" name="Text Box 57"/>
            <p:cNvSpPr txBox="1">
              <a:spLocks noChangeArrowheads="1"/>
            </p:cNvSpPr>
            <p:nvPr/>
          </p:nvSpPr>
          <p:spPr bwMode="auto">
            <a:xfrm>
              <a:off x="3190" y="321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. . .</a:t>
              </a:r>
            </a:p>
          </p:txBody>
        </p:sp>
        <p:sp>
          <p:nvSpPr>
            <p:cNvPr id="261178" name="Freeform 58"/>
            <p:cNvSpPr>
              <a:spLocks/>
            </p:cNvSpPr>
            <p:nvPr/>
          </p:nvSpPr>
          <p:spPr bwMode="auto">
            <a:xfrm>
              <a:off x="2880" y="2736"/>
              <a:ext cx="798" cy="816"/>
            </a:xfrm>
            <a:custGeom>
              <a:avLst/>
              <a:gdLst>
                <a:gd name="T0" fmla="*/ 0 w 912"/>
                <a:gd name="T1" fmla="*/ 816 h 816"/>
                <a:gd name="T2" fmla="*/ 0 w 912"/>
                <a:gd name="T3" fmla="*/ 672 h 816"/>
                <a:gd name="T4" fmla="*/ 912 w 912"/>
                <a:gd name="T5" fmla="*/ 288 h 816"/>
                <a:gd name="T6" fmla="*/ 912 w 912"/>
                <a:gd name="T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16">
                  <a:moveTo>
                    <a:pt x="0" y="816"/>
                  </a:moveTo>
                  <a:lnTo>
                    <a:pt x="0" y="672"/>
                  </a:lnTo>
                  <a:lnTo>
                    <a:pt x="912" y="288"/>
                  </a:lnTo>
                  <a:lnTo>
                    <a:pt x="912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79" name="Freeform 59"/>
            <p:cNvSpPr>
              <a:spLocks/>
            </p:cNvSpPr>
            <p:nvPr/>
          </p:nvSpPr>
          <p:spPr bwMode="auto">
            <a:xfrm>
              <a:off x="2880" y="2832"/>
              <a:ext cx="1108" cy="720"/>
            </a:xfrm>
            <a:custGeom>
              <a:avLst/>
              <a:gdLst>
                <a:gd name="T0" fmla="*/ 0 w 1248"/>
                <a:gd name="T1" fmla="*/ 0 h 720"/>
                <a:gd name="T2" fmla="*/ 0 w 1248"/>
                <a:gd name="T3" fmla="*/ 144 h 720"/>
                <a:gd name="T4" fmla="*/ 1248 w 1248"/>
                <a:gd name="T5" fmla="*/ 576 h 720"/>
                <a:gd name="T6" fmla="*/ 1248 w 1248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720">
                  <a:moveTo>
                    <a:pt x="0" y="0"/>
                  </a:moveTo>
                  <a:lnTo>
                    <a:pt x="0" y="144"/>
                  </a:lnTo>
                  <a:lnTo>
                    <a:pt x="1248" y="576"/>
                  </a:lnTo>
                  <a:lnTo>
                    <a:pt x="1248" y="72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1180" name="Group 60"/>
            <p:cNvGrpSpPr>
              <a:grpSpLocks/>
            </p:cNvGrpSpPr>
            <p:nvPr/>
          </p:nvGrpSpPr>
          <p:grpSpPr bwMode="auto">
            <a:xfrm>
              <a:off x="3589" y="2544"/>
              <a:ext cx="177" cy="192"/>
              <a:chOff x="1440" y="2160"/>
              <a:chExt cx="192" cy="192"/>
            </a:xfrm>
          </p:grpSpPr>
          <p:sp>
            <p:nvSpPr>
              <p:cNvPr id="261181" name="Oval 61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82" name="Line 62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83" name="Line 63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1184" name="Line 64"/>
            <p:cNvSpPr>
              <a:spLocks noChangeShapeType="1"/>
            </p:cNvSpPr>
            <p:nvPr/>
          </p:nvSpPr>
          <p:spPr bwMode="auto">
            <a:xfrm>
              <a:off x="3766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85" name="Line 65"/>
            <p:cNvSpPr>
              <a:spLocks noChangeShapeType="1"/>
            </p:cNvSpPr>
            <p:nvPr/>
          </p:nvSpPr>
          <p:spPr bwMode="auto">
            <a:xfrm>
              <a:off x="3013" y="2640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86" name="Rectangle 66"/>
          <p:cNvSpPr>
            <a:spLocks noChangeArrowheads="1"/>
          </p:cNvSpPr>
          <p:nvPr/>
        </p:nvSpPr>
        <p:spPr bwMode="auto">
          <a:xfrm>
            <a:off x="8582025" y="4495800"/>
            <a:ext cx="420688" cy="609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>
                <a:solidFill>
                  <a:srgbClr val="FFFFFF"/>
                </a:solidFill>
              </a:rPr>
              <a:t>e</a:t>
            </a:r>
          </a:p>
        </p:txBody>
      </p:sp>
      <p:grpSp>
        <p:nvGrpSpPr>
          <p:cNvPr id="261187" name="Group 67"/>
          <p:cNvGrpSpPr>
            <a:grpSpLocks/>
          </p:cNvGrpSpPr>
          <p:nvPr/>
        </p:nvGrpSpPr>
        <p:grpSpPr bwMode="auto">
          <a:xfrm>
            <a:off x="352425" y="3581400"/>
            <a:ext cx="631825" cy="2362200"/>
            <a:chOff x="222" y="2448"/>
            <a:chExt cx="398" cy="1488"/>
          </a:xfrm>
        </p:grpSpPr>
        <p:sp>
          <p:nvSpPr>
            <p:cNvPr id="261188" name="Rectangle 68"/>
            <p:cNvSpPr>
              <a:spLocks noChangeArrowheads="1"/>
            </p:cNvSpPr>
            <p:nvPr/>
          </p:nvSpPr>
          <p:spPr bwMode="auto">
            <a:xfrm>
              <a:off x="354" y="2448"/>
              <a:ext cx="26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dirty="0" smtClean="0"/>
                <a:t>D</a:t>
              </a:r>
              <a:r>
                <a:rPr lang="fr-FR" sz="2000" baseline="-25000" dirty="0" smtClean="0"/>
                <a:t>0</a:t>
              </a:r>
              <a:endParaRPr lang="fr-FR" sz="2000" dirty="0"/>
            </a:p>
          </p:txBody>
        </p:sp>
        <p:sp>
          <p:nvSpPr>
            <p:cNvPr id="261189" name="Rectangle 69"/>
            <p:cNvSpPr>
              <a:spLocks noChangeArrowheads="1"/>
            </p:cNvSpPr>
            <p:nvPr/>
          </p:nvSpPr>
          <p:spPr bwMode="auto">
            <a:xfrm>
              <a:off x="354" y="3552"/>
              <a:ext cx="266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G</a:t>
              </a:r>
              <a:r>
                <a:rPr lang="fr-FR" sz="2000" baseline="-25000" dirty="0" smtClean="0">
                  <a:solidFill>
                    <a:schemeClr val="bg1"/>
                  </a:solidFill>
                </a:rPr>
                <a:t>0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61190" name="Freeform 70"/>
            <p:cNvSpPr>
              <a:spLocks/>
            </p:cNvSpPr>
            <p:nvPr/>
          </p:nvSpPr>
          <p:spPr bwMode="auto">
            <a:xfrm>
              <a:off x="222" y="2640"/>
              <a:ext cx="132" cy="384"/>
            </a:xfrm>
            <a:custGeom>
              <a:avLst/>
              <a:gdLst>
                <a:gd name="T0" fmla="*/ 0 w 144"/>
                <a:gd name="T1" fmla="*/ 384 h 384"/>
                <a:gd name="T2" fmla="*/ 0 w 144"/>
                <a:gd name="T3" fmla="*/ 0 h 384"/>
                <a:gd name="T4" fmla="*/ 144 w 144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84">
                  <a:moveTo>
                    <a:pt x="0" y="38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91" name="Freeform 71"/>
            <p:cNvSpPr>
              <a:spLocks/>
            </p:cNvSpPr>
            <p:nvPr/>
          </p:nvSpPr>
          <p:spPr bwMode="auto">
            <a:xfrm flipV="1">
              <a:off x="222" y="3408"/>
              <a:ext cx="132" cy="384"/>
            </a:xfrm>
            <a:custGeom>
              <a:avLst/>
              <a:gdLst>
                <a:gd name="T0" fmla="*/ 0 w 144"/>
                <a:gd name="T1" fmla="*/ 384 h 384"/>
                <a:gd name="T2" fmla="*/ 0 w 144"/>
                <a:gd name="T3" fmla="*/ 0 h 384"/>
                <a:gd name="T4" fmla="*/ 144 w 144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84">
                  <a:moveTo>
                    <a:pt x="0" y="38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92" name="Line 72"/>
          <p:cNvSpPr>
            <a:spLocks noChangeShapeType="1"/>
          </p:cNvSpPr>
          <p:nvPr/>
        </p:nvSpPr>
        <p:spPr bwMode="auto">
          <a:xfrm>
            <a:off x="2873375" y="106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93" name="Group 73"/>
          <p:cNvGrpSpPr>
            <a:grpSpLocks/>
          </p:cNvGrpSpPr>
          <p:nvPr/>
        </p:nvGrpSpPr>
        <p:grpSpPr bwMode="auto">
          <a:xfrm>
            <a:off x="1139825" y="1905000"/>
            <a:ext cx="6189663" cy="1311275"/>
            <a:chOff x="718" y="1392"/>
            <a:chExt cx="3899" cy="826"/>
          </a:xfrm>
        </p:grpSpPr>
        <p:sp>
          <p:nvSpPr>
            <p:cNvPr id="261194" name="Oval 74"/>
            <p:cNvSpPr>
              <a:spLocks noChangeArrowheads="1"/>
            </p:cNvSpPr>
            <p:nvPr/>
          </p:nvSpPr>
          <p:spPr bwMode="auto">
            <a:xfrm>
              <a:off x="718" y="1882"/>
              <a:ext cx="355" cy="33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FFFFFF"/>
                  </a:solidFill>
                </a:rPr>
                <a:t>k</a:t>
              </a:r>
              <a:r>
                <a:rPr lang="fr-FR" sz="2000" b="1" baseline="-25000">
                  <a:solidFill>
                    <a:srgbClr val="FFFFFF"/>
                  </a:solidFill>
                </a:rPr>
                <a:t>1</a:t>
              </a:r>
              <a:endParaRPr lang="fr-FR" sz="2000" b="1">
                <a:solidFill>
                  <a:srgbClr val="FFFFFF"/>
                </a:solidFill>
              </a:endParaRPr>
            </a:p>
          </p:txBody>
        </p:sp>
        <p:sp>
          <p:nvSpPr>
            <p:cNvPr id="261195" name="Text Box 75"/>
            <p:cNvSpPr txBox="1">
              <a:spLocks noChangeArrowheads="1"/>
            </p:cNvSpPr>
            <p:nvPr/>
          </p:nvSpPr>
          <p:spPr bwMode="auto">
            <a:xfrm>
              <a:off x="3190" y="1920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. . .</a:t>
              </a:r>
            </a:p>
          </p:txBody>
        </p:sp>
        <p:sp>
          <p:nvSpPr>
            <p:cNvPr id="261196" name="Oval 76"/>
            <p:cNvSpPr>
              <a:spLocks noChangeArrowheads="1"/>
            </p:cNvSpPr>
            <p:nvPr/>
          </p:nvSpPr>
          <p:spPr bwMode="auto">
            <a:xfrm>
              <a:off x="1914" y="1882"/>
              <a:ext cx="355" cy="33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FFFFFF"/>
                  </a:solidFill>
                </a:rPr>
                <a:t>k</a:t>
              </a:r>
              <a:r>
                <a:rPr lang="fr-FR" sz="2000" b="1" baseline="-25000">
                  <a:solidFill>
                    <a:srgbClr val="FFFFFF"/>
                  </a:solidFill>
                </a:rPr>
                <a:t>2</a:t>
              </a:r>
              <a:endParaRPr lang="fr-FR" sz="2000" b="1">
                <a:solidFill>
                  <a:srgbClr val="FFFFFF"/>
                </a:solidFill>
              </a:endParaRPr>
            </a:p>
          </p:txBody>
        </p:sp>
        <p:sp>
          <p:nvSpPr>
            <p:cNvPr id="261197" name="Oval 77"/>
            <p:cNvSpPr>
              <a:spLocks noChangeArrowheads="1"/>
            </p:cNvSpPr>
            <p:nvPr/>
          </p:nvSpPr>
          <p:spPr bwMode="auto">
            <a:xfrm>
              <a:off x="4263" y="1882"/>
              <a:ext cx="354" cy="33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b="1">
                  <a:solidFill>
                    <a:srgbClr val="FFFFFF"/>
                  </a:solidFill>
                </a:rPr>
                <a:t>k</a:t>
              </a:r>
              <a:r>
                <a:rPr lang="fr-FR" sz="2000" b="1" baseline="-25000">
                  <a:solidFill>
                    <a:srgbClr val="FFFFFF"/>
                  </a:solidFill>
                </a:rPr>
                <a:t>16</a:t>
              </a:r>
              <a:endParaRPr lang="fr-FR" sz="2000" b="1">
                <a:solidFill>
                  <a:srgbClr val="FFFFFF"/>
                </a:solidFill>
              </a:endParaRPr>
            </a:p>
          </p:txBody>
        </p:sp>
        <p:sp>
          <p:nvSpPr>
            <p:cNvPr id="261198" name="Line 78"/>
            <p:cNvSpPr>
              <a:spLocks noChangeShapeType="1"/>
            </p:cNvSpPr>
            <p:nvPr/>
          </p:nvSpPr>
          <p:spPr bwMode="auto">
            <a:xfrm>
              <a:off x="886" y="163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99" name="Line 79"/>
            <p:cNvSpPr>
              <a:spLocks noChangeShapeType="1"/>
            </p:cNvSpPr>
            <p:nvPr/>
          </p:nvSpPr>
          <p:spPr bwMode="auto">
            <a:xfrm>
              <a:off x="886" y="1632"/>
              <a:ext cx="35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00" name="Line 80"/>
            <p:cNvSpPr>
              <a:spLocks noChangeShapeType="1"/>
            </p:cNvSpPr>
            <p:nvPr/>
          </p:nvSpPr>
          <p:spPr bwMode="auto">
            <a:xfrm>
              <a:off x="2082" y="163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01" name="Line 81"/>
            <p:cNvSpPr>
              <a:spLocks noChangeShapeType="1"/>
            </p:cNvSpPr>
            <p:nvPr/>
          </p:nvSpPr>
          <p:spPr bwMode="auto">
            <a:xfrm>
              <a:off x="3279" y="163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02" name="Line 82"/>
            <p:cNvSpPr>
              <a:spLocks noChangeShapeType="1"/>
            </p:cNvSpPr>
            <p:nvPr/>
          </p:nvSpPr>
          <p:spPr bwMode="auto">
            <a:xfrm>
              <a:off x="4431" y="163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03" name="Line 83"/>
            <p:cNvSpPr>
              <a:spLocks noChangeShapeType="1"/>
            </p:cNvSpPr>
            <p:nvPr/>
          </p:nvSpPr>
          <p:spPr bwMode="auto">
            <a:xfrm>
              <a:off x="1824" y="139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204" name="Text Box 84"/>
          <p:cNvSpPr txBox="1">
            <a:spLocks noChangeArrowheads="1"/>
          </p:cNvSpPr>
          <p:nvPr/>
        </p:nvSpPr>
        <p:spPr bwMode="auto">
          <a:xfrm>
            <a:off x="878128" y="6019800"/>
            <a:ext cx="1255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ronde </a:t>
            </a:r>
            <a:r>
              <a:rPr lang="fr-FR" sz="2000" dirty="0"/>
              <a:t>n°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26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26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2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2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6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2" grpId="0" animBg="1"/>
      <p:bldP spid="261144" grpId="0" animBg="1" autoUpdateAnimBg="0"/>
      <p:bldP spid="261145" grpId="0" animBg="1" autoUpdateAnimBg="0"/>
      <p:bldP spid="261146" grpId="0" animBg="1" autoUpdateAnimBg="0"/>
      <p:bldP spid="261156" grpId="0" animBg="1"/>
      <p:bldP spid="261157" grpId="0" animBg="1"/>
      <p:bldP spid="261158" grpId="0" animBg="1"/>
      <p:bldP spid="261159" grpId="0" animBg="1" autoUpdateAnimBg="0"/>
      <p:bldP spid="261160" grpId="0" animBg="1" autoUpdateAnimBg="0"/>
      <p:bldP spid="261186" grpId="0" animBg="1" autoUpdateAnimBg="0"/>
      <p:bldP spid="261192" grpId="0" animBg="1"/>
      <p:bldP spid="26120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267304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Data Encryption Standard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516313" y="1905000"/>
            <a:ext cx="2039937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chemeClr val="bg1"/>
                </a:solidFill>
              </a:rPr>
              <a:t>16 </a:t>
            </a:r>
            <a:r>
              <a:rPr lang="fr-FR" sz="2000" dirty="0" smtClean="0">
                <a:solidFill>
                  <a:schemeClr val="bg1"/>
                </a:solidFill>
              </a:rPr>
              <a:t>rondes</a:t>
            </a:r>
            <a:endParaRPr lang="fr-FR" sz="2000" dirty="0">
              <a:solidFill>
                <a:schemeClr val="bg1"/>
              </a:solidFill>
            </a:endParaRPr>
          </a:p>
          <a:p>
            <a:pPr algn="ctr" defTabSz="762000"/>
            <a:r>
              <a:rPr lang="fr-FR" sz="2000" dirty="0">
                <a:solidFill>
                  <a:schemeClr val="bg1"/>
                </a:solidFill>
              </a:rPr>
              <a:t>d</a:t>
            </a:r>
            <a:r>
              <a:rPr lang="fr-FR" sz="2000" dirty="0" smtClean="0">
                <a:solidFill>
                  <a:schemeClr val="bg1"/>
                </a:solidFill>
              </a:rPr>
              <a:t>e Feistel</a:t>
            </a:r>
            <a:endParaRPr lang="fr-FR" sz="2000" dirty="0">
              <a:solidFill>
                <a:schemeClr val="bg1"/>
              </a:solidFill>
            </a:endParaRPr>
          </a:p>
        </p:txBody>
      </p:sp>
      <p:grpSp>
        <p:nvGrpSpPr>
          <p:cNvPr id="267303" name="Group 39"/>
          <p:cNvGrpSpPr>
            <a:grpSpLocks/>
          </p:cNvGrpSpPr>
          <p:nvPr/>
        </p:nvGrpSpPr>
        <p:grpSpPr bwMode="auto">
          <a:xfrm>
            <a:off x="5627688" y="1905000"/>
            <a:ext cx="3516312" cy="1066800"/>
            <a:chOff x="3545" y="1200"/>
            <a:chExt cx="2215" cy="672"/>
          </a:xfrm>
        </p:grpSpPr>
        <p:sp>
          <p:nvSpPr>
            <p:cNvPr id="267269" name="Rectangle 5"/>
            <p:cNvSpPr>
              <a:spLocks noChangeArrowheads="1"/>
            </p:cNvSpPr>
            <p:nvPr/>
          </p:nvSpPr>
          <p:spPr bwMode="auto">
            <a:xfrm>
              <a:off x="3766" y="1200"/>
              <a:ext cx="794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dirty="0">
                  <a:solidFill>
                    <a:schemeClr val="bg1"/>
                  </a:solidFill>
                </a:rPr>
                <a:t>p</a:t>
              </a:r>
              <a:r>
                <a:rPr lang="fr-FR" dirty="0" smtClean="0">
                  <a:solidFill>
                    <a:schemeClr val="bg1"/>
                  </a:solidFill>
                </a:rPr>
                <a:t>ermutation</a:t>
              </a:r>
            </a:p>
            <a:p>
              <a:pPr algn="ctr" defTabSz="762000"/>
              <a:r>
                <a:rPr lang="fr-FR" dirty="0">
                  <a:solidFill>
                    <a:schemeClr val="bg1"/>
                  </a:solidFill>
                </a:rPr>
                <a:t>d</a:t>
              </a:r>
              <a:r>
                <a:rPr lang="fr-FR" dirty="0" smtClean="0">
                  <a:solidFill>
                    <a:schemeClr val="bg1"/>
                  </a:solidFill>
                </a:rPr>
                <a:t>e sortie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67270" name="Rectangle 6"/>
            <p:cNvSpPr>
              <a:spLocks noChangeArrowheads="1"/>
            </p:cNvSpPr>
            <p:nvPr/>
          </p:nvSpPr>
          <p:spPr bwMode="auto">
            <a:xfrm>
              <a:off x="4785" y="1392"/>
              <a:ext cx="975" cy="3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b</a:t>
              </a:r>
              <a:r>
                <a:rPr lang="fr-FR" sz="2000" dirty="0" smtClean="0">
                  <a:solidFill>
                    <a:schemeClr val="bg1"/>
                  </a:solidFill>
                </a:rPr>
                <a:t>loc chiffré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64 bit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67271" name="Line 7"/>
            <p:cNvSpPr>
              <a:spLocks noChangeShapeType="1"/>
            </p:cNvSpPr>
            <p:nvPr/>
          </p:nvSpPr>
          <p:spPr bwMode="auto">
            <a:xfrm>
              <a:off x="3545" y="1584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7272" name="Line 8"/>
            <p:cNvSpPr>
              <a:spLocks noChangeShapeType="1"/>
            </p:cNvSpPr>
            <p:nvPr/>
          </p:nvSpPr>
          <p:spPr bwMode="auto">
            <a:xfrm>
              <a:off x="4564" y="1584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7273" name="Group 9"/>
          <p:cNvGrpSpPr>
            <a:grpSpLocks/>
          </p:cNvGrpSpPr>
          <p:nvPr/>
        </p:nvGrpSpPr>
        <p:grpSpPr bwMode="auto">
          <a:xfrm>
            <a:off x="3798888" y="1066800"/>
            <a:ext cx="1406525" cy="838200"/>
            <a:chOff x="2393" y="672"/>
            <a:chExt cx="886" cy="528"/>
          </a:xfrm>
        </p:grpSpPr>
        <p:sp>
          <p:nvSpPr>
            <p:cNvPr id="267274" name="Oval 10"/>
            <p:cNvSpPr>
              <a:spLocks noChangeArrowheads="1"/>
            </p:cNvSpPr>
            <p:nvPr/>
          </p:nvSpPr>
          <p:spPr bwMode="auto">
            <a:xfrm>
              <a:off x="2393" y="672"/>
              <a:ext cx="886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rgbClr val="FFFFFF"/>
                  </a:solidFill>
                </a:rPr>
                <a:t>c</a:t>
              </a:r>
              <a:r>
                <a:rPr lang="fr-FR" sz="2000" dirty="0" smtClean="0">
                  <a:solidFill>
                    <a:srgbClr val="FFFFFF"/>
                  </a:solidFill>
                </a:rPr>
                <a:t>lé 56 bit</a:t>
              </a:r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267275" name="Line 11"/>
            <p:cNvSpPr>
              <a:spLocks noChangeShapeType="1"/>
            </p:cNvSpPr>
            <p:nvPr/>
          </p:nvSpPr>
          <p:spPr bwMode="auto">
            <a:xfrm>
              <a:off x="2836" y="96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67276" name="Group 12"/>
          <p:cNvGrpSpPr>
            <a:grpSpLocks/>
          </p:cNvGrpSpPr>
          <p:nvPr/>
        </p:nvGrpSpPr>
        <p:grpSpPr bwMode="auto">
          <a:xfrm>
            <a:off x="561975" y="3276600"/>
            <a:ext cx="8154988" cy="3124200"/>
            <a:chOff x="354" y="2064"/>
            <a:chExt cx="5137" cy="1968"/>
          </a:xfrm>
        </p:grpSpPr>
        <p:sp>
          <p:nvSpPr>
            <p:cNvPr id="267277" name="Rectangle 13"/>
            <p:cNvSpPr>
              <a:spLocks noChangeArrowheads="1"/>
            </p:cNvSpPr>
            <p:nvPr/>
          </p:nvSpPr>
          <p:spPr bwMode="auto">
            <a:xfrm>
              <a:off x="1241" y="2448"/>
              <a:ext cx="3500" cy="1584"/>
            </a:xfrm>
            <a:prstGeom prst="rect">
              <a:avLst/>
            </a:prstGeom>
            <a:solidFill>
              <a:srgbClr val="BCBCB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endParaRPr lang="fr-FR" sz="2000">
                <a:solidFill>
                  <a:schemeClr val="tx1"/>
                </a:solidFill>
              </a:endParaRPr>
            </a:p>
          </p:txBody>
        </p:sp>
        <p:sp>
          <p:nvSpPr>
            <p:cNvPr id="267278" name="Oval 14"/>
            <p:cNvSpPr>
              <a:spLocks noChangeArrowheads="1"/>
            </p:cNvSpPr>
            <p:nvPr/>
          </p:nvSpPr>
          <p:spPr bwMode="auto">
            <a:xfrm>
              <a:off x="1894" y="2064"/>
              <a:ext cx="1183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dirty="0">
                  <a:solidFill>
                    <a:srgbClr val="FFFFFF"/>
                  </a:solidFill>
                </a:rPr>
                <a:t>s</a:t>
              </a:r>
              <a:r>
                <a:rPr lang="fr-FR" dirty="0" smtClean="0">
                  <a:solidFill>
                    <a:srgbClr val="FFFFFF"/>
                  </a:solidFill>
                </a:rPr>
                <a:t>ous-clé 48 bit</a:t>
              </a: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267279" name="AutoShape 15"/>
            <p:cNvSpPr>
              <a:spLocks noChangeArrowheads="1"/>
            </p:cNvSpPr>
            <p:nvPr/>
          </p:nvSpPr>
          <p:spPr bwMode="auto">
            <a:xfrm rot="5400000">
              <a:off x="1195" y="2955"/>
              <a:ext cx="1200" cy="66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vert="eaVert" wrap="none" anchor="ctr"/>
            <a:lstStyle/>
            <a:p>
              <a:pPr defTabSz="762000"/>
              <a:r>
                <a:rPr lang="fr-FR" sz="1400" dirty="0">
                  <a:solidFill>
                    <a:schemeClr val="bg1"/>
                  </a:solidFill>
                </a:rPr>
                <a:t>expansion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67280" name="Group 16"/>
            <p:cNvGrpSpPr>
              <a:grpSpLocks/>
            </p:cNvGrpSpPr>
            <p:nvPr/>
          </p:nvGrpSpPr>
          <p:grpSpPr bwMode="auto">
            <a:xfrm>
              <a:off x="2393" y="3216"/>
              <a:ext cx="177" cy="192"/>
              <a:chOff x="1440" y="2160"/>
              <a:chExt cx="192" cy="192"/>
            </a:xfrm>
          </p:grpSpPr>
          <p:sp>
            <p:nvSpPr>
              <p:cNvPr id="267281" name="Oval 17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82" name="Line 18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83" name="Line 19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284" name="AutoShape 20"/>
            <p:cNvSpPr>
              <a:spLocks noChangeArrowheads="1"/>
            </p:cNvSpPr>
            <p:nvPr/>
          </p:nvSpPr>
          <p:spPr bwMode="auto">
            <a:xfrm rot="16200000" flipH="1">
              <a:off x="2568" y="2956"/>
              <a:ext cx="1200" cy="66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eaVert" wrap="none" anchor="ctr"/>
            <a:lstStyle/>
            <a:p>
              <a:pPr defTabSz="762000"/>
              <a:r>
                <a:rPr lang="fr-FR" sz="1400" dirty="0" smtClean="0">
                  <a:solidFill>
                    <a:schemeClr val="bg1"/>
                  </a:solidFill>
                </a:rPr>
                <a:t>réduction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67285" name="Rectangle 21"/>
            <p:cNvSpPr>
              <a:spLocks noChangeArrowheads="1"/>
            </p:cNvSpPr>
            <p:nvPr/>
          </p:nvSpPr>
          <p:spPr bwMode="auto">
            <a:xfrm>
              <a:off x="3766" y="2976"/>
              <a:ext cx="842" cy="57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1400">
                  <a:solidFill>
                    <a:schemeClr val="bg1"/>
                  </a:solidFill>
                </a:rPr>
                <a:t>permutation</a:t>
              </a:r>
            </a:p>
          </p:txBody>
        </p:sp>
        <p:sp>
          <p:nvSpPr>
            <p:cNvPr id="267286" name="Line 22"/>
            <p:cNvSpPr>
              <a:spLocks noChangeShapeType="1"/>
            </p:cNvSpPr>
            <p:nvPr/>
          </p:nvSpPr>
          <p:spPr bwMode="auto">
            <a:xfrm>
              <a:off x="886" y="331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7" name="Line 23"/>
            <p:cNvSpPr>
              <a:spLocks noChangeShapeType="1"/>
            </p:cNvSpPr>
            <p:nvPr/>
          </p:nvSpPr>
          <p:spPr bwMode="auto">
            <a:xfrm>
              <a:off x="2127" y="3312"/>
              <a:ext cx="2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8" name="Line 24"/>
            <p:cNvSpPr>
              <a:spLocks noChangeShapeType="1"/>
            </p:cNvSpPr>
            <p:nvPr/>
          </p:nvSpPr>
          <p:spPr bwMode="auto">
            <a:xfrm>
              <a:off x="2570" y="3312"/>
              <a:ext cx="2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9" name="Line 25"/>
            <p:cNvSpPr>
              <a:spLocks noChangeShapeType="1"/>
            </p:cNvSpPr>
            <p:nvPr/>
          </p:nvSpPr>
          <p:spPr bwMode="auto">
            <a:xfrm>
              <a:off x="3500" y="3312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0" name="Line 26"/>
            <p:cNvSpPr>
              <a:spLocks noChangeShapeType="1"/>
            </p:cNvSpPr>
            <p:nvPr/>
          </p:nvSpPr>
          <p:spPr bwMode="auto">
            <a:xfrm>
              <a:off x="4564" y="3312"/>
              <a:ext cx="4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1" name="Line 27"/>
            <p:cNvSpPr>
              <a:spLocks noChangeShapeType="1"/>
            </p:cNvSpPr>
            <p:nvPr/>
          </p:nvSpPr>
          <p:spPr bwMode="auto">
            <a:xfrm>
              <a:off x="2481" y="2352"/>
              <a:ext cx="0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2" name="Text Box 28"/>
            <p:cNvSpPr txBox="1">
              <a:spLocks noChangeArrowheads="1"/>
            </p:cNvSpPr>
            <p:nvPr/>
          </p:nvSpPr>
          <p:spPr bwMode="auto">
            <a:xfrm>
              <a:off x="354" y="3168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32 bit</a:t>
              </a:r>
            </a:p>
          </p:txBody>
        </p:sp>
        <p:sp>
          <p:nvSpPr>
            <p:cNvPr id="267293" name="Text Box 29"/>
            <p:cNvSpPr txBox="1">
              <a:spLocks noChangeArrowheads="1"/>
            </p:cNvSpPr>
            <p:nvPr/>
          </p:nvSpPr>
          <p:spPr bwMode="auto">
            <a:xfrm>
              <a:off x="5007" y="3168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/>
                <a:t>32 bit</a:t>
              </a:r>
            </a:p>
          </p:txBody>
        </p:sp>
        <p:sp>
          <p:nvSpPr>
            <p:cNvPr id="267294" name="Text Box 30"/>
            <p:cNvSpPr txBox="1">
              <a:spLocks noChangeArrowheads="1"/>
            </p:cNvSpPr>
            <p:nvPr/>
          </p:nvSpPr>
          <p:spPr bwMode="auto">
            <a:xfrm>
              <a:off x="2215" y="3456"/>
              <a:ext cx="4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dirty="0">
                  <a:solidFill>
                    <a:srgbClr val="FFFFFF"/>
                  </a:solidFill>
                </a:rPr>
                <a:t>48 </a:t>
              </a:r>
              <a:r>
                <a:rPr lang="fr-FR" sz="2000" dirty="0" smtClean="0">
                  <a:solidFill>
                    <a:srgbClr val="FFFFFF"/>
                  </a:solidFill>
                </a:rPr>
                <a:t>bit</a:t>
              </a:r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267295" name="Text Box 31"/>
            <p:cNvSpPr txBox="1">
              <a:spLocks noChangeArrowheads="1"/>
            </p:cNvSpPr>
            <p:nvPr/>
          </p:nvSpPr>
          <p:spPr bwMode="auto">
            <a:xfrm>
              <a:off x="3367" y="2208"/>
              <a:ext cx="7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000" dirty="0" smtClean="0"/>
                <a:t>fonction </a:t>
              </a:r>
              <a:r>
                <a:rPr lang="fr-FR" sz="2000" dirty="0"/>
                <a:t>f</a:t>
              </a:r>
            </a:p>
          </p:txBody>
        </p:sp>
      </p:grpSp>
      <p:grpSp>
        <p:nvGrpSpPr>
          <p:cNvPr id="267302" name="Group 38"/>
          <p:cNvGrpSpPr>
            <a:grpSpLocks/>
          </p:cNvGrpSpPr>
          <p:nvPr/>
        </p:nvGrpSpPr>
        <p:grpSpPr bwMode="auto">
          <a:xfrm>
            <a:off x="0" y="1905000"/>
            <a:ext cx="3516313" cy="1066800"/>
            <a:chOff x="0" y="1200"/>
            <a:chExt cx="2215" cy="672"/>
          </a:xfrm>
        </p:grpSpPr>
        <p:sp>
          <p:nvSpPr>
            <p:cNvPr id="267297" name="Rectangle 33"/>
            <p:cNvSpPr>
              <a:spLocks noChangeArrowheads="1"/>
            </p:cNvSpPr>
            <p:nvPr/>
          </p:nvSpPr>
          <p:spPr bwMode="auto">
            <a:xfrm>
              <a:off x="0" y="1392"/>
              <a:ext cx="975" cy="38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dirty="0"/>
                <a:t>b</a:t>
              </a:r>
              <a:r>
                <a:rPr lang="fr-FR" sz="2000" dirty="0" smtClean="0">
                  <a:solidFill>
                    <a:schemeClr val="tx1"/>
                  </a:solidFill>
                </a:rPr>
                <a:t>loc en clair</a:t>
              </a:r>
            </a:p>
            <a:p>
              <a:pPr algn="ctr" defTabSz="762000"/>
              <a:r>
                <a:rPr lang="fr-FR" sz="2000" dirty="0" smtClean="0">
                  <a:solidFill>
                    <a:schemeClr val="tx1"/>
                  </a:solidFill>
                </a:rPr>
                <a:t>64 bit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67298" name="Line 34"/>
            <p:cNvSpPr>
              <a:spLocks noChangeShapeType="1"/>
            </p:cNvSpPr>
            <p:nvPr/>
          </p:nvSpPr>
          <p:spPr bwMode="auto">
            <a:xfrm>
              <a:off x="975" y="1584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9" name="Line 35"/>
            <p:cNvSpPr>
              <a:spLocks noChangeShapeType="1"/>
            </p:cNvSpPr>
            <p:nvPr/>
          </p:nvSpPr>
          <p:spPr bwMode="auto">
            <a:xfrm>
              <a:off x="1994" y="1584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00" name="Rectangle 36"/>
            <p:cNvSpPr>
              <a:spLocks noChangeArrowheads="1"/>
            </p:cNvSpPr>
            <p:nvPr/>
          </p:nvSpPr>
          <p:spPr bwMode="auto">
            <a:xfrm>
              <a:off x="1196" y="1200"/>
              <a:ext cx="820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dirty="0">
                  <a:solidFill>
                    <a:schemeClr val="bg1"/>
                  </a:solidFill>
                </a:rPr>
                <a:t>p</a:t>
              </a:r>
              <a:r>
                <a:rPr lang="fr-FR" dirty="0" smtClean="0">
                  <a:solidFill>
                    <a:schemeClr val="bg1"/>
                  </a:solidFill>
                </a:rPr>
                <a:t>ermutation</a:t>
              </a:r>
            </a:p>
            <a:p>
              <a:pPr algn="ctr" defTabSz="762000"/>
              <a:r>
                <a:rPr lang="fr-FR" dirty="0">
                  <a:solidFill>
                    <a:schemeClr val="bg1"/>
                  </a:solidFill>
                </a:rPr>
                <a:t>d</a:t>
              </a:r>
              <a:r>
                <a:rPr lang="fr-FR" dirty="0" smtClean="0">
                  <a:solidFill>
                    <a:schemeClr val="bg1"/>
                  </a:solidFill>
                </a:rPr>
                <a:t>’entrée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7308" name="Group 44"/>
          <p:cNvGrpSpPr>
            <a:grpSpLocks/>
          </p:cNvGrpSpPr>
          <p:nvPr/>
        </p:nvGrpSpPr>
        <p:grpSpPr bwMode="auto">
          <a:xfrm>
            <a:off x="149225" y="838200"/>
            <a:ext cx="3355975" cy="1331913"/>
            <a:chOff x="94" y="528"/>
            <a:chExt cx="2114" cy="839"/>
          </a:xfrm>
        </p:grpSpPr>
        <p:sp>
          <p:nvSpPr>
            <p:cNvPr id="267305" name="Oval 41"/>
            <p:cNvSpPr>
              <a:spLocks noChangeArrowheads="1"/>
            </p:cNvSpPr>
            <p:nvPr/>
          </p:nvSpPr>
          <p:spPr bwMode="auto">
            <a:xfrm>
              <a:off x="336" y="528"/>
              <a:ext cx="1248" cy="48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2400" dirty="0">
                  <a:solidFill>
                    <a:schemeClr val="bg1"/>
                  </a:solidFill>
                </a:rPr>
                <a:t>c</a:t>
              </a:r>
              <a:r>
                <a:rPr lang="en-GB" sz="2400" dirty="0" smtClean="0">
                  <a:solidFill>
                    <a:schemeClr val="bg1"/>
                  </a:solidFill>
                </a:rPr>
                <a:t>lé 128 bit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267306" name="Text Box 42"/>
            <p:cNvSpPr txBox="1">
              <a:spLocks noChangeArrowheads="1"/>
            </p:cNvSpPr>
            <p:nvPr/>
          </p:nvSpPr>
          <p:spPr bwMode="auto">
            <a:xfrm>
              <a:off x="94" y="960"/>
              <a:ext cx="10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</a:rPr>
                <a:t>Lucifer</a:t>
              </a:r>
            </a:p>
          </p:txBody>
        </p:sp>
        <p:sp>
          <p:nvSpPr>
            <p:cNvPr id="267307" name="AutoShape 43"/>
            <p:cNvSpPr>
              <a:spLocks noChangeArrowheads="1"/>
            </p:cNvSpPr>
            <p:nvPr/>
          </p:nvSpPr>
          <p:spPr bwMode="auto">
            <a:xfrm>
              <a:off x="1680" y="624"/>
              <a:ext cx="528" cy="336"/>
            </a:xfrm>
            <a:prstGeom prst="rightArrow">
              <a:avLst>
                <a:gd name="adj1" fmla="val 50000"/>
                <a:gd name="adj2" fmla="val 39286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67309" name="Text Box 45"/>
          <p:cNvSpPr txBox="1">
            <a:spLocks noChangeArrowheads="1"/>
          </p:cNvSpPr>
          <p:nvPr/>
        </p:nvSpPr>
        <p:spPr bwMode="auto">
          <a:xfrm>
            <a:off x="5334000" y="9144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6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6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271482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éduction à 32 bit</a:t>
            </a:r>
            <a:endParaRPr lang="fr-FR" dirty="0"/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48 bit</a:t>
            </a:r>
          </a:p>
        </p:txBody>
      </p:sp>
      <p:sp>
        <p:nvSpPr>
          <p:cNvPr id="271364" name="AutoShape 4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AutoShape 5"/>
          <p:cNvSpPr>
            <a:spLocks noChangeArrowheads="1"/>
          </p:cNvSpPr>
          <p:nvPr/>
        </p:nvSpPr>
        <p:spPr bwMode="auto">
          <a:xfrm>
            <a:off x="381000" y="1676400"/>
            <a:ext cx="8382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6" name="AutoShape 6"/>
          <p:cNvSpPr>
            <a:spLocks noChangeArrowheads="1"/>
          </p:cNvSpPr>
          <p:nvPr/>
        </p:nvSpPr>
        <p:spPr bwMode="auto">
          <a:xfrm rot="16200000" flipH="1">
            <a:off x="793750" y="1492250"/>
            <a:ext cx="1905000" cy="10541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 defTabSz="762000"/>
            <a:r>
              <a:rPr lang="fr-FR" sz="1400">
                <a:solidFill>
                  <a:schemeClr val="bg1"/>
                </a:solidFill>
              </a:rPr>
              <a:t>reduction</a:t>
            </a:r>
          </a:p>
        </p:txBody>
      </p:sp>
      <p:sp>
        <p:nvSpPr>
          <p:cNvPr id="271367" name="AutoShape 7"/>
          <p:cNvSpPr>
            <a:spLocks noChangeArrowheads="1"/>
          </p:cNvSpPr>
          <p:nvPr/>
        </p:nvSpPr>
        <p:spPr bwMode="auto">
          <a:xfrm>
            <a:off x="1441450" y="4191000"/>
            <a:ext cx="8382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1368" name="Group 8"/>
          <p:cNvGrpSpPr>
            <a:grpSpLocks/>
          </p:cNvGrpSpPr>
          <p:nvPr/>
        </p:nvGrpSpPr>
        <p:grpSpPr bwMode="auto">
          <a:xfrm>
            <a:off x="3803650" y="3276600"/>
            <a:ext cx="2514600" cy="2895600"/>
            <a:chOff x="2352" y="1488"/>
            <a:chExt cx="1584" cy="1824"/>
          </a:xfrm>
          <a:solidFill>
            <a:srgbClr val="FFC000"/>
          </a:solidFill>
        </p:grpSpPr>
        <p:sp>
          <p:nvSpPr>
            <p:cNvPr id="271369" name="Line 9"/>
            <p:cNvSpPr>
              <a:spLocks noChangeShapeType="1"/>
            </p:cNvSpPr>
            <p:nvPr/>
          </p:nvSpPr>
          <p:spPr bwMode="auto">
            <a:xfrm>
              <a:off x="2352" y="153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0" name="Line 10"/>
            <p:cNvSpPr>
              <a:spLocks noChangeShapeType="1"/>
            </p:cNvSpPr>
            <p:nvPr/>
          </p:nvSpPr>
          <p:spPr bwMode="auto">
            <a:xfrm>
              <a:off x="2352" y="177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1" name="Line 11"/>
            <p:cNvSpPr>
              <a:spLocks noChangeShapeType="1"/>
            </p:cNvSpPr>
            <p:nvPr/>
          </p:nvSpPr>
          <p:spPr bwMode="auto">
            <a:xfrm>
              <a:off x="2352" y="201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2" name="Line 12"/>
            <p:cNvSpPr>
              <a:spLocks noChangeShapeType="1"/>
            </p:cNvSpPr>
            <p:nvPr/>
          </p:nvSpPr>
          <p:spPr bwMode="auto">
            <a:xfrm>
              <a:off x="2352" y="225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3" name="Line 13"/>
            <p:cNvSpPr>
              <a:spLocks noChangeShapeType="1"/>
            </p:cNvSpPr>
            <p:nvPr/>
          </p:nvSpPr>
          <p:spPr bwMode="auto">
            <a:xfrm>
              <a:off x="2352" y="249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4" name="Line 14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5" name="Line 15"/>
            <p:cNvSpPr>
              <a:spLocks noChangeShapeType="1"/>
            </p:cNvSpPr>
            <p:nvPr/>
          </p:nvSpPr>
          <p:spPr bwMode="auto">
            <a:xfrm>
              <a:off x="2352" y="297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1376" name="Line 16"/>
            <p:cNvSpPr>
              <a:spLocks noChangeShapeType="1"/>
            </p:cNvSpPr>
            <p:nvPr/>
          </p:nvSpPr>
          <p:spPr bwMode="auto">
            <a:xfrm>
              <a:off x="2352" y="3216"/>
              <a:ext cx="28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271377" name="Group 17"/>
            <p:cNvGrpSpPr>
              <a:grpSpLocks/>
            </p:cNvGrpSpPr>
            <p:nvPr/>
          </p:nvGrpSpPr>
          <p:grpSpPr bwMode="auto">
            <a:xfrm>
              <a:off x="2640" y="1488"/>
              <a:ext cx="1296" cy="1824"/>
              <a:chOff x="2640" y="1488"/>
              <a:chExt cx="1296" cy="1824"/>
            </a:xfrm>
            <a:grpFill/>
          </p:grpSpPr>
          <p:sp>
            <p:nvSpPr>
              <p:cNvPr id="271378" name="Rectangle 18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 dirty="0">
                    <a:solidFill>
                      <a:schemeClr val="tx1"/>
                    </a:solidFill>
                  </a:rPr>
                  <a:t>S-Box 1</a:t>
                </a:r>
              </a:p>
            </p:txBody>
          </p:sp>
          <p:sp>
            <p:nvSpPr>
              <p:cNvPr id="271379" name="Rectangle 19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2</a:t>
                </a:r>
              </a:p>
            </p:txBody>
          </p:sp>
          <p:sp>
            <p:nvSpPr>
              <p:cNvPr id="271380" name="Rectangle 20"/>
              <p:cNvSpPr>
                <a:spLocks noChangeArrowheads="1"/>
              </p:cNvSpPr>
              <p:nvPr/>
            </p:nvSpPr>
            <p:spPr bwMode="auto">
              <a:xfrm>
                <a:off x="2640" y="196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3</a:t>
                </a:r>
              </a:p>
            </p:txBody>
          </p:sp>
          <p:sp>
            <p:nvSpPr>
              <p:cNvPr id="271381" name="Rectangle 21"/>
              <p:cNvSpPr>
                <a:spLocks noChangeArrowheads="1"/>
              </p:cNvSpPr>
              <p:nvPr/>
            </p:nvSpPr>
            <p:spPr bwMode="auto">
              <a:xfrm>
                <a:off x="2640" y="220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4</a:t>
                </a:r>
              </a:p>
            </p:txBody>
          </p:sp>
          <p:sp>
            <p:nvSpPr>
              <p:cNvPr id="271382" name="Rectangle 22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5</a:t>
                </a:r>
              </a:p>
            </p:txBody>
          </p:sp>
          <p:sp>
            <p:nvSpPr>
              <p:cNvPr id="271383" name="Rectangle 2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6</a:t>
                </a:r>
              </a:p>
            </p:txBody>
          </p:sp>
          <p:sp>
            <p:nvSpPr>
              <p:cNvPr id="271384" name="Rectangle 24"/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7</a:t>
                </a:r>
              </a:p>
            </p:txBody>
          </p:sp>
          <p:sp>
            <p:nvSpPr>
              <p:cNvPr id="271385" name="Rectangle 25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defTabSz="762000"/>
                <a:r>
                  <a:rPr lang="fr-FR">
                    <a:solidFill>
                      <a:schemeClr val="tx1"/>
                    </a:solidFill>
                  </a:rPr>
                  <a:t>S-Box 8</a:t>
                </a:r>
              </a:p>
            </p:txBody>
          </p:sp>
          <p:sp>
            <p:nvSpPr>
              <p:cNvPr id="271386" name="Line 26"/>
              <p:cNvSpPr>
                <a:spLocks noChangeShapeType="1"/>
              </p:cNvSpPr>
              <p:nvPr/>
            </p:nvSpPr>
            <p:spPr bwMode="auto">
              <a:xfrm>
                <a:off x="3264" y="158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87" name="Line 27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88" name="Line 28"/>
              <p:cNvSpPr>
                <a:spLocks noChangeShapeType="1"/>
              </p:cNvSpPr>
              <p:nvPr/>
            </p:nvSpPr>
            <p:spPr bwMode="auto">
              <a:xfrm>
                <a:off x="3264" y="206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89" name="Line 29"/>
              <p:cNvSpPr>
                <a:spLocks noChangeShapeType="1"/>
              </p:cNvSpPr>
              <p:nvPr/>
            </p:nvSpPr>
            <p:spPr bwMode="auto">
              <a:xfrm>
                <a:off x="3264" y="230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0" name="Line 30"/>
              <p:cNvSpPr>
                <a:spLocks noChangeShapeType="1"/>
              </p:cNvSpPr>
              <p:nvPr/>
            </p:nvSpPr>
            <p:spPr bwMode="auto">
              <a:xfrm>
                <a:off x="3264" y="254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1" name="Line 31"/>
              <p:cNvSpPr>
                <a:spLocks noChangeShapeType="1"/>
              </p:cNvSpPr>
              <p:nvPr/>
            </p:nvSpPr>
            <p:spPr bwMode="auto">
              <a:xfrm>
                <a:off x="3264" y="278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2" name="Line 32"/>
              <p:cNvSpPr>
                <a:spLocks noChangeShapeType="1"/>
              </p:cNvSpPr>
              <p:nvPr/>
            </p:nvSpPr>
            <p:spPr bwMode="auto">
              <a:xfrm>
                <a:off x="3264" y="302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3" name="Line 33"/>
              <p:cNvSpPr>
                <a:spLocks noChangeShapeType="1"/>
              </p:cNvSpPr>
              <p:nvPr/>
            </p:nvSpPr>
            <p:spPr bwMode="auto">
              <a:xfrm>
                <a:off x="3264" y="3264"/>
                <a:ext cx="28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4" name="Rectangle 34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5" name="Rectangle 35"/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6" name="Rectangle 36"/>
              <p:cNvSpPr>
                <a:spLocks noChangeArrowheads="1"/>
              </p:cNvSpPr>
              <p:nvPr/>
            </p:nvSpPr>
            <p:spPr bwMode="auto">
              <a:xfrm>
                <a:off x="3744" y="15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7" name="Rectangle 37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8" name="Rectangle 38"/>
              <p:cNvSpPr>
                <a:spLocks noChangeArrowheads="1"/>
              </p:cNvSpPr>
              <p:nvPr/>
            </p:nvSpPr>
            <p:spPr bwMode="auto">
              <a:xfrm>
                <a:off x="3552" y="17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399" name="Rectangle 39"/>
              <p:cNvSpPr>
                <a:spLocks noChangeArrowheads="1"/>
              </p:cNvSpPr>
              <p:nvPr/>
            </p:nvSpPr>
            <p:spPr bwMode="auto">
              <a:xfrm>
                <a:off x="3648" y="17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0" name="Rectangle 40"/>
              <p:cNvSpPr>
                <a:spLocks noChangeArrowheads="1"/>
              </p:cNvSpPr>
              <p:nvPr/>
            </p:nvSpPr>
            <p:spPr bwMode="auto">
              <a:xfrm>
                <a:off x="3744" y="17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1" name="Rectangle 41"/>
              <p:cNvSpPr>
                <a:spLocks noChangeArrowheads="1"/>
              </p:cNvSpPr>
              <p:nvPr/>
            </p:nvSpPr>
            <p:spPr bwMode="auto">
              <a:xfrm>
                <a:off x="3840" y="17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2" name="Rectangle 42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3" name="Rectangle 43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4" name="Rectangle 44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5" name="Rectangle 45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6" name="Rectangle 4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7" name="Rectangle 47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8" name="Rectangle 48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09" name="Rectangle 49"/>
              <p:cNvSpPr>
                <a:spLocks noChangeArrowheads="1"/>
              </p:cNvSpPr>
              <p:nvPr/>
            </p:nvSpPr>
            <p:spPr bwMode="auto">
              <a:xfrm>
                <a:off x="3840" y="225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0" name="Rectangle 50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1" name="Rectangle 51"/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2" name="Rectangle 52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3" name="Rectangle 53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4" name="Rectangle 54"/>
              <p:cNvSpPr>
                <a:spLocks noChangeArrowheads="1"/>
              </p:cNvSpPr>
              <p:nvPr/>
            </p:nvSpPr>
            <p:spPr bwMode="auto">
              <a:xfrm>
                <a:off x="3552" y="27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5" name="Rectangle 55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6" name="Rectangle 56"/>
              <p:cNvSpPr>
                <a:spLocks noChangeArrowheads="1"/>
              </p:cNvSpPr>
              <p:nvPr/>
            </p:nvSpPr>
            <p:spPr bwMode="auto">
              <a:xfrm>
                <a:off x="3744" y="27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7" name="Rectangle 57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8" name="Rectangle 58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19" name="Rectangle 5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20" name="Rectangle 60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21" name="Rectangle 61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22" name="Rectangle 62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23" name="Rectangle 63"/>
              <p:cNvSpPr>
                <a:spLocks noChangeArrowheads="1"/>
              </p:cNvSpPr>
              <p:nvPr/>
            </p:nvSpPr>
            <p:spPr bwMode="auto">
              <a:xfrm>
                <a:off x="3648" y="32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24" name="Rectangle 64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71425" name="Rectangle 65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96" cy="9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71426" name="Group 66"/>
          <p:cNvGrpSpPr>
            <a:grpSpLocks/>
          </p:cNvGrpSpPr>
          <p:nvPr/>
        </p:nvGrpSpPr>
        <p:grpSpPr bwMode="auto">
          <a:xfrm>
            <a:off x="2508250" y="3048000"/>
            <a:ext cx="1295400" cy="3200400"/>
            <a:chOff x="1536" y="1344"/>
            <a:chExt cx="816" cy="2016"/>
          </a:xfrm>
          <a:solidFill>
            <a:srgbClr val="92D050"/>
          </a:solidFill>
        </p:grpSpPr>
        <p:sp>
          <p:nvSpPr>
            <p:cNvPr id="271427" name="Rectangle 67"/>
            <p:cNvSpPr>
              <a:spLocks noChangeArrowheads="1"/>
            </p:cNvSpPr>
            <p:nvPr/>
          </p:nvSpPr>
          <p:spPr bwMode="auto">
            <a:xfrm>
              <a:off x="1776" y="14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28" name="Rectangle 68"/>
            <p:cNvSpPr>
              <a:spLocks noChangeArrowheads="1"/>
            </p:cNvSpPr>
            <p:nvPr/>
          </p:nvSpPr>
          <p:spPr bwMode="auto">
            <a:xfrm>
              <a:off x="1872" y="14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29" name="Rectangle 69"/>
            <p:cNvSpPr>
              <a:spLocks noChangeArrowheads="1"/>
            </p:cNvSpPr>
            <p:nvPr/>
          </p:nvSpPr>
          <p:spPr bwMode="auto">
            <a:xfrm>
              <a:off x="1968" y="14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0" name="Rectangle 70"/>
            <p:cNvSpPr>
              <a:spLocks noChangeArrowheads="1"/>
            </p:cNvSpPr>
            <p:nvPr/>
          </p:nvSpPr>
          <p:spPr bwMode="auto">
            <a:xfrm>
              <a:off x="2064" y="14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1" name="Rectangle 71"/>
            <p:cNvSpPr>
              <a:spLocks noChangeArrowheads="1"/>
            </p:cNvSpPr>
            <p:nvPr/>
          </p:nvSpPr>
          <p:spPr bwMode="auto">
            <a:xfrm>
              <a:off x="2160" y="14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2" name="Rectangle 72"/>
            <p:cNvSpPr>
              <a:spLocks noChangeArrowheads="1"/>
            </p:cNvSpPr>
            <p:nvPr/>
          </p:nvSpPr>
          <p:spPr bwMode="auto">
            <a:xfrm>
              <a:off x="2256" y="14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3" name="Rectangle 73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4" name="Rectangle 74"/>
            <p:cNvSpPr>
              <a:spLocks noChangeArrowheads="1"/>
            </p:cNvSpPr>
            <p:nvPr/>
          </p:nvSpPr>
          <p:spPr bwMode="auto">
            <a:xfrm>
              <a:off x="1872" y="17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5" name="Rectangle 75"/>
            <p:cNvSpPr>
              <a:spLocks noChangeArrowheads="1"/>
            </p:cNvSpPr>
            <p:nvPr/>
          </p:nvSpPr>
          <p:spPr bwMode="auto">
            <a:xfrm>
              <a:off x="1968" y="17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6" name="Rectangle 76"/>
            <p:cNvSpPr>
              <a:spLocks noChangeArrowheads="1"/>
            </p:cNvSpPr>
            <p:nvPr/>
          </p:nvSpPr>
          <p:spPr bwMode="auto">
            <a:xfrm>
              <a:off x="2064" y="17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7" name="Rectangle 77"/>
            <p:cNvSpPr>
              <a:spLocks noChangeArrowheads="1"/>
            </p:cNvSpPr>
            <p:nvPr/>
          </p:nvSpPr>
          <p:spPr bwMode="auto">
            <a:xfrm>
              <a:off x="2160" y="17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8" name="Rectangle 78"/>
            <p:cNvSpPr>
              <a:spLocks noChangeArrowheads="1"/>
            </p:cNvSpPr>
            <p:nvPr/>
          </p:nvSpPr>
          <p:spPr bwMode="auto">
            <a:xfrm>
              <a:off x="2256" y="17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39" name="Rectangle 79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0" name="Rectangle 80"/>
            <p:cNvSpPr>
              <a:spLocks noChangeArrowheads="1"/>
            </p:cNvSpPr>
            <p:nvPr/>
          </p:nvSpPr>
          <p:spPr bwMode="auto">
            <a:xfrm>
              <a:off x="1872" y="19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1" name="Rectangle 81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2" name="Rectangle 82"/>
            <p:cNvSpPr>
              <a:spLocks noChangeArrowheads="1"/>
            </p:cNvSpPr>
            <p:nvPr/>
          </p:nvSpPr>
          <p:spPr bwMode="auto">
            <a:xfrm>
              <a:off x="2064" y="19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3" name="Rectangle 83"/>
            <p:cNvSpPr>
              <a:spLocks noChangeArrowheads="1"/>
            </p:cNvSpPr>
            <p:nvPr/>
          </p:nvSpPr>
          <p:spPr bwMode="auto">
            <a:xfrm>
              <a:off x="2160" y="19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4" name="Rectangle 84"/>
            <p:cNvSpPr>
              <a:spLocks noChangeArrowheads="1"/>
            </p:cNvSpPr>
            <p:nvPr/>
          </p:nvSpPr>
          <p:spPr bwMode="auto">
            <a:xfrm>
              <a:off x="2256" y="19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5" name="Rectangle 85"/>
            <p:cNvSpPr>
              <a:spLocks noChangeArrowheads="1"/>
            </p:cNvSpPr>
            <p:nvPr/>
          </p:nvSpPr>
          <p:spPr bwMode="auto">
            <a:xfrm>
              <a:off x="1776" y="220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6" name="Rectangle 86"/>
            <p:cNvSpPr>
              <a:spLocks noChangeArrowheads="1"/>
            </p:cNvSpPr>
            <p:nvPr/>
          </p:nvSpPr>
          <p:spPr bwMode="auto">
            <a:xfrm>
              <a:off x="1872" y="220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7" name="Rectangle 87"/>
            <p:cNvSpPr>
              <a:spLocks noChangeArrowheads="1"/>
            </p:cNvSpPr>
            <p:nvPr/>
          </p:nvSpPr>
          <p:spPr bwMode="auto">
            <a:xfrm>
              <a:off x="1968" y="220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8" name="Rectangle 88"/>
            <p:cNvSpPr>
              <a:spLocks noChangeArrowheads="1"/>
            </p:cNvSpPr>
            <p:nvPr/>
          </p:nvSpPr>
          <p:spPr bwMode="auto">
            <a:xfrm>
              <a:off x="2064" y="220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9" name="Rectangle 89"/>
            <p:cNvSpPr>
              <a:spLocks noChangeArrowheads="1"/>
            </p:cNvSpPr>
            <p:nvPr/>
          </p:nvSpPr>
          <p:spPr bwMode="auto">
            <a:xfrm>
              <a:off x="2160" y="220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0" name="Rectangle 90"/>
            <p:cNvSpPr>
              <a:spLocks noChangeArrowheads="1"/>
            </p:cNvSpPr>
            <p:nvPr/>
          </p:nvSpPr>
          <p:spPr bwMode="auto">
            <a:xfrm>
              <a:off x="2256" y="220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1" name="Rectangle 91"/>
            <p:cNvSpPr>
              <a:spLocks noChangeArrowheads="1"/>
            </p:cNvSpPr>
            <p:nvPr/>
          </p:nvSpPr>
          <p:spPr bwMode="auto">
            <a:xfrm>
              <a:off x="1776" y="244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2" name="Rectangle 92"/>
            <p:cNvSpPr>
              <a:spLocks noChangeArrowheads="1"/>
            </p:cNvSpPr>
            <p:nvPr/>
          </p:nvSpPr>
          <p:spPr bwMode="auto">
            <a:xfrm>
              <a:off x="1872" y="244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3" name="Rectangle 93"/>
            <p:cNvSpPr>
              <a:spLocks noChangeArrowheads="1"/>
            </p:cNvSpPr>
            <p:nvPr/>
          </p:nvSpPr>
          <p:spPr bwMode="auto">
            <a:xfrm>
              <a:off x="1968" y="244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4" name="Rectangle 94"/>
            <p:cNvSpPr>
              <a:spLocks noChangeArrowheads="1"/>
            </p:cNvSpPr>
            <p:nvPr/>
          </p:nvSpPr>
          <p:spPr bwMode="auto">
            <a:xfrm>
              <a:off x="2064" y="244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5" name="Rectangle 95"/>
            <p:cNvSpPr>
              <a:spLocks noChangeArrowheads="1"/>
            </p:cNvSpPr>
            <p:nvPr/>
          </p:nvSpPr>
          <p:spPr bwMode="auto">
            <a:xfrm>
              <a:off x="2160" y="244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6" name="Rectangle 96"/>
            <p:cNvSpPr>
              <a:spLocks noChangeArrowheads="1"/>
            </p:cNvSpPr>
            <p:nvPr/>
          </p:nvSpPr>
          <p:spPr bwMode="auto">
            <a:xfrm>
              <a:off x="2256" y="244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7" name="Rectangle 97"/>
            <p:cNvSpPr>
              <a:spLocks noChangeArrowheads="1"/>
            </p:cNvSpPr>
            <p:nvPr/>
          </p:nvSpPr>
          <p:spPr bwMode="auto">
            <a:xfrm>
              <a:off x="1776" y="26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8" name="Rectangle 98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9" name="Rectangle 99"/>
            <p:cNvSpPr>
              <a:spLocks noChangeArrowheads="1"/>
            </p:cNvSpPr>
            <p:nvPr/>
          </p:nvSpPr>
          <p:spPr bwMode="auto">
            <a:xfrm>
              <a:off x="1968" y="26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0" name="Rectangle 100"/>
            <p:cNvSpPr>
              <a:spLocks noChangeArrowheads="1"/>
            </p:cNvSpPr>
            <p:nvPr/>
          </p:nvSpPr>
          <p:spPr bwMode="auto">
            <a:xfrm>
              <a:off x="2064" y="26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1" name="Rectangle 101"/>
            <p:cNvSpPr>
              <a:spLocks noChangeArrowheads="1"/>
            </p:cNvSpPr>
            <p:nvPr/>
          </p:nvSpPr>
          <p:spPr bwMode="auto">
            <a:xfrm>
              <a:off x="2160" y="26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2" name="Rectangle 102"/>
            <p:cNvSpPr>
              <a:spLocks noChangeArrowheads="1"/>
            </p:cNvSpPr>
            <p:nvPr/>
          </p:nvSpPr>
          <p:spPr bwMode="auto">
            <a:xfrm>
              <a:off x="2256" y="268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3" name="Rectangle 103"/>
            <p:cNvSpPr>
              <a:spLocks noChangeArrowheads="1"/>
            </p:cNvSpPr>
            <p:nvPr/>
          </p:nvSpPr>
          <p:spPr bwMode="auto">
            <a:xfrm>
              <a:off x="1776" y="29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4" name="Rectangle 104"/>
            <p:cNvSpPr>
              <a:spLocks noChangeArrowheads="1"/>
            </p:cNvSpPr>
            <p:nvPr/>
          </p:nvSpPr>
          <p:spPr bwMode="auto">
            <a:xfrm>
              <a:off x="1872" y="29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5" name="Rectangle 105"/>
            <p:cNvSpPr>
              <a:spLocks noChangeArrowheads="1"/>
            </p:cNvSpPr>
            <p:nvPr/>
          </p:nvSpPr>
          <p:spPr bwMode="auto">
            <a:xfrm>
              <a:off x="1968" y="29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6" name="Rectangle 106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7" name="Rectangle 107"/>
            <p:cNvSpPr>
              <a:spLocks noChangeArrowheads="1"/>
            </p:cNvSpPr>
            <p:nvPr/>
          </p:nvSpPr>
          <p:spPr bwMode="auto">
            <a:xfrm>
              <a:off x="2160" y="29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8" name="Rectangle 108"/>
            <p:cNvSpPr>
              <a:spLocks noChangeArrowheads="1"/>
            </p:cNvSpPr>
            <p:nvPr/>
          </p:nvSpPr>
          <p:spPr bwMode="auto">
            <a:xfrm>
              <a:off x="2256" y="292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69" name="Rectangle 109"/>
            <p:cNvSpPr>
              <a:spLocks noChangeArrowheads="1"/>
            </p:cNvSpPr>
            <p:nvPr/>
          </p:nvSpPr>
          <p:spPr bwMode="auto">
            <a:xfrm>
              <a:off x="1776" y="31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0" name="Rectangle 110"/>
            <p:cNvSpPr>
              <a:spLocks noChangeArrowheads="1"/>
            </p:cNvSpPr>
            <p:nvPr/>
          </p:nvSpPr>
          <p:spPr bwMode="auto">
            <a:xfrm>
              <a:off x="1872" y="31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1" name="Rectangle 111"/>
            <p:cNvSpPr>
              <a:spLocks noChangeArrowheads="1"/>
            </p:cNvSpPr>
            <p:nvPr/>
          </p:nvSpPr>
          <p:spPr bwMode="auto">
            <a:xfrm>
              <a:off x="1968" y="31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2" name="Rectangle 112"/>
            <p:cNvSpPr>
              <a:spLocks noChangeArrowheads="1"/>
            </p:cNvSpPr>
            <p:nvPr/>
          </p:nvSpPr>
          <p:spPr bwMode="auto">
            <a:xfrm>
              <a:off x="2064" y="31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3" name="Rectangle 113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4" name="Rectangle 114"/>
            <p:cNvSpPr>
              <a:spLocks noChangeArrowheads="1"/>
            </p:cNvSpPr>
            <p:nvPr/>
          </p:nvSpPr>
          <p:spPr bwMode="auto">
            <a:xfrm>
              <a:off x="2256" y="3168"/>
              <a:ext cx="96" cy="9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5" name="AutoShape 115"/>
            <p:cNvSpPr>
              <a:spLocks/>
            </p:cNvSpPr>
            <p:nvPr/>
          </p:nvSpPr>
          <p:spPr bwMode="auto">
            <a:xfrm>
              <a:off x="1536" y="1344"/>
              <a:ext cx="192" cy="2016"/>
            </a:xfrm>
            <a:prstGeom prst="leftBrace">
              <a:avLst>
                <a:gd name="adj1" fmla="val 5415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1476" name="Group 116"/>
          <p:cNvGrpSpPr>
            <a:grpSpLocks/>
          </p:cNvGrpSpPr>
          <p:nvPr/>
        </p:nvGrpSpPr>
        <p:grpSpPr bwMode="auto">
          <a:xfrm>
            <a:off x="6394450" y="3048000"/>
            <a:ext cx="1295400" cy="3200400"/>
            <a:chOff x="3984" y="1344"/>
            <a:chExt cx="816" cy="2016"/>
          </a:xfrm>
        </p:grpSpPr>
        <p:sp>
          <p:nvSpPr>
            <p:cNvPr id="271477" name="AutoShape 117"/>
            <p:cNvSpPr>
              <a:spLocks noChangeArrowheads="1"/>
            </p:cNvSpPr>
            <p:nvPr/>
          </p:nvSpPr>
          <p:spPr bwMode="auto">
            <a:xfrm>
              <a:off x="4272" y="2208"/>
              <a:ext cx="528" cy="288"/>
            </a:xfrm>
            <a:prstGeom prst="rightArrow">
              <a:avLst>
                <a:gd name="adj1" fmla="val 50000"/>
                <a:gd name="adj2" fmla="val 458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78" name="AutoShape 118"/>
            <p:cNvSpPr>
              <a:spLocks/>
            </p:cNvSpPr>
            <p:nvPr/>
          </p:nvSpPr>
          <p:spPr bwMode="auto">
            <a:xfrm flipH="1">
              <a:off x="3984" y="1344"/>
              <a:ext cx="192" cy="2016"/>
            </a:xfrm>
            <a:prstGeom prst="leftBrace">
              <a:avLst>
                <a:gd name="adj1" fmla="val 5415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479" name="Text Box 119"/>
          <p:cNvSpPr txBox="1">
            <a:spLocks noChangeArrowheads="1"/>
          </p:cNvSpPr>
          <p:nvPr/>
        </p:nvSpPr>
        <p:spPr bwMode="auto">
          <a:xfrm>
            <a:off x="2638425" y="2362200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/>
              <a:t>32 bit</a:t>
            </a:r>
          </a:p>
        </p:txBody>
      </p:sp>
      <p:sp>
        <p:nvSpPr>
          <p:cNvPr id="271480" name="Text Box 120"/>
          <p:cNvSpPr txBox="1">
            <a:spLocks noChangeArrowheads="1"/>
          </p:cNvSpPr>
          <p:nvPr/>
        </p:nvSpPr>
        <p:spPr bwMode="auto">
          <a:xfrm>
            <a:off x="152400" y="4343400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600"/>
              <a:t>48 bit</a:t>
            </a:r>
            <a:endParaRPr lang="en-GB" sz="3600"/>
          </a:p>
        </p:txBody>
      </p:sp>
      <p:sp>
        <p:nvSpPr>
          <p:cNvPr id="271481" name="Text Box 121"/>
          <p:cNvSpPr txBox="1">
            <a:spLocks noChangeArrowheads="1"/>
          </p:cNvSpPr>
          <p:nvPr/>
        </p:nvSpPr>
        <p:spPr bwMode="auto">
          <a:xfrm>
            <a:off x="7747000" y="4343400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600"/>
              <a:t>32 bit</a:t>
            </a:r>
            <a:endParaRPr lang="en-GB" sz="3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7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 animBg="1"/>
      <p:bldP spid="271480" grpId="0" autoUpdateAnimBg="0"/>
      <p:bldP spid="27148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273583" name="Rectangle 1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S-box n° 5</a:t>
            </a:r>
            <a:endParaRPr lang="fr-FR" dirty="0"/>
          </a:p>
        </p:txBody>
      </p:sp>
      <p:grpSp>
        <p:nvGrpSpPr>
          <p:cNvPr id="273424" name="Group 16"/>
          <p:cNvGrpSpPr>
            <a:grpSpLocks/>
          </p:cNvGrpSpPr>
          <p:nvPr/>
        </p:nvGrpSpPr>
        <p:grpSpPr bwMode="auto">
          <a:xfrm>
            <a:off x="228600" y="3276600"/>
            <a:ext cx="1828800" cy="304800"/>
            <a:chOff x="144" y="2064"/>
            <a:chExt cx="1152" cy="192"/>
          </a:xfrm>
          <a:solidFill>
            <a:schemeClr val="accent3"/>
          </a:solidFill>
        </p:grpSpPr>
        <p:sp>
          <p:nvSpPr>
            <p:cNvPr id="273425" name="Rectangle 17"/>
            <p:cNvSpPr>
              <a:spLocks noChangeArrowheads="1"/>
            </p:cNvSpPr>
            <p:nvPr/>
          </p:nvSpPr>
          <p:spPr bwMode="auto">
            <a:xfrm>
              <a:off x="144" y="2064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3426" name="Rectangle 18"/>
            <p:cNvSpPr>
              <a:spLocks noChangeArrowheads="1"/>
            </p:cNvSpPr>
            <p:nvPr/>
          </p:nvSpPr>
          <p:spPr bwMode="auto">
            <a:xfrm>
              <a:off x="336" y="2064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3427" name="Rectangle 19"/>
            <p:cNvSpPr>
              <a:spLocks noChangeArrowheads="1"/>
            </p:cNvSpPr>
            <p:nvPr/>
          </p:nvSpPr>
          <p:spPr bwMode="auto">
            <a:xfrm>
              <a:off x="528" y="2064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3428" name="Rectangle 20"/>
            <p:cNvSpPr>
              <a:spLocks noChangeArrowheads="1"/>
            </p:cNvSpPr>
            <p:nvPr/>
          </p:nvSpPr>
          <p:spPr bwMode="auto">
            <a:xfrm>
              <a:off x="720" y="2064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3429" name="Rectangle 21"/>
            <p:cNvSpPr>
              <a:spLocks noChangeArrowheads="1"/>
            </p:cNvSpPr>
            <p:nvPr/>
          </p:nvSpPr>
          <p:spPr bwMode="auto">
            <a:xfrm>
              <a:off x="912" y="2064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3430" name="Rectangle 22"/>
            <p:cNvSpPr>
              <a:spLocks noChangeArrowheads="1"/>
            </p:cNvSpPr>
            <p:nvPr/>
          </p:nvSpPr>
          <p:spPr bwMode="auto">
            <a:xfrm>
              <a:off x="1104" y="2064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73431" name="Group 23"/>
          <p:cNvGrpSpPr>
            <a:grpSpLocks/>
          </p:cNvGrpSpPr>
          <p:nvPr/>
        </p:nvGrpSpPr>
        <p:grpSpPr bwMode="auto">
          <a:xfrm>
            <a:off x="381000" y="3581400"/>
            <a:ext cx="1524000" cy="1981200"/>
            <a:chOff x="240" y="2256"/>
            <a:chExt cx="960" cy="1248"/>
          </a:xfrm>
        </p:grpSpPr>
        <p:sp>
          <p:nvSpPr>
            <p:cNvPr id="273432" name="Rectangle 24"/>
            <p:cNvSpPr>
              <a:spLocks noChangeArrowheads="1"/>
            </p:cNvSpPr>
            <p:nvPr/>
          </p:nvSpPr>
          <p:spPr bwMode="auto">
            <a:xfrm>
              <a:off x="528" y="2736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433" name="Rectangle 25"/>
            <p:cNvSpPr>
              <a:spLocks noChangeArrowheads="1"/>
            </p:cNvSpPr>
            <p:nvPr/>
          </p:nvSpPr>
          <p:spPr bwMode="auto">
            <a:xfrm>
              <a:off x="720" y="2736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434" name="Freeform 26"/>
            <p:cNvSpPr>
              <a:spLocks/>
            </p:cNvSpPr>
            <p:nvPr/>
          </p:nvSpPr>
          <p:spPr bwMode="auto">
            <a:xfrm>
              <a:off x="240" y="2256"/>
              <a:ext cx="288" cy="576"/>
            </a:xfrm>
            <a:custGeom>
              <a:avLst/>
              <a:gdLst>
                <a:gd name="T0" fmla="*/ 0 w 288"/>
                <a:gd name="T1" fmla="*/ 0 h 576"/>
                <a:gd name="T2" fmla="*/ 0 w 288"/>
                <a:gd name="T3" fmla="*/ 576 h 576"/>
                <a:gd name="T4" fmla="*/ 288 w 28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5" name="Freeform 27"/>
            <p:cNvSpPr>
              <a:spLocks/>
            </p:cNvSpPr>
            <p:nvPr/>
          </p:nvSpPr>
          <p:spPr bwMode="auto">
            <a:xfrm flipH="1">
              <a:off x="912" y="2256"/>
              <a:ext cx="288" cy="576"/>
            </a:xfrm>
            <a:custGeom>
              <a:avLst/>
              <a:gdLst>
                <a:gd name="T0" fmla="*/ 0 w 288"/>
                <a:gd name="T1" fmla="*/ 0 h 576"/>
                <a:gd name="T2" fmla="*/ 0 w 288"/>
                <a:gd name="T3" fmla="*/ 576 h 576"/>
                <a:gd name="T4" fmla="*/ 288 w 28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6" name="Oval 28"/>
            <p:cNvSpPr>
              <a:spLocks noChangeArrowheads="1"/>
            </p:cNvSpPr>
            <p:nvPr/>
          </p:nvSpPr>
          <p:spPr bwMode="auto">
            <a:xfrm>
              <a:off x="576" y="3216"/>
              <a:ext cx="288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73437" name="AutoShape 29"/>
            <p:cNvSpPr>
              <a:spLocks/>
            </p:cNvSpPr>
            <p:nvPr/>
          </p:nvSpPr>
          <p:spPr bwMode="auto">
            <a:xfrm rot="-5400000">
              <a:off x="624" y="2880"/>
              <a:ext cx="192" cy="384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3438" name="Group 30"/>
          <p:cNvGrpSpPr>
            <a:grpSpLocks/>
          </p:cNvGrpSpPr>
          <p:nvPr/>
        </p:nvGrpSpPr>
        <p:grpSpPr bwMode="auto">
          <a:xfrm>
            <a:off x="533400" y="1219200"/>
            <a:ext cx="1371600" cy="2057400"/>
            <a:chOff x="336" y="768"/>
            <a:chExt cx="864" cy="1296"/>
          </a:xfrm>
        </p:grpSpPr>
        <p:sp>
          <p:nvSpPr>
            <p:cNvPr id="273439" name="Rectangle 31"/>
            <p:cNvSpPr>
              <a:spLocks noChangeArrowheads="1"/>
            </p:cNvSpPr>
            <p:nvPr/>
          </p:nvSpPr>
          <p:spPr bwMode="auto">
            <a:xfrm>
              <a:off x="336" y="1392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440" name="Rectangle 32"/>
            <p:cNvSpPr>
              <a:spLocks noChangeArrowheads="1"/>
            </p:cNvSpPr>
            <p:nvPr/>
          </p:nvSpPr>
          <p:spPr bwMode="auto">
            <a:xfrm>
              <a:off x="528" y="1392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441" name="Rectangle 33"/>
            <p:cNvSpPr>
              <a:spLocks noChangeArrowheads="1"/>
            </p:cNvSpPr>
            <p:nvPr/>
          </p:nvSpPr>
          <p:spPr bwMode="auto">
            <a:xfrm>
              <a:off x="720" y="1392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442" name="Rectangle 34"/>
            <p:cNvSpPr>
              <a:spLocks noChangeArrowheads="1"/>
            </p:cNvSpPr>
            <p:nvPr/>
          </p:nvSpPr>
          <p:spPr bwMode="auto">
            <a:xfrm>
              <a:off x="912" y="1392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443" name="Line 35"/>
            <p:cNvSpPr>
              <a:spLocks noChangeShapeType="1"/>
            </p:cNvSpPr>
            <p:nvPr/>
          </p:nvSpPr>
          <p:spPr bwMode="auto">
            <a:xfrm flipV="1">
              <a:off x="432" y="1584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44" name="Line 36"/>
            <p:cNvSpPr>
              <a:spLocks noChangeShapeType="1"/>
            </p:cNvSpPr>
            <p:nvPr/>
          </p:nvSpPr>
          <p:spPr bwMode="auto">
            <a:xfrm flipV="1">
              <a:off x="624" y="1584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45" name="Line 37"/>
            <p:cNvSpPr>
              <a:spLocks noChangeShapeType="1"/>
            </p:cNvSpPr>
            <p:nvPr/>
          </p:nvSpPr>
          <p:spPr bwMode="auto">
            <a:xfrm flipV="1">
              <a:off x="816" y="1584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46" name="Line 38"/>
            <p:cNvSpPr>
              <a:spLocks noChangeShapeType="1"/>
            </p:cNvSpPr>
            <p:nvPr/>
          </p:nvSpPr>
          <p:spPr bwMode="auto">
            <a:xfrm flipV="1">
              <a:off x="1008" y="1584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47" name="AutoShape 39"/>
            <p:cNvSpPr>
              <a:spLocks/>
            </p:cNvSpPr>
            <p:nvPr/>
          </p:nvSpPr>
          <p:spPr bwMode="auto">
            <a:xfrm rot="5400000" flipV="1">
              <a:off x="672" y="816"/>
              <a:ext cx="192" cy="864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48" name="Oval 40"/>
            <p:cNvSpPr>
              <a:spLocks noChangeArrowheads="1"/>
            </p:cNvSpPr>
            <p:nvPr/>
          </p:nvSpPr>
          <p:spPr bwMode="auto">
            <a:xfrm>
              <a:off x="576" y="768"/>
              <a:ext cx="288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rgbClr val="FFFFFF"/>
                  </a:solidFill>
                </a:rPr>
                <a:t>6</a:t>
              </a:r>
            </a:p>
          </p:txBody>
        </p:sp>
      </p:grpSp>
      <p:sp>
        <p:nvSpPr>
          <p:cNvPr id="273449" name="Freeform 41"/>
          <p:cNvSpPr>
            <a:spLocks/>
          </p:cNvSpPr>
          <p:nvPr/>
        </p:nvSpPr>
        <p:spPr bwMode="auto">
          <a:xfrm>
            <a:off x="1371600" y="1447800"/>
            <a:ext cx="3581400" cy="1447800"/>
          </a:xfrm>
          <a:custGeom>
            <a:avLst/>
            <a:gdLst>
              <a:gd name="T0" fmla="*/ 0 w 2352"/>
              <a:gd name="T1" fmla="*/ 0 h 1728"/>
              <a:gd name="T2" fmla="*/ 2352 w 2352"/>
              <a:gd name="T3" fmla="*/ 8 h 1728"/>
              <a:gd name="T4" fmla="*/ 2352 w 2352"/>
              <a:gd name="T5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" h="1728">
                <a:moveTo>
                  <a:pt x="0" y="0"/>
                </a:moveTo>
                <a:lnTo>
                  <a:pt x="2352" y="8"/>
                </a:lnTo>
                <a:lnTo>
                  <a:pt x="2352" y="172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50" name="Freeform 42"/>
          <p:cNvSpPr>
            <a:spLocks/>
          </p:cNvSpPr>
          <p:nvPr/>
        </p:nvSpPr>
        <p:spPr bwMode="auto">
          <a:xfrm>
            <a:off x="1371600" y="3962400"/>
            <a:ext cx="1295400" cy="1371600"/>
          </a:xfrm>
          <a:custGeom>
            <a:avLst/>
            <a:gdLst>
              <a:gd name="T0" fmla="*/ 0 w 800"/>
              <a:gd name="T1" fmla="*/ 832 h 832"/>
              <a:gd name="T2" fmla="*/ 512 w 800"/>
              <a:gd name="T3" fmla="*/ 832 h 832"/>
              <a:gd name="T4" fmla="*/ 512 w 800"/>
              <a:gd name="T5" fmla="*/ 0 h 832"/>
              <a:gd name="T6" fmla="*/ 800 w 800"/>
              <a:gd name="T7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832">
                <a:moveTo>
                  <a:pt x="0" y="832"/>
                </a:moveTo>
                <a:lnTo>
                  <a:pt x="512" y="832"/>
                </a:lnTo>
                <a:lnTo>
                  <a:pt x="512" y="0"/>
                </a:lnTo>
                <a:lnTo>
                  <a:pt x="80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3451" name="Group 43"/>
          <p:cNvGrpSpPr>
            <a:grpSpLocks/>
          </p:cNvGrpSpPr>
          <p:nvPr/>
        </p:nvGrpSpPr>
        <p:grpSpPr bwMode="auto">
          <a:xfrm>
            <a:off x="4724400" y="4419600"/>
            <a:ext cx="3352800" cy="1905000"/>
            <a:chOff x="2976" y="2784"/>
            <a:chExt cx="2112" cy="1200"/>
          </a:xfrm>
        </p:grpSpPr>
        <p:sp>
          <p:nvSpPr>
            <p:cNvPr id="273452" name="Oval 44"/>
            <p:cNvSpPr>
              <a:spLocks noChangeArrowheads="1"/>
            </p:cNvSpPr>
            <p:nvPr/>
          </p:nvSpPr>
          <p:spPr bwMode="auto">
            <a:xfrm>
              <a:off x="2976" y="3120"/>
              <a:ext cx="288" cy="288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73453" name="Rectangle 45"/>
            <p:cNvSpPr>
              <a:spLocks noChangeArrowheads="1"/>
            </p:cNvSpPr>
            <p:nvPr/>
          </p:nvSpPr>
          <p:spPr bwMode="auto">
            <a:xfrm>
              <a:off x="4512" y="3792"/>
              <a:ext cx="192" cy="19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3454" name="Rectangle 46"/>
            <p:cNvSpPr>
              <a:spLocks noChangeArrowheads="1"/>
            </p:cNvSpPr>
            <p:nvPr/>
          </p:nvSpPr>
          <p:spPr bwMode="auto">
            <a:xfrm>
              <a:off x="4704" y="3792"/>
              <a:ext cx="192" cy="19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3455" name="Rectangle 47"/>
            <p:cNvSpPr>
              <a:spLocks noChangeArrowheads="1"/>
            </p:cNvSpPr>
            <p:nvPr/>
          </p:nvSpPr>
          <p:spPr bwMode="auto">
            <a:xfrm>
              <a:off x="4896" y="3792"/>
              <a:ext cx="192" cy="19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3456" name="Line 48"/>
            <p:cNvSpPr>
              <a:spLocks noChangeShapeType="1"/>
            </p:cNvSpPr>
            <p:nvPr/>
          </p:nvSpPr>
          <p:spPr bwMode="auto">
            <a:xfrm>
              <a:off x="3120" y="278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57" name="AutoShape 49"/>
            <p:cNvSpPr>
              <a:spLocks/>
            </p:cNvSpPr>
            <p:nvPr/>
          </p:nvSpPr>
          <p:spPr bwMode="auto">
            <a:xfrm rot="5400000" flipV="1">
              <a:off x="4608" y="3312"/>
              <a:ext cx="192" cy="768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58" name="Freeform 50"/>
            <p:cNvSpPr>
              <a:spLocks/>
            </p:cNvSpPr>
            <p:nvPr/>
          </p:nvSpPr>
          <p:spPr bwMode="auto">
            <a:xfrm flipV="1">
              <a:off x="3264" y="3264"/>
              <a:ext cx="1440" cy="336"/>
            </a:xfrm>
            <a:custGeom>
              <a:avLst/>
              <a:gdLst>
                <a:gd name="T0" fmla="*/ 0 w 2160"/>
                <a:gd name="T1" fmla="*/ 576 h 576"/>
                <a:gd name="T2" fmla="*/ 2160 w 2160"/>
                <a:gd name="T3" fmla="*/ 576 h 576"/>
                <a:gd name="T4" fmla="*/ 2160 w 2160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576">
                  <a:moveTo>
                    <a:pt x="0" y="576"/>
                  </a:moveTo>
                  <a:lnTo>
                    <a:pt x="2160" y="576"/>
                  </a:lnTo>
                  <a:lnTo>
                    <a:pt x="216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59" name="Rectangle 51"/>
            <p:cNvSpPr>
              <a:spLocks noChangeArrowheads="1"/>
            </p:cNvSpPr>
            <p:nvPr/>
          </p:nvSpPr>
          <p:spPr bwMode="auto">
            <a:xfrm>
              <a:off x="4320" y="3792"/>
              <a:ext cx="192" cy="19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73580" name="Group 172"/>
          <p:cNvGrpSpPr>
            <a:grpSpLocks/>
          </p:cNvGrpSpPr>
          <p:nvPr/>
        </p:nvGrpSpPr>
        <p:grpSpPr bwMode="auto">
          <a:xfrm>
            <a:off x="2667000" y="3505200"/>
            <a:ext cx="5181600" cy="304800"/>
            <a:chOff x="1680" y="2208"/>
            <a:chExt cx="3264" cy="192"/>
          </a:xfrm>
        </p:grpSpPr>
        <p:sp>
          <p:nvSpPr>
            <p:cNvPr id="273463" name="Rectangle 55"/>
            <p:cNvSpPr>
              <a:spLocks noChangeArrowheads="1"/>
            </p:cNvSpPr>
            <p:nvPr/>
          </p:nvSpPr>
          <p:spPr bwMode="auto">
            <a:xfrm>
              <a:off x="3024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486" name="Rectangle 78"/>
            <p:cNvSpPr>
              <a:spLocks noChangeArrowheads="1"/>
            </p:cNvSpPr>
            <p:nvPr/>
          </p:nvSpPr>
          <p:spPr bwMode="auto">
            <a:xfrm>
              <a:off x="1872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273487" name="Rectangle 79"/>
            <p:cNvSpPr>
              <a:spLocks noChangeArrowheads="1"/>
            </p:cNvSpPr>
            <p:nvPr/>
          </p:nvSpPr>
          <p:spPr bwMode="auto">
            <a:xfrm>
              <a:off x="2064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488" name="Rectangle 80"/>
            <p:cNvSpPr>
              <a:spLocks noChangeArrowheads="1"/>
            </p:cNvSpPr>
            <p:nvPr/>
          </p:nvSpPr>
          <p:spPr bwMode="auto">
            <a:xfrm>
              <a:off x="2256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3489" name="Rectangle 81"/>
            <p:cNvSpPr>
              <a:spLocks noChangeArrowheads="1"/>
            </p:cNvSpPr>
            <p:nvPr/>
          </p:nvSpPr>
          <p:spPr bwMode="auto">
            <a:xfrm>
              <a:off x="2448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73490" name="Rectangle 82"/>
            <p:cNvSpPr>
              <a:spLocks noChangeArrowheads="1"/>
            </p:cNvSpPr>
            <p:nvPr/>
          </p:nvSpPr>
          <p:spPr bwMode="auto">
            <a:xfrm>
              <a:off x="2640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3491" name="Rectangle 83"/>
            <p:cNvSpPr>
              <a:spLocks noChangeArrowheads="1"/>
            </p:cNvSpPr>
            <p:nvPr/>
          </p:nvSpPr>
          <p:spPr bwMode="auto">
            <a:xfrm>
              <a:off x="2832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3492" name="Rectangle 84"/>
            <p:cNvSpPr>
              <a:spLocks noChangeArrowheads="1"/>
            </p:cNvSpPr>
            <p:nvPr/>
          </p:nvSpPr>
          <p:spPr bwMode="auto">
            <a:xfrm>
              <a:off x="3216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493" name="Rectangle 85"/>
            <p:cNvSpPr>
              <a:spLocks noChangeArrowheads="1"/>
            </p:cNvSpPr>
            <p:nvPr/>
          </p:nvSpPr>
          <p:spPr bwMode="auto">
            <a:xfrm>
              <a:off x="3408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73494" name="Rectangle 86"/>
            <p:cNvSpPr>
              <a:spLocks noChangeArrowheads="1"/>
            </p:cNvSpPr>
            <p:nvPr/>
          </p:nvSpPr>
          <p:spPr bwMode="auto">
            <a:xfrm>
              <a:off x="3600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495" name="Rectangle 87"/>
            <p:cNvSpPr>
              <a:spLocks noChangeArrowheads="1"/>
            </p:cNvSpPr>
            <p:nvPr/>
          </p:nvSpPr>
          <p:spPr bwMode="auto">
            <a:xfrm>
              <a:off x="3792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73496" name="Rectangle 88"/>
            <p:cNvSpPr>
              <a:spLocks noChangeArrowheads="1"/>
            </p:cNvSpPr>
            <p:nvPr/>
          </p:nvSpPr>
          <p:spPr bwMode="auto">
            <a:xfrm>
              <a:off x="3984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73497" name="Rectangle 89"/>
            <p:cNvSpPr>
              <a:spLocks noChangeArrowheads="1"/>
            </p:cNvSpPr>
            <p:nvPr/>
          </p:nvSpPr>
          <p:spPr bwMode="auto">
            <a:xfrm>
              <a:off x="4176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73498" name="Rectangle 90"/>
            <p:cNvSpPr>
              <a:spLocks noChangeArrowheads="1"/>
            </p:cNvSpPr>
            <p:nvPr/>
          </p:nvSpPr>
          <p:spPr bwMode="auto">
            <a:xfrm>
              <a:off x="4368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73499" name="Rectangle 91"/>
            <p:cNvSpPr>
              <a:spLocks noChangeArrowheads="1"/>
            </p:cNvSpPr>
            <p:nvPr/>
          </p:nvSpPr>
          <p:spPr bwMode="auto">
            <a:xfrm>
              <a:off x="4560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3500" name="Rectangle 92"/>
            <p:cNvSpPr>
              <a:spLocks noChangeArrowheads="1"/>
            </p:cNvSpPr>
            <p:nvPr/>
          </p:nvSpPr>
          <p:spPr bwMode="auto">
            <a:xfrm>
              <a:off x="4752" y="2208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73542" name="Rectangle 134"/>
            <p:cNvSpPr>
              <a:spLocks noChangeArrowheads="1"/>
            </p:cNvSpPr>
            <p:nvPr/>
          </p:nvSpPr>
          <p:spPr bwMode="auto">
            <a:xfrm>
              <a:off x="1680" y="2208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73582" name="Group 174"/>
          <p:cNvGrpSpPr>
            <a:grpSpLocks/>
          </p:cNvGrpSpPr>
          <p:nvPr/>
        </p:nvGrpSpPr>
        <p:grpSpPr bwMode="auto">
          <a:xfrm>
            <a:off x="2667000" y="4114800"/>
            <a:ext cx="5181600" cy="304800"/>
            <a:chOff x="1680" y="2592"/>
            <a:chExt cx="3264" cy="192"/>
          </a:xfrm>
        </p:grpSpPr>
        <p:sp>
          <p:nvSpPr>
            <p:cNvPr id="273510" name="Rectangle 102"/>
            <p:cNvSpPr>
              <a:spLocks noChangeArrowheads="1"/>
            </p:cNvSpPr>
            <p:nvPr/>
          </p:nvSpPr>
          <p:spPr bwMode="auto">
            <a:xfrm>
              <a:off x="1872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511" name="Rectangle 103"/>
            <p:cNvSpPr>
              <a:spLocks noChangeArrowheads="1"/>
            </p:cNvSpPr>
            <p:nvPr/>
          </p:nvSpPr>
          <p:spPr bwMode="auto">
            <a:xfrm>
              <a:off x="2064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3512" name="Rectangle 104"/>
            <p:cNvSpPr>
              <a:spLocks noChangeArrowheads="1"/>
            </p:cNvSpPr>
            <p:nvPr/>
          </p:nvSpPr>
          <p:spPr bwMode="auto">
            <a:xfrm>
              <a:off x="2256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73513" name="Rectangle 105"/>
            <p:cNvSpPr>
              <a:spLocks noChangeArrowheads="1"/>
            </p:cNvSpPr>
            <p:nvPr/>
          </p:nvSpPr>
          <p:spPr bwMode="auto">
            <a:xfrm>
              <a:off x="2448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3514" name="Rectangle 106"/>
            <p:cNvSpPr>
              <a:spLocks noChangeArrowheads="1"/>
            </p:cNvSpPr>
            <p:nvPr/>
          </p:nvSpPr>
          <p:spPr bwMode="auto">
            <a:xfrm>
              <a:off x="2640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515" name="Rectangle 107"/>
            <p:cNvSpPr>
              <a:spLocks noChangeArrowheads="1"/>
            </p:cNvSpPr>
            <p:nvPr/>
          </p:nvSpPr>
          <p:spPr bwMode="auto">
            <a:xfrm>
              <a:off x="2832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273516" name="Rectangle 108"/>
            <p:cNvSpPr>
              <a:spLocks noChangeArrowheads="1"/>
            </p:cNvSpPr>
            <p:nvPr/>
          </p:nvSpPr>
          <p:spPr bwMode="auto">
            <a:xfrm>
              <a:off x="3024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3517" name="Rectangle 109"/>
            <p:cNvSpPr>
              <a:spLocks noChangeArrowheads="1"/>
            </p:cNvSpPr>
            <p:nvPr/>
          </p:nvSpPr>
          <p:spPr bwMode="auto">
            <a:xfrm>
              <a:off x="3216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518" name="Rectangle 110"/>
            <p:cNvSpPr>
              <a:spLocks noChangeArrowheads="1"/>
            </p:cNvSpPr>
            <p:nvPr/>
          </p:nvSpPr>
          <p:spPr bwMode="auto">
            <a:xfrm>
              <a:off x="3408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73519" name="Rectangle 111"/>
            <p:cNvSpPr>
              <a:spLocks noChangeArrowheads="1"/>
            </p:cNvSpPr>
            <p:nvPr/>
          </p:nvSpPr>
          <p:spPr bwMode="auto">
            <a:xfrm>
              <a:off x="3600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73520" name="Rectangle 112"/>
            <p:cNvSpPr>
              <a:spLocks noChangeArrowheads="1"/>
            </p:cNvSpPr>
            <p:nvPr/>
          </p:nvSpPr>
          <p:spPr bwMode="auto">
            <a:xfrm>
              <a:off x="3792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521" name="Rectangle 113"/>
            <p:cNvSpPr>
              <a:spLocks noChangeArrowheads="1"/>
            </p:cNvSpPr>
            <p:nvPr/>
          </p:nvSpPr>
          <p:spPr bwMode="auto">
            <a:xfrm>
              <a:off x="3984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73522" name="Rectangle 114"/>
            <p:cNvSpPr>
              <a:spLocks noChangeArrowheads="1"/>
            </p:cNvSpPr>
            <p:nvPr/>
          </p:nvSpPr>
          <p:spPr bwMode="auto">
            <a:xfrm>
              <a:off x="4176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73523" name="Rectangle 115"/>
            <p:cNvSpPr>
              <a:spLocks noChangeArrowheads="1"/>
            </p:cNvSpPr>
            <p:nvPr/>
          </p:nvSpPr>
          <p:spPr bwMode="auto">
            <a:xfrm>
              <a:off x="4368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3524" name="Rectangle 116"/>
            <p:cNvSpPr>
              <a:spLocks noChangeArrowheads="1"/>
            </p:cNvSpPr>
            <p:nvPr/>
          </p:nvSpPr>
          <p:spPr bwMode="auto">
            <a:xfrm>
              <a:off x="4560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73525" name="Rectangle 117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73543" name="Rectangle 135"/>
            <p:cNvSpPr>
              <a:spLocks noChangeArrowheads="1"/>
            </p:cNvSpPr>
            <p:nvPr/>
          </p:nvSpPr>
          <p:spPr bwMode="auto">
            <a:xfrm>
              <a:off x="1680" y="2592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73579" name="Group 171"/>
          <p:cNvGrpSpPr>
            <a:grpSpLocks/>
          </p:cNvGrpSpPr>
          <p:nvPr/>
        </p:nvGrpSpPr>
        <p:grpSpPr bwMode="auto">
          <a:xfrm>
            <a:off x="2667000" y="2895600"/>
            <a:ext cx="5181600" cy="609600"/>
            <a:chOff x="1680" y="1824"/>
            <a:chExt cx="3264" cy="384"/>
          </a:xfrm>
        </p:grpSpPr>
        <p:sp>
          <p:nvSpPr>
            <p:cNvPr id="273462" name="Rectangle 54"/>
            <p:cNvSpPr>
              <a:spLocks noChangeArrowheads="1"/>
            </p:cNvSpPr>
            <p:nvPr/>
          </p:nvSpPr>
          <p:spPr bwMode="auto">
            <a:xfrm>
              <a:off x="3024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471" name="Rectangle 63"/>
            <p:cNvSpPr>
              <a:spLocks noChangeArrowheads="1"/>
            </p:cNvSpPr>
            <p:nvPr/>
          </p:nvSpPr>
          <p:spPr bwMode="auto">
            <a:xfrm>
              <a:off x="1872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3472" name="Rectangle 64"/>
            <p:cNvSpPr>
              <a:spLocks noChangeArrowheads="1"/>
            </p:cNvSpPr>
            <p:nvPr/>
          </p:nvSpPr>
          <p:spPr bwMode="auto">
            <a:xfrm>
              <a:off x="2064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73473" name="Rectangle 65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3474" name="Rectangle 66"/>
            <p:cNvSpPr>
              <a:spLocks noChangeArrowheads="1"/>
            </p:cNvSpPr>
            <p:nvPr/>
          </p:nvSpPr>
          <p:spPr bwMode="auto">
            <a:xfrm>
              <a:off x="2448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475" name="Rectangle 67"/>
            <p:cNvSpPr>
              <a:spLocks noChangeArrowheads="1"/>
            </p:cNvSpPr>
            <p:nvPr/>
          </p:nvSpPr>
          <p:spPr bwMode="auto">
            <a:xfrm>
              <a:off x="2640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3476" name="Rectangle 68"/>
            <p:cNvSpPr>
              <a:spLocks noChangeArrowheads="1"/>
            </p:cNvSpPr>
            <p:nvPr/>
          </p:nvSpPr>
          <p:spPr bwMode="auto">
            <a:xfrm>
              <a:off x="2832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73477" name="Rectangle 69"/>
            <p:cNvSpPr>
              <a:spLocks noChangeArrowheads="1"/>
            </p:cNvSpPr>
            <p:nvPr/>
          </p:nvSpPr>
          <p:spPr bwMode="auto">
            <a:xfrm>
              <a:off x="3216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73478" name="Rectangle 70"/>
            <p:cNvSpPr>
              <a:spLocks noChangeArrowheads="1"/>
            </p:cNvSpPr>
            <p:nvPr/>
          </p:nvSpPr>
          <p:spPr bwMode="auto">
            <a:xfrm>
              <a:off x="3408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3479" name="Rectangle 71"/>
            <p:cNvSpPr>
              <a:spLocks noChangeArrowheads="1"/>
            </p:cNvSpPr>
            <p:nvPr/>
          </p:nvSpPr>
          <p:spPr bwMode="auto">
            <a:xfrm>
              <a:off x="3600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73480" name="Rectangle 72"/>
            <p:cNvSpPr>
              <a:spLocks noChangeArrowheads="1"/>
            </p:cNvSpPr>
            <p:nvPr/>
          </p:nvSpPr>
          <p:spPr bwMode="auto">
            <a:xfrm>
              <a:off x="3792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73481" name="Rectangle 73"/>
            <p:cNvSpPr>
              <a:spLocks noChangeArrowheads="1"/>
            </p:cNvSpPr>
            <p:nvPr/>
          </p:nvSpPr>
          <p:spPr bwMode="auto">
            <a:xfrm>
              <a:off x="3984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73482" name="Rectangle 74"/>
            <p:cNvSpPr>
              <a:spLocks noChangeArrowheads="1"/>
            </p:cNvSpPr>
            <p:nvPr/>
          </p:nvSpPr>
          <p:spPr bwMode="auto">
            <a:xfrm>
              <a:off x="4176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483" name="Rectangle 75"/>
            <p:cNvSpPr>
              <a:spLocks noChangeArrowheads="1"/>
            </p:cNvSpPr>
            <p:nvPr/>
          </p:nvSpPr>
          <p:spPr bwMode="auto">
            <a:xfrm>
              <a:off x="4368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484" name="Rectangle 76"/>
            <p:cNvSpPr>
              <a:spLocks noChangeArrowheads="1"/>
            </p:cNvSpPr>
            <p:nvPr/>
          </p:nvSpPr>
          <p:spPr bwMode="auto">
            <a:xfrm>
              <a:off x="4560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273485" name="Rectangle 77"/>
            <p:cNvSpPr>
              <a:spLocks noChangeArrowheads="1"/>
            </p:cNvSpPr>
            <p:nvPr/>
          </p:nvSpPr>
          <p:spPr bwMode="auto">
            <a:xfrm>
              <a:off x="4752" y="2016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73526" name="Rectangle 118"/>
            <p:cNvSpPr>
              <a:spLocks noChangeArrowheads="1"/>
            </p:cNvSpPr>
            <p:nvPr/>
          </p:nvSpPr>
          <p:spPr bwMode="auto">
            <a:xfrm>
              <a:off x="1872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527" name="Rectangle 119"/>
            <p:cNvSpPr>
              <a:spLocks noChangeArrowheads="1"/>
            </p:cNvSpPr>
            <p:nvPr/>
          </p:nvSpPr>
          <p:spPr bwMode="auto">
            <a:xfrm>
              <a:off x="2064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528" name="Rectangle 120"/>
            <p:cNvSpPr>
              <a:spLocks noChangeArrowheads="1"/>
            </p:cNvSpPr>
            <p:nvPr/>
          </p:nvSpPr>
          <p:spPr bwMode="auto">
            <a:xfrm>
              <a:off x="2256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3529" name="Rectangle 121"/>
            <p:cNvSpPr>
              <a:spLocks noChangeArrowheads="1"/>
            </p:cNvSpPr>
            <p:nvPr/>
          </p:nvSpPr>
          <p:spPr bwMode="auto">
            <a:xfrm>
              <a:off x="2448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73530" name="Rectangle 122"/>
            <p:cNvSpPr>
              <a:spLocks noChangeArrowheads="1"/>
            </p:cNvSpPr>
            <p:nvPr/>
          </p:nvSpPr>
          <p:spPr bwMode="auto">
            <a:xfrm>
              <a:off x="2640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3531" name="Rectangle 123"/>
            <p:cNvSpPr>
              <a:spLocks noChangeArrowheads="1"/>
            </p:cNvSpPr>
            <p:nvPr/>
          </p:nvSpPr>
          <p:spPr bwMode="auto">
            <a:xfrm>
              <a:off x="2832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73532" name="Rectangle 124"/>
            <p:cNvSpPr>
              <a:spLocks noChangeArrowheads="1"/>
            </p:cNvSpPr>
            <p:nvPr/>
          </p:nvSpPr>
          <p:spPr bwMode="auto">
            <a:xfrm>
              <a:off x="3216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3533" name="Rectangle 125"/>
            <p:cNvSpPr>
              <a:spLocks noChangeArrowheads="1"/>
            </p:cNvSpPr>
            <p:nvPr/>
          </p:nvSpPr>
          <p:spPr bwMode="auto">
            <a:xfrm>
              <a:off x="3408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3534" name="Rectangle 126"/>
            <p:cNvSpPr>
              <a:spLocks noChangeArrowheads="1"/>
            </p:cNvSpPr>
            <p:nvPr/>
          </p:nvSpPr>
          <p:spPr bwMode="auto">
            <a:xfrm>
              <a:off x="3600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73535" name="Rectangle 127"/>
            <p:cNvSpPr>
              <a:spLocks noChangeArrowheads="1"/>
            </p:cNvSpPr>
            <p:nvPr/>
          </p:nvSpPr>
          <p:spPr bwMode="auto">
            <a:xfrm>
              <a:off x="3792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73536" name="Rectangle 128"/>
            <p:cNvSpPr>
              <a:spLocks noChangeArrowheads="1"/>
            </p:cNvSpPr>
            <p:nvPr/>
          </p:nvSpPr>
          <p:spPr bwMode="auto">
            <a:xfrm>
              <a:off x="3984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537" name="Rectangle 129"/>
            <p:cNvSpPr>
              <a:spLocks noChangeArrowheads="1"/>
            </p:cNvSpPr>
            <p:nvPr/>
          </p:nvSpPr>
          <p:spPr bwMode="auto">
            <a:xfrm>
              <a:off x="4176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73538" name="Rectangle 130"/>
            <p:cNvSpPr>
              <a:spLocks noChangeArrowheads="1"/>
            </p:cNvSpPr>
            <p:nvPr/>
          </p:nvSpPr>
          <p:spPr bwMode="auto">
            <a:xfrm>
              <a:off x="4368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539" name="Rectangle 131"/>
            <p:cNvSpPr>
              <a:spLocks noChangeArrowheads="1"/>
            </p:cNvSpPr>
            <p:nvPr/>
          </p:nvSpPr>
          <p:spPr bwMode="auto">
            <a:xfrm>
              <a:off x="4560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273540" name="Rectangle 132"/>
            <p:cNvSpPr>
              <a:spLocks noChangeArrowheads="1"/>
            </p:cNvSpPr>
            <p:nvPr/>
          </p:nvSpPr>
          <p:spPr bwMode="auto">
            <a:xfrm>
              <a:off x="4752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73541" name="Rectangle 133"/>
            <p:cNvSpPr>
              <a:spLocks noChangeArrowheads="1"/>
            </p:cNvSpPr>
            <p:nvPr/>
          </p:nvSpPr>
          <p:spPr bwMode="auto">
            <a:xfrm>
              <a:off x="1680" y="2016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544" name="Rectangle 136"/>
            <p:cNvSpPr>
              <a:spLocks noChangeArrowheads="1"/>
            </p:cNvSpPr>
            <p:nvPr/>
          </p:nvSpPr>
          <p:spPr bwMode="auto">
            <a:xfrm>
              <a:off x="3024" y="1824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73581" name="Group 173"/>
          <p:cNvGrpSpPr>
            <a:grpSpLocks/>
          </p:cNvGrpSpPr>
          <p:nvPr/>
        </p:nvGrpSpPr>
        <p:grpSpPr bwMode="auto">
          <a:xfrm>
            <a:off x="2667000" y="3810000"/>
            <a:ext cx="5181600" cy="304800"/>
            <a:chOff x="1680" y="2400"/>
            <a:chExt cx="3264" cy="192"/>
          </a:xfrm>
        </p:grpSpPr>
        <p:sp>
          <p:nvSpPr>
            <p:cNvPr id="273464" name="Rectangle 56"/>
            <p:cNvSpPr>
              <a:spLocks noChangeArrowheads="1"/>
            </p:cNvSpPr>
            <p:nvPr/>
          </p:nvSpPr>
          <p:spPr bwMode="auto">
            <a:xfrm>
              <a:off x="1872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3465" name="Rectangle 57"/>
            <p:cNvSpPr>
              <a:spLocks noChangeArrowheads="1"/>
            </p:cNvSpPr>
            <p:nvPr/>
          </p:nvSpPr>
          <p:spPr bwMode="auto">
            <a:xfrm>
              <a:off x="2064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3466" name="Rectangle 58"/>
            <p:cNvSpPr>
              <a:spLocks noChangeArrowheads="1"/>
            </p:cNvSpPr>
            <p:nvPr/>
          </p:nvSpPr>
          <p:spPr bwMode="auto">
            <a:xfrm>
              <a:off x="2256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467" name="Rectangle 59"/>
            <p:cNvSpPr>
              <a:spLocks noChangeArrowheads="1"/>
            </p:cNvSpPr>
            <p:nvPr/>
          </p:nvSpPr>
          <p:spPr bwMode="auto">
            <a:xfrm>
              <a:off x="2448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468" name="Rectangle 60"/>
            <p:cNvSpPr>
              <a:spLocks noChangeArrowheads="1"/>
            </p:cNvSpPr>
            <p:nvPr/>
          </p:nvSpPr>
          <p:spPr bwMode="auto">
            <a:xfrm>
              <a:off x="2640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73469" name="Rectangle 61"/>
            <p:cNvSpPr>
              <a:spLocks noChangeArrowheads="1"/>
            </p:cNvSpPr>
            <p:nvPr/>
          </p:nvSpPr>
          <p:spPr bwMode="auto">
            <a:xfrm>
              <a:off x="2832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470" name="Rectangle 62"/>
            <p:cNvSpPr>
              <a:spLocks noChangeArrowheads="1"/>
            </p:cNvSpPr>
            <p:nvPr/>
          </p:nvSpPr>
          <p:spPr bwMode="auto">
            <a:xfrm>
              <a:off x="3024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3501" name="Rectangle 93"/>
            <p:cNvSpPr>
              <a:spLocks noChangeArrowheads="1"/>
            </p:cNvSpPr>
            <p:nvPr/>
          </p:nvSpPr>
          <p:spPr bwMode="auto">
            <a:xfrm>
              <a:off x="3216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3502" name="Rectangle 94"/>
            <p:cNvSpPr>
              <a:spLocks noChangeArrowheads="1"/>
            </p:cNvSpPr>
            <p:nvPr/>
          </p:nvSpPr>
          <p:spPr bwMode="auto">
            <a:xfrm>
              <a:off x="3408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73503" name="Rectangle 95"/>
            <p:cNvSpPr>
              <a:spLocks noChangeArrowheads="1"/>
            </p:cNvSpPr>
            <p:nvPr/>
          </p:nvSpPr>
          <p:spPr bwMode="auto">
            <a:xfrm>
              <a:off x="3600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73504" name="Rectangle 96"/>
            <p:cNvSpPr>
              <a:spLocks noChangeArrowheads="1"/>
            </p:cNvSpPr>
            <p:nvPr/>
          </p:nvSpPr>
          <p:spPr bwMode="auto">
            <a:xfrm>
              <a:off x="3792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73505" name="Rectangle 97"/>
            <p:cNvSpPr>
              <a:spLocks noChangeArrowheads="1"/>
            </p:cNvSpPr>
            <p:nvPr/>
          </p:nvSpPr>
          <p:spPr bwMode="auto">
            <a:xfrm>
              <a:off x="3984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73506" name="Rectangle 98"/>
            <p:cNvSpPr>
              <a:spLocks noChangeArrowheads="1"/>
            </p:cNvSpPr>
            <p:nvPr/>
          </p:nvSpPr>
          <p:spPr bwMode="auto">
            <a:xfrm>
              <a:off x="4176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73507" name="Rectangle 99"/>
            <p:cNvSpPr>
              <a:spLocks noChangeArrowheads="1"/>
            </p:cNvSpPr>
            <p:nvPr/>
          </p:nvSpPr>
          <p:spPr bwMode="auto">
            <a:xfrm>
              <a:off x="4368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73508" name="Rectangle 100"/>
            <p:cNvSpPr>
              <a:spLocks noChangeArrowheads="1"/>
            </p:cNvSpPr>
            <p:nvPr/>
          </p:nvSpPr>
          <p:spPr bwMode="auto">
            <a:xfrm>
              <a:off x="4560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3509" name="Rectangle 101"/>
            <p:cNvSpPr>
              <a:spLocks noChangeArrowheads="1"/>
            </p:cNvSpPr>
            <p:nvPr/>
          </p:nvSpPr>
          <p:spPr bwMode="auto">
            <a:xfrm>
              <a:off x="4752" y="2400"/>
              <a:ext cx="192" cy="19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273545" name="Rectangle 137"/>
            <p:cNvSpPr>
              <a:spLocks noChangeArrowheads="1"/>
            </p:cNvSpPr>
            <p:nvPr/>
          </p:nvSpPr>
          <p:spPr bwMode="auto">
            <a:xfrm>
              <a:off x="1680" y="2400"/>
              <a:ext cx="192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73546" name="Rectangle 138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3547" name="Rectangle 139"/>
          <p:cNvSpPr>
            <a:spLocks noChangeArrowheads="1"/>
          </p:cNvSpPr>
          <p:nvPr/>
        </p:nvSpPr>
        <p:spPr bwMode="auto">
          <a:xfrm>
            <a:off x="2667000" y="3810000"/>
            <a:ext cx="304800" cy="304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3548" name="Group 140"/>
          <p:cNvGrpSpPr>
            <a:grpSpLocks/>
          </p:cNvGrpSpPr>
          <p:nvPr/>
        </p:nvGrpSpPr>
        <p:grpSpPr bwMode="auto">
          <a:xfrm>
            <a:off x="2971800" y="3200400"/>
            <a:ext cx="2133600" cy="914400"/>
            <a:chOff x="1872" y="2016"/>
            <a:chExt cx="1344" cy="576"/>
          </a:xfrm>
        </p:grpSpPr>
        <p:sp>
          <p:nvSpPr>
            <p:cNvPr id="273549" name="Rectangle 141"/>
            <p:cNvSpPr>
              <a:spLocks noChangeArrowheads="1"/>
            </p:cNvSpPr>
            <p:nvPr/>
          </p:nvSpPr>
          <p:spPr bwMode="auto">
            <a:xfrm>
              <a:off x="3024" y="2016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550" name="Rectangle 142"/>
            <p:cNvSpPr>
              <a:spLocks noChangeArrowheads="1"/>
            </p:cNvSpPr>
            <p:nvPr/>
          </p:nvSpPr>
          <p:spPr bwMode="auto">
            <a:xfrm>
              <a:off x="3024" y="2208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551" name="Rectangle 143"/>
            <p:cNvSpPr>
              <a:spLocks noChangeArrowheads="1"/>
            </p:cNvSpPr>
            <p:nvPr/>
          </p:nvSpPr>
          <p:spPr bwMode="auto">
            <a:xfrm>
              <a:off x="1872" y="2400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3552" name="Rectangle 144"/>
            <p:cNvSpPr>
              <a:spLocks noChangeArrowheads="1"/>
            </p:cNvSpPr>
            <p:nvPr/>
          </p:nvSpPr>
          <p:spPr bwMode="auto">
            <a:xfrm>
              <a:off x="2064" y="2400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3553" name="Rectangle 145"/>
            <p:cNvSpPr>
              <a:spLocks noChangeArrowheads="1"/>
            </p:cNvSpPr>
            <p:nvPr/>
          </p:nvSpPr>
          <p:spPr bwMode="auto">
            <a:xfrm>
              <a:off x="2256" y="2400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3554" name="Rectangle 146"/>
            <p:cNvSpPr>
              <a:spLocks noChangeArrowheads="1"/>
            </p:cNvSpPr>
            <p:nvPr/>
          </p:nvSpPr>
          <p:spPr bwMode="auto">
            <a:xfrm>
              <a:off x="2448" y="2400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273555" name="Rectangle 147"/>
            <p:cNvSpPr>
              <a:spLocks noChangeArrowheads="1"/>
            </p:cNvSpPr>
            <p:nvPr/>
          </p:nvSpPr>
          <p:spPr bwMode="auto">
            <a:xfrm>
              <a:off x="2640" y="2400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73556" name="Rectangle 148"/>
            <p:cNvSpPr>
              <a:spLocks noChangeArrowheads="1"/>
            </p:cNvSpPr>
            <p:nvPr/>
          </p:nvSpPr>
          <p:spPr bwMode="auto">
            <a:xfrm>
              <a:off x="2832" y="2400"/>
              <a:ext cx="192" cy="192"/>
            </a:xfrm>
            <a:prstGeom prst="rect">
              <a:avLst/>
            </a:prstGeom>
            <a:solidFill>
              <a:srgbClr val="DDDD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73557" name="Rectangle 149"/>
            <p:cNvSpPr>
              <a:spLocks noChangeArrowheads="1"/>
            </p:cNvSpPr>
            <p:nvPr/>
          </p:nvSpPr>
          <p:spPr bwMode="auto">
            <a:xfrm>
              <a:off x="3024" y="2400"/>
              <a:ext cx="192" cy="192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/>
                <a:t>7</a:t>
              </a:r>
            </a:p>
          </p:txBody>
        </p:sp>
      </p:grpSp>
      <p:grpSp>
        <p:nvGrpSpPr>
          <p:cNvPr id="273558" name="Group 150"/>
          <p:cNvGrpSpPr>
            <a:grpSpLocks/>
          </p:cNvGrpSpPr>
          <p:nvPr/>
        </p:nvGrpSpPr>
        <p:grpSpPr bwMode="auto">
          <a:xfrm>
            <a:off x="6248400" y="609600"/>
            <a:ext cx="2847975" cy="4837113"/>
            <a:chOff x="3936" y="384"/>
            <a:chExt cx="1794" cy="3047"/>
          </a:xfrm>
        </p:grpSpPr>
        <p:grpSp>
          <p:nvGrpSpPr>
            <p:cNvPr id="273559" name="Group 151"/>
            <p:cNvGrpSpPr>
              <a:grpSpLocks/>
            </p:cNvGrpSpPr>
            <p:nvPr/>
          </p:nvGrpSpPr>
          <p:grpSpPr bwMode="auto">
            <a:xfrm>
              <a:off x="3936" y="384"/>
              <a:ext cx="1794" cy="3047"/>
              <a:chOff x="5136" y="1088"/>
              <a:chExt cx="801" cy="1255"/>
            </a:xfrm>
          </p:grpSpPr>
          <p:grpSp>
            <p:nvGrpSpPr>
              <p:cNvPr id="273560" name="Group 152"/>
              <p:cNvGrpSpPr>
                <a:grpSpLocks/>
              </p:cNvGrpSpPr>
              <p:nvPr/>
            </p:nvGrpSpPr>
            <p:grpSpPr bwMode="auto">
              <a:xfrm flipH="1">
                <a:off x="5136" y="1088"/>
                <a:ext cx="801" cy="1255"/>
                <a:chOff x="4368" y="720"/>
                <a:chExt cx="993" cy="1543"/>
              </a:xfrm>
            </p:grpSpPr>
            <p:grpSp>
              <p:nvGrpSpPr>
                <p:cNvPr id="273561" name="Group 153"/>
                <p:cNvGrpSpPr>
                  <a:grpSpLocks/>
                </p:cNvGrpSpPr>
                <p:nvPr/>
              </p:nvGrpSpPr>
              <p:grpSpPr bwMode="auto">
                <a:xfrm>
                  <a:off x="4368" y="720"/>
                  <a:ext cx="993" cy="1543"/>
                  <a:chOff x="3120" y="288"/>
                  <a:chExt cx="993" cy="1543"/>
                </a:xfrm>
              </p:grpSpPr>
              <p:sp>
                <p:nvSpPr>
                  <p:cNvPr id="273562" name="Freeform 154"/>
                  <p:cNvSpPr>
                    <a:spLocks/>
                  </p:cNvSpPr>
                  <p:nvPr/>
                </p:nvSpPr>
                <p:spPr bwMode="auto">
                  <a:xfrm>
                    <a:off x="3120" y="288"/>
                    <a:ext cx="993" cy="1543"/>
                  </a:xfrm>
                  <a:custGeom>
                    <a:avLst/>
                    <a:gdLst>
                      <a:gd name="T0" fmla="*/ 115 w 993"/>
                      <a:gd name="T1" fmla="*/ 269 h 1543"/>
                      <a:gd name="T2" fmla="*/ 217 w 993"/>
                      <a:gd name="T3" fmla="*/ 252 h 1543"/>
                      <a:gd name="T4" fmla="*/ 214 w 993"/>
                      <a:gd name="T5" fmla="*/ 224 h 1543"/>
                      <a:gd name="T6" fmla="*/ 323 w 993"/>
                      <a:gd name="T7" fmla="*/ 264 h 1543"/>
                      <a:gd name="T8" fmla="*/ 319 w 993"/>
                      <a:gd name="T9" fmla="*/ 200 h 1543"/>
                      <a:gd name="T10" fmla="*/ 283 w 993"/>
                      <a:gd name="T11" fmla="*/ 92 h 1543"/>
                      <a:gd name="T12" fmla="*/ 378 w 993"/>
                      <a:gd name="T13" fmla="*/ 177 h 1543"/>
                      <a:gd name="T14" fmla="*/ 371 w 993"/>
                      <a:gd name="T15" fmla="*/ 88 h 1543"/>
                      <a:gd name="T16" fmla="*/ 403 w 993"/>
                      <a:gd name="T17" fmla="*/ 87 h 1543"/>
                      <a:gd name="T18" fmla="*/ 439 w 993"/>
                      <a:gd name="T19" fmla="*/ 92 h 1543"/>
                      <a:gd name="T20" fmla="*/ 491 w 993"/>
                      <a:gd name="T21" fmla="*/ 145 h 1543"/>
                      <a:gd name="T22" fmla="*/ 531 w 993"/>
                      <a:gd name="T23" fmla="*/ 94 h 1543"/>
                      <a:gd name="T24" fmla="*/ 573 w 993"/>
                      <a:gd name="T25" fmla="*/ 141 h 1543"/>
                      <a:gd name="T26" fmla="*/ 627 w 993"/>
                      <a:gd name="T27" fmla="*/ 44 h 1543"/>
                      <a:gd name="T28" fmla="*/ 662 w 993"/>
                      <a:gd name="T29" fmla="*/ 129 h 1543"/>
                      <a:gd name="T30" fmla="*/ 680 w 993"/>
                      <a:gd name="T31" fmla="*/ 184 h 1543"/>
                      <a:gd name="T32" fmla="*/ 741 w 993"/>
                      <a:gd name="T33" fmla="*/ 63 h 1543"/>
                      <a:gd name="T34" fmla="*/ 725 w 993"/>
                      <a:gd name="T35" fmla="*/ 173 h 1543"/>
                      <a:gd name="T36" fmla="*/ 767 w 993"/>
                      <a:gd name="T37" fmla="*/ 261 h 1543"/>
                      <a:gd name="T38" fmla="*/ 852 w 993"/>
                      <a:gd name="T39" fmla="*/ 352 h 1543"/>
                      <a:gd name="T40" fmla="*/ 959 w 993"/>
                      <a:gd name="T41" fmla="*/ 483 h 1543"/>
                      <a:gd name="T42" fmla="*/ 993 w 993"/>
                      <a:gd name="T43" fmla="*/ 551 h 1543"/>
                      <a:gd name="T44" fmla="*/ 971 w 993"/>
                      <a:gd name="T45" fmla="*/ 582 h 1543"/>
                      <a:gd name="T46" fmla="*/ 898 w 993"/>
                      <a:gd name="T47" fmla="*/ 598 h 1543"/>
                      <a:gd name="T48" fmla="*/ 905 w 993"/>
                      <a:gd name="T49" fmla="*/ 827 h 1543"/>
                      <a:gd name="T50" fmla="*/ 881 w 993"/>
                      <a:gd name="T51" fmla="*/ 864 h 1543"/>
                      <a:gd name="T52" fmla="*/ 822 w 993"/>
                      <a:gd name="T53" fmla="*/ 877 h 1543"/>
                      <a:gd name="T54" fmla="*/ 721 w 993"/>
                      <a:gd name="T55" fmla="*/ 846 h 1543"/>
                      <a:gd name="T56" fmla="*/ 782 w 993"/>
                      <a:gd name="T57" fmla="*/ 1196 h 1543"/>
                      <a:gd name="T58" fmla="*/ 766 w 993"/>
                      <a:gd name="T59" fmla="*/ 1247 h 1543"/>
                      <a:gd name="T60" fmla="*/ 709 w 993"/>
                      <a:gd name="T61" fmla="*/ 1272 h 1543"/>
                      <a:gd name="T62" fmla="*/ 631 w 993"/>
                      <a:gd name="T63" fmla="*/ 1266 h 1543"/>
                      <a:gd name="T64" fmla="*/ 777 w 993"/>
                      <a:gd name="T65" fmla="*/ 1448 h 1543"/>
                      <a:gd name="T66" fmla="*/ 549 w 993"/>
                      <a:gd name="T67" fmla="*/ 1536 h 1543"/>
                      <a:gd name="T68" fmla="*/ 96 w 993"/>
                      <a:gd name="T69" fmla="*/ 1520 h 1543"/>
                      <a:gd name="T70" fmla="*/ 44 w 993"/>
                      <a:gd name="T71" fmla="*/ 1457 h 1543"/>
                      <a:gd name="T72" fmla="*/ 10 w 993"/>
                      <a:gd name="T73" fmla="*/ 1356 h 1543"/>
                      <a:gd name="T74" fmla="*/ 4 w 993"/>
                      <a:gd name="T75" fmla="*/ 1235 h 1543"/>
                      <a:gd name="T76" fmla="*/ 43 w 993"/>
                      <a:gd name="T77" fmla="*/ 1105 h 1543"/>
                      <a:gd name="T78" fmla="*/ 114 w 993"/>
                      <a:gd name="T79" fmla="*/ 961 h 1543"/>
                      <a:gd name="T80" fmla="*/ 180 w 993"/>
                      <a:gd name="T81" fmla="*/ 831 h 1543"/>
                      <a:gd name="T82" fmla="*/ 251 w 993"/>
                      <a:gd name="T83" fmla="*/ 661 h 1543"/>
                      <a:gd name="T84" fmla="*/ 274 w 993"/>
                      <a:gd name="T85" fmla="*/ 534 h 15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993" h="1543">
                        <a:moveTo>
                          <a:pt x="249" y="320"/>
                        </a:moveTo>
                        <a:lnTo>
                          <a:pt x="187" y="282"/>
                        </a:lnTo>
                        <a:lnTo>
                          <a:pt x="115" y="269"/>
                        </a:lnTo>
                        <a:lnTo>
                          <a:pt x="195" y="272"/>
                        </a:lnTo>
                        <a:lnTo>
                          <a:pt x="255" y="303"/>
                        </a:lnTo>
                        <a:lnTo>
                          <a:pt x="217" y="252"/>
                        </a:lnTo>
                        <a:lnTo>
                          <a:pt x="263" y="275"/>
                        </a:lnTo>
                        <a:lnTo>
                          <a:pt x="285" y="271"/>
                        </a:lnTo>
                        <a:lnTo>
                          <a:pt x="214" y="224"/>
                        </a:lnTo>
                        <a:lnTo>
                          <a:pt x="177" y="167"/>
                        </a:lnTo>
                        <a:lnTo>
                          <a:pt x="232" y="218"/>
                        </a:lnTo>
                        <a:lnTo>
                          <a:pt x="323" y="264"/>
                        </a:lnTo>
                        <a:lnTo>
                          <a:pt x="312" y="221"/>
                        </a:lnTo>
                        <a:lnTo>
                          <a:pt x="260" y="151"/>
                        </a:lnTo>
                        <a:lnTo>
                          <a:pt x="319" y="200"/>
                        </a:lnTo>
                        <a:lnTo>
                          <a:pt x="248" y="93"/>
                        </a:lnTo>
                        <a:lnTo>
                          <a:pt x="215" y="14"/>
                        </a:lnTo>
                        <a:lnTo>
                          <a:pt x="283" y="92"/>
                        </a:lnTo>
                        <a:lnTo>
                          <a:pt x="368" y="218"/>
                        </a:lnTo>
                        <a:lnTo>
                          <a:pt x="306" y="90"/>
                        </a:lnTo>
                        <a:lnTo>
                          <a:pt x="378" y="177"/>
                        </a:lnTo>
                        <a:lnTo>
                          <a:pt x="393" y="180"/>
                        </a:lnTo>
                        <a:lnTo>
                          <a:pt x="342" y="53"/>
                        </a:lnTo>
                        <a:lnTo>
                          <a:pt x="371" y="88"/>
                        </a:lnTo>
                        <a:lnTo>
                          <a:pt x="414" y="160"/>
                        </a:lnTo>
                        <a:lnTo>
                          <a:pt x="381" y="60"/>
                        </a:lnTo>
                        <a:lnTo>
                          <a:pt x="403" y="87"/>
                        </a:lnTo>
                        <a:lnTo>
                          <a:pt x="400" y="0"/>
                        </a:lnTo>
                        <a:lnTo>
                          <a:pt x="433" y="117"/>
                        </a:lnTo>
                        <a:lnTo>
                          <a:pt x="439" y="92"/>
                        </a:lnTo>
                        <a:lnTo>
                          <a:pt x="461" y="134"/>
                        </a:lnTo>
                        <a:lnTo>
                          <a:pt x="438" y="7"/>
                        </a:lnTo>
                        <a:lnTo>
                          <a:pt x="491" y="145"/>
                        </a:lnTo>
                        <a:lnTo>
                          <a:pt x="518" y="150"/>
                        </a:lnTo>
                        <a:lnTo>
                          <a:pt x="498" y="29"/>
                        </a:lnTo>
                        <a:lnTo>
                          <a:pt x="531" y="94"/>
                        </a:lnTo>
                        <a:lnTo>
                          <a:pt x="555" y="145"/>
                        </a:lnTo>
                        <a:lnTo>
                          <a:pt x="552" y="103"/>
                        </a:lnTo>
                        <a:lnTo>
                          <a:pt x="573" y="141"/>
                        </a:lnTo>
                        <a:lnTo>
                          <a:pt x="568" y="36"/>
                        </a:lnTo>
                        <a:lnTo>
                          <a:pt x="605" y="178"/>
                        </a:lnTo>
                        <a:lnTo>
                          <a:pt x="627" y="44"/>
                        </a:lnTo>
                        <a:lnTo>
                          <a:pt x="631" y="132"/>
                        </a:lnTo>
                        <a:lnTo>
                          <a:pt x="645" y="178"/>
                        </a:lnTo>
                        <a:lnTo>
                          <a:pt x="662" y="129"/>
                        </a:lnTo>
                        <a:lnTo>
                          <a:pt x="684" y="61"/>
                        </a:lnTo>
                        <a:lnTo>
                          <a:pt x="676" y="137"/>
                        </a:lnTo>
                        <a:lnTo>
                          <a:pt x="680" y="184"/>
                        </a:lnTo>
                        <a:lnTo>
                          <a:pt x="704" y="71"/>
                        </a:lnTo>
                        <a:lnTo>
                          <a:pt x="708" y="156"/>
                        </a:lnTo>
                        <a:lnTo>
                          <a:pt x="741" y="63"/>
                        </a:lnTo>
                        <a:lnTo>
                          <a:pt x="785" y="27"/>
                        </a:lnTo>
                        <a:lnTo>
                          <a:pt x="751" y="81"/>
                        </a:lnTo>
                        <a:lnTo>
                          <a:pt x="725" y="173"/>
                        </a:lnTo>
                        <a:lnTo>
                          <a:pt x="725" y="229"/>
                        </a:lnTo>
                        <a:lnTo>
                          <a:pt x="743" y="242"/>
                        </a:lnTo>
                        <a:lnTo>
                          <a:pt x="767" y="261"/>
                        </a:lnTo>
                        <a:lnTo>
                          <a:pt x="791" y="284"/>
                        </a:lnTo>
                        <a:lnTo>
                          <a:pt x="822" y="317"/>
                        </a:lnTo>
                        <a:lnTo>
                          <a:pt x="852" y="352"/>
                        </a:lnTo>
                        <a:lnTo>
                          <a:pt x="890" y="396"/>
                        </a:lnTo>
                        <a:lnTo>
                          <a:pt x="928" y="446"/>
                        </a:lnTo>
                        <a:lnTo>
                          <a:pt x="959" y="483"/>
                        </a:lnTo>
                        <a:lnTo>
                          <a:pt x="982" y="517"/>
                        </a:lnTo>
                        <a:lnTo>
                          <a:pt x="990" y="533"/>
                        </a:lnTo>
                        <a:lnTo>
                          <a:pt x="993" y="551"/>
                        </a:lnTo>
                        <a:lnTo>
                          <a:pt x="989" y="566"/>
                        </a:lnTo>
                        <a:lnTo>
                          <a:pt x="982" y="576"/>
                        </a:lnTo>
                        <a:lnTo>
                          <a:pt x="971" y="582"/>
                        </a:lnTo>
                        <a:lnTo>
                          <a:pt x="954" y="589"/>
                        </a:lnTo>
                        <a:lnTo>
                          <a:pt x="917" y="592"/>
                        </a:lnTo>
                        <a:lnTo>
                          <a:pt x="898" y="598"/>
                        </a:lnTo>
                        <a:lnTo>
                          <a:pt x="898" y="672"/>
                        </a:lnTo>
                        <a:lnTo>
                          <a:pt x="909" y="796"/>
                        </a:lnTo>
                        <a:lnTo>
                          <a:pt x="905" y="827"/>
                        </a:lnTo>
                        <a:lnTo>
                          <a:pt x="902" y="842"/>
                        </a:lnTo>
                        <a:lnTo>
                          <a:pt x="893" y="855"/>
                        </a:lnTo>
                        <a:lnTo>
                          <a:pt x="881" y="864"/>
                        </a:lnTo>
                        <a:lnTo>
                          <a:pt x="865" y="871"/>
                        </a:lnTo>
                        <a:lnTo>
                          <a:pt x="847" y="876"/>
                        </a:lnTo>
                        <a:lnTo>
                          <a:pt x="822" y="877"/>
                        </a:lnTo>
                        <a:lnTo>
                          <a:pt x="785" y="870"/>
                        </a:lnTo>
                        <a:lnTo>
                          <a:pt x="749" y="859"/>
                        </a:lnTo>
                        <a:lnTo>
                          <a:pt x="721" y="846"/>
                        </a:lnTo>
                        <a:lnTo>
                          <a:pt x="742" y="972"/>
                        </a:lnTo>
                        <a:lnTo>
                          <a:pt x="765" y="1093"/>
                        </a:lnTo>
                        <a:lnTo>
                          <a:pt x="782" y="1196"/>
                        </a:lnTo>
                        <a:lnTo>
                          <a:pt x="779" y="1218"/>
                        </a:lnTo>
                        <a:lnTo>
                          <a:pt x="774" y="1232"/>
                        </a:lnTo>
                        <a:lnTo>
                          <a:pt x="766" y="1247"/>
                        </a:lnTo>
                        <a:lnTo>
                          <a:pt x="756" y="1257"/>
                        </a:lnTo>
                        <a:lnTo>
                          <a:pt x="745" y="1263"/>
                        </a:lnTo>
                        <a:lnTo>
                          <a:pt x="709" y="1272"/>
                        </a:lnTo>
                        <a:lnTo>
                          <a:pt x="669" y="1277"/>
                        </a:lnTo>
                        <a:lnTo>
                          <a:pt x="653" y="1274"/>
                        </a:lnTo>
                        <a:lnTo>
                          <a:pt x="631" y="1266"/>
                        </a:lnTo>
                        <a:lnTo>
                          <a:pt x="647" y="1350"/>
                        </a:lnTo>
                        <a:lnTo>
                          <a:pt x="745" y="1422"/>
                        </a:lnTo>
                        <a:lnTo>
                          <a:pt x="777" y="1448"/>
                        </a:lnTo>
                        <a:lnTo>
                          <a:pt x="777" y="1506"/>
                        </a:lnTo>
                        <a:lnTo>
                          <a:pt x="559" y="1543"/>
                        </a:lnTo>
                        <a:lnTo>
                          <a:pt x="549" y="1536"/>
                        </a:lnTo>
                        <a:lnTo>
                          <a:pt x="168" y="1528"/>
                        </a:lnTo>
                        <a:lnTo>
                          <a:pt x="122" y="1525"/>
                        </a:lnTo>
                        <a:lnTo>
                          <a:pt x="96" y="1520"/>
                        </a:lnTo>
                        <a:lnTo>
                          <a:pt x="73" y="1511"/>
                        </a:lnTo>
                        <a:lnTo>
                          <a:pt x="59" y="1486"/>
                        </a:lnTo>
                        <a:lnTo>
                          <a:pt x="44" y="1457"/>
                        </a:lnTo>
                        <a:lnTo>
                          <a:pt x="29" y="1420"/>
                        </a:lnTo>
                        <a:lnTo>
                          <a:pt x="19" y="1389"/>
                        </a:lnTo>
                        <a:lnTo>
                          <a:pt x="10" y="1356"/>
                        </a:lnTo>
                        <a:lnTo>
                          <a:pt x="3" y="1316"/>
                        </a:lnTo>
                        <a:lnTo>
                          <a:pt x="0" y="1277"/>
                        </a:lnTo>
                        <a:lnTo>
                          <a:pt x="4" y="1235"/>
                        </a:lnTo>
                        <a:lnTo>
                          <a:pt x="12" y="1196"/>
                        </a:lnTo>
                        <a:lnTo>
                          <a:pt x="25" y="1154"/>
                        </a:lnTo>
                        <a:lnTo>
                          <a:pt x="43" y="1105"/>
                        </a:lnTo>
                        <a:lnTo>
                          <a:pt x="61" y="1066"/>
                        </a:lnTo>
                        <a:lnTo>
                          <a:pt x="89" y="1009"/>
                        </a:lnTo>
                        <a:lnTo>
                          <a:pt x="114" y="961"/>
                        </a:lnTo>
                        <a:lnTo>
                          <a:pt x="135" y="920"/>
                        </a:lnTo>
                        <a:lnTo>
                          <a:pt x="154" y="882"/>
                        </a:lnTo>
                        <a:lnTo>
                          <a:pt x="180" y="831"/>
                        </a:lnTo>
                        <a:lnTo>
                          <a:pt x="205" y="778"/>
                        </a:lnTo>
                        <a:lnTo>
                          <a:pt x="227" y="727"/>
                        </a:lnTo>
                        <a:lnTo>
                          <a:pt x="251" y="661"/>
                        </a:lnTo>
                        <a:lnTo>
                          <a:pt x="265" y="614"/>
                        </a:lnTo>
                        <a:lnTo>
                          <a:pt x="272" y="574"/>
                        </a:lnTo>
                        <a:lnTo>
                          <a:pt x="274" y="534"/>
                        </a:lnTo>
                        <a:lnTo>
                          <a:pt x="249" y="320"/>
                        </a:lnTo>
                        <a:close/>
                      </a:path>
                    </a:pathLst>
                  </a:custGeom>
                  <a:solidFill>
                    <a:srgbClr val="FF3300">
                      <a:alpha val="5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73563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3408" y="615"/>
                    <a:ext cx="447" cy="946"/>
                    <a:chOff x="3408" y="615"/>
                    <a:chExt cx="447" cy="946"/>
                  </a:xfrm>
                </p:grpSpPr>
                <p:sp>
                  <p:nvSpPr>
                    <p:cNvPr id="273564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615"/>
                      <a:ext cx="27" cy="160"/>
                    </a:xfrm>
                    <a:prstGeom prst="ellipse">
                      <a:avLst/>
                    </a:prstGeom>
                    <a:solidFill>
                      <a:srgbClr val="FF3300">
                        <a:alpha val="50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3565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8" y="916"/>
                      <a:ext cx="447" cy="645"/>
                      <a:chOff x="3408" y="916"/>
                      <a:chExt cx="447" cy="645"/>
                    </a:xfrm>
                  </p:grpSpPr>
                  <p:sp>
                    <p:nvSpPr>
                      <p:cNvPr id="273566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5" y="916"/>
                        <a:ext cx="380" cy="463"/>
                      </a:xfrm>
                      <a:custGeom>
                        <a:avLst/>
                        <a:gdLst>
                          <a:gd name="T0" fmla="*/ 354 w 380"/>
                          <a:gd name="T1" fmla="*/ 220 h 463"/>
                          <a:gd name="T2" fmla="*/ 365 w 380"/>
                          <a:gd name="T3" fmla="*/ 191 h 463"/>
                          <a:gd name="T4" fmla="*/ 377 w 380"/>
                          <a:gd name="T5" fmla="*/ 151 h 463"/>
                          <a:gd name="T6" fmla="*/ 380 w 380"/>
                          <a:gd name="T7" fmla="*/ 121 h 463"/>
                          <a:gd name="T8" fmla="*/ 379 w 380"/>
                          <a:gd name="T9" fmla="*/ 90 h 463"/>
                          <a:gd name="T10" fmla="*/ 376 w 380"/>
                          <a:gd name="T11" fmla="*/ 60 h 463"/>
                          <a:gd name="T12" fmla="*/ 372 w 380"/>
                          <a:gd name="T13" fmla="*/ 55 h 463"/>
                          <a:gd name="T14" fmla="*/ 366 w 380"/>
                          <a:gd name="T15" fmla="*/ 52 h 463"/>
                          <a:gd name="T16" fmla="*/ 356 w 380"/>
                          <a:gd name="T17" fmla="*/ 54 h 463"/>
                          <a:gd name="T18" fmla="*/ 340 w 380"/>
                          <a:gd name="T19" fmla="*/ 61 h 463"/>
                          <a:gd name="T20" fmla="*/ 320 w 380"/>
                          <a:gd name="T21" fmla="*/ 69 h 463"/>
                          <a:gd name="T22" fmla="*/ 304 w 380"/>
                          <a:gd name="T23" fmla="*/ 71 h 463"/>
                          <a:gd name="T24" fmla="*/ 287 w 380"/>
                          <a:gd name="T25" fmla="*/ 69 h 463"/>
                          <a:gd name="T26" fmla="*/ 262 w 380"/>
                          <a:gd name="T27" fmla="*/ 48 h 463"/>
                          <a:gd name="T28" fmla="*/ 235 w 380"/>
                          <a:gd name="T29" fmla="*/ 26 h 463"/>
                          <a:gd name="T30" fmla="*/ 213 w 380"/>
                          <a:gd name="T31" fmla="*/ 2 h 463"/>
                          <a:gd name="T32" fmla="*/ 207 w 380"/>
                          <a:gd name="T33" fmla="*/ 0 h 463"/>
                          <a:gd name="T34" fmla="*/ 197 w 380"/>
                          <a:gd name="T35" fmla="*/ 2 h 463"/>
                          <a:gd name="T36" fmla="*/ 178 w 380"/>
                          <a:gd name="T37" fmla="*/ 19 h 463"/>
                          <a:gd name="T38" fmla="*/ 161 w 380"/>
                          <a:gd name="T39" fmla="*/ 33 h 463"/>
                          <a:gd name="T40" fmla="*/ 144 w 380"/>
                          <a:gd name="T41" fmla="*/ 42 h 463"/>
                          <a:gd name="T42" fmla="*/ 126 w 380"/>
                          <a:gd name="T43" fmla="*/ 48 h 463"/>
                          <a:gd name="T44" fmla="*/ 108 w 380"/>
                          <a:gd name="T45" fmla="*/ 35 h 463"/>
                          <a:gd name="T46" fmla="*/ 92 w 380"/>
                          <a:gd name="T47" fmla="*/ 31 h 463"/>
                          <a:gd name="T48" fmla="*/ 77 w 380"/>
                          <a:gd name="T49" fmla="*/ 35 h 463"/>
                          <a:gd name="T50" fmla="*/ 66 w 380"/>
                          <a:gd name="T51" fmla="*/ 40 h 463"/>
                          <a:gd name="T52" fmla="*/ 57 w 380"/>
                          <a:gd name="T53" fmla="*/ 47 h 463"/>
                          <a:gd name="T54" fmla="*/ 47 w 380"/>
                          <a:gd name="T55" fmla="*/ 59 h 463"/>
                          <a:gd name="T56" fmla="*/ 41 w 380"/>
                          <a:gd name="T57" fmla="*/ 71 h 463"/>
                          <a:gd name="T58" fmla="*/ 35 w 380"/>
                          <a:gd name="T59" fmla="*/ 90 h 463"/>
                          <a:gd name="T60" fmla="*/ 21 w 380"/>
                          <a:gd name="T61" fmla="*/ 93 h 463"/>
                          <a:gd name="T62" fmla="*/ 10 w 380"/>
                          <a:gd name="T63" fmla="*/ 97 h 463"/>
                          <a:gd name="T64" fmla="*/ 4 w 380"/>
                          <a:gd name="T65" fmla="*/ 101 h 463"/>
                          <a:gd name="T66" fmla="*/ 0 w 380"/>
                          <a:gd name="T67" fmla="*/ 107 h 463"/>
                          <a:gd name="T68" fmla="*/ 3 w 380"/>
                          <a:gd name="T69" fmla="*/ 118 h 463"/>
                          <a:gd name="T70" fmla="*/ 16 w 380"/>
                          <a:gd name="T71" fmla="*/ 158 h 463"/>
                          <a:gd name="T72" fmla="*/ 33 w 380"/>
                          <a:gd name="T73" fmla="*/ 198 h 463"/>
                          <a:gd name="T74" fmla="*/ 62 w 380"/>
                          <a:gd name="T75" fmla="*/ 249 h 463"/>
                          <a:gd name="T76" fmla="*/ 102 w 380"/>
                          <a:gd name="T77" fmla="*/ 294 h 463"/>
                          <a:gd name="T78" fmla="*/ 132 w 380"/>
                          <a:gd name="T79" fmla="*/ 339 h 463"/>
                          <a:gd name="T80" fmla="*/ 163 w 380"/>
                          <a:gd name="T81" fmla="*/ 384 h 463"/>
                          <a:gd name="T82" fmla="*/ 190 w 380"/>
                          <a:gd name="T83" fmla="*/ 414 h 463"/>
                          <a:gd name="T84" fmla="*/ 229 w 380"/>
                          <a:gd name="T85" fmla="*/ 463 h 463"/>
                          <a:gd name="T86" fmla="*/ 193 w 380"/>
                          <a:gd name="T87" fmla="*/ 420 h 463"/>
                          <a:gd name="T88" fmla="*/ 173 w 380"/>
                          <a:gd name="T89" fmla="*/ 404 h 463"/>
                          <a:gd name="T90" fmla="*/ 151 w 380"/>
                          <a:gd name="T91" fmla="*/ 389 h 463"/>
                          <a:gd name="T92" fmla="*/ 131 w 380"/>
                          <a:gd name="T93" fmla="*/ 379 h 463"/>
                          <a:gd name="T94" fmla="*/ 108 w 380"/>
                          <a:gd name="T95" fmla="*/ 372 h 463"/>
                          <a:gd name="T96" fmla="*/ 84 w 380"/>
                          <a:gd name="T97" fmla="*/ 367 h 4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380" h="463">
                            <a:moveTo>
                              <a:pt x="354" y="220"/>
                            </a:moveTo>
                            <a:lnTo>
                              <a:pt x="365" y="191"/>
                            </a:lnTo>
                            <a:lnTo>
                              <a:pt x="377" y="151"/>
                            </a:lnTo>
                            <a:lnTo>
                              <a:pt x="380" y="121"/>
                            </a:lnTo>
                            <a:lnTo>
                              <a:pt x="379" y="90"/>
                            </a:lnTo>
                            <a:lnTo>
                              <a:pt x="376" y="60"/>
                            </a:lnTo>
                            <a:lnTo>
                              <a:pt x="372" y="55"/>
                            </a:lnTo>
                            <a:lnTo>
                              <a:pt x="366" y="52"/>
                            </a:lnTo>
                            <a:lnTo>
                              <a:pt x="356" y="54"/>
                            </a:lnTo>
                            <a:lnTo>
                              <a:pt x="340" y="61"/>
                            </a:lnTo>
                            <a:lnTo>
                              <a:pt x="320" y="69"/>
                            </a:lnTo>
                            <a:lnTo>
                              <a:pt x="304" y="71"/>
                            </a:lnTo>
                            <a:lnTo>
                              <a:pt x="287" y="69"/>
                            </a:lnTo>
                            <a:lnTo>
                              <a:pt x="262" y="48"/>
                            </a:lnTo>
                            <a:lnTo>
                              <a:pt x="235" y="26"/>
                            </a:lnTo>
                            <a:lnTo>
                              <a:pt x="213" y="2"/>
                            </a:lnTo>
                            <a:lnTo>
                              <a:pt x="207" y="0"/>
                            </a:lnTo>
                            <a:lnTo>
                              <a:pt x="197" y="2"/>
                            </a:lnTo>
                            <a:lnTo>
                              <a:pt x="178" y="19"/>
                            </a:lnTo>
                            <a:lnTo>
                              <a:pt x="161" y="33"/>
                            </a:lnTo>
                            <a:lnTo>
                              <a:pt x="144" y="42"/>
                            </a:lnTo>
                            <a:lnTo>
                              <a:pt x="126" y="48"/>
                            </a:lnTo>
                            <a:lnTo>
                              <a:pt x="108" y="35"/>
                            </a:lnTo>
                            <a:lnTo>
                              <a:pt x="92" y="31"/>
                            </a:lnTo>
                            <a:lnTo>
                              <a:pt x="77" y="35"/>
                            </a:lnTo>
                            <a:lnTo>
                              <a:pt x="66" y="40"/>
                            </a:lnTo>
                            <a:lnTo>
                              <a:pt x="57" y="47"/>
                            </a:lnTo>
                            <a:lnTo>
                              <a:pt x="47" y="59"/>
                            </a:lnTo>
                            <a:lnTo>
                              <a:pt x="41" y="71"/>
                            </a:lnTo>
                            <a:lnTo>
                              <a:pt x="35" y="90"/>
                            </a:lnTo>
                            <a:lnTo>
                              <a:pt x="21" y="93"/>
                            </a:lnTo>
                            <a:lnTo>
                              <a:pt x="10" y="97"/>
                            </a:lnTo>
                            <a:lnTo>
                              <a:pt x="4" y="101"/>
                            </a:lnTo>
                            <a:lnTo>
                              <a:pt x="0" y="107"/>
                            </a:lnTo>
                            <a:lnTo>
                              <a:pt x="3" y="118"/>
                            </a:lnTo>
                            <a:lnTo>
                              <a:pt x="16" y="158"/>
                            </a:lnTo>
                            <a:lnTo>
                              <a:pt x="33" y="198"/>
                            </a:lnTo>
                            <a:lnTo>
                              <a:pt x="62" y="249"/>
                            </a:lnTo>
                            <a:lnTo>
                              <a:pt x="102" y="294"/>
                            </a:lnTo>
                            <a:lnTo>
                              <a:pt x="132" y="339"/>
                            </a:lnTo>
                            <a:lnTo>
                              <a:pt x="163" y="384"/>
                            </a:lnTo>
                            <a:lnTo>
                              <a:pt x="190" y="414"/>
                            </a:lnTo>
                            <a:lnTo>
                              <a:pt x="229" y="463"/>
                            </a:lnTo>
                            <a:lnTo>
                              <a:pt x="193" y="420"/>
                            </a:lnTo>
                            <a:lnTo>
                              <a:pt x="173" y="404"/>
                            </a:lnTo>
                            <a:lnTo>
                              <a:pt x="151" y="389"/>
                            </a:lnTo>
                            <a:lnTo>
                              <a:pt x="131" y="379"/>
                            </a:lnTo>
                            <a:lnTo>
                              <a:pt x="108" y="372"/>
                            </a:lnTo>
                            <a:lnTo>
                              <a:pt x="84" y="367"/>
                            </a:lnTo>
                          </a:path>
                        </a:pathLst>
                      </a:custGeom>
                      <a:solidFill>
                        <a:srgbClr val="FF3300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567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8" y="1327"/>
                        <a:ext cx="335" cy="234"/>
                      </a:xfrm>
                      <a:custGeom>
                        <a:avLst/>
                        <a:gdLst>
                          <a:gd name="T0" fmla="*/ 0 w 335"/>
                          <a:gd name="T1" fmla="*/ 0 h 234"/>
                          <a:gd name="T2" fmla="*/ 10 w 335"/>
                          <a:gd name="T3" fmla="*/ 23 h 234"/>
                          <a:gd name="T4" fmla="*/ 21 w 335"/>
                          <a:gd name="T5" fmla="*/ 40 h 234"/>
                          <a:gd name="T6" fmla="*/ 63 w 335"/>
                          <a:gd name="T7" fmla="*/ 64 h 234"/>
                          <a:gd name="T8" fmla="*/ 122 w 335"/>
                          <a:gd name="T9" fmla="*/ 95 h 234"/>
                          <a:gd name="T10" fmla="*/ 170 w 335"/>
                          <a:gd name="T11" fmla="*/ 122 h 234"/>
                          <a:gd name="T12" fmla="*/ 206 w 335"/>
                          <a:gd name="T13" fmla="*/ 146 h 234"/>
                          <a:gd name="T14" fmla="*/ 252 w 335"/>
                          <a:gd name="T15" fmla="*/ 175 h 234"/>
                          <a:gd name="T16" fmla="*/ 298 w 335"/>
                          <a:gd name="T17" fmla="*/ 207 h 234"/>
                          <a:gd name="T18" fmla="*/ 335 w 335"/>
                          <a:gd name="T19" fmla="*/ 234 h 2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35" h="234">
                            <a:moveTo>
                              <a:pt x="0" y="0"/>
                            </a:moveTo>
                            <a:lnTo>
                              <a:pt x="10" y="23"/>
                            </a:lnTo>
                            <a:lnTo>
                              <a:pt x="21" y="40"/>
                            </a:lnTo>
                            <a:lnTo>
                              <a:pt x="63" y="64"/>
                            </a:lnTo>
                            <a:lnTo>
                              <a:pt x="122" y="95"/>
                            </a:lnTo>
                            <a:lnTo>
                              <a:pt x="170" y="122"/>
                            </a:lnTo>
                            <a:lnTo>
                              <a:pt x="206" y="146"/>
                            </a:lnTo>
                            <a:lnTo>
                              <a:pt x="252" y="175"/>
                            </a:lnTo>
                            <a:lnTo>
                              <a:pt x="298" y="207"/>
                            </a:lnTo>
                            <a:lnTo>
                              <a:pt x="335" y="234"/>
                            </a:lnTo>
                          </a:path>
                        </a:pathLst>
                      </a:custGeom>
                      <a:solidFill>
                        <a:srgbClr val="FF3300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73568" name="Freeform 160"/>
                <p:cNvSpPr>
                  <a:spLocks/>
                </p:cNvSpPr>
                <p:nvPr/>
              </p:nvSpPr>
              <p:spPr bwMode="auto">
                <a:xfrm>
                  <a:off x="4752" y="1056"/>
                  <a:ext cx="144" cy="208"/>
                </a:xfrm>
                <a:custGeom>
                  <a:avLst/>
                  <a:gdLst>
                    <a:gd name="T0" fmla="*/ 144 w 144"/>
                    <a:gd name="T1" fmla="*/ 96 h 208"/>
                    <a:gd name="T2" fmla="*/ 48 w 144"/>
                    <a:gd name="T3" fmla="*/ 0 h 208"/>
                    <a:gd name="T4" fmla="*/ 0 w 144"/>
                    <a:gd name="T5" fmla="*/ 96 h 208"/>
                    <a:gd name="T6" fmla="*/ 48 w 144"/>
                    <a:gd name="T7" fmla="*/ 192 h 208"/>
                    <a:gd name="T8" fmla="*/ 96 w 144"/>
                    <a:gd name="T9" fmla="*/ 192 h 208"/>
                    <a:gd name="T10" fmla="*/ 96 w 144"/>
                    <a:gd name="T11" fmla="*/ 14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4" h="208">
                      <a:moveTo>
                        <a:pt x="144" y="96"/>
                      </a:moveTo>
                      <a:cubicBezTo>
                        <a:pt x="108" y="48"/>
                        <a:pt x="72" y="0"/>
                        <a:pt x="48" y="0"/>
                      </a:cubicBezTo>
                      <a:cubicBezTo>
                        <a:pt x="24" y="0"/>
                        <a:pt x="0" y="64"/>
                        <a:pt x="0" y="96"/>
                      </a:cubicBezTo>
                      <a:cubicBezTo>
                        <a:pt x="0" y="128"/>
                        <a:pt x="32" y="176"/>
                        <a:pt x="48" y="192"/>
                      </a:cubicBezTo>
                      <a:cubicBezTo>
                        <a:pt x="64" y="208"/>
                        <a:pt x="88" y="200"/>
                        <a:pt x="96" y="192"/>
                      </a:cubicBezTo>
                      <a:cubicBezTo>
                        <a:pt x="104" y="184"/>
                        <a:pt x="100" y="164"/>
                        <a:pt x="96" y="144"/>
                      </a:cubicBezTo>
                    </a:path>
                  </a:pathLst>
                </a:custGeom>
                <a:solidFill>
                  <a:srgbClr val="FF33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3569" name="Freeform 161"/>
              <p:cNvSpPr>
                <a:spLocks/>
              </p:cNvSpPr>
              <p:nvPr/>
            </p:nvSpPr>
            <p:spPr bwMode="auto">
              <a:xfrm flipH="1" flipV="1">
                <a:off x="5216" y="1676"/>
                <a:ext cx="96" cy="48"/>
              </a:xfrm>
              <a:custGeom>
                <a:avLst/>
                <a:gdLst>
                  <a:gd name="T0" fmla="*/ 96 w 96"/>
                  <a:gd name="T1" fmla="*/ 48 h 48"/>
                  <a:gd name="T2" fmla="*/ 48 w 96"/>
                  <a:gd name="T3" fmla="*/ 48 h 48"/>
                  <a:gd name="T4" fmla="*/ 0 w 96"/>
                  <a:gd name="T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48">
                    <a:moveTo>
                      <a:pt x="96" y="48"/>
                    </a:moveTo>
                    <a:lnTo>
                      <a:pt x="48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3570" name="Text Box 162"/>
            <p:cNvSpPr txBox="1">
              <a:spLocks noChangeArrowheads="1"/>
            </p:cNvSpPr>
            <p:nvPr/>
          </p:nvSpPr>
          <p:spPr bwMode="auto">
            <a:xfrm>
              <a:off x="4918" y="2889"/>
              <a:ext cx="437" cy="25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000"/>
                <a:t>NSA</a:t>
              </a:r>
            </a:p>
          </p:txBody>
        </p:sp>
      </p:grpSp>
      <p:grpSp>
        <p:nvGrpSpPr>
          <p:cNvPr id="273571" name="Group 163"/>
          <p:cNvGrpSpPr>
            <a:grpSpLocks/>
          </p:cNvGrpSpPr>
          <p:nvPr/>
        </p:nvGrpSpPr>
        <p:grpSpPr bwMode="auto">
          <a:xfrm>
            <a:off x="3886200" y="3200400"/>
            <a:ext cx="914400" cy="1219200"/>
            <a:chOff x="2448" y="2016"/>
            <a:chExt cx="576" cy="768"/>
          </a:xfrm>
        </p:grpSpPr>
        <p:sp>
          <p:nvSpPr>
            <p:cNvPr id="273572" name="Rectangle 164"/>
            <p:cNvSpPr>
              <a:spLocks noChangeArrowheads="1"/>
            </p:cNvSpPr>
            <p:nvPr/>
          </p:nvSpPr>
          <p:spPr bwMode="auto">
            <a:xfrm>
              <a:off x="2448" y="2592"/>
              <a:ext cx="192" cy="19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en-GB" sz="2000"/>
                <a:t>7</a:t>
              </a:r>
            </a:p>
          </p:txBody>
        </p:sp>
        <p:sp>
          <p:nvSpPr>
            <p:cNvPr id="273573" name="Rectangle 165"/>
            <p:cNvSpPr>
              <a:spLocks noChangeArrowheads="1"/>
            </p:cNvSpPr>
            <p:nvPr/>
          </p:nvSpPr>
          <p:spPr bwMode="auto">
            <a:xfrm>
              <a:off x="2640" y="2016"/>
              <a:ext cx="192" cy="19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en-GB" sz="2000"/>
                <a:t>7</a:t>
              </a:r>
            </a:p>
          </p:txBody>
        </p:sp>
        <p:sp>
          <p:nvSpPr>
            <p:cNvPr id="273574" name="Rectangle 166"/>
            <p:cNvSpPr>
              <a:spLocks noChangeArrowheads="1"/>
            </p:cNvSpPr>
            <p:nvPr/>
          </p:nvSpPr>
          <p:spPr bwMode="auto">
            <a:xfrm>
              <a:off x="2832" y="2208"/>
              <a:ext cx="192" cy="19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en-GB" sz="2000"/>
                <a:t>7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77" y="347990"/>
            <a:ext cx="551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/>
              <a:t>e</a:t>
            </a:r>
            <a:r>
              <a:rPr lang="fr-CH" sz="2800" dirty="0" smtClean="0"/>
              <a:t>xemple de boîte de substitution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4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7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7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7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27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7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27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27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7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7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49" grpId="0" animBg="1"/>
      <p:bldP spid="273450" grpId="0" animBg="1"/>
      <p:bldP spid="273546" grpId="0" animBg="1" autoUpdateAnimBg="0"/>
      <p:bldP spid="27354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</a:t>
            </a:r>
            <a:r>
              <a:rPr lang="fr-CH" dirty="0" smtClean="0"/>
              <a:t>hiffrement d’un fichier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AutoShape 45"/>
          <p:cNvSpPr>
            <a:spLocks/>
          </p:cNvSpPr>
          <p:nvPr/>
        </p:nvSpPr>
        <p:spPr bwMode="auto">
          <a:xfrm>
            <a:off x="1692275" y="1438275"/>
            <a:ext cx="358775" cy="4810125"/>
          </a:xfrm>
          <a:prstGeom prst="leftBrace">
            <a:avLst>
              <a:gd name="adj1" fmla="val 5478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326104" y="3152775"/>
            <a:ext cx="11432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 smtClean="0"/>
              <a:t>fichier</a:t>
            </a:r>
          </a:p>
          <a:p>
            <a:pPr algn="ctr"/>
            <a:r>
              <a:rPr lang="de-DE" dirty="0"/>
              <a:t>e</a:t>
            </a:r>
            <a:r>
              <a:rPr lang="de-DE" dirty="0" smtClean="0"/>
              <a:t>n clair</a:t>
            </a:r>
          </a:p>
          <a:p>
            <a:pPr algn="ctr"/>
            <a:r>
              <a:rPr lang="de-DE" dirty="0"/>
              <a:t>s</a:t>
            </a:r>
            <a:r>
              <a:rPr lang="de-DE" dirty="0" smtClean="0"/>
              <a:t>ubdivisé</a:t>
            </a:r>
          </a:p>
          <a:p>
            <a:pPr algn="ctr"/>
            <a:r>
              <a:rPr lang="de-DE" dirty="0" smtClean="0"/>
              <a:t> en blocs</a:t>
            </a:r>
            <a:endParaRPr lang="de-DE" dirty="0"/>
          </a:p>
        </p:txBody>
      </p:sp>
      <p:sp>
        <p:nvSpPr>
          <p:cNvPr id="8" name="AutoShape 47"/>
          <p:cNvSpPr>
            <a:spLocks/>
          </p:cNvSpPr>
          <p:nvPr/>
        </p:nvSpPr>
        <p:spPr bwMode="auto">
          <a:xfrm flipH="1">
            <a:off x="7019925" y="2073275"/>
            <a:ext cx="433388" cy="4175125"/>
          </a:xfrm>
          <a:prstGeom prst="leftBrace">
            <a:avLst>
              <a:gd name="adj1" fmla="val 4196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7833880" y="3843338"/>
            <a:ext cx="877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 smtClean="0"/>
              <a:t>fichier</a:t>
            </a:r>
          </a:p>
          <a:p>
            <a:pPr algn="ctr"/>
            <a:r>
              <a:rPr lang="de-DE" dirty="0" smtClean="0"/>
              <a:t>chiffré</a:t>
            </a:r>
            <a:endParaRPr lang="de-DE" dirty="0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5076825" y="2336800"/>
            <a:ext cx="10795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>
                <a:solidFill>
                  <a:srgbClr val="FFFF66"/>
                </a:solidFill>
              </a:rPr>
              <a:t>C </a:t>
            </a:r>
            <a:r>
              <a:rPr lang="fr-CH" baseline="-25000">
                <a:solidFill>
                  <a:srgbClr val="FFFF66"/>
                </a:solidFill>
              </a:rPr>
              <a:t>1</a:t>
            </a:r>
            <a:endParaRPr lang="en-GB" baseline="-25000">
              <a:solidFill>
                <a:srgbClr val="FFFF66"/>
              </a:solidFill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4284663" y="2552700"/>
            <a:ext cx="7921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2413000" y="2640013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dirty="0" smtClean="0"/>
              <a:t>B </a:t>
            </a:r>
            <a:r>
              <a:rPr lang="fr-CH" baseline="-25000" dirty="0"/>
              <a:t>2</a:t>
            </a:r>
            <a:endParaRPr lang="en-GB" baseline="-25000" dirty="0"/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2401570" y="1616075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dirty="0" smtClean="0"/>
              <a:t>B </a:t>
            </a:r>
            <a:r>
              <a:rPr lang="fr-CH" baseline="-25000" dirty="0"/>
              <a:t>1</a:t>
            </a:r>
            <a:endParaRPr lang="en-GB" baseline="-25000" dirty="0"/>
          </a:p>
        </p:txBody>
      </p:sp>
      <p:sp>
        <p:nvSpPr>
          <p:cNvPr id="14" name="Text Box 61"/>
          <p:cNvSpPr txBox="1">
            <a:spLocks noChangeArrowheads="1"/>
          </p:cNvSpPr>
          <p:nvPr/>
        </p:nvSpPr>
        <p:spPr bwMode="auto">
          <a:xfrm>
            <a:off x="2641030" y="3344863"/>
            <a:ext cx="577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. . .</a:t>
            </a:r>
          </a:p>
        </p:txBody>
      </p:sp>
      <p:grpSp>
        <p:nvGrpSpPr>
          <p:cNvPr id="15" name="Group 116"/>
          <p:cNvGrpSpPr>
            <a:grpSpLocks/>
          </p:cNvGrpSpPr>
          <p:nvPr/>
        </p:nvGrpSpPr>
        <p:grpSpPr bwMode="auto">
          <a:xfrm>
            <a:off x="3995738" y="2116138"/>
            <a:ext cx="576262" cy="652462"/>
            <a:chOff x="2517" y="1189"/>
            <a:chExt cx="363" cy="411"/>
          </a:xfrm>
        </p:grpSpPr>
        <p:sp>
          <p:nvSpPr>
            <p:cNvPr id="16" name="AutoShape 51"/>
            <p:cNvSpPr>
              <a:spLocks noChangeArrowheads="1"/>
            </p:cNvSpPr>
            <p:nvPr/>
          </p:nvSpPr>
          <p:spPr bwMode="auto">
            <a:xfrm>
              <a:off x="2517" y="1189"/>
              <a:ext cx="363" cy="229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endParaRPr lang="en-GB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>
              <a:off x="2699" y="1419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3481388" y="2638426"/>
            <a:ext cx="2674938" cy="1247771"/>
            <a:chOff x="2193" y="1494"/>
            <a:chExt cx="1685" cy="786"/>
          </a:xfrm>
        </p:grpSpPr>
        <p:sp>
          <p:nvSpPr>
            <p:cNvPr id="21" name="Line 87"/>
            <p:cNvSpPr>
              <a:spLocks noChangeShapeType="1"/>
            </p:cNvSpPr>
            <p:nvPr/>
          </p:nvSpPr>
          <p:spPr bwMode="auto">
            <a:xfrm flipH="1">
              <a:off x="2693" y="1670"/>
              <a:ext cx="7" cy="20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Line 72"/>
            <p:cNvSpPr>
              <a:spLocks noChangeShapeType="1"/>
            </p:cNvSpPr>
            <p:nvPr/>
          </p:nvSpPr>
          <p:spPr bwMode="auto">
            <a:xfrm>
              <a:off x="2193" y="1630"/>
              <a:ext cx="472" cy="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88"/>
            <p:cNvSpPr>
              <a:spLocks noChangeArrowheads="1"/>
            </p:cNvSpPr>
            <p:nvPr/>
          </p:nvSpPr>
          <p:spPr bwMode="auto">
            <a:xfrm>
              <a:off x="3198" y="2008"/>
              <a:ext cx="680" cy="27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>
                  <a:solidFill>
                    <a:srgbClr val="FFFF66"/>
                  </a:solidFill>
                </a:rPr>
                <a:t>C </a:t>
              </a:r>
              <a:r>
                <a:rPr lang="fr-CH" baseline="-25000">
                  <a:solidFill>
                    <a:srgbClr val="FFFF66"/>
                  </a:solidFill>
                </a:rPr>
                <a:t>2</a:t>
              </a:r>
              <a:endParaRPr lang="en-GB" baseline="-25000">
                <a:solidFill>
                  <a:srgbClr val="FFFF66"/>
                </a:solidFill>
              </a:endParaRPr>
            </a:p>
          </p:txBody>
        </p:sp>
        <p:sp>
          <p:nvSpPr>
            <p:cNvPr id="23" name="AutoShape 89"/>
            <p:cNvSpPr>
              <a:spLocks noChangeArrowheads="1"/>
            </p:cNvSpPr>
            <p:nvPr/>
          </p:nvSpPr>
          <p:spPr bwMode="auto">
            <a:xfrm>
              <a:off x="2517" y="1869"/>
              <a:ext cx="363" cy="229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endParaRPr lang="en-GB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Line 91"/>
            <p:cNvSpPr>
              <a:spLocks noChangeShapeType="1"/>
            </p:cNvSpPr>
            <p:nvPr/>
          </p:nvSpPr>
          <p:spPr bwMode="auto">
            <a:xfrm>
              <a:off x="2699" y="2099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>
              <a:off x="2699" y="2144"/>
              <a:ext cx="49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 Box 86"/>
            <p:cNvSpPr txBox="1">
              <a:spLocks noChangeArrowheads="1"/>
            </p:cNvSpPr>
            <p:nvPr/>
          </p:nvSpPr>
          <p:spPr bwMode="auto">
            <a:xfrm>
              <a:off x="2558" y="1494"/>
              <a:ext cx="2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de-DE" sz="2000" dirty="0">
                  <a:sym typeface="Symbol" pitchFamily="18" charset="2"/>
                </a:rPr>
                <a:t></a:t>
              </a:r>
            </a:p>
          </p:txBody>
        </p:sp>
      </p:grp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2641030" y="5721350"/>
            <a:ext cx="577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/>
              <a:t>. . .</a:t>
            </a:r>
          </a:p>
        </p:txBody>
      </p:sp>
      <p:sp>
        <p:nvSpPr>
          <p:cNvPr id="27" name="Rectangle 96"/>
          <p:cNvSpPr>
            <a:spLocks noChangeArrowheads="1"/>
          </p:cNvSpPr>
          <p:nvPr/>
        </p:nvSpPr>
        <p:spPr bwMode="auto">
          <a:xfrm>
            <a:off x="2411413" y="5089525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dirty="0" smtClean="0"/>
              <a:t>B </a:t>
            </a:r>
            <a:r>
              <a:rPr lang="fr-CH" baseline="-25000" dirty="0"/>
              <a:t>i+1</a:t>
            </a:r>
            <a:endParaRPr lang="en-GB" baseline="-25000" dirty="0"/>
          </a:p>
        </p:txBody>
      </p:sp>
      <p:sp>
        <p:nvSpPr>
          <p:cNvPr id="28" name="Rectangle 97"/>
          <p:cNvSpPr>
            <a:spLocks noChangeArrowheads="1"/>
          </p:cNvSpPr>
          <p:nvPr/>
        </p:nvSpPr>
        <p:spPr bwMode="auto">
          <a:xfrm>
            <a:off x="2411413" y="4065588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dirty="0" smtClean="0"/>
              <a:t>B </a:t>
            </a:r>
            <a:r>
              <a:rPr lang="fr-CH" baseline="-25000" dirty="0"/>
              <a:t>i</a:t>
            </a:r>
            <a:endParaRPr lang="en-GB" baseline="-25000" dirty="0"/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4009455" y="3705225"/>
            <a:ext cx="577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. . .</a:t>
            </a:r>
          </a:p>
        </p:txBody>
      </p:sp>
      <p:sp>
        <p:nvSpPr>
          <p:cNvPr id="30" name="Oval 112"/>
          <p:cNvSpPr>
            <a:spLocks noChangeArrowheads="1"/>
          </p:cNvSpPr>
          <p:nvPr/>
        </p:nvSpPr>
        <p:spPr bwMode="auto">
          <a:xfrm>
            <a:off x="3963988" y="993775"/>
            <a:ext cx="620712" cy="4445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VI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1" name="Group 115"/>
          <p:cNvGrpSpPr>
            <a:grpSpLocks/>
          </p:cNvGrpSpPr>
          <p:nvPr/>
        </p:nvGrpSpPr>
        <p:grpSpPr bwMode="auto">
          <a:xfrm>
            <a:off x="3470284" y="1458913"/>
            <a:ext cx="1084265" cy="661987"/>
            <a:chOff x="2186" y="775"/>
            <a:chExt cx="683" cy="417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2186" y="1010"/>
              <a:ext cx="486" cy="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2544" y="871"/>
              <a:ext cx="3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de-DE" sz="2000" dirty="0">
                  <a:sym typeface="Symbol" pitchFamily="18" charset="2"/>
                </a:rPr>
                <a:t></a:t>
              </a:r>
            </a:p>
          </p:txBody>
        </p:sp>
        <p:sp>
          <p:nvSpPr>
            <p:cNvPr id="34" name="Line 84"/>
            <p:cNvSpPr>
              <a:spLocks noChangeShapeType="1"/>
            </p:cNvSpPr>
            <p:nvPr/>
          </p:nvSpPr>
          <p:spPr bwMode="auto">
            <a:xfrm>
              <a:off x="2699" y="1056"/>
              <a:ext cx="0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Line 113"/>
            <p:cNvSpPr>
              <a:spLocks noChangeShapeType="1"/>
            </p:cNvSpPr>
            <p:nvPr/>
          </p:nvSpPr>
          <p:spPr bwMode="auto">
            <a:xfrm>
              <a:off x="2699" y="775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AutoShape 114"/>
          <p:cNvSpPr>
            <a:spLocks noChangeArrowheads="1"/>
          </p:cNvSpPr>
          <p:nvPr/>
        </p:nvSpPr>
        <p:spPr bwMode="auto">
          <a:xfrm>
            <a:off x="5292725" y="1209675"/>
            <a:ext cx="1655763" cy="576263"/>
          </a:xfrm>
          <a:prstGeom prst="wedgeRoundRectCallout">
            <a:avLst>
              <a:gd name="adj1" fmla="val -89213"/>
              <a:gd name="adj2" fmla="val -4696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1400" dirty="0"/>
              <a:t>v</a:t>
            </a:r>
            <a:r>
              <a:rPr lang="de-DE" sz="1400" b="0" dirty="0" smtClean="0">
                <a:solidFill>
                  <a:schemeClr val="tx1"/>
                </a:solidFill>
              </a:rPr>
              <a:t>ecteur d‘initialisation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5076826" y="4594543"/>
            <a:ext cx="1079500" cy="431799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dirty="0">
                <a:solidFill>
                  <a:srgbClr val="FFFF66"/>
                </a:solidFill>
              </a:rPr>
              <a:t>C </a:t>
            </a:r>
            <a:r>
              <a:rPr lang="fr-CH" baseline="-25000" dirty="0" smtClean="0">
                <a:solidFill>
                  <a:srgbClr val="FFFF66"/>
                </a:solidFill>
              </a:rPr>
              <a:t>i</a:t>
            </a:r>
            <a:endParaRPr lang="en-GB" baseline="-25000" dirty="0">
              <a:solidFill>
                <a:srgbClr val="FFFF66"/>
              </a:solidFill>
            </a:endParaRPr>
          </a:p>
        </p:txBody>
      </p:sp>
      <p:sp>
        <p:nvSpPr>
          <p:cNvPr id="40" name="Rectangle 88"/>
          <p:cNvSpPr>
            <a:spLocks noChangeArrowheads="1"/>
          </p:cNvSpPr>
          <p:nvPr/>
        </p:nvSpPr>
        <p:spPr bwMode="auto">
          <a:xfrm>
            <a:off x="5092700" y="5435601"/>
            <a:ext cx="1079500" cy="431799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dirty="0">
                <a:solidFill>
                  <a:srgbClr val="FFFF66"/>
                </a:solidFill>
              </a:rPr>
              <a:t>C </a:t>
            </a:r>
            <a:r>
              <a:rPr lang="fr-CH" baseline="-25000" dirty="0" smtClean="0">
                <a:solidFill>
                  <a:srgbClr val="FFFF66"/>
                </a:solidFill>
              </a:rPr>
              <a:t>i+1</a:t>
            </a:r>
            <a:endParaRPr lang="en-GB" baseline="-25000" dirty="0">
              <a:solidFill>
                <a:srgbClr val="FFFF66"/>
              </a:solidFill>
            </a:endParaRPr>
          </a:p>
        </p:txBody>
      </p:sp>
      <p:sp>
        <p:nvSpPr>
          <p:cNvPr id="41" name="Text Box 61"/>
          <p:cNvSpPr txBox="1">
            <a:spLocks noChangeArrowheads="1"/>
          </p:cNvSpPr>
          <p:nvPr/>
        </p:nvSpPr>
        <p:spPr bwMode="auto">
          <a:xfrm>
            <a:off x="5289998" y="3974068"/>
            <a:ext cx="577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. . .</a:t>
            </a:r>
          </a:p>
        </p:txBody>
      </p:sp>
      <p:sp>
        <p:nvSpPr>
          <p:cNvPr id="42" name="Text Box 61"/>
          <p:cNvSpPr txBox="1">
            <a:spLocks noChangeArrowheads="1"/>
          </p:cNvSpPr>
          <p:nvPr/>
        </p:nvSpPr>
        <p:spPr bwMode="auto">
          <a:xfrm>
            <a:off x="5334000" y="5955268"/>
            <a:ext cx="577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. . .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3657600" y="4813925"/>
            <a:ext cx="1219200" cy="1465599"/>
          </a:xfrm>
          <a:prstGeom prst="wedgeRoundRectCallout">
            <a:avLst>
              <a:gd name="adj1" fmla="val 3542"/>
              <a:gd name="adj2" fmla="val -1059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CBC</a:t>
            </a:r>
          </a:p>
          <a:p>
            <a:pPr algn="ctr"/>
            <a:r>
              <a:rPr lang="fr-CH" dirty="0" err="1" smtClean="0">
                <a:solidFill>
                  <a:schemeClr val="tx1"/>
                </a:solidFill>
              </a:rPr>
              <a:t>Cipher</a:t>
            </a:r>
            <a:endParaRPr lang="fr-CH" dirty="0" smtClean="0">
              <a:solidFill>
                <a:schemeClr val="tx1"/>
              </a:solidFill>
            </a:endParaRPr>
          </a:p>
          <a:p>
            <a:pPr algn="ctr"/>
            <a:r>
              <a:rPr lang="fr-CH" dirty="0" smtClean="0">
                <a:solidFill>
                  <a:schemeClr val="tx1"/>
                </a:solidFill>
              </a:rPr>
              <a:t>Block</a:t>
            </a:r>
          </a:p>
          <a:p>
            <a:pPr algn="ctr"/>
            <a:r>
              <a:rPr lang="fr-CH" dirty="0" err="1" smtClean="0">
                <a:solidFill>
                  <a:schemeClr val="tx1"/>
                </a:solidFill>
              </a:rPr>
              <a:t>Chaining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/>
      <p:bldP spid="29" grpId="0"/>
      <p:bldP spid="30" grpId="0" animBg="1"/>
      <p:bldP spid="36" grpId="0" animBg="1"/>
      <p:bldP spid="39" grpId="0" animBg="1"/>
      <p:bldP spid="40" grpId="0" animBg="1"/>
      <p:bldP spid="41" grpId="0"/>
      <p:bldP spid="42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85" name="Group 29"/>
          <p:cNvGrpSpPr>
            <a:grpSpLocks/>
          </p:cNvGrpSpPr>
          <p:nvPr/>
        </p:nvGrpSpPr>
        <p:grpSpPr bwMode="auto">
          <a:xfrm>
            <a:off x="0" y="3200400"/>
            <a:ext cx="1454150" cy="2449513"/>
            <a:chOff x="4368" y="720"/>
            <a:chExt cx="993" cy="1543"/>
          </a:xfrm>
        </p:grpSpPr>
        <p:grpSp>
          <p:nvGrpSpPr>
            <p:cNvPr id="326686" name="Group 30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326687" name="Freeform 31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6688" name="Group 32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326689" name="Oval 33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6690" name="Group 34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326691" name="Freeform 35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692" name="Freeform 36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26693" name="Freeform 37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attaques </a:t>
            </a:r>
            <a:r>
              <a:rPr lang="fr-FR" dirty="0"/>
              <a:t>(1)</a:t>
            </a:r>
          </a:p>
        </p:txBody>
      </p:sp>
      <p:sp>
        <p:nvSpPr>
          <p:cNvPr id="326680" name="WordArt 24"/>
          <p:cNvSpPr>
            <a:spLocks noChangeArrowheads="1" noChangeShapeType="1" noTextEdit="1"/>
          </p:cNvSpPr>
          <p:nvPr/>
        </p:nvSpPr>
        <p:spPr bwMode="auto">
          <a:xfrm>
            <a:off x="1051438" y="2209800"/>
            <a:ext cx="78147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ryptanalyse différentielle 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5105400" y="3124200"/>
            <a:ext cx="376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dirty="0"/>
              <a:t>(Eli BIHAM, </a:t>
            </a:r>
            <a:r>
              <a:rPr lang="en-GB" sz="2000" dirty="0" err="1"/>
              <a:t>Adi</a:t>
            </a:r>
            <a:r>
              <a:rPr lang="en-GB" sz="2000" dirty="0"/>
              <a:t> SHAMIR: 1990)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2" name="WordArt 3"/>
          <p:cNvSpPr>
            <a:spLocks noChangeArrowheads="1" noChangeShapeType="1" noTextEdit="1"/>
          </p:cNvSpPr>
          <p:nvPr/>
        </p:nvSpPr>
        <p:spPr bwMode="auto">
          <a:xfrm>
            <a:off x="2228850" y="3973513"/>
            <a:ext cx="6457950" cy="735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ryptanalyse linéaire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624513" y="4632325"/>
            <a:ext cx="283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dirty="0"/>
              <a:t>(Mitsuru MATSUI: 1993)</a:t>
            </a:r>
          </a:p>
        </p:txBody>
      </p:sp>
    </p:spTree>
    <p:extLst>
      <p:ext uri="{BB962C8B-B14F-4D97-AF65-F5344CB8AC3E}">
        <p14:creationId xmlns:p14="http://schemas.microsoft.com/office/powerpoint/2010/main" val="31831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0" grpId="0" animBg="1"/>
      <p:bldP spid="326681" grpId="0" autoUpdateAnimBg="0"/>
      <p:bldP spid="42" grpId="0" animBg="1"/>
      <p:bldP spid="4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 dirty="0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attaques (2)</a:t>
            </a:r>
            <a:endParaRPr lang="fr-FR" dirty="0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505200" y="4922838"/>
            <a:ext cx="2286000" cy="1143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330756" name="AutoShape 4"/>
          <p:cNvSpPr>
            <a:spLocks noChangeArrowheads="1"/>
          </p:cNvSpPr>
          <p:nvPr/>
        </p:nvSpPr>
        <p:spPr bwMode="auto">
          <a:xfrm>
            <a:off x="3505200" y="3627438"/>
            <a:ext cx="2286000" cy="609600"/>
          </a:xfrm>
          <a:prstGeom prst="roundRect">
            <a:avLst>
              <a:gd name="adj" fmla="val 43750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800" dirty="0">
                <a:solidFill>
                  <a:srgbClr val="FFFFFF"/>
                </a:solidFill>
              </a:rPr>
              <a:t>c</a:t>
            </a:r>
            <a:r>
              <a:rPr lang="fr-FR" sz="2800" dirty="0" smtClean="0">
                <a:solidFill>
                  <a:srgbClr val="FFFFFF"/>
                </a:solidFill>
              </a:rPr>
              <a:t>lé à 56 bit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4648200" y="42370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457200" y="5227638"/>
            <a:ext cx="2281238" cy="533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fr-FR" sz="2000" dirty="0"/>
              <a:t>b</a:t>
            </a:r>
            <a:r>
              <a:rPr lang="fr-FR" sz="2000" dirty="0" smtClean="0"/>
              <a:t>loc en clair</a:t>
            </a:r>
            <a:endParaRPr lang="fr-FR" sz="2000" dirty="0"/>
          </a:p>
          <a:p>
            <a:pPr algn="ctr" defTabSz="762000"/>
            <a:r>
              <a:rPr lang="fr-FR" sz="2000" dirty="0"/>
              <a:t>m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6553200" y="5151438"/>
            <a:ext cx="2373313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chemeClr val="bg1"/>
                </a:solidFill>
              </a:rPr>
              <a:t>b</a:t>
            </a:r>
            <a:r>
              <a:rPr lang="fr-FR" sz="2000" dirty="0" smtClean="0">
                <a:solidFill>
                  <a:schemeClr val="bg1"/>
                </a:solidFill>
              </a:rPr>
              <a:t>loc chiffré</a:t>
            </a:r>
            <a:endParaRPr lang="fr-FR" sz="2000" dirty="0">
              <a:solidFill>
                <a:schemeClr val="bg1"/>
              </a:solidFill>
            </a:endParaRPr>
          </a:p>
          <a:p>
            <a:pPr algn="ctr" defTabSz="762000"/>
            <a:r>
              <a:rPr lang="fr-FR" sz="20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2743200" y="5456238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5791200" y="5456238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1139825" y="5851525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000"/>
              <a:t>64 bit</a:t>
            </a: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7315200" y="57610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000"/>
              <a:t>64 bit</a:t>
            </a:r>
          </a:p>
        </p:txBody>
      </p:sp>
      <p:grpSp>
        <p:nvGrpSpPr>
          <p:cNvPr id="330764" name="Group 12"/>
          <p:cNvGrpSpPr>
            <a:grpSpLocks/>
          </p:cNvGrpSpPr>
          <p:nvPr/>
        </p:nvGrpSpPr>
        <p:grpSpPr bwMode="auto">
          <a:xfrm>
            <a:off x="1143000" y="2590800"/>
            <a:ext cx="1454150" cy="2449513"/>
            <a:chOff x="4368" y="720"/>
            <a:chExt cx="993" cy="1543"/>
          </a:xfrm>
        </p:grpSpPr>
        <p:grpSp>
          <p:nvGrpSpPr>
            <p:cNvPr id="330765" name="Group 13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330766" name="Freeform 14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0767" name="Group 15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330768" name="Oval 16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0769" name="Group 17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330770" name="Freeform 18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1" name="Freeform 19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30772" name="Freeform 20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0773" name="Line 21"/>
          <p:cNvSpPr>
            <a:spLocks noChangeShapeType="1"/>
          </p:cNvSpPr>
          <p:nvPr/>
        </p:nvSpPr>
        <p:spPr bwMode="auto">
          <a:xfrm flipH="1" flipV="1">
            <a:off x="2209800" y="3200400"/>
            <a:ext cx="1371600" cy="6096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AutoShape 22"/>
          <p:cNvSpPr>
            <a:spLocks noChangeArrowheads="1"/>
          </p:cNvSpPr>
          <p:nvPr/>
        </p:nvSpPr>
        <p:spPr bwMode="auto">
          <a:xfrm>
            <a:off x="533400" y="838200"/>
            <a:ext cx="2057400" cy="1295400"/>
          </a:xfrm>
          <a:prstGeom prst="cloudCallout">
            <a:avLst>
              <a:gd name="adj1" fmla="val 20449"/>
              <a:gd name="adj2" fmla="val 9644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/>
              <a:t>f</a:t>
            </a:r>
            <a:r>
              <a:rPr lang="fr-FR" sz="2000" dirty="0" smtClean="0">
                <a:solidFill>
                  <a:schemeClr val="tx1"/>
                </a:solidFill>
              </a:rPr>
              <a:t>orce brute </a:t>
            </a:r>
            <a:r>
              <a:rPr lang="fr-FR" sz="2000" dirty="0" smtClean="0"/>
              <a:t>?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30775" name="Rectangle 23"/>
          <p:cNvSpPr>
            <a:spLocks noChangeArrowheads="1"/>
          </p:cNvSpPr>
          <p:nvPr/>
        </p:nvSpPr>
        <p:spPr bwMode="auto">
          <a:xfrm>
            <a:off x="3505200" y="2667000"/>
            <a:ext cx="22860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400">
                <a:solidFill>
                  <a:schemeClr val="tx1"/>
                </a:solidFill>
              </a:rPr>
              <a:t>2 </a:t>
            </a:r>
            <a:r>
              <a:rPr lang="fr-FR" sz="2400" baseline="30000">
                <a:solidFill>
                  <a:schemeClr val="tx1"/>
                </a:solidFill>
              </a:rPr>
              <a:t>56</a:t>
            </a:r>
            <a:r>
              <a:rPr lang="fr-FR" sz="2400">
                <a:solidFill>
                  <a:schemeClr val="tx1"/>
                </a:solidFill>
              </a:rPr>
              <a:t> possibilités</a:t>
            </a:r>
          </a:p>
        </p:txBody>
      </p:sp>
      <p:sp>
        <p:nvSpPr>
          <p:cNvPr id="330776" name="Text Box 24"/>
          <p:cNvSpPr txBox="1">
            <a:spLocks noChangeArrowheads="1"/>
          </p:cNvSpPr>
          <p:nvPr/>
        </p:nvSpPr>
        <p:spPr bwMode="auto">
          <a:xfrm>
            <a:off x="2637167" y="1371600"/>
            <a:ext cx="6136616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3200" dirty="0"/>
              <a:t>72.057.594.037.927.936 </a:t>
            </a:r>
            <a:r>
              <a:rPr lang="fr-FR" sz="3200" dirty="0" smtClean="0"/>
              <a:t>possibilités</a:t>
            </a:r>
            <a:endParaRPr lang="fr-FR" sz="3200" dirty="0"/>
          </a:p>
        </p:txBody>
      </p:sp>
      <p:sp>
        <p:nvSpPr>
          <p:cNvPr id="330777" name="Oval 25"/>
          <p:cNvSpPr>
            <a:spLocks noChangeArrowheads="1"/>
          </p:cNvSpPr>
          <p:nvPr/>
        </p:nvSpPr>
        <p:spPr bwMode="auto">
          <a:xfrm>
            <a:off x="6553200" y="2133600"/>
            <a:ext cx="1981200" cy="1219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fr-FR" sz="3200" dirty="0">
                <a:solidFill>
                  <a:srgbClr val="FF3300"/>
                </a:solidFill>
              </a:rPr>
              <a:t>é</a:t>
            </a:r>
            <a:r>
              <a:rPr lang="fr-FR" sz="3200" dirty="0" smtClean="0">
                <a:solidFill>
                  <a:srgbClr val="FF3300"/>
                </a:solidFill>
              </a:rPr>
              <a:t>norme </a:t>
            </a:r>
            <a:r>
              <a:rPr lang="fr-FR" sz="3200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3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3" grpId="0" animBg="1"/>
      <p:bldP spid="330774" grpId="0" animBg="1" autoUpdateAnimBg="0"/>
      <p:bldP spid="330775" grpId="0" animBg="1" autoUpdateAnimBg="0"/>
      <p:bldP spid="330776" grpId="0" animBg="1" autoUpdateAnimBg="0"/>
      <p:bldP spid="33077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smtClean="0"/>
              <a:t>Crack</a:t>
            </a:r>
            <a:endParaRPr lang="fr-FR" dirty="0"/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1060450" y="5851525"/>
            <a:ext cx="746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000" dirty="0"/>
              <a:t>source: Paul Kocher: "</a:t>
            </a:r>
            <a:r>
              <a:rPr lang="fr-FR" sz="2000" i="1" dirty="0" err="1"/>
              <a:t>Breaking</a:t>
            </a:r>
            <a:r>
              <a:rPr lang="fr-FR" sz="2000" i="1" dirty="0"/>
              <a:t> DES</a:t>
            </a:r>
            <a:r>
              <a:rPr lang="fr-FR" sz="2000" dirty="0"/>
              <a:t>" in </a:t>
            </a:r>
            <a:r>
              <a:rPr lang="fr-FR" sz="2000" dirty="0" err="1"/>
              <a:t>Cryptobytes</a:t>
            </a:r>
            <a:r>
              <a:rPr lang="fr-FR" sz="2000" dirty="0"/>
              <a:t>, vol 4, n°2 (1999)</a:t>
            </a: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381000" y="1409700"/>
            <a:ext cx="85344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2800" dirty="0"/>
              <a:t>e</a:t>
            </a:r>
            <a:r>
              <a:rPr lang="fr-FR" sz="2800" dirty="0" smtClean="0"/>
              <a:t>n </a:t>
            </a:r>
            <a:r>
              <a:rPr lang="fr-FR" sz="2800" dirty="0"/>
              <a:t>1998:</a:t>
            </a:r>
          </a:p>
          <a:p>
            <a:pPr algn="ctr"/>
            <a:r>
              <a:rPr lang="fr-FR" sz="2800" dirty="0" smtClean="0"/>
              <a:t>après </a:t>
            </a:r>
            <a:r>
              <a:rPr lang="fr-FR" sz="2800" dirty="0"/>
              <a:t>56 </a:t>
            </a:r>
            <a:r>
              <a:rPr lang="fr-FR" sz="2800" dirty="0" smtClean="0"/>
              <a:t>heures de calcul la clé secrète d’un message chiffré fut trouvée</a:t>
            </a:r>
            <a:endParaRPr lang="fr-FR" sz="2800" dirty="0"/>
          </a:p>
          <a:p>
            <a:pPr algn="ctr"/>
            <a:r>
              <a:rPr lang="fr-FR" sz="2800" dirty="0" smtClean="0"/>
              <a:t>(suite à l’analyse d’un quart de l’espace des clés) </a:t>
            </a:r>
            <a:endParaRPr lang="fr-FR" sz="2800" dirty="0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895600" y="3352800"/>
            <a:ext cx="4114800" cy="21336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400" b="1" dirty="0" smtClean="0">
                <a:solidFill>
                  <a:srgbClr val="FFFFFF"/>
                </a:solidFill>
              </a:rPr>
              <a:t>Pour une clé à 40 bit</a:t>
            </a:r>
            <a:endParaRPr lang="fr-FR" sz="2400" b="1" dirty="0">
              <a:solidFill>
                <a:srgbClr val="FFFFFF"/>
              </a:solidFill>
            </a:endParaRPr>
          </a:p>
          <a:p>
            <a:pPr algn="ctr" defTabSz="762000"/>
            <a:r>
              <a:rPr lang="fr-FR" sz="2400" b="1" dirty="0">
                <a:solidFill>
                  <a:srgbClr val="FFFFFF"/>
                </a:solidFill>
              </a:rPr>
              <a:t>o</a:t>
            </a:r>
            <a:r>
              <a:rPr lang="fr-FR" sz="2400" b="1" dirty="0" smtClean="0">
                <a:solidFill>
                  <a:srgbClr val="FFFFFF"/>
                </a:solidFill>
              </a:rPr>
              <a:t>n nécessiterait </a:t>
            </a:r>
          </a:p>
          <a:p>
            <a:pPr algn="ctr" defTabSz="762000"/>
            <a:r>
              <a:rPr lang="fr-FR" sz="2400" b="1" dirty="0" smtClean="0">
                <a:solidFill>
                  <a:srgbClr val="FFFFFF"/>
                </a:solidFill>
              </a:rPr>
              <a:t>5,9 secondes !!!</a:t>
            </a:r>
            <a:endParaRPr lang="fr-FR" sz="2400" b="1" dirty="0">
              <a:solidFill>
                <a:srgbClr val="FFFFFF"/>
              </a:solidFill>
            </a:endParaRPr>
          </a:p>
        </p:txBody>
      </p:sp>
      <p:sp>
        <p:nvSpPr>
          <p:cNvPr id="334855" name="WordArt 7"/>
          <p:cNvSpPr>
            <a:spLocks noChangeArrowheads="1" noChangeShapeType="1" noTextEdit="1"/>
          </p:cNvSpPr>
          <p:nvPr/>
        </p:nvSpPr>
        <p:spPr bwMode="auto">
          <a:xfrm>
            <a:off x="-11506200" y="3429000"/>
            <a:ext cx="1143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It's time for those 128-, 192-, and 256-bit keys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 autoUpdateAnimBg="0"/>
      <p:bldP spid="334854" grpId="0" animBg="1" autoUpdateAnimBg="0"/>
      <p:bldP spid="3348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Triple DES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324100" y="762000"/>
            <a:ext cx="1547813" cy="609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chemeClr val="tx1"/>
                </a:solidFill>
              </a:rPr>
              <a:t>64 bit</a:t>
            </a:r>
          </a:p>
          <a:p>
            <a:pPr algn="ctr" defTabSz="762000"/>
            <a:r>
              <a:rPr lang="fr-FR" sz="2000" dirty="0"/>
              <a:t>b</a:t>
            </a:r>
            <a:r>
              <a:rPr lang="fr-FR" sz="2000" dirty="0" smtClean="0">
                <a:solidFill>
                  <a:schemeClr val="tx1"/>
                </a:solidFill>
              </a:rPr>
              <a:t>loc en clair</a:t>
            </a:r>
            <a:endParaRPr lang="fr-FR" sz="2000" dirty="0">
              <a:solidFill>
                <a:schemeClr val="tx1"/>
              </a:solidFill>
            </a:endParaRPr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190500" y="1371600"/>
            <a:ext cx="3803650" cy="1447800"/>
            <a:chOff x="1104" y="912"/>
            <a:chExt cx="2396" cy="912"/>
          </a:xfrm>
        </p:grpSpPr>
        <p:sp>
          <p:nvSpPr>
            <p:cNvPr id="336901" name="Rectangle 5"/>
            <p:cNvSpPr>
              <a:spLocks noChangeArrowheads="1"/>
            </p:cNvSpPr>
            <p:nvPr/>
          </p:nvSpPr>
          <p:spPr bwMode="auto">
            <a:xfrm>
              <a:off x="2215" y="1152"/>
              <a:ext cx="1285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c</a:t>
              </a:r>
              <a:r>
                <a:rPr lang="fr-FR" sz="2000" dirty="0" smtClean="0">
                  <a:solidFill>
                    <a:schemeClr val="bg1"/>
                  </a:solidFill>
                </a:rPr>
                <a:t>hiffrement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DES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36902" name="Oval 6"/>
            <p:cNvSpPr>
              <a:spLocks noChangeArrowheads="1"/>
            </p:cNvSpPr>
            <p:nvPr/>
          </p:nvSpPr>
          <p:spPr bwMode="auto">
            <a:xfrm>
              <a:off x="1104" y="1344"/>
              <a:ext cx="886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dirty="0" smtClean="0">
                  <a:solidFill>
                    <a:srgbClr val="FFFFFF"/>
                  </a:solidFill>
                </a:rPr>
                <a:t>clé1 </a:t>
              </a:r>
              <a:r>
                <a:rPr lang="fr-FR" sz="1600" dirty="0">
                  <a:solidFill>
                    <a:srgbClr val="FFFFFF"/>
                  </a:solidFill>
                </a:rPr>
                <a:t>(56 bit)</a:t>
              </a:r>
            </a:p>
          </p:txBody>
        </p:sp>
        <p:sp>
          <p:nvSpPr>
            <p:cNvPr id="336903" name="Line 7"/>
            <p:cNvSpPr>
              <a:spLocks noChangeShapeType="1"/>
            </p:cNvSpPr>
            <p:nvPr/>
          </p:nvSpPr>
          <p:spPr bwMode="auto">
            <a:xfrm>
              <a:off x="1968" y="1488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/>
          </p:nvSpPr>
          <p:spPr bwMode="auto">
            <a:xfrm>
              <a:off x="2880" y="9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6905" name="Group 9"/>
          <p:cNvGrpSpPr>
            <a:grpSpLocks/>
          </p:cNvGrpSpPr>
          <p:nvPr/>
        </p:nvGrpSpPr>
        <p:grpSpPr bwMode="auto">
          <a:xfrm>
            <a:off x="190500" y="2895600"/>
            <a:ext cx="3792538" cy="1295400"/>
            <a:chOff x="1104" y="1872"/>
            <a:chExt cx="2389" cy="816"/>
          </a:xfrm>
        </p:grpSpPr>
        <p:sp>
          <p:nvSpPr>
            <p:cNvPr id="336906" name="Rectangle 10"/>
            <p:cNvSpPr>
              <a:spLocks noChangeArrowheads="1"/>
            </p:cNvSpPr>
            <p:nvPr/>
          </p:nvSpPr>
          <p:spPr bwMode="auto">
            <a:xfrm>
              <a:off x="2208" y="2016"/>
              <a:ext cx="1285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d</a:t>
              </a:r>
              <a:r>
                <a:rPr lang="fr-FR" sz="2000" dirty="0" smtClean="0">
                  <a:solidFill>
                    <a:schemeClr val="bg1"/>
                  </a:solidFill>
                </a:rPr>
                <a:t>échiffrement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DES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36907" name="Oval 11"/>
            <p:cNvSpPr>
              <a:spLocks noChangeArrowheads="1"/>
            </p:cNvSpPr>
            <p:nvPr/>
          </p:nvSpPr>
          <p:spPr bwMode="auto">
            <a:xfrm>
              <a:off x="1104" y="2160"/>
              <a:ext cx="886" cy="28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1600" dirty="0" smtClean="0">
                  <a:solidFill>
                    <a:schemeClr val="accent2"/>
                  </a:solidFill>
                </a:rPr>
                <a:t>clé2 </a:t>
              </a:r>
              <a:r>
                <a:rPr lang="fr-FR" sz="1600" dirty="0">
                  <a:solidFill>
                    <a:schemeClr val="accent2"/>
                  </a:solidFill>
                </a:rPr>
                <a:t>(56 bit)</a:t>
              </a:r>
            </a:p>
          </p:txBody>
        </p:sp>
        <p:sp>
          <p:nvSpPr>
            <p:cNvPr id="336908" name="Line 12"/>
            <p:cNvSpPr>
              <a:spLocks noChangeShapeType="1"/>
            </p:cNvSpPr>
            <p:nvPr/>
          </p:nvSpPr>
          <p:spPr bwMode="auto">
            <a:xfrm>
              <a:off x="1968" y="2304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9" name="Line 13"/>
            <p:cNvSpPr>
              <a:spLocks noChangeShapeType="1"/>
            </p:cNvSpPr>
            <p:nvPr/>
          </p:nvSpPr>
          <p:spPr bwMode="auto">
            <a:xfrm>
              <a:off x="2880" y="187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6910" name="Group 14"/>
          <p:cNvGrpSpPr>
            <a:grpSpLocks/>
          </p:cNvGrpSpPr>
          <p:nvPr/>
        </p:nvGrpSpPr>
        <p:grpSpPr bwMode="auto">
          <a:xfrm>
            <a:off x="179388" y="4267200"/>
            <a:ext cx="3803650" cy="1295400"/>
            <a:chOff x="1097" y="2736"/>
            <a:chExt cx="2396" cy="816"/>
          </a:xfrm>
        </p:grpSpPr>
        <p:sp>
          <p:nvSpPr>
            <p:cNvPr id="336911" name="Rectangle 15"/>
            <p:cNvSpPr>
              <a:spLocks noChangeArrowheads="1"/>
            </p:cNvSpPr>
            <p:nvPr/>
          </p:nvSpPr>
          <p:spPr bwMode="auto">
            <a:xfrm>
              <a:off x="2208" y="2880"/>
              <a:ext cx="1285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c</a:t>
              </a:r>
              <a:r>
                <a:rPr lang="fr-FR" sz="2000" dirty="0" smtClean="0">
                  <a:solidFill>
                    <a:schemeClr val="bg1"/>
                  </a:solidFill>
                </a:rPr>
                <a:t>hiffrement 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DES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36912" name="Oval 16"/>
            <p:cNvSpPr>
              <a:spLocks noChangeArrowheads="1"/>
            </p:cNvSpPr>
            <p:nvPr/>
          </p:nvSpPr>
          <p:spPr bwMode="auto">
            <a:xfrm>
              <a:off x="1097" y="3072"/>
              <a:ext cx="886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1600" dirty="0" smtClean="0">
                  <a:solidFill>
                    <a:srgbClr val="FFFFFF"/>
                  </a:solidFill>
                </a:rPr>
                <a:t>clé1 </a:t>
              </a:r>
              <a:r>
                <a:rPr lang="fr-FR" sz="1600" dirty="0">
                  <a:solidFill>
                    <a:srgbClr val="FFFFFF"/>
                  </a:solidFill>
                </a:rPr>
                <a:t>(56 bit)</a:t>
              </a:r>
            </a:p>
          </p:txBody>
        </p:sp>
        <p:sp>
          <p:nvSpPr>
            <p:cNvPr id="336913" name="Line 17"/>
            <p:cNvSpPr>
              <a:spLocks noChangeShapeType="1"/>
            </p:cNvSpPr>
            <p:nvPr/>
          </p:nvSpPr>
          <p:spPr bwMode="auto">
            <a:xfrm>
              <a:off x="1961" y="3216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4" name="Line 18"/>
            <p:cNvSpPr>
              <a:spLocks noChangeShapeType="1"/>
            </p:cNvSpPr>
            <p:nvPr/>
          </p:nvSpPr>
          <p:spPr bwMode="auto">
            <a:xfrm>
              <a:off x="2880" y="273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6915" name="Group 19"/>
          <p:cNvGrpSpPr>
            <a:grpSpLocks/>
          </p:cNvGrpSpPr>
          <p:nvPr/>
        </p:nvGrpSpPr>
        <p:grpSpPr bwMode="auto">
          <a:xfrm>
            <a:off x="2008188" y="5638800"/>
            <a:ext cx="1787525" cy="914400"/>
            <a:chOff x="1447" y="3600"/>
            <a:chExt cx="975" cy="576"/>
          </a:xfrm>
        </p:grpSpPr>
        <p:sp>
          <p:nvSpPr>
            <p:cNvPr id="336916" name="Rectangle 20"/>
            <p:cNvSpPr>
              <a:spLocks noChangeArrowheads="1"/>
            </p:cNvSpPr>
            <p:nvPr/>
          </p:nvSpPr>
          <p:spPr bwMode="auto">
            <a:xfrm>
              <a:off x="1447" y="3792"/>
              <a:ext cx="975" cy="3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rgbClr val="FFFFFF"/>
                  </a:solidFill>
                </a:rPr>
                <a:t>64 bit</a:t>
              </a:r>
            </a:p>
            <a:p>
              <a:pPr algn="ctr" defTabSz="762000"/>
              <a:r>
                <a:rPr lang="fr-FR" sz="2000" dirty="0">
                  <a:solidFill>
                    <a:srgbClr val="FFFFFF"/>
                  </a:solidFill>
                </a:rPr>
                <a:t>b</a:t>
              </a:r>
              <a:r>
                <a:rPr lang="fr-FR" sz="2000" dirty="0" smtClean="0">
                  <a:solidFill>
                    <a:srgbClr val="FFFFFF"/>
                  </a:solidFill>
                </a:rPr>
                <a:t>loc chiffré</a:t>
              </a:r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336917" name="Line 21"/>
            <p:cNvSpPr>
              <a:spLocks noChangeShapeType="1"/>
            </p:cNvSpPr>
            <p:nvPr/>
          </p:nvSpPr>
          <p:spPr bwMode="auto">
            <a:xfrm>
              <a:off x="1927" y="36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6918" name="Group 22"/>
          <p:cNvGrpSpPr>
            <a:grpSpLocks/>
          </p:cNvGrpSpPr>
          <p:nvPr/>
        </p:nvGrpSpPr>
        <p:grpSpPr bwMode="auto">
          <a:xfrm>
            <a:off x="5154613" y="762000"/>
            <a:ext cx="3910012" cy="2362200"/>
            <a:chOff x="3278" y="528"/>
            <a:chExt cx="2463" cy="1488"/>
          </a:xfrm>
        </p:grpSpPr>
        <p:sp>
          <p:nvSpPr>
            <p:cNvPr id="336919" name="Rectangle 23"/>
            <p:cNvSpPr>
              <a:spLocks noChangeArrowheads="1"/>
            </p:cNvSpPr>
            <p:nvPr/>
          </p:nvSpPr>
          <p:spPr bwMode="auto">
            <a:xfrm>
              <a:off x="3511" y="528"/>
              <a:ext cx="975" cy="38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tx1"/>
                  </a:solidFill>
                </a:rPr>
                <a:t>64 bit</a:t>
              </a:r>
            </a:p>
            <a:p>
              <a:pPr algn="ctr" defTabSz="762000"/>
              <a:r>
                <a:rPr lang="fr-FR" sz="2000" dirty="0"/>
                <a:t>b</a:t>
              </a:r>
              <a:r>
                <a:rPr lang="fr-FR" sz="2000" dirty="0" smtClean="0">
                  <a:solidFill>
                    <a:schemeClr val="tx1"/>
                  </a:solidFill>
                </a:rPr>
                <a:t>loc en clair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36920" name="Rectangle 24"/>
            <p:cNvSpPr>
              <a:spLocks noChangeArrowheads="1"/>
            </p:cNvSpPr>
            <p:nvPr/>
          </p:nvSpPr>
          <p:spPr bwMode="auto">
            <a:xfrm>
              <a:off x="3278" y="1152"/>
              <a:ext cx="1285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d</a:t>
              </a:r>
              <a:r>
                <a:rPr lang="fr-FR" sz="2000" dirty="0" smtClean="0">
                  <a:solidFill>
                    <a:schemeClr val="bg1"/>
                  </a:solidFill>
                </a:rPr>
                <a:t>échiffrement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DES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36921" name="Oval 25"/>
            <p:cNvSpPr>
              <a:spLocks noChangeArrowheads="1"/>
            </p:cNvSpPr>
            <p:nvPr/>
          </p:nvSpPr>
          <p:spPr bwMode="auto">
            <a:xfrm>
              <a:off x="4855" y="1344"/>
              <a:ext cx="886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1600" dirty="0" smtClean="0">
                  <a:solidFill>
                    <a:srgbClr val="FFFFFF"/>
                  </a:solidFill>
                </a:rPr>
                <a:t>clé1 </a:t>
              </a:r>
              <a:r>
                <a:rPr lang="fr-FR" sz="1600" dirty="0">
                  <a:solidFill>
                    <a:srgbClr val="FFFFFF"/>
                  </a:solidFill>
                </a:rPr>
                <a:t>(56 bit)</a:t>
              </a:r>
            </a:p>
          </p:txBody>
        </p:sp>
        <p:sp>
          <p:nvSpPr>
            <p:cNvPr id="336922" name="Line 26"/>
            <p:cNvSpPr>
              <a:spLocks noChangeShapeType="1"/>
            </p:cNvSpPr>
            <p:nvPr/>
          </p:nvSpPr>
          <p:spPr bwMode="auto">
            <a:xfrm>
              <a:off x="4627" y="1488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3" name="Line 27"/>
            <p:cNvSpPr>
              <a:spLocks noChangeShapeType="1"/>
            </p:cNvSpPr>
            <p:nvPr/>
          </p:nvSpPr>
          <p:spPr bwMode="auto">
            <a:xfrm>
              <a:off x="3943" y="9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4" name="Line 28"/>
            <p:cNvSpPr>
              <a:spLocks noChangeShapeType="1"/>
            </p:cNvSpPr>
            <p:nvPr/>
          </p:nvSpPr>
          <p:spPr bwMode="auto">
            <a:xfrm>
              <a:off x="3943" y="187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6925" name="Group 29"/>
          <p:cNvGrpSpPr>
            <a:grpSpLocks/>
          </p:cNvGrpSpPr>
          <p:nvPr/>
        </p:nvGrpSpPr>
        <p:grpSpPr bwMode="auto">
          <a:xfrm>
            <a:off x="5143500" y="3124200"/>
            <a:ext cx="3921125" cy="1371600"/>
            <a:chOff x="3271" y="2016"/>
            <a:chExt cx="2470" cy="864"/>
          </a:xfrm>
        </p:grpSpPr>
        <p:sp>
          <p:nvSpPr>
            <p:cNvPr id="336926" name="Rectangle 30"/>
            <p:cNvSpPr>
              <a:spLocks noChangeArrowheads="1"/>
            </p:cNvSpPr>
            <p:nvPr/>
          </p:nvSpPr>
          <p:spPr bwMode="auto">
            <a:xfrm>
              <a:off x="3271" y="2016"/>
              <a:ext cx="1285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c</a:t>
              </a:r>
              <a:r>
                <a:rPr lang="fr-FR" sz="2000" dirty="0" smtClean="0">
                  <a:solidFill>
                    <a:schemeClr val="bg1"/>
                  </a:solidFill>
                </a:rPr>
                <a:t>hiffrement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DES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36927" name="Oval 31"/>
            <p:cNvSpPr>
              <a:spLocks noChangeArrowheads="1"/>
            </p:cNvSpPr>
            <p:nvPr/>
          </p:nvSpPr>
          <p:spPr bwMode="auto">
            <a:xfrm>
              <a:off x="4855" y="2160"/>
              <a:ext cx="886" cy="28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1600" dirty="0" smtClean="0">
                  <a:solidFill>
                    <a:schemeClr val="bg1"/>
                  </a:solidFill>
                </a:rPr>
                <a:t>clé2 </a:t>
              </a:r>
              <a:r>
                <a:rPr lang="fr-FR" sz="1600" dirty="0">
                  <a:solidFill>
                    <a:schemeClr val="bg1"/>
                  </a:solidFill>
                </a:rPr>
                <a:t>(56 bit)</a:t>
              </a:r>
            </a:p>
          </p:txBody>
        </p:sp>
        <p:sp>
          <p:nvSpPr>
            <p:cNvPr id="336928" name="Line 32"/>
            <p:cNvSpPr>
              <a:spLocks noChangeShapeType="1"/>
            </p:cNvSpPr>
            <p:nvPr/>
          </p:nvSpPr>
          <p:spPr bwMode="auto">
            <a:xfrm>
              <a:off x="4627" y="2304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6929" name="Line 33"/>
            <p:cNvSpPr>
              <a:spLocks noChangeShapeType="1"/>
            </p:cNvSpPr>
            <p:nvPr/>
          </p:nvSpPr>
          <p:spPr bwMode="auto">
            <a:xfrm>
              <a:off x="3943" y="273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6930" name="Rectangle 34"/>
          <p:cNvSpPr>
            <a:spLocks noChangeArrowheads="1"/>
          </p:cNvSpPr>
          <p:nvPr/>
        </p:nvSpPr>
        <p:spPr bwMode="auto">
          <a:xfrm>
            <a:off x="5448300" y="5943600"/>
            <a:ext cx="1665288" cy="609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rgbClr val="FFFFFF"/>
                </a:solidFill>
              </a:rPr>
              <a:t>64 bit</a:t>
            </a:r>
          </a:p>
          <a:p>
            <a:pPr algn="ctr" defTabSz="762000"/>
            <a:r>
              <a:rPr lang="fr-FR" sz="2000" dirty="0">
                <a:solidFill>
                  <a:srgbClr val="FFFFFF"/>
                </a:solidFill>
              </a:rPr>
              <a:t>b</a:t>
            </a:r>
            <a:r>
              <a:rPr lang="fr-FR" sz="2000" dirty="0" smtClean="0">
                <a:solidFill>
                  <a:srgbClr val="FFFFFF"/>
                </a:solidFill>
              </a:rPr>
              <a:t>loc chiffré</a:t>
            </a:r>
            <a:endParaRPr lang="fr-FR" sz="2000" dirty="0">
              <a:solidFill>
                <a:srgbClr val="FFFFFF"/>
              </a:solidFill>
            </a:endParaRPr>
          </a:p>
        </p:txBody>
      </p:sp>
      <p:grpSp>
        <p:nvGrpSpPr>
          <p:cNvPr id="336931" name="Group 35"/>
          <p:cNvGrpSpPr>
            <a:grpSpLocks/>
          </p:cNvGrpSpPr>
          <p:nvPr/>
        </p:nvGrpSpPr>
        <p:grpSpPr bwMode="auto">
          <a:xfrm>
            <a:off x="5143500" y="4495800"/>
            <a:ext cx="3910013" cy="1447800"/>
            <a:chOff x="3271" y="2880"/>
            <a:chExt cx="2463" cy="912"/>
          </a:xfrm>
        </p:grpSpPr>
        <p:sp>
          <p:nvSpPr>
            <p:cNvPr id="336932" name="Rectangle 36"/>
            <p:cNvSpPr>
              <a:spLocks noChangeArrowheads="1"/>
            </p:cNvSpPr>
            <p:nvPr/>
          </p:nvSpPr>
          <p:spPr bwMode="auto">
            <a:xfrm>
              <a:off x="3271" y="2880"/>
              <a:ext cx="1285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chemeClr val="bg1"/>
                  </a:solidFill>
                </a:rPr>
                <a:t>d</a:t>
              </a:r>
              <a:r>
                <a:rPr lang="fr-FR" sz="2000" dirty="0" smtClean="0">
                  <a:solidFill>
                    <a:schemeClr val="bg1"/>
                  </a:solidFill>
                </a:rPr>
                <a:t>échiffrement</a:t>
              </a:r>
            </a:p>
            <a:p>
              <a:pPr algn="ctr" defTabSz="762000"/>
              <a:r>
                <a:rPr lang="fr-FR" sz="2000" dirty="0" smtClean="0">
                  <a:solidFill>
                    <a:schemeClr val="bg1"/>
                  </a:solidFill>
                </a:rPr>
                <a:t>DES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36933" name="Oval 37"/>
            <p:cNvSpPr>
              <a:spLocks noChangeArrowheads="1"/>
            </p:cNvSpPr>
            <p:nvPr/>
          </p:nvSpPr>
          <p:spPr bwMode="auto">
            <a:xfrm>
              <a:off x="4848" y="3072"/>
              <a:ext cx="886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fr-FR" sz="1600" dirty="0" smtClean="0">
                  <a:solidFill>
                    <a:srgbClr val="FFFFFF"/>
                  </a:solidFill>
                </a:rPr>
                <a:t>clé1 </a:t>
              </a:r>
              <a:r>
                <a:rPr lang="fr-FR" sz="1600" dirty="0">
                  <a:solidFill>
                    <a:srgbClr val="FFFFFF"/>
                  </a:solidFill>
                </a:rPr>
                <a:t>(56 bit)</a:t>
              </a:r>
            </a:p>
          </p:txBody>
        </p:sp>
        <p:sp>
          <p:nvSpPr>
            <p:cNvPr id="336934" name="Line 38"/>
            <p:cNvSpPr>
              <a:spLocks noChangeShapeType="1"/>
            </p:cNvSpPr>
            <p:nvPr/>
          </p:nvSpPr>
          <p:spPr bwMode="auto">
            <a:xfrm>
              <a:off x="4620" y="3216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35" name="Line 39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6936" name="Line 40"/>
          <p:cNvSpPr>
            <a:spLocks noChangeShapeType="1"/>
          </p:cNvSpPr>
          <p:nvPr/>
        </p:nvSpPr>
        <p:spPr bwMode="auto">
          <a:xfrm>
            <a:off x="3760788" y="62484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3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 autoUpdateAnimBg="0"/>
      <p:bldP spid="336930" grpId="0" animBg="1" autoUpdateAnimBg="0"/>
      <p:bldP spid="3369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 dirty="0"/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application: </a:t>
            </a:r>
            <a:r>
              <a:rPr lang="en-GB" dirty="0" err="1" smtClean="0"/>
              <a:t>bancomat</a:t>
            </a:r>
            <a:endParaRPr lang="en-GB" dirty="0"/>
          </a:p>
        </p:txBody>
      </p:sp>
      <p:grpSp>
        <p:nvGrpSpPr>
          <p:cNvPr id="338947" name="Group 3"/>
          <p:cNvGrpSpPr>
            <a:grpSpLocks/>
          </p:cNvGrpSpPr>
          <p:nvPr/>
        </p:nvGrpSpPr>
        <p:grpSpPr bwMode="auto">
          <a:xfrm>
            <a:off x="685800" y="1676400"/>
            <a:ext cx="2590800" cy="1600200"/>
            <a:chOff x="432" y="1056"/>
            <a:chExt cx="1632" cy="1008"/>
          </a:xfrm>
        </p:grpSpPr>
        <p:sp>
          <p:nvSpPr>
            <p:cNvPr id="338948" name="AutoShape 4"/>
            <p:cNvSpPr>
              <a:spLocks noChangeArrowheads="1"/>
            </p:cNvSpPr>
            <p:nvPr/>
          </p:nvSpPr>
          <p:spPr bwMode="auto">
            <a:xfrm>
              <a:off x="432" y="1056"/>
              <a:ext cx="1632" cy="1008"/>
            </a:xfrm>
            <a:prstGeom prst="roundRect">
              <a:avLst>
                <a:gd name="adj" fmla="val 16667"/>
              </a:avLst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432" y="1248"/>
              <a:ext cx="1632" cy="240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950" name="Group 6"/>
          <p:cNvGrpSpPr>
            <a:grpSpLocks/>
          </p:cNvGrpSpPr>
          <p:nvPr/>
        </p:nvGrpSpPr>
        <p:grpSpPr bwMode="auto">
          <a:xfrm>
            <a:off x="3276600" y="1295400"/>
            <a:ext cx="2590800" cy="1905000"/>
            <a:chOff x="2064" y="816"/>
            <a:chExt cx="1632" cy="1200"/>
          </a:xfrm>
          <a:solidFill>
            <a:schemeClr val="bg1"/>
          </a:solidFill>
        </p:grpSpPr>
        <p:sp>
          <p:nvSpPr>
            <p:cNvPr id="338951" name="AutoShape 7"/>
            <p:cNvSpPr>
              <a:spLocks noChangeArrowheads="1"/>
            </p:cNvSpPr>
            <p:nvPr/>
          </p:nvSpPr>
          <p:spPr bwMode="auto">
            <a:xfrm>
              <a:off x="2064" y="1296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38952" name="Rectangle 8"/>
            <p:cNvSpPr>
              <a:spLocks noChangeArrowheads="1"/>
            </p:cNvSpPr>
            <p:nvPr/>
          </p:nvSpPr>
          <p:spPr bwMode="auto">
            <a:xfrm>
              <a:off x="2688" y="816"/>
              <a:ext cx="1008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en-GB" sz="1600" dirty="0">
                  <a:solidFill>
                    <a:schemeClr val="tx2"/>
                  </a:solidFill>
                </a:rPr>
                <a:t>c</a:t>
              </a:r>
              <a:r>
                <a:rPr lang="en-GB" sz="1600" dirty="0" smtClean="0">
                  <a:solidFill>
                    <a:schemeClr val="tx2"/>
                  </a:solidFill>
                </a:rPr>
                <a:t>ode banque 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338953" name="Rectangle 9"/>
            <p:cNvSpPr>
              <a:spLocks noChangeArrowheads="1"/>
            </p:cNvSpPr>
            <p:nvPr/>
          </p:nvSpPr>
          <p:spPr bwMode="auto">
            <a:xfrm>
              <a:off x="2688" y="1056"/>
              <a:ext cx="1008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en-GB" sz="1600" dirty="0">
                  <a:solidFill>
                    <a:schemeClr val="tx2"/>
                  </a:solidFill>
                </a:rPr>
                <a:t>n</a:t>
              </a:r>
              <a:r>
                <a:rPr lang="en-GB" sz="1600" dirty="0" smtClean="0">
                  <a:solidFill>
                    <a:schemeClr val="tx2"/>
                  </a:solidFill>
                </a:rPr>
                <a:t>° compte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338954" name="Rectangle 10"/>
            <p:cNvSpPr>
              <a:spLocks noChangeArrowheads="1"/>
            </p:cNvSpPr>
            <p:nvPr/>
          </p:nvSpPr>
          <p:spPr bwMode="auto">
            <a:xfrm>
              <a:off x="2688" y="1296"/>
              <a:ext cx="1008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en-GB" sz="1600" dirty="0">
                  <a:solidFill>
                    <a:schemeClr val="tx2"/>
                  </a:solidFill>
                </a:rPr>
                <a:t>d</a:t>
              </a:r>
              <a:r>
                <a:rPr lang="en-GB" sz="1600" dirty="0" smtClean="0">
                  <a:solidFill>
                    <a:schemeClr val="tx2"/>
                  </a:solidFill>
                </a:rPr>
                <a:t>ate expiration  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338955" name="Rectangle 11"/>
            <p:cNvSpPr>
              <a:spLocks noChangeArrowheads="1"/>
            </p:cNvSpPr>
            <p:nvPr/>
          </p:nvSpPr>
          <p:spPr bwMode="auto">
            <a:xfrm>
              <a:off x="2688" y="1536"/>
              <a:ext cx="1008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en-GB" sz="1600" dirty="0">
                  <a:solidFill>
                    <a:schemeClr val="tx2"/>
                  </a:solidFill>
                </a:rPr>
                <a:t>n</a:t>
              </a:r>
              <a:r>
                <a:rPr lang="en-GB" sz="1600" dirty="0" smtClean="0">
                  <a:solidFill>
                    <a:schemeClr val="tx2"/>
                  </a:solidFill>
                </a:rPr>
                <a:t>° séquence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338956" name="Rectangle 12"/>
            <p:cNvSpPr>
              <a:spLocks noChangeArrowheads="1"/>
            </p:cNvSpPr>
            <p:nvPr/>
          </p:nvSpPr>
          <p:spPr bwMode="auto">
            <a:xfrm>
              <a:off x="2688" y="1776"/>
              <a:ext cx="1008" cy="2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/>
              <a:r>
                <a:rPr lang="en-GB" sz="1600">
                  <a:solidFill>
                    <a:schemeClr val="tx2"/>
                  </a:solidFill>
                </a:rPr>
                <a:t>...</a:t>
              </a:r>
            </a:p>
          </p:txBody>
        </p:sp>
      </p:grpSp>
      <p:sp>
        <p:nvSpPr>
          <p:cNvPr id="338958" name="AutoShape 14"/>
          <p:cNvSpPr>
            <a:spLocks noChangeArrowheads="1"/>
          </p:cNvSpPr>
          <p:nvPr/>
        </p:nvSpPr>
        <p:spPr bwMode="auto">
          <a:xfrm>
            <a:off x="7391400" y="2895600"/>
            <a:ext cx="1524000" cy="381000"/>
          </a:xfrm>
          <a:prstGeom prst="roundRect">
            <a:avLst>
              <a:gd name="adj" fmla="val 43333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en-GB" sz="2000" dirty="0" smtClean="0">
                <a:solidFill>
                  <a:schemeClr val="tx2"/>
                </a:solidFill>
              </a:rPr>
              <a:t>64 </a:t>
            </a:r>
            <a:r>
              <a:rPr lang="en-GB" sz="2000" dirty="0">
                <a:solidFill>
                  <a:schemeClr val="tx2"/>
                </a:solidFill>
              </a:rPr>
              <a:t>bit</a:t>
            </a:r>
          </a:p>
        </p:txBody>
      </p:sp>
      <p:sp>
        <p:nvSpPr>
          <p:cNvPr id="338959" name="Freeform 15"/>
          <p:cNvSpPr>
            <a:spLocks/>
          </p:cNvSpPr>
          <p:nvPr/>
        </p:nvSpPr>
        <p:spPr bwMode="auto">
          <a:xfrm>
            <a:off x="7010400" y="2209800"/>
            <a:ext cx="1066800" cy="685800"/>
          </a:xfrm>
          <a:custGeom>
            <a:avLst/>
            <a:gdLst>
              <a:gd name="T0" fmla="*/ 0 w 672"/>
              <a:gd name="T1" fmla="*/ 0 h 432"/>
              <a:gd name="T2" fmla="*/ 672 w 672"/>
              <a:gd name="T3" fmla="*/ 0 h 432"/>
              <a:gd name="T4" fmla="*/ 672 w 672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432">
                <a:moveTo>
                  <a:pt x="0" y="0"/>
                </a:moveTo>
                <a:lnTo>
                  <a:pt x="672" y="0"/>
                </a:lnTo>
                <a:lnTo>
                  <a:pt x="672" y="43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960" name="Group 16"/>
          <p:cNvGrpSpPr>
            <a:grpSpLocks/>
          </p:cNvGrpSpPr>
          <p:nvPr/>
        </p:nvGrpSpPr>
        <p:grpSpPr bwMode="auto">
          <a:xfrm>
            <a:off x="4800600" y="3276600"/>
            <a:ext cx="4267200" cy="1676400"/>
            <a:chOff x="3024" y="2064"/>
            <a:chExt cx="2688" cy="1056"/>
          </a:xfrm>
        </p:grpSpPr>
        <p:sp>
          <p:nvSpPr>
            <p:cNvPr id="338961" name="Rectangle 17"/>
            <p:cNvSpPr>
              <a:spLocks noChangeArrowheads="1"/>
            </p:cNvSpPr>
            <p:nvPr/>
          </p:nvSpPr>
          <p:spPr bwMode="auto">
            <a:xfrm>
              <a:off x="4416" y="2448"/>
              <a:ext cx="1296" cy="6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en-GB" sz="2800">
                  <a:solidFill>
                    <a:schemeClr val="bg1"/>
                  </a:solidFill>
                </a:rPr>
                <a:t>Triple-DES</a:t>
              </a:r>
            </a:p>
          </p:txBody>
        </p:sp>
        <p:sp>
          <p:nvSpPr>
            <p:cNvPr id="338962" name="Line 18"/>
            <p:cNvSpPr>
              <a:spLocks noChangeShapeType="1"/>
            </p:cNvSpPr>
            <p:nvPr/>
          </p:nvSpPr>
          <p:spPr bwMode="auto">
            <a:xfrm>
              <a:off x="5088" y="20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63" name="Line 19"/>
            <p:cNvSpPr>
              <a:spLocks noChangeShapeType="1"/>
            </p:cNvSpPr>
            <p:nvPr/>
          </p:nvSpPr>
          <p:spPr bwMode="auto">
            <a:xfrm>
              <a:off x="3984" y="278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64" name="AutoShape 20"/>
            <p:cNvSpPr>
              <a:spLocks noChangeArrowheads="1"/>
            </p:cNvSpPr>
            <p:nvPr/>
          </p:nvSpPr>
          <p:spPr bwMode="auto">
            <a:xfrm>
              <a:off x="3024" y="2592"/>
              <a:ext cx="960" cy="384"/>
            </a:xfrm>
            <a:prstGeom prst="roundRect">
              <a:avLst>
                <a:gd name="adj" fmla="val 4333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en-GB" sz="2000" dirty="0">
                  <a:solidFill>
                    <a:schemeClr val="bg1"/>
                  </a:solidFill>
                </a:rPr>
                <a:t>c</a:t>
              </a:r>
              <a:r>
                <a:rPr lang="en-GB" sz="2000" dirty="0" smtClean="0">
                  <a:solidFill>
                    <a:schemeClr val="bg1"/>
                  </a:solidFill>
                </a:rPr>
                <a:t>lé de</a:t>
              </a:r>
            </a:p>
            <a:p>
              <a:pPr algn="ctr" defTabSz="762000"/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groupe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8965" name="AutoShape 21"/>
          <p:cNvSpPr>
            <a:spLocks noChangeArrowheads="1"/>
          </p:cNvSpPr>
          <p:nvPr/>
        </p:nvSpPr>
        <p:spPr bwMode="auto">
          <a:xfrm>
            <a:off x="4648200" y="5420711"/>
            <a:ext cx="1524000" cy="446689"/>
          </a:xfrm>
          <a:prstGeom prst="roundRect">
            <a:avLst>
              <a:gd name="adj" fmla="val 4333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762000"/>
            <a:r>
              <a:rPr lang="en-GB" sz="2000" dirty="0" smtClean="0">
                <a:solidFill>
                  <a:schemeClr val="bg1"/>
                </a:solidFill>
              </a:rPr>
              <a:t>PIN </a:t>
            </a:r>
            <a:r>
              <a:rPr lang="en-GB" sz="2000" dirty="0" err="1" smtClean="0">
                <a:solidFill>
                  <a:schemeClr val="bg1"/>
                </a:solidFill>
              </a:rPr>
              <a:t>calculé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-76346" y="4655403"/>
            <a:ext cx="1295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600" dirty="0"/>
              <a:t>Personal</a:t>
            </a:r>
          </a:p>
          <a:p>
            <a:pPr algn="ctr"/>
            <a:r>
              <a:rPr lang="en-GB" sz="1600" dirty="0"/>
              <a:t>Identification</a:t>
            </a:r>
          </a:p>
          <a:p>
            <a:pPr algn="ctr"/>
            <a:r>
              <a:rPr lang="en-GB" sz="1600" dirty="0"/>
              <a:t>Number</a:t>
            </a: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016353" y="5105400"/>
            <a:ext cx="115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dirty="0"/>
              <a:t>4 </a:t>
            </a:r>
            <a:r>
              <a:rPr lang="en-GB" sz="2000" dirty="0" err="1" smtClean="0"/>
              <a:t>chiffres</a:t>
            </a:r>
            <a:endParaRPr lang="en-GB" sz="2000" dirty="0"/>
          </a:p>
        </p:txBody>
      </p:sp>
      <p:sp>
        <p:nvSpPr>
          <p:cNvPr id="338968" name="Rectangle 24"/>
          <p:cNvSpPr>
            <a:spLocks noChangeArrowheads="1"/>
          </p:cNvSpPr>
          <p:nvPr/>
        </p:nvSpPr>
        <p:spPr bwMode="auto">
          <a:xfrm>
            <a:off x="7010400" y="5410200"/>
            <a:ext cx="198120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en-GB" sz="2000">
                <a:solidFill>
                  <a:schemeClr val="bg1"/>
                </a:solidFill>
              </a:rPr>
              <a:t>extraction</a:t>
            </a:r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>
            <a:off x="8077200" y="4953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H="1" flipV="1">
            <a:off x="6172200" y="563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971" name="Group 27"/>
          <p:cNvGrpSpPr>
            <a:grpSpLocks/>
          </p:cNvGrpSpPr>
          <p:nvPr/>
        </p:nvGrpSpPr>
        <p:grpSpPr bwMode="auto">
          <a:xfrm>
            <a:off x="1828800" y="5410200"/>
            <a:ext cx="2819400" cy="533400"/>
            <a:chOff x="1152" y="3408"/>
            <a:chExt cx="1776" cy="336"/>
          </a:xfrm>
        </p:grpSpPr>
        <p:sp>
          <p:nvSpPr>
            <p:cNvPr id="338972" name="Line 28"/>
            <p:cNvSpPr>
              <a:spLocks noChangeShapeType="1"/>
            </p:cNvSpPr>
            <p:nvPr/>
          </p:nvSpPr>
          <p:spPr bwMode="auto">
            <a:xfrm>
              <a:off x="1152" y="360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38973" name="Group 29"/>
            <p:cNvGrpSpPr>
              <a:grpSpLocks/>
            </p:cNvGrpSpPr>
            <p:nvPr/>
          </p:nvGrpSpPr>
          <p:grpSpPr bwMode="auto">
            <a:xfrm>
              <a:off x="1584" y="3408"/>
              <a:ext cx="1344" cy="336"/>
              <a:chOff x="1584" y="3408"/>
              <a:chExt cx="1344" cy="336"/>
            </a:xfrm>
          </p:grpSpPr>
          <p:sp>
            <p:nvSpPr>
              <p:cNvPr id="338974" name="Rectangle 30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1056" cy="336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 dirty="0" smtClean="0">
                    <a:solidFill>
                      <a:schemeClr val="bg1"/>
                    </a:solidFill>
                  </a:rPr>
                  <a:t>comparaison</a:t>
                </a: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8975" name="Line 31"/>
              <p:cNvSpPr>
                <a:spLocks noChangeShapeType="1"/>
              </p:cNvSpPr>
              <p:nvPr/>
            </p:nvSpPr>
            <p:spPr bwMode="auto">
              <a:xfrm flipH="1">
                <a:off x="2640" y="360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8976" name="Text Box 32"/>
          <p:cNvSpPr txBox="1">
            <a:spLocks noChangeArrowheads="1"/>
          </p:cNvSpPr>
          <p:nvPr/>
        </p:nvSpPr>
        <p:spPr bwMode="auto">
          <a:xfrm>
            <a:off x="2057400" y="3962400"/>
            <a:ext cx="11859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dirty="0"/>
              <a:t>OK</a:t>
            </a:r>
          </a:p>
          <a:p>
            <a:pPr algn="ctr"/>
            <a:r>
              <a:rPr lang="en-GB" sz="2000" dirty="0" err="1" smtClean="0"/>
              <a:t>ou</a:t>
            </a:r>
            <a:r>
              <a:rPr lang="en-GB" sz="2000" dirty="0" smtClean="0"/>
              <a:t> </a:t>
            </a:r>
            <a:endParaRPr lang="en-GB" sz="2000" dirty="0"/>
          </a:p>
          <a:p>
            <a:pPr algn="ctr"/>
            <a:r>
              <a:rPr lang="en-GB" sz="2000" dirty="0" smtClean="0"/>
              <a:t>pas </a:t>
            </a:r>
            <a:r>
              <a:rPr lang="en-GB" sz="2000" dirty="0"/>
              <a:t>OK</a:t>
            </a:r>
          </a:p>
        </p:txBody>
      </p:sp>
      <p:sp>
        <p:nvSpPr>
          <p:cNvPr id="338977" name="AutoShape 33"/>
          <p:cNvSpPr>
            <a:spLocks noChangeArrowheads="1"/>
          </p:cNvSpPr>
          <p:nvPr/>
        </p:nvSpPr>
        <p:spPr bwMode="auto">
          <a:xfrm rot="-5400000">
            <a:off x="2837657" y="4325143"/>
            <a:ext cx="1371600" cy="798513"/>
          </a:xfrm>
          <a:custGeom>
            <a:avLst/>
            <a:gdLst>
              <a:gd name="G0" fmla="+- 9257 0 0"/>
              <a:gd name="G1" fmla="+- 16900 0 0"/>
              <a:gd name="G2" fmla="+- 7180 0 0"/>
              <a:gd name="G3" fmla="*/ 9257 1 2"/>
              <a:gd name="G4" fmla="+- G3 10800 0"/>
              <a:gd name="G5" fmla="+- 21600 9257 16900"/>
              <a:gd name="G6" fmla="+- 16900 7180 0"/>
              <a:gd name="G7" fmla="*/ G6 1 2"/>
              <a:gd name="G8" fmla="*/ 169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900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80 h 21600"/>
              <a:gd name="T4" fmla="*/ 0 w 21600"/>
              <a:gd name="T5" fmla="*/ 19720 h 21600"/>
              <a:gd name="T6" fmla="*/ 8450 w 21600"/>
              <a:gd name="T7" fmla="*/ 21600 h 21600"/>
              <a:gd name="T8" fmla="*/ 16900 w 21600"/>
              <a:gd name="T9" fmla="*/ 15388 h 21600"/>
              <a:gd name="T10" fmla="*/ 21600 w 21600"/>
              <a:gd name="T11" fmla="*/ 718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80"/>
                </a:lnTo>
                <a:lnTo>
                  <a:pt x="13957" y="7180"/>
                </a:lnTo>
                <a:lnTo>
                  <a:pt x="13957" y="17839"/>
                </a:lnTo>
                <a:lnTo>
                  <a:pt x="0" y="17839"/>
                </a:lnTo>
                <a:lnTo>
                  <a:pt x="0" y="21600"/>
                </a:lnTo>
                <a:lnTo>
                  <a:pt x="16900" y="21600"/>
                </a:lnTo>
                <a:lnTo>
                  <a:pt x="16900" y="7180"/>
                </a:lnTo>
                <a:lnTo>
                  <a:pt x="21600" y="718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978" name="Group 34"/>
          <p:cNvGrpSpPr>
            <a:grpSpLocks/>
          </p:cNvGrpSpPr>
          <p:nvPr/>
        </p:nvGrpSpPr>
        <p:grpSpPr bwMode="auto">
          <a:xfrm>
            <a:off x="76200" y="3276600"/>
            <a:ext cx="1905000" cy="2590800"/>
            <a:chOff x="48" y="2304"/>
            <a:chExt cx="1200" cy="1392"/>
          </a:xfrm>
          <a:solidFill>
            <a:schemeClr val="bg2"/>
          </a:solidFill>
        </p:grpSpPr>
        <p:grpSp>
          <p:nvGrpSpPr>
            <p:cNvPr id="338979" name="Group 35"/>
            <p:cNvGrpSpPr>
              <a:grpSpLocks/>
            </p:cNvGrpSpPr>
            <p:nvPr/>
          </p:nvGrpSpPr>
          <p:grpSpPr bwMode="auto">
            <a:xfrm>
              <a:off x="528" y="2304"/>
              <a:ext cx="528" cy="672"/>
              <a:chOff x="912" y="2256"/>
              <a:chExt cx="528" cy="672"/>
            </a:xfrm>
            <a:grpFill/>
          </p:grpSpPr>
          <p:sp>
            <p:nvSpPr>
              <p:cNvPr id="338980" name="Rectangle 36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528" cy="672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8981" name="Rectangle 37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8982" name="Rectangle 38"/>
              <p:cNvSpPr>
                <a:spLocks noChangeArrowheads="1"/>
              </p:cNvSpPr>
              <p:nvPr/>
            </p:nvSpPr>
            <p:spPr bwMode="auto">
              <a:xfrm>
                <a:off x="1104" y="2304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8983" name="Rectangle 39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8984" name="Rectangle 40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8985" name="Rectangle 41"/>
              <p:cNvSpPr>
                <a:spLocks noChangeArrowheads="1"/>
              </p:cNvSpPr>
              <p:nvPr/>
            </p:nvSpPr>
            <p:spPr bwMode="auto">
              <a:xfrm>
                <a:off x="1104" y="2448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38986" name="Rectangle 42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38987" name="Rectangle 43"/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38988" name="Rectangle 44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8989" name="Rectangle 45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38990" name="Rectangle 46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14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62000"/>
                <a:r>
                  <a:rPr lang="en-GB" sz="200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338991" name="AutoShape 47"/>
            <p:cNvSpPr>
              <a:spLocks noChangeArrowheads="1"/>
            </p:cNvSpPr>
            <p:nvPr/>
          </p:nvSpPr>
          <p:spPr bwMode="auto">
            <a:xfrm>
              <a:off x="48" y="3456"/>
              <a:ext cx="1200" cy="240"/>
            </a:xfrm>
            <a:prstGeom prst="roundRect">
              <a:avLst>
                <a:gd name="adj" fmla="val 4333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en-GB" sz="2000" dirty="0" smtClean="0">
                  <a:solidFill>
                    <a:schemeClr val="bg1"/>
                  </a:solidFill>
                </a:rPr>
                <a:t>PIN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entré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38992" name="AutoShape 48"/>
            <p:cNvSpPr>
              <a:spLocks noChangeArrowheads="1"/>
            </p:cNvSpPr>
            <p:nvPr/>
          </p:nvSpPr>
          <p:spPr bwMode="auto">
            <a:xfrm rot="5400000">
              <a:off x="528" y="3120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38957" name="AutoShape 13"/>
          <p:cNvSpPr>
            <a:spLocks noChangeArrowheads="1"/>
          </p:cNvSpPr>
          <p:nvPr/>
        </p:nvSpPr>
        <p:spPr bwMode="auto">
          <a:xfrm rot="-5400000">
            <a:off x="5565913" y="1596887"/>
            <a:ext cx="1905000" cy="130202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anchor="ctr"/>
          <a:lstStyle/>
          <a:p>
            <a:pPr defTabSz="762000"/>
            <a:r>
              <a:rPr lang="en-GB" sz="1600">
                <a:solidFill>
                  <a:schemeClr val="bg1"/>
                </a:solidFill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4826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3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8" grpId="0" animBg="1" autoUpdateAnimBg="0"/>
      <p:bldP spid="338959" grpId="0" animBg="1"/>
      <p:bldP spid="338965" grpId="0" animBg="1" autoUpdateAnimBg="0"/>
      <p:bldP spid="338966" grpId="0" autoUpdateAnimBg="0"/>
      <p:bldP spid="338967" grpId="0" autoUpdateAnimBg="0"/>
      <p:bldP spid="338968" grpId="0" animBg="1" autoUpdateAnimBg="0"/>
      <p:bldP spid="338969" grpId="0" animBg="1"/>
      <p:bldP spid="338970" grpId="0" animBg="1"/>
      <p:bldP spid="338976" grpId="0" autoUpdateAnimBg="0"/>
      <p:bldP spid="338977" grpId="0" animBg="1"/>
      <p:bldP spid="33895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partenaires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4953001" cy="365125"/>
          </a:xfrm>
        </p:spPr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387351" y="2057400"/>
            <a:ext cx="1743075" cy="2679700"/>
            <a:chOff x="340" y="2160"/>
            <a:chExt cx="1098" cy="1688"/>
          </a:xfrm>
        </p:grpSpPr>
        <p:pic>
          <p:nvPicPr>
            <p:cNvPr id="7" name="Picture 147" descr="MPj042237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6403976" y="2286000"/>
            <a:ext cx="2408238" cy="2016125"/>
            <a:chOff x="2018" y="2659"/>
            <a:chExt cx="1517" cy="1270"/>
          </a:xfrm>
        </p:grpSpPr>
        <p:pic>
          <p:nvPicPr>
            <p:cNvPr id="10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30426" y="2286000"/>
            <a:ext cx="427355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</a:t>
            </a:r>
            <a:r>
              <a:rPr lang="fr-CH" dirty="0" smtClean="0"/>
              <a:t>anal sécurisé de concertation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30426" y="3123406"/>
            <a:ext cx="4273550" cy="3357646"/>
            <a:chOff x="2282825" y="3123406"/>
            <a:chExt cx="4273550" cy="3357646"/>
          </a:xfrm>
        </p:grpSpPr>
        <p:sp>
          <p:nvSpPr>
            <p:cNvPr id="17" name="Rectangle 16"/>
            <p:cNvSpPr/>
            <p:nvPr/>
          </p:nvSpPr>
          <p:spPr>
            <a:xfrm rot="5400000">
              <a:off x="3922712" y="5011738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2825" y="3783013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62600" y="3778250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3048000" y="3123406"/>
              <a:ext cx="2743200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H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fr-CH" dirty="0">
                  <a:solidFill>
                    <a:schemeClr val="accent6"/>
                  </a:solidFill>
                </a:rPr>
                <a:t>c</a:t>
              </a:r>
              <a:r>
                <a:rPr lang="fr-CH" dirty="0" smtClean="0">
                  <a:solidFill>
                    <a:schemeClr val="accent6"/>
                  </a:solidFill>
                </a:rPr>
                <a:t>anal non sécurisé de communication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3956141" y="5334000"/>
              <a:ext cx="680946" cy="1147052"/>
              <a:chOff x="4368" y="720"/>
              <a:chExt cx="993" cy="1543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4368" y="720"/>
                <a:ext cx="993" cy="1543"/>
                <a:chOff x="3120" y="288"/>
                <a:chExt cx="993" cy="1543"/>
              </a:xfrm>
            </p:grpSpPr>
            <p:sp>
              <p:nvSpPr>
                <p:cNvPr id="21" name="Freeform 4"/>
                <p:cNvSpPr>
                  <a:spLocks/>
                </p:cNvSpPr>
                <p:nvPr/>
              </p:nvSpPr>
              <p:spPr bwMode="auto">
                <a:xfrm>
                  <a:off x="3120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5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2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25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Rounded Rectangular Callout 26"/>
          <p:cNvSpPr/>
          <p:nvPr/>
        </p:nvSpPr>
        <p:spPr>
          <a:xfrm>
            <a:off x="1676401" y="381000"/>
            <a:ext cx="3124200" cy="1066800"/>
          </a:xfrm>
          <a:prstGeom prst="wedgeRoundRectCallout">
            <a:avLst>
              <a:gd name="adj1" fmla="val 47947"/>
              <a:gd name="adj2" fmla="val 1364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Alice et Bob se concertent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s</a:t>
            </a:r>
            <a:r>
              <a:rPr lang="fr-CH" dirty="0" smtClean="0">
                <a:solidFill>
                  <a:schemeClr val="tx1"/>
                </a:solidFill>
              </a:rPr>
              <a:t>ur le procédé d’échange de messages confidentiels.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z="1050" smtClean="0"/>
              <a:t>17 mars 2011</a:t>
            </a:r>
            <a:endParaRPr lang="en-US" sz="1050"/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050" smtClean="0"/>
              <a:t>L'Art du Secret:  1. Assurer la confidentialité entre partenaires</a:t>
            </a:r>
            <a:endParaRPr lang="en-US" sz="1050"/>
          </a:p>
        </p:txBody>
      </p:sp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4953000" y="0"/>
            <a:ext cx="1662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/>
              <a:t>c</a:t>
            </a:r>
            <a:r>
              <a:rPr lang="en-GB" dirty="0" err="1" smtClean="0"/>
              <a:t>hiffres</a:t>
            </a:r>
            <a:r>
              <a:rPr lang="en-GB" dirty="0" smtClean="0"/>
              <a:t> à bloc</a:t>
            </a:r>
            <a:endParaRPr lang="en-GB" dirty="0"/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7543800" y="52578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Macguffin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4495800" y="4724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LOKI-91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7086600" y="990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Khafre</a:t>
            </a: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3429000" y="3276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Khufu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09600" y="5029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Khazad</a:t>
            </a: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5867400" y="3657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Kasumi</a:t>
            </a: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219200" y="44958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ICE</a:t>
            </a: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2362200" y="4267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Hierocrypt</a:t>
            </a: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315200" y="4800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Grand Cru</a:t>
            </a: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2971800" y="5562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Gost</a:t>
            </a: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4114800" y="1676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FEAL</a:t>
            </a:r>
          </a:p>
        </p:txBody>
      </p:sp>
      <p:sp>
        <p:nvSpPr>
          <p:cNvPr id="345102" name="Rectangle 14"/>
          <p:cNvSpPr>
            <a:spLocks noChangeArrowheads="1"/>
          </p:cNvSpPr>
          <p:nvPr/>
        </p:nvSpPr>
        <p:spPr bwMode="auto">
          <a:xfrm>
            <a:off x="6248400" y="44958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Diamond-2</a:t>
            </a:r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>
            <a:off x="4953000" y="3886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CS-cipher</a:t>
            </a:r>
          </a:p>
        </p:txBody>
      </p:sp>
      <p:sp>
        <p:nvSpPr>
          <p:cNvPr id="345104" name="Rectangle 16"/>
          <p:cNvSpPr>
            <a:spLocks noChangeArrowheads="1"/>
          </p:cNvSpPr>
          <p:nvPr/>
        </p:nvSpPr>
        <p:spPr bwMode="auto">
          <a:xfrm>
            <a:off x="4724400" y="2057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CMEA</a:t>
            </a:r>
          </a:p>
        </p:txBody>
      </p:sp>
      <p:sp>
        <p:nvSpPr>
          <p:cNvPr id="345105" name="Rectangle 17"/>
          <p:cNvSpPr>
            <a:spLocks noChangeArrowheads="1"/>
          </p:cNvSpPr>
          <p:nvPr/>
        </p:nvSpPr>
        <p:spPr bwMode="auto">
          <a:xfrm>
            <a:off x="1905000" y="5181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Camellia</a:t>
            </a:r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5562600" y="1219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CA-1.1</a:t>
            </a:r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6324600" y="2895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Blowfish</a:t>
            </a:r>
          </a:p>
        </p:txBody>
      </p:sp>
      <p:sp>
        <p:nvSpPr>
          <p:cNvPr id="345108" name="Rectangle 20"/>
          <p:cNvSpPr>
            <a:spLocks noChangeArrowheads="1"/>
          </p:cNvSpPr>
          <p:nvPr/>
        </p:nvSpPr>
        <p:spPr bwMode="auto">
          <a:xfrm>
            <a:off x="7315200" y="37338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Baseking</a:t>
            </a:r>
          </a:p>
        </p:txBody>
      </p:sp>
      <p:sp>
        <p:nvSpPr>
          <p:cNvPr id="345109" name="Rectangle 21"/>
          <p:cNvSpPr>
            <a:spLocks noChangeArrowheads="1"/>
          </p:cNvSpPr>
          <p:nvPr/>
        </p:nvSpPr>
        <p:spPr bwMode="auto">
          <a:xfrm>
            <a:off x="685800" y="4038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Anubis</a:t>
            </a: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6781800" y="2057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Akelarre</a:t>
            </a:r>
          </a:p>
        </p:txBody>
      </p:sp>
      <p:sp>
        <p:nvSpPr>
          <p:cNvPr id="345111" name="Rectangle 23"/>
          <p:cNvSpPr>
            <a:spLocks noChangeArrowheads="1"/>
          </p:cNvSpPr>
          <p:nvPr/>
        </p:nvSpPr>
        <p:spPr bwMode="auto">
          <a:xfrm>
            <a:off x="4343400" y="11430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3-Way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5257800" y="5105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Skipjack</a:t>
            </a:r>
          </a:p>
        </p:txBody>
      </p:sp>
      <p:sp>
        <p:nvSpPr>
          <p:cNvPr id="345113" name="Rectangle 25"/>
          <p:cNvSpPr>
            <a:spLocks noChangeArrowheads="1"/>
          </p:cNvSpPr>
          <p:nvPr/>
        </p:nvSpPr>
        <p:spPr bwMode="auto">
          <a:xfrm>
            <a:off x="5105400" y="5791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SEED</a:t>
            </a:r>
          </a:p>
        </p:txBody>
      </p:sp>
      <p:sp>
        <p:nvSpPr>
          <p:cNvPr id="345114" name="Rectangle 26"/>
          <p:cNvSpPr>
            <a:spLocks noChangeArrowheads="1"/>
          </p:cNvSpPr>
          <p:nvPr/>
        </p:nvSpPr>
        <p:spPr bwMode="auto">
          <a:xfrm>
            <a:off x="4191000" y="5410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RC2</a:t>
            </a:r>
          </a:p>
        </p:txBody>
      </p:sp>
      <p:sp>
        <p:nvSpPr>
          <p:cNvPr id="345115" name="Rectangle 27"/>
          <p:cNvSpPr>
            <a:spLocks noChangeArrowheads="1"/>
          </p:cNvSpPr>
          <p:nvPr/>
        </p:nvSpPr>
        <p:spPr bwMode="auto">
          <a:xfrm>
            <a:off x="7467600" y="1600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TEA</a:t>
            </a:r>
          </a:p>
        </p:txBody>
      </p:sp>
      <p:sp>
        <p:nvSpPr>
          <p:cNvPr id="345116" name="Rectangle 28"/>
          <p:cNvSpPr>
            <a:spLocks noChangeArrowheads="1"/>
          </p:cNvSpPr>
          <p:nvPr/>
        </p:nvSpPr>
        <p:spPr bwMode="auto">
          <a:xfrm>
            <a:off x="4648200" y="6858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600">
                <a:solidFill>
                  <a:srgbClr val="F30701"/>
                </a:solidFill>
              </a:rPr>
              <a:t>Square</a:t>
            </a:r>
          </a:p>
        </p:txBody>
      </p:sp>
      <p:sp>
        <p:nvSpPr>
          <p:cNvPr id="345117" name="Rectangle 29"/>
          <p:cNvSpPr>
            <a:spLocks noChangeArrowheads="1"/>
          </p:cNvSpPr>
          <p:nvPr/>
        </p:nvSpPr>
        <p:spPr bwMode="auto">
          <a:xfrm>
            <a:off x="381000" y="33528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SPEED</a:t>
            </a:r>
          </a:p>
        </p:txBody>
      </p:sp>
      <p:sp>
        <p:nvSpPr>
          <p:cNvPr id="345118" name="Rectangle 30"/>
          <p:cNvSpPr>
            <a:spLocks noChangeArrowheads="1"/>
          </p:cNvSpPr>
          <p:nvPr/>
        </p:nvSpPr>
        <p:spPr bwMode="auto">
          <a:xfrm>
            <a:off x="685800" y="5486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REDOC III</a:t>
            </a:r>
          </a:p>
        </p:txBody>
      </p:sp>
      <p:sp>
        <p:nvSpPr>
          <p:cNvPr id="345119" name="Rectangle 31"/>
          <p:cNvSpPr>
            <a:spLocks noChangeArrowheads="1"/>
          </p:cNvSpPr>
          <p:nvPr/>
        </p:nvSpPr>
        <p:spPr bwMode="auto">
          <a:xfrm>
            <a:off x="3657600" y="6172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REDOC II</a:t>
            </a:r>
          </a:p>
        </p:txBody>
      </p:sp>
      <p:sp>
        <p:nvSpPr>
          <p:cNvPr id="345120" name="Rectangle 32"/>
          <p:cNvSpPr>
            <a:spLocks noChangeArrowheads="1"/>
          </p:cNvSpPr>
          <p:nvPr/>
        </p:nvSpPr>
        <p:spPr bwMode="auto">
          <a:xfrm>
            <a:off x="3200400" y="49530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Rainbow</a:t>
            </a:r>
          </a:p>
        </p:txBody>
      </p:sp>
      <p:sp>
        <p:nvSpPr>
          <p:cNvPr id="345121" name="Rectangle 33"/>
          <p:cNvSpPr>
            <a:spLocks noChangeArrowheads="1"/>
          </p:cNvSpPr>
          <p:nvPr/>
        </p:nvSpPr>
        <p:spPr bwMode="auto">
          <a:xfrm>
            <a:off x="6553200" y="57150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NUSH</a:t>
            </a:r>
          </a:p>
        </p:txBody>
      </p:sp>
      <p:sp>
        <p:nvSpPr>
          <p:cNvPr id="345122" name="Rectangle 34"/>
          <p:cNvSpPr>
            <a:spLocks noChangeArrowheads="1"/>
          </p:cNvSpPr>
          <p:nvPr/>
        </p:nvSpPr>
        <p:spPr bwMode="auto">
          <a:xfrm>
            <a:off x="6096000" y="1676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Noekeon</a:t>
            </a:r>
          </a:p>
        </p:txBody>
      </p:sp>
      <p:sp>
        <p:nvSpPr>
          <p:cNvPr id="345123" name="Rectangle 35"/>
          <p:cNvSpPr>
            <a:spLocks noChangeArrowheads="1"/>
          </p:cNvSpPr>
          <p:nvPr/>
        </p:nvSpPr>
        <p:spPr bwMode="auto">
          <a:xfrm>
            <a:off x="1371600" y="5867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Nimbus</a:t>
            </a:r>
          </a:p>
        </p:txBody>
      </p:sp>
      <p:sp>
        <p:nvSpPr>
          <p:cNvPr id="345124" name="Rectangle 36"/>
          <p:cNvSpPr>
            <a:spLocks noChangeArrowheads="1"/>
          </p:cNvSpPr>
          <p:nvPr/>
        </p:nvSpPr>
        <p:spPr bwMode="auto">
          <a:xfrm>
            <a:off x="4572000" y="4343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NewDES</a:t>
            </a:r>
          </a:p>
        </p:txBody>
      </p:sp>
      <p:sp>
        <p:nvSpPr>
          <p:cNvPr id="345125" name="Rectangle 37"/>
          <p:cNvSpPr>
            <a:spLocks noChangeArrowheads="1"/>
          </p:cNvSpPr>
          <p:nvPr/>
        </p:nvSpPr>
        <p:spPr bwMode="auto">
          <a:xfrm>
            <a:off x="4419600" y="28956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MMB</a:t>
            </a:r>
          </a:p>
        </p:txBody>
      </p:sp>
      <p:sp>
        <p:nvSpPr>
          <p:cNvPr id="345126" name="Rectangle 38"/>
          <p:cNvSpPr>
            <a:spLocks noChangeArrowheads="1"/>
          </p:cNvSpPr>
          <p:nvPr/>
        </p:nvSpPr>
        <p:spPr bwMode="auto">
          <a:xfrm>
            <a:off x="1981200" y="3581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Misty</a:t>
            </a:r>
          </a:p>
        </p:txBody>
      </p:sp>
      <p:sp>
        <p:nvSpPr>
          <p:cNvPr id="345127" name="Rectangle 39"/>
          <p:cNvSpPr>
            <a:spLocks noChangeArrowheads="1"/>
          </p:cNvSpPr>
          <p:nvPr/>
        </p:nvSpPr>
        <p:spPr bwMode="auto">
          <a:xfrm>
            <a:off x="7696200" y="27432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Mercy</a:t>
            </a:r>
          </a:p>
        </p:txBody>
      </p:sp>
      <p:sp>
        <p:nvSpPr>
          <p:cNvPr id="345128" name="Rectangle 40"/>
          <p:cNvSpPr>
            <a:spLocks noChangeArrowheads="1"/>
          </p:cNvSpPr>
          <p:nvPr/>
        </p:nvSpPr>
        <p:spPr bwMode="auto">
          <a:xfrm>
            <a:off x="3581400" y="3962400"/>
            <a:ext cx="1066800" cy="298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30701"/>
                </a:solidFill>
              </a:rPr>
              <a:t>Madryga</a:t>
            </a:r>
          </a:p>
        </p:txBody>
      </p:sp>
      <p:grpSp>
        <p:nvGrpSpPr>
          <p:cNvPr id="345129" name="Group 41"/>
          <p:cNvGrpSpPr>
            <a:grpSpLocks/>
          </p:cNvGrpSpPr>
          <p:nvPr/>
        </p:nvGrpSpPr>
        <p:grpSpPr bwMode="auto">
          <a:xfrm>
            <a:off x="15875" y="0"/>
            <a:ext cx="9874250" cy="6858000"/>
            <a:chOff x="0" y="0"/>
            <a:chExt cx="6220" cy="4320"/>
          </a:xfrm>
        </p:grpSpPr>
        <p:sp>
          <p:nvSpPr>
            <p:cNvPr id="345130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5131" name="Picture 43" descr="SO0213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968"/>
              <a:ext cx="920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5132" name="Text Box 44"/>
          <p:cNvSpPr txBox="1">
            <a:spLocks noChangeArrowheads="1"/>
          </p:cNvSpPr>
          <p:nvPr/>
        </p:nvSpPr>
        <p:spPr bwMode="auto">
          <a:xfrm>
            <a:off x="4876800" y="0"/>
            <a:ext cx="1596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/>
              <a:t>c</a:t>
            </a:r>
            <a:r>
              <a:rPr lang="en-GB" dirty="0" err="1" smtClean="0"/>
              <a:t>hiffres</a:t>
            </a:r>
            <a:r>
              <a:rPr lang="en-GB" dirty="0" smtClean="0"/>
              <a:t> à </a:t>
            </a:r>
            <a:r>
              <a:rPr lang="en-GB" dirty="0" err="1" smtClean="0"/>
              <a:t>flot</a:t>
            </a:r>
            <a:endParaRPr lang="en-GB" dirty="0"/>
          </a:p>
        </p:txBody>
      </p:sp>
      <p:sp>
        <p:nvSpPr>
          <p:cNvPr id="345133" name="Rectangle 45"/>
          <p:cNvSpPr>
            <a:spLocks noChangeArrowheads="1"/>
          </p:cNvSpPr>
          <p:nvPr/>
        </p:nvSpPr>
        <p:spPr bwMode="auto">
          <a:xfrm>
            <a:off x="5029200" y="35052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A5/1</a:t>
            </a:r>
          </a:p>
        </p:txBody>
      </p:sp>
      <p:sp>
        <p:nvSpPr>
          <p:cNvPr id="345134" name="Rectangle 46"/>
          <p:cNvSpPr>
            <a:spLocks noChangeArrowheads="1"/>
          </p:cNvSpPr>
          <p:nvPr/>
        </p:nvSpPr>
        <p:spPr bwMode="auto">
          <a:xfrm>
            <a:off x="7391400" y="19812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WAKE</a:t>
            </a:r>
          </a:p>
        </p:txBody>
      </p:sp>
      <p:sp>
        <p:nvSpPr>
          <p:cNvPr id="345135" name="Rectangle 47"/>
          <p:cNvSpPr>
            <a:spLocks noChangeArrowheads="1"/>
          </p:cNvSpPr>
          <p:nvPr/>
        </p:nvSpPr>
        <p:spPr bwMode="auto">
          <a:xfrm>
            <a:off x="685800" y="4419600"/>
            <a:ext cx="1447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TWOPRIME</a:t>
            </a:r>
          </a:p>
        </p:txBody>
      </p:sp>
      <p:sp>
        <p:nvSpPr>
          <p:cNvPr id="345136" name="Rectangle 48"/>
          <p:cNvSpPr>
            <a:spLocks noChangeArrowheads="1"/>
          </p:cNvSpPr>
          <p:nvPr/>
        </p:nvSpPr>
        <p:spPr bwMode="auto">
          <a:xfrm>
            <a:off x="2209800" y="48768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Turing</a:t>
            </a:r>
          </a:p>
        </p:txBody>
      </p:sp>
      <p:sp>
        <p:nvSpPr>
          <p:cNvPr id="345137" name="Rectangle 49"/>
          <p:cNvSpPr>
            <a:spLocks noChangeArrowheads="1"/>
          </p:cNvSpPr>
          <p:nvPr/>
        </p:nvSpPr>
        <p:spPr bwMode="auto">
          <a:xfrm>
            <a:off x="7696200" y="31242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SOBER</a:t>
            </a:r>
          </a:p>
        </p:txBody>
      </p:sp>
      <p:sp>
        <p:nvSpPr>
          <p:cNvPr id="345138" name="Rectangle 50"/>
          <p:cNvSpPr>
            <a:spLocks noChangeArrowheads="1"/>
          </p:cNvSpPr>
          <p:nvPr/>
        </p:nvSpPr>
        <p:spPr bwMode="auto">
          <a:xfrm>
            <a:off x="685800" y="53340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SNOW</a:t>
            </a:r>
          </a:p>
        </p:txBody>
      </p:sp>
      <p:sp>
        <p:nvSpPr>
          <p:cNvPr id="345139" name="Rectangle 51"/>
          <p:cNvSpPr>
            <a:spLocks noChangeArrowheads="1"/>
          </p:cNvSpPr>
          <p:nvPr/>
        </p:nvSpPr>
        <p:spPr bwMode="auto">
          <a:xfrm>
            <a:off x="6096000" y="28956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SEAL</a:t>
            </a:r>
          </a:p>
        </p:txBody>
      </p:sp>
      <p:sp>
        <p:nvSpPr>
          <p:cNvPr id="345140" name="Rectangle 52"/>
          <p:cNvSpPr>
            <a:spLocks noChangeArrowheads="1"/>
          </p:cNvSpPr>
          <p:nvPr/>
        </p:nvSpPr>
        <p:spPr bwMode="auto">
          <a:xfrm>
            <a:off x="6934200" y="44958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Scream</a:t>
            </a:r>
          </a:p>
        </p:txBody>
      </p:sp>
      <p:sp>
        <p:nvSpPr>
          <p:cNvPr id="345141" name="Rectangle 53"/>
          <p:cNvSpPr>
            <a:spLocks noChangeArrowheads="1"/>
          </p:cNvSpPr>
          <p:nvPr/>
        </p:nvSpPr>
        <p:spPr bwMode="auto">
          <a:xfrm>
            <a:off x="2057400" y="56388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RC4</a:t>
            </a:r>
          </a:p>
        </p:txBody>
      </p:sp>
      <p:sp>
        <p:nvSpPr>
          <p:cNvPr id="345142" name="Rectangle 54"/>
          <p:cNvSpPr>
            <a:spLocks noChangeArrowheads="1"/>
          </p:cNvSpPr>
          <p:nvPr/>
        </p:nvSpPr>
        <p:spPr bwMode="auto">
          <a:xfrm>
            <a:off x="4191000" y="48768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PC1</a:t>
            </a:r>
          </a:p>
        </p:txBody>
      </p:sp>
      <p:sp>
        <p:nvSpPr>
          <p:cNvPr id="345143" name="Rectangle 55"/>
          <p:cNvSpPr>
            <a:spLocks noChangeArrowheads="1"/>
          </p:cNvSpPr>
          <p:nvPr/>
        </p:nvSpPr>
        <p:spPr bwMode="auto">
          <a:xfrm>
            <a:off x="3733800" y="60198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Panama</a:t>
            </a:r>
          </a:p>
        </p:txBody>
      </p:sp>
      <p:sp>
        <p:nvSpPr>
          <p:cNvPr id="345144" name="Rectangle 56"/>
          <p:cNvSpPr>
            <a:spLocks noChangeArrowheads="1"/>
          </p:cNvSpPr>
          <p:nvPr/>
        </p:nvSpPr>
        <p:spPr bwMode="auto">
          <a:xfrm>
            <a:off x="4953000" y="58674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LILI-128</a:t>
            </a:r>
          </a:p>
        </p:txBody>
      </p:sp>
      <p:sp>
        <p:nvSpPr>
          <p:cNvPr id="345145" name="Rectangle 57"/>
          <p:cNvSpPr>
            <a:spLocks noChangeArrowheads="1"/>
          </p:cNvSpPr>
          <p:nvPr/>
        </p:nvSpPr>
        <p:spPr bwMode="auto">
          <a:xfrm>
            <a:off x="7543800" y="5867400"/>
            <a:ext cx="1600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LEVIATHAN</a:t>
            </a:r>
          </a:p>
        </p:txBody>
      </p:sp>
      <p:sp>
        <p:nvSpPr>
          <p:cNvPr id="345146" name="Rectangle 58"/>
          <p:cNvSpPr>
            <a:spLocks noChangeArrowheads="1"/>
          </p:cNvSpPr>
          <p:nvPr/>
        </p:nvSpPr>
        <p:spPr bwMode="auto">
          <a:xfrm>
            <a:off x="4648200" y="41148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HELIX</a:t>
            </a:r>
          </a:p>
        </p:txBody>
      </p:sp>
      <p:sp>
        <p:nvSpPr>
          <p:cNvPr id="345147" name="Rectangle 59"/>
          <p:cNvSpPr>
            <a:spLocks noChangeArrowheads="1"/>
          </p:cNvSpPr>
          <p:nvPr/>
        </p:nvSpPr>
        <p:spPr bwMode="auto">
          <a:xfrm>
            <a:off x="5791200" y="51054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BMGL</a:t>
            </a:r>
          </a:p>
        </p:txBody>
      </p:sp>
      <p:sp>
        <p:nvSpPr>
          <p:cNvPr id="345148" name="Rectangle 60"/>
          <p:cNvSpPr>
            <a:spLocks noChangeArrowheads="1"/>
          </p:cNvSpPr>
          <p:nvPr/>
        </p:nvSpPr>
        <p:spPr bwMode="auto">
          <a:xfrm>
            <a:off x="7010400" y="3810000"/>
            <a:ext cx="106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3300"/>
                </a:solidFill>
              </a:rPr>
              <a:t>Arcfour</a:t>
            </a:r>
          </a:p>
        </p:txBody>
      </p:sp>
      <p:grpSp>
        <p:nvGrpSpPr>
          <p:cNvPr id="345149" name="Group 61"/>
          <p:cNvGrpSpPr>
            <a:grpSpLocks/>
          </p:cNvGrpSpPr>
          <p:nvPr/>
        </p:nvGrpSpPr>
        <p:grpSpPr bwMode="auto">
          <a:xfrm>
            <a:off x="0" y="-7620"/>
            <a:ext cx="9874250" cy="6858000"/>
            <a:chOff x="0" y="0"/>
            <a:chExt cx="6220" cy="4320"/>
          </a:xfrm>
        </p:grpSpPr>
        <p:sp>
          <p:nvSpPr>
            <p:cNvPr id="345150" name="Rectangle 6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5151" name="Picture 63" descr="SO0213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968"/>
              <a:ext cx="920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5152" name="Picture 64" descr="j0309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3886200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154" name="Rectangle 66"/>
          <p:cNvSpPr>
            <a:spLocks noChangeArrowheads="1"/>
          </p:cNvSpPr>
          <p:nvPr/>
        </p:nvSpPr>
        <p:spPr bwMode="auto">
          <a:xfrm>
            <a:off x="3892062" y="0"/>
            <a:ext cx="5257800" cy="762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3600" b="1">
                <a:solidFill>
                  <a:schemeClr val="tx2"/>
                </a:solidFill>
                <a:latin typeface="Arial Narrow" pitchFamily="34" charset="0"/>
              </a:rPr>
              <a:t>a lot of ciphers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/>
              <a:pPr/>
              <a:t>40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691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9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0" fill="hold"/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0" fill="hold"/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9" dur="500"/>
                                        <p:tgtEl>
                                          <p:spTgt spid="34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4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4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4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4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4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4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4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4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4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4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4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4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4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34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4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4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4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4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4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4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34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4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0" fill="hold"/>
                                        <p:tgtEl>
                                          <p:spTgt spid="34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0" fill="hold"/>
                                        <p:tgtEl>
                                          <p:spTgt spid="34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1" dur="1000"/>
                                        <p:tgtEl>
                                          <p:spTgt spid="34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utoUpdateAnimBg="0"/>
      <p:bldP spid="345091" grpId="0" animBg="1" autoUpdateAnimBg="0"/>
      <p:bldP spid="345092" grpId="0" animBg="1" autoUpdateAnimBg="0"/>
      <p:bldP spid="345093" grpId="0" animBg="1" autoUpdateAnimBg="0"/>
      <p:bldP spid="345094" grpId="0" animBg="1" autoUpdateAnimBg="0"/>
      <p:bldP spid="345095" grpId="0" animBg="1" autoUpdateAnimBg="0"/>
      <p:bldP spid="345096" grpId="0" animBg="1" autoUpdateAnimBg="0"/>
      <p:bldP spid="345097" grpId="0" animBg="1" autoUpdateAnimBg="0"/>
      <p:bldP spid="345098" grpId="0" animBg="1" autoUpdateAnimBg="0"/>
      <p:bldP spid="345099" grpId="0" animBg="1" autoUpdateAnimBg="0"/>
      <p:bldP spid="345100" grpId="0" animBg="1" autoUpdateAnimBg="0"/>
      <p:bldP spid="345101" grpId="0" animBg="1" autoUpdateAnimBg="0"/>
      <p:bldP spid="345102" grpId="0" animBg="1" autoUpdateAnimBg="0"/>
      <p:bldP spid="345103" grpId="0" animBg="1" autoUpdateAnimBg="0"/>
      <p:bldP spid="345104" grpId="0" animBg="1" autoUpdateAnimBg="0"/>
      <p:bldP spid="345105" grpId="0" animBg="1" autoUpdateAnimBg="0"/>
      <p:bldP spid="345106" grpId="0" animBg="1" autoUpdateAnimBg="0"/>
      <p:bldP spid="345107" grpId="0" animBg="1" autoUpdateAnimBg="0"/>
      <p:bldP spid="345108" grpId="0" animBg="1" autoUpdateAnimBg="0"/>
      <p:bldP spid="345109" grpId="0" animBg="1" autoUpdateAnimBg="0"/>
      <p:bldP spid="345110" grpId="0" animBg="1" autoUpdateAnimBg="0"/>
      <p:bldP spid="345111" grpId="0" animBg="1" autoUpdateAnimBg="0"/>
      <p:bldP spid="345112" grpId="0" animBg="1" autoUpdateAnimBg="0"/>
      <p:bldP spid="345113" grpId="0" animBg="1" autoUpdateAnimBg="0"/>
      <p:bldP spid="345114" grpId="0" animBg="1" autoUpdateAnimBg="0"/>
      <p:bldP spid="345115" grpId="0" animBg="1" autoUpdateAnimBg="0"/>
      <p:bldP spid="345116" grpId="0" animBg="1" autoUpdateAnimBg="0"/>
      <p:bldP spid="345117" grpId="0" animBg="1" autoUpdateAnimBg="0"/>
      <p:bldP spid="345118" grpId="0" animBg="1" autoUpdateAnimBg="0"/>
      <p:bldP spid="345119" grpId="0" animBg="1" autoUpdateAnimBg="0"/>
      <p:bldP spid="345120" grpId="0" animBg="1" autoUpdateAnimBg="0"/>
      <p:bldP spid="345121" grpId="0" animBg="1" autoUpdateAnimBg="0"/>
      <p:bldP spid="345122" grpId="0" animBg="1" autoUpdateAnimBg="0"/>
      <p:bldP spid="345123" grpId="0" animBg="1" autoUpdateAnimBg="0"/>
      <p:bldP spid="345124" grpId="0" animBg="1" autoUpdateAnimBg="0"/>
      <p:bldP spid="345125" grpId="0" animBg="1" autoUpdateAnimBg="0"/>
      <p:bldP spid="345126" grpId="0" animBg="1" autoUpdateAnimBg="0"/>
      <p:bldP spid="345127" grpId="0" animBg="1" autoUpdateAnimBg="0"/>
      <p:bldP spid="345128" grpId="0" animBg="1" autoUpdateAnimBg="0"/>
      <p:bldP spid="345132" grpId="0" autoUpdateAnimBg="0"/>
      <p:bldP spid="345133" grpId="0" animBg="1" autoUpdateAnimBg="0"/>
      <p:bldP spid="345134" grpId="0" animBg="1" autoUpdateAnimBg="0"/>
      <p:bldP spid="345135" grpId="0" animBg="1" autoUpdateAnimBg="0"/>
      <p:bldP spid="345136" grpId="0" animBg="1" autoUpdateAnimBg="0"/>
      <p:bldP spid="345137" grpId="0" animBg="1" autoUpdateAnimBg="0"/>
      <p:bldP spid="345138" grpId="0" animBg="1" autoUpdateAnimBg="0"/>
      <p:bldP spid="345139" grpId="0" animBg="1" autoUpdateAnimBg="0"/>
      <p:bldP spid="345140" grpId="0" animBg="1" autoUpdateAnimBg="0"/>
      <p:bldP spid="345141" grpId="0" animBg="1" autoUpdateAnimBg="0"/>
      <p:bldP spid="345142" grpId="0" animBg="1" autoUpdateAnimBg="0"/>
      <p:bldP spid="345143" grpId="0" animBg="1" autoUpdateAnimBg="0"/>
      <p:bldP spid="345144" grpId="0" animBg="1" autoUpdateAnimBg="0"/>
      <p:bldP spid="345145" grpId="0" animBg="1" autoUpdateAnimBg="0"/>
      <p:bldP spid="345146" grpId="0" animBg="1" autoUpdateAnimBg="0"/>
      <p:bldP spid="345147" grpId="0" animBg="1" autoUpdateAnimBg="0"/>
      <p:bldP spid="345148" grpId="0" animBg="1" autoUpdateAnimBg="0"/>
      <p:bldP spid="34515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  <a:r>
              <a:rPr lang="en-GB" dirty="0" smtClean="0"/>
              <a:t>de cette leçon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1539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25495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ryptologie ancienne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36163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époque du </a:t>
            </a:r>
            <a:r>
              <a:rPr lang="en-US" sz="2400" dirty="0" smtClean="0">
                <a:latin typeface="Arial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ata </a:t>
            </a:r>
            <a:r>
              <a:rPr lang="en-US" sz="2400" dirty="0" smtClean="0">
                <a:latin typeface="Arial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ncryption </a:t>
            </a:r>
            <a:r>
              <a:rPr lang="en-US" sz="2400" dirty="0" smtClean="0">
                <a:latin typeface="Arial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tandard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39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4683125"/>
            <a:ext cx="5257800" cy="762000"/>
          </a:xfrm>
          <a:prstGeom prst="rect">
            <a:avLst/>
          </a:prstGeom>
          <a:solidFill>
            <a:srgbClr val="97A4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l’ après-</a:t>
            </a:r>
            <a:r>
              <a:rPr lang="en-US" sz="2400" dirty="0" smtClean="0">
                <a:latin typeface="Arial" charset="0"/>
              </a:rPr>
              <a:t>DES</a:t>
            </a:r>
            <a:endParaRPr lang="en-US" sz="2400" dirty="0">
              <a:latin typeface="Arial" charset="0"/>
            </a:endParaRP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219200" y="25495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1219200" y="36163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1219200" y="4683125"/>
            <a:ext cx="7620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fr-FR" sz="48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153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4568825"/>
            <a:ext cx="5334000" cy="990600"/>
          </a:xfrm>
          <a:prstGeom prst="rect">
            <a:avLst/>
          </a:prstGeom>
          <a:solidFill>
            <a:srgbClr val="F3DC7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en-US" sz="3600" dirty="0" err="1">
                <a:latin typeface="Arial" charset="0"/>
              </a:rPr>
              <a:t>l</a:t>
            </a:r>
            <a:r>
              <a:rPr lang="en-US" sz="3600" dirty="0" err="1" smtClean="0">
                <a:latin typeface="Arial" charset="0"/>
              </a:rPr>
              <a:t>’après</a:t>
            </a:r>
            <a:r>
              <a:rPr lang="en-US" sz="3600" dirty="0" smtClean="0">
                <a:latin typeface="Arial" charset="0"/>
              </a:rPr>
              <a:t>-DES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6781800" y="4668520"/>
            <a:ext cx="2514600" cy="167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Advanced</a:t>
            </a:r>
          </a:p>
          <a:p>
            <a:pPr algn="ctr"/>
            <a:r>
              <a:rPr lang="fr-FR" sz="2400" dirty="0" err="1" smtClean="0">
                <a:solidFill>
                  <a:schemeClr val="bg1"/>
                </a:solidFill>
              </a:rPr>
              <a:t>Encryption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Standard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 autoUpdateAnimBg="0"/>
      <p:bldP spid="31540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</a:t>
            </a:r>
            <a:r>
              <a:rPr lang="fr-CH" dirty="0" smtClean="0"/>
              <a:t>ttentes du NIST</a:t>
            </a:r>
            <a:endParaRPr lang="en-US" dirty="0"/>
          </a:p>
        </p:txBody>
      </p:sp>
      <p:grpSp>
        <p:nvGrpSpPr>
          <p:cNvPr id="350211" name="Group 3"/>
          <p:cNvGrpSpPr>
            <a:grpSpLocks/>
          </p:cNvGrpSpPr>
          <p:nvPr/>
        </p:nvGrpSpPr>
        <p:grpSpPr bwMode="auto">
          <a:xfrm>
            <a:off x="1828800" y="1295400"/>
            <a:ext cx="2667000" cy="1800471"/>
            <a:chOff x="672" y="1440"/>
            <a:chExt cx="4224" cy="3122"/>
          </a:xfrm>
        </p:grpSpPr>
        <p:sp>
          <p:nvSpPr>
            <p:cNvPr id="350212" name="AutoShape 4"/>
            <p:cNvSpPr>
              <a:spLocks noChangeArrowheads="1"/>
            </p:cNvSpPr>
            <p:nvPr/>
          </p:nvSpPr>
          <p:spPr bwMode="auto">
            <a:xfrm>
              <a:off x="672" y="1440"/>
              <a:ext cx="1440" cy="1392"/>
            </a:xfrm>
            <a:prstGeom prst="verticalScroll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fr-CH" sz="1200" dirty="0" smtClean="0">
                  <a:solidFill>
                    <a:schemeClr val="bg1"/>
                  </a:solidFill>
                </a:rPr>
                <a:t>message</a:t>
              </a:r>
            </a:p>
            <a:p>
              <a:pPr algn="ctr" eaLnBrk="1" hangingPunct="1"/>
              <a:r>
                <a:rPr lang="fr-CH" sz="1200" dirty="0" smtClean="0">
                  <a:solidFill>
                    <a:schemeClr val="bg1"/>
                  </a:solidFill>
                </a:rPr>
                <a:t>clair</a:t>
              </a:r>
              <a:endParaRPr lang="fr-CH" sz="12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fr-CH" sz="1200" dirty="0">
                  <a:solidFill>
                    <a:schemeClr val="bg1"/>
                  </a:solidFill>
                </a:rPr>
                <a:t>M</a:t>
              </a:r>
            </a:p>
            <a:p>
              <a:pPr algn="ctr" eaLnBrk="1" hangingPunct="1"/>
              <a:endParaRPr lang="de-CH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350213" name="Group 5"/>
            <p:cNvGrpSpPr>
              <a:grpSpLocks/>
            </p:cNvGrpSpPr>
            <p:nvPr/>
          </p:nvGrpSpPr>
          <p:grpSpPr bwMode="auto">
            <a:xfrm>
              <a:off x="2448" y="1440"/>
              <a:ext cx="2448" cy="1392"/>
              <a:chOff x="2448" y="1008"/>
              <a:chExt cx="2448" cy="1392"/>
            </a:xfrm>
          </p:grpSpPr>
          <p:sp>
            <p:nvSpPr>
              <p:cNvPr id="350214" name="AutoShape 6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1440" cy="1392"/>
              </a:xfrm>
              <a:prstGeom prst="verticalScroll">
                <a:avLst>
                  <a:gd name="adj" fmla="val 1250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fr-CH" sz="1200" dirty="0"/>
                  <a:t>m</a:t>
                </a:r>
                <a:r>
                  <a:rPr lang="fr-CH" sz="1200" dirty="0" smtClean="0">
                    <a:solidFill>
                      <a:schemeClr val="tx1"/>
                    </a:solidFill>
                  </a:rPr>
                  <a:t>essage</a:t>
                </a:r>
              </a:p>
              <a:p>
                <a:pPr algn="ctr" eaLnBrk="1" hangingPunct="1"/>
                <a:r>
                  <a:rPr lang="fr-CH" sz="1200" dirty="0" smtClean="0"/>
                  <a:t>chiffré</a:t>
                </a:r>
                <a:endParaRPr lang="fr-CH" sz="1200" dirty="0">
                  <a:solidFill>
                    <a:schemeClr val="tx1"/>
                  </a:solidFill>
                </a:endParaRPr>
              </a:p>
              <a:p>
                <a:pPr algn="ctr" eaLnBrk="1" hangingPunct="1"/>
                <a:r>
                  <a:rPr lang="fr-CH" sz="1200" dirty="0">
                    <a:solidFill>
                      <a:schemeClr val="tx1"/>
                    </a:solidFill>
                  </a:rPr>
                  <a:t>C</a:t>
                </a:r>
                <a:endParaRPr lang="de-CH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0215" name="AutoShape 7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768" cy="336"/>
              </a:xfrm>
              <a:prstGeom prst="rightArrow">
                <a:avLst>
                  <a:gd name="adj1" fmla="val 50000"/>
                  <a:gd name="adj2" fmla="val 5714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de-CH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0216" name="AutoShape 8"/>
            <p:cNvSpPr>
              <a:spLocks noChangeArrowheads="1"/>
            </p:cNvSpPr>
            <p:nvPr/>
          </p:nvSpPr>
          <p:spPr bwMode="auto">
            <a:xfrm flipH="1">
              <a:off x="2448" y="2256"/>
              <a:ext cx="768" cy="336"/>
            </a:xfrm>
            <a:prstGeom prst="rightArrow">
              <a:avLst>
                <a:gd name="adj1" fmla="val 50000"/>
                <a:gd name="adj2" fmla="val 5714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de-CH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50217" name="Group 9"/>
            <p:cNvGrpSpPr>
              <a:grpSpLocks/>
            </p:cNvGrpSpPr>
            <p:nvPr/>
          </p:nvGrpSpPr>
          <p:grpSpPr bwMode="auto">
            <a:xfrm>
              <a:off x="1585" y="2832"/>
              <a:ext cx="2592" cy="1730"/>
              <a:chOff x="1633" y="2448"/>
              <a:chExt cx="2448" cy="3268"/>
            </a:xfrm>
          </p:grpSpPr>
          <p:sp>
            <p:nvSpPr>
              <p:cNvPr id="350218" name="AutoShape 10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144" cy="1056"/>
              </a:xfrm>
              <a:prstGeom prst="upArrow">
                <a:avLst>
                  <a:gd name="adj1" fmla="val 50000"/>
                  <a:gd name="adj2" fmla="val 18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9" name="Text Box 11"/>
              <p:cNvSpPr txBox="1">
                <a:spLocks noChangeArrowheads="1"/>
              </p:cNvSpPr>
              <p:nvPr/>
            </p:nvSpPr>
            <p:spPr bwMode="auto">
              <a:xfrm>
                <a:off x="1633" y="3599"/>
                <a:ext cx="2448" cy="2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fr-CH" sz="1200" dirty="0"/>
                  <a:t>m</a:t>
                </a:r>
                <a:r>
                  <a:rPr lang="fr-CH" sz="1200" dirty="0" smtClean="0">
                    <a:solidFill>
                      <a:schemeClr val="tx1"/>
                    </a:solidFill>
                  </a:rPr>
                  <a:t>ême clé de chiffrement et de déchiffrement K</a:t>
                </a:r>
                <a:endParaRPr lang="de-CH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50220" name="Text Box 12"/>
          <p:cNvSpPr txBox="1">
            <a:spLocks noChangeArrowheads="1"/>
          </p:cNvSpPr>
          <p:nvPr/>
        </p:nvSpPr>
        <p:spPr bwMode="auto">
          <a:xfrm>
            <a:off x="5654675" y="1524000"/>
            <a:ext cx="3403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dirty="0"/>
              <a:t>a</a:t>
            </a:r>
            <a:r>
              <a:rPr lang="fr-CH" sz="2400" dirty="0" smtClean="0">
                <a:solidFill>
                  <a:schemeClr val="tx1"/>
                </a:solidFill>
              </a:rPr>
              <a:t>lgorithme </a:t>
            </a:r>
            <a:r>
              <a:rPr lang="fr-CH" sz="2400" dirty="0" smtClean="0"/>
              <a:t>symétrique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50221" name="Group 13"/>
          <p:cNvGrpSpPr>
            <a:grpSpLocks/>
          </p:cNvGrpSpPr>
          <p:nvPr/>
        </p:nvGrpSpPr>
        <p:grpSpPr bwMode="auto">
          <a:xfrm>
            <a:off x="457200" y="3124200"/>
            <a:ext cx="8604254" cy="765175"/>
            <a:chOff x="288" y="2352"/>
            <a:chExt cx="5420" cy="482"/>
          </a:xfrm>
        </p:grpSpPr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384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grpSp>
          <p:nvGrpSpPr>
            <p:cNvPr id="350223" name="Group 15"/>
            <p:cNvGrpSpPr>
              <a:grpSpLocks/>
            </p:cNvGrpSpPr>
            <p:nvPr/>
          </p:nvGrpSpPr>
          <p:grpSpPr bwMode="auto">
            <a:xfrm>
              <a:off x="288" y="2352"/>
              <a:ext cx="5420" cy="482"/>
              <a:chOff x="528" y="1392"/>
              <a:chExt cx="6054" cy="482"/>
            </a:xfrm>
          </p:grpSpPr>
          <p:sp>
            <p:nvSpPr>
              <p:cNvPr id="350224" name="Rectangle 16"/>
              <p:cNvSpPr>
                <a:spLocks noChangeArrowheads="1"/>
              </p:cNvSpPr>
              <p:nvPr/>
            </p:nvSpPr>
            <p:spPr bwMode="auto">
              <a:xfrm>
                <a:off x="528" y="1392"/>
                <a:ext cx="3648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4173" y="1583"/>
                <a:ext cx="240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2400" dirty="0" err="1"/>
                  <a:t>l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ongueur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bloc: </a:t>
                </a:r>
                <a:r>
                  <a:rPr lang="en-US" sz="2400" dirty="0">
                    <a:solidFill>
                      <a:schemeClr val="tx1"/>
                    </a:solidFill>
                  </a:rPr>
                  <a:t>16 bytes</a:t>
                </a:r>
              </a:p>
            </p:txBody>
          </p:sp>
        </p:grp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576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27" name="Rectangle 19"/>
            <p:cNvSpPr>
              <a:spLocks noChangeArrowheads="1"/>
            </p:cNvSpPr>
            <p:nvPr/>
          </p:nvSpPr>
          <p:spPr bwMode="auto">
            <a:xfrm>
              <a:off x="768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28" name="Rectangle 20"/>
            <p:cNvSpPr>
              <a:spLocks noChangeArrowheads="1"/>
            </p:cNvSpPr>
            <p:nvPr/>
          </p:nvSpPr>
          <p:spPr bwMode="auto">
            <a:xfrm>
              <a:off x="960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29" name="Rectangle 21"/>
            <p:cNvSpPr>
              <a:spLocks noChangeArrowheads="1"/>
            </p:cNvSpPr>
            <p:nvPr/>
          </p:nvSpPr>
          <p:spPr bwMode="auto">
            <a:xfrm>
              <a:off x="1152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0" name="Rectangle 22"/>
            <p:cNvSpPr>
              <a:spLocks noChangeArrowheads="1"/>
            </p:cNvSpPr>
            <p:nvPr/>
          </p:nvSpPr>
          <p:spPr bwMode="auto">
            <a:xfrm>
              <a:off x="1344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1" name="Rectangle 23"/>
            <p:cNvSpPr>
              <a:spLocks noChangeArrowheads="1"/>
            </p:cNvSpPr>
            <p:nvPr/>
          </p:nvSpPr>
          <p:spPr bwMode="auto">
            <a:xfrm>
              <a:off x="1536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2" name="Rectangle 24"/>
            <p:cNvSpPr>
              <a:spLocks noChangeArrowheads="1"/>
            </p:cNvSpPr>
            <p:nvPr/>
          </p:nvSpPr>
          <p:spPr bwMode="auto">
            <a:xfrm>
              <a:off x="1728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3" name="Rectangle 25"/>
            <p:cNvSpPr>
              <a:spLocks noChangeArrowheads="1"/>
            </p:cNvSpPr>
            <p:nvPr/>
          </p:nvSpPr>
          <p:spPr bwMode="auto">
            <a:xfrm>
              <a:off x="1920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4" name="Rectangle 26"/>
            <p:cNvSpPr>
              <a:spLocks noChangeArrowheads="1"/>
            </p:cNvSpPr>
            <p:nvPr/>
          </p:nvSpPr>
          <p:spPr bwMode="auto">
            <a:xfrm>
              <a:off x="2112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5" name="Rectangle 27"/>
            <p:cNvSpPr>
              <a:spLocks noChangeArrowheads="1"/>
            </p:cNvSpPr>
            <p:nvPr/>
          </p:nvSpPr>
          <p:spPr bwMode="auto">
            <a:xfrm>
              <a:off x="2304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6" name="Rectangle 28"/>
            <p:cNvSpPr>
              <a:spLocks noChangeArrowheads="1"/>
            </p:cNvSpPr>
            <p:nvPr/>
          </p:nvSpPr>
          <p:spPr bwMode="auto">
            <a:xfrm>
              <a:off x="2496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7" name="Rectangle 29"/>
            <p:cNvSpPr>
              <a:spLocks noChangeArrowheads="1"/>
            </p:cNvSpPr>
            <p:nvPr/>
          </p:nvSpPr>
          <p:spPr bwMode="auto">
            <a:xfrm>
              <a:off x="2688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8" name="Rectangle 30"/>
            <p:cNvSpPr>
              <a:spLocks noChangeArrowheads="1"/>
            </p:cNvSpPr>
            <p:nvPr/>
          </p:nvSpPr>
          <p:spPr bwMode="auto">
            <a:xfrm>
              <a:off x="2880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39" name="Rectangle 31"/>
            <p:cNvSpPr>
              <a:spLocks noChangeArrowheads="1"/>
            </p:cNvSpPr>
            <p:nvPr/>
          </p:nvSpPr>
          <p:spPr bwMode="auto">
            <a:xfrm>
              <a:off x="3072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50240" name="Rectangle 32"/>
            <p:cNvSpPr>
              <a:spLocks noChangeArrowheads="1"/>
            </p:cNvSpPr>
            <p:nvPr/>
          </p:nvSpPr>
          <p:spPr bwMode="auto">
            <a:xfrm>
              <a:off x="3264" y="2400"/>
              <a:ext cx="192" cy="288"/>
            </a:xfrm>
            <a:prstGeom prst="rect">
              <a:avLst/>
            </a:prstGeom>
            <a:solidFill>
              <a:srgbClr val="FBFFD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50241" name="Group 33"/>
          <p:cNvGrpSpPr>
            <a:grpSpLocks/>
          </p:cNvGrpSpPr>
          <p:nvPr/>
        </p:nvGrpSpPr>
        <p:grpSpPr bwMode="auto">
          <a:xfrm>
            <a:off x="609600" y="4114800"/>
            <a:ext cx="4876800" cy="457200"/>
            <a:chOff x="384" y="2640"/>
            <a:chExt cx="3072" cy="288"/>
          </a:xfrm>
        </p:grpSpPr>
        <p:grpSp>
          <p:nvGrpSpPr>
            <p:cNvPr id="350242" name="Group 34"/>
            <p:cNvGrpSpPr>
              <a:grpSpLocks/>
            </p:cNvGrpSpPr>
            <p:nvPr/>
          </p:nvGrpSpPr>
          <p:grpSpPr bwMode="auto">
            <a:xfrm>
              <a:off x="384" y="2640"/>
              <a:ext cx="1536" cy="288"/>
              <a:chOff x="2592" y="2064"/>
              <a:chExt cx="2712" cy="288"/>
            </a:xfrm>
          </p:grpSpPr>
          <p:sp>
            <p:nvSpPr>
              <p:cNvPr id="350243" name="Rectangle 35"/>
              <p:cNvSpPr>
                <a:spLocks noChangeArrowheads="1"/>
              </p:cNvSpPr>
              <p:nvPr/>
            </p:nvSpPr>
            <p:spPr bwMode="auto">
              <a:xfrm>
                <a:off x="2592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4" name="Rectangle 36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5" name="Rectangle 37"/>
              <p:cNvSpPr>
                <a:spLocks noChangeArrowheads="1"/>
              </p:cNvSpPr>
              <p:nvPr/>
            </p:nvSpPr>
            <p:spPr bwMode="auto">
              <a:xfrm>
                <a:off x="3264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6" name="Rectangle 38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7" name="Rectangle 39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8" name="Rectangle 40"/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9" name="Rectangle 41"/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0" name="Rectangle 42"/>
              <p:cNvSpPr>
                <a:spLocks noChangeArrowheads="1"/>
              </p:cNvSpPr>
              <p:nvPr/>
            </p:nvSpPr>
            <p:spPr bwMode="auto">
              <a:xfrm>
                <a:off x="4944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0251" name="Group 43"/>
            <p:cNvGrpSpPr>
              <a:grpSpLocks/>
            </p:cNvGrpSpPr>
            <p:nvPr/>
          </p:nvGrpSpPr>
          <p:grpSpPr bwMode="auto">
            <a:xfrm>
              <a:off x="1920" y="2640"/>
              <a:ext cx="1536" cy="288"/>
              <a:chOff x="2592" y="2064"/>
              <a:chExt cx="2712" cy="288"/>
            </a:xfrm>
          </p:grpSpPr>
          <p:sp>
            <p:nvSpPr>
              <p:cNvPr id="350252" name="Rectangle 44"/>
              <p:cNvSpPr>
                <a:spLocks noChangeArrowheads="1"/>
              </p:cNvSpPr>
              <p:nvPr/>
            </p:nvSpPr>
            <p:spPr bwMode="auto">
              <a:xfrm>
                <a:off x="2592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3" name="Rectangle 45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4" name="Rectangle 46"/>
              <p:cNvSpPr>
                <a:spLocks noChangeArrowheads="1"/>
              </p:cNvSpPr>
              <p:nvPr/>
            </p:nvSpPr>
            <p:spPr bwMode="auto">
              <a:xfrm>
                <a:off x="3264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5" name="Rectangle 47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6" name="Rectangle 48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7" name="Rectangle 49"/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8" name="Rectangle 50"/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9" name="Rectangle 51"/>
              <p:cNvSpPr>
                <a:spLocks noChangeArrowheads="1"/>
              </p:cNvSpPr>
              <p:nvPr/>
            </p:nvSpPr>
            <p:spPr bwMode="auto">
              <a:xfrm>
                <a:off x="4944" y="2064"/>
                <a:ext cx="360" cy="288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0260" name="Group 52"/>
          <p:cNvGrpSpPr>
            <a:grpSpLocks/>
          </p:cNvGrpSpPr>
          <p:nvPr/>
        </p:nvGrpSpPr>
        <p:grpSpPr bwMode="auto">
          <a:xfrm>
            <a:off x="609600" y="4648200"/>
            <a:ext cx="2438400" cy="457200"/>
            <a:chOff x="2592" y="2064"/>
            <a:chExt cx="2712" cy="288"/>
          </a:xfrm>
        </p:grpSpPr>
        <p:sp>
          <p:nvSpPr>
            <p:cNvPr id="350261" name="Rectangle 53"/>
            <p:cNvSpPr>
              <a:spLocks noChangeArrowheads="1"/>
            </p:cNvSpPr>
            <p:nvPr/>
          </p:nvSpPr>
          <p:spPr bwMode="auto">
            <a:xfrm>
              <a:off x="2592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2" name="Rectangle 54"/>
            <p:cNvSpPr>
              <a:spLocks noChangeArrowheads="1"/>
            </p:cNvSpPr>
            <p:nvPr/>
          </p:nvSpPr>
          <p:spPr bwMode="auto">
            <a:xfrm>
              <a:off x="2928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3" name="Rectangle 55"/>
            <p:cNvSpPr>
              <a:spLocks noChangeArrowheads="1"/>
            </p:cNvSpPr>
            <p:nvPr/>
          </p:nvSpPr>
          <p:spPr bwMode="auto">
            <a:xfrm>
              <a:off x="3264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4" name="Rectangle 56"/>
            <p:cNvSpPr>
              <a:spLocks noChangeArrowheads="1"/>
            </p:cNvSpPr>
            <p:nvPr/>
          </p:nvSpPr>
          <p:spPr bwMode="auto">
            <a:xfrm>
              <a:off x="3600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5" name="Rectangle 57"/>
            <p:cNvSpPr>
              <a:spLocks noChangeArrowheads="1"/>
            </p:cNvSpPr>
            <p:nvPr/>
          </p:nvSpPr>
          <p:spPr bwMode="auto">
            <a:xfrm>
              <a:off x="3936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6" name="Rectangle 58"/>
            <p:cNvSpPr>
              <a:spLocks noChangeArrowheads="1"/>
            </p:cNvSpPr>
            <p:nvPr/>
          </p:nvSpPr>
          <p:spPr bwMode="auto">
            <a:xfrm>
              <a:off x="4272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7" name="Rectangle 59"/>
            <p:cNvSpPr>
              <a:spLocks noChangeArrowheads="1"/>
            </p:cNvSpPr>
            <p:nvPr/>
          </p:nvSpPr>
          <p:spPr bwMode="auto">
            <a:xfrm>
              <a:off x="4608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8" name="Rectangle 60"/>
            <p:cNvSpPr>
              <a:spLocks noChangeArrowheads="1"/>
            </p:cNvSpPr>
            <p:nvPr/>
          </p:nvSpPr>
          <p:spPr bwMode="auto">
            <a:xfrm>
              <a:off x="4944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269" name="Group 61"/>
          <p:cNvGrpSpPr>
            <a:grpSpLocks/>
          </p:cNvGrpSpPr>
          <p:nvPr/>
        </p:nvGrpSpPr>
        <p:grpSpPr bwMode="auto">
          <a:xfrm>
            <a:off x="3048000" y="4648200"/>
            <a:ext cx="2438400" cy="457200"/>
            <a:chOff x="2592" y="2064"/>
            <a:chExt cx="2712" cy="288"/>
          </a:xfrm>
        </p:grpSpPr>
        <p:sp>
          <p:nvSpPr>
            <p:cNvPr id="350270" name="Rectangle 62"/>
            <p:cNvSpPr>
              <a:spLocks noChangeArrowheads="1"/>
            </p:cNvSpPr>
            <p:nvPr/>
          </p:nvSpPr>
          <p:spPr bwMode="auto">
            <a:xfrm>
              <a:off x="2592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1" name="Rectangle 63"/>
            <p:cNvSpPr>
              <a:spLocks noChangeArrowheads="1"/>
            </p:cNvSpPr>
            <p:nvPr/>
          </p:nvSpPr>
          <p:spPr bwMode="auto">
            <a:xfrm>
              <a:off x="2928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2" name="Rectangle 64"/>
            <p:cNvSpPr>
              <a:spLocks noChangeArrowheads="1"/>
            </p:cNvSpPr>
            <p:nvPr/>
          </p:nvSpPr>
          <p:spPr bwMode="auto">
            <a:xfrm>
              <a:off x="3264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3" name="Rectangle 65"/>
            <p:cNvSpPr>
              <a:spLocks noChangeArrowheads="1"/>
            </p:cNvSpPr>
            <p:nvPr/>
          </p:nvSpPr>
          <p:spPr bwMode="auto">
            <a:xfrm>
              <a:off x="3600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4" name="Rectangle 66"/>
            <p:cNvSpPr>
              <a:spLocks noChangeArrowheads="1"/>
            </p:cNvSpPr>
            <p:nvPr/>
          </p:nvSpPr>
          <p:spPr bwMode="auto">
            <a:xfrm>
              <a:off x="3936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5" name="Rectangle 67"/>
            <p:cNvSpPr>
              <a:spLocks noChangeArrowheads="1"/>
            </p:cNvSpPr>
            <p:nvPr/>
          </p:nvSpPr>
          <p:spPr bwMode="auto">
            <a:xfrm>
              <a:off x="4272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6" name="Rectangle 68"/>
            <p:cNvSpPr>
              <a:spLocks noChangeArrowheads="1"/>
            </p:cNvSpPr>
            <p:nvPr/>
          </p:nvSpPr>
          <p:spPr bwMode="auto">
            <a:xfrm>
              <a:off x="4608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7" name="Rectangle 69"/>
            <p:cNvSpPr>
              <a:spLocks noChangeArrowheads="1"/>
            </p:cNvSpPr>
            <p:nvPr/>
          </p:nvSpPr>
          <p:spPr bwMode="auto">
            <a:xfrm>
              <a:off x="4944" y="2064"/>
              <a:ext cx="360" cy="288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0278" name="Text Box 70"/>
          <p:cNvSpPr txBox="1">
            <a:spLocks noChangeArrowheads="1"/>
          </p:cNvSpPr>
          <p:nvPr/>
        </p:nvSpPr>
        <p:spPr bwMode="auto">
          <a:xfrm>
            <a:off x="5715000" y="4114800"/>
            <a:ext cx="3320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 smtClean="0">
                <a:solidFill>
                  <a:schemeClr val="tx1"/>
                </a:solidFill>
              </a:rPr>
              <a:t>Longueur clé: </a:t>
            </a:r>
            <a:r>
              <a:rPr lang="fr-CH" sz="2400" dirty="0">
                <a:solidFill>
                  <a:schemeClr val="tx1"/>
                </a:solidFill>
              </a:rPr>
              <a:t>16 bytes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0279" name="Text Box 71"/>
          <p:cNvSpPr txBox="1">
            <a:spLocks noChangeArrowheads="1"/>
          </p:cNvSpPr>
          <p:nvPr/>
        </p:nvSpPr>
        <p:spPr bwMode="auto">
          <a:xfrm>
            <a:off x="6019800" y="4495800"/>
            <a:ext cx="1766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 smtClean="0">
                <a:solidFill>
                  <a:schemeClr val="tx1"/>
                </a:solidFill>
              </a:rPr>
              <a:t>ou </a:t>
            </a:r>
            <a:r>
              <a:rPr lang="fr-CH" sz="2400" dirty="0">
                <a:solidFill>
                  <a:schemeClr val="tx1"/>
                </a:solidFill>
              </a:rPr>
              <a:t>24 bytes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0280" name="Text Box 72"/>
          <p:cNvSpPr txBox="1">
            <a:spLocks noChangeArrowheads="1"/>
          </p:cNvSpPr>
          <p:nvPr/>
        </p:nvSpPr>
        <p:spPr bwMode="auto">
          <a:xfrm>
            <a:off x="6019800" y="4876800"/>
            <a:ext cx="1766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 smtClean="0">
                <a:solidFill>
                  <a:schemeClr val="tx1"/>
                </a:solidFill>
              </a:rPr>
              <a:t>ou </a:t>
            </a:r>
            <a:r>
              <a:rPr lang="fr-CH" sz="2400" dirty="0">
                <a:solidFill>
                  <a:schemeClr val="tx1"/>
                </a:solidFill>
              </a:rPr>
              <a:t>32 bytes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5028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65437"/>
              </p:ext>
            </p:extLst>
          </p:nvPr>
        </p:nvGraphicFramePr>
        <p:xfrm>
          <a:off x="762000" y="53340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lip" r:id="rId3" imgW="1865160" imgH="1864800" progId="MS_ClipArt_Gallery.2">
                  <p:embed/>
                </p:oleObj>
              </mc:Choice>
              <mc:Fallback>
                <p:oleObj name="Clip" r:id="rId3" imgW="1865160" imgH="1864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82" name="Text Box 74"/>
          <p:cNvSpPr txBox="1">
            <a:spLocks noChangeArrowheads="1"/>
          </p:cNvSpPr>
          <p:nvPr/>
        </p:nvSpPr>
        <p:spPr bwMode="auto">
          <a:xfrm>
            <a:off x="2041525" y="5562600"/>
            <a:ext cx="7004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 smtClean="0">
                <a:solidFill>
                  <a:schemeClr val="tx1"/>
                </a:solidFill>
              </a:rPr>
              <a:t>performance nettement meilleure que Triple-DES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0283" name="Text Box 75"/>
          <p:cNvSpPr txBox="1">
            <a:spLocks noChangeArrowheads="1"/>
          </p:cNvSpPr>
          <p:nvPr/>
        </p:nvSpPr>
        <p:spPr bwMode="auto">
          <a:xfrm>
            <a:off x="914400" y="685800"/>
            <a:ext cx="696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1"/>
                </a:solidFill>
              </a:rPr>
              <a:t>NIST = National Institute of Standards and Technology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0" grpId="0" autoUpdateAnimBg="0"/>
      <p:bldP spid="350278" grpId="0" autoUpdateAnimBg="0"/>
      <p:bldP spid="350279" grpId="0" autoUpdateAnimBg="0"/>
      <p:bldP spid="350280" grpId="0" autoUpdateAnimBg="0"/>
      <p:bldP spid="35028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2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L'Art du Secret:  1. Assurer la confidentialité entre partenaires</a:t>
            </a:r>
            <a:endParaRPr lang="en-US" dirty="0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1066800" y="1981200"/>
            <a:ext cx="7467600" cy="3429000"/>
            <a:chOff x="672" y="1248"/>
            <a:chExt cx="4704" cy="2160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672" y="1248"/>
              <a:ext cx="4704" cy="2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Text Box 4"/>
            <p:cNvSpPr txBox="1">
              <a:spLocks noChangeArrowheads="1"/>
            </p:cNvSpPr>
            <p:nvPr/>
          </p:nvSpPr>
          <p:spPr bwMode="auto">
            <a:xfrm>
              <a:off x="816" y="2160"/>
              <a:ext cx="1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>
                  <a:solidFill>
                    <a:schemeClr val="tx2"/>
                  </a:solidFill>
                </a:rPr>
                <a:t>August 1999 :</a:t>
              </a:r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351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processus de sélection </a:t>
            </a:r>
            <a:endParaRPr lang="en-US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143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/>
              <a:t>m</a:t>
            </a:r>
            <a:r>
              <a:rPr lang="fr-CH" sz="2400" dirty="0" smtClean="0">
                <a:solidFill>
                  <a:schemeClr val="tx1"/>
                </a:solidFill>
              </a:rPr>
              <a:t>ai </a:t>
            </a:r>
            <a:r>
              <a:rPr lang="fr-CH" sz="2400" dirty="0">
                <a:solidFill>
                  <a:schemeClr val="tx1"/>
                </a:solidFill>
              </a:rPr>
              <a:t>1998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2286000" y="42672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rgbClr val="F30701"/>
                </a:solidFill>
              </a:rPr>
              <a:t>MARS</a:t>
            </a:r>
            <a:endParaRPr lang="en-US" sz="2400">
              <a:solidFill>
                <a:srgbClr val="F30701"/>
              </a:solidFill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6096000" y="28194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rgbClr val="F30701"/>
                </a:solidFill>
              </a:rPr>
              <a:t>RC6</a:t>
            </a:r>
            <a:endParaRPr lang="en-US" sz="2400">
              <a:solidFill>
                <a:srgbClr val="F30701"/>
              </a:solidFill>
            </a:endParaRP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2133600" y="25146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rgbClr val="F30701"/>
                </a:solidFill>
              </a:rPr>
              <a:t>Serpent</a:t>
            </a:r>
            <a:endParaRPr lang="en-US" sz="2400">
              <a:solidFill>
                <a:srgbClr val="F30701"/>
              </a:solidFill>
            </a:endParaRP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5105400" y="43434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rgbClr val="F30701"/>
                </a:solidFill>
              </a:rPr>
              <a:t>Twofish</a:t>
            </a:r>
            <a:endParaRPr lang="en-US" sz="2400">
              <a:solidFill>
                <a:srgbClr val="F30701"/>
              </a:solidFill>
            </a:endParaRPr>
          </a:p>
        </p:txBody>
      </p:sp>
      <p:grpSp>
        <p:nvGrpSpPr>
          <p:cNvPr id="351243" name="Group 11"/>
          <p:cNvGrpSpPr>
            <a:grpSpLocks/>
          </p:cNvGrpSpPr>
          <p:nvPr/>
        </p:nvGrpSpPr>
        <p:grpSpPr bwMode="auto">
          <a:xfrm>
            <a:off x="3429000" y="3048000"/>
            <a:ext cx="2514600" cy="1143000"/>
            <a:chOff x="2160" y="1920"/>
            <a:chExt cx="1584" cy="720"/>
          </a:xfrm>
        </p:grpSpPr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2160" y="1920"/>
              <a:ext cx="1584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45" name="Text Box 13"/>
            <p:cNvSpPr txBox="1">
              <a:spLocks noChangeArrowheads="1"/>
            </p:cNvSpPr>
            <p:nvPr/>
          </p:nvSpPr>
          <p:spPr bwMode="auto">
            <a:xfrm>
              <a:off x="2400" y="2304"/>
              <a:ext cx="12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/>
                <a:t>o</a:t>
              </a:r>
              <a:r>
                <a:rPr lang="fr-CH" sz="2400" dirty="0" smtClean="0">
                  <a:solidFill>
                    <a:schemeClr val="tx1"/>
                  </a:solidFill>
                </a:rPr>
                <a:t>ctobre </a:t>
              </a:r>
              <a:r>
                <a:rPr lang="fr-CH" sz="2400" dirty="0">
                  <a:solidFill>
                    <a:schemeClr val="tx1"/>
                  </a:solidFill>
                </a:rPr>
                <a:t>2000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5638800" y="11430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CAST-256</a:t>
            </a:r>
          </a:p>
        </p:txBody>
      </p:sp>
      <p:sp>
        <p:nvSpPr>
          <p:cNvPr id="351247" name="Rectangle 15"/>
          <p:cNvSpPr>
            <a:spLocks noChangeArrowheads="1"/>
          </p:cNvSpPr>
          <p:nvPr/>
        </p:nvSpPr>
        <p:spPr bwMode="auto">
          <a:xfrm>
            <a:off x="80095" y="21336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Frog</a:t>
            </a:r>
          </a:p>
        </p:txBody>
      </p:sp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3733800" y="55626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E2</a:t>
            </a:r>
          </a:p>
        </p:txBody>
      </p:sp>
      <p:sp>
        <p:nvSpPr>
          <p:cNvPr id="351249" name="Rectangle 17"/>
          <p:cNvSpPr>
            <a:spLocks noChangeArrowheads="1"/>
          </p:cNvSpPr>
          <p:nvPr/>
        </p:nvSpPr>
        <p:spPr bwMode="auto">
          <a:xfrm>
            <a:off x="6858000" y="18288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DFC</a:t>
            </a:r>
          </a:p>
        </p:txBody>
      </p:sp>
      <p:sp>
        <p:nvSpPr>
          <p:cNvPr id="351250" name="Rectangle 18"/>
          <p:cNvSpPr>
            <a:spLocks noChangeArrowheads="1"/>
          </p:cNvSpPr>
          <p:nvPr/>
        </p:nvSpPr>
        <p:spPr bwMode="auto">
          <a:xfrm>
            <a:off x="6705600" y="53340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DEAL</a:t>
            </a:r>
          </a:p>
        </p:txBody>
      </p:sp>
      <p:sp>
        <p:nvSpPr>
          <p:cNvPr id="351251" name="Rectangle 19"/>
          <p:cNvSpPr>
            <a:spLocks noChangeArrowheads="1"/>
          </p:cNvSpPr>
          <p:nvPr/>
        </p:nvSpPr>
        <p:spPr bwMode="auto">
          <a:xfrm>
            <a:off x="838200" y="52578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Crypton</a:t>
            </a:r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>
            <a:off x="0" y="43434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LOKI97</a:t>
            </a:r>
          </a:p>
        </p:txBody>
      </p:sp>
      <p:sp>
        <p:nvSpPr>
          <p:cNvPr id="351253" name="Rectangle 21"/>
          <p:cNvSpPr>
            <a:spLocks noChangeArrowheads="1"/>
          </p:cNvSpPr>
          <p:nvPr/>
        </p:nvSpPr>
        <p:spPr bwMode="auto">
          <a:xfrm>
            <a:off x="1985095" y="9144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dirty="0">
                <a:solidFill>
                  <a:srgbClr val="F30701"/>
                </a:solidFill>
              </a:rPr>
              <a:t>HPC</a:t>
            </a:r>
          </a:p>
        </p:txBody>
      </p:sp>
      <p:sp>
        <p:nvSpPr>
          <p:cNvPr id="351254" name="Rectangle 22"/>
          <p:cNvSpPr>
            <a:spLocks noChangeArrowheads="1"/>
          </p:cNvSpPr>
          <p:nvPr/>
        </p:nvSpPr>
        <p:spPr bwMode="auto">
          <a:xfrm>
            <a:off x="3699595" y="13716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SAFER+</a:t>
            </a:r>
          </a:p>
        </p:txBody>
      </p:sp>
      <p:sp>
        <p:nvSpPr>
          <p:cNvPr id="351258" name="Rectangle 26"/>
          <p:cNvSpPr>
            <a:spLocks noChangeArrowheads="1"/>
          </p:cNvSpPr>
          <p:nvPr/>
        </p:nvSpPr>
        <p:spPr bwMode="auto">
          <a:xfrm>
            <a:off x="7239000" y="45720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30701"/>
                </a:solidFill>
              </a:rPr>
              <a:t>Magenta</a:t>
            </a:r>
          </a:p>
        </p:txBody>
      </p:sp>
      <p:grpSp>
        <p:nvGrpSpPr>
          <p:cNvPr id="351259" name="Group 27"/>
          <p:cNvGrpSpPr>
            <a:grpSpLocks/>
          </p:cNvGrpSpPr>
          <p:nvPr/>
        </p:nvGrpSpPr>
        <p:grpSpPr bwMode="auto">
          <a:xfrm>
            <a:off x="1047848" y="1066800"/>
            <a:ext cx="8077200" cy="4675188"/>
            <a:chOff x="672" y="672"/>
            <a:chExt cx="5088" cy="2945"/>
          </a:xfrm>
        </p:grpSpPr>
        <p:grpSp>
          <p:nvGrpSpPr>
            <p:cNvPr id="351260" name="Group 28"/>
            <p:cNvGrpSpPr>
              <a:grpSpLocks/>
            </p:cNvGrpSpPr>
            <p:nvPr/>
          </p:nvGrpSpPr>
          <p:grpSpPr bwMode="auto">
            <a:xfrm flipH="1">
              <a:off x="672" y="1200"/>
              <a:ext cx="533" cy="305"/>
              <a:chOff x="1255" y="1978"/>
              <a:chExt cx="1891" cy="1000"/>
            </a:xfrm>
          </p:grpSpPr>
          <p:grpSp>
            <p:nvGrpSpPr>
              <p:cNvPr id="351261" name="Group 29"/>
              <p:cNvGrpSpPr>
                <a:grpSpLocks/>
              </p:cNvGrpSpPr>
              <p:nvPr/>
            </p:nvGrpSpPr>
            <p:grpSpPr bwMode="auto">
              <a:xfrm>
                <a:off x="1623" y="2728"/>
                <a:ext cx="244" cy="227"/>
                <a:chOff x="1623" y="2728"/>
                <a:chExt cx="244" cy="227"/>
              </a:xfrm>
            </p:grpSpPr>
            <p:sp>
              <p:nvSpPr>
                <p:cNvPr id="351262" name="Freeform 30"/>
                <p:cNvSpPr>
                  <a:spLocks/>
                </p:cNvSpPr>
                <p:nvPr/>
              </p:nvSpPr>
              <p:spPr bwMode="auto">
                <a:xfrm>
                  <a:off x="1623" y="2728"/>
                  <a:ext cx="244" cy="227"/>
                </a:xfrm>
                <a:custGeom>
                  <a:avLst/>
                  <a:gdLst>
                    <a:gd name="T0" fmla="*/ 0 w 487"/>
                    <a:gd name="T1" fmla="*/ 0 h 453"/>
                    <a:gd name="T2" fmla="*/ 51 w 487"/>
                    <a:gd name="T3" fmla="*/ 121 h 453"/>
                    <a:gd name="T4" fmla="*/ 84 w 487"/>
                    <a:gd name="T5" fmla="*/ 214 h 453"/>
                    <a:gd name="T6" fmla="*/ 115 w 487"/>
                    <a:gd name="T7" fmla="*/ 294 h 453"/>
                    <a:gd name="T8" fmla="*/ 158 w 487"/>
                    <a:gd name="T9" fmla="*/ 373 h 453"/>
                    <a:gd name="T10" fmla="*/ 190 w 487"/>
                    <a:gd name="T11" fmla="*/ 413 h 453"/>
                    <a:gd name="T12" fmla="*/ 233 w 487"/>
                    <a:gd name="T13" fmla="*/ 440 h 453"/>
                    <a:gd name="T14" fmla="*/ 276 w 487"/>
                    <a:gd name="T15" fmla="*/ 453 h 453"/>
                    <a:gd name="T16" fmla="*/ 360 w 487"/>
                    <a:gd name="T17" fmla="*/ 453 h 453"/>
                    <a:gd name="T18" fmla="*/ 424 w 487"/>
                    <a:gd name="T19" fmla="*/ 427 h 453"/>
                    <a:gd name="T20" fmla="*/ 467 w 487"/>
                    <a:gd name="T21" fmla="*/ 387 h 453"/>
                    <a:gd name="T22" fmla="*/ 487 w 487"/>
                    <a:gd name="T23" fmla="*/ 347 h 453"/>
                    <a:gd name="T24" fmla="*/ 456 w 487"/>
                    <a:gd name="T25" fmla="*/ 227 h 453"/>
                    <a:gd name="T26" fmla="*/ 360 w 487"/>
                    <a:gd name="T27" fmla="*/ 41 h 453"/>
                    <a:gd name="T28" fmla="*/ 0 w 487"/>
                    <a:gd name="T29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7" h="453">
                      <a:moveTo>
                        <a:pt x="0" y="0"/>
                      </a:moveTo>
                      <a:lnTo>
                        <a:pt x="51" y="121"/>
                      </a:lnTo>
                      <a:lnTo>
                        <a:pt x="84" y="214"/>
                      </a:lnTo>
                      <a:lnTo>
                        <a:pt x="115" y="294"/>
                      </a:lnTo>
                      <a:lnTo>
                        <a:pt x="158" y="373"/>
                      </a:lnTo>
                      <a:lnTo>
                        <a:pt x="190" y="413"/>
                      </a:lnTo>
                      <a:lnTo>
                        <a:pt x="233" y="440"/>
                      </a:lnTo>
                      <a:lnTo>
                        <a:pt x="276" y="453"/>
                      </a:lnTo>
                      <a:lnTo>
                        <a:pt x="360" y="453"/>
                      </a:lnTo>
                      <a:lnTo>
                        <a:pt x="424" y="427"/>
                      </a:lnTo>
                      <a:lnTo>
                        <a:pt x="467" y="387"/>
                      </a:lnTo>
                      <a:lnTo>
                        <a:pt x="487" y="347"/>
                      </a:lnTo>
                      <a:lnTo>
                        <a:pt x="456" y="227"/>
                      </a:lnTo>
                      <a:lnTo>
                        <a:pt x="36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3" name="Freeform 31"/>
                <p:cNvSpPr>
                  <a:spLocks/>
                </p:cNvSpPr>
                <p:nvPr/>
              </p:nvSpPr>
              <p:spPr bwMode="auto">
                <a:xfrm>
                  <a:off x="1687" y="2877"/>
                  <a:ext cx="180" cy="77"/>
                </a:xfrm>
                <a:custGeom>
                  <a:avLst/>
                  <a:gdLst>
                    <a:gd name="T0" fmla="*/ 0 w 359"/>
                    <a:gd name="T1" fmla="*/ 22 h 154"/>
                    <a:gd name="T2" fmla="*/ 157 w 359"/>
                    <a:gd name="T3" fmla="*/ 9 h 154"/>
                    <a:gd name="T4" fmla="*/ 290 w 359"/>
                    <a:gd name="T5" fmla="*/ 0 h 154"/>
                    <a:gd name="T6" fmla="*/ 346 w 359"/>
                    <a:gd name="T7" fmla="*/ 2 h 154"/>
                    <a:gd name="T8" fmla="*/ 359 w 359"/>
                    <a:gd name="T9" fmla="*/ 49 h 154"/>
                    <a:gd name="T10" fmla="*/ 334 w 359"/>
                    <a:gd name="T11" fmla="*/ 93 h 154"/>
                    <a:gd name="T12" fmla="*/ 294 w 359"/>
                    <a:gd name="T13" fmla="*/ 129 h 154"/>
                    <a:gd name="T14" fmla="*/ 234 w 359"/>
                    <a:gd name="T15" fmla="*/ 154 h 154"/>
                    <a:gd name="T16" fmla="*/ 144 w 359"/>
                    <a:gd name="T17" fmla="*/ 154 h 154"/>
                    <a:gd name="T18" fmla="*/ 104 w 359"/>
                    <a:gd name="T19" fmla="*/ 141 h 154"/>
                    <a:gd name="T20" fmla="*/ 65 w 359"/>
                    <a:gd name="T21" fmla="*/ 118 h 154"/>
                    <a:gd name="T22" fmla="*/ 31 w 359"/>
                    <a:gd name="T23" fmla="*/ 78 h 154"/>
                    <a:gd name="T24" fmla="*/ 0 w 359"/>
                    <a:gd name="T25" fmla="*/ 2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9" h="154">
                      <a:moveTo>
                        <a:pt x="0" y="22"/>
                      </a:moveTo>
                      <a:lnTo>
                        <a:pt x="157" y="9"/>
                      </a:lnTo>
                      <a:lnTo>
                        <a:pt x="290" y="0"/>
                      </a:lnTo>
                      <a:lnTo>
                        <a:pt x="346" y="2"/>
                      </a:lnTo>
                      <a:lnTo>
                        <a:pt x="359" y="49"/>
                      </a:lnTo>
                      <a:lnTo>
                        <a:pt x="334" y="93"/>
                      </a:lnTo>
                      <a:lnTo>
                        <a:pt x="294" y="129"/>
                      </a:lnTo>
                      <a:lnTo>
                        <a:pt x="234" y="154"/>
                      </a:lnTo>
                      <a:lnTo>
                        <a:pt x="144" y="154"/>
                      </a:lnTo>
                      <a:lnTo>
                        <a:pt x="104" y="141"/>
                      </a:lnTo>
                      <a:lnTo>
                        <a:pt x="65" y="118"/>
                      </a:lnTo>
                      <a:lnTo>
                        <a:pt x="31" y="7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264" name="Group 32"/>
              <p:cNvGrpSpPr>
                <a:grpSpLocks/>
              </p:cNvGrpSpPr>
              <p:nvPr/>
            </p:nvGrpSpPr>
            <p:grpSpPr bwMode="auto">
              <a:xfrm>
                <a:off x="2431" y="2648"/>
                <a:ext cx="444" cy="330"/>
                <a:chOff x="2431" y="2648"/>
                <a:chExt cx="444" cy="330"/>
              </a:xfrm>
            </p:grpSpPr>
            <p:sp>
              <p:nvSpPr>
                <p:cNvPr id="351265" name="Freeform 33"/>
                <p:cNvSpPr>
                  <a:spLocks/>
                </p:cNvSpPr>
                <p:nvPr/>
              </p:nvSpPr>
              <p:spPr bwMode="auto">
                <a:xfrm>
                  <a:off x="2431" y="2648"/>
                  <a:ext cx="444" cy="329"/>
                </a:xfrm>
                <a:custGeom>
                  <a:avLst/>
                  <a:gdLst>
                    <a:gd name="T0" fmla="*/ 720 w 888"/>
                    <a:gd name="T1" fmla="*/ 0 h 658"/>
                    <a:gd name="T2" fmla="*/ 764 w 888"/>
                    <a:gd name="T3" fmla="*/ 9 h 658"/>
                    <a:gd name="T4" fmla="*/ 817 w 888"/>
                    <a:gd name="T5" fmla="*/ 53 h 658"/>
                    <a:gd name="T6" fmla="*/ 861 w 888"/>
                    <a:gd name="T7" fmla="*/ 97 h 658"/>
                    <a:gd name="T8" fmla="*/ 888 w 888"/>
                    <a:gd name="T9" fmla="*/ 142 h 658"/>
                    <a:gd name="T10" fmla="*/ 888 w 888"/>
                    <a:gd name="T11" fmla="*/ 196 h 658"/>
                    <a:gd name="T12" fmla="*/ 888 w 888"/>
                    <a:gd name="T13" fmla="*/ 250 h 658"/>
                    <a:gd name="T14" fmla="*/ 853 w 888"/>
                    <a:gd name="T15" fmla="*/ 321 h 658"/>
                    <a:gd name="T16" fmla="*/ 799 w 888"/>
                    <a:gd name="T17" fmla="*/ 365 h 658"/>
                    <a:gd name="T18" fmla="*/ 746 w 888"/>
                    <a:gd name="T19" fmla="*/ 427 h 658"/>
                    <a:gd name="T20" fmla="*/ 657 w 888"/>
                    <a:gd name="T21" fmla="*/ 480 h 658"/>
                    <a:gd name="T22" fmla="*/ 578 w 888"/>
                    <a:gd name="T23" fmla="*/ 516 h 658"/>
                    <a:gd name="T24" fmla="*/ 507 w 888"/>
                    <a:gd name="T25" fmla="*/ 542 h 658"/>
                    <a:gd name="T26" fmla="*/ 416 w 888"/>
                    <a:gd name="T27" fmla="*/ 578 h 658"/>
                    <a:gd name="T28" fmla="*/ 319 w 888"/>
                    <a:gd name="T29" fmla="*/ 631 h 658"/>
                    <a:gd name="T30" fmla="*/ 221 w 888"/>
                    <a:gd name="T31" fmla="*/ 649 h 658"/>
                    <a:gd name="T32" fmla="*/ 133 w 888"/>
                    <a:gd name="T33" fmla="*/ 658 h 658"/>
                    <a:gd name="T34" fmla="*/ 88 w 888"/>
                    <a:gd name="T35" fmla="*/ 649 h 658"/>
                    <a:gd name="T36" fmla="*/ 0 w 888"/>
                    <a:gd name="T37" fmla="*/ 649 h 658"/>
                    <a:gd name="T38" fmla="*/ 8 w 888"/>
                    <a:gd name="T39" fmla="*/ 578 h 658"/>
                    <a:gd name="T40" fmla="*/ 35 w 888"/>
                    <a:gd name="T41" fmla="*/ 498 h 658"/>
                    <a:gd name="T42" fmla="*/ 71 w 888"/>
                    <a:gd name="T43" fmla="*/ 445 h 658"/>
                    <a:gd name="T44" fmla="*/ 106 w 888"/>
                    <a:gd name="T45" fmla="*/ 392 h 658"/>
                    <a:gd name="T46" fmla="*/ 168 w 888"/>
                    <a:gd name="T47" fmla="*/ 356 h 658"/>
                    <a:gd name="T48" fmla="*/ 363 w 888"/>
                    <a:gd name="T49" fmla="*/ 285 h 658"/>
                    <a:gd name="T50" fmla="*/ 461 w 888"/>
                    <a:gd name="T51" fmla="*/ 223 h 658"/>
                    <a:gd name="T52" fmla="*/ 542 w 888"/>
                    <a:gd name="T53" fmla="*/ 160 h 658"/>
                    <a:gd name="T54" fmla="*/ 560 w 888"/>
                    <a:gd name="T55" fmla="*/ 133 h 658"/>
                    <a:gd name="T56" fmla="*/ 578 w 888"/>
                    <a:gd name="T57" fmla="*/ 62 h 658"/>
                    <a:gd name="T58" fmla="*/ 720 w 888"/>
                    <a:gd name="T59" fmla="*/ 0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8" h="658">
                      <a:moveTo>
                        <a:pt x="720" y="0"/>
                      </a:moveTo>
                      <a:lnTo>
                        <a:pt x="764" y="9"/>
                      </a:lnTo>
                      <a:lnTo>
                        <a:pt x="817" y="53"/>
                      </a:lnTo>
                      <a:lnTo>
                        <a:pt x="861" y="97"/>
                      </a:lnTo>
                      <a:lnTo>
                        <a:pt x="888" y="142"/>
                      </a:lnTo>
                      <a:lnTo>
                        <a:pt x="888" y="196"/>
                      </a:lnTo>
                      <a:lnTo>
                        <a:pt x="888" y="250"/>
                      </a:lnTo>
                      <a:lnTo>
                        <a:pt x="853" y="321"/>
                      </a:lnTo>
                      <a:lnTo>
                        <a:pt x="799" y="365"/>
                      </a:lnTo>
                      <a:lnTo>
                        <a:pt x="746" y="427"/>
                      </a:lnTo>
                      <a:lnTo>
                        <a:pt x="657" y="480"/>
                      </a:lnTo>
                      <a:lnTo>
                        <a:pt x="578" y="516"/>
                      </a:lnTo>
                      <a:lnTo>
                        <a:pt x="507" y="542"/>
                      </a:lnTo>
                      <a:lnTo>
                        <a:pt x="416" y="578"/>
                      </a:lnTo>
                      <a:lnTo>
                        <a:pt x="319" y="631"/>
                      </a:lnTo>
                      <a:lnTo>
                        <a:pt x="221" y="649"/>
                      </a:lnTo>
                      <a:lnTo>
                        <a:pt x="133" y="658"/>
                      </a:lnTo>
                      <a:lnTo>
                        <a:pt x="88" y="649"/>
                      </a:lnTo>
                      <a:lnTo>
                        <a:pt x="0" y="649"/>
                      </a:lnTo>
                      <a:lnTo>
                        <a:pt x="8" y="578"/>
                      </a:lnTo>
                      <a:lnTo>
                        <a:pt x="35" y="498"/>
                      </a:lnTo>
                      <a:lnTo>
                        <a:pt x="71" y="445"/>
                      </a:lnTo>
                      <a:lnTo>
                        <a:pt x="106" y="392"/>
                      </a:lnTo>
                      <a:lnTo>
                        <a:pt x="168" y="356"/>
                      </a:lnTo>
                      <a:lnTo>
                        <a:pt x="363" y="285"/>
                      </a:lnTo>
                      <a:lnTo>
                        <a:pt x="461" y="223"/>
                      </a:lnTo>
                      <a:lnTo>
                        <a:pt x="542" y="160"/>
                      </a:lnTo>
                      <a:lnTo>
                        <a:pt x="560" y="133"/>
                      </a:lnTo>
                      <a:lnTo>
                        <a:pt x="578" y="62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6" name="Freeform 34"/>
                <p:cNvSpPr>
                  <a:spLocks/>
                </p:cNvSpPr>
                <p:nvPr/>
              </p:nvSpPr>
              <p:spPr bwMode="auto">
                <a:xfrm>
                  <a:off x="2431" y="2842"/>
                  <a:ext cx="179" cy="136"/>
                </a:xfrm>
                <a:custGeom>
                  <a:avLst/>
                  <a:gdLst>
                    <a:gd name="T0" fmla="*/ 115 w 359"/>
                    <a:gd name="T1" fmla="*/ 0 h 270"/>
                    <a:gd name="T2" fmla="*/ 53 w 359"/>
                    <a:gd name="T3" fmla="*/ 75 h 270"/>
                    <a:gd name="T4" fmla="*/ 31 w 359"/>
                    <a:gd name="T5" fmla="*/ 119 h 270"/>
                    <a:gd name="T6" fmla="*/ 17 w 359"/>
                    <a:gd name="T7" fmla="*/ 168 h 270"/>
                    <a:gd name="T8" fmla="*/ 0 w 359"/>
                    <a:gd name="T9" fmla="*/ 230 h 270"/>
                    <a:gd name="T10" fmla="*/ 4 w 359"/>
                    <a:gd name="T11" fmla="*/ 266 h 270"/>
                    <a:gd name="T12" fmla="*/ 79 w 359"/>
                    <a:gd name="T13" fmla="*/ 266 h 270"/>
                    <a:gd name="T14" fmla="*/ 137 w 359"/>
                    <a:gd name="T15" fmla="*/ 270 h 270"/>
                    <a:gd name="T16" fmla="*/ 208 w 359"/>
                    <a:gd name="T17" fmla="*/ 261 h 270"/>
                    <a:gd name="T18" fmla="*/ 252 w 359"/>
                    <a:gd name="T19" fmla="*/ 252 h 270"/>
                    <a:gd name="T20" fmla="*/ 306 w 359"/>
                    <a:gd name="T21" fmla="*/ 248 h 270"/>
                    <a:gd name="T22" fmla="*/ 354 w 359"/>
                    <a:gd name="T23" fmla="*/ 226 h 270"/>
                    <a:gd name="T24" fmla="*/ 359 w 359"/>
                    <a:gd name="T25" fmla="*/ 181 h 270"/>
                    <a:gd name="T26" fmla="*/ 319 w 359"/>
                    <a:gd name="T27" fmla="*/ 137 h 270"/>
                    <a:gd name="T28" fmla="*/ 283 w 359"/>
                    <a:gd name="T29" fmla="*/ 93 h 270"/>
                    <a:gd name="T30" fmla="*/ 243 w 359"/>
                    <a:gd name="T31" fmla="*/ 53 h 270"/>
                    <a:gd name="T32" fmla="*/ 199 w 359"/>
                    <a:gd name="T33" fmla="*/ 22 h 270"/>
                    <a:gd name="T34" fmla="*/ 115 w 359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9" h="270">
                      <a:moveTo>
                        <a:pt x="115" y="0"/>
                      </a:moveTo>
                      <a:lnTo>
                        <a:pt x="53" y="75"/>
                      </a:lnTo>
                      <a:lnTo>
                        <a:pt x="31" y="119"/>
                      </a:lnTo>
                      <a:lnTo>
                        <a:pt x="17" y="168"/>
                      </a:lnTo>
                      <a:lnTo>
                        <a:pt x="0" y="230"/>
                      </a:lnTo>
                      <a:lnTo>
                        <a:pt x="4" y="266"/>
                      </a:lnTo>
                      <a:lnTo>
                        <a:pt x="79" y="266"/>
                      </a:lnTo>
                      <a:lnTo>
                        <a:pt x="137" y="270"/>
                      </a:lnTo>
                      <a:lnTo>
                        <a:pt x="208" y="261"/>
                      </a:lnTo>
                      <a:lnTo>
                        <a:pt x="252" y="252"/>
                      </a:lnTo>
                      <a:lnTo>
                        <a:pt x="306" y="248"/>
                      </a:lnTo>
                      <a:lnTo>
                        <a:pt x="354" y="226"/>
                      </a:lnTo>
                      <a:lnTo>
                        <a:pt x="359" y="181"/>
                      </a:lnTo>
                      <a:lnTo>
                        <a:pt x="319" y="137"/>
                      </a:lnTo>
                      <a:lnTo>
                        <a:pt x="283" y="93"/>
                      </a:lnTo>
                      <a:lnTo>
                        <a:pt x="243" y="53"/>
                      </a:lnTo>
                      <a:lnTo>
                        <a:pt x="199" y="2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267" name="Group 35"/>
              <p:cNvGrpSpPr>
                <a:grpSpLocks/>
              </p:cNvGrpSpPr>
              <p:nvPr/>
            </p:nvGrpSpPr>
            <p:grpSpPr bwMode="auto">
              <a:xfrm>
                <a:off x="2738" y="2386"/>
                <a:ext cx="408" cy="298"/>
                <a:chOff x="2738" y="2386"/>
                <a:chExt cx="408" cy="298"/>
              </a:xfrm>
            </p:grpSpPr>
            <p:sp>
              <p:nvSpPr>
                <p:cNvPr id="351268" name="Freeform 36"/>
                <p:cNvSpPr>
                  <a:spLocks/>
                </p:cNvSpPr>
                <p:nvPr/>
              </p:nvSpPr>
              <p:spPr bwMode="auto">
                <a:xfrm>
                  <a:off x="2738" y="2386"/>
                  <a:ext cx="408" cy="297"/>
                </a:xfrm>
                <a:custGeom>
                  <a:avLst/>
                  <a:gdLst>
                    <a:gd name="T0" fmla="*/ 0 w 816"/>
                    <a:gd name="T1" fmla="*/ 0 h 594"/>
                    <a:gd name="T2" fmla="*/ 124 w 816"/>
                    <a:gd name="T3" fmla="*/ 35 h 594"/>
                    <a:gd name="T4" fmla="*/ 213 w 816"/>
                    <a:gd name="T5" fmla="*/ 44 h 594"/>
                    <a:gd name="T6" fmla="*/ 275 w 816"/>
                    <a:gd name="T7" fmla="*/ 62 h 594"/>
                    <a:gd name="T8" fmla="*/ 331 w 816"/>
                    <a:gd name="T9" fmla="*/ 72 h 594"/>
                    <a:gd name="T10" fmla="*/ 382 w 816"/>
                    <a:gd name="T11" fmla="*/ 79 h 594"/>
                    <a:gd name="T12" fmla="*/ 426 w 816"/>
                    <a:gd name="T13" fmla="*/ 88 h 594"/>
                    <a:gd name="T14" fmla="*/ 479 w 816"/>
                    <a:gd name="T15" fmla="*/ 97 h 594"/>
                    <a:gd name="T16" fmla="*/ 532 w 816"/>
                    <a:gd name="T17" fmla="*/ 106 h 594"/>
                    <a:gd name="T18" fmla="*/ 568 w 816"/>
                    <a:gd name="T19" fmla="*/ 119 h 594"/>
                    <a:gd name="T20" fmla="*/ 603 w 816"/>
                    <a:gd name="T21" fmla="*/ 150 h 594"/>
                    <a:gd name="T22" fmla="*/ 657 w 816"/>
                    <a:gd name="T23" fmla="*/ 177 h 594"/>
                    <a:gd name="T24" fmla="*/ 701 w 816"/>
                    <a:gd name="T25" fmla="*/ 212 h 594"/>
                    <a:gd name="T26" fmla="*/ 745 w 816"/>
                    <a:gd name="T27" fmla="*/ 266 h 594"/>
                    <a:gd name="T28" fmla="*/ 766 w 816"/>
                    <a:gd name="T29" fmla="*/ 292 h 594"/>
                    <a:gd name="T30" fmla="*/ 790 w 816"/>
                    <a:gd name="T31" fmla="*/ 328 h 594"/>
                    <a:gd name="T32" fmla="*/ 800 w 816"/>
                    <a:gd name="T33" fmla="*/ 354 h 594"/>
                    <a:gd name="T34" fmla="*/ 807 w 816"/>
                    <a:gd name="T35" fmla="*/ 381 h 594"/>
                    <a:gd name="T36" fmla="*/ 816 w 816"/>
                    <a:gd name="T37" fmla="*/ 425 h 594"/>
                    <a:gd name="T38" fmla="*/ 790 w 816"/>
                    <a:gd name="T39" fmla="*/ 487 h 594"/>
                    <a:gd name="T40" fmla="*/ 778 w 816"/>
                    <a:gd name="T41" fmla="*/ 508 h 594"/>
                    <a:gd name="T42" fmla="*/ 754 w 816"/>
                    <a:gd name="T43" fmla="*/ 532 h 594"/>
                    <a:gd name="T44" fmla="*/ 723 w 816"/>
                    <a:gd name="T45" fmla="*/ 549 h 594"/>
                    <a:gd name="T46" fmla="*/ 692 w 816"/>
                    <a:gd name="T47" fmla="*/ 558 h 594"/>
                    <a:gd name="T48" fmla="*/ 652 w 816"/>
                    <a:gd name="T49" fmla="*/ 567 h 594"/>
                    <a:gd name="T50" fmla="*/ 621 w 816"/>
                    <a:gd name="T51" fmla="*/ 567 h 594"/>
                    <a:gd name="T52" fmla="*/ 568 w 816"/>
                    <a:gd name="T53" fmla="*/ 576 h 594"/>
                    <a:gd name="T54" fmla="*/ 538 w 816"/>
                    <a:gd name="T55" fmla="*/ 579 h 594"/>
                    <a:gd name="T56" fmla="*/ 515 w 816"/>
                    <a:gd name="T57" fmla="*/ 576 h 594"/>
                    <a:gd name="T58" fmla="*/ 461 w 816"/>
                    <a:gd name="T59" fmla="*/ 585 h 594"/>
                    <a:gd name="T60" fmla="*/ 399 w 816"/>
                    <a:gd name="T61" fmla="*/ 594 h 594"/>
                    <a:gd name="T62" fmla="*/ 311 w 816"/>
                    <a:gd name="T63" fmla="*/ 594 h 594"/>
                    <a:gd name="T64" fmla="*/ 231 w 816"/>
                    <a:gd name="T65" fmla="*/ 585 h 594"/>
                    <a:gd name="T66" fmla="*/ 178 w 816"/>
                    <a:gd name="T67" fmla="*/ 567 h 594"/>
                    <a:gd name="T68" fmla="*/ 44 w 816"/>
                    <a:gd name="T69" fmla="*/ 496 h 594"/>
                    <a:gd name="T70" fmla="*/ 0 w 816"/>
                    <a:gd name="T71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6" h="594">
                      <a:moveTo>
                        <a:pt x="0" y="0"/>
                      </a:moveTo>
                      <a:lnTo>
                        <a:pt x="124" y="35"/>
                      </a:lnTo>
                      <a:lnTo>
                        <a:pt x="213" y="44"/>
                      </a:lnTo>
                      <a:lnTo>
                        <a:pt x="275" y="62"/>
                      </a:lnTo>
                      <a:lnTo>
                        <a:pt x="331" y="72"/>
                      </a:lnTo>
                      <a:lnTo>
                        <a:pt x="382" y="79"/>
                      </a:lnTo>
                      <a:lnTo>
                        <a:pt x="426" y="88"/>
                      </a:lnTo>
                      <a:lnTo>
                        <a:pt x="479" y="97"/>
                      </a:lnTo>
                      <a:lnTo>
                        <a:pt x="532" y="106"/>
                      </a:lnTo>
                      <a:lnTo>
                        <a:pt x="568" y="119"/>
                      </a:lnTo>
                      <a:lnTo>
                        <a:pt x="603" y="150"/>
                      </a:lnTo>
                      <a:lnTo>
                        <a:pt x="657" y="177"/>
                      </a:lnTo>
                      <a:lnTo>
                        <a:pt x="701" y="212"/>
                      </a:lnTo>
                      <a:lnTo>
                        <a:pt x="745" y="266"/>
                      </a:lnTo>
                      <a:lnTo>
                        <a:pt x="766" y="292"/>
                      </a:lnTo>
                      <a:lnTo>
                        <a:pt x="790" y="328"/>
                      </a:lnTo>
                      <a:lnTo>
                        <a:pt x="800" y="354"/>
                      </a:lnTo>
                      <a:lnTo>
                        <a:pt x="807" y="381"/>
                      </a:lnTo>
                      <a:lnTo>
                        <a:pt x="816" y="425"/>
                      </a:lnTo>
                      <a:lnTo>
                        <a:pt x="790" y="487"/>
                      </a:lnTo>
                      <a:lnTo>
                        <a:pt x="778" y="508"/>
                      </a:lnTo>
                      <a:lnTo>
                        <a:pt x="754" y="532"/>
                      </a:lnTo>
                      <a:lnTo>
                        <a:pt x="723" y="549"/>
                      </a:lnTo>
                      <a:lnTo>
                        <a:pt x="692" y="558"/>
                      </a:lnTo>
                      <a:lnTo>
                        <a:pt x="652" y="567"/>
                      </a:lnTo>
                      <a:lnTo>
                        <a:pt x="621" y="567"/>
                      </a:lnTo>
                      <a:lnTo>
                        <a:pt x="568" y="576"/>
                      </a:lnTo>
                      <a:lnTo>
                        <a:pt x="538" y="579"/>
                      </a:lnTo>
                      <a:lnTo>
                        <a:pt x="515" y="576"/>
                      </a:lnTo>
                      <a:lnTo>
                        <a:pt x="461" y="585"/>
                      </a:lnTo>
                      <a:lnTo>
                        <a:pt x="399" y="594"/>
                      </a:lnTo>
                      <a:lnTo>
                        <a:pt x="311" y="594"/>
                      </a:lnTo>
                      <a:lnTo>
                        <a:pt x="231" y="585"/>
                      </a:lnTo>
                      <a:lnTo>
                        <a:pt x="178" y="567"/>
                      </a:lnTo>
                      <a:lnTo>
                        <a:pt x="44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9" name="Freeform 37"/>
                <p:cNvSpPr>
                  <a:spLocks/>
                </p:cNvSpPr>
                <p:nvPr/>
              </p:nvSpPr>
              <p:spPr bwMode="auto">
                <a:xfrm>
                  <a:off x="2808" y="2588"/>
                  <a:ext cx="243" cy="96"/>
                </a:xfrm>
                <a:custGeom>
                  <a:avLst/>
                  <a:gdLst>
                    <a:gd name="T0" fmla="*/ 486 w 486"/>
                    <a:gd name="T1" fmla="*/ 0 h 192"/>
                    <a:gd name="T2" fmla="*/ 442 w 486"/>
                    <a:gd name="T3" fmla="*/ 13 h 192"/>
                    <a:gd name="T4" fmla="*/ 406 w 486"/>
                    <a:gd name="T5" fmla="*/ 18 h 192"/>
                    <a:gd name="T6" fmla="*/ 372 w 486"/>
                    <a:gd name="T7" fmla="*/ 18 h 192"/>
                    <a:gd name="T8" fmla="*/ 346 w 486"/>
                    <a:gd name="T9" fmla="*/ 11 h 192"/>
                    <a:gd name="T10" fmla="*/ 310 w 486"/>
                    <a:gd name="T11" fmla="*/ 6 h 192"/>
                    <a:gd name="T12" fmla="*/ 273 w 486"/>
                    <a:gd name="T13" fmla="*/ 9 h 192"/>
                    <a:gd name="T14" fmla="*/ 171 w 486"/>
                    <a:gd name="T15" fmla="*/ 36 h 192"/>
                    <a:gd name="T16" fmla="*/ 136 w 486"/>
                    <a:gd name="T17" fmla="*/ 49 h 192"/>
                    <a:gd name="T18" fmla="*/ 124 w 486"/>
                    <a:gd name="T19" fmla="*/ 64 h 192"/>
                    <a:gd name="T20" fmla="*/ 110 w 486"/>
                    <a:gd name="T21" fmla="*/ 84 h 192"/>
                    <a:gd name="T22" fmla="*/ 88 w 486"/>
                    <a:gd name="T23" fmla="*/ 102 h 192"/>
                    <a:gd name="T24" fmla="*/ 53 w 486"/>
                    <a:gd name="T25" fmla="*/ 129 h 192"/>
                    <a:gd name="T26" fmla="*/ 29 w 486"/>
                    <a:gd name="T27" fmla="*/ 133 h 192"/>
                    <a:gd name="T28" fmla="*/ 11 w 486"/>
                    <a:gd name="T29" fmla="*/ 133 h 192"/>
                    <a:gd name="T30" fmla="*/ 0 w 486"/>
                    <a:gd name="T31" fmla="*/ 138 h 192"/>
                    <a:gd name="T32" fmla="*/ 31 w 486"/>
                    <a:gd name="T33" fmla="*/ 146 h 192"/>
                    <a:gd name="T34" fmla="*/ 51 w 486"/>
                    <a:gd name="T35" fmla="*/ 169 h 192"/>
                    <a:gd name="T36" fmla="*/ 82 w 486"/>
                    <a:gd name="T37" fmla="*/ 182 h 192"/>
                    <a:gd name="T38" fmla="*/ 113 w 486"/>
                    <a:gd name="T39" fmla="*/ 183 h 192"/>
                    <a:gd name="T40" fmla="*/ 144 w 486"/>
                    <a:gd name="T41" fmla="*/ 186 h 192"/>
                    <a:gd name="T42" fmla="*/ 175 w 486"/>
                    <a:gd name="T43" fmla="*/ 191 h 192"/>
                    <a:gd name="T44" fmla="*/ 226 w 486"/>
                    <a:gd name="T45" fmla="*/ 192 h 192"/>
                    <a:gd name="T46" fmla="*/ 251 w 486"/>
                    <a:gd name="T47" fmla="*/ 191 h 192"/>
                    <a:gd name="T48" fmla="*/ 266 w 486"/>
                    <a:gd name="T49" fmla="*/ 191 h 192"/>
                    <a:gd name="T50" fmla="*/ 270 w 486"/>
                    <a:gd name="T51" fmla="*/ 183 h 192"/>
                    <a:gd name="T52" fmla="*/ 282 w 486"/>
                    <a:gd name="T53" fmla="*/ 157 h 192"/>
                    <a:gd name="T54" fmla="*/ 283 w 486"/>
                    <a:gd name="T55" fmla="*/ 138 h 192"/>
                    <a:gd name="T56" fmla="*/ 295 w 486"/>
                    <a:gd name="T57" fmla="*/ 111 h 192"/>
                    <a:gd name="T58" fmla="*/ 300 w 486"/>
                    <a:gd name="T59" fmla="*/ 86 h 192"/>
                    <a:gd name="T60" fmla="*/ 301 w 486"/>
                    <a:gd name="T61" fmla="*/ 81 h 192"/>
                    <a:gd name="T62" fmla="*/ 304 w 486"/>
                    <a:gd name="T63" fmla="*/ 77 h 192"/>
                    <a:gd name="T64" fmla="*/ 317 w 486"/>
                    <a:gd name="T65" fmla="*/ 67 h 192"/>
                    <a:gd name="T66" fmla="*/ 337 w 486"/>
                    <a:gd name="T67" fmla="*/ 53 h 192"/>
                    <a:gd name="T68" fmla="*/ 362 w 486"/>
                    <a:gd name="T69" fmla="*/ 42 h 192"/>
                    <a:gd name="T70" fmla="*/ 393 w 486"/>
                    <a:gd name="T71" fmla="*/ 40 h 192"/>
                    <a:gd name="T72" fmla="*/ 406 w 486"/>
                    <a:gd name="T73" fmla="*/ 27 h 192"/>
                    <a:gd name="T74" fmla="*/ 416 w 486"/>
                    <a:gd name="T75" fmla="*/ 19 h 192"/>
                    <a:gd name="T76" fmla="*/ 437 w 486"/>
                    <a:gd name="T77" fmla="*/ 9 h 192"/>
                    <a:gd name="T78" fmla="*/ 486 w 486"/>
                    <a:gd name="T7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86" h="192">
                      <a:moveTo>
                        <a:pt x="486" y="0"/>
                      </a:moveTo>
                      <a:lnTo>
                        <a:pt x="442" y="13"/>
                      </a:lnTo>
                      <a:lnTo>
                        <a:pt x="406" y="18"/>
                      </a:lnTo>
                      <a:lnTo>
                        <a:pt x="372" y="18"/>
                      </a:lnTo>
                      <a:lnTo>
                        <a:pt x="346" y="11"/>
                      </a:lnTo>
                      <a:lnTo>
                        <a:pt x="310" y="6"/>
                      </a:lnTo>
                      <a:lnTo>
                        <a:pt x="273" y="9"/>
                      </a:lnTo>
                      <a:lnTo>
                        <a:pt x="171" y="36"/>
                      </a:lnTo>
                      <a:lnTo>
                        <a:pt x="136" y="49"/>
                      </a:lnTo>
                      <a:lnTo>
                        <a:pt x="124" y="64"/>
                      </a:lnTo>
                      <a:lnTo>
                        <a:pt x="110" y="84"/>
                      </a:lnTo>
                      <a:lnTo>
                        <a:pt x="88" y="102"/>
                      </a:lnTo>
                      <a:lnTo>
                        <a:pt x="53" y="129"/>
                      </a:lnTo>
                      <a:lnTo>
                        <a:pt x="29" y="133"/>
                      </a:lnTo>
                      <a:lnTo>
                        <a:pt x="11" y="133"/>
                      </a:lnTo>
                      <a:lnTo>
                        <a:pt x="0" y="138"/>
                      </a:lnTo>
                      <a:lnTo>
                        <a:pt x="31" y="146"/>
                      </a:lnTo>
                      <a:lnTo>
                        <a:pt x="51" y="169"/>
                      </a:lnTo>
                      <a:lnTo>
                        <a:pt x="82" y="182"/>
                      </a:lnTo>
                      <a:lnTo>
                        <a:pt x="113" y="183"/>
                      </a:lnTo>
                      <a:lnTo>
                        <a:pt x="144" y="186"/>
                      </a:lnTo>
                      <a:lnTo>
                        <a:pt x="175" y="191"/>
                      </a:lnTo>
                      <a:lnTo>
                        <a:pt x="226" y="192"/>
                      </a:lnTo>
                      <a:lnTo>
                        <a:pt x="251" y="191"/>
                      </a:lnTo>
                      <a:lnTo>
                        <a:pt x="266" y="191"/>
                      </a:lnTo>
                      <a:lnTo>
                        <a:pt x="270" y="183"/>
                      </a:lnTo>
                      <a:lnTo>
                        <a:pt x="282" y="157"/>
                      </a:lnTo>
                      <a:lnTo>
                        <a:pt x="283" y="138"/>
                      </a:lnTo>
                      <a:lnTo>
                        <a:pt x="295" y="111"/>
                      </a:lnTo>
                      <a:lnTo>
                        <a:pt x="300" y="86"/>
                      </a:lnTo>
                      <a:lnTo>
                        <a:pt x="301" y="81"/>
                      </a:lnTo>
                      <a:lnTo>
                        <a:pt x="304" y="77"/>
                      </a:lnTo>
                      <a:lnTo>
                        <a:pt x="317" y="67"/>
                      </a:lnTo>
                      <a:lnTo>
                        <a:pt x="337" y="53"/>
                      </a:lnTo>
                      <a:lnTo>
                        <a:pt x="362" y="42"/>
                      </a:lnTo>
                      <a:lnTo>
                        <a:pt x="393" y="40"/>
                      </a:lnTo>
                      <a:lnTo>
                        <a:pt x="406" y="27"/>
                      </a:lnTo>
                      <a:lnTo>
                        <a:pt x="416" y="19"/>
                      </a:lnTo>
                      <a:lnTo>
                        <a:pt x="437" y="9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270" name="Group 38"/>
              <p:cNvGrpSpPr>
                <a:grpSpLocks/>
              </p:cNvGrpSpPr>
              <p:nvPr/>
            </p:nvGrpSpPr>
            <p:grpSpPr bwMode="auto">
              <a:xfrm>
                <a:off x="2967" y="2513"/>
                <a:ext cx="112" cy="78"/>
                <a:chOff x="2967" y="2513"/>
                <a:chExt cx="112" cy="78"/>
              </a:xfrm>
            </p:grpSpPr>
            <p:sp>
              <p:nvSpPr>
                <p:cNvPr id="351271" name="Freeform 39"/>
                <p:cNvSpPr>
                  <a:spLocks/>
                </p:cNvSpPr>
                <p:nvPr/>
              </p:nvSpPr>
              <p:spPr bwMode="auto">
                <a:xfrm>
                  <a:off x="2967" y="2532"/>
                  <a:ext cx="78" cy="57"/>
                </a:xfrm>
                <a:custGeom>
                  <a:avLst/>
                  <a:gdLst>
                    <a:gd name="T0" fmla="*/ 0 w 155"/>
                    <a:gd name="T1" fmla="*/ 4 h 114"/>
                    <a:gd name="T2" fmla="*/ 1 w 155"/>
                    <a:gd name="T3" fmla="*/ 25 h 114"/>
                    <a:gd name="T4" fmla="*/ 10 w 155"/>
                    <a:gd name="T5" fmla="*/ 47 h 114"/>
                    <a:gd name="T6" fmla="*/ 22 w 155"/>
                    <a:gd name="T7" fmla="*/ 66 h 114"/>
                    <a:gd name="T8" fmla="*/ 32 w 155"/>
                    <a:gd name="T9" fmla="*/ 80 h 114"/>
                    <a:gd name="T10" fmla="*/ 49 w 155"/>
                    <a:gd name="T11" fmla="*/ 94 h 114"/>
                    <a:gd name="T12" fmla="*/ 68 w 155"/>
                    <a:gd name="T13" fmla="*/ 106 h 114"/>
                    <a:gd name="T14" fmla="*/ 95 w 155"/>
                    <a:gd name="T15" fmla="*/ 114 h 114"/>
                    <a:gd name="T16" fmla="*/ 124 w 155"/>
                    <a:gd name="T17" fmla="*/ 112 h 114"/>
                    <a:gd name="T18" fmla="*/ 155 w 155"/>
                    <a:gd name="T19" fmla="*/ 108 h 114"/>
                    <a:gd name="T20" fmla="*/ 148 w 155"/>
                    <a:gd name="T21" fmla="*/ 75 h 114"/>
                    <a:gd name="T22" fmla="*/ 139 w 155"/>
                    <a:gd name="T23" fmla="*/ 44 h 114"/>
                    <a:gd name="T24" fmla="*/ 129 w 155"/>
                    <a:gd name="T25" fmla="*/ 25 h 114"/>
                    <a:gd name="T26" fmla="*/ 109 w 155"/>
                    <a:gd name="T27" fmla="*/ 9 h 114"/>
                    <a:gd name="T28" fmla="*/ 89 w 155"/>
                    <a:gd name="T29" fmla="*/ 1 h 114"/>
                    <a:gd name="T30" fmla="*/ 66 w 155"/>
                    <a:gd name="T31" fmla="*/ 0 h 114"/>
                    <a:gd name="T32" fmla="*/ 44 w 155"/>
                    <a:gd name="T33" fmla="*/ 0 h 114"/>
                    <a:gd name="T34" fmla="*/ 24 w 155"/>
                    <a:gd name="T35" fmla="*/ 0 h 114"/>
                    <a:gd name="T36" fmla="*/ 0 w 155"/>
                    <a:gd name="T37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14">
                      <a:moveTo>
                        <a:pt x="0" y="4"/>
                      </a:moveTo>
                      <a:lnTo>
                        <a:pt x="1" y="25"/>
                      </a:lnTo>
                      <a:lnTo>
                        <a:pt x="10" y="47"/>
                      </a:lnTo>
                      <a:lnTo>
                        <a:pt x="22" y="66"/>
                      </a:lnTo>
                      <a:lnTo>
                        <a:pt x="32" y="80"/>
                      </a:lnTo>
                      <a:lnTo>
                        <a:pt x="49" y="94"/>
                      </a:lnTo>
                      <a:lnTo>
                        <a:pt x="68" y="106"/>
                      </a:lnTo>
                      <a:lnTo>
                        <a:pt x="95" y="114"/>
                      </a:lnTo>
                      <a:lnTo>
                        <a:pt x="124" y="112"/>
                      </a:lnTo>
                      <a:lnTo>
                        <a:pt x="155" y="108"/>
                      </a:lnTo>
                      <a:lnTo>
                        <a:pt x="148" y="75"/>
                      </a:lnTo>
                      <a:lnTo>
                        <a:pt x="139" y="44"/>
                      </a:lnTo>
                      <a:lnTo>
                        <a:pt x="129" y="25"/>
                      </a:lnTo>
                      <a:lnTo>
                        <a:pt x="109" y="9"/>
                      </a:lnTo>
                      <a:lnTo>
                        <a:pt x="89" y="1"/>
                      </a:lnTo>
                      <a:lnTo>
                        <a:pt x="66" y="0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272" name="Group 40"/>
                <p:cNvGrpSpPr>
                  <a:grpSpLocks/>
                </p:cNvGrpSpPr>
                <p:nvPr/>
              </p:nvGrpSpPr>
              <p:grpSpPr bwMode="auto">
                <a:xfrm>
                  <a:off x="2971" y="2513"/>
                  <a:ext cx="108" cy="78"/>
                  <a:chOff x="2971" y="2513"/>
                  <a:chExt cx="108" cy="78"/>
                </a:xfrm>
              </p:grpSpPr>
              <p:sp>
                <p:nvSpPr>
                  <p:cNvPr id="351273" name="Freeform 41"/>
                  <p:cNvSpPr>
                    <a:spLocks/>
                  </p:cNvSpPr>
                  <p:nvPr/>
                </p:nvSpPr>
                <p:spPr bwMode="auto">
                  <a:xfrm>
                    <a:off x="2972" y="2530"/>
                    <a:ext cx="78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6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9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6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6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9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6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74" name="Freeform 42"/>
                  <p:cNvSpPr>
                    <a:spLocks/>
                  </p:cNvSpPr>
                  <p:nvPr/>
                </p:nvSpPr>
                <p:spPr bwMode="auto">
                  <a:xfrm>
                    <a:off x="2976" y="2533"/>
                    <a:ext cx="78" cy="58"/>
                  </a:xfrm>
                  <a:custGeom>
                    <a:avLst/>
                    <a:gdLst>
                      <a:gd name="T0" fmla="*/ 0 w 157"/>
                      <a:gd name="T1" fmla="*/ 4 h 115"/>
                      <a:gd name="T2" fmla="*/ 2 w 157"/>
                      <a:gd name="T3" fmla="*/ 25 h 115"/>
                      <a:gd name="T4" fmla="*/ 11 w 157"/>
                      <a:gd name="T5" fmla="*/ 47 h 115"/>
                      <a:gd name="T6" fmla="*/ 22 w 157"/>
                      <a:gd name="T7" fmla="*/ 68 h 115"/>
                      <a:gd name="T8" fmla="*/ 33 w 157"/>
                      <a:gd name="T9" fmla="*/ 81 h 115"/>
                      <a:gd name="T10" fmla="*/ 49 w 157"/>
                      <a:gd name="T11" fmla="*/ 96 h 115"/>
                      <a:gd name="T12" fmla="*/ 68 w 157"/>
                      <a:gd name="T13" fmla="*/ 108 h 115"/>
                      <a:gd name="T14" fmla="*/ 96 w 157"/>
                      <a:gd name="T15" fmla="*/ 115 h 115"/>
                      <a:gd name="T16" fmla="*/ 126 w 157"/>
                      <a:gd name="T17" fmla="*/ 114 h 115"/>
                      <a:gd name="T18" fmla="*/ 157 w 157"/>
                      <a:gd name="T19" fmla="*/ 109 h 115"/>
                      <a:gd name="T20" fmla="*/ 149 w 157"/>
                      <a:gd name="T21" fmla="*/ 77 h 115"/>
                      <a:gd name="T22" fmla="*/ 141 w 157"/>
                      <a:gd name="T23" fmla="*/ 44 h 115"/>
                      <a:gd name="T24" fmla="*/ 130 w 157"/>
                      <a:gd name="T25" fmla="*/ 25 h 115"/>
                      <a:gd name="T26" fmla="*/ 111 w 157"/>
                      <a:gd name="T27" fmla="*/ 9 h 115"/>
                      <a:gd name="T28" fmla="*/ 90 w 157"/>
                      <a:gd name="T29" fmla="*/ 1 h 115"/>
                      <a:gd name="T30" fmla="*/ 67 w 157"/>
                      <a:gd name="T31" fmla="*/ 0 h 115"/>
                      <a:gd name="T32" fmla="*/ 45 w 157"/>
                      <a:gd name="T33" fmla="*/ 0 h 115"/>
                      <a:gd name="T34" fmla="*/ 24 w 157"/>
                      <a:gd name="T35" fmla="*/ 0 h 115"/>
                      <a:gd name="T36" fmla="*/ 0 w 157"/>
                      <a:gd name="T37" fmla="*/ 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7" h="115">
                        <a:moveTo>
                          <a:pt x="0" y="4"/>
                        </a:moveTo>
                        <a:lnTo>
                          <a:pt x="2" y="25"/>
                        </a:lnTo>
                        <a:lnTo>
                          <a:pt x="11" y="47"/>
                        </a:lnTo>
                        <a:lnTo>
                          <a:pt x="22" y="68"/>
                        </a:lnTo>
                        <a:lnTo>
                          <a:pt x="33" y="81"/>
                        </a:lnTo>
                        <a:lnTo>
                          <a:pt x="49" y="96"/>
                        </a:lnTo>
                        <a:lnTo>
                          <a:pt x="68" y="108"/>
                        </a:lnTo>
                        <a:lnTo>
                          <a:pt x="96" y="115"/>
                        </a:lnTo>
                        <a:lnTo>
                          <a:pt x="126" y="114"/>
                        </a:lnTo>
                        <a:lnTo>
                          <a:pt x="157" y="109"/>
                        </a:lnTo>
                        <a:lnTo>
                          <a:pt x="149" y="77"/>
                        </a:lnTo>
                        <a:lnTo>
                          <a:pt x="141" y="44"/>
                        </a:lnTo>
                        <a:lnTo>
                          <a:pt x="130" y="25"/>
                        </a:lnTo>
                        <a:lnTo>
                          <a:pt x="111" y="9"/>
                        </a:lnTo>
                        <a:lnTo>
                          <a:pt x="90" y="1"/>
                        </a:lnTo>
                        <a:lnTo>
                          <a:pt x="67" y="0"/>
                        </a:lnTo>
                        <a:lnTo>
                          <a:pt x="45" y="0"/>
                        </a:lnTo>
                        <a:lnTo>
                          <a:pt x="2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75" name="Freeform 43"/>
                  <p:cNvSpPr>
                    <a:spLocks/>
                  </p:cNvSpPr>
                  <p:nvPr/>
                </p:nvSpPr>
                <p:spPr bwMode="auto">
                  <a:xfrm>
                    <a:off x="2975" y="2531"/>
                    <a:ext cx="77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5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8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5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5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8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5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D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7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992" y="2533"/>
                    <a:ext cx="52" cy="51"/>
                  </a:xfrm>
                  <a:prstGeom prst="ellipse">
                    <a:avLst/>
                  </a:pr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77" name="Arc 45"/>
                  <p:cNvSpPr>
                    <a:spLocks/>
                  </p:cNvSpPr>
                  <p:nvPr/>
                </p:nvSpPr>
                <p:spPr bwMode="auto">
                  <a:xfrm>
                    <a:off x="2993" y="2533"/>
                    <a:ext cx="48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5950 w 43200"/>
                      <a:gd name="T1" fmla="*/ 5456 h 43200"/>
                      <a:gd name="T2" fmla="*/ 29778 w 43200"/>
                      <a:gd name="T3" fmla="*/ 1608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</a:path>
                      <a:path w="43200" h="43200" stroke="0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78" name="Freeform 46"/>
                  <p:cNvSpPr>
                    <a:spLocks/>
                  </p:cNvSpPr>
                  <p:nvPr/>
                </p:nvSpPr>
                <p:spPr bwMode="auto">
                  <a:xfrm>
                    <a:off x="2971" y="2513"/>
                    <a:ext cx="108" cy="76"/>
                  </a:xfrm>
                  <a:custGeom>
                    <a:avLst/>
                    <a:gdLst>
                      <a:gd name="T0" fmla="*/ 0 w 216"/>
                      <a:gd name="T1" fmla="*/ 34 h 151"/>
                      <a:gd name="T2" fmla="*/ 15 w 216"/>
                      <a:gd name="T3" fmla="*/ 21 h 151"/>
                      <a:gd name="T4" fmla="*/ 36 w 216"/>
                      <a:gd name="T5" fmla="*/ 7 h 151"/>
                      <a:gd name="T6" fmla="*/ 55 w 216"/>
                      <a:gd name="T7" fmla="*/ 1 h 151"/>
                      <a:gd name="T8" fmla="*/ 70 w 216"/>
                      <a:gd name="T9" fmla="*/ 0 h 151"/>
                      <a:gd name="T10" fmla="*/ 90 w 216"/>
                      <a:gd name="T11" fmla="*/ 0 h 151"/>
                      <a:gd name="T12" fmla="*/ 119 w 216"/>
                      <a:gd name="T13" fmla="*/ 4 h 151"/>
                      <a:gd name="T14" fmla="*/ 145 w 216"/>
                      <a:gd name="T15" fmla="*/ 12 h 151"/>
                      <a:gd name="T16" fmla="*/ 172 w 216"/>
                      <a:gd name="T17" fmla="*/ 22 h 151"/>
                      <a:gd name="T18" fmla="*/ 194 w 216"/>
                      <a:gd name="T19" fmla="*/ 38 h 151"/>
                      <a:gd name="T20" fmla="*/ 209 w 216"/>
                      <a:gd name="T21" fmla="*/ 53 h 151"/>
                      <a:gd name="T22" fmla="*/ 216 w 216"/>
                      <a:gd name="T23" fmla="*/ 72 h 151"/>
                      <a:gd name="T24" fmla="*/ 216 w 216"/>
                      <a:gd name="T25" fmla="*/ 89 h 151"/>
                      <a:gd name="T26" fmla="*/ 209 w 216"/>
                      <a:gd name="T27" fmla="*/ 117 h 151"/>
                      <a:gd name="T28" fmla="*/ 200 w 216"/>
                      <a:gd name="T29" fmla="*/ 133 h 151"/>
                      <a:gd name="T30" fmla="*/ 185 w 216"/>
                      <a:gd name="T31" fmla="*/ 145 h 151"/>
                      <a:gd name="T32" fmla="*/ 169 w 216"/>
                      <a:gd name="T33" fmla="*/ 149 h 151"/>
                      <a:gd name="T34" fmla="*/ 160 w 216"/>
                      <a:gd name="T35" fmla="*/ 151 h 151"/>
                      <a:gd name="T36" fmla="*/ 150 w 216"/>
                      <a:gd name="T37" fmla="*/ 112 h 151"/>
                      <a:gd name="T38" fmla="*/ 141 w 216"/>
                      <a:gd name="T39" fmla="*/ 89 h 151"/>
                      <a:gd name="T40" fmla="*/ 127 w 216"/>
                      <a:gd name="T41" fmla="*/ 71 h 151"/>
                      <a:gd name="T42" fmla="*/ 116 w 216"/>
                      <a:gd name="T43" fmla="*/ 62 h 151"/>
                      <a:gd name="T44" fmla="*/ 99 w 216"/>
                      <a:gd name="T45" fmla="*/ 52 h 151"/>
                      <a:gd name="T46" fmla="*/ 80 w 216"/>
                      <a:gd name="T47" fmla="*/ 44 h 151"/>
                      <a:gd name="T48" fmla="*/ 61 w 216"/>
                      <a:gd name="T49" fmla="*/ 40 h 151"/>
                      <a:gd name="T50" fmla="*/ 39 w 216"/>
                      <a:gd name="T51" fmla="*/ 37 h 151"/>
                      <a:gd name="T52" fmla="*/ 0 w 216"/>
                      <a:gd name="T53" fmla="*/ 3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16" h="151">
                        <a:moveTo>
                          <a:pt x="0" y="34"/>
                        </a:moveTo>
                        <a:lnTo>
                          <a:pt x="15" y="21"/>
                        </a:lnTo>
                        <a:lnTo>
                          <a:pt x="36" y="7"/>
                        </a:lnTo>
                        <a:lnTo>
                          <a:pt x="55" y="1"/>
                        </a:lnTo>
                        <a:lnTo>
                          <a:pt x="70" y="0"/>
                        </a:lnTo>
                        <a:lnTo>
                          <a:pt x="90" y="0"/>
                        </a:lnTo>
                        <a:lnTo>
                          <a:pt x="119" y="4"/>
                        </a:lnTo>
                        <a:lnTo>
                          <a:pt x="145" y="12"/>
                        </a:lnTo>
                        <a:lnTo>
                          <a:pt x="172" y="22"/>
                        </a:lnTo>
                        <a:lnTo>
                          <a:pt x="194" y="38"/>
                        </a:lnTo>
                        <a:lnTo>
                          <a:pt x="209" y="53"/>
                        </a:lnTo>
                        <a:lnTo>
                          <a:pt x="216" y="72"/>
                        </a:lnTo>
                        <a:lnTo>
                          <a:pt x="216" y="89"/>
                        </a:lnTo>
                        <a:lnTo>
                          <a:pt x="209" y="117"/>
                        </a:lnTo>
                        <a:lnTo>
                          <a:pt x="200" y="133"/>
                        </a:lnTo>
                        <a:lnTo>
                          <a:pt x="185" y="145"/>
                        </a:lnTo>
                        <a:lnTo>
                          <a:pt x="169" y="149"/>
                        </a:lnTo>
                        <a:lnTo>
                          <a:pt x="160" y="151"/>
                        </a:lnTo>
                        <a:lnTo>
                          <a:pt x="150" y="112"/>
                        </a:lnTo>
                        <a:lnTo>
                          <a:pt x="141" y="89"/>
                        </a:lnTo>
                        <a:lnTo>
                          <a:pt x="127" y="71"/>
                        </a:lnTo>
                        <a:lnTo>
                          <a:pt x="116" y="62"/>
                        </a:lnTo>
                        <a:lnTo>
                          <a:pt x="99" y="52"/>
                        </a:lnTo>
                        <a:lnTo>
                          <a:pt x="80" y="44"/>
                        </a:lnTo>
                        <a:lnTo>
                          <a:pt x="61" y="40"/>
                        </a:lnTo>
                        <a:lnTo>
                          <a:pt x="39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1279" name="Freeform 47"/>
              <p:cNvSpPr>
                <a:spLocks/>
              </p:cNvSpPr>
              <p:nvPr/>
            </p:nvSpPr>
            <p:spPr bwMode="auto">
              <a:xfrm>
                <a:off x="2737" y="2386"/>
                <a:ext cx="408" cy="297"/>
              </a:xfrm>
              <a:custGeom>
                <a:avLst/>
                <a:gdLst>
                  <a:gd name="T0" fmla="*/ 0 w 816"/>
                  <a:gd name="T1" fmla="*/ 0 h 594"/>
                  <a:gd name="T2" fmla="*/ 124 w 816"/>
                  <a:gd name="T3" fmla="*/ 35 h 594"/>
                  <a:gd name="T4" fmla="*/ 213 w 816"/>
                  <a:gd name="T5" fmla="*/ 44 h 594"/>
                  <a:gd name="T6" fmla="*/ 275 w 816"/>
                  <a:gd name="T7" fmla="*/ 62 h 594"/>
                  <a:gd name="T8" fmla="*/ 331 w 816"/>
                  <a:gd name="T9" fmla="*/ 72 h 594"/>
                  <a:gd name="T10" fmla="*/ 381 w 816"/>
                  <a:gd name="T11" fmla="*/ 79 h 594"/>
                  <a:gd name="T12" fmla="*/ 425 w 816"/>
                  <a:gd name="T13" fmla="*/ 88 h 594"/>
                  <a:gd name="T14" fmla="*/ 479 w 816"/>
                  <a:gd name="T15" fmla="*/ 97 h 594"/>
                  <a:gd name="T16" fmla="*/ 532 w 816"/>
                  <a:gd name="T17" fmla="*/ 106 h 594"/>
                  <a:gd name="T18" fmla="*/ 567 w 816"/>
                  <a:gd name="T19" fmla="*/ 119 h 594"/>
                  <a:gd name="T20" fmla="*/ 603 w 816"/>
                  <a:gd name="T21" fmla="*/ 150 h 594"/>
                  <a:gd name="T22" fmla="*/ 656 w 816"/>
                  <a:gd name="T23" fmla="*/ 177 h 594"/>
                  <a:gd name="T24" fmla="*/ 700 w 816"/>
                  <a:gd name="T25" fmla="*/ 212 h 594"/>
                  <a:gd name="T26" fmla="*/ 745 w 816"/>
                  <a:gd name="T27" fmla="*/ 266 h 594"/>
                  <a:gd name="T28" fmla="*/ 765 w 816"/>
                  <a:gd name="T29" fmla="*/ 292 h 594"/>
                  <a:gd name="T30" fmla="*/ 789 w 816"/>
                  <a:gd name="T31" fmla="*/ 328 h 594"/>
                  <a:gd name="T32" fmla="*/ 799 w 816"/>
                  <a:gd name="T33" fmla="*/ 354 h 594"/>
                  <a:gd name="T34" fmla="*/ 807 w 816"/>
                  <a:gd name="T35" fmla="*/ 381 h 594"/>
                  <a:gd name="T36" fmla="*/ 816 w 816"/>
                  <a:gd name="T37" fmla="*/ 425 h 594"/>
                  <a:gd name="T38" fmla="*/ 789 w 816"/>
                  <a:gd name="T39" fmla="*/ 487 h 594"/>
                  <a:gd name="T40" fmla="*/ 777 w 816"/>
                  <a:gd name="T41" fmla="*/ 508 h 594"/>
                  <a:gd name="T42" fmla="*/ 754 w 816"/>
                  <a:gd name="T43" fmla="*/ 532 h 594"/>
                  <a:gd name="T44" fmla="*/ 723 w 816"/>
                  <a:gd name="T45" fmla="*/ 549 h 594"/>
                  <a:gd name="T46" fmla="*/ 692 w 816"/>
                  <a:gd name="T47" fmla="*/ 558 h 594"/>
                  <a:gd name="T48" fmla="*/ 652 w 816"/>
                  <a:gd name="T49" fmla="*/ 567 h 594"/>
                  <a:gd name="T50" fmla="*/ 621 w 816"/>
                  <a:gd name="T51" fmla="*/ 567 h 594"/>
                  <a:gd name="T52" fmla="*/ 567 w 816"/>
                  <a:gd name="T53" fmla="*/ 576 h 594"/>
                  <a:gd name="T54" fmla="*/ 538 w 816"/>
                  <a:gd name="T55" fmla="*/ 579 h 594"/>
                  <a:gd name="T56" fmla="*/ 514 w 816"/>
                  <a:gd name="T57" fmla="*/ 576 h 594"/>
                  <a:gd name="T58" fmla="*/ 461 w 816"/>
                  <a:gd name="T59" fmla="*/ 585 h 594"/>
                  <a:gd name="T60" fmla="*/ 399 w 816"/>
                  <a:gd name="T61" fmla="*/ 594 h 594"/>
                  <a:gd name="T62" fmla="*/ 310 w 816"/>
                  <a:gd name="T63" fmla="*/ 594 h 594"/>
                  <a:gd name="T64" fmla="*/ 230 w 816"/>
                  <a:gd name="T65" fmla="*/ 585 h 594"/>
                  <a:gd name="T66" fmla="*/ 177 w 816"/>
                  <a:gd name="T67" fmla="*/ 567 h 594"/>
                  <a:gd name="T68" fmla="*/ 44 w 816"/>
                  <a:gd name="T69" fmla="*/ 496 h 594"/>
                  <a:gd name="T70" fmla="*/ 0 w 816"/>
                  <a:gd name="T71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6" h="594">
                    <a:moveTo>
                      <a:pt x="0" y="0"/>
                    </a:moveTo>
                    <a:lnTo>
                      <a:pt x="124" y="35"/>
                    </a:lnTo>
                    <a:lnTo>
                      <a:pt x="213" y="44"/>
                    </a:lnTo>
                    <a:lnTo>
                      <a:pt x="275" y="62"/>
                    </a:lnTo>
                    <a:lnTo>
                      <a:pt x="331" y="72"/>
                    </a:lnTo>
                    <a:lnTo>
                      <a:pt x="381" y="79"/>
                    </a:lnTo>
                    <a:lnTo>
                      <a:pt x="425" y="88"/>
                    </a:lnTo>
                    <a:lnTo>
                      <a:pt x="479" y="97"/>
                    </a:lnTo>
                    <a:lnTo>
                      <a:pt x="532" y="106"/>
                    </a:lnTo>
                    <a:lnTo>
                      <a:pt x="567" y="119"/>
                    </a:lnTo>
                    <a:lnTo>
                      <a:pt x="603" y="150"/>
                    </a:lnTo>
                    <a:lnTo>
                      <a:pt x="656" y="177"/>
                    </a:lnTo>
                    <a:lnTo>
                      <a:pt x="700" y="212"/>
                    </a:lnTo>
                    <a:lnTo>
                      <a:pt x="745" y="266"/>
                    </a:lnTo>
                    <a:lnTo>
                      <a:pt x="765" y="292"/>
                    </a:lnTo>
                    <a:lnTo>
                      <a:pt x="789" y="328"/>
                    </a:lnTo>
                    <a:lnTo>
                      <a:pt x="799" y="354"/>
                    </a:lnTo>
                    <a:lnTo>
                      <a:pt x="807" y="381"/>
                    </a:lnTo>
                    <a:lnTo>
                      <a:pt x="816" y="425"/>
                    </a:lnTo>
                    <a:lnTo>
                      <a:pt x="789" y="487"/>
                    </a:lnTo>
                    <a:lnTo>
                      <a:pt x="777" y="508"/>
                    </a:lnTo>
                    <a:lnTo>
                      <a:pt x="754" y="532"/>
                    </a:lnTo>
                    <a:lnTo>
                      <a:pt x="723" y="549"/>
                    </a:lnTo>
                    <a:lnTo>
                      <a:pt x="692" y="558"/>
                    </a:lnTo>
                    <a:lnTo>
                      <a:pt x="652" y="567"/>
                    </a:lnTo>
                    <a:lnTo>
                      <a:pt x="621" y="567"/>
                    </a:lnTo>
                    <a:lnTo>
                      <a:pt x="567" y="576"/>
                    </a:lnTo>
                    <a:lnTo>
                      <a:pt x="538" y="579"/>
                    </a:lnTo>
                    <a:lnTo>
                      <a:pt x="514" y="576"/>
                    </a:lnTo>
                    <a:lnTo>
                      <a:pt x="461" y="585"/>
                    </a:lnTo>
                    <a:lnTo>
                      <a:pt x="399" y="594"/>
                    </a:lnTo>
                    <a:lnTo>
                      <a:pt x="310" y="594"/>
                    </a:lnTo>
                    <a:lnTo>
                      <a:pt x="230" y="585"/>
                    </a:lnTo>
                    <a:lnTo>
                      <a:pt x="177" y="567"/>
                    </a:lnTo>
                    <a:lnTo>
                      <a:pt x="44" y="49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280" name="Group 48"/>
              <p:cNvGrpSpPr>
                <a:grpSpLocks/>
              </p:cNvGrpSpPr>
              <p:nvPr/>
            </p:nvGrpSpPr>
            <p:grpSpPr bwMode="auto">
              <a:xfrm>
                <a:off x="1255" y="1978"/>
                <a:ext cx="1567" cy="835"/>
                <a:chOff x="1255" y="1978"/>
                <a:chExt cx="1567" cy="835"/>
              </a:xfrm>
            </p:grpSpPr>
            <p:sp>
              <p:nvSpPr>
                <p:cNvPr id="351281" name="Freeform 49"/>
                <p:cNvSpPr>
                  <a:spLocks/>
                </p:cNvSpPr>
                <p:nvPr/>
              </p:nvSpPr>
              <p:spPr bwMode="auto">
                <a:xfrm>
                  <a:off x="1255" y="1978"/>
                  <a:ext cx="1567" cy="835"/>
                </a:xfrm>
                <a:custGeom>
                  <a:avLst/>
                  <a:gdLst>
                    <a:gd name="T0" fmla="*/ 284 w 3135"/>
                    <a:gd name="T1" fmla="*/ 826 h 1671"/>
                    <a:gd name="T2" fmla="*/ 405 w 3135"/>
                    <a:gd name="T3" fmla="*/ 711 h 1671"/>
                    <a:gd name="T4" fmla="*/ 506 w 3135"/>
                    <a:gd name="T5" fmla="*/ 587 h 1671"/>
                    <a:gd name="T6" fmla="*/ 630 w 3135"/>
                    <a:gd name="T7" fmla="*/ 426 h 1671"/>
                    <a:gd name="T8" fmla="*/ 754 w 3135"/>
                    <a:gd name="T9" fmla="*/ 302 h 1671"/>
                    <a:gd name="T10" fmla="*/ 865 w 3135"/>
                    <a:gd name="T11" fmla="*/ 210 h 1671"/>
                    <a:gd name="T12" fmla="*/ 1017 w 3135"/>
                    <a:gd name="T13" fmla="*/ 117 h 1671"/>
                    <a:gd name="T14" fmla="*/ 1143 w 3135"/>
                    <a:gd name="T15" fmla="*/ 68 h 1671"/>
                    <a:gd name="T16" fmla="*/ 1306 w 3135"/>
                    <a:gd name="T17" fmla="*/ 25 h 1671"/>
                    <a:gd name="T18" fmla="*/ 1572 w 3135"/>
                    <a:gd name="T19" fmla="*/ 0 h 1671"/>
                    <a:gd name="T20" fmla="*/ 1820 w 3135"/>
                    <a:gd name="T21" fmla="*/ 3 h 1671"/>
                    <a:gd name="T22" fmla="*/ 2051 w 3135"/>
                    <a:gd name="T23" fmla="*/ 39 h 1671"/>
                    <a:gd name="T24" fmla="*/ 2295 w 3135"/>
                    <a:gd name="T25" fmla="*/ 117 h 1671"/>
                    <a:gd name="T26" fmla="*/ 2523 w 3135"/>
                    <a:gd name="T27" fmla="*/ 223 h 1671"/>
                    <a:gd name="T28" fmla="*/ 2685 w 3135"/>
                    <a:gd name="T29" fmla="*/ 324 h 1671"/>
                    <a:gd name="T30" fmla="*/ 2796 w 3135"/>
                    <a:gd name="T31" fmla="*/ 426 h 1671"/>
                    <a:gd name="T32" fmla="*/ 2886 w 3135"/>
                    <a:gd name="T33" fmla="*/ 559 h 1671"/>
                    <a:gd name="T34" fmla="*/ 3002 w 3135"/>
                    <a:gd name="T35" fmla="*/ 729 h 1671"/>
                    <a:gd name="T36" fmla="*/ 3090 w 3135"/>
                    <a:gd name="T37" fmla="*/ 809 h 1671"/>
                    <a:gd name="T38" fmla="*/ 3108 w 3135"/>
                    <a:gd name="T39" fmla="*/ 1004 h 1671"/>
                    <a:gd name="T40" fmla="*/ 3126 w 3135"/>
                    <a:gd name="T41" fmla="*/ 1137 h 1671"/>
                    <a:gd name="T42" fmla="*/ 3108 w 3135"/>
                    <a:gd name="T43" fmla="*/ 1297 h 1671"/>
                    <a:gd name="T44" fmla="*/ 2993 w 3135"/>
                    <a:gd name="T45" fmla="*/ 1421 h 1671"/>
                    <a:gd name="T46" fmla="*/ 2895 w 3135"/>
                    <a:gd name="T47" fmla="*/ 1501 h 1671"/>
                    <a:gd name="T48" fmla="*/ 2743 w 3135"/>
                    <a:gd name="T49" fmla="*/ 1617 h 1671"/>
                    <a:gd name="T50" fmla="*/ 2592 w 3135"/>
                    <a:gd name="T51" fmla="*/ 1653 h 1671"/>
                    <a:gd name="T52" fmla="*/ 2477 w 3135"/>
                    <a:gd name="T53" fmla="*/ 1662 h 1671"/>
                    <a:gd name="T54" fmla="*/ 2308 w 3135"/>
                    <a:gd name="T55" fmla="*/ 1662 h 1671"/>
                    <a:gd name="T56" fmla="*/ 2095 w 3135"/>
                    <a:gd name="T57" fmla="*/ 1671 h 1671"/>
                    <a:gd name="T58" fmla="*/ 1882 w 3135"/>
                    <a:gd name="T59" fmla="*/ 1671 h 1671"/>
                    <a:gd name="T60" fmla="*/ 1718 w 3135"/>
                    <a:gd name="T61" fmla="*/ 1662 h 1671"/>
                    <a:gd name="T62" fmla="*/ 1536 w 3135"/>
                    <a:gd name="T63" fmla="*/ 1648 h 1671"/>
                    <a:gd name="T64" fmla="*/ 1363 w 3135"/>
                    <a:gd name="T65" fmla="*/ 1635 h 1671"/>
                    <a:gd name="T66" fmla="*/ 1155 w 3135"/>
                    <a:gd name="T67" fmla="*/ 1644 h 1671"/>
                    <a:gd name="T68" fmla="*/ 969 w 3135"/>
                    <a:gd name="T69" fmla="*/ 1635 h 1671"/>
                    <a:gd name="T70" fmla="*/ 781 w 3135"/>
                    <a:gd name="T71" fmla="*/ 1564 h 1671"/>
                    <a:gd name="T72" fmla="*/ 621 w 3135"/>
                    <a:gd name="T73" fmla="*/ 1501 h 1671"/>
                    <a:gd name="T74" fmla="*/ 479 w 3135"/>
                    <a:gd name="T75" fmla="*/ 1421 h 1671"/>
                    <a:gd name="T76" fmla="*/ 266 w 3135"/>
                    <a:gd name="T77" fmla="*/ 1332 h 1671"/>
                    <a:gd name="T78" fmla="*/ 96 w 3135"/>
                    <a:gd name="T79" fmla="*/ 1195 h 1671"/>
                    <a:gd name="T80" fmla="*/ 0 w 3135"/>
                    <a:gd name="T81" fmla="*/ 1030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35" h="1671">
                      <a:moveTo>
                        <a:pt x="169" y="897"/>
                      </a:moveTo>
                      <a:lnTo>
                        <a:pt x="284" y="826"/>
                      </a:lnTo>
                      <a:lnTo>
                        <a:pt x="343" y="766"/>
                      </a:lnTo>
                      <a:lnTo>
                        <a:pt x="405" y="711"/>
                      </a:lnTo>
                      <a:lnTo>
                        <a:pt x="448" y="667"/>
                      </a:lnTo>
                      <a:lnTo>
                        <a:pt x="506" y="587"/>
                      </a:lnTo>
                      <a:lnTo>
                        <a:pt x="577" y="498"/>
                      </a:lnTo>
                      <a:lnTo>
                        <a:pt x="630" y="426"/>
                      </a:lnTo>
                      <a:lnTo>
                        <a:pt x="692" y="355"/>
                      </a:lnTo>
                      <a:lnTo>
                        <a:pt x="754" y="302"/>
                      </a:lnTo>
                      <a:lnTo>
                        <a:pt x="808" y="257"/>
                      </a:lnTo>
                      <a:lnTo>
                        <a:pt x="865" y="210"/>
                      </a:lnTo>
                      <a:lnTo>
                        <a:pt x="945" y="161"/>
                      </a:lnTo>
                      <a:lnTo>
                        <a:pt x="1017" y="117"/>
                      </a:lnTo>
                      <a:lnTo>
                        <a:pt x="1091" y="86"/>
                      </a:lnTo>
                      <a:lnTo>
                        <a:pt x="1143" y="68"/>
                      </a:lnTo>
                      <a:lnTo>
                        <a:pt x="1217" y="46"/>
                      </a:lnTo>
                      <a:lnTo>
                        <a:pt x="1306" y="25"/>
                      </a:lnTo>
                      <a:lnTo>
                        <a:pt x="1429" y="9"/>
                      </a:lnTo>
                      <a:lnTo>
                        <a:pt x="1572" y="0"/>
                      </a:lnTo>
                      <a:lnTo>
                        <a:pt x="1705" y="0"/>
                      </a:lnTo>
                      <a:lnTo>
                        <a:pt x="1820" y="3"/>
                      </a:lnTo>
                      <a:lnTo>
                        <a:pt x="1927" y="18"/>
                      </a:lnTo>
                      <a:lnTo>
                        <a:pt x="2051" y="39"/>
                      </a:lnTo>
                      <a:lnTo>
                        <a:pt x="2175" y="71"/>
                      </a:lnTo>
                      <a:lnTo>
                        <a:pt x="2295" y="117"/>
                      </a:lnTo>
                      <a:lnTo>
                        <a:pt x="2409" y="167"/>
                      </a:lnTo>
                      <a:lnTo>
                        <a:pt x="2523" y="223"/>
                      </a:lnTo>
                      <a:lnTo>
                        <a:pt x="2610" y="271"/>
                      </a:lnTo>
                      <a:lnTo>
                        <a:pt x="2685" y="324"/>
                      </a:lnTo>
                      <a:lnTo>
                        <a:pt x="2743" y="371"/>
                      </a:lnTo>
                      <a:lnTo>
                        <a:pt x="2796" y="426"/>
                      </a:lnTo>
                      <a:lnTo>
                        <a:pt x="2848" y="498"/>
                      </a:lnTo>
                      <a:lnTo>
                        <a:pt x="2886" y="559"/>
                      </a:lnTo>
                      <a:lnTo>
                        <a:pt x="2948" y="658"/>
                      </a:lnTo>
                      <a:lnTo>
                        <a:pt x="3002" y="729"/>
                      </a:lnTo>
                      <a:lnTo>
                        <a:pt x="3037" y="773"/>
                      </a:lnTo>
                      <a:lnTo>
                        <a:pt x="3090" y="809"/>
                      </a:lnTo>
                      <a:lnTo>
                        <a:pt x="3135" y="826"/>
                      </a:lnTo>
                      <a:lnTo>
                        <a:pt x="3108" y="1004"/>
                      </a:lnTo>
                      <a:lnTo>
                        <a:pt x="3117" y="1057"/>
                      </a:lnTo>
                      <a:lnTo>
                        <a:pt x="3126" y="1137"/>
                      </a:lnTo>
                      <a:lnTo>
                        <a:pt x="3126" y="1208"/>
                      </a:lnTo>
                      <a:lnTo>
                        <a:pt x="3108" y="1297"/>
                      </a:lnTo>
                      <a:lnTo>
                        <a:pt x="3046" y="1394"/>
                      </a:lnTo>
                      <a:lnTo>
                        <a:pt x="2993" y="1421"/>
                      </a:lnTo>
                      <a:lnTo>
                        <a:pt x="2939" y="1438"/>
                      </a:lnTo>
                      <a:lnTo>
                        <a:pt x="2895" y="1501"/>
                      </a:lnTo>
                      <a:lnTo>
                        <a:pt x="2832" y="1573"/>
                      </a:lnTo>
                      <a:lnTo>
                        <a:pt x="2743" y="1617"/>
                      </a:lnTo>
                      <a:lnTo>
                        <a:pt x="2654" y="1644"/>
                      </a:lnTo>
                      <a:lnTo>
                        <a:pt x="2592" y="1653"/>
                      </a:lnTo>
                      <a:lnTo>
                        <a:pt x="2557" y="1644"/>
                      </a:lnTo>
                      <a:lnTo>
                        <a:pt x="2477" y="1662"/>
                      </a:lnTo>
                      <a:lnTo>
                        <a:pt x="2397" y="1662"/>
                      </a:lnTo>
                      <a:lnTo>
                        <a:pt x="2308" y="1662"/>
                      </a:lnTo>
                      <a:lnTo>
                        <a:pt x="2206" y="1662"/>
                      </a:lnTo>
                      <a:lnTo>
                        <a:pt x="2095" y="1671"/>
                      </a:lnTo>
                      <a:lnTo>
                        <a:pt x="1971" y="1671"/>
                      </a:lnTo>
                      <a:lnTo>
                        <a:pt x="1882" y="1671"/>
                      </a:lnTo>
                      <a:lnTo>
                        <a:pt x="1811" y="1671"/>
                      </a:lnTo>
                      <a:lnTo>
                        <a:pt x="1718" y="1662"/>
                      </a:lnTo>
                      <a:lnTo>
                        <a:pt x="1625" y="1653"/>
                      </a:lnTo>
                      <a:lnTo>
                        <a:pt x="1536" y="1648"/>
                      </a:lnTo>
                      <a:lnTo>
                        <a:pt x="1461" y="1644"/>
                      </a:lnTo>
                      <a:lnTo>
                        <a:pt x="1363" y="1635"/>
                      </a:lnTo>
                      <a:lnTo>
                        <a:pt x="1279" y="1635"/>
                      </a:lnTo>
                      <a:lnTo>
                        <a:pt x="1155" y="1644"/>
                      </a:lnTo>
                      <a:lnTo>
                        <a:pt x="1075" y="1644"/>
                      </a:lnTo>
                      <a:lnTo>
                        <a:pt x="969" y="1635"/>
                      </a:lnTo>
                      <a:lnTo>
                        <a:pt x="843" y="1600"/>
                      </a:lnTo>
                      <a:lnTo>
                        <a:pt x="781" y="1564"/>
                      </a:lnTo>
                      <a:lnTo>
                        <a:pt x="710" y="1537"/>
                      </a:lnTo>
                      <a:lnTo>
                        <a:pt x="621" y="1501"/>
                      </a:lnTo>
                      <a:lnTo>
                        <a:pt x="524" y="1447"/>
                      </a:lnTo>
                      <a:lnTo>
                        <a:pt x="479" y="1421"/>
                      </a:lnTo>
                      <a:lnTo>
                        <a:pt x="382" y="1385"/>
                      </a:lnTo>
                      <a:lnTo>
                        <a:pt x="266" y="1332"/>
                      </a:lnTo>
                      <a:lnTo>
                        <a:pt x="160" y="1261"/>
                      </a:lnTo>
                      <a:lnTo>
                        <a:pt x="96" y="1195"/>
                      </a:lnTo>
                      <a:lnTo>
                        <a:pt x="42" y="1125"/>
                      </a:lnTo>
                      <a:lnTo>
                        <a:pt x="0" y="1030"/>
                      </a:lnTo>
                      <a:lnTo>
                        <a:pt x="169" y="897"/>
                      </a:lnTo>
                      <a:close/>
                    </a:path>
                  </a:pathLst>
                </a:custGeom>
                <a:solidFill>
                  <a:srgbClr val="5FD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282" name="Group 50"/>
                <p:cNvGrpSpPr>
                  <a:grpSpLocks/>
                </p:cNvGrpSpPr>
                <p:nvPr/>
              </p:nvGrpSpPr>
              <p:grpSpPr bwMode="auto">
                <a:xfrm>
                  <a:off x="1260" y="1978"/>
                  <a:ext cx="1554" cy="825"/>
                  <a:chOff x="1260" y="1978"/>
                  <a:chExt cx="1554" cy="825"/>
                </a:xfrm>
              </p:grpSpPr>
              <p:sp>
                <p:nvSpPr>
                  <p:cNvPr id="351283" name="Freeform 51"/>
                  <p:cNvSpPr>
                    <a:spLocks/>
                  </p:cNvSpPr>
                  <p:nvPr/>
                </p:nvSpPr>
                <p:spPr bwMode="auto">
                  <a:xfrm>
                    <a:off x="2373" y="2612"/>
                    <a:ext cx="164" cy="187"/>
                  </a:xfrm>
                  <a:custGeom>
                    <a:avLst/>
                    <a:gdLst>
                      <a:gd name="T0" fmla="*/ 328 w 328"/>
                      <a:gd name="T1" fmla="*/ 54 h 374"/>
                      <a:gd name="T2" fmla="*/ 311 w 328"/>
                      <a:gd name="T3" fmla="*/ 348 h 374"/>
                      <a:gd name="T4" fmla="*/ 231 w 328"/>
                      <a:gd name="T5" fmla="*/ 374 h 374"/>
                      <a:gd name="T6" fmla="*/ 151 w 328"/>
                      <a:gd name="T7" fmla="*/ 374 h 374"/>
                      <a:gd name="T8" fmla="*/ 0 w 328"/>
                      <a:gd name="T9" fmla="*/ 366 h 374"/>
                      <a:gd name="T10" fmla="*/ 53 w 328"/>
                      <a:gd name="T11" fmla="*/ 268 h 374"/>
                      <a:gd name="T12" fmla="*/ 80 w 328"/>
                      <a:gd name="T13" fmla="*/ 178 h 374"/>
                      <a:gd name="T14" fmla="*/ 80 w 328"/>
                      <a:gd name="T15" fmla="*/ 98 h 374"/>
                      <a:gd name="T16" fmla="*/ 53 w 328"/>
                      <a:gd name="T17" fmla="*/ 0 h 374"/>
                      <a:gd name="T18" fmla="*/ 124 w 328"/>
                      <a:gd name="T19" fmla="*/ 0 h 374"/>
                      <a:gd name="T20" fmla="*/ 187 w 328"/>
                      <a:gd name="T21" fmla="*/ 9 h 374"/>
                      <a:gd name="T22" fmla="*/ 328 w 328"/>
                      <a:gd name="T23" fmla="*/ 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8" h="374">
                        <a:moveTo>
                          <a:pt x="328" y="54"/>
                        </a:moveTo>
                        <a:lnTo>
                          <a:pt x="311" y="348"/>
                        </a:lnTo>
                        <a:lnTo>
                          <a:pt x="231" y="374"/>
                        </a:lnTo>
                        <a:lnTo>
                          <a:pt x="151" y="374"/>
                        </a:lnTo>
                        <a:lnTo>
                          <a:pt x="0" y="366"/>
                        </a:lnTo>
                        <a:lnTo>
                          <a:pt x="53" y="268"/>
                        </a:lnTo>
                        <a:lnTo>
                          <a:pt x="80" y="178"/>
                        </a:lnTo>
                        <a:lnTo>
                          <a:pt x="80" y="98"/>
                        </a:lnTo>
                        <a:lnTo>
                          <a:pt x="53" y="0"/>
                        </a:lnTo>
                        <a:lnTo>
                          <a:pt x="124" y="0"/>
                        </a:lnTo>
                        <a:lnTo>
                          <a:pt x="187" y="9"/>
                        </a:lnTo>
                        <a:lnTo>
                          <a:pt x="328" y="5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84" name="Freeform 52"/>
                  <p:cNvSpPr>
                    <a:spLocks/>
                  </p:cNvSpPr>
                  <p:nvPr/>
                </p:nvSpPr>
                <p:spPr bwMode="auto">
                  <a:xfrm>
                    <a:off x="1925" y="1990"/>
                    <a:ext cx="351" cy="245"/>
                  </a:xfrm>
                  <a:custGeom>
                    <a:avLst/>
                    <a:gdLst>
                      <a:gd name="T0" fmla="*/ 178 w 701"/>
                      <a:gd name="T1" fmla="*/ 18 h 490"/>
                      <a:gd name="T2" fmla="*/ 116 w 701"/>
                      <a:gd name="T3" fmla="*/ 54 h 490"/>
                      <a:gd name="T4" fmla="*/ 61 w 701"/>
                      <a:gd name="T5" fmla="*/ 98 h 490"/>
                      <a:gd name="T6" fmla="*/ 18 w 701"/>
                      <a:gd name="T7" fmla="*/ 142 h 490"/>
                      <a:gd name="T8" fmla="*/ 0 w 701"/>
                      <a:gd name="T9" fmla="*/ 213 h 490"/>
                      <a:gd name="T10" fmla="*/ 0 w 701"/>
                      <a:gd name="T11" fmla="*/ 302 h 490"/>
                      <a:gd name="T12" fmla="*/ 9 w 701"/>
                      <a:gd name="T13" fmla="*/ 373 h 490"/>
                      <a:gd name="T14" fmla="*/ 62 w 701"/>
                      <a:gd name="T15" fmla="*/ 399 h 490"/>
                      <a:gd name="T16" fmla="*/ 169 w 701"/>
                      <a:gd name="T17" fmla="*/ 417 h 490"/>
                      <a:gd name="T18" fmla="*/ 258 w 701"/>
                      <a:gd name="T19" fmla="*/ 453 h 490"/>
                      <a:gd name="T20" fmla="*/ 346 w 701"/>
                      <a:gd name="T21" fmla="*/ 490 h 490"/>
                      <a:gd name="T22" fmla="*/ 435 w 701"/>
                      <a:gd name="T23" fmla="*/ 472 h 490"/>
                      <a:gd name="T24" fmla="*/ 515 w 701"/>
                      <a:gd name="T25" fmla="*/ 472 h 490"/>
                      <a:gd name="T26" fmla="*/ 603 w 701"/>
                      <a:gd name="T27" fmla="*/ 453 h 490"/>
                      <a:gd name="T28" fmla="*/ 701 w 701"/>
                      <a:gd name="T29" fmla="*/ 444 h 490"/>
                      <a:gd name="T30" fmla="*/ 683 w 701"/>
                      <a:gd name="T31" fmla="*/ 328 h 490"/>
                      <a:gd name="T32" fmla="*/ 683 w 701"/>
                      <a:gd name="T33" fmla="*/ 249 h 490"/>
                      <a:gd name="T34" fmla="*/ 657 w 701"/>
                      <a:gd name="T35" fmla="*/ 151 h 490"/>
                      <a:gd name="T36" fmla="*/ 603 w 701"/>
                      <a:gd name="T37" fmla="*/ 71 h 490"/>
                      <a:gd name="T38" fmla="*/ 541 w 701"/>
                      <a:gd name="T39" fmla="*/ 27 h 490"/>
                      <a:gd name="T40" fmla="*/ 426 w 701"/>
                      <a:gd name="T41" fmla="*/ 0 h 490"/>
                      <a:gd name="T42" fmla="*/ 311 w 701"/>
                      <a:gd name="T43" fmla="*/ 0 h 490"/>
                      <a:gd name="T44" fmla="*/ 178 w 701"/>
                      <a:gd name="T45" fmla="*/ 18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01" h="490">
                        <a:moveTo>
                          <a:pt x="178" y="18"/>
                        </a:moveTo>
                        <a:lnTo>
                          <a:pt x="116" y="54"/>
                        </a:lnTo>
                        <a:lnTo>
                          <a:pt x="61" y="98"/>
                        </a:lnTo>
                        <a:lnTo>
                          <a:pt x="18" y="142"/>
                        </a:lnTo>
                        <a:lnTo>
                          <a:pt x="0" y="213"/>
                        </a:lnTo>
                        <a:lnTo>
                          <a:pt x="0" y="302"/>
                        </a:lnTo>
                        <a:lnTo>
                          <a:pt x="9" y="373"/>
                        </a:lnTo>
                        <a:lnTo>
                          <a:pt x="62" y="399"/>
                        </a:lnTo>
                        <a:lnTo>
                          <a:pt x="169" y="417"/>
                        </a:lnTo>
                        <a:lnTo>
                          <a:pt x="258" y="453"/>
                        </a:lnTo>
                        <a:lnTo>
                          <a:pt x="346" y="490"/>
                        </a:lnTo>
                        <a:lnTo>
                          <a:pt x="435" y="472"/>
                        </a:lnTo>
                        <a:lnTo>
                          <a:pt x="515" y="472"/>
                        </a:lnTo>
                        <a:lnTo>
                          <a:pt x="603" y="453"/>
                        </a:lnTo>
                        <a:lnTo>
                          <a:pt x="701" y="444"/>
                        </a:lnTo>
                        <a:lnTo>
                          <a:pt x="683" y="328"/>
                        </a:lnTo>
                        <a:lnTo>
                          <a:pt x="683" y="249"/>
                        </a:lnTo>
                        <a:lnTo>
                          <a:pt x="657" y="151"/>
                        </a:lnTo>
                        <a:lnTo>
                          <a:pt x="603" y="71"/>
                        </a:lnTo>
                        <a:lnTo>
                          <a:pt x="541" y="27"/>
                        </a:lnTo>
                        <a:lnTo>
                          <a:pt x="426" y="0"/>
                        </a:lnTo>
                        <a:lnTo>
                          <a:pt x="311" y="0"/>
                        </a:lnTo>
                        <a:lnTo>
                          <a:pt x="178" y="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85" name="Freeform 53"/>
                  <p:cNvSpPr>
                    <a:spLocks/>
                  </p:cNvSpPr>
                  <p:nvPr/>
                </p:nvSpPr>
                <p:spPr bwMode="auto">
                  <a:xfrm>
                    <a:off x="2240" y="2003"/>
                    <a:ext cx="401" cy="267"/>
                  </a:xfrm>
                  <a:custGeom>
                    <a:avLst/>
                    <a:gdLst>
                      <a:gd name="T0" fmla="*/ 0 w 803"/>
                      <a:gd name="T1" fmla="*/ 0 h 534"/>
                      <a:gd name="T2" fmla="*/ 36 w 803"/>
                      <a:gd name="T3" fmla="*/ 71 h 534"/>
                      <a:gd name="T4" fmla="*/ 71 w 803"/>
                      <a:gd name="T5" fmla="*/ 160 h 534"/>
                      <a:gd name="T6" fmla="*/ 89 w 803"/>
                      <a:gd name="T7" fmla="*/ 239 h 534"/>
                      <a:gd name="T8" fmla="*/ 107 w 803"/>
                      <a:gd name="T9" fmla="*/ 328 h 534"/>
                      <a:gd name="T10" fmla="*/ 124 w 803"/>
                      <a:gd name="T11" fmla="*/ 417 h 534"/>
                      <a:gd name="T12" fmla="*/ 204 w 803"/>
                      <a:gd name="T13" fmla="*/ 454 h 534"/>
                      <a:gd name="T14" fmla="*/ 302 w 803"/>
                      <a:gd name="T15" fmla="*/ 463 h 534"/>
                      <a:gd name="T16" fmla="*/ 408 w 803"/>
                      <a:gd name="T17" fmla="*/ 454 h 534"/>
                      <a:gd name="T18" fmla="*/ 461 w 803"/>
                      <a:gd name="T19" fmla="*/ 445 h 534"/>
                      <a:gd name="T20" fmla="*/ 515 w 803"/>
                      <a:gd name="T21" fmla="*/ 445 h 534"/>
                      <a:gd name="T22" fmla="*/ 586 w 803"/>
                      <a:gd name="T23" fmla="*/ 480 h 534"/>
                      <a:gd name="T24" fmla="*/ 657 w 803"/>
                      <a:gd name="T25" fmla="*/ 534 h 534"/>
                      <a:gd name="T26" fmla="*/ 719 w 803"/>
                      <a:gd name="T27" fmla="*/ 454 h 534"/>
                      <a:gd name="T28" fmla="*/ 754 w 803"/>
                      <a:gd name="T29" fmla="*/ 399 h 534"/>
                      <a:gd name="T30" fmla="*/ 803 w 803"/>
                      <a:gd name="T31" fmla="*/ 355 h 534"/>
                      <a:gd name="T32" fmla="*/ 745 w 803"/>
                      <a:gd name="T33" fmla="*/ 300 h 534"/>
                      <a:gd name="T34" fmla="*/ 658 w 803"/>
                      <a:gd name="T35" fmla="*/ 232 h 534"/>
                      <a:gd name="T36" fmla="*/ 591 w 803"/>
                      <a:gd name="T37" fmla="*/ 198 h 534"/>
                      <a:gd name="T38" fmla="*/ 501 w 803"/>
                      <a:gd name="T39" fmla="*/ 154 h 534"/>
                      <a:gd name="T40" fmla="*/ 435 w 803"/>
                      <a:gd name="T41" fmla="*/ 127 h 534"/>
                      <a:gd name="T42" fmla="*/ 330 w 803"/>
                      <a:gd name="T43" fmla="*/ 87 h 534"/>
                      <a:gd name="T44" fmla="*/ 240 w 803"/>
                      <a:gd name="T45" fmla="*/ 58 h 534"/>
                      <a:gd name="T46" fmla="*/ 142 w 803"/>
                      <a:gd name="T47" fmla="*/ 30 h 534"/>
                      <a:gd name="T48" fmla="*/ 0 w 803"/>
                      <a:gd name="T49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03" h="534">
                        <a:moveTo>
                          <a:pt x="0" y="0"/>
                        </a:moveTo>
                        <a:lnTo>
                          <a:pt x="36" y="71"/>
                        </a:lnTo>
                        <a:lnTo>
                          <a:pt x="71" y="160"/>
                        </a:lnTo>
                        <a:lnTo>
                          <a:pt x="89" y="239"/>
                        </a:lnTo>
                        <a:lnTo>
                          <a:pt x="107" y="328"/>
                        </a:lnTo>
                        <a:lnTo>
                          <a:pt x="124" y="417"/>
                        </a:lnTo>
                        <a:lnTo>
                          <a:pt x="204" y="454"/>
                        </a:lnTo>
                        <a:lnTo>
                          <a:pt x="302" y="463"/>
                        </a:lnTo>
                        <a:lnTo>
                          <a:pt x="408" y="454"/>
                        </a:lnTo>
                        <a:lnTo>
                          <a:pt x="461" y="445"/>
                        </a:lnTo>
                        <a:lnTo>
                          <a:pt x="515" y="445"/>
                        </a:lnTo>
                        <a:lnTo>
                          <a:pt x="586" y="480"/>
                        </a:lnTo>
                        <a:lnTo>
                          <a:pt x="657" y="534"/>
                        </a:lnTo>
                        <a:lnTo>
                          <a:pt x="719" y="454"/>
                        </a:lnTo>
                        <a:lnTo>
                          <a:pt x="754" y="399"/>
                        </a:lnTo>
                        <a:lnTo>
                          <a:pt x="803" y="355"/>
                        </a:lnTo>
                        <a:lnTo>
                          <a:pt x="745" y="300"/>
                        </a:lnTo>
                        <a:lnTo>
                          <a:pt x="658" y="232"/>
                        </a:lnTo>
                        <a:lnTo>
                          <a:pt x="591" y="198"/>
                        </a:lnTo>
                        <a:lnTo>
                          <a:pt x="501" y="154"/>
                        </a:lnTo>
                        <a:lnTo>
                          <a:pt x="435" y="127"/>
                        </a:lnTo>
                        <a:lnTo>
                          <a:pt x="330" y="87"/>
                        </a:lnTo>
                        <a:lnTo>
                          <a:pt x="240" y="58"/>
                        </a:lnTo>
                        <a:lnTo>
                          <a:pt x="142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86" name="Freeform 54"/>
                  <p:cNvSpPr>
                    <a:spLocks/>
                  </p:cNvSpPr>
                  <p:nvPr/>
                </p:nvSpPr>
                <p:spPr bwMode="auto">
                  <a:xfrm>
                    <a:off x="1875" y="1978"/>
                    <a:ext cx="140" cy="57"/>
                  </a:xfrm>
                  <a:custGeom>
                    <a:avLst/>
                    <a:gdLst>
                      <a:gd name="T0" fmla="*/ 281 w 281"/>
                      <a:gd name="T1" fmla="*/ 0 h 114"/>
                      <a:gd name="T2" fmla="*/ 193 w 281"/>
                      <a:gd name="T3" fmla="*/ 37 h 114"/>
                      <a:gd name="T4" fmla="*/ 151 w 281"/>
                      <a:gd name="T5" fmla="*/ 71 h 114"/>
                      <a:gd name="T6" fmla="*/ 88 w 281"/>
                      <a:gd name="T7" fmla="*/ 114 h 114"/>
                      <a:gd name="T8" fmla="*/ 0 w 281"/>
                      <a:gd name="T9" fmla="*/ 43 h 114"/>
                      <a:gd name="T10" fmla="*/ 9 w 281"/>
                      <a:gd name="T11" fmla="*/ 34 h 114"/>
                      <a:gd name="T12" fmla="*/ 124 w 281"/>
                      <a:gd name="T13" fmla="*/ 16 h 114"/>
                      <a:gd name="T14" fmla="*/ 199 w 281"/>
                      <a:gd name="T15" fmla="*/ 9 h 114"/>
                      <a:gd name="T16" fmla="*/ 281 w 281"/>
                      <a:gd name="T17" fmla="*/ 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1" h="114">
                        <a:moveTo>
                          <a:pt x="281" y="0"/>
                        </a:moveTo>
                        <a:lnTo>
                          <a:pt x="193" y="37"/>
                        </a:lnTo>
                        <a:lnTo>
                          <a:pt x="151" y="71"/>
                        </a:lnTo>
                        <a:lnTo>
                          <a:pt x="88" y="114"/>
                        </a:lnTo>
                        <a:lnTo>
                          <a:pt x="0" y="43"/>
                        </a:lnTo>
                        <a:lnTo>
                          <a:pt x="9" y="34"/>
                        </a:lnTo>
                        <a:lnTo>
                          <a:pt x="124" y="16"/>
                        </a:lnTo>
                        <a:lnTo>
                          <a:pt x="199" y="9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87" name="Freeform 55"/>
                  <p:cNvSpPr>
                    <a:spLocks/>
                  </p:cNvSpPr>
                  <p:nvPr/>
                </p:nvSpPr>
                <p:spPr bwMode="auto">
                  <a:xfrm>
                    <a:off x="1578" y="2012"/>
                    <a:ext cx="331" cy="231"/>
                  </a:xfrm>
                  <a:custGeom>
                    <a:avLst/>
                    <a:gdLst>
                      <a:gd name="T0" fmla="*/ 540 w 661"/>
                      <a:gd name="T1" fmla="*/ 9 h 461"/>
                      <a:gd name="T2" fmla="*/ 594 w 661"/>
                      <a:gd name="T3" fmla="*/ 35 h 461"/>
                      <a:gd name="T4" fmla="*/ 621 w 661"/>
                      <a:gd name="T5" fmla="*/ 71 h 461"/>
                      <a:gd name="T6" fmla="*/ 656 w 661"/>
                      <a:gd name="T7" fmla="*/ 171 h 461"/>
                      <a:gd name="T8" fmla="*/ 656 w 661"/>
                      <a:gd name="T9" fmla="*/ 233 h 461"/>
                      <a:gd name="T10" fmla="*/ 661 w 661"/>
                      <a:gd name="T11" fmla="*/ 328 h 461"/>
                      <a:gd name="T12" fmla="*/ 581 w 661"/>
                      <a:gd name="T13" fmla="*/ 356 h 461"/>
                      <a:gd name="T14" fmla="*/ 510 w 661"/>
                      <a:gd name="T15" fmla="*/ 384 h 461"/>
                      <a:gd name="T16" fmla="*/ 435 w 661"/>
                      <a:gd name="T17" fmla="*/ 424 h 461"/>
                      <a:gd name="T18" fmla="*/ 387 w 661"/>
                      <a:gd name="T19" fmla="*/ 461 h 461"/>
                      <a:gd name="T20" fmla="*/ 310 w 661"/>
                      <a:gd name="T21" fmla="*/ 456 h 461"/>
                      <a:gd name="T22" fmla="*/ 210 w 661"/>
                      <a:gd name="T23" fmla="*/ 415 h 461"/>
                      <a:gd name="T24" fmla="*/ 117 w 661"/>
                      <a:gd name="T25" fmla="*/ 394 h 461"/>
                      <a:gd name="T26" fmla="*/ 9 w 661"/>
                      <a:gd name="T27" fmla="*/ 384 h 461"/>
                      <a:gd name="T28" fmla="*/ 0 w 661"/>
                      <a:gd name="T29" fmla="*/ 343 h 461"/>
                      <a:gd name="T30" fmla="*/ 35 w 661"/>
                      <a:gd name="T31" fmla="*/ 288 h 461"/>
                      <a:gd name="T32" fmla="*/ 103 w 661"/>
                      <a:gd name="T33" fmla="*/ 224 h 461"/>
                      <a:gd name="T34" fmla="*/ 171 w 661"/>
                      <a:gd name="T35" fmla="*/ 167 h 461"/>
                      <a:gd name="T36" fmla="*/ 256 w 661"/>
                      <a:gd name="T37" fmla="*/ 109 h 461"/>
                      <a:gd name="T38" fmla="*/ 350 w 661"/>
                      <a:gd name="T39" fmla="*/ 50 h 461"/>
                      <a:gd name="T40" fmla="*/ 452 w 661"/>
                      <a:gd name="T41" fmla="*/ 10 h 461"/>
                      <a:gd name="T42" fmla="*/ 501 w 661"/>
                      <a:gd name="T43" fmla="*/ 0 h 461"/>
                      <a:gd name="T44" fmla="*/ 540 w 661"/>
                      <a:gd name="T45" fmla="*/ 9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61" h="461">
                        <a:moveTo>
                          <a:pt x="540" y="9"/>
                        </a:moveTo>
                        <a:lnTo>
                          <a:pt x="594" y="35"/>
                        </a:lnTo>
                        <a:lnTo>
                          <a:pt x="621" y="71"/>
                        </a:lnTo>
                        <a:lnTo>
                          <a:pt x="656" y="171"/>
                        </a:lnTo>
                        <a:lnTo>
                          <a:pt x="656" y="233"/>
                        </a:lnTo>
                        <a:lnTo>
                          <a:pt x="661" y="328"/>
                        </a:lnTo>
                        <a:lnTo>
                          <a:pt x="581" y="356"/>
                        </a:lnTo>
                        <a:lnTo>
                          <a:pt x="510" y="384"/>
                        </a:lnTo>
                        <a:lnTo>
                          <a:pt x="435" y="424"/>
                        </a:lnTo>
                        <a:lnTo>
                          <a:pt x="387" y="461"/>
                        </a:lnTo>
                        <a:lnTo>
                          <a:pt x="310" y="456"/>
                        </a:lnTo>
                        <a:lnTo>
                          <a:pt x="210" y="415"/>
                        </a:lnTo>
                        <a:lnTo>
                          <a:pt x="117" y="394"/>
                        </a:lnTo>
                        <a:lnTo>
                          <a:pt x="9" y="384"/>
                        </a:lnTo>
                        <a:lnTo>
                          <a:pt x="0" y="343"/>
                        </a:lnTo>
                        <a:lnTo>
                          <a:pt x="35" y="288"/>
                        </a:lnTo>
                        <a:lnTo>
                          <a:pt x="103" y="224"/>
                        </a:lnTo>
                        <a:lnTo>
                          <a:pt x="171" y="167"/>
                        </a:lnTo>
                        <a:lnTo>
                          <a:pt x="256" y="109"/>
                        </a:lnTo>
                        <a:lnTo>
                          <a:pt x="350" y="50"/>
                        </a:lnTo>
                        <a:lnTo>
                          <a:pt x="452" y="10"/>
                        </a:lnTo>
                        <a:lnTo>
                          <a:pt x="501" y="0"/>
                        </a:lnTo>
                        <a:lnTo>
                          <a:pt x="540" y="9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88" name="Freeform 56"/>
                  <p:cNvSpPr>
                    <a:spLocks/>
                  </p:cNvSpPr>
                  <p:nvPr/>
                </p:nvSpPr>
                <p:spPr bwMode="auto">
                  <a:xfrm>
                    <a:off x="1454" y="2226"/>
                    <a:ext cx="298" cy="359"/>
                  </a:xfrm>
                  <a:custGeom>
                    <a:avLst/>
                    <a:gdLst>
                      <a:gd name="T0" fmla="*/ 258 w 596"/>
                      <a:gd name="T1" fmla="*/ 0 h 718"/>
                      <a:gd name="T2" fmla="*/ 338 w 596"/>
                      <a:gd name="T3" fmla="*/ 9 h 718"/>
                      <a:gd name="T4" fmla="*/ 409 w 596"/>
                      <a:gd name="T5" fmla="*/ 26 h 718"/>
                      <a:gd name="T6" fmla="*/ 462 w 596"/>
                      <a:gd name="T7" fmla="*/ 53 h 718"/>
                      <a:gd name="T8" fmla="*/ 570 w 596"/>
                      <a:gd name="T9" fmla="*/ 89 h 718"/>
                      <a:gd name="T10" fmla="*/ 596 w 596"/>
                      <a:gd name="T11" fmla="*/ 319 h 718"/>
                      <a:gd name="T12" fmla="*/ 596 w 596"/>
                      <a:gd name="T13" fmla="*/ 470 h 718"/>
                      <a:gd name="T14" fmla="*/ 596 w 596"/>
                      <a:gd name="T15" fmla="*/ 692 h 718"/>
                      <a:gd name="T16" fmla="*/ 552 w 596"/>
                      <a:gd name="T17" fmla="*/ 718 h 718"/>
                      <a:gd name="T18" fmla="*/ 490 w 596"/>
                      <a:gd name="T19" fmla="*/ 674 h 718"/>
                      <a:gd name="T20" fmla="*/ 431 w 596"/>
                      <a:gd name="T21" fmla="*/ 630 h 718"/>
                      <a:gd name="T22" fmla="*/ 379 w 596"/>
                      <a:gd name="T23" fmla="*/ 612 h 718"/>
                      <a:gd name="T24" fmla="*/ 320 w 596"/>
                      <a:gd name="T25" fmla="*/ 621 h 718"/>
                      <a:gd name="T26" fmla="*/ 275 w 596"/>
                      <a:gd name="T27" fmla="*/ 630 h 718"/>
                      <a:gd name="T28" fmla="*/ 169 w 596"/>
                      <a:gd name="T29" fmla="*/ 559 h 718"/>
                      <a:gd name="T30" fmla="*/ 98 w 596"/>
                      <a:gd name="T31" fmla="*/ 514 h 718"/>
                      <a:gd name="T32" fmla="*/ 0 w 596"/>
                      <a:gd name="T33" fmla="*/ 461 h 718"/>
                      <a:gd name="T34" fmla="*/ 80 w 596"/>
                      <a:gd name="T35" fmla="*/ 301 h 718"/>
                      <a:gd name="T36" fmla="*/ 151 w 596"/>
                      <a:gd name="T37" fmla="*/ 186 h 718"/>
                      <a:gd name="T38" fmla="*/ 258 w 596"/>
                      <a:gd name="T39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96" h="718">
                        <a:moveTo>
                          <a:pt x="258" y="0"/>
                        </a:moveTo>
                        <a:lnTo>
                          <a:pt x="338" y="9"/>
                        </a:lnTo>
                        <a:lnTo>
                          <a:pt x="409" y="26"/>
                        </a:lnTo>
                        <a:lnTo>
                          <a:pt x="462" y="53"/>
                        </a:lnTo>
                        <a:lnTo>
                          <a:pt x="570" y="89"/>
                        </a:lnTo>
                        <a:lnTo>
                          <a:pt x="596" y="319"/>
                        </a:lnTo>
                        <a:lnTo>
                          <a:pt x="596" y="470"/>
                        </a:lnTo>
                        <a:lnTo>
                          <a:pt x="596" y="692"/>
                        </a:lnTo>
                        <a:lnTo>
                          <a:pt x="552" y="718"/>
                        </a:lnTo>
                        <a:lnTo>
                          <a:pt x="490" y="674"/>
                        </a:lnTo>
                        <a:lnTo>
                          <a:pt x="431" y="630"/>
                        </a:lnTo>
                        <a:lnTo>
                          <a:pt x="379" y="612"/>
                        </a:lnTo>
                        <a:lnTo>
                          <a:pt x="320" y="621"/>
                        </a:lnTo>
                        <a:lnTo>
                          <a:pt x="275" y="630"/>
                        </a:lnTo>
                        <a:lnTo>
                          <a:pt x="169" y="559"/>
                        </a:lnTo>
                        <a:lnTo>
                          <a:pt x="98" y="514"/>
                        </a:lnTo>
                        <a:lnTo>
                          <a:pt x="0" y="461"/>
                        </a:lnTo>
                        <a:lnTo>
                          <a:pt x="80" y="301"/>
                        </a:lnTo>
                        <a:lnTo>
                          <a:pt x="151" y="186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89" name="Freeform 57"/>
                  <p:cNvSpPr>
                    <a:spLocks/>
                  </p:cNvSpPr>
                  <p:nvPr/>
                </p:nvSpPr>
                <p:spPr bwMode="auto">
                  <a:xfrm>
                    <a:off x="1761" y="2194"/>
                    <a:ext cx="293" cy="413"/>
                  </a:xfrm>
                  <a:custGeom>
                    <a:avLst/>
                    <a:gdLst>
                      <a:gd name="T0" fmla="*/ 0 w 586"/>
                      <a:gd name="T1" fmla="*/ 153 h 827"/>
                      <a:gd name="T2" fmla="*/ 115 w 586"/>
                      <a:gd name="T3" fmla="*/ 73 h 827"/>
                      <a:gd name="T4" fmla="*/ 222 w 586"/>
                      <a:gd name="T5" fmla="*/ 36 h 827"/>
                      <a:gd name="T6" fmla="*/ 311 w 586"/>
                      <a:gd name="T7" fmla="*/ 0 h 827"/>
                      <a:gd name="T8" fmla="*/ 399 w 586"/>
                      <a:gd name="T9" fmla="*/ 27 h 827"/>
                      <a:gd name="T10" fmla="*/ 506 w 586"/>
                      <a:gd name="T11" fmla="*/ 73 h 827"/>
                      <a:gd name="T12" fmla="*/ 586 w 586"/>
                      <a:gd name="T13" fmla="*/ 135 h 827"/>
                      <a:gd name="T14" fmla="*/ 586 w 586"/>
                      <a:gd name="T15" fmla="*/ 312 h 827"/>
                      <a:gd name="T16" fmla="*/ 577 w 586"/>
                      <a:gd name="T17" fmla="*/ 454 h 827"/>
                      <a:gd name="T18" fmla="*/ 577 w 586"/>
                      <a:gd name="T19" fmla="*/ 561 h 827"/>
                      <a:gd name="T20" fmla="*/ 577 w 586"/>
                      <a:gd name="T21" fmla="*/ 711 h 827"/>
                      <a:gd name="T22" fmla="*/ 488 w 586"/>
                      <a:gd name="T23" fmla="*/ 782 h 827"/>
                      <a:gd name="T24" fmla="*/ 417 w 586"/>
                      <a:gd name="T25" fmla="*/ 827 h 827"/>
                      <a:gd name="T26" fmla="*/ 373 w 586"/>
                      <a:gd name="T27" fmla="*/ 818 h 827"/>
                      <a:gd name="T28" fmla="*/ 266 w 586"/>
                      <a:gd name="T29" fmla="*/ 747 h 827"/>
                      <a:gd name="T30" fmla="*/ 240 w 586"/>
                      <a:gd name="T31" fmla="*/ 720 h 827"/>
                      <a:gd name="T32" fmla="*/ 204 w 586"/>
                      <a:gd name="T33" fmla="*/ 711 h 827"/>
                      <a:gd name="T34" fmla="*/ 169 w 586"/>
                      <a:gd name="T35" fmla="*/ 711 h 827"/>
                      <a:gd name="T36" fmla="*/ 71 w 586"/>
                      <a:gd name="T37" fmla="*/ 782 h 827"/>
                      <a:gd name="T38" fmla="*/ 44 w 586"/>
                      <a:gd name="T39" fmla="*/ 773 h 827"/>
                      <a:gd name="T40" fmla="*/ 27 w 586"/>
                      <a:gd name="T41" fmla="*/ 676 h 827"/>
                      <a:gd name="T42" fmla="*/ 18 w 586"/>
                      <a:gd name="T43" fmla="*/ 552 h 827"/>
                      <a:gd name="T44" fmla="*/ 18 w 586"/>
                      <a:gd name="T45" fmla="*/ 419 h 827"/>
                      <a:gd name="T46" fmla="*/ 27 w 586"/>
                      <a:gd name="T47" fmla="*/ 303 h 827"/>
                      <a:gd name="T48" fmla="*/ 0 w 586"/>
                      <a:gd name="T49" fmla="*/ 15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86" h="827">
                        <a:moveTo>
                          <a:pt x="0" y="153"/>
                        </a:moveTo>
                        <a:lnTo>
                          <a:pt x="115" y="73"/>
                        </a:lnTo>
                        <a:lnTo>
                          <a:pt x="222" y="36"/>
                        </a:lnTo>
                        <a:lnTo>
                          <a:pt x="311" y="0"/>
                        </a:lnTo>
                        <a:lnTo>
                          <a:pt x="399" y="27"/>
                        </a:lnTo>
                        <a:lnTo>
                          <a:pt x="506" y="73"/>
                        </a:lnTo>
                        <a:lnTo>
                          <a:pt x="586" y="135"/>
                        </a:lnTo>
                        <a:lnTo>
                          <a:pt x="586" y="312"/>
                        </a:lnTo>
                        <a:lnTo>
                          <a:pt x="577" y="454"/>
                        </a:lnTo>
                        <a:lnTo>
                          <a:pt x="577" y="561"/>
                        </a:lnTo>
                        <a:lnTo>
                          <a:pt x="577" y="711"/>
                        </a:lnTo>
                        <a:lnTo>
                          <a:pt x="488" y="782"/>
                        </a:lnTo>
                        <a:lnTo>
                          <a:pt x="417" y="827"/>
                        </a:lnTo>
                        <a:lnTo>
                          <a:pt x="373" y="818"/>
                        </a:lnTo>
                        <a:lnTo>
                          <a:pt x="266" y="747"/>
                        </a:lnTo>
                        <a:lnTo>
                          <a:pt x="240" y="720"/>
                        </a:lnTo>
                        <a:lnTo>
                          <a:pt x="204" y="711"/>
                        </a:lnTo>
                        <a:lnTo>
                          <a:pt x="169" y="711"/>
                        </a:lnTo>
                        <a:lnTo>
                          <a:pt x="71" y="782"/>
                        </a:lnTo>
                        <a:lnTo>
                          <a:pt x="44" y="773"/>
                        </a:lnTo>
                        <a:lnTo>
                          <a:pt x="27" y="676"/>
                        </a:lnTo>
                        <a:lnTo>
                          <a:pt x="18" y="552"/>
                        </a:lnTo>
                        <a:lnTo>
                          <a:pt x="18" y="419"/>
                        </a:lnTo>
                        <a:lnTo>
                          <a:pt x="27" y="303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0" name="Freeform 58"/>
                  <p:cNvSpPr>
                    <a:spLocks/>
                  </p:cNvSpPr>
                  <p:nvPr/>
                </p:nvSpPr>
                <p:spPr bwMode="auto">
                  <a:xfrm>
                    <a:off x="2072" y="2244"/>
                    <a:ext cx="279" cy="346"/>
                  </a:xfrm>
                  <a:custGeom>
                    <a:avLst/>
                    <a:gdLst>
                      <a:gd name="T0" fmla="*/ 35 w 559"/>
                      <a:gd name="T1" fmla="*/ 36 h 692"/>
                      <a:gd name="T2" fmla="*/ 53 w 559"/>
                      <a:gd name="T3" fmla="*/ 27 h 692"/>
                      <a:gd name="T4" fmla="*/ 106 w 559"/>
                      <a:gd name="T5" fmla="*/ 9 h 692"/>
                      <a:gd name="T6" fmla="*/ 213 w 559"/>
                      <a:gd name="T7" fmla="*/ 0 h 692"/>
                      <a:gd name="T8" fmla="*/ 284 w 559"/>
                      <a:gd name="T9" fmla="*/ 0 h 692"/>
                      <a:gd name="T10" fmla="*/ 373 w 559"/>
                      <a:gd name="T11" fmla="*/ 0 h 692"/>
                      <a:gd name="T12" fmla="*/ 461 w 559"/>
                      <a:gd name="T13" fmla="*/ 0 h 692"/>
                      <a:gd name="T14" fmla="*/ 488 w 559"/>
                      <a:gd name="T15" fmla="*/ 18 h 692"/>
                      <a:gd name="T16" fmla="*/ 515 w 559"/>
                      <a:gd name="T17" fmla="*/ 213 h 692"/>
                      <a:gd name="T18" fmla="*/ 541 w 559"/>
                      <a:gd name="T19" fmla="*/ 408 h 692"/>
                      <a:gd name="T20" fmla="*/ 559 w 559"/>
                      <a:gd name="T21" fmla="*/ 630 h 692"/>
                      <a:gd name="T22" fmla="*/ 452 w 559"/>
                      <a:gd name="T23" fmla="*/ 639 h 692"/>
                      <a:gd name="T24" fmla="*/ 319 w 559"/>
                      <a:gd name="T25" fmla="*/ 657 h 692"/>
                      <a:gd name="T26" fmla="*/ 240 w 559"/>
                      <a:gd name="T27" fmla="*/ 683 h 692"/>
                      <a:gd name="T28" fmla="*/ 177 w 559"/>
                      <a:gd name="T29" fmla="*/ 692 h 692"/>
                      <a:gd name="T30" fmla="*/ 89 w 559"/>
                      <a:gd name="T31" fmla="*/ 657 h 692"/>
                      <a:gd name="T32" fmla="*/ 27 w 559"/>
                      <a:gd name="T33" fmla="*/ 621 h 692"/>
                      <a:gd name="T34" fmla="*/ 9 w 559"/>
                      <a:gd name="T35" fmla="*/ 444 h 692"/>
                      <a:gd name="T36" fmla="*/ 9 w 559"/>
                      <a:gd name="T37" fmla="*/ 320 h 692"/>
                      <a:gd name="T38" fmla="*/ 0 w 559"/>
                      <a:gd name="T39" fmla="*/ 160 h 692"/>
                      <a:gd name="T40" fmla="*/ 35 w 559"/>
                      <a:gd name="T41" fmla="*/ 36 h 6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59" h="692">
                        <a:moveTo>
                          <a:pt x="35" y="36"/>
                        </a:moveTo>
                        <a:lnTo>
                          <a:pt x="53" y="27"/>
                        </a:lnTo>
                        <a:lnTo>
                          <a:pt x="106" y="9"/>
                        </a:lnTo>
                        <a:lnTo>
                          <a:pt x="213" y="0"/>
                        </a:lnTo>
                        <a:lnTo>
                          <a:pt x="284" y="0"/>
                        </a:lnTo>
                        <a:lnTo>
                          <a:pt x="373" y="0"/>
                        </a:lnTo>
                        <a:lnTo>
                          <a:pt x="461" y="0"/>
                        </a:lnTo>
                        <a:lnTo>
                          <a:pt x="488" y="18"/>
                        </a:lnTo>
                        <a:lnTo>
                          <a:pt x="515" y="213"/>
                        </a:lnTo>
                        <a:lnTo>
                          <a:pt x="541" y="408"/>
                        </a:lnTo>
                        <a:lnTo>
                          <a:pt x="559" y="630"/>
                        </a:lnTo>
                        <a:lnTo>
                          <a:pt x="452" y="639"/>
                        </a:lnTo>
                        <a:lnTo>
                          <a:pt x="319" y="657"/>
                        </a:lnTo>
                        <a:lnTo>
                          <a:pt x="240" y="683"/>
                        </a:lnTo>
                        <a:lnTo>
                          <a:pt x="177" y="692"/>
                        </a:lnTo>
                        <a:lnTo>
                          <a:pt x="89" y="657"/>
                        </a:lnTo>
                        <a:lnTo>
                          <a:pt x="27" y="621"/>
                        </a:lnTo>
                        <a:lnTo>
                          <a:pt x="9" y="444"/>
                        </a:lnTo>
                        <a:lnTo>
                          <a:pt x="9" y="320"/>
                        </a:lnTo>
                        <a:lnTo>
                          <a:pt x="0" y="160"/>
                        </a:ln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1" name="Freeform 59"/>
                  <p:cNvSpPr>
                    <a:spLocks/>
                  </p:cNvSpPr>
                  <p:nvPr/>
                </p:nvSpPr>
                <p:spPr bwMode="auto">
                  <a:xfrm>
                    <a:off x="2346" y="2248"/>
                    <a:ext cx="315" cy="355"/>
                  </a:xfrm>
                  <a:custGeom>
                    <a:avLst/>
                    <a:gdLst>
                      <a:gd name="T0" fmla="*/ 0 w 630"/>
                      <a:gd name="T1" fmla="*/ 36 h 710"/>
                      <a:gd name="T2" fmla="*/ 80 w 630"/>
                      <a:gd name="T3" fmla="*/ 27 h 710"/>
                      <a:gd name="T4" fmla="*/ 151 w 630"/>
                      <a:gd name="T5" fmla="*/ 18 h 710"/>
                      <a:gd name="T6" fmla="*/ 204 w 630"/>
                      <a:gd name="T7" fmla="*/ 0 h 710"/>
                      <a:gd name="T8" fmla="*/ 257 w 630"/>
                      <a:gd name="T9" fmla="*/ 0 h 710"/>
                      <a:gd name="T10" fmla="*/ 319 w 630"/>
                      <a:gd name="T11" fmla="*/ 18 h 710"/>
                      <a:gd name="T12" fmla="*/ 417 w 630"/>
                      <a:gd name="T13" fmla="*/ 98 h 710"/>
                      <a:gd name="T14" fmla="*/ 497 w 630"/>
                      <a:gd name="T15" fmla="*/ 151 h 710"/>
                      <a:gd name="T16" fmla="*/ 550 w 630"/>
                      <a:gd name="T17" fmla="*/ 240 h 710"/>
                      <a:gd name="T18" fmla="*/ 612 w 630"/>
                      <a:gd name="T19" fmla="*/ 346 h 710"/>
                      <a:gd name="T20" fmla="*/ 630 w 630"/>
                      <a:gd name="T21" fmla="*/ 382 h 710"/>
                      <a:gd name="T22" fmla="*/ 603 w 630"/>
                      <a:gd name="T23" fmla="*/ 497 h 710"/>
                      <a:gd name="T24" fmla="*/ 559 w 630"/>
                      <a:gd name="T25" fmla="*/ 621 h 710"/>
                      <a:gd name="T26" fmla="*/ 452 w 630"/>
                      <a:gd name="T27" fmla="*/ 701 h 710"/>
                      <a:gd name="T28" fmla="*/ 364 w 630"/>
                      <a:gd name="T29" fmla="*/ 710 h 710"/>
                      <a:gd name="T30" fmla="*/ 231 w 630"/>
                      <a:gd name="T31" fmla="*/ 701 h 710"/>
                      <a:gd name="T32" fmla="*/ 115 w 630"/>
                      <a:gd name="T33" fmla="*/ 674 h 710"/>
                      <a:gd name="T34" fmla="*/ 62 w 630"/>
                      <a:gd name="T35" fmla="*/ 621 h 710"/>
                      <a:gd name="T36" fmla="*/ 18 w 630"/>
                      <a:gd name="T37" fmla="*/ 346 h 710"/>
                      <a:gd name="T38" fmla="*/ 0 w 630"/>
                      <a:gd name="T39" fmla="*/ 151 h 710"/>
                      <a:gd name="T40" fmla="*/ 0 w 630"/>
                      <a:gd name="T41" fmla="*/ 36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30" h="710">
                        <a:moveTo>
                          <a:pt x="0" y="36"/>
                        </a:moveTo>
                        <a:lnTo>
                          <a:pt x="80" y="27"/>
                        </a:lnTo>
                        <a:lnTo>
                          <a:pt x="151" y="18"/>
                        </a:lnTo>
                        <a:lnTo>
                          <a:pt x="204" y="0"/>
                        </a:lnTo>
                        <a:lnTo>
                          <a:pt x="257" y="0"/>
                        </a:lnTo>
                        <a:lnTo>
                          <a:pt x="319" y="18"/>
                        </a:lnTo>
                        <a:lnTo>
                          <a:pt x="417" y="98"/>
                        </a:lnTo>
                        <a:lnTo>
                          <a:pt x="497" y="151"/>
                        </a:lnTo>
                        <a:lnTo>
                          <a:pt x="550" y="240"/>
                        </a:lnTo>
                        <a:lnTo>
                          <a:pt x="612" y="346"/>
                        </a:lnTo>
                        <a:lnTo>
                          <a:pt x="630" y="382"/>
                        </a:lnTo>
                        <a:lnTo>
                          <a:pt x="603" y="497"/>
                        </a:lnTo>
                        <a:lnTo>
                          <a:pt x="559" y="621"/>
                        </a:lnTo>
                        <a:lnTo>
                          <a:pt x="452" y="701"/>
                        </a:lnTo>
                        <a:lnTo>
                          <a:pt x="364" y="710"/>
                        </a:lnTo>
                        <a:lnTo>
                          <a:pt x="231" y="701"/>
                        </a:lnTo>
                        <a:lnTo>
                          <a:pt x="115" y="674"/>
                        </a:lnTo>
                        <a:lnTo>
                          <a:pt x="62" y="621"/>
                        </a:lnTo>
                        <a:lnTo>
                          <a:pt x="18" y="346"/>
                        </a:lnTo>
                        <a:lnTo>
                          <a:pt x="0" y="151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2" name="Freeform 60"/>
                  <p:cNvSpPr>
                    <a:spLocks/>
                  </p:cNvSpPr>
                  <p:nvPr/>
                </p:nvSpPr>
                <p:spPr bwMode="auto">
                  <a:xfrm>
                    <a:off x="2582" y="2199"/>
                    <a:ext cx="142" cy="231"/>
                  </a:xfrm>
                  <a:custGeom>
                    <a:avLst/>
                    <a:gdLst>
                      <a:gd name="T0" fmla="*/ 115 w 285"/>
                      <a:gd name="T1" fmla="*/ 0 h 463"/>
                      <a:gd name="T2" fmla="*/ 250 w 285"/>
                      <a:gd name="T3" fmla="*/ 179 h 463"/>
                      <a:gd name="T4" fmla="*/ 277 w 285"/>
                      <a:gd name="T5" fmla="*/ 232 h 463"/>
                      <a:gd name="T6" fmla="*/ 285 w 285"/>
                      <a:gd name="T7" fmla="*/ 303 h 463"/>
                      <a:gd name="T8" fmla="*/ 285 w 285"/>
                      <a:gd name="T9" fmla="*/ 365 h 463"/>
                      <a:gd name="T10" fmla="*/ 206 w 285"/>
                      <a:gd name="T11" fmla="*/ 463 h 463"/>
                      <a:gd name="T12" fmla="*/ 160 w 285"/>
                      <a:gd name="T13" fmla="*/ 383 h 463"/>
                      <a:gd name="T14" fmla="*/ 107 w 285"/>
                      <a:gd name="T15" fmla="*/ 294 h 463"/>
                      <a:gd name="T16" fmla="*/ 53 w 285"/>
                      <a:gd name="T17" fmla="*/ 232 h 463"/>
                      <a:gd name="T18" fmla="*/ 0 w 285"/>
                      <a:gd name="T19" fmla="*/ 188 h 463"/>
                      <a:gd name="T20" fmla="*/ 115 w 285"/>
                      <a:gd name="T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5" h="463">
                        <a:moveTo>
                          <a:pt x="115" y="0"/>
                        </a:moveTo>
                        <a:lnTo>
                          <a:pt x="250" y="179"/>
                        </a:lnTo>
                        <a:lnTo>
                          <a:pt x="277" y="232"/>
                        </a:lnTo>
                        <a:lnTo>
                          <a:pt x="285" y="303"/>
                        </a:lnTo>
                        <a:lnTo>
                          <a:pt x="285" y="365"/>
                        </a:lnTo>
                        <a:lnTo>
                          <a:pt x="206" y="463"/>
                        </a:lnTo>
                        <a:lnTo>
                          <a:pt x="160" y="383"/>
                        </a:lnTo>
                        <a:lnTo>
                          <a:pt x="107" y="294"/>
                        </a:lnTo>
                        <a:lnTo>
                          <a:pt x="53" y="232"/>
                        </a:lnTo>
                        <a:lnTo>
                          <a:pt x="0" y="188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3" name="Freeform 61"/>
                  <p:cNvSpPr>
                    <a:spLocks/>
                  </p:cNvSpPr>
                  <p:nvPr/>
                </p:nvSpPr>
                <p:spPr bwMode="auto">
                  <a:xfrm>
                    <a:off x="2693" y="2346"/>
                    <a:ext cx="121" cy="195"/>
                  </a:xfrm>
                  <a:custGeom>
                    <a:avLst/>
                    <a:gdLst>
                      <a:gd name="T0" fmla="*/ 98 w 243"/>
                      <a:gd name="T1" fmla="*/ 0 h 391"/>
                      <a:gd name="T2" fmla="*/ 98 w 243"/>
                      <a:gd name="T3" fmla="*/ 80 h 391"/>
                      <a:gd name="T4" fmla="*/ 80 w 243"/>
                      <a:gd name="T5" fmla="*/ 142 h 391"/>
                      <a:gd name="T6" fmla="*/ 0 w 243"/>
                      <a:gd name="T7" fmla="*/ 222 h 391"/>
                      <a:gd name="T8" fmla="*/ 62 w 243"/>
                      <a:gd name="T9" fmla="*/ 293 h 391"/>
                      <a:gd name="T10" fmla="*/ 125 w 243"/>
                      <a:gd name="T11" fmla="*/ 346 h 391"/>
                      <a:gd name="T12" fmla="*/ 187 w 243"/>
                      <a:gd name="T13" fmla="*/ 382 h 391"/>
                      <a:gd name="T14" fmla="*/ 213 w 243"/>
                      <a:gd name="T15" fmla="*/ 391 h 391"/>
                      <a:gd name="T16" fmla="*/ 213 w 243"/>
                      <a:gd name="T17" fmla="*/ 364 h 391"/>
                      <a:gd name="T18" fmla="*/ 213 w 243"/>
                      <a:gd name="T19" fmla="*/ 320 h 391"/>
                      <a:gd name="T20" fmla="*/ 213 w 243"/>
                      <a:gd name="T21" fmla="*/ 258 h 391"/>
                      <a:gd name="T22" fmla="*/ 222 w 243"/>
                      <a:gd name="T23" fmla="*/ 151 h 391"/>
                      <a:gd name="T24" fmla="*/ 243 w 243"/>
                      <a:gd name="T25" fmla="*/ 111 h 391"/>
                      <a:gd name="T26" fmla="*/ 153 w 243"/>
                      <a:gd name="T27" fmla="*/ 62 h 391"/>
                      <a:gd name="T28" fmla="*/ 98 w 243"/>
                      <a:gd name="T2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391">
                        <a:moveTo>
                          <a:pt x="98" y="0"/>
                        </a:moveTo>
                        <a:lnTo>
                          <a:pt x="98" y="80"/>
                        </a:lnTo>
                        <a:lnTo>
                          <a:pt x="80" y="142"/>
                        </a:lnTo>
                        <a:lnTo>
                          <a:pt x="0" y="222"/>
                        </a:lnTo>
                        <a:lnTo>
                          <a:pt x="62" y="293"/>
                        </a:lnTo>
                        <a:lnTo>
                          <a:pt x="125" y="346"/>
                        </a:lnTo>
                        <a:lnTo>
                          <a:pt x="187" y="382"/>
                        </a:lnTo>
                        <a:lnTo>
                          <a:pt x="213" y="391"/>
                        </a:lnTo>
                        <a:lnTo>
                          <a:pt x="213" y="364"/>
                        </a:lnTo>
                        <a:lnTo>
                          <a:pt x="213" y="320"/>
                        </a:lnTo>
                        <a:lnTo>
                          <a:pt x="213" y="258"/>
                        </a:lnTo>
                        <a:lnTo>
                          <a:pt x="222" y="151"/>
                        </a:lnTo>
                        <a:lnTo>
                          <a:pt x="243" y="111"/>
                        </a:lnTo>
                        <a:lnTo>
                          <a:pt x="153" y="62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4" name="Freeform 62"/>
                  <p:cNvSpPr>
                    <a:spLocks/>
                  </p:cNvSpPr>
                  <p:nvPr/>
                </p:nvSpPr>
                <p:spPr bwMode="auto">
                  <a:xfrm>
                    <a:off x="2630" y="2483"/>
                    <a:ext cx="170" cy="200"/>
                  </a:xfrm>
                  <a:custGeom>
                    <a:avLst/>
                    <a:gdLst>
                      <a:gd name="T0" fmla="*/ 99 w 338"/>
                      <a:gd name="T1" fmla="*/ 0 h 399"/>
                      <a:gd name="T2" fmla="*/ 241 w 338"/>
                      <a:gd name="T3" fmla="*/ 98 h 399"/>
                      <a:gd name="T4" fmla="*/ 338 w 338"/>
                      <a:gd name="T5" fmla="*/ 160 h 399"/>
                      <a:gd name="T6" fmla="*/ 321 w 338"/>
                      <a:gd name="T7" fmla="*/ 320 h 399"/>
                      <a:gd name="T8" fmla="*/ 241 w 338"/>
                      <a:gd name="T9" fmla="*/ 382 h 399"/>
                      <a:gd name="T10" fmla="*/ 187 w 338"/>
                      <a:gd name="T11" fmla="*/ 399 h 399"/>
                      <a:gd name="T12" fmla="*/ 125 w 338"/>
                      <a:gd name="T13" fmla="*/ 373 h 399"/>
                      <a:gd name="T14" fmla="*/ 80 w 338"/>
                      <a:gd name="T15" fmla="*/ 337 h 399"/>
                      <a:gd name="T16" fmla="*/ 0 w 338"/>
                      <a:gd name="T17" fmla="*/ 213 h 399"/>
                      <a:gd name="T18" fmla="*/ 99 w 338"/>
                      <a:gd name="T19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8" h="399">
                        <a:moveTo>
                          <a:pt x="99" y="0"/>
                        </a:moveTo>
                        <a:lnTo>
                          <a:pt x="241" y="98"/>
                        </a:lnTo>
                        <a:lnTo>
                          <a:pt x="338" y="160"/>
                        </a:lnTo>
                        <a:lnTo>
                          <a:pt x="321" y="320"/>
                        </a:lnTo>
                        <a:lnTo>
                          <a:pt x="241" y="382"/>
                        </a:lnTo>
                        <a:lnTo>
                          <a:pt x="187" y="399"/>
                        </a:lnTo>
                        <a:lnTo>
                          <a:pt x="125" y="373"/>
                        </a:lnTo>
                        <a:lnTo>
                          <a:pt x="80" y="337"/>
                        </a:lnTo>
                        <a:lnTo>
                          <a:pt x="0" y="21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5" name="Freeform 63"/>
                  <p:cNvSpPr>
                    <a:spLocks/>
                  </p:cNvSpPr>
                  <p:nvPr/>
                </p:nvSpPr>
                <p:spPr bwMode="auto">
                  <a:xfrm>
                    <a:off x="1402" y="2207"/>
                    <a:ext cx="162" cy="235"/>
                  </a:xfrm>
                  <a:custGeom>
                    <a:avLst/>
                    <a:gdLst>
                      <a:gd name="T0" fmla="*/ 315 w 324"/>
                      <a:gd name="T1" fmla="*/ 0 h 470"/>
                      <a:gd name="T2" fmla="*/ 324 w 324"/>
                      <a:gd name="T3" fmla="*/ 37 h 470"/>
                      <a:gd name="T4" fmla="*/ 238 w 324"/>
                      <a:gd name="T5" fmla="*/ 192 h 470"/>
                      <a:gd name="T6" fmla="*/ 173 w 324"/>
                      <a:gd name="T7" fmla="*/ 293 h 470"/>
                      <a:gd name="T8" fmla="*/ 55 w 324"/>
                      <a:gd name="T9" fmla="*/ 470 h 470"/>
                      <a:gd name="T10" fmla="*/ 12 w 324"/>
                      <a:gd name="T11" fmla="*/ 400 h 470"/>
                      <a:gd name="T12" fmla="*/ 0 w 324"/>
                      <a:gd name="T13" fmla="*/ 349 h 470"/>
                      <a:gd name="T14" fmla="*/ 35 w 324"/>
                      <a:gd name="T15" fmla="*/ 307 h 470"/>
                      <a:gd name="T16" fmla="*/ 84 w 324"/>
                      <a:gd name="T17" fmla="*/ 267 h 470"/>
                      <a:gd name="T18" fmla="*/ 151 w 324"/>
                      <a:gd name="T19" fmla="*/ 201 h 470"/>
                      <a:gd name="T20" fmla="*/ 204 w 324"/>
                      <a:gd name="T21" fmla="*/ 127 h 470"/>
                      <a:gd name="T22" fmla="*/ 315 w 324"/>
                      <a:gd name="T2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4" h="470">
                        <a:moveTo>
                          <a:pt x="315" y="0"/>
                        </a:moveTo>
                        <a:lnTo>
                          <a:pt x="324" y="37"/>
                        </a:lnTo>
                        <a:lnTo>
                          <a:pt x="238" y="192"/>
                        </a:lnTo>
                        <a:lnTo>
                          <a:pt x="173" y="293"/>
                        </a:lnTo>
                        <a:lnTo>
                          <a:pt x="55" y="470"/>
                        </a:lnTo>
                        <a:lnTo>
                          <a:pt x="12" y="400"/>
                        </a:lnTo>
                        <a:lnTo>
                          <a:pt x="0" y="349"/>
                        </a:lnTo>
                        <a:lnTo>
                          <a:pt x="35" y="307"/>
                        </a:lnTo>
                        <a:lnTo>
                          <a:pt x="84" y="267"/>
                        </a:lnTo>
                        <a:lnTo>
                          <a:pt x="151" y="201"/>
                        </a:lnTo>
                        <a:lnTo>
                          <a:pt x="204" y="127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6" name="Freeform 64"/>
                  <p:cNvSpPr>
                    <a:spLocks/>
                  </p:cNvSpPr>
                  <p:nvPr/>
                </p:nvSpPr>
                <p:spPr bwMode="auto">
                  <a:xfrm>
                    <a:off x="2551" y="2612"/>
                    <a:ext cx="160" cy="187"/>
                  </a:xfrm>
                  <a:custGeom>
                    <a:avLst/>
                    <a:gdLst>
                      <a:gd name="T0" fmla="*/ 133 w 321"/>
                      <a:gd name="T1" fmla="*/ 0 h 374"/>
                      <a:gd name="T2" fmla="*/ 177 w 321"/>
                      <a:gd name="T3" fmla="*/ 36 h 374"/>
                      <a:gd name="T4" fmla="*/ 213 w 321"/>
                      <a:gd name="T5" fmla="*/ 89 h 374"/>
                      <a:gd name="T6" fmla="*/ 259 w 321"/>
                      <a:gd name="T7" fmla="*/ 125 h 374"/>
                      <a:gd name="T8" fmla="*/ 321 w 321"/>
                      <a:gd name="T9" fmla="*/ 160 h 374"/>
                      <a:gd name="T10" fmla="*/ 294 w 321"/>
                      <a:gd name="T11" fmla="*/ 222 h 374"/>
                      <a:gd name="T12" fmla="*/ 240 w 321"/>
                      <a:gd name="T13" fmla="*/ 268 h 374"/>
                      <a:gd name="T14" fmla="*/ 169 w 321"/>
                      <a:gd name="T15" fmla="*/ 321 h 374"/>
                      <a:gd name="T16" fmla="*/ 89 w 321"/>
                      <a:gd name="T17" fmla="*/ 348 h 374"/>
                      <a:gd name="T18" fmla="*/ 9 w 321"/>
                      <a:gd name="T19" fmla="*/ 374 h 374"/>
                      <a:gd name="T20" fmla="*/ 9 w 321"/>
                      <a:gd name="T21" fmla="*/ 259 h 374"/>
                      <a:gd name="T22" fmla="*/ 9 w 321"/>
                      <a:gd name="T23" fmla="*/ 160 h 374"/>
                      <a:gd name="T24" fmla="*/ 0 w 321"/>
                      <a:gd name="T25" fmla="*/ 54 h 374"/>
                      <a:gd name="T26" fmla="*/ 133 w 321"/>
                      <a:gd name="T27" fmla="*/ 0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1" h="374">
                        <a:moveTo>
                          <a:pt x="133" y="0"/>
                        </a:moveTo>
                        <a:lnTo>
                          <a:pt x="177" y="36"/>
                        </a:lnTo>
                        <a:lnTo>
                          <a:pt x="213" y="89"/>
                        </a:lnTo>
                        <a:lnTo>
                          <a:pt x="259" y="125"/>
                        </a:lnTo>
                        <a:lnTo>
                          <a:pt x="321" y="160"/>
                        </a:lnTo>
                        <a:lnTo>
                          <a:pt x="294" y="222"/>
                        </a:lnTo>
                        <a:lnTo>
                          <a:pt x="240" y="268"/>
                        </a:lnTo>
                        <a:lnTo>
                          <a:pt x="169" y="321"/>
                        </a:lnTo>
                        <a:lnTo>
                          <a:pt x="89" y="348"/>
                        </a:lnTo>
                        <a:lnTo>
                          <a:pt x="9" y="374"/>
                        </a:lnTo>
                        <a:lnTo>
                          <a:pt x="9" y="259"/>
                        </a:lnTo>
                        <a:lnTo>
                          <a:pt x="9" y="160"/>
                        </a:lnTo>
                        <a:lnTo>
                          <a:pt x="0" y="54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7" name="Freeform 65"/>
                  <p:cNvSpPr>
                    <a:spLocks/>
                  </p:cNvSpPr>
                  <p:nvPr/>
                </p:nvSpPr>
                <p:spPr bwMode="auto">
                  <a:xfrm>
                    <a:off x="2169" y="2576"/>
                    <a:ext cx="217" cy="227"/>
                  </a:xfrm>
                  <a:custGeom>
                    <a:avLst/>
                    <a:gdLst>
                      <a:gd name="T0" fmla="*/ 364 w 435"/>
                      <a:gd name="T1" fmla="*/ 0 h 453"/>
                      <a:gd name="T2" fmla="*/ 426 w 435"/>
                      <a:gd name="T3" fmla="*/ 44 h 453"/>
                      <a:gd name="T4" fmla="*/ 435 w 435"/>
                      <a:gd name="T5" fmla="*/ 186 h 453"/>
                      <a:gd name="T6" fmla="*/ 435 w 435"/>
                      <a:gd name="T7" fmla="*/ 257 h 453"/>
                      <a:gd name="T8" fmla="*/ 435 w 435"/>
                      <a:gd name="T9" fmla="*/ 320 h 453"/>
                      <a:gd name="T10" fmla="*/ 390 w 435"/>
                      <a:gd name="T11" fmla="*/ 427 h 453"/>
                      <a:gd name="T12" fmla="*/ 328 w 435"/>
                      <a:gd name="T13" fmla="*/ 436 h 453"/>
                      <a:gd name="T14" fmla="*/ 222 w 435"/>
                      <a:gd name="T15" fmla="*/ 453 h 453"/>
                      <a:gd name="T16" fmla="*/ 115 w 435"/>
                      <a:gd name="T17" fmla="*/ 453 h 453"/>
                      <a:gd name="T18" fmla="*/ 27 w 435"/>
                      <a:gd name="T19" fmla="*/ 444 h 453"/>
                      <a:gd name="T20" fmla="*/ 0 w 435"/>
                      <a:gd name="T21" fmla="*/ 329 h 453"/>
                      <a:gd name="T22" fmla="*/ 9 w 435"/>
                      <a:gd name="T23" fmla="*/ 230 h 453"/>
                      <a:gd name="T24" fmla="*/ 0 w 435"/>
                      <a:gd name="T25" fmla="*/ 159 h 453"/>
                      <a:gd name="T26" fmla="*/ 0 w 435"/>
                      <a:gd name="T27" fmla="*/ 79 h 453"/>
                      <a:gd name="T28" fmla="*/ 71 w 435"/>
                      <a:gd name="T29" fmla="*/ 44 h 453"/>
                      <a:gd name="T30" fmla="*/ 204 w 435"/>
                      <a:gd name="T31" fmla="*/ 26 h 453"/>
                      <a:gd name="T32" fmla="*/ 364 w 435"/>
                      <a:gd name="T33" fmla="*/ 0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5" h="453">
                        <a:moveTo>
                          <a:pt x="364" y="0"/>
                        </a:moveTo>
                        <a:lnTo>
                          <a:pt x="426" y="44"/>
                        </a:lnTo>
                        <a:lnTo>
                          <a:pt x="435" y="186"/>
                        </a:lnTo>
                        <a:lnTo>
                          <a:pt x="435" y="257"/>
                        </a:lnTo>
                        <a:lnTo>
                          <a:pt x="435" y="320"/>
                        </a:lnTo>
                        <a:lnTo>
                          <a:pt x="390" y="427"/>
                        </a:lnTo>
                        <a:lnTo>
                          <a:pt x="328" y="436"/>
                        </a:lnTo>
                        <a:lnTo>
                          <a:pt x="222" y="453"/>
                        </a:lnTo>
                        <a:lnTo>
                          <a:pt x="115" y="453"/>
                        </a:lnTo>
                        <a:lnTo>
                          <a:pt x="27" y="444"/>
                        </a:lnTo>
                        <a:lnTo>
                          <a:pt x="0" y="329"/>
                        </a:lnTo>
                        <a:lnTo>
                          <a:pt x="9" y="230"/>
                        </a:lnTo>
                        <a:lnTo>
                          <a:pt x="0" y="159"/>
                        </a:lnTo>
                        <a:lnTo>
                          <a:pt x="0" y="79"/>
                        </a:lnTo>
                        <a:lnTo>
                          <a:pt x="71" y="44"/>
                        </a:lnTo>
                        <a:lnTo>
                          <a:pt x="204" y="26"/>
                        </a:lnTo>
                        <a:lnTo>
                          <a:pt x="364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8" name="Freeform 66"/>
                  <p:cNvSpPr>
                    <a:spLocks/>
                  </p:cNvSpPr>
                  <p:nvPr/>
                </p:nvSpPr>
                <p:spPr bwMode="auto">
                  <a:xfrm>
                    <a:off x="1947" y="2576"/>
                    <a:ext cx="215" cy="220"/>
                  </a:xfrm>
                  <a:custGeom>
                    <a:avLst/>
                    <a:gdLst>
                      <a:gd name="T0" fmla="*/ 230 w 430"/>
                      <a:gd name="T1" fmla="*/ 0 h 440"/>
                      <a:gd name="T2" fmla="*/ 363 w 430"/>
                      <a:gd name="T3" fmla="*/ 62 h 440"/>
                      <a:gd name="T4" fmla="*/ 399 w 430"/>
                      <a:gd name="T5" fmla="*/ 97 h 440"/>
                      <a:gd name="T6" fmla="*/ 417 w 430"/>
                      <a:gd name="T7" fmla="*/ 221 h 440"/>
                      <a:gd name="T8" fmla="*/ 417 w 430"/>
                      <a:gd name="T9" fmla="*/ 311 h 440"/>
                      <a:gd name="T10" fmla="*/ 430 w 430"/>
                      <a:gd name="T11" fmla="*/ 436 h 440"/>
                      <a:gd name="T12" fmla="*/ 372 w 430"/>
                      <a:gd name="T13" fmla="*/ 440 h 440"/>
                      <a:gd name="T14" fmla="*/ 283 w 430"/>
                      <a:gd name="T15" fmla="*/ 436 h 440"/>
                      <a:gd name="T16" fmla="*/ 186 w 430"/>
                      <a:gd name="T17" fmla="*/ 431 h 440"/>
                      <a:gd name="T18" fmla="*/ 79 w 430"/>
                      <a:gd name="T19" fmla="*/ 422 h 440"/>
                      <a:gd name="T20" fmla="*/ 17 w 430"/>
                      <a:gd name="T21" fmla="*/ 266 h 440"/>
                      <a:gd name="T22" fmla="*/ 0 w 430"/>
                      <a:gd name="T23" fmla="*/ 124 h 440"/>
                      <a:gd name="T24" fmla="*/ 230 w 430"/>
                      <a:gd name="T25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0" h="440">
                        <a:moveTo>
                          <a:pt x="230" y="0"/>
                        </a:moveTo>
                        <a:lnTo>
                          <a:pt x="363" y="62"/>
                        </a:lnTo>
                        <a:lnTo>
                          <a:pt x="399" y="97"/>
                        </a:lnTo>
                        <a:lnTo>
                          <a:pt x="417" y="221"/>
                        </a:lnTo>
                        <a:lnTo>
                          <a:pt x="417" y="311"/>
                        </a:lnTo>
                        <a:lnTo>
                          <a:pt x="430" y="436"/>
                        </a:lnTo>
                        <a:lnTo>
                          <a:pt x="372" y="440"/>
                        </a:lnTo>
                        <a:lnTo>
                          <a:pt x="283" y="436"/>
                        </a:lnTo>
                        <a:lnTo>
                          <a:pt x="186" y="431"/>
                        </a:lnTo>
                        <a:lnTo>
                          <a:pt x="79" y="422"/>
                        </a:lnTo>
                        <a:lnTo>
                          <a:pt x="17" y="266"/>
                        </a:lnTo>
                        <a:lnTo>
                          <a:pt x="0" y="124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99" name="Freeform 67"/>
                  <p:cNvSpPr>
                    <a:spLocks/>
                  </p:cNvSpPr>
                  <p:nvPr/>
                </p:nvSpPr>
                <p:spPr bwMode="auto">
                  <a:xfrm>
                    <a:off x="1792" y="2567"/>
                    <a:ext cx="175" cy="221"/>
                  </a:xfrm>
                  <a:custGeom>
                    <a:avLst/>
                    <a:gdLst>
                      <a:gd name="T0" fmla="*/ 133 w 351"/>
                      <a:gd name="T1" fmla="*/ 0 h 440"/>
                      <a:gd name="T2" fmla="*/ 284 w 351"/>
                      <a:gd name="T3" fmla="*/ 106 h 440"/>
                      <a:gd name="T4" fmla="*/ 284 w 351"/>
                      <a:gd name="T5" fmla="*/ 177 h 440"/>
                      <a:gd name="T6" fmla="*/ 293 w 351"/>
                      <a:gd name="T7" fmla="*/ 266 h 440"/>
                      <a:gd name="T8" fmla="*/ 311 w 351"/>
                      <a:gd name="T9" fmla="*/ 347 h 440"/>
                      <a:gd name="T10" fmla="*/ 351 w 351"/>
                      <a:gd name="T11" fmla="*/ 427 h 440"/>
                      <a:gd name="T12" fmla="*/ 266 w 351"/>
                      <a:gd name="T13" fmla="*/ 423 h 440"/>
                      <a:gd name="T14" fmla="*/ 182 w 351"/>
                      <a:gd name="T15" fmla="*/ 440 h 440"/>
                      <a:gd name="T16" fmla="*/ 80 w 351"/>
                      <a:gd name="T17" fmla="*/ 440 h 440"/>
                      <a:gd name="T18" fmla="*/ 36 w 351"/>
                      <a:gd name="T19" fmla="*/ 365 h 440"/>
                      <a:gd name="T20" fmla="*/ 0 w 351"/>
                      <a:gd name="T21" fmla="*/ 284 h 440"/>
                      <a:gd name="T22" fmla="*/ 0 w 351"/>
                      <a:gd name="T23" fmla="*/ 177 h 440"/>
                      <a:gd name="T24" fmla="*/ 0 w 351"/>
                      <a:gd name="T25" fmla="*/ 97 h 440"/>
                      <a:gd name="T26" fmla="*/ 133 w 351"/>
                      <a:gd name="T27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1" h="440">
                        <a:moveTo>
                          <a:pt x="133" y="0"/>
                        </a:moveTo>
                        <a:lnTo>
                          <a:pt x="284" y="106"/>
                        </a:lnTo>
                        <a:lnTo>
                          <a:pt x="284" y="177"/>
                        </a:lnTo>
                        <a:lnTo>
                          <a:pt x="293" y="266"/>
                        </a:lnTo>
                        <a:lnTo>
                          <a:pt x="311" y="347"/>
                        </a:lnTo>
                        <a:lnTo>
                          <a:pt x="351" y="427"/>
                        </a:lnTo>
                        <a:lnTo>
                          <a:pt x="266" y="423"/>
                        </a:lnTo>
                        <a:lnTo>
                          <a:pt x="182" y="440"/>
                        </a:lnTo>
                        <a:lnTo>
                          <a:pt x="80" y="440"/>
                        </a:lnTo>
                        <a:lnTo>
                          <a:pt x="36" y="365"/>
                        </a:lnTo>
                        <a:lnTo>
                          <a:pt x="0" y="284"/>
                        </a:lnTo>
                        <a:lnTo>
                          <a:pt x="0" y="177"/>
                        </a:lnTo>
                        <a:lnTo>
                          <a:pt x="0" y="97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00" name="Freeform 68"/>
                  <p:cNvSpPr>
                    <a:spLocks/>
                  </p:cNvSpPr>
                  <p:nvPr/>
                </p:nvSpPr>
                <p:spPr bwMode="auto">
                  <a:xfrm>
                    <a:off x="1653" y="2594"/>
                    <a:ext cx="161" cy="196"/>
                  </a:xfrm>
                  <a:custGeom>
                    <a:avLst/>
                    <a:gdLst>
                      <a:gd name="T0" fmla="*/ 257 w 321"/>
                      <a:gd name="T1" fmla="*/ 44 h 392"/>
                      <a:gd name="T2" fmla="*/ 249 w 321"/>
                      <a:gd name="T3" fmla="*/ 115 h 392"/>
                      <a:gd name="T4" fmla="*/ 249 w 321"/>
                      <a:gd name="T5" fmla="*/ 204 h 392"/>
                      <a:gd name="T6" fmla="*/ 257 w 321"/>
                      <a:gd name="T7" fmla="*/ 266 h 392"/>
                      <a:gd name="T8" fmla="*/ 277 w 321"/>
                      <a:gd name="T9" fmla="*/ 321 h 392"/>
                      <a:gd name="T10" fmla="*/ 321 w 321"/>
                      <a:gd name="T11" fmla="*/ 383 h 392"/>
                      <a:gd name="T12" fmla="*/ 249 w 321"/>
                      <a:gd name="T13" fmla="*/ 392 h 392"/>
                      <a:gd name="T14" fmla="*/ 148 w 321"/>
                      <a:gd name="T15" fmla="*/ 374 h 392"/>
                      <a:gd name="T16" fmla="*/ 56 w 321"/>
                      <a:gd name="T17" fmla="*/ 338 h 392"/>
                      <a:gd name="T18" fmla="*/ 0 w 321"/>
                      <a:gd name="T19" fmla="*/ 319 h 392"/>
                      <a:gd name="T20" fmla="*/ 3 w 321"/>
                      <a:gd name="T21" fmla="*/ 241 h 392"/>
                      <a:gd name="T22" fmla="*/ 21 w 321"/>
                      <a:gd name="T23" fmla="*/ 177 h 392"/>
                      <a:gd name="T24" fmla="*/ 43 w 321"/>
                      <a:gd name="T25" fmla="*/ 133 h 392"/>
                      <a:gd name="T26" fmla="*/ 79 w 321"/>
                      <a:gd name="T27" fmla="*/ 81 h 392"/>
                      <a:gd name="T28" fmla="*/ 127 w 321"/>
                      <a:gd name="T29" fmla="*/ 35 h 392"/>
                      <a:gd name="T30" fmla="*/ 194 w 321"/>
                      <a:gd name="T31" fmla="*/ 0 h 392"/>
                      <a:gd name="T32" fmla="*/ 257 w 321"/>
                      <a:gd name="T33" fmla="*/ 44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1" h="392">
                        <a:moveTo>
                          <a:pt x="257" y="44"/>
                        </a:moveTo>
                        <a:lnTo>
                          <a:pt x="249" y="115"/>
                        </a:lnTo>
                        <a:lnTo>
                          <a:pt x="249" y="204"/>
                        </a:lnTo>
                        <a:lnTo>
                          <a:pt x="257" y="266"/>
                        </a:lnTo>
                        <a:lnTo>
                          <a:pt x="277" y="321"/>
                        </a:lnTo>
                        <a:lnTo>
                          <a:pt x="321" y="383"/>
                        </a:lnTo>
                        <a:lnTo>
                          <a:pt x="249" y="392"/>
                        </a:lnTo>
                        <a:lnTo>
                          <a:pt x="148" y="374"/>
                        </a:lnTo>
                        <a:lnTo>
                          <a:pt x="56" y="338"/>
                        </a:lnTo>
                        <a:lnTo>
                          <a:pt x="0" y="319"/>
                        </a:lnTo>
                        <a:lnTo>
                          <a:pt x="3" y="241"/>
                        </a:lnTo>
                        <a:lnTo>
                          <a:pt x="21" y="177"/>
                        </a:lnTo>
                        <a:lnTo>
                          <a:pt x="43" y="133"/>
                        </a:lnTo>
                        <a:lnTo>
                          <a:pt x="79" y="81"/>
                        </a:lnTo>
                        <a:lnTo>
                          <a:pt x="127" y="35"/>
                        </a:lnTo>
                        <a:lnTo>
                          <a:pt x="194" y="0"/>
                        </a:lnTo>
                        <a:lnTo>
                          <a:pt x="257" y="4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01" name="Freeform 69"/>
                  <p:cNvSpPr>
                    <a:spLocks/>
                  </p:cNvSpPr>
                  <p:nvPr/>
                </p:nvSpPr>
                <p:spPr bwMode="auto">
                  <a:xfrm>
                    <a:off x="1507" y="2551"/>
                    <a:ext cx="201" cy="194"/>
                  </a:xfrm>
                  <a:custGeom>
                    <a:avLst/>
                    <a:gdLst>
                      <a:gd name="T0" fmla="*/ 401 w 401"/>
                      <a:gd name="T1" fmla="*/ 85 h 389"/>
                      <a:gd name="T2" fmla="*/ 340 w 401"/>
                      <a:gd name="T3" fmla="*/ 139 h 389"/>
                      <a:gd name="T4" fmla="*/ 293 w 401"/>
                      <a:gd name="T5" fmla="*/ 200 h 389"/>
                      <a:gd name="T6" fmla="*/ 268 w 401"/>
                      <a:gd name="T7" fmla="*/ 262 h 389"/>
                      <a:gd name="T8" fmla="*/ 253 w 401"/>
                      <a:gd name="T9" fmla="*/ 330 h 389"/>
                      <a:gd name="T10" fmla="*/ 257 w 401"/>
                      <a:gd name="T11" fmla="*/ 389 h 389"/>
                      <a:gd name="T12" fmla="*/ 195 w 401"/>
                      <a:gd name="T13" fmla="*/ 362 h 389"/>
                      <a:gd name="T14" fmla="*/ 124 w 401"/>
                      <a:gd name="T15" fmla="*/ 331 h 389"/>
                      <a:gd name="T16" fmla="*/ 56 w 401"/>
                      <a:gd name="T17" fmla="*/ 290 h 389"/>
                      <a:gd name="T18" fmla="*/ 0 w 401"/>
                      <a:gd name="T19" fmla="*/ 259 h 389"/>
                      <a:gd name="T20" fmla="*/ 41 w 401"/>
                      <a:gd name="T21" fmla="*/ 175 h 389"/>
                      <a:gd name="T22" fmla="*/ 80 w 401"/>
                      <a:gd name="T23" fmla="*/ 102 h 389"/>
                      <a:gd name="T24" fmla="*/ 102 w 401"/>
                      <a:gd name="T25" fmla="*/ 77 h 389"/>
                      <a:gd name="T26" fmla="*/ 130 w 401"/>
                      <a:gd name="T27" fmla="*/ 52 h 389"/>
                      <a:gd name="T28" fmla="*/ 166 w 401"/>
                      <a:gd name="T29" fmla="*/ 30 h 389"/>
                      <a:gd name="T30" fmla="*/ 204 w 401"/>
                      <a:gd name="T31" fmla="*/ 14 h 389"/>
                      <a:gd name="T32" fmla="*/ 270 w 401"/>
                      <a:gd name="T33" fmla="*/ 0 h 389"/>
                      <a:gd name="T34" fmla="*/ 401 w 401"/>
                      <a:gd name="T35" fmla="*/ 85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1" h="389">
                        <a:moveTo>
                          <a:pt x="401" y="85"/>
                        </a:moveTo>
                        <a:lnTo>
                          <a:pt x="340" y="139"/>
                        </a:lnTo>
                        <a:lnTo>
                          <a:pt x="293" y="200"/>
                        </a:lnTo>
                        <a:lnTo>
                          <a:pt x="268" y="262"/>
                        </a:lnTo>
                        <a:lnTo>
                          <a:pt x="253" y="330"/>
                        </a:lnTo>
                        <a:lnTo>
                          <a:pt x="257" y="389"/>
                        </a:lnTo>
                        <a:lnTo>
                          <a:pt x="195" y="362"/>
                        </a:lnTo>
                        <a:lnTo>
                          <a:pt x="124" y="331"/>
                        </a:lnTo>
                        <a:lnTo>
                          <a:pt x="56" y="290"/>
                        </a:lnTo>
                        <a:lnTo>
                          <a:pt x="0" y="259"/>
                        </a:lnTo>
                        <a:lnTo>
                          <a:pt x="41" y="175"/>
                        </a:lnTo>
                        <a:lnTo>
                          <a:pt x="80" y="102"/>
                        </a:lnTo>
                        <a:lnTo>
                          <a:pt x="102" y="77"/>
                        </a:lnTo>
                        <a:lnTo>
                          <a:pt x="130" y="52"/>
                        </a:lnTo>
                        <a:lnTo>
                          <a:pt x="166" y="30"/>
                        </a:lnTo>
                        <a:lnTo>
                          <a:pt x="204" y="14"/>
                        </a:lnTo>
                        <a:lnTo>
                          <a:pt x="270" y="0"/>
                        </a:lnTo>
                        <a:lnTo>
                          <a:pt x="401" y="8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02" name="Freeform 70"/>
                  <p:cNvSpPr>
                    <a:spLocks/>
                  </p:cNvSpPr>
                  <p:nvPr/>
                </p:nvSpPr>
                <p:spPr bwMode="auto">
                  <a:xfrm>
                    <a:off x="1329" y="2473"/>
                    <a:ext cx="232" cy="199"/>
                  </a:xfrm>
                  <a:custGeom>
                    <a:avLst/>
                    <a:gdLst>
                      <a:gd name="T0" fmla="*/ 195 w 464"/>
                      <a:gd name="T1" fmla="*/ 0 h 399"/>
                      <a:gd name="T2" fmla="*/ 293 w 464"/>
                      <a:gd name="T3" fmla="*/ 50 h 399"/>
                      <a:gd name="T4" fmla="*/ 393 w 464"/>
                      <a:gd name="T5" fmla="*/ 107 h 399"/>
                      <a:gd name="T6" fmla="*/ 464 w 464"/>
                      <a:gd name="T7" fmla="*/ 153 h 399"/>
                      <a:gd name="T8" fmla="*/ 389 w 464"/>
                      <a:gd name="T9" fmla="*/ 260 h 399"/>
                      <a:gd name="T10" fmla="*/ 321 w 464"/>
                      <a:gd name="T11" fmla="*/ 399 h 399"/>
                      <a:gd name="T12" fmla="*/ 247 w 464"/>
                      <a:gd name="T13" fmla="*/ 376 h 399"/>
                      <a:gd name="T14" fmla="*/ 157 w 464"/>
                      <a:gd name="T15" fmla="*/ 338 h 399"/>
                      <a:gd name="T16" fmla="*/ 74 w 464"/>
                      <a:gd name="T17" fmla="*/ 292 h 399"/>
                      <a:gd name="T18" fmla="*/ 0 w 464"/>
                      <a:gd name="T19" fmla="*/ 236 h 399"/>
                      <a:gd name="T20" fmla="*/ 58 w 464"/>
                      <a:gd name="T21" fmla="*/ 164 h 399"/>
                      <a:gd name="T22" fmla="*/ 130 w 464"/>
                      <a:gd name="T23" fmla="*/ 71 h 399"/>
                      <a:gd name="T24" fmla="*/ 195 w 464"/>
                      <a:gd name="T25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4" h="399">
                        <a:moveTo>
                          <a:pt x="195" y="0"/>
                        </a:moveTo>
                        <a:lnTo>
                          <a:pt x="293" y="50"/>
                        </a:lnTo>
                        <a:lnTo>
                          <a:pt x="393" y="107"/>
                        </a:lnTo>
                        <a:lnTo>
                          <a:pt x="464" y="153"/>
                        </a:lnTo>
                        <a:lnTo>
                          <a:pt x="389" y="260"/>
                        </a:lnTo>
                        <a:lnTo>
                          <a:pt x="321" y="399"/>
                        </a:lnTo>
                        <a:lnTo>
                          <a:pt x="247" y="376"/>
                        </a:lnTo>
                        <a:lnTo>
                          <a:pt x="157" y="338"/>
                        </a:lnTo>
                        <a:lnTo>
                          <a:pt x="74" y="292"/>
                        </a:lnTo>
                        <a:lnTo>
                          <a:pt x="0" y="236"/>
                        </a:lnTo>
                        <a:lnTo>
                          <a:pt x="58" y="164"/>
                        </a:lnTo>
                        <a:lnTo>
                          <a:pt x="130" y="71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03" name="Freeform 71"/>
                  <p:cNvSpPr>
                    <a:spLocks/>
                  </p:cNvSpPr>
                  <p:nvPr/>
                </p:nvSpPr>
                <p:spPr bwMode="auto">
                  <a:xfrm>
                    <a:off x="1260" y="2399"/>
                    <a:ext cx="145" cy="168"/>
                  </a:xfrm>
                  <a:custGeom>
                    <a:avLst/>
                    <a:gdLst>
                      <a:gd name="T0" fmla="*/ 291 w 291"/>
                      <a:gd name="T1" fmla="*/ 115 h 337"/>
                      <a:gd name="T2" fmla="*/ 255 w 291"/>
                      <a:gd name="T3" fmla="*/ 71 h 337"/>
                      <a:gd name="T4" fmla="*/ 238 w 291"/>
                      <a:gd name="T5" fmla="*/ 0 h 337"/>
                      <a:gd name="T6" fmla="*/ 155 w 291"/>
                      <a:gd name="T7" fmla="*/ 50 h 337"/>
                      <a:gd name="T8" fmla="*/ 29 w 291"/>
                      <a:gd name="T9" fmla="*/ 153 h 337"/>
                      <a:gd name="T10" fmla="*/ 0 w 291"/>
                      <a:gd name="T11" fmla="*/ 171 h 337"/>
                      <a:gd name="T12" fmla="*/ 37 w 291"/>
                      <a:gd name="T13" fmla="*/ 270 h 337"/>
                      <a:gd name="T14" fmla="*/ 113 w 291"/>
                      <a:gd name="T15" fmla="*/ 337 h 337"/>
                      <a:gd name="T16" fmla="*/ 291 w 291"/>
                      <a:gd name="T17" fmla="*/ 115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1" h="337">
                        <a:moveTo>
                          <a:pt x="291" y="115"/>
                        </a:moveTo>
                        <a:lnTo>
                          <a:pt x="255" y="71"/>
                        </a:lnTo>
                        <a:lnTo>
                          <a:pt x="238" y="0"/>
                        </a:lnTo>
                        <a:lnTo>
                          <a:pt x="155" y="50"/>
                        </a:lnTo>
                        <a:lnTo>
                          <a:pt x="29" y="153"/>
                        </a:lnTo>
                        <a:lnTo>
                          <a:pt x="0" y="171"/>
                        </a:lnTo>
                        <a:lnTo>
                          <a:pt x="37" y="270"/>
                        </a:lnTo>
                        <a:lnTo>
                          <a:pt x="113" y="337"/>
                        </a:lnTo>
                        <a:lnTo>
                          <a:pt x="291" y="11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51304" name="Group 72"/>
            <p:cNvGrpSpPr>
              <a:grpSpLocks/>
            </p:cNvGrpSpPr>
            <p:nvPr/>
          </p:nvGrpSpPr>
          <p:grpSpPr bwMode="auto">
            <a:xfrm flipH="1">
              <a:off x="2112" y="1392"/>
              <a:ext cx="533" cy="305"/>
              <a:chOff x="1255" y="1978"/>
              <a:chExt cx="1891" cy="1000"/>
            </a:xfrm>
          </p:grpSpPr>
          <p:grpSp>
            <p:nvGrpSpPr>
              <p:cNvPr id="351305" name="Group 73"/>
              <p:cNvGrpSpPr>
                <a:grpSpLocks/>
              </p:cNvGrpSpPr>
              <p:nvPr/>
            </p:nvGrpSpPr>
            <p:grpSpPr bwMode="auto">
              <a:xfrm>
                <a:off x="1623" y="2728"/>
                <a:ext cx="244" cy="227"/>
                <a:chOff x="1623" y="2728"/>
                <a:chExt cx="244" cy="227"/>
              </a:xfrm>
            </p:grpSpPr>
            <p:sp>
              <p:nvSpPr>
                <p:cNvPr id="351306" name="Freeform 74"/>
                <p:cNvSpPr>
                  <a:spLocks/>
                </p:cNvSpPr>
                <p:nvPr/>
              </p:nvSpPr>
              <p:spPr bwMode="auto">
                <a:xfrm>
                  <a:off x="1623" y="2728"/>
                  <a:ext cx="244" cy="227"/>
                </a:xfrm>
                <a:custGeom>
                  <a:avLst/>
                  <a:gdLst>
                    <a:gd name="T0" fmla="*/ 0 w 487"/>
                    <a:gd name="T1" fmla="*/ 0 h 453"/>
                    <a:gd name="T2" fmla="*/ 51 w 487"/>
                    <a:gd name="T3" fmla="*/ 121 h 453"/>
                    <a:gd name="T4" fmla="*/ 84 w 487"/>
                    <a:gd name="T5" fmla="*/ 214 h 453"/>
                    <a:gd name="T6" fmla="*/ 115 w 487"/>
                    <a:gd name="T7" fmla="*/ 294 h 453"/>
                    <a:gd name="T8" fmla="*/ 158 w 487"/>
                    <a:gd name="T9" fmla="*/ 373 h 453"/>
                    <a:gd name="T10" fmla="*/ 190 w 487"/>
                    <a:gd name="T11" fmla="*/ 413 h 453"/>
                    <a:gd name="T12" fmla="*/ 233 w 487"/>
                    <a:gd name="T13" fmla="*/ 440 h 453"/>
                    <a:gd name="T14" fmla="*/ 276 w 487"/>
                    <a:gd name="T15" fmla="*/ 453 h 453"/>
                    <a:gd name="T16" fmla="*/ 360 w 487"/>
                    <a:gd name="T17" fmla="*/ 453 h 453"/>
                    <a:gd name="T18" fmla="*/ 424 w 487"/>
                    <a:gd name="T19" fmla="*/ 427 h 453"/>
                    <a:gd name="T20" fmla="*/ 467 w 487"/>
                    <a:gd name="T21" fmla="*/ 387 h 453"/>
                    <a:gd name="T22" fmla="*/ 487 w 487"/>
                    <a:gd name="T23" fmla="*/ 347 h 453"/>
                    <a:gd name="T24" fmla="*/ 456 w 487"/>
                    <a:gd name="T25" fmla="*/ 227 h 453"/>
                    <a:gd name="T26" fmla="*/ 360 w 487"/>
                    <a:gd name="T27" fmla="*/ 41 h 453"/>
                    <a:gd name="T28" fmla="*/ 0 w 487"/>
                    <a:gd name="T29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7" h="453">
                      <a:moveTo>
                        <a:pt x="0" y="0"/>
                      </a:moveTo>
                      <a:lnTo>
                        <a:pt x="51" y="121"/>
                      </a:lnTo>
                      <a:lnTo>
                        <a:pt x="84" y="214"/>
                      </a:lnTo>
                      <a:lnTo>
                        <a:pt x="115" y="294"/>
                      </a:lnTo>
                      <a:lnTo>
                        <a:pt x="158" y="373"/>
                      </a:lnTo>
                      <a:lnTo>
                        <a:pt x="190" y="413"/>
                      </a:lnTo>
                      <a:lnTo>
                        <a:pt x="233" y="440"/>
                      </a:lnTo>
                      <a:lnTo>
                        <a:pt x="276" y="453"/>
                      </a:lnTo>
                      <a:lnTo>
                        <a:pt x="360" y="453"/>
                      </a:lnTo>
                      <a:lnTo>
                        <a:pt x="424" y="427"/>
                      </a:lnTo>
                      <a:lnTo>
                        <a:pt x="467" y="387"/>
                      </a:lnTo>
                      <a:lnTo>
                        <a:pt x="487" y="347"/>
                      </a:lnTo>
                      <a:lnTo>
                        <a:pt x="456" y="227"/>
                      </a:lnTo>
                      <a:lnTo>
                        <a:pt x="36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07" name="Freeform 75"/>
                <p:cNvSpPr>
                  <a:spLocks/>
                </p:cNvSpPr>
                <p:nvPr/>
              </p:nvSpPr>
              <p:spPr bwMode="auto">
                <a:xfrm>
                  <a:off x="1687" y="2877"/>
                  <a:ext cx="180" cy="77"/>
                </a:xfrm>
                <a:custGeom>
                  <a:avLst/>
                  <a:gdLst>
                    <a:gd name="T0" fmla="*/ 0 w 359"/>
                    <a:gd name="T1" fmla="*/ 22 h 154"/>
                    <a:gd name="T2" fmla="*/ 157 w 359"/>
                    <a:gd name="T3" fmla="*/ 9 h 154"/>
                    <a:gd name="T4" fmla="*/ 290 w 359"/>
                    <a:gd name="T5" fmla="*/ 0 h 154"/>
                    <a:gd name="T6" fmla="*/ 346 w 359"/>
                    <a:gd name="T7" fmla="*/ 2 h 154"/>
                    <a:gd name="T8" fmla="*/ 359 w 359"/>
                    <a:gd name="T9" fmla="*/ 49 h 154"/>
                    <a:gd name="T10" fmla="*/ 334 w 359"/>
                    <a:gd name="T11" fmla="*/ 93 h 154"/>
                    <a:gd name="T12" fmla="*/ 294 w 359"/>
                    <a:gd name="T13" fmla="*/ 129 h 154"/>
                    <a:gd name="T14" fmla="*/ 234 w 359"/>
                    <a:gd name="T15" fmla="*/ 154 h 154"/>
                    <a:gd name="T16" fmla="*/ 144 w 359"/>
                    <a:gd name="T17" fmla="*/ 154 h 154"/>
                    <a:gd name="T18" fmla="*/ 104 w 359"/>
                    <a:gd name="T19" fmla="*/ 141 h 154"/>
                    <a:gd name="T20" fmla="*/ 65 w 359"/>
                    <a:gd name="T21" fmla="*/ 118 h 154"/>
                    <a:gd name="T22" fmla="*/ 31 w 359"/>
                    <a:gd name="T23" fmla="*/ 78 h 154"/>
                    <a:gd name="T24" fmla="*/ 0 w 359"/>
                    <a:gd name="T25" fmla="*/ 2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9" h="154">
                      <a:moveTo>
                        <a:pt x="0" y="22"/>
                      </a:moveTo>
                      <a:lnTo>
                        <a:pt x="157" y="9"/>
                      </a:lnTo>
                      <a:lnTo>
                        <a:pt x="290" y="0"/>
                      </a:lnTo>
                      <a:lnTo>
                        <a:pt x="346" y="2"/>
                      </a:lnTo>
                      <a:lnTo>
                        <a:pt x="359" y="49"/>
                      </a:lnTo>
                      <a:lnTo>
                        <a:pt x="334" y="93"/>
                      </a:lnTo>
                      <a:lnTo>
                        <a:pt x="294" y="129"/>
                      </a:lnTo>
                      <a:lnTo>
                        <a:pt x="234" y="154"/>
                      </a:lnTo>
                      <a:lnTo>
                        <a:pt x="144" y="154"/>
                      </a:lnTo>
                      <a:lnTo>
                        <a:pt x="104" y="141"/>
                      </a:lnTo>
                      <a:lnTo>
                        <a:pt x="65" y="118"/>
                      </a:lnTo>
                      <a:lnTo>
                        <a:pt x="31" y="7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08" name="Group 76"/>
              <p:cNvGrpSpPr>
                <a:grpSpLocks/>
              </p:cNvGrpSpPr>
              <p:nvPr/>
            </p:nvGrpSpPr>
            <p:grpSpPr bwMode="auto">
              <a:xfrm>
                <a:off x="2431" y="2648"/>
                <a:ext cx="444" cy="330"/>
                <a:chOff x="2431" y="2648"/>
                <a:chExt cx="444" cy="330"/>
              </a:xfrm>
            </p:grpSpPr>
            <p:sp>
              <p:nvSpPr>
                <p:cNvPr id="351309" name="Freeform 77"/>
                <p:cNvSpPr>
                  <a:spLocks/>
                </p:cNvSpPr>
                <p:nvPr/>
              </p:nvSpPr>
              <p:spPr bwMode="auto">
                <a:xfrm>
                  <a:off x="2431" y="2648"/>
                  <a:ext cx="444" cy="329"/>
                </a:xfrm>
                <a:custGeom>
                  <a:avLst/>
                  <a:gdLst>
                    <a:gd name="T0" fmla="*/ 720 w 888"/>
                    <a:gd name="T1" fmla="*/ 0 h 658"/>
                    <a:gd name="T2" fmla="*/ 764 w 888"/>
                    <a:gd name="T3" fmla="*/ 9 h 658"/>
                    <a:gd name="T4" fmla="*/ 817 w 888"/>
                    <a:gd name="T5" fmla="*/ 53 h 658"/>
                    <a:gd name="T6" fmla="*/ 861 w 888"/>
                    <a:gd name="T7" fmla="*/ 97 h 658"/>
                    <a:gd name="T8" fmla="*/ 888 w 888"/>
                    <a:gd name="T9" fmla="*/ 142 h 658"/>
                    <a:gd name="T10" fmla="*/ 888 w 888"/>
                    <a:gd name="T11" fmla="*/ 196 h 658"/>
                    <a:gd name="T12" fmla="*/ 888 w 888"/>
                    <a:gd name="T13" fmla="*/ 250 h 658"/>
                    <a:gd name="T14" fmla="*/ 853 w 888"/>
                    <a:gd name="T15" fmla="*/ 321 h 658"/>
                    <a:gd name="T16" fmla="*/ 799 w 888"/>
                    <a:gd name="T17" fmla="*/ 365 h 658"/>
                    <a:gd name="T18" fmla="*/ 746 w 888"/>
                    <a:gd name="T19" fmla="*/ 427 h 658"/>
                    <a:gd name="T20" fmla="*/ 657 w 888"/>
                    <a:gd name="T21" fmla="*/ 480 h 658"/>
                    <a:gd name="T22" fmla="*/ 578 w 888"/>
                    <a:gd name="T23" fmla="*/ 516 h 658"/>
                    <a:gd name="T24" fmla="*/ 507 w 888"/>
                    <a:gd name="T25" fmla="*/ 542 h 658"/>
                    <a:gd name="T26" fmla="*/ 416 w 888"/>
                    <a:gd name="T27" fmla="*/ 578 h 658"/>
                    <a:gd name="T28" fmla="*/ 319 w 888"/>
                    <a:gd name="T29" fmla="*/ 631 h 658"/>
                    <a:gd name="T30" fmla="*/ 221 w 888"/>
                    <a:gd name="T31" fmla="*/ 649 h 658"/>
                    <a:gd name="T32" fmla="*/ 133 w 888"/>
                    <a:gd name="T33" fmla="*/ 658 h 658"/>
                    <a:gd name="T34" fmla="*/ 88 w 888"/>
                    <a:gd name="T35" fmla="*/ 649 h 658"/>
                    <a:gd name="T36" fmla="*/ 0 w 888"/>
                    <a:gd name="T37" fmla="*/ 649 h 658"/>
                    <a:gd name="T38" fmla="*/ 8 w 888"/>
                    <a:gd name="T39" fmla="*/ 578 h 658"/>
                    <a:gd name="T40" fmla="*/ 35 w 888"/>
                    <a:gd name="T41" fmla="*/ 498 h 658"/>
                    <a:gd name="T42" fmla="*/ 71 w 888"/>
                    <a:gd name="T43" fmla="*/ 445 h 658"/>
                    <a:gd name="T44" fmla="*/ 106 w 888"/>
                    <a:gd name="T45" fmla="*/ 392 h 658"/>
                    <a:gd name="T46" fmla="*/ 168 w 888"/>
                    <a:gd name="T47" fmla="*/ 356 h 658"/>
                    <a:gd name="T48" fmla="*/ 363 w 888"/>
                    <a:gd name="T49" fmla="*/ 285 h 658"/>
                    <a:gd name="T50" fmla="*/ 461 w 888"/>
                    <a:gd name="T51" fmla="*/ 223 h 658"/>
                    <a:gd name="T52" fmla="*/ 542 w 888"/>
                    <a:gd name="T53" fmla="*/ 160 h 658"/>
                    <a:gd name="T54" fmla="*/ 560 w 888"/>
                    <a:gd name="T55" fmla="*/ 133 h 658"/>
                    <a:gd name="T56" fmla="*/ 578 w 888"/>
                    <a:gd name="T57" fmla="*/ 62 h 658"/>
                    <a:gd name="T58" fmla="*/ 720 w 888"/>
                    <a:gd name="T59" fmla="*/ 0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8" h="658">
                      <a:moveTo>
                        <a:pt x="720" y="0"/>
                      </a:moveTo>
                      <a:lnTo>
                        <a:pt x="764" y="9"/>
                      </a:lnTo>
                      <a:lnTo>
                        <a:pt x="817" y="53"/>
                      </a:lnTo>
                      <a:lnTo>
                        <a:pt x="861" y="97"/>
                      </a:lnTo>
                      <a:lnTo>
                        <a:pt x="888" y="142"/>
                      </a:lnTo>
                      <a:lnTo>
                        <a:pt x="888" y="196"/>
                      </a:lnTo>
                      <a:lnTo>
                        <a:pt x="888" y="250"/>
                      </a:lnTo>
                      <a:lnTo>
                        <a:pt x="853" y="321"/>
                      </a:lnTo>
                      <a:lnTo>
                        <a:pt x="799" y="365"/>
                      </a:lnTo>
                      <a:lnTo>
                        <a:pt x="746" y="427"/>
                      </a:lnTo>
                      <a:lnTo>
                        <a:pt x="657" y="480"/>
                      </a:lnTo>
                      <a:lnTo>
                        <a:pt x="578" y="516"/>
                      </a:lnTo>
                      <a:lnTo>
                        <a:pt x="507" y="542"/>
                      </a:lnTo>
                      <a:lnTo>
                        <a:pt x="416" y="578"/>
                      </a:lnTo>
                      <a:lnTo>
                        <a:pt x="319" y="631"/>
                      </a:lnTo>
                      <a:lnTo>
                        <a:pt x="221" y="649"/>
                      </a:lnTo>
                      <a:lnTo>
                        <a:pt x="133" y="658"/>
                      </a:lnTo>
                      <a:lnTo>
                        <a:pt x="88" y="649"/>
                      </a:lnTo>
                      <a:lnTo>
                        <a:pt x="0" y="649"/>
                      </a:lnTo>
                      <a:lnTo>
                        <a:pt x="8" y="578"/>
                      </a:lnTo>
                      <a:lnTo>
                        <a:pt x="35" y="498"/>
                      </a:lnTo>
                      <a:lnTo>
                        <a:pt x="71" y="445"/>
                      </a:lnTo>
                      <a:lnTo>
                        <a:pt x="106" y="392"/>
                      </a:lnTo>
                      <a:lnTo>
                        <a:pt x="168" y="356"/>
                      </a:lnTo>
                      <a:lnTo>
                        <a:pt x="363" y="285"/>
                      </a:lnTo>
                      <a:lnTo>
                        <a:pt x="461" y="223"/>
                      </a:lnTo>
                      <a:lnTo>
                        <a:pt x="542" y="160"/>
                      </a:lnTo>
                      <a:lnTo>
                        <a:pt x="560" y="133"/>
                      </a:lnTo>
                      <a:lnTo>
                        <a:pt x="578" y="62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10" name="Freeform 78"/>
                <p:cNvSpPr>
                  <a:spLocks/>
                </p:cNvSpPr>
                <p:nvPr/>
              </p:nvSpPr>
              <p:spPr bwMode="auto">
                <a:xfrm>
                  <a:off x="2431" y="2842"/>
                  <a:ext cx="179" cy="136"/>
                </a:xfrm>
                <a:custGeom>
                  <a:avLst/>
                  <a:gdLst>
                    <a:gd name="T0" fmla="*/ 115 w 359"/>
                    <a:gd name="T1" fmla="*/ 0 h 270"/>
                    <a:gd name="T2" fmla="*/ 53 w 359"/>
                    <a:gd name="T3" fmla="*/ 75 h 270"/>
                    <a:gd name="T4" fmla="*/ 31 w 359"/>
                    <a:gd name="T5" fmla="*/ 119 h 270"/>
                    <a:gd name="T6" fmla="*/ 17 w 359"/>
                    <a:gd name="T7" fmla="*/ 168 h 270"/>
                    <a:gd name="T8" fmla="*/ 0 w 359"/>
                    <a:gd name="T9" fmla="*/ 230 h 270"/>
                    <a:gd name="T10" fmla="*/ 4 w 359"/>
                    <a:gd name="T11" fmla="*/ 266 h 270"/>
                    <a:gd name="T12" fmla="*/ 79 w 359"/>
                    <a:gd name="T13" fmla="*/ 266 h 270"/>
                    <a:gd name="T14" fmla="*/ 137 w 359"/>
                    <a:gd name="T15" fmla="*/ 270 h 270"/>
                    <a:gd name="T16" fmla="*/ 208 w 359"/>
                    <a:gd name="T17" fmla="*/ 261 h 270"/>
                    <a:gd name="T18" fmla="*/ 252 w 359"/>
                    <a:gd name="T19" fmla="*/ 252 h 270"/>
                    <a:gd name="T20" fmla="*/ 306 w 359"/>
                    <a:gd name="T21" fmla="*/ 248 h 270"/>
                    <a:gd name="T22" fmla="*/ 354 w 359"/>
                    <a:gd name="T23" fmla="*/ 226 h 270"/>
                    <a:gd name="T24" fmla="*/ 359 w 359"/>
                    <a:gd name="T25" fmla="*/ 181 h 270"/>
                    <a:gd name="T26" fmla="*/ 319 w 359"/>
                    <a:gd name="T27" fmla="*/ 137 h 270"/>
                    <a:gd name="T28" fmla="*/ 283 w 359"/>
                    <a:gd name="T29" fmla="*/ 93 h 270"/>
                    <a:gd name="T30" fmla="*/ 243 w 359"/>
                    <a:gd name="T31" fmla="*/ 53 h 270"/>
                    <a:gd name="T32" fmla="*/ 199 w 359"/>
                    <a:gd name="T33" fmla="*/ 22 h 270"/>
                    <a:gd name="T34" fmla="*/ 115 w 359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9" h="270">
                      <a:moveTo>
                        <a:pt x="115" y="0"/>
                      </a:moveTo>
                      <a:lnTo>
                        <a:pt x="53" y="75"/>
                      </a:lnTo>
                      <a:lnTo>
                        <a:pt x="31" y="119"/>
                      </a:lnTo>
                      <a:lnTo>
                        <a:pt x="17" y="168"/>
                      </a:lnTo>
                      <a:lnTo>
                        <a:pt x="0" y="230"/>
                      </a:lnTo>
                      <a:lnTo>
                        <a:pt x="4" y="266"/>
                      </a:lnTo>
                      <a:lnTo>
                        <a:pt x="79" y="266"/>
                      </a:lnTo>
                      <a:lnTo>
                        <a:pt x="137" y="270"/>
                      </a:lnTo>
                      <a:lnTo>
                        <a:pt x="208" y="261"/>
                      </a:lnTo>
                      <a:lnTo>
                        <a:pt x="252" y="252"/>
                      </a:lnTo>
                      <a:lnTo>
                        <a:pt x="306" y="248"/>
                      </a:lnTo>
                      <a:lnTo>
                        <a:pt x="354" y="226"/>
                      </a:lnTo>
                      <a:lnTo>
                        <a:pt x="359" y="181"/>
                      </a:lnTo>
                      <a:lnTo>
                        <a:pt x="319" y="137"/>
                      </a:lnTo>
                      <a:lnTo>
                        <a:pt x="283" y="93"/>
                      </a:lnTo>
                      <a:lnTo>
                        <a:pt x="243" y="53"/>
                      </a:lnTo>
                      <a:lnTo>
                        <a:pt x="199" y="2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11" name="Group 79"/>
              <p:cNvGrpSpPr>
                <a:grpSpLocks/>
              </p:cNvGrpSpPr>
              <p:nvPr/>
            </p:nvGrpSpPr>
            <p:grpSpPr bwMode="auto">
              <a:xfrm>
                <a:off x="2738" y="2386"/>
                <a:ext cx="408" cy="298"/>
                <a:chOff x="2738" y="2386"/>
                <a:chExt cx="408" cy="298"/>
              </a:xfrm>
            </p:grpSpPr>
            <p:sp>
              <p:nvSpPr>
                <p:cNvPr id="351312" name="Freeform 80"/>
                <p:cNvSpPr>
                  <a:spLocks/>
                </p:cNvSpPr>
                <p:nvPr/>
              </p:nvSpPr>
              <p:spPr bwMode="auto">
                <a:xfrm>
                  <a:off x="2738" y="2386"/>
                  <a:ext cx="408" cy="297"/>
                </a:xfrm>
                <a:custGeom>
                  <a:avLst/>
                  <a:gdLst>
                    <a:gd name="T0" fmla="*/ 0 w 816"/>
                    <a:gd name="T1" fmla="*/ 0 h 594"/>
                    <a:gd name="T2" fmla="*/ 124 w 816"/>
                    <a:gd name="T3" fmla="*/ 35 h 594"/>
                    <a:gd name="T4" fmla="*/ 213 w 816"/>
                    <a:gd name="T5" fmla="*/ 44 h 594"/>
                    <a:gd name="T6" fmla="*/ 275 w 816"/>
                    <a:gd name="T7" fmla="*/ 62 h 594"/>
                    <a:gd name="T8" fmla="*/ 331 w 816"/>
                    <a:gd name="T9" fmla="*/ 72 h 594"/>
                    <a:gd name="T10" fmla="*/ 382 w 816"/>
                    <a:gd name="T11" fmla="*/ 79 h 594"/>
                    <a:gd name="T12" fmla="*/ 426 w 816"/>
                    <a:gd name="T13" fmla="*/ 88 h 594"/>
                    <a:gd name="T14" fmla="*/ 479 w 816"/>
                    <a:gd name="T15" fmla="*/ 97 h 594"/>
                    <a:gd name="T16" fmla="*/ 532 w 816"/>
                    <a:gd name="T17" fmla="*/ 106 h 594"/>
                    <a:gd name="T18" fmla="*/ 568 w 816"/>
                    <a:gd name="T19" fmla="*/ 119 h 594"/>
                    <a:gd name="T20" fmla="*/ 603 w 816"/>
                    <a:gd name="T21" fmla="*/ 150 h 594"/>
                    <a:gd name="T22" fmla="*/ 657 w 816"/>
                    <a:gd name="T23" fmla="*/ 177 h 594"/>
                    <a:gd name="T24" fmla="*/ 701 w 816"/>
                    <a:gd name="T25" fmla="*/ 212 h 594"/>
                    <a:gd name="T26" fmla="*/ 745 w 816"/>
                    <a:gd name="T27" fmla="*/ 266 h 594"/>
                    <a:gd name="T28" fmla="*/ 766 w 816"/>
                    <a:gd name="T29" fmla="*/ 292 h 594"/>
                    <a:gd name="T30" fmla="*/ 790 w 816"/>
                    <a:gd name="T31" fmla="*/ 328 h 594"/>
                    <a:gd name="T32" fmla="*/ 800 w 816"/>
                    <a:gd name="T33" fmla="*/ 354 h 594"/>
                    <a:gd name="T34" fmla="*/ 807 w 816"/>
                    <a:gd name="T35" fmla="*/ 381 h 594"/>
                    <a:gd name="T36" fmla="*/ 816 w 816"/>
                    <a:gd name="T37" fmla="*/ 425 h 594"/>
                    <a:gd name="T38" fmla="*/ 790 w 816"/>
                    <a:gd name="T39" fmla="*/ 487 h 594"/>
                    <a:gd name="T40" fmla="*/ 778 w 816"/>
                    <a:gd name="T41" fmla="*/ 508 h 594"/>
                    <a:gd name="T42" fmla="*/ 754 w 816"/>
                    <a:gd name="T43" fmla="*/ 532 h 594"/>
                    <a:gd name="T44" fmla="*/ 723 w 816"/>
                    <a:gd name="T45" fmla="*/ 549 h 594"/>
                    <a:gd name="T46" fmla="*/ 692 w 816"/>
                    <a:gd name="T47" fmla="*/ 558 h 594"/>
                    <a:gd name="T48" fmla="*/ 652 w 816"/>
                    <a:gd name="T49" fmla="*/ 567 h 594"/>
                    <a:gd name="T50" fmla="*/ 621 w 816"/>
                    <a:gd name="T51" fmla="*/ 567 h 594"/>
                    <a:gd name="T52" fmla="*/ 568 w 816"/>
                    <a:gd name="T53" fmla="*/ 576 h 594"/>
                    <a:gd name="T54" fmla="*/ 538 w 816"/>
                    <a:gd name="T55" fmla="*/ 579 h 594"/>
                    <a:gd name="T56" fmla="*/ 515 w 816"/>
                    <a:gd name="T57" fmla="*/ 576 h 594"/>
                    <a:gd name="T58" fmla="*/ 461 w 816"/>
                    <a:gd name="T59" fmla="*/ 585 h 594"/>
                    <a:gd name="T60" fmla="*/ 399 w 816"/>
                    <a:gd name="T61" fmla="*/ 594 h 594"/>
                    <a:gd name="T62" fmla="*/ 311 w 816"/>
                    <a:gd name="T63" fmla="*/ 594 h 594"/>
                    <a:gd name="T64" fmla="*/ 231 w 816"/>
                    <a:gd name="T65" fmla="*/ 585 h 594"/>
                    <a:gd name="T66" fmla="*/ 178 w 816"/>
                    <a:gd name="T67" fmla="*/ 567 h 594"/>
                    <a:gd name="T68" fmla="*/ 44 w 816"/>
                    <a:gd name="T69" fmla="*/ 496 h 594"/>
                    <a:gd name="T70" fmla="*/ 0 w 816"/>
                    <a:gd name="T71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6" h="594">
                      <a:moveTo>
                        <a:pt x="0" y="0"/>
                      </a:moveTo>
                      <a:lnTo>
                        <a:pt x="124" y="35"/>
                      </a:lnTo>
                      <a:lnTo>
                        <a:pt x="213" y="44"/>
                      </a:lnTo>
                      <a:lnTo>
                        <a:pt x="275" y="62"/>
                      </a:lnTo>
                      <a:lnTo>
                        <a:pt x="331" y="72"/>
                      </a:lnTo>
                      <a:lnTo>
                        <a:pt x="382" y="79"/>
                      </a:lnTo>
                      <a:lnTo>
                        <a:pt x="426" y="88"/>
                      </a:lnTo>
                      <a:lnTo>
                        <a:pt x="479" y="97"/>
                      </a:lnTo>
                      <a:lnTo>
                        <a:pt x="532" y="106"/>
                      </a:lnTo>
                      <a:lnTo>
                        <a:pt x="568" y="119"/>
                      </a:lnTo>
                      <a:lnTo>
                        <a:pt x="603" y="150"/>
                      </a:lnTo>
                      <a:lnTo>
                        <a:pt x="657" y="177"/>
                      </a:lnTo>
                      <a:lnTo>
                        <a:pt x="701" y="212"/>
                      </a:lnTo>
                      <a:lnTo>
                        <a:pt x="745" y="266"/>
                      </a:lnTo>
                      <a:lnTo>
                        <a:pt x="766" y="292"/>
                      </a:lnTo>
                      <a:lnTo>
                        <a:pt x="790" y="328"/>
                      </a:lnTo>
                      <a:lnTo>
                        <a:pt x="800" y="354"/>
                      </a:lnTo>
                      <a:lnTo>
                        <a:pt x="807" y="381"/>
                      </a:lnTo>
                      <a:lnTo>
                        <a:pt x="816" y="425"/>
                      </a:lnTo>
                      <a:lnTo>
                        <a:pt x="790" y="487"/>
                      </a:lnTo>
                      <a:lnTo>
                        <a:pt x="778" y="508"/>
                      </a:lnTo>
                      <a:lnTo>
                        <a:pt x="754" y="532"/>
                      </a:lnTo>
                      <a:lnTo>
                        <a:pt x="723" y="549"/>
                      </a:lnTo>
                      <a:lnTo>
                        <a:pt x="692" y="558"/>
                      </a:lnTo>
                      <a:lnTo>
                        <a:pt x="652" y="567"/>
                      </a:lnTo>
                      <a:lnTo>
                        <a:pt x="621" y="567"/>
                      </a:lnTo>
                      <a:lnTo>
                        <a:pt x="568" y="576"/>
                      </a:lnTo>
                      <a:lnTo>
                        <a:pt x="538" y="579"/>
                      </a:lnTo>
                      <a:lnTo>
                        <a:pt x="515" y="576"/>
                      </a:lnTo>
                      <a:lnTo>
                        <a:pt x="461" y="585"/>
                      </a:lnTo>
                      <a:lnTo>
                        <a:pt x="399" y="594"/>
                      </a:lnTo>
                      <a:lnTo>
                        <a:pt x="311" y="594"/>
                      </a:lnTo>
                      <a:lnTo>
                        <a:pt x="231" y="585"/>
                      </a:lnTo>
                      <a:lnTo>
                        <a:pt x="178" y="567"/>
                      </a:lnTo>
                      <a:lnTo>
                        <a:pt x="44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13" name="Freeform 81"/>
                <p:cNvSpPr>
                  <a:spLocks/>
                </p:cNvSpPr>
                <p:nvPr/>
              </p:nvSpPr>
              <p:spPr bwMode="auto">
                <a:xfrm>
                  <a:off x="2808" y="2588"/>
                  <a:ext cx="243" cy="96"/>
                </a:xfrm>
                <a:custGeom>
                  <a:avLst/>
                  <a:gdLst>
                    <a:gd name="T0" fmla="*/ 486 w 486"/>
                    <a:gd name="T1" fmla="*/ 0 h 192"/>
                    <a:gd name="T2" fmla="*/ 442 w 486"/>
                    <a:gd name="T3" fmla="*/ 13 h 192"/>
                    <a:gd name="T4" fmla="*/ 406 w 486"/>
                    <a:gd name="T5" fmla="*/ 18 h 192"/>
                    <a:gd name="T6" fmla="*/ 372 w 486"/>
                    <a:gd name="T7" fmla="*/ 18 h 192"/>
                    <a:gd name="T8" fmla="*/ 346 w 486"/>
                    <a:gd name="T9" fmla="*/ 11 h 192"/>
                    <a:gd name="T10" fmla="*/ 310 w 486"/>
                    <a:gd name="T11" fmla="*/ 6 h 192"/>
                    <a:gd name="T12" fmla="*/ 273 w 486"/>
                    <a:gd name="T13" fmla="*/ 9 h 192"/>
                    <a:gd name="T14" fmla="*/ 171 w 486"/>
                    <a:gd name="T15" fmla="*/ 36 h 192"/>
                    <a:gd name="T16" fmla="*/ 136 w 486"/>
                    <a:gd name="T17" fmla="*/ 49 h 192"/>
                    <a:gd name="T18" fmla="*/ 124 w 486"/>
                    <a:gd name="T19" fmla="*/ 64 h 192"/>
                    <a:gd name="T20" fmla="*/ 110 w 486"/>
                    <a:gd name="T21" fmla="*/ 84 h 192"/>
                    <a:gd name="T22" fmla="*/ 88 w 486"/>
                    <a:gd name="T23" fmla="*/ 102 h 192"/>
                    <a:gd name="T24" fmla="*/ 53 w 486"/>
                    <a:gd name="T25" fmla="*/ 129 h 192"/>
                    <a:gd name="T26" fmla="*/ 29 w 486"/>
                    <a:gd name="T27" fmla="*/ 133 h 192"/>
                    <a:gd name="T28" fmla="*/ 11 w 486"/>
                    <a:gd name="T29" fmla="*/ 133 h 192"/>
                    <a:gd name="T30" fmla="*/ 0 w 486"/>
                    <a:gd name="T31" fmla="*/ 138 h 192"/>
                    <a:gd name="T32" fmla="*/ 31 w 486"/>
                    <a:gd name="T33" fmla="*/ 146 h 192"/>
                    <a:gd name="T34" fmla="*/ 51 w 486"/>
                    <a:gd name="T35" fmla="*/ 169 h 192"/>
                    <a:gd name="T36" fmla="*/ 82 w 486"/>
                    <a:gd name="T37" fmla="*/ 182 h 192"/>
                    <a:gd name="T38" fmla="*/ 113 w 486"/>
                    <a:gd name="T39" fmla="*/ 183 h 192"/>
                    <a:gd name="T40" fmla="*/ 144 w 486"/>
                    <a:gd name="T41" fmla="*/ 186 h 192"/>
                    <a:gd name="T42" fmla="*/ 175 w 486"/>
                    <a:gd name="T43" fmla="*/ 191 h 192"/>
                    <a:gd name="T44" fmla="*/ 226 w 486"/>
                    <a:gd name="T45" fmla="*/ 192 h 192"/>
                    <a:gd name="T46" fmla="*/ 251 w 486"/>
                    <a:gd name="T47" fmla="*/ 191 h 192"/>
                    <a:gd name="T48" fmla="*/ 266 w 486"/>
                    <a:gd name="T49" fmla="*/ 191 h 192"/>
                    <a:gd name="T50" fmla="*/ 270 w 486"/>
                    <a:gd name="T51" fmla="*/ 183 h 192"/>
                    <a:gd name="T52" fmla="*/ 282 w 486"/>
                    <a:gd name="T53" fmla="*/ 157 h 192"/>
                    <a:gd name="T54" fmla="*/ 283 w 486"/>
                    <a:gd name="T55" fmla="*/ 138 h 192"/>
                    <a:gd name="T56" fmla="*/ 295 w 486"/>
                    <a:gd name="T57" fmla="*/ 111 h 192"/>
                    <a:gd name="T58" fmla="*/ 300 w 486"/>
                    <a:gd name="T59" fmla="*/ 86 h 192"/>
                    <a:gd name="T60" fmla="*/ 301 w 486"/>
                    <a:gd name="T61" fmla="*/ 81 h 192"/>
                    <a:gd name="T62" fmla="*/ 304 w 486"/>
                    <a:gd name="T63" fmla="*/ 77 h 192"/>
                    <a:gd name="T64" fmla="*/ 317 w 486"/>
                    <a:gd name="T65" fmla="*/ 67 h 192"/>
                    <a:gd name="T66" fmla="*/ 337 w 486"/>
                    <a:gd name="T67" fmla="*/ 53 h 192"/>
                    <a:gd name="T68" fmla="*/ 362 w 486"/>
                    <a:gd name="T69" fmla="*/ 42 h 192"/>
                    <a:gd name="T70" fmla="*/ 393 w 486"/>
                    <a:gd name="T71" fmla="*/ 40 h 192"/>
                    <a:gd name="T72" fmla="*/ 406 w 486"/>
                    <a:gd name="T73" fmla="*/ 27 h 192"/>
                    <a:gd name="T74" fmla="*/ 416 w 486"/>
                    <a:gd name="T75" fmla="*/ 19 h 192"/>
                    <a:gd name="T76" fmla="*/ 437 w 486"/>
                    <a:gd name="T77" fmla="*/ 9 h 192"/>
                    <a:gd name="T78" fmla="*/ 486 w 486"/>
                    <a:gd name="T7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86" h="192">
                      <a:moveTo>
                        <a:pt x="486" y="0"/>
                      </a:moveTo>
                      <a:lnTo>
                        <a:pt x="442" y="13"/>
                      </a:lnTo>
                      <a:lnTo>
                        <a:pt x="406" y="18"/>
                      </a:lnTo>
                      <a:lnTo>
                        <a:pt x="372" y="18"/>
                      </a:lnTo>
                      <a:lnTo>
                        <a:pt x="346" y="11"/>
                      </a:lnTo>
                      <a:lnTo>
                        <a:pt x="310" y="6"/>
                      </a:lnTo>
                      <a:lnTo>
                        <a:pt x="273" y="9"/>
                      </a:lnTo>
                      <a:lnTo>
                        <a:pt x="171" y="36"/>
                      </a:lnTo>
                      <a:lnTo>
                        <a:pt x="136" y="49"/>
                      </a:lnTo>
                      <a:lnTo>
                        <a:pt x="124" y="64"/>
                      </a:lnTo>
                      <a:lnTo>
                        <a:pt x="110" y="84"/>
                      </a:lnTo>
                      <a:lnTo>
                        <a:pt x="88" y="102"/>
                      </a:lnTo>
                      <a:lnTo>
                        <a:pt x="53" y="129"/>
                      </a:lnTo>
                      <a:lnTo>
                        <a:pt x="29" y="133"/>
                      </a:lnTo>
                      <a:lnTo>
                        <a:pt x="11" y="133"/>
                      </a:lnTo>
                      <a:lnTo>
                        <a:pt x="0" y="138"/>
                      </a:lnTo>
                      <a:lnTo>
                        <a:pt x="31" y="146"/>
                      </a:lnTo>
                      <a:lnTo>
                        <a:pt x="51" y="169"/>
                      </a:lnTo>
                      <a:lnTo>
                        <a:pt x="82" y="182"/>
                      </a:lnTo>
                      <a:lnTo>
                        <a:pt x="113" y="183"/>
                      </a:lnTo>
                      <a:lnTo>
                        <a:pt x="144" y="186"/>
                      </a:lnTo>
                      <a:lnTo>
                        <a:pt x="175" y="191"/>
                      </a:lnTo>
                      <a:lnTo>
                        <a:pt x="226" y="192"/>
                      </a:lnTo>
                      <a:lnTo>
                        <a:pt x="251" y="191"/>
                      </a:lnTo>
                      <a:lnTo>
                        <a:pt x="266" y="191"/>
                      </a:lnTo>
                      <a:lnTo>
                        <a:pt x="270" y="183"/>
                      </a:lnTo>
                      <a:lnTo>
                        <a:pt x="282" y="157"/>
                      </a:lnTo>
                      <a:lnTo>
                        <a:pt x="283" y="138"/>
                      </a:lnTo>
                      <a:lnTo>
                        <a:pt x="295" y="111"/>
                      </a:lnTo>
                      <a:lnTo>
                        <a:pt x="300" y="86"/>
                      </a:lnTo>
                      <a:lnTo>
                        <a:pt x="301" y="81"/>
                      </a:lnTo>
                      <a:lnTo>
                        <a:pt x="304" y="77"/>
                      </a:lnTo>
                      <a:lnTo>
                        <a:pt x="317" y="67"/>
                      </a:lnTo>
                      <a:lnTo>
                        <a:pt x="337" y="53"/>
                      </a:lnTo>
                      <a:lnTo>
                        <a:pt x="362" y="42"/>
                      </a:lnTo>
                      <a:lnTo>
                        <a:pt x="393" y="40"/>
                      </a:lnTo>
                      <a:lnTo>
                        <a:pt x="406" y="27"/>
                      </a:lnTo>
                      <a:lnTo>
                        <a:pt x="416" y="19"/>
                      </a:lnTo>
                      <a:lnTo>
                        <a:pt x="437" y="9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14" name="Group 82"/>
              <p:cNvGrpSpPr>
                <a:grpSpLocks/>
              </p:cNvGrpSpPr>
              <p:nvPr/>
            </p:nvGrpSpPr>
            <p:grpSpPr bwMode="auto">
              <a:xfrm>
                <a:off x="2967" y="2513"/>
                <a:ext cx="112" cy="78"/>
                <a:chOff x="2967" y="2513"/>
                <a:chExt cx="112" cy="78"/>
              </a:xfrm>
            </p:grpSpPr>
            <p:sp>
              <p:nvSpPr>
                <p:cNvPr id="351315" name="Freeform 83"/>
                <p:cNvSpPr>
                  <a:spLocks/>
                </p:cNvSpPr>
                <p:nvPr/>
              </p:nvSpPr>
              <p:spPr bwMode="auto">
                <a:xfrm>
                  <a:off x="2967" y="2532"/>
                  <a:ext cx="78" cy="57"/>
                </a:xfrm>
                <a:custGeom>
                  <a:avLst/>
                  <a:gdLst>
                    <a:gd name="T0" fmla="*/ 0 w 155"/>
                    <a:gd name="T1" fmla="*/ 4 h 114"/>
                    <a:gd name="T2" fmla="*/ 1 w 155"/>
                    <a:gd name="T3" fmla="*/ 25 h 114"/>
                    <a:gd name="T4" fmla="*/ 10 w 155"/>
                    <a:gd name="T5" fmla="*/ 47 h 114"/>
                    <a:gd name="T6" fmla="*/ 22 w 155"/>
                    <a:gd name="T7" fmla="*/ 66 h 114"/>
                    <a:gd name="T8" fmla="*/ 32 w 155"/>
                    <a:gd name="T9" fmla="*/ 80 h 114"/>
                    <a:gd name="T10" fmla="*/ 49 w 155"/>
                    <a:gd name="T11" fmla="*/ 94 h 114"/>
                    <a:gd name="T12" fmla="*/ 68 w 155"/>
                    <a:gd name="T13" fmla="*/ 106 h 114"/>
                    <a:gd name="T14" fmla="*/ 95 w 155"/>
                    <a:gd name="T15" fmla="*/ 114 h 114"/>
                    <a:gd name="T16" fmla="*/ 124 w 155"/>
                    <a:gd name="T17" fmla="*/ 112 h 114"/>
                    <a:gd name="T18" fmla="*/ 155 w 155"/>
                    <a:gd name="T19" fmla="*/ 108 h 114"/>
                    <a:gd name="T20" fmla="*/ 148 w 155"/>
                    <a:gd name="T21" fmla="*/ 75 h 114"/>
                    <a:gd name="T22" fmla="*/ 139 w 155"/>
                    <a:gd name="T23" fmla="*/ 44 h 114"/>
                    <a:gd name="T24" fmla="*/ 129 w 155"/>
                    <a:gd name="T25" fmla="*/ 25 h 114"/>
                    <a:gd name="T26" fmla="*/ 109 w 155"/>
                    <a:gd name="T27" fmla="*/ 9 h 114"/>
                    <a:gd name="T28" fmla="*/ 89 w 155"/>
                    <a:gd name="T29" fmla="*/ 1 h 114"/>
                    <a:gd name="T30" fmla="*/ 66 w 155"/>
                    <a:gd name="T31" fmla="*/ 0 h 114"/>
                    <a:gd name="T32" fmla="*/ 44 w 155"/>
                    <a:gd name="T33" fmla="*/ 0 h 114"/>
                    <a:gd name="T34" fmla="*/ 24 w 155"/>
                    <a:gd name="T35" fmla="*/ 0 h 114"/>
                    <a:gd name="T36" fmla="*/ 0 w 155"/>
                    <a:gd name="T37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14">
                      <a:moveTo>
                        <a:pt x="0" y="4"/>
                      </a:moveTo>
                      <a:lnTo>
                        <a:pt x="1" y="25"/>
                      </a:lnTo>
                      <a:lnTo>
                        <a:pt x="10" y="47"/>
                      </a:lnTo>
                      <a:lnTo>
                        <a:pt x="22" y="66"/>
                      </a:lnTo>
                      <a:lnTo>
                        <a:pt x="32" y="80"/>
                      </a:lnTo>
                      <a:lnTo>
                        <a:pt x="49" y="94"/>
                      </a:lnTo>
                      <a:lnTo>
                        <a:pt x="68" y="106"/>
                      </a:lnTo>
                      <a:lnTo>
                        <a:pt x="95" y="114"/>
                      </a:lnTo>
                      <a:lnTo>
                        <a:pt x="124" y="112"/>
                      </a:lnTo>
                      <a:lnTo>
                        <a:pt x="155" y="108"/>
                      </a:lnTo>
                      <a:lnTo>
                        <a:pt x="148" y="75"/>
                      </a:lnTo>
                      <a:lnTo>
                        <a:pt x="139" y="44"/>
                      </a:lnTo>
                      <a:lnTo>
                        <a:pt x="129" y="25"/>
                      </a:lnTo>
                      <a:lnTo>
                        <a:pt x="109" y="9"/>
                      </a:lnTo>
                      <a:lnTo>
                        <a:pt x="89" y="1"/>
                      </a:lnTo>
                      <a:lnTo>
                        <a:pt x="66" y="0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316" name="Group 84"/>
                <p:cNvGrpSpPr>
                  <a:grpSpLocks/>
                </p:cNvGrpSpPr>
                <p:nvPr/>
              </p:nvGrpSpPr>
              <p:grpSpPr bwMode="auto">
                <a:xfrm>
                  <a:off x="2971" y="2513"/>
                  <a:ext cx="108" cy="78"/>
                  <a:chOff x="2971" y="2513"/>
                  <a:chExt cx="108" cy="78"/>
                </a:xfrm>
              </p:grpSpPr>
              <p:sp>
                <p:nvSpPr>
                  <p:cNvPr id="351317" name="Freeform 85"/>
                  <p:cNvSpPr>
                    <a:spLocks/>
                  </p:cNvSpPr>
                  <p:nvPr/>
                </p:nvSpPr>
                <p:spPr bwMode="auto">
                  <a:xfrm>
                    <a:off x="2972" y="2530"/>
                    <a:ext cx="78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6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9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6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6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9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6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18" name="Freeform 86"/>
                  <p:cNvSpPr>
                    <a:spLocks/>
                  </p:cNvSpPr>
                  <p:nvPr/>
                </p:nvSpPr>
                <p:spPr bwMode="auto">
                  <a:xfrm>
                    <a:off x="2976" y="2533"/>
                    <a:ext cx="78" cy="58"/>
                  </a:xfrm>
                  <a:custGeom>
                    <a:avLst/>
                    <a:gdLst>
                      <a:gd name="T0" fmla="*/ 0 w 157"/>
                      <a:gd name="T1" fmla="*/ 4 h 115"/>
                      <a:gd name="T2" fmla="*/ 2 w 157"/>
                      <a:gd name="T3" fmla="*/ 25 h 115"/>
                      <a:gd name="T4" fmla="*/ 11 w 157"/>
                      <a:gd name="T5" fmla="*/ 47 h 115"/>
                      <a:gd name="T6" fmla="*/ 22 w 157"/>
                      <a:gd name="T7" fmla="*/ 68 h 115"/>
                      <a:gd name="T8" fmla="*/ 33 w 157"/>
                      <a:gd name="T9" fmla="*/ 81 h 115"/>
                      <a:gd name="T10" fmla="*/ 49 w 157"/>
                      <a:gd name="T11" fmla="*/ 96 h 115"/>
                      <a:gd name="T12" fmla="*/ 68 w 157"/>
                      <a:gd name="T13" fmla="*/ 108 h 115"/>
                      <a:gd name="T14" fmla="*/ 96 w 157"/>
                      <a:gd name="T15" fmla="*/ 115 h 115"/>
                      <a:gd name="T16" fmla="*/ 126 w 157"/>
                      <a:gd name="T17" fmla="*/ 114 h 115"/>
                      <a:gd name="T18" fmla="*/ 157 w 157"/>
                      <a:gd name="T19" fmla="*/ 109 h 115"/>
                      <a:gd name="T20" fmla="*/ 149 w 157"/>
                      <a:gd name="T21" fmla="*/ 77 h 115"/>
                      <a:gd name="T22" fmla="*/ 141 w 157"/>
                      <a:gd name="T23" fmla="*/ 44 h 115"/>
                      <a:gd name="T24" fmla="*/ 130 w 157"/>
                      <a:gd name="T25" fmla="*/ 25 h 115"/>
                      <a:gd name="T26" fmla="*/ 111 w 157"/>
                      <a:gd name="T27" fmla="*/ 9 h 115"/>
                      <a:gd name="T28" fmla="*/ 90 w 157"/>
                      <a:gd name="T29" fmla="*/ 1 h 115"/>
                      <a:gd name="T30" fmla="*/ 67 w 157"/>
                      <a:gd name="T31" fmla="*/ 0 h 115"/>
                      <a:gd name="T32" fmla="*/ 45 w 157"/>
                      <a:gd name="T33" fmla="*/ 0 h 115"/>
                      <a:gd name="T34" fmla="*/ 24 w 157"/>
                      <a:gd name="T35" fmla="*/ 0 h 115"/>
                      <a:gd name="T36" fmla="*/ 0 w 157"/>
                      <a:gd name="T37" fmla="*/ 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7" h="115">
                        <a:moveTo>
                          <a:pt x="0" y="4"/>
                        </a:moveTo>
                        <a:lnTo>
                          <a:pt x="2" y="25"/>
                        </a:lnTo>
                        <a:lnTo>
                          <a:pt x="11" y="47"/>
                        </a:lnTo>
                        <a:lnTo>
                          <a:pt x="22" y="68"/>
                        </a:lnTo>
                        <a:lnTo>
                          <a:pt x="33" y="81"/>
                        </a:lnTo>
                        <a:lnTo>
                          <a:pt x="49" y="96"/>
                        </a:lnTo>
                        <a:lnTo>
                          <a:pt x="68" y="108"/>
                        </a:lnTo>
                        <a:lnTo>
                          <a:pt x="96" y="115"/>
                        </a:lnTo>
                        <a:lnTo>
                          <a:pt x="126" y="114"/>
                        </a:lnTo>
                        <a:lnTo>
                          <a:pt x="157" y="109"/>
                        </a:lnTo>
                        <a:lnTo>
                          <a:pt x="149" y="77"/>
                        </a:lnTo>
                        <a:lnTo>
                          <a:pt x="141" y="44"/>
                        </a:lnTo>
                        <a:lnTo>
                          <a:pt x="130" y="25"/>
                        </a:lnTo>
                        <a:lnTo>
                          <a:pt x="111" y="9"/>
                        </a:lnTo>
                        <a:lnTo>
                          <a:pt x="90" y="1"/>
                        </a:lnTo>
                        <a:lnTo>
                          <a:pt x="67" y="0"/>
                        </a:lnTo>
                        <a:lnTo>
                          <a:pt x="45" y="0"/>
                        </a:lnTo>
                        <a:lnTo>
                          <a:pt x="2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19" name="Freeform 87"/>
                  <p:cNvSpPr>
                    <a:spLocks/>
                  </p:cNvSpPr>
                  <p:nvPr/>
                </p:nvSpPr>
                <p:spPr bwMode="auto">
                  <a:xfrm>
                    <a:off x="2975" y="2531"/>
                    <a:ext cx="77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5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8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5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5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8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5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D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2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992" y="2533"/>
                    <a:ext cx="52" cy="51"/>
                  </a:xfrm>
                  <a:prstGeom prst="ellipse">
                    <a:avLst/>
                  </a:pr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21" name="Arc 89"/>
                  <p:cNvSpPr>
                    <a:spLocks/>
                  </p:cNvSpPr>
                  <p:nvPr/>
                </p:nvSpPr>
                <p:spPr bwMode="auto">
                  <a:xfrm>
                    <a:off x="2993" y="2533"/>
                    <a:ext cx="48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5950 w 43200"/>
                      <a:gd name="T1" fmla="*/ 5456 h 43200"/>
                      <a:gd name="T2" fmla="*/ 29778 w 43200"/>
                      <a:gd name="T3" fmla="*/ 1608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</a:path>
                      <a:path w="43200" h="43200" stroke="0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22" name="Freeform 90"/>
                  <p:cNvSpPr>
                    <a:spLocks/>
                  </p:cNvSpPr>
                  <p:nvPr/>
                </p:nvSpPr>
                <p:spPr bwMode="auto">
                  <a:xfrm>
                    <a:off x="2971" y="2513"/>
                    <a:ext cx="108" cy="76"/>
                  </a:xfrm>
                  <a:custGeom>
                    <a:avLst/>
                    <a:gdLst>
                      <a:gd name="T0" fmla="*/ 0 w 216"/>
                      <a:gd name="T1" fmla="*/ 34 h 151"/>
                      <a:gd name="T2" fmla="*/ 15 w 216"/>
                      <a:gd name="T3" fmla="*/ 21 h 151"/>
                      <a:gd name="T4" fmla="*/ 36 w 216"/>
                      <a:gd name="T5" fmla="*/ 7 h 151"/>
                      <a:gd name="T6" fmla="*/ 55 w 216"/>
                      <a:gd name="T7" fmla="*/ 1 h 151"/>
                      <a:gd name="T8" fmla="*/ 70 w 216"/>
                      <a:gd name="T9" fmla="*/ 0 h 151"/>
                      <a:gd name="T10" fmla="*/ 90 w 216"/>
                      <a:gd name="T11" fmla="*/ 0 h 151"/>
                      <a:gd name="T12" fmla="*/ 119 w 216"/>
                      <a:gd name="T13" fmla="*/ 4 h 151"/>
                      <a:gd name="T14" fmla="*/ 145 w 216"/>
                      <a:gd name="T15" fmla="*/ 12 h 151"/>
                      <a:gd name="T16" fmla="*/ 172 w 216"/>
                      <a:gd name="T17" fmla="*/ 22 h 151"/>
                      <a:gd name="T18" fmla="*/ 194 w 216"/>
                      <a:gd name="T19" fmla="*/ 38 h 151"/>
                      <a:gd name="T20" fmla="*/ 209 w 216"/>
                      <a:gd name="T21" fmla="*/ 53 h 151"/>
                      <a:gd name="T22" fmla="*/ 216 w 216"/>
                      <a:gd name="T23" fmla="*/ 72 h 151"/>
                      <a:gd name="T24" fmla="*/ 216 w 216"/>
                      <a:gd name="T25" fmla="*/ 89 h 151"/>
                      <a:gd name="T26" fmla="*/ 209 w 216"/>
                      <a:gd name="T27" fmla="*/ 117 h 151"/>
                      <a:gd name="T28" fmla="*/ 200 w 216"/>
                      <a:gd name="T29" fmla="*/ 133 h 151"/>
                      <a:gd name="T30" fmla="*/ 185 w 216"/>
                      <a:gd name="T31" fmla="*/ 145 h 151"/>
                      <a:gd name="T32" fmla="*/ 169 w 216"/>
                      <a:gd name="T33" fmla="*/ 149 h 151"/>
                      <a:gd name="T34" fmla="*/ 160 w 216"/>
                      <a:gd name="T35" fmla="*/ 151 h 151"/>
                      <a:gd name="T36" fmla="*/ 150 w 216"/>
                      <a:gd name="T37" fmla="*/ 112 h 151"/>
                      <a:gd name="T38" fmla="*/ 141 w 216"/>
                      <a:gd name="T39" fmla="*/ 89 h 151"/>
                      <a:gd name="T40" fmla="*/ 127 w 216"/>
                      <a:gd name="T41" fmla="*/ 71 h 151"/>
                      <a:gd name="T42" fmla="*/ 116 w 216"/>
                      <a:gd name="T43" fmla="*/ 62 h 151"/>
                      <a:gd name="T44" fmla="*/ 99 w 216"/>
                      <a:gd name="T45" fmla="*/ 52 h 151"/>
                      <a:gd name="T46" fmla="*/ 80 w 216"/>
                      <a:gd name="T47" fmla="*/ 44 h 151"/>
                      <a:gd name="T48" fmla="*/ 61 w 216"/>
                      <a:gd name="T49" fmla="*/ 40 h 151"/>
                      <a:gd name="T50" fmla="*/ 39 w 216"/>
                      <a:gd name="T51" fmla="*/ 37 h 151"/>
                      <a:gd name="T52" fmla="*/ 0 w 216"/>
                      <a:gd name="T53" fmla="*/ 3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16" h="151">
                        <a:moveTo>
                          <a:pt x="0" y="34"/>
                        </a:moveTo>
                        <a:lnTo>
                          <a:pt x="15" y="21"/>
                        </a:lnTo>
                        <a:lnTo>
                          <a:pt x="36" y="7"/>
                        </a:lnTo>
                        <a:lnTo>
                          <a:pt x="55" y="1"/>
                        </a:lnTo>
                        <a:lnTo>
                          <a:pt x="70" y="0"/>
                        </a:lnTo>
                        <a:lnTo>
                          <a:pt x="90" y="0"/>
                        </a:lnTo>
                        <a:lnTo>
                          <a:pt x="119" y="4"/>
                        </a:lnTo>
                        <a:lnTo>
                          <a:pt x="145" y="12"/>
                        </a:lnTo>
                        <a:lnTo>
                          <a:pt x="172" y="22"/>
                        </a:lnTo>
                        <a:lnTo>
                          <a:pt x="194" y="38"/>
                        </a:lnTo>
                        <a:lnTo>
                          <a:pt x="209" y="53"/>
                        </a:lnTo>
                        <a:lnTo>
                          <a:pt x="216" y="72"/>
                        </a:lnTo>
                        <a:lnTo>
                          <a:pt x="216" y="89"/>
                        </a:lnTo>
                        <a:lnTo>
                          <a:pt x="209" y="117"/>
                        </a:lnTo>
                        <a:lnTo>
                          <a:pt x="200" y="133"/>
                        </a:lnTo>
                        <a:lnTo>
                          <a:pt x="185" y="145"/>
                        </a:lnTo>
                        <a:lnTo>
                          <a:pt x="169" y="149"/>
                        </a:lnTo>
                        <a:lnTo>
                          <a:pt x="160" y="151"/>
                        </a:lnTo>
                        <a:lnTo>
                          <a:pt x="150" y="112"/>
                        </a:lnTo>
                        <a:lnTo>
                          <a:pt x="141" y="89"/>
                        </a:lnTo>
                        <a:lnTo>
                          <a:pt x="127" y="71"/>
                        </a:lnTo>
                        <a:lnTo>
                          <a:pt x="116" y="62"/>
                        </a:lnTo>
                        <a:lnTo>
                          <a:pt x="99" y="52"/>
                        </a:lnTo>
                        <a:lnTo>
                          <a:pt x="80" y="44"/>
                        </a:lnTo>
                        <a:lnTo>
                          <a:pt x="61" y="40"/>
                        </a:lnTo>
                        <a:lnTo>
                          <a:pt x="39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1323" name="Freeform 91"/>
              <p:cNvSpPr>
                <a:spLocks/>
              </p:cNvSpPr>
              <p:nvPr/>
            </p:nvSpPr>
            <p:spPr bwMode="auto">
              <a:xfrm>
                <a:off x="2737" y="2386"/>
                <a:ext cx="408" cy="297"/>
              </a:xfrm>
              <a:custGeom>
                <a:avLst/>
                <a:gdLst>
                  <a:gd name="T0" fmla="*/ 0 w 816"/>
                  <a:gd name="T1" fmla="*/ 0 h 594"/>
                  <a:gd name="T2" fmla="*/ 124 w 816"/>
                  <a:gd name="T3" fmla="*/ 35 h 594"/>
                  <a:gd name="T4" fmla="*/ 213 w 816"/>
                  <a:gd name="T5" fmla="*/ 44 h 594"/>
                  <a:gd name="T6" fmla="*/ 275 w 816"/>
                  <a:gd name="T7" fmla="*/ 62 h 594"/>
                  <a:gd name="T8" fmla="*/ 331 w 816"/>
                  <a:gd name="T9" fmla="*/ 72 h 594"/>
                  <a:gd name="T10" fmla="*/ 381 w 816"/>
                  <a:gd name="T11" fmla="*/ 79 h 594"/>
                  <a:gd name="T12" fmla="*/ 425 w 816"/>
                  <a:gd name="T13" fmla="*/ 88 h 594"/>
                  <a:gd name="T14" fmla="*/ 479 w 816"/>
                  <a:gd name="T15" fmla="*/ 97 h 594"/>
                  <a:gd name="T16" fmla="*/ 532 w 816"/>
                  <a:gd name="T17" fmla="*/ 106 h 594"/>
                  <a:gd name="T18" fmla="*/ 567 w 816"/>
                  <a:gd name="T19" fmla="*/ 119 h 594"/>
                  <a:gd name="T20" fmla="*/ 603 w 816"/>
                  <a:gd name="T21" fmla="*/ 150 h 594"/>
                  <a:gd name="T22" fmla="*/ 656 w 816"/>
                  <a:gd name="T23" fmla="*/ 177 h 594"/>
                  <a:gd name="T24" fmla="*/ 700 w 816"/>
                  <a:gd name="T25" fmla="*/ 212 h 594"/>
                  <a:gd name="T26" fmla="*/ 745 w 816"/>
                  <a:gd name="T27" fmla="*/ 266 h 594"/>
                  <a:gd name="T28" fmla="*/ 765 w 816"/>
                  <a:gd name="T29" fmla="*/ 292 h 594"/>
                  <a:gd name="T30" fmla="*/ 789 w 816"/>
                  <a:gd name="T31" fmla="*/ 328 h 594"/>
                  <a:gd name="T32" fmla="*/ 799 w 816"/>
                  <a:gd name="T33" fmla="*/ 354 h 594"/>
                  <a:gd name="T34" fmla="*/ 807 w 816"/>
                  <a:gd name="T35" fmla="*/ 381 h 594"/>
                  <a:gd name="T36" fmla="*/ 816 w 816"/>
                  <a:gd name="T37" fmla="*/ 425 h 594"/>
                  <a:gd name="T38" fmla="*/ 789 w 816"/>
                  <a:gd name="T39" fmla="*/ 487 h 594"/>
                  <a:gd name="T40" fmla="*/ 777 w 816"/>
                  <a:gd name="T41" fmla="*/ 508 h 594"/>
                  <a:gd name="T42" fmla="*/ 754 w 816"/>
                  <a:gd name="T43" fmla="*/ 532 h 594"/>
                  <a:gd name="T44" fmla="*/ 723 w 816"/>
                  <a:gd name="T45" fmla="*/ 549 h 594"/>
                  <a:gd name="T46" fmla="*/ 692 w 816"/>
                  <a:gd name="T47" fmla="*/ 558 h 594"/>
                  <a:gd name="T48" fmla="*/ 652 w 816"/>
                  <a:gd name="T49" fmla="*/ 567 h 594"/>
                  <a:gd name="T50" fmla="*/ 621 w 816"/>
                  <a:gd name="T51" fmla="*/ 567 h 594"/>
                  <a:gd name="T52" fmla="*/ 567 w 816"/>
                  <a:gd name="T53" fmla="*/ 576 h 594"/>
                  <a:gd name="T54" fmla="*/ 538 w 816"/>
                  <a:gd name="T55" fmla="*/ 579 h 594"/>
                  <a:gd name="T56" fmla="*/ 514 w 816"/>
                  <a:gd name="T57" fmla="*/ 576 h 594"/>
                  <a:gd name="T58" fmla="*/ 461 w 816"/>
                  <a:gd name="T59" fmla="*/ 585 h 594"/>
                  <a:gd name="T60" fmla="*/ 399 w 816"/>
                  <a:gd name="T61" fmla="*/ 594 h 594"/>
                  <a:gd name="T62" fmla="*/ 310 w 816"/>
                  <a:gd name="T63" fmla="*/ 594 h 594"/>
                  <a:gd name="T64" fmla="*/ 230 w 816"/>
                  <a:gd name="T65" fmla="*/ 585 h 594"/>
                  <a:gd name="T66" fmla="*/ 177 w 816"/>
                  <a:gd name="T67" fmla="*/ 567 h 594"/>
                  <a:gd name="T68" fmla="*/ 44 w 816"/>
                  <a:gd name="T69" fmla="*/ 496 h 594"/>
                  <a:gd name="T70" fmla="*/ 0 w 816"/>
                  <a:gd name="T71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6" h="594">
                    <a:moveTo>
                      <a:pt x="0" y="0"/>
                    </a:moveTo>
                    <a:lnTo>
                      <a:pt x="124" y="35"/>
                    </a:lnTo>
                    <a:lnTo>
                      <a:pt x="213" y="44"/>
                    </a:lnTo>
                    <a:lnTo>
                      <a:pt x="275" y="62"/>
                    </a:lnTo>
                    <a:lnTo>
                      <a:pt x="331" y="72"/>
                    </a:lnTo>
                    <a:lnTo>
                      <a:pt x="381" y="79"/>
                    </a:lnTo>
                    <a:lnTo>
                      <a:pt x="425" y="88"/>
                    </a:lnTo>
                    <a:lnTo>
                      <a:pt x="479" y="97"/>
                    </a:lnTo>
                    <a:lnTo>
                      <a:pt x="532" y="106"/>
                    </a:lnTo>
                    <a:lnTo>
                      <a:pt x="567" y="119"/>
                    </a:lnTo>
                    <a:lnTo>
                      <a:pt x="603" y="150"/>
                    </a:lnTo>
                    <a:lnTo>
                      <a:pt x="656" y="177"/>
                    </a:lnTo>
                    <a:lnTo>
                      <a:pt x="700" y="212"/>
                    </a:lnTo>
                    <a:lnTo>
                      <a:pt x="745" y="266"/>
                    </a:lnTo>
                    <a:lnTo>
                      <a:pt x="765" y="292"/>
                    </a:lnTo>
                    <a:lnTo>
                      <a:pt x="789" y="328"/>
                    </a:lnTo>
                    <a:lnTo>
                      <a:pt x="799" y="354"/>
                    </a:lnTo>
                    <a:lnTo>
                      <a:pt x="807" y="381"/>
                    </a:lnTo>
                    <a:lnTo>
                      <a:pt x="816" y="425"/>
                    </a:lnTo>
                    <a:lnTo>
                      <a:pt x="789" y="487"/>
                    </a:lnTo>
                    <a:lnTo>
                      <a:pt x="777" y="508"/>
                    </a:lnTo>
                    <a:lnTo>
                      <a:pt x="754" y="532"/>
                    </a:lnTo>
                    <a:lnTo>
                      <a:pt x="723" y="549"/>
                    </a:lnTo>
                    <a:lnTo>
                      <a:pt x="692" y="558"/>
                    </a:lnTo>
                    <a:lnTo>
                      <a:pt x="652" y="567"/>
                    </a:lnTo>
                    <a:lnTo>
                      <a:pt x="621" y="567"/>
                    </a:lnTo>
                    <a:lnTo>
                      <a:pt x="567" y="576"/>
                    </a:lnTo>
                    <a:lnTo>
                      <a:pt x="538" y="579"/>
                    </a:lnTo>
                    <a:lnTo>
                      <a:pt x="514" y="576"/>
                    </a:lnTo>
                    <a:lnTo>
                      <a:pt x="461" y="585"/>
                    </a:lnTo>
                    <a:lnTo>
                      <a:pt x="399" y="594"/>
                    </a:lnTo>
                    <a:lnTo>
                      <a:pt x="310" y="594"/>
                    </a:lnTo>
                    <a:lnTo>
                      <a:pt x="230" y="585"/>
                    </a:lnTo>
                    <a:lnTo>
                      <a:pt x="177" y="567"/>
                    </a:lnTo>
                    <a:lnTo>
                      <a:pt x="44" y="49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324" name="Group 92"/>
              <p:cNvGrpSpPr>
                <a:grpSpLocks/>
              </p:cNvGrpSpPr>
              <p:nvPr/>
            </p:nvGrpSpPr>
            <p:grpSpPr bwMode="auto">
              <a:xfrm>
                <a:off x="1255" y="1978"/>
                <a:ext cx="1567" cy="835"/>
                <a:chOff x="1255" y="1978"/>
                <a:chExt cx="1567" cy="835"/>
              </a:xfrm>
            </p:grpSpPr>
            <p:sp>
              <p:nvSpPr>
                <p:cNvPr id="351325" name="Freeform 93"/>
                <p:cNvSpPr>
                  <a:spLocks/>
                </p:cNvSpPr>
                <p:nvPr/>
              </p:nvSpPr>
              <p:spPr bwMode="auto">
                <a:xfrm>
                  <a:off x="1255" y="1978"/>
                  <a:ext cx="1567" cy="835"/>
                </a:xfrm>
                <a:custGeom>
                  <a:avLst/>
                  <a:gdLst>
                    <a:gd name="T0" fmla="*/ 284 w 3135"/>
                    <a:gd name="T1" fmla="*/ 826 h 1671"/>
                    <a:gd name="T2" fmla="*/ 405 w 3135"/>
                    <a:gd name="T3" fmla="*/ 711 h 1671"/>
                    <a:gd name="T4" fmla="*/ 506 w 3135"/>
                    <a:gd name="T5" fmla="*/ 587 h 1671"/>
                    <a:gd name="T6" fmla="*/ 630 w 3135"/>
                    <a:gd name="T7" fmla="*/ 426 h 1671"/>
                    <a:gd name="T8" fmla="*/ 754 w 3135"/>
                    <a:gd name="T9" fmla="*/ 302 h 1671"/>
                    <a:gd name="T10" fmla="*/ 865 w 3135"/>
                    <a:gd name="T11" fmla="*/ 210 h 1671"/>
                    <a:gd name="T12" fmla="*/ 1017 w 3135"/>
                    <a:gd name="T13" fmla="*/ 117 h 1671"/>
                    <a:gd name="T14" fmla="*/ 1143 w 3135"/>
                    <a:gd name="T15" fmla="*/ 68 h 1671"/>
                    <a:gd name="T16" fmla="*/ 1306 w 3135"/>
                    <a:gd name="T17" fmla="*/ 25 h 1671"/>
                    <a:gd name="T18" fmla="*/ 1572 w 3135"/>
                    <a:gd name="T19" fmla="*/ 0 h 1671"/>
                    <a:gd name="T20" fmla="*/ 1820 w 3135"/>
                    <a:gd name="T21" fmla="*/ 3 h 1671"/>
                    <a:gd name="T22" fmla="*/ 2051 w 3135"/>
                    <a:gd name="T23" fmla="*/ 39 h 1671"/>
                    <a:gd name="T24" fmla="*/ 2295 w 3135"/>
                    <a:gd name="T25" fmla="*/ 117 h 1671"/>
                    <a:gd name="T26" fmla="*/ 2523 w 3135"/>
                    <a:gd name="T27" fmla="*/ 223 h 1671"/>
                    <a:gd name="T28" fmla="*/ 2685 w 3135"/>
                    <a:gd name="T29" fmla="*/ 324 h 1671"/>
                    <a:gd name="T30" fmla="*/ 2796 w 3135"/>
                    <a:gd name="T31" fmla="*/ 426 h 1671"/>
                    <a:gd name="T32" fmla="*/ 2886 w 3135"/>
                    <a:gd name="T33" fmla="*/ 559 h 1671"/>
                    <a:gd name="T34" fmla="*/ 3002 w 3135"/>
                    <a:gd name="T35" fmla="*/ 729 h 1671"/>
                    <a:gd name="T36" fmla="*/ 3090 w 3135"/>
                    <a:gd name="T37" fmla="*/ 809 h 1671"/>
                    <a:gd name="T38" fmla="*/ 3108 w 3135"/>
                    <a:gd name="T39" fmla="*/ 1004 h 1671"/>
                    <a:gd name="T40" fmla="*/ 3126 w 3135"/>
                    <a:gd name="T41" fmla="*/ 1137 h 1671"/>
                    <a:gd name="T42" fmla="*/ 3108 w 3135"/>
                    <a:gd name="T43" fmla="*/ 1297 h 1671"/>
                    <a:gd name="T44" fmla="*/ 2993 w 3135"/>
                    <a:gd name="T45" fmla="*/ 1421 h 1671"/>
                    <a:gd name="T46" fmla="*/ 2895 w 3135"/>
                    <a:gd name="T47" fmla="*/ 1501 h 1671"/>
                    <a:gd name="T48" fmla="*/ 2743 w 3135"/>
                    <a:gd name="T49" fmla="*/ 1617 h 1671"/>
                    <a:gd name="T50" fmla="*/ 2592 w 3135"/>
                    <a:gd name="T51" fmla="*/ 1653 h 1671"/>
                    <a:gd name="T52" fmla="*/ 2477 w 3135"/>
                    <a:gd name="T53" fmla="*/ 1662 h 1671"/>
                    <a:gd name="T54" fmla="*/ 2308 w 3135"/>
                    <a:gd name="T55" fmla="*/ 1662 h 1671"/>
                    <a:gd name="T56" fmla="*/ 2095 w 3135"/>
                    <a:gd name="T57" fmla="*/ 1671 h 1671"/>
                    <a:gd name="T58" fmla="*/ 1882 w 3135"/>
                    <a:gd name="T59" fmla="*/ 1671 h 1671"/>
                    <a:gd name="T60" fmla="*/ 1718 w 3135"/>
                    <a:gd name="T61" fmla="*/ 1662 h 1671"/>
                    <a:gd name="T62" fmla="*/ 1536 w 3135"/>
                    <a:gd name="T63" fmla="*/ 1648 h 1671"/>
                    <a:gd name="T64" fmla="*/ 1363 w 3135"/>
                    <a:gd name="T65" fmla="*/ 1635 h 1671"/>
                    <a:gd name="T66" fmla="*/ 1155 w 3135"/>
                    <a:gd name="T67" fmla="*/ 1644 h 1671"/>
                    <a:gd name="T68" fmla="*/ 969 w 3135"/>
                    <a:gd name="T69" fmla="*/ 1635 h 1671"/>
                    <a:gd name="T70" fmla="*/ 781 w 3135"/>
                    <a:gd name="T71" fmla="*/ 1564 h 1671"/>
                    <a:gd name="T72" fmla="*/ 621 w 3135"/>
                    <a:gd name="T73" fmla="*/ 1501 h 1671"/>
                    <a:gd name="T74" fmla="*/ 479 w 3135"/>
                    <a:gd name="T75" fmla="*/ 1421 h 1671"/>
                    <a:gd name="T76" fmla="*/ 266 w 3135"/>
                    <a:gd name="T77" fmla="*/ 1332 h 1671"/>
                    <a:gd name="T78" fmla="*/ 96 w 3135"/>
                    <a:gd name="T79" fmla="*/ 1195 h 1671"/>
                    <a:gd name="T80" fmla="*/ 0 w 3135"/>
                    <a:gd name="T81" fmla="*/ 1030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35" h="1671">
                      <a:moveTo>
                        <a:pt x="169" y="897"/>
                      </a:moveTo>
                      <a:lnTo>
                        <a:pt x="284" y="826"/>
                      </a:lnTo>
                      <a:lnTo>
                        <a:pt x="343" y="766"/>
                      </a:lnTo>
                      <a:lnTo>
                        <a:pt x="405" y="711"/>
                      </a:lnTo>
                      <a:lnTo>
                        <a:pt x="448" y="667"/>
                      </a:lnTo>
                      <a:lnTo>
                        <a:pt x="506" y="587"/>
                      </a:lnTo>
                      <a:lnTo>
                        <a:pt x="577" y="498"/>
                      </a:lnTo>
                      <a:lnTo>
                        <a:pt x="630" y="426"/>
                      </a:lnTo>
                      <a:lnTo>
                        <a:pt x="692" y="355"/>
                      </a:lnTo>
                      <a:lnTo>
                        <a:pt x="754" y="302"/>
                      </a:lnTo>
                      <a:lnTo>
                        <a:pt x="808" y="257"/>
                      </a:lnTo>
                      <a:lnTo>
                        <a:pt x="865" y="210"/>
                      </a:lnTo>
                      <a:lnTo>
                        <a:pt x="945" y="161"/>
                      </a:lnTo>
                      <a:lnTo>
                        <a:pt x="1017" y="117"/>
                      </a:lnTo>
                      <a:lnTo>
                        <a:pt x="1091" y="86"/>
                      </a:lnTo>
                      <a:lnTo>
                        <a:pt x="1143" y="68"/>
                      </a:lnTo>
                      <a:lnTo>
                        <a:pt x="1217" y="46"/>
                      </a:lnTo>
                      <a:lnTo>
                        <a:pt x="1306" y="25"/>
                      </a:lnTo>
                      <a:lnTo>
                        <a:pt x="1429" y="9"/>
                      </a:lnTo>
                      <a:lnTo>
                        <a:pt x="1572" y="0"/>
                      </a:lnTo>
                      <a:lnTo>
                        <a:pt x="1705" y="0"/>
                      </a:lnTo>
                      <a:lnTo>
                        <a:pt x="1820" y="3"/>
                      </a:lnTo>
                      <a:lnTo>
                        <a:pt x="1927" y="18"/>
                      </a:lnTo>
                      <a:lnTo>
                        <a:pt x="2051" y="39"/>
                      </a:lnTo>
                      <a:lnTo>
                        <a:pt x="2175" y="71"/>
                      </a:lnTo>
                      <a:lnTo>
                        <a:pt x="2295" y="117"/>
                      </a:lnTo>
                      <a:lnTo>
                        <a:pt x="2409" y="167"/>
                      </a:lnTo>
                      <a:lnTo>
                        <a:pt x="2523" y="223"/>
                      </a:lnTo>
                      <a:lnTo>
                        <a:pt x="2610" y="271"/>
                      </a:lnTo>
                      <a:lnTo>
                        <a:pt x="2685" y="324"/>
                      </a:lnTo>
                      <a:lnTo>
                        <a:pt x="2743" y="371"/>
                      </a:lnTo>
                      <a:lnTo>
                        <a:pt x="2796" y="426"/>
                      </a:lnTo>
                      <a:lnTo>
                        <a:pt x="2848" y="498"/>
                      </a:lnTo>
                      <a:lnTo>
                        <a:pt x="2886" y="559"/>
                      </a:lnTo>
                      <a:lnTo>
                        <a:pt x="2948" y="658"/>
                      </a:lnTo>
                      <a:lnTo>
                        <a:pt x="3002" y="729"/>
                      </a:lnTo>
                      <a:lnTo>
                        <a:pt x="3037" y="773"/>
                      </a:lnTo>
                      <a:lnTo>
                        <a:pt x="3090" y="809"/>
                      </a:lnTo>
                      <a:lnTo>
                        <a:pt x="3135" y="826"/>
                      </a:lnTo>
                      <a:lnTo>
                        <a:pt x="3108" y="1004"/>
                      </a:lnTo>
                      <a:lnTo>
                        <a:pt x="3117" y="1057"/>
                      </a:lnTo>
                      <a:lnTo>
                        <a:pt x="3126" y="1137"/>
                      </a:lnTo>
                      <a:lnTo>
                        <a:pt x="3126" y="1208"/>
                      </a:lnTo>
                      <a:lnTo>
                        <a:pt x="3108" y="1297"/>
                      </a:lnTo>
                      <a:lnTo>
                        <a:pt x="3046" y="1394"/>
                      </a:lnTo>
                      <a:lnTo>
                        <a:pt x="2993" y="1421"/>
                      </a:lnTo>
                      <a:lnTo>
                        <a:pt x="2939" y="1438"/>
                      </a:lnTo>
                      <a:lnTo>
                        <a:pt x="2895" y="1501"/>
                      </a:lnTo>
                      <a:lnTo>
                        <a:pt x="2832" y="1573"/>
                      </a:lnTo>
                      <a:lnTo>
                        <a:pt x="2743" y="1617"/>
                      </a:lnTo>
                      <a:lnTo>
                        <a:pt x="2654" y="1644"/>
                      </a:lnTo>
                      <a:lnTo>
                        <a:pt x="2592" y="1653"/>
                      </a:lnTo>
                      <a:lnTo>
                        <a:pt x="2557" y="1644"/>
                      </a:lnTo>
                      <a:lnTo>
                        <a:pt x="2477" y="1662"/>
                      </a:lnTo>
                      <a:lnTo>
                        <a:pt x="2397" y="1662"/>
                      </a:lnTo>
                      <a:lnTo>
                        <a:pt x="2308" y="1662"/>
                      </a:lnTo>
                      <a:lnTo>
                        <a:pt x="2206" y="1662"/>
                      </a:lnTo>
                      <a:lnTo>
                        <a:pt x="2095" y="1671"/>
                      </a:lnTo>
                      <a:lnTo>
                        <a:pt x="1971" y="1671"/>
                      </a:lnTo>
                      <a:lnTo>
                        <a:pt x="1882" y="1671"/>
                      </a:lnTo>
                      <a:lnTo>
                        <a:pt x="1811" y="1671"/>
                      </a:lnTo>
                      <a:lnTo>
                        <a:pt x="1718" y="1662"/>
                      </a:lnTo>
                      <a:lnTo>
                        <a:pt x="1625" y="1653"/>
                      </a:lnTo>
                      <a:lnTo>
                        <a:pt x="1536" y="1648"/>
                      </a:lnTo>
                      <a:lnTo>
                        <a:pt x="1461" y="1644"/>
                      </a:lnTo>
                      <a:lnTo>
                        <a:pt x="1363" y="1635"/>
                      </a:lnTo>
                      <a:lnTo>
                        <a:pt x="1279" y="1635"/>
                      </a:lnTo>
                      <a:lnTo>
                        <a:pt x="1155" y="1644"/>
                      </a:lnTo>
                      <a:lnTo>
                        <a:pt x="1075" y="1644"/>
                      </a:lnTo>
                      <a:lnTo>
                        <a:pt x="969" y="1635"/>
                      </a:lnTo>
                      <a:lnTo>
                        <a:pt x="843" y="1600"/>
                      </a:lnTo>
                      <a:lnTo>
                        <a:pt x="781" y="1564"/>
                      </a:lnTo>
                      <a:lnTo>
                        <a:pt x="710" y="1537"/>
                      </a:lnTo>
                      <a:lnTo>
                        <a:pt x="621" y="1501"/>
                      </a:lnTo>
                      <a:lnTo>
                        <a:pt x="524" y="1447"/>
                      </a:lnTo>
                      <a:lnTo>
                        <a:pt x="479" y="1421"/>
                      </a:lnTo>
                      <a:lnTo>
                        <a:pt x="382" y="1385"/>
                      </a:lnTo>
                      <a:lnTo>
                        <a:pt x="266" y="1332"/>
                      </a:lnTo>
                      <a:lnTo>
                        <a:pt x="160" y="1261"/>
                      </a:lnTo>
                      <a:lnTo>
                        <a:pt x="96" y="1195"/>
                      </a:lnTo>
                      <a:lnTo>
                        <a:pt x="42" y="1125"/>
                      </a:lnTo>
                      <a:lnTo>
                        <a:pt x="0" y="1030"/>
                      </a:lnTo>
                      <a:lnTo>
                        <a:pt x="169" y="897"/>
                      </a:lnTo>
                      <a:close/>
                    </a:path>
                  </a:pathLst>
                </a:custGeom>
                <a:solidFill>
                  <a:srgbClr val="5FD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326" name="Group 94"/>
                <p:cNvGrpSpPr>
                  <a:grpSpLocks/>
                </p:cNvGrpSpPr>
                <p:nvPr/>
              </p:nvGrpSpPr>
              <p:grpSpPr bwMode="auto">
                <a:xfrm>
                  <a:off x="1260" y="1978"/>
                  <a:ext cx="1554" cy="825"/>
                  <a:chOff x="1260" y="1978"/>
                  <a:chExt cx="1554" cy="825"/>
                </a:xfrm>
              </p:grpSpPr>
              <p:sp>
                <p:nvSpPr>
                  <p:cNvPr id="351327" name="Freeform 95"/>
                  <p:cNvSpPr>
                    <a:spLocks/>
                  </p:cNvSpPr>
                  <p:nvPr/>
                </p:nvSpPr>
                <p:spPr bwMode="auto">
                  <a:xfrm>
                    <a:off x="2373" y="2612"/>
                    <a:ext cx="164" cy="187"/>
                  </a:xfrm>
                  <a:custGeom>
                    <a:avLst/>
                    <a:gdLst>
                      <a:gd name="T0" fmla="*/ 328 w 328"/>
                      <a:gd name="T1" fmla="*/ 54 h 374"/>
                      <a:gd name="T2" fmla="*/ 311 w 328"/>
                      <a:gd name="T3" fmla="*/ 348 h 374"/>
                      <a:gd name="T4" fmla="*/ 231 w 328"/>
                      <a:gd name="T5" fmla="*/ 374 h 374"/>
                      <a:gd name="T6" fmla="*/ 151 w 328"/>
                      <a:gd name="T7" fmla="*/ 374 h 374"/>
                      <a:gd name="T8" fmla="*/ 0 w 328"/>
                      <a:gd name="T9" fmla="*/ 366 h 374"/>
                      <a:gd name="T10" fmla="*/ 53 w 328"/>
                      <a:gd name="T11" fmla="*/ 268 h 374"/>
                      <a:gd name="T12" fmla="*/ 80 w 328"/>
                      <a:gd name="T13" fmla="*/ 178 h 374"/>
                      <a:gd name="T14" fmla="*/ 80 w 328"/>
                      <a:gd name="T15" fmla="*/ 98 h 374"/>
                      <a:gd name="T16" fmla="*/ 53 w 328"/>
                      <a:gd name="T17" fmla="*/ 0 h 374"/>
                      <a:gd name="T18" fmla="*/ 124 w 328"/>
                      <a:gd name="T19" fmla="*/ 0 h 374"/>
                      <a:gd name="T20" fmla="*/ 187 w 328"/>
                      <a:gd name="T21" fmla="*/ 9 h 374"/>
                      <a:gd name="T22" fmla="*/ 328 w 328"/>
                      <a:gd name="T23" fmla="*/ 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8" h="374">
                        <a:moveTo>
                          <a:pt x="328" y="54"/>
                        </a:moveTo>
                        <a:lnTo>
                          <a:pt x="311" y="348"/>
                        </a:lnTo>
                        <a:lnTo>
                          <a:pt x="231" y="374"/>
                        </a:lnTo>
                        <a:lnTo>
                          <a:pt x="151" y="374"/>
                        </a:lnTo>
                        <a:lnTo>
                          <a:pt x="0" y="366"/>
                        </a:lnTo>
                        <a:lnTo>
                          <a:pt x="53" y="268"/>
                        </a:lnTo>
                        <a:lnTo>
                          <a:pt x="80" y="178"/>
                        </a:lnTo>
                        <a:lnTo>
                          <a:pt x="80" y="98"/>
                        </a:lnTo>
                        <a:lnTo>
                          <a:pt x="53" y="0"/>
                        </a:lnTo>
                        <a:lnTo>
                          <a:pt x="124" y="0"/>
                        </a:lnTo>
                        <a:lnTo>
                          <a:pt x="187" y="9"/>
                        </a:lnTo>
                        <a:lnTo>
                          <a:pt x="328" y="5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28" name="Freeform 96"/>
                  <p:cNvSpPr>
                    <a:spLocks/>
                  </p:cNvSpPr>
                  <p:nvPr/>
                </p:nvSpPr>
                <p:spPr bwMode="auto">
                  <a:xfrm>
                    <a:off x="1925" y="1990"/>
                    <a:ext cx="351" cy="245"/>
                  </a:xfrm>
                  <a:custGeom>
                    <a:avLst/>
                    <a:gdLst>
                      <a:gd name="T0" fmla="*/ 178 w 701"/>
                      <a:gd name="T1" fmla="*/ 18 h 490"/>
                      <a:gd name="T2" fmla="*/ 116 w 701"/>
                      <a:gd name="T3" fmla="*/ 54 h 490"/>
                      <a:gd name="T4" fmla="*/ 61 w 701"/>
                      <a:gd name="T5" fmla="*/ 98 h 490"/>
                      <a:gd name="T6" fmla="*/ 18 w 701"/>
                      <a:gd name="T7" fmla="*/ 142 h 490"/>
                      <a:gd name="T8" fmla="*/ 0 w 701"/>
                      <a:gd name="T9" fmla="*/ 213 h 490"/>
                      <a:gd name="T10" fmla="*/ 0 w 701"/>
                      <a:gd name="T11" fmla="*/ 302 h 490"/>
                      <a:gd name="T12" fmla="*/ 9 w 701"/>
                      <a:gd name="T13" fmla="*/ 373 h 490"/>
                      <a:gd name="T14" fmla="*/ 62 w 701"/>
                      <a:gd name="T15" fmla="*/ 399 h 490"/>
                      <a:gd name="T16" fmla="*/ 169 w 701"/>
                      <a:gd name="T17" fmla="*/ 417 h 490"/>
                      <a:gd name="T18" fmla="*/ 258 w 701"/>
                      <a:gd name="T19" fmla="*/ 453 h 490"/>
                      <a:gd name="T20" fmla="*/ 346 w 701"/>
                      <a:gd name="T21" fmla="*/ 490 h 490"/>
                      <a:gd name="T22" fmla="*/ 435 w 701"/>
                      <a:gd name="T23" fmla="*/ 472 h 490"/>
                      <a:gd name="T24" fmla="*/ 515 w 701"/>
                      <a:gd name="T25" fmla="*/ 472 h 490"/>
                      <a:gd name="T26" fmla="*/ 603 w 701"/>
                      <a:gd name="T27" fmla="*/ 453 h 490"/>
                      <a:gd name="T28" fmla="*/ 701 w 701"/>
                      <a:gd name="T29" fmla="*/ 444 h 490"/>
                      <a:gd name="T30" fmla="*/ 683 w 701"/>
                      <a:gd name="T31" fmla="*/ 328 h 490"/>
                      <a:gd name="T32" fmla="*/ 683 w 701"/>
                      <a:gd name="T33" fmla="*/ 249 h 490"/>
                      <a:gd name="T34" fmla="*/ 657 w 701"/>
                      <a:gd name="T35" fmla="*/ 151 h 490"/>
                      <a:gd name="T36" fmla="*/ 603 w 701"/>
                      <a:gd name="T37" fmla="*/ 71 h 490"/>
                      <a:gd name="T38" fmla="*/ 541 w 701"/>
                      <a:gd name="T39" fmla="*/ 27 h 490"/>
                      <a:gd name="T40" fmla="*/ 426 w 701"/>
                      <a:gd name="T41" fmla="*/ 0 h 490"/>
                      <a:gd name="T42" fmla="*/ 311 w 701"/>
                      <a:gd name="T43" fmla="*/ 0 h 490"/>
                      <a:gd name="T44" fmla="*/ 178 w 701"/>
                      <a:gd name="T45" fmla="*/ 18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01" h="490">
                        <a:moveTo>
                          <a:pt x="178" y="18"/>
                        </a:moveTo>
                        <a:lnTo>
                          <a:pt x="116" y="54"/>
                        </a:lnTo>
                        <a:lnTo>
                          <a:pt x="61" y="98"/>
                        </a:lnTo>
                        <a:lnTo>
                          <a:pt x="18" y="142"/>
                        </a:lnTo>
                        <a:lnTo>
                          <a:pt x="0" y="213"/>
                        </a:lnTo>
                        <a:lnTo>
                          <a:pt x="0" y="302"/>
                        </a:lnTo>
                        <a:lnTo>
                          <a:pt x="9" y="373"/>
                        </a:lnTo>
                        <a:lnTo>
                          <a:pt x="62" y="399"/>
                        </a:lnTo>
                        <a:lnTo>
                          <a:pt x="169" y="417"/>
                        </a:lnTo>
                        <a:lnTo>
                          <a:pt x="258" y="453"/>
                        </a:lnTo>
                        <a:lnTo>
                          <a:pt x="346" y="490"/>
                        </a:lnTo>
                        <a:lnTo>
                          <a:pt x="435" y="472"/>
                        </a:lnTo>
                        <a:lnTo>
                          <a:pt x="515" y="472"/>
                        </a:lnTo>
                        <a:lnTo>
                          <a:pt x="603" y="453"/>
                        </a:lnTo>
                        <a:lnTo>
                          <a:pt x="701" y="444"/>
                        </a:lnTo>
                        <a:lnTo>
                          <a:pt x="683" y="328"/>
                        </a:lnTo>
                        <a:lnTo>
                          <a:pt x="683" y="249"/>
                        </a:lnTo>
                        <a:lnTo>
                          <a:pt x="657" y="151"/>
                        </a:lnTo>
                        <a:lnTo>
                          <a:pt x="603" y="71"/>
                        </a:lnTo>
                        <a:lnTo>
                          <a:pt x="541" y="27"/>
                        </a:lnTo>
                        <a:lnTo>
                          <a:pt x="426" y="0"/>
                        </a:lnTo>
                        <a:lnTo>
                          <a:pt x="311" y="0"/>
                        </a:lnTo>
                        <a:lnTo>
                          <a:pt x="178" y="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29" name="Freeform 97"/>
                  <p:cNvSpPr>
                    <a:spLocks/>
                  </p:cNvSpPr>
                  <p:nvPr/>
                </p:nvSpPr>
                <p:spPr bwMode="auto">
                  <a:xfrm>
                    <a:off x="2240" y="2003"/>
                    <a:ext cx="401" cy="267"/>
                  </a:xfrm>
                  <a:custGeom>
                    <a:avLst/>
                    <a:gdLst>
                      <a:gd name="T0" fmla="*/ 0 w 803"/>
                      <a:gd name="T1" fmla="*/ 0 h 534"/>
                      <a:gd name="T2" fmla="*/ 36 w 803"/>
                      <a:gd name="T3" fmla="*/ 71 h 534"/>
                      <a:gd name="T4" fmla="*/ 71 w 803"/>
                      <a:gd name="T5" fmla="*/ 160 h 534"/>
                      <a:gd name="T6" fmla="*/ 89 w 803"/>
                      <a:gd name="T7" fmla="*/ 239 h 534"/>
                      <a:gd name="T8" fmla="*/ 107 w 803"/>
                      <a:gd name="T9" fmla="*/ 328 h 534"/>
                      <a:gd name="T10" fmla="*/ 124 w 803"/>
                      <a:gd name="T11" fmla="*/ 417 h 534"/>
                      <a:gd name="T12" fmla="*/ 204 w 803"/>
                      <a:gd name="T13" fmla="*/ 454 h 534"/>
                      <a:gd name="T14" fmla="*/ 302 w 803"/>
                      <a:gd name="T15" fmla="*/ 463 h 534"/>
                      <a:gd name="T16" fmla="*/ 408 w 803"/>
                      <a:gd name="T17" fmla="*/ 454 h 534"/>
                      <a:gd name="T18" fmla="*/ 461 w 803"/>
                      <a:gd name="T19" fmla="*/ 445 h 534"/>
                      <a:gd name="T20" fmla="*/ 515 w 803"/>
                      <a:gd name="T21" fmla="*/ 445 h 534"/>
                      <a:gd name="T22" fmla="*/ 586 w 803"/>
                      <a:gd name="T23" fmla="*/ 480 h 534"/>
                      <a:gd name="T24" fmla="*/ 657 w 803"/>
                      <a:gd name="T25" fmla="*/ 534 h 534"/>
                      <a:gd name="T26" fmla="*/ 719 w 803"/>
                      <a:gd name="T27" fmla="*/ 454 h 534"/>
                      <a:gd name="T28" fmla="*/ 754 w 803"/>
                      <a:gd name="T29" fmla="*/ 399 h 534"/>
                      <a:gd name="T30" fmla="*/ 803 w 803"/>
                      <a:gd name="T31" fmla="*/ 355 h 534"/>
                      <a:gd name="T32" fmla="*/ 745 w 803"/>
                      <a:gd name="T33" fmla="*/ 300 h 534"/>
                      <a:gd name="T34" fmla="*/ 658 w 803"/>
                      <a:gd name="T35" fmla="*/ 232 h 534"/>
                      <a:gd name="T36" fmla="*/ 591 w 803"/>
                      <a:gd name="T37" fmla="*/ 198 h 534"/>
                      <a:gd name="T38" fmla="*/ 501 w 803"/>
                      <a:gd name="T39" fmla="*/ 154 h 534"/>
                      <a:gd name="T40" fmla="*/ 435 w 803"/>
                      <a:gd name="T41" fmla="*/ 127 h 534"/>
                      <a:gd name="T42" fmla="*/ 330 w 803"/>
                      <a:gd name="T43" fmla="*/ 87 h 534"/>
                      <a:gd name="T44" fmla="*/ 240 w 803"/>
                      <a:gd name="T45" fmla="*/ 58 h 534"/>
                      <a:gd name="T46" fmla="*/ 142 w 803"/>
                      <a:gd name="T47" fmla="*/ 30 h 534"/>
                      <a:gd name="T48" fmla="*/ 0 w 803"/>
                      <a:gd name="T49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03" h="534">
                        <a:moveTo>
                          <a:pt x="0" y="0"/>
                        </a:moveTo>
                        <a:lnTo>
                          <a:pt x="36" y="71"/>
                        </a:lnTo>
                        <a:lnTo>
                          <a:pt x="71" y="160"/>
                        </a:lnTo>
                        <a:lnTo>
                          <a:pt x="89" y="239"/>
                        </a:lnTo>
                        <a:lnTo>
                          <a:pt x="107" y="328"/>
                        </a:lnTo>
                        <a:lnTo>
                          <a:pt x="124" y="417"/>
                        </a:lnTo>
                        <a:lnTo>
                          <a:pt x="204" y="454"/>
                        </a:lnTo>
                        <a:lnTo>
                          <a:pt x="302" y="463"/>
                        </a:lnTo>
                        <a:lnTo>
                          <a:pt x="408" y="454"/>
                        </a:lnTo>
                        <a:lnTo>
                          <a:pt x="461" y="445"/>
                        </a:lnTo>
                        <a:lnTo>
                          <a:pt x="515" y="445"/>
                        </a:lnTo>
                        <a:lnTo>
                          <a:pt x="586" y="480"/>
                        </a:lnTo>
                        <a:lnTo>
                          <a:pt x="657" y="534"/>
                        </a:lnTo>
                        <a:lnTo>
                          <a:pt x="719" y="454"/>
                        </a:lnTo>
                        <a:lnTo>
                          <a:pt x="754" y="399"/>
                        </a:lnTo>
                        <a:lnTo>
                          <a:pt x="803" y="355"/>
                        </a:lnTo>
                        <a:lnTo>
                          <a:pt x="745" y="300"/>
                        </a:lnTo>
                        <a:lnTo>
                          <a:pt x="658" y="232"/>
                        </a:lnTo>
                        <a:lnTo>
                          <a:pt x="591" y="198"/>
                        </a:lnTo>
                        <a:lnTo>
                          <a:pt x="501" y="154"/>
                        </a:lnTo>
                        <a:lnTo>
                          <a:pt x="435" y="127"/>
                        </a:lnTo>
                        <a:lnTo>
                          <a:pt x="330" y="87"/>
                        </a:lnTo>
                        <a:lnTo>
                          <a:pt x="240" y="58"/>
                        </a:lnTo>
                        <a:lnTo>
                          <a:pt x="142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0" name="Freeform 98"/>
                  <p:cNvSpPr>
                    <a:spLocks/>
                  </p:cNvSpPr>
                  <p:nvPr/>
                </p:nvSpPr>
                <p:spPr bwMode="auto">
                  <a:xfrm>
                    <a:off x="1875" y="1978"/>
                    <a:ext cx="140" cy="57"/>
                  </a:xfrm>
                  <a:custGeom>
                    <a:avLst/>
                    <a:gdLst>
                      <a:gd name="T0" fmla="*/ 281 w 281"/>
                      <a:gd name="T1" fmla="*/ 0 h 114"/>
                      <a:gd name="T2" fmla="*/ 193 w 281"/>
                      <a:gd name="T3" fmla="*/ 37 h 114"/>
                      <a:gd name="T4" fmla="*/ 151 w 281"/>
                      <a:gd name="T5" fmla="*/ 71 h 114"/>
                      <a:gd name="T6" fmla="*/ 88 w 281"/>
                      <a:gd name="T7" fmla="*/ 114 h 114"/>
                      <a:gd name="T8" fmla="*/ 0 w 281"/>
                      <a:gd name="T9" fmla="*/ 43 h 114"/>
                      <a:gd name="T10" fmla="*/ 9 w 281"/>
                      <a:gd name="T11" fmla="*/ 34 h 114"/>
                      <a:gd name="T12" fmla="*/ 124 w 281"/>
                      <a:gd name="T13" fmla="*/ 16 h 114"/>
                      <a:gd name="T14" fmla="*/ 199 w 281"/>
                      <a:gd name="T15" fmla="*/ 9 h 114"/>
                      <a:gd name="T16" fmla="*/ 281 w 281"/>
                      <a:gd name="T17" fmla="*/ 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1" h="114">
                        <a:moveTo>
                          <a:pt x="281" y="0"/>
                        </a:moveTo>
                        <a:lnTo>
                          <a:pt x="193" y="37"/>
                        </a:lnTo>
                        <a:lnTo>
                          <a:pt x="151" y="71"/>
                        </a:lnTo>
                        <a:lnTo>
                          <a:pt x="88" y="114"/>
                        </a:lnTo>
                        <a:lnTo>
                          <a:pt x="0" y="43"/>
                        </a:lnTo>
                        <a:lnTo>
                          <a:pt x="9" y="34"/>
                        </a:lnTo>
                        <a:lnTo>
                          <a:pt x="124" y="16"/>
                        </a:lnTo>
                        <a:lnTo>
                          <a:pt x="199" y="9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1" name="Freeform 99"/>
                  <p:cNvSpPr>
                    <a:spLocks/>
                  </p:cNvSpPr>
                  <p:nvPr/>
                </p:nvSpPr>
                <p:spPr bwMode="auto">
                  <a:xfrm>
                    <a:off x="1578" y="2012"/>
                    <a:ext cx="331" cy="231"/>
                  </a:xfrm>
                  <a:custGeom>
                    <a:avLst/>
                    <a:gdLst>
                      <a:gd name="T0" fmla="*/ 540 w 661"/>
                      <a:gd name="T1" fmla="*/ 9 h 461"/>
                      <a:gd name="T2" fmla="*/ 594 w 661"/>
                      <a:gd name="T3" fmla="*/ 35 h 461"/>
                      <a:gd name="T4" fmla="*/ 621 w 661"/>
                      <a:gd name="T5" fmla="*/ 71 h 461"/>
                      <a:gd name="T6" fmla="*/ 656 w 661"/>
                      <a:gd name="T7" fmla="*/ 171 h 461"/>
                      <a:gd name="T8" fmla="*/ 656 w 661"/>
                      <a:gd name="T9" fmla="*/ 233 h 461"/>
                      <a:gd name="T10" fmla="*/ 661 w 661"/>
                      <a:gd name="T11" fmla="*/ 328 h 461"/>
                      <a:gd name="T12" fmla="*/ 581 w 661"/>
                      <a:gd name="T13" fmla="*/ 356 h 461"/>
                      <a:gd name="T14" fmla="*/ 510 w 661"/>
                      <a:gd name="T15" fmla="*/ 384 h 461"/>
                      <a:gd name="T16" fmla="*/ 435 w 661"/>
                      <a:gd name="T17" fmla="*/ 424 h 461"/>
                      <a:gd name="T18" fmla="*/ 387 w 661"/>
                      <a:gd name="T19" fmla="*/ 461 h 461"/>
                      <a:gd name="T20" fmla="*/ 310 w 661"/>
                      <a:gd name="T21" fmla="*/ 456 h 461"/>
                      <a:gd name="T22" fmla="*/ 210 w 661"/>
                      <a:gd name="T23" fmla="*/ 415 h 461"/>
                      <a:gd name="T24" fmla="*/ 117 w 661"/>
                      <a:gd name="T25" fmla="*/ 394 h 461"/>
                      <a:gd name="T26" fmla="*/ 9 w 661"/>
                      <a:gd name="T27" fmla="*/ 384 h 461"/>
                      <a:gd name="T28" fmla="*/ 0 w 661"/>
                      <a:gd name="T29" fmla="*/ 343 h 461"/>
                      <a:gd name="T30" fmla="*/ 35 w 661"/>
                      <a:gd name="T31" fmla="*/ 288 h 461"/>
                      <a:gd name="T32" fmla="*/ 103 w 661"/>
                      <a:gd name="T33" fmla="*/ 224 h 461"/>
                      <a:gd name="T34" fmla="*/ 171 w 661"/>
                      <a:gd name="T35" fmla="*/ 167 h 461"/>
                      <a:gd name="T36" fmla="*/ 256 w 661"/>
                      <a:gd name="T37" fmla="*/ 109 h 461"/>
                      <a:gd name="T38" fmla="*/ 350 w 661"/>
                      <a:gd name="T39" fmla="*/ 50 h 461"/>
                      <a:gd name="T40" fmla="*/ 452 w 661"/>
                      <a:gd name="T41" fmla="*/ 10 h 461"/>
                      <a:gd name="T42" fmla="*/ 501 w 661"/>
                      <a:gd name="T43" fmla="*/ 0 h 461"/>
                      <a:gd name="T44" fmla="*/ 540 w 661"/>
                      <a:gd name="T45" fmla="*/ 9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61" h="461">
                        <a:moveTo>
                          <a:pt x="540" y="9"/>
                        </a:moveTo>
                        <a:lnTo>
                          <a:pt x="594" y="35"/>
                        </a:lnTo>
                        <a:lnTo>
                          <a:pt x="621" y="71"/>
                        </a:lnTo>
                        <a:lnTo>
                          <a:pt x="656" y="171"/>
                        </a:lnTo>
                        <a:lnTo>
                          <a:pt x="656" y="233"/>
                        </a:lnTo>
                        <a:lnTo>
                          <a:pt x="661" y="328"/>
                        </a:lnTo>
                        <a:lnTo>
                          <a:pt x="581" y="356"/>
                        </a:lnTo>
                        <a:lnTo>
                          <a:pt x="510" y="384"/>
                        </a:lnTo>
                        <a:lnTo>
                          <a:pt x="435" y="424"/>
                        </a:lnTo>
                        <a:lnTo>
                          <a:pt x="387" y="461"/>
                        </a:lnTo>
                        <a:lnTo>
                          <a:pt x="310" y="456"/>
                        </a:lnTo>
                        <a:lnTo>
                          <a:pt x="210" y="415"/>
                        </a:lnTo>
                        <a:lnTo>
                          <a:pt x="117" y="394"/>
                        </a:lnTo>
                        <a:lnTo>
                          <a:pt x="9" y="384"/>
                        </a:lnTo>
                        <a:lnTo>
                          <a:pt x="0" y="343"/>
                        </a:lnTo>
                        <a:lnTo>
                          <a:pt x="35" y="288"/>
                        </a:lnTo>
                        <a:lnTo>
                          <a:pt x="103" y="224"/>
                        </a:lnTo>
                        <a:lnTo>
                          <a:pt x="171" y="167"/>
                        </a:lnTo>
                        <a:lnTo>
                          <a:pt x="256" y="109"/>
                        </a:lnTo>
                        <a:lnTo>
                          <a:pt x="350" y="50"/>
                        </a:lnTo>
                        <a:lnTo>
                          <a:pt x="452" y="10"/>
                        </a:lnTo>
                        <a:lnTo>
                          <a:pt x="501" y="0"/>
                        </a:lnTo>
                        <a:lnTo>
                          <a:pt x="540" y="9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2" name="Freeform 100"/>
                  <p:cNvSpPr>
                    <a:spLocks/>
                  </p:cNvSpPr>
                  <p:nvPr/>
                </p:nvSpPr>
                <p:spPr bwMode="auto">
                  <a:xfrm>
                    <a:off x="1454" y="2226"/>
                    <a:ext cx="298" cy="359"/>
                  </a:xfrm>
                  <a:custGeom>
                    <a:avLst/>
                    <a:gdLst>
                      <a:gd name="T0" fmla="*/ 258 w 596"/>
                      <a:gd name="T1" fmla="*/ 0 h 718"/>
                      <a:gd name="T2" fmla="*/ 338 w 596"/>
                      <a:gd name="T3" fmla="*/ 9 h 718"/>
                      <a:gd name="T4" fmla="*/ 409 w 596"/>
                      <a:gd name="T5" fmla="*/ 26 h 718"/>
                      <a:gd name="T6" fmla="*/ 462 w 596"/>
                      <a:gd name="T7" fmla="*/ 53 h 718"/>
                      <a:gd name="T8" fmla="*/ 570 w 596"/>
                      <a:gd name="T9" fmla="*/ 89 h 718"/>
                      <a:gd name="T10" fmla="*/ 596 w 596"/>
                      <a:gd name="T11" fmla="*/ 319 h 718"/>
                      <a:gd name="T12" fmla="*/ 596 w 596"/>
                      <a:gd name="T13" fmla="*/ 470 h 718"/>
                      <a:gd name="T14" fmla="*/ 596 w 596"/>
                      <a:gd name="T15" fmla="*/ 692 h 718"/>
                      <a:gd name="T16" fmla="*/ 552 w 596"/>
                      <a:gd name="T17" fmla="*/ 718 h 718"/>
                      <a:gd name="T18" fmla="*/ 490 w 596"/>
                      <a:gd name="T19" fmla="*/ 674 h 718"/>
                      <a:gd name="T20" fmla="*/ 431 w 596"/>
                      <a:gd name="T21" fmla="*/ 630 h 718"/>
                      <a:gd name="T22" fmla="*/ 379 w 596"/>
                      <a:gd name="T23" fmla="*/ 612 h 718"/>
                      <a:gd name="T24" fmla="*/ 320 w 596"/>
                      <a:gd name="T25" fmla="*/ 621 h 718"/>
                      <a:gd name="T26" fmla="*/ 275 w 596"/>
                      <a:gd name="T27" fmla="*/ 630 h 718"/>
                      <a:gd name="T28" fmla="*/ 169 w 596"/>
                      <a:gd name="T29" fmla="*/ 559 h 718"/>
                      <a:gd name="T30" fmla="*/ 98 w 596"/>
                      <a:gd name="T31" fmla="*/ 514 h 718"/>
                      <a:gd name="T32" fmla="*/ 0 w 596"/>
                      <a:gd name="T33" fmla="*/ 461 h 718"/>
                      <a:gd name="T34" fmla="*/ 80 w 596"/>
                      <a:gd name="T35" fmla="*/ 301 h 718"/>
                      <a:gd name="T36" fmla="*/ 151 w 596"/>
                      <a:gd name="T37" fmla="*/ 186 h 718"/>
                      <a:gd name="T38" fmla="*/ 258 w 596"/>
                      <a:gd name="T39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96" h="718">
                        <a:moveTo>
                          <a:pt x="258" y="0"/>
                        </a:moveTo>
                        <a:lnTo>
                          <a:pt x="338" y="9"/>
                        </a:lnTo>
                        <a:lnTo>
                          <a:pt x="409" y="26"/>
                        </a:lnTo>
                        <a:lnTo>
                          <a:pt x="462" y="53"/>
                        </a:lnTo>
                        <a:lnTo>
                          <a:pt x="570" y="89"/>
                        </a:lnTo>
                        <a:lnTo>
                          <a:pt x="596" y="319"/>
                        </a:lnTo>
                        <a:lnTo>
                          <a:pt x="596" y="470"/>
                        </a:lnTo>
                        <a:lnTo>
                          <a:pt x="596" y="692"/>
                        </a:lnTo>
                        <a:lnTo>
                          <a:pt x="552" y="718"/>
                        </a:lnTo>
                        <a:lnTo>
                          <a:pt x="490" y="674"/>
                        </a:lnTo>
                        <a:lnTo>
                          <a:pt x="431" y="630"/>
                        </a:lnTo>
                        <a:lnTo>
                          <a:pt x="379" y="612"/>
                        </a:lnTo>
                        <a:lnTo>
                          <a:pt x="320" y="621"/>
                        </a:lnTo>
                        <a:lnTo>
                          <a:pt x="275" y="630"/>
                        </a:lnTo>
                        <a:lnTo>
                          <a:pt x="169" y="559"/>
                        </a:lnTo>
                        <a:lnTo>
                          <a:pt x="98" y="514"/>
                        </a:lnTo>
                        <a:lnTo>
                          <a:pt x="0" y="461"/>
                        </a:lnTo>
                        <a:lnTo>
                          <a:pt x="80" y="301"/>
                        </a:lnTo>
                        <a:lnTo>
                          <a:pt x="151" y="186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3" name="Freeform 101"/>
                  <p:cNvSpPr>
                    <a:spLocks/>
                  </p:cNvSpPr>
                  <p:nvPr/>
                </p:nvSpPr>
                <p:spPr bwMode="auto">
                  <a:xfrm>
                    <a:off x="1761" y="2194"/>
                    <a:ext cx="293" cy="413"/>
                  </a:xfrm>
                  <a:custGeom>
                    <a:avLst/>
                    <a:gdLst>
                      <a:gd name="T0" fmla="*/ 0 w 586"/>
                      <a:gd name="T1" fmla="*/ 153 h 827"/>
                      <a:gd name="T2" fmla="*/ 115 w 586"/>
                      <a:gd name="T3" fmla="*/ 73 h 827"/>
                      <a:gd name="T4" fmla="*/ 222 w 586"/>
                      <a:gd name="T5" fmla="*/ 36 h 827"/>
                      <a:gd name="T6" fmla="*/ 311 w 586"/>
                      <a:gd name="T7" fmla="*/ 0 h 827"/>
                      <a:gd name="T8" fmla="*/ 399 w 586"/>
                      <a:gd name="T9" fmla="*/ 27 h 827"/>
                      <a:gd name="T10" fmla="*/ 506 w 586"/>
                      <a:gd name="T11" fmla="*/ 73 h 827"/>
                      <a:gd name="T12" fmla="*/ 586 w 586"/>
                      <a:gd name="T13" fmla="*/ 135 h 827"/>
                      <a:gd name="T14" fmla="*/ 586 w 586"/>
                      <a:gd name="T15" fmla="*/ 312 h 827"/>
                      <a:gd name="T16" fmla="*/ 577 w 586"/>
                      <a:gd name="T17" fmla="*/ 454 h 827"/>
                      <a:gd name="T18" fmla="*/ 577 w 586"/>
                      <a:gd name="T19" fmla="*/ 561 h 827"/>
                      <a:gd name="T20" fmla="*/ 577 w 586"/>
                      <a:gd name="T21" fmla="*/ 711 h 827"/>
                      <a:gd name="T22" fmla="*/ 488 w 586"/>
                      <a:gd name="T23" fmla="*/ 782 h 827"/>
                      <a:gd name="T24" fmla="*/ 417 w 586"/>
                      <a:gd name="T25" fmla="*/ 827 h 827"/>
                      <a:gd name="T26" fmla="*/ 373 w 586"/>
                      <a:gd name="T27" fmla="*/ 818 h 827"/>
                      <a:gd name="T28" fmla="*/ 266 w 586"/>
                      <a:gd name="T29" fmla="*/ 747 h 827"/>
                      <a:gd name="T30" fmla="*/ 240 w 586"/>
                      <a:gd name="T31" fmla="*/ 720 h 827"/>
                      <a:gd name="T32" fmla="*/ 204 w 586"/>
                      <a:gd name="T33" fmla="*/ 711 h 827"/>
                      <a:gd name="T34" fmla="*/ 169 w 586"/>
                      <a:gd name="T35" fmla="*/ 711 h 827"/>
                      <a:gd name="T36" fmla="*/ 71 w 586"/>
                      <a:gd name="T37" fmla="*/ 782 h 827"/>
                      <a:gd name="T38" fmla="*/ 44 w 586"/>
                      <a:gd name="T39" fmla="*/ 773 h 827"/>
                      <a:gd name="T40" fmla="*/ 27 w 586"/>
                      <a:gd name="T41" fmla="*/ 676 h 827"/>
                      <a:gd name="T42" fmla="*/ 18 w 586"/>
                      <a:gd name="T43" fmla="*/ 552 h 827"/>
                      <a:gd name="T44" fmla="*/ 18 w 586"/>
                      <a:gd name="T45" fmla="*/ 419 h 827"/>
                      <a:gd name="T46" fmla="*/ 27 w 586"/>
                      <a:gd name="T47" fmla="*/ 303 h 827"/>
                      <a:gd name="T48" fmla="*/ 0 w 586"/>
                      <a:gd name="T49" fmla="*/ 15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86" h="827">
                        <a:moveTo>
                          <a:pt x="0" y="153"/>
                        </a:moveTo>
                        <a:lnTo>
                          <a:pt x="115" y="73"/>
                        </a:lnTo>
                        <a:lnTo>
                          <a:pt x="222" y="36"/>
                        </a:lnTo>
                        <a:lnTo>
                          <a:pt x="311" y="0"/>
                        </a:lnTo>
                        <a:lnTo>
                          <a:pt x="399" y="27"/>
                        </a:lnTo>
                        <a:lnTo>
                          <a:pt x="506" y="73"/>
                        </a:lnTo>
                        <a:lnTo>
                          <a:pt x="586" y="135"/>
                        </a:lnTo>
                        <a:lnTo>
                          <a:pt x="586" y="312"/>
                        </a:lnTo>
                        <a:lnTo>
                          <a:pt x="577" y="454"/>
                        </a:lnTo>
                        <a:lnTo>
                          <a:pt x="577" y="561"/>
                        </a:lnTo>
                        <a:lnTo>
                          <a:pt x="577" y="711"/>
                        </a:lnTo>
                        <a:lnTo>
                          <a:pt x="488" y="782"/>
                        </a:lnTo>
                        <a:lnTo>
                          <a:pt x="417" y="827"/>
                        </a:lnTo>
                        <a:lnTo>
                          <a:pt x="373" y="818"/>
                        </a:lnTo>
                        <a:lnTo>
                          <a:pt x="266" y="747"/>
                        </a:lnTo>
                        <a:lnTo>
                          <a:pt x="240" y="720"/>
                        </a:lnTo>
                        <a:lnTo>
                          <a:pt x="204" y="711"/>
                        </a:lnTo>
                        <a:lnTo>
                          <a:pt x="169" y="711"/>
                        </a:lnTo>
                        <a:lnTo>
                          <a:pt x="71" y="782"/>
                        </a:lnTo>
                        <a:lnTo>
                          <a:pt x="44" y="773"/>
                        </a:lnTo>
                        <a:lnTo>
                          <a:pt x="27" y="676"/>
                        </a:lnTo>
                        <a:lnTo>
                          <a:pt x="18" y="552"/>
                        </a:lnTo>
                        <a:lnTo>
                          <a:pt x="18" y="419"/>
                        </a:lnTo>
                        <a:lnTo>
                          <a:pt x="27" y="303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4" name="Freeform 102"/>
                  <p:cNvSpPr>
                    <a:spLocks/>
                  </p:cNvSpPr>
                  <p:nvPr/>
                </p:nvSpPr>
                <p:spPr bwMode="auto">
                  <a:xfrm>
                    <a:off x="2072" y="2244"/>
                    <a:ext cx="279" cy="346"/>
                  </a:xfrm>
                  <a:custGeom>
                    <a:avLst/>
                    <a:gdLst>
                      <a:gd name="T0" fmla="*/ 35 w 559"/>
                      <a:gd name="T1" fmla="*/ 36 h 692"/>
                      <a:gd name="T2" fmla="*/ 53 w 559"/>
                      <a:gd name="T3" fmla="*/ 27 h 692"/>
                      <a:gd name="T4" fmla="*/ 106 w 559"/>
                      <a:gd name="T5" fmla="*/ 9 h 692"/>
                      <a:gd name="T6" fmla="*/ 213 w 559"/>
                      <a:gd name="T7" fmla="*/ 0 h 692"/>
                      <a:gd name="T8" fmla="*/ 284 w 559"/>
                      <a:gd name="T9" fmla="*/ 0 h 692"/>
                      <a:gd name="T10" fmla="*/ 373 w 559"/>
                      <a:gd name="T11" fmla="*/ 0 h 692"/>
                      <a:gd name="T12" fmla="*/ 461 w 559"/>
                      <a:gd name="T13" fmla="*/ 0 h 692"/>
                      <a:gd name="T14" fmla="*/ 488 w 559"/>
                      <a:gd name="T15" fmla="*/ 18 h 692"/>
                      <a:gd name="T16" fmla="*/ 515 w 559"/>
                      <a:gd name="T17" fmla="*/ 213 h 692"/>
                      <a:gd name="T18" fmla="*/ 541 w 559"/>
                      <a:gd name="T19" fmla="*/ 408 h 692"/>
                      <a:gd name="T20" fmla="*/ 559 w 559"/>
                      <a:gd name="T21" fmla="*/ 630 h 692"/>
                      <a:gd name="T22" fmla="*/ 452 w 559"/>
                      <a:gd name="T23" fmla="*/ 639 h 692"/>
                      <a:gd name="T24" fmla="*/ 319 w 559"/>
                      <a:gd name="T25" fmla="*/ 657 h 692"/>
                      <a:gd name="T26" fmla="*/ 240 w 559"/>
                      <a:gd name="T27" fmla="*/ 683 h 692"/>
                      <a:gd name="T28" fmla="*/ 177 w 559"/>
                      <a:gd name="T29" fmla="*/ 692 h 692"/>
                      <a:gd name="T30" fmla="*/ 89 w 559"/>
                      <a:gd name="T31" fmla="*/ 657 h 692"/>
                      <a:gd name="T32" fmla="*/ 27 w 559"/>
                      <a:gd name="T33" fmla="*/ 621 h 692"/>
                      <a:gd name="T34" fmla="*/ 9 w 559"/>
                      <a:gd name="T35" fmla="*/ 444 h 692"/>
                      <a:gd name="T36" fmla="*/ 9 w 559"/>
                      <a:gd name="T37" fmla="*/ 320 h 692"/>
                      <a:gd name="T38" fmla="*/ 0 w 559"/>
                      <a:gd name="T39" fmla="*/ 160 h 692"/>
                      <a:gd name="T40" fmla="*/ 35 w 559"/>
                      <a:gd name="T41" fmla="*/ 36 h 6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59" h="692">
                        <a:moveTo>
                          <a:pt x="35" y="36"/>
                        </a:moveTo>
                        <a:lnTo>
                          <a:pt x="53" y="27"/>
                        </a:lnTo>
                        <a:lnTo>
                          <a:pt x="106" y="9"/>
                        </a:lnTo>
                        <a:lnTo>
                          <a:pt x="213" y="0"/>
                        </a:lnTo>
                        <a:lnTo>
                          <a:pt x="284" y="0"/>
                        </a:lnTo>
                        <a:lnTo>
                          <a:pt x="373" y="0"/>
                        </a:lnTo>
                        <a:lnTo>
                          <a:pt x="461" y="0"/>
                        </a:lnTo>
                        <a:lnTo>
                          <a:pt x="488" y="18"/>
                        </a:lnTo>
                        <a:lnTo>
                          <a:pt x="515" y="213"/>
                        </a:lnTo>
                        <a:lnTo>
                          <a:pt x="541" y="408"/>
                        </a:lnTo>
                        <a:lnTo>
                          <a:pt x="559" y="630"/>
                        </a:lnTo>
                        <a:lnTo>
                          <a:pt x="452" y="639"/>
                        </a:lnTo>
                        <a:lnTo>
                          <a:pt x="319" y="657"/>
                        </a:lnTo>
                        <a:lnTo>
                          <a:pt x="240" y="683"/>
                        </a:lnTo>
                        <a:lnTo>
                          <a:pt x="177" y="692"/>
                        </a:lnTo>
                        <a:lnTo>
                          <a:pt x="89" y="657"/>
                        </a:lnTo>
                        <a:lnTo>
                          <a:pt x="27" y="621"/>
                        </a:lnTo>
                        <a:lnTo>
                          <a:pt x="9" y="444"/>
                        </a:lnTo>
                        <a:lnTo>
                          <a:pt x="9" y="320"/>
                        </a:lnTo>
                        <a:lnTo>
                          <a:pt x="0" y="160"/>
                        </a:ln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5" name="Freeform 103"/>
                  <p:cNvSpPr>
                    <a:spLocks/>
                  </p:cNvSpPr>
                  <p:nvPr/>
                </p:nvSpPr>
                <p:spPr bwMode="auto">
                  <a:xfrm>
                    <a:off x="2346" y="2248"/>
                    <a:ext cx="315" cy="355"/>
                  </a:xfrm>
                  <a:custGeom>
                    <a:avLst/>
                    <a:gdLst>
                      <a:gd name="T0" fmla="*/ 0 w 630"/>
                      <a:gd name="T1" fmla="*/ 36 h 710"/>
                      <a:gd name="T2" fmla="*/ 80 w 630"/>
                      <a:gd name="T3" fmla="*/ 27 h 710"/>
                      <a:gd name="T4" fmla="*/ 151 w 630"/>
                      <a:gd name="T5" fmla="*/ 18 h 710"/>
                      <a:gd name="T6" fmla="*/ 204 w 630"/>
                      <a:gd name="T7" fmla="*/ 0 h 710"/>
                      <a:gd name="T8" fmla="*/ 257 w 630"/>
                      <a:gd name="T9" fmla="*/ 0 h 710"/>
                      <a:gd name="T10" fmla="*/ 319 w 630"/>
                      <a:gd name="T11" fmla="*/ 18 h 710"/>
                      <a:gd name="T12" fmla="*/ 417 w 630"/>
                      <a:gd name="T13" fmla="*/ 98 h 710"/>
                      <a:gd name="T14" fmla="*/ 497 w 630"/>
                      <a:gd name="T15" fmla="*/ 151 h 710"/>
                      <a:gd name="T16" fmla="*/ 550 w 630"/>
                      <a:gd name="T17" fmla="*/ 240 h 710"/>
                      <a:gd name="T18" fmla="*/ 612 w 630"/>
                      <a:gd name="T19" fmla="*/ 346 h 710"/>
                      <a:gd name="T20" fmla="*/ 630 w 630"/>
                      <a:gd name="T21" fmla="*/ 382 h 710"/>
                      <a:gd name="T22" fmla="*/ 603 w 630"/>
                      <a:gd name="T23" fmla="*/ 497 h 710"/>
                      <a:gd name="T24" fmla="*/ 559 w 630"/>
                      <a:gd name="T25" fmla="*/ 621 h 710"/>
                      <a:gd name="T26" fmla="*/ 452 w 630"/>
                      <a:gd name="T27" fmla="*/ 701 h 710"/>
                      <a:gd name="T28" fmla="*/ 364 w 630"/>
                      <a:gd name="T29" fmla="*/ 710 h 710"/>
                      <a:gd name="T30" fmla="*/ 231 w 630"/>
                      <a:gd name="T31" fmla="*/ 701 h 710"/>
                      <a:gd name="T32" fmla="*/ 115 w 630"/>
                      <a:gd name="T33" fmla="*/ 674 h 710"/>
                      <a:gd name="T34" fmla="*/ 62 w 630"/>
                      <a:gd name="T35" fmla="*/ 621 h 710"/>
                      <a:gd name="T36" fmla="*/ 18 w 630"/>
                      <a:gd name="T37" fmla="*/ 346 h 710"/>
                      <a:gd name="T38" fmla="*/ 0 w 630"/>
                      <a:gd name="T39" fmla="*/ 151 h 710"/>
                      <a:gd name="T40" fmla="*/ 0 w 630"/>
                      <a:gd name="T41" fmla="*/ 36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30" h="710">
                        <a:moveTo>
                          <a:pt x="0" y="36"/>
                        </a:moveTo>
                        <a:lnTo>
                          <a:pt x="80" y="27"/>
                        </a:lnTo>
                        <a:lnTo>
                          <a:pt x="151" y="18"/>
                        </a:lnTo>
                        <a:lnTo>
                          <a:pt x="204" y="0"/>
                        </a:lnTo>
                        <a:lnTo>
                          <a:pt x="257" y="0"/>
                        </a:lnTo>
                        <a:lnTo>
                          <a:pt x="319" y="18"/>
                        </a:lnTo>
                        <a:lnTo>
                          <a:pt x="417" y="98"/>
                        </a:lnTo>
                        <a:lnTo>
                          <a:pt x="497" y="151"/>
                        </a:lnTo>
                        <a:lnTo>
                          <a:pt x="550" y="240"/>
                        </a:lnTo>
                        <a:lnTo>
                          <a:pt x="612" y="346"/>
                        </a:lnTo>
                        <a:lnTo>
                          <a:pt x="630" y="382"/>
                        </a:lnTo>
                        <a:lnTo>
                          <a:pt x="603" y="497"/>
                        </a:lnTo>
                        <a:lnTo>
                          <a:pt x="559" y="621"/>
                        </a:lnTo>
                        <a:lnTo>
                          <a:pt x="452" y="701"/>
                        </a:lnTo>
                        <a:lnTo>
                          <a:pt x="364" y="710"/>
                        </a:lnTo>
                        <a:lnTo>
                          <a:pt x="231" y="701"/>
                        </a:lnTo>
                        <a:lnTo>
                          <a:pt x="115" y="674"/>
                        </a:lnTo>
                        <a:lnTo>
                          <a:pt x="62" y="621"/>
                        </a:lnTo>
                        <a:lnTo>
                          <a:pt x="18" y="346"/>
                        </a:lnTo>
                        <a:lnTo>
                          <a:pt x="0" y="151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6" name="Freeform 104"/>
                  <p:cNvSpPr>
                    <a:spLocks/>
                  </p:cNvSpPr>
                  <p:nvPr/>
                </p:nvSpPr>
                <p:spPr bwMode="auto">
                  <a:xfrm>
                    <a:off x="2582" y="2199"/>
                    <a:ext cx="142" cy="231"/>
                  </a:xfrm>
                  <a:custGeom>
                    <a:avLst/>
                    <a:gdLst>
                      <a:gd name="T0" fmla="*/ 115 w 285"/>
                      <a:gd name="T1" fmla="*/ 0 h 463"/>
                      <a:gd name="T2" fmla="*/ 250 w 285"/>
                      <a:gd name="T3" fmla="*/ 179 h 463"/>
                      <a:gd name="T4" fmla="*/ 277 w 285"/>
                      <a:gd name="T5" fmla="*/ 232 h 463"/>
                      <a:gd name="T6" fmla="*/ 285 w 285"/>
                      <a:gd name="T7" fmla="*/ 303 h 463"/>
                      <a:gd name="T8" fmla="*/ 285 w 285"/>
                      <a:gd name="T9" fmla="*/ 365 h 463"/>
                      <a:gd name="T10" fmla="*/ 206 w 285"/>
                      <a:gd name="T11" fmla="*/ 463 h 463"/>
                      <a:gd name="T12" fmla="*/ 160 w 285"/>
                      <a:gd name="T13" fmla="*/ 383 h 463"/>
                      <a:gd name="T14" fmla="*/ 107 w 285"/>
                      <a:gd name="T15" fmla="*/ 294 h 463"/>
                      <a:gd name="T16" fmla="*/ 53 w 285"/>
                      <a:gd name="T17" fmla="*/ 232 h 463"/>
                      <a:gd name="T18" fmla="*/ 0 w 285"/>
                      <a:gd name="T19" fmla="*/ 188 h 463"/>
                      <a:gd name="T20" fmla="*/ 115 w 285"/>
                      <a:gd name="T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5" h="463">
                        <a:moveTo>
                          <a:pt x="115" y="0"/>
                        </a:moveTo>
                        <a:lnTo>
                          <a:pt x="250" y="179"/>
                        </a:lnTo>
                        <a:lnTo>
                          <a:pt x="277" y="232"/>
                        </a:lnTo>
                        <a:lnTo>
                          <a:pt x="285" y="303"/>
                        </a:lnTo>
                        <a:lnTo>
                          <a:pt x="285" y="365"/>
                        </a:lnTo>
                        <a:lnTo>
                          <a:pt x="206" y="463"/>
                        </a:lnTo>
                        <a:lnTo>
                          <a:pt x="160" y="383"/>
                        </a:lnTo>
                        <a:lnTo>
                          <a:pt x="107" y="294"/>
                        </a:lnTo>
                        <a:lnTo>
                          <a:pt x="53" y="232"/>
                        </a:lnTo>
                        <a:lnTo>
                          <a:pt x="0" y="188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7" name="Freeform 105"/>
                  <p:cNvSpPr>
                    <a:spLocks/>
                  </p:cNvSpPr>
                  <p:nvPr/>
                </p:nvSpPr>
                <p:spPr bwMode="auto">
                  <a:xfrm>
                    <a:off x="2693" y="2346"/>
                    <a:ext cx="121" cy="195"/>
                  </a:xfrm>
                  <a:custGeom>
                    <a:avLst/>
                    <a:gdLst>
                      <a:gd name="T0" fmla="*/ 98 w 243"/>
                      <a:gd name="T1" fmla="*/ 0 h 391"/>
                      <a:gd name="T2" fmla="*/ 98 w 243"/>
                      <a:gd name="T3" fmla="*/ 80 h 391"/>
                      <a:gd name="T4" fmla="*/ 80 w 243"/>
                      <a:gd name="T5" fmla="*/ 142 h 391"/>
                      <a:gd name="T6" fmla="*/ 0 w 243"/>
                      <a:gd name="T7" fmla="*/ 222 h 391"/>
                      <a:gd name="T8" fmla="*/ 62 w 243"/>
                      <a:gd name="T9" fmla="*/ 293 h 391"/>
                      <a:gd name="T10" fmla="*/ 125 w 243"/>
                      <a:gd name="T11" fmla="*/ 346 h 391"/>
                      <a:gd name="T12" fmla="*/ 187 w 243"/>
                      <a:gd name="T13" fmla="*/ 382 h 391"/>
                      <a:gd name="T14" fmla="*/ 213 w 243"/>
                      <a:gd name="T15" fmla="*/ 391 h 391"/>
                      <a:gd name="T16" fmla="*/ 213 w 243"/>
                      <a:gd name="T17" fmla="*/ 364 h 391"/>
                      <a:gd name="T18" fmla="*/ 213 w 243"/>
                      <a:gd name="T19" fmla="*/ 320 h 391"/>
                      <a:gd name="T20" fmla="*/ 213 w 243"/>
                      <a:gd name="T21" fmla="*/ 258 h 391"/>
                      <a:gd name="T22" fmla="*/ 222 w 243"/>
                      <a:gd name="T23" fmla="*/ 151 h 391"/>
                      <a:gd name="T24" fmla="*/ 243 w 243"/>
                      <a:gd name="T25" fmla="*/ 111 h 391"/>
                      <a:gd name="T26" fmla="*/ 153 w 243"/>
                      <a:gd name="T27" fmla="*/ 62 h 391"/>
                      <a:gd name="T28" fmla="*/ 98 w 243"/>
                      <a:gd name="T2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391">
                        <a:moveTo>
                          <a:pt x="98" y="0"/>
                        </a:moveTo>
                        <a:lnTo>
                          <a:pt x="98" y="80"/>
                        </a:lnTo>
                        <a:lnTo>
                          <a:pt x="80" y="142"/>
                        </a:lnTo>
                        <a:lnTo>
                          <a:pt x="0" y="222"/>
                        </a:lnTo>
                        <a:lnTo>
                          <a:pt x="62" y="293"/>
                        </a:lnTo>
                        <a:lnTo>
                          <a:pt x="125" y="346"/>
                        </a:lnTo>
                        <a:lnTo>
                          <a:pt x="187" y="382"/>
                        </a:lnTo>
                        <a:lnTo>
                          <a:pt x="213" y="391"/>
                        </a:lnTo>
                        <a:lnTo>
                          <a:pt x="213" y="364"/>
                        </a:lnTo>
                        <a:lnTo>
                          <a:pt x="213" y="320"/>
                        </a:lnTo>
                        <a:lnTo>
                          <a:pt x="213" y="258"/>
                        </a:lnTo>
                        <a:lnTo>
                          <a:pt x="222" y="151"/>
                        </a:lnTo>
                        <a:lnTo>
                          <a:pt x="243" y="111"/>
                        </a:lnTo>
                        <a:lnTo>
                          <a:pt x="153" y="62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8" name="Freeform 106"/>
                  <p:cNvSpPr>
                    <a:spLocks/>
                  </p:cNvSpPr>
                  <p:nvPr/>
                </p:nvSpPr>
                <p:spPr bwMode="auto">
                  <a:xfrm>
                    <a:off x="2630" y="2483"/>
                    <a:ext cx="170" cy="200"/>
                  </a:xfrm>
                  <a:custGeom>
                    <a:avLst/>
                    <a:gdLst>
                      <a:gd name="T0" fmla="*/ 99 w 338"/>
                      <a:gd name="T1" fmla="*/ 0 h 399"/>
                      <a:gd name="T2" fmla="*/ 241 w 338"/>
                      <a:gd name="T3" fmla="*/ 98 h 399"/>
                      <a:gd name="T4" fmla="*/ 338 w 338"/>
                      <a:gd name="T5" fmla="*/ 160 h 399"/>
                      <a:gd name="T6" fmla="*/ 321 w 338"/>
                      <a:gd name="T7" fmla="*/ 320 h 399"/>
                      <a:gd name="T8" fmla="*/ 241 w 338"/>
                      <a:gd name="T9" fmla="*/ 382 h 399"/>
                      <a:gd name="T10" fmla="*/ 187 w 338"/>
                      <a:gd name="T11" fmla="*/ 399 h 399"/>
                      <a:gd name="T12" fmla="*/ 125 w 338"/>
                      <a:gd name="T13" fmla="*/ 373 h 399"/>
                      <a:gd name="T14" fmla="*/ 80 w 338"/>
                      <a:gd name="T15" fmla="*/ 337 h 399"/>
                      <a:gd name="T16" fmla="*/ 0 w 338"/>
                      <a:gd name="T17" fmla="*/ 213 h 399"/>
                      <a:gd name="T18" fmla="*/ 99 w 338"/>
                      <a:gd name="T19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8" h="399">
                        <a:moveTo>
                          <a:pt x="99" y="0"/>
                        </a:moveTo>
                        <a:lnTo>
                          <a:pt x="241" y="98"/>
                        </a:lnTo>
                        <a:lnTo>
                          <a:pt x="338" y="160"/>
                        </a:lnTo>
                        <a:lnTo>
                          <a:pt x="321" y="320"/>
                        </a:lnTo>
                        <a:lnTo>
                          <a:pt x="241" y="382"/>
                        </a:lnTo>
                        <a:lnTo>
                          <a:pt x="187" y="399"/>
                        </a:lnTo>
                        <a:lnTo>
                          <a:pt x="125" y="373"/>
                        </a:lnTo>
                        <a:lnTo>
                          <a:pt x="80" y="337"/>
                        </a:lnTo>
                        <a:lnTo>
                          <a:pt x="0" y="21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39" name="Freeform 107"/>
                  <p:cNvSpPr>
                    <a:spLocks/>
                  </p:cNvSpPr>
                  <p:nvPr/>
                </p:nvSpPr>
                <p:spPr bwMode="auto">
                  <a:xfrm>
                    <a:off x="1402" y="2207"/>
                    <a:ext cx="162" cy="235"/>
                  </a:xfrm>
                  <a:custGeom>
                    <a:avLst/>
                    <a:gdLst>
                      <a:gd name="T0" fmla="*/ 315 w 324"/>
                      <a:gd name="T1" fmla="*/ 0 h 470"/>
                      <a:gd name="T2" fmla="*/ 324 w 324"/>
                      <a:gd name="T3" fmla="*/ 37 h 470"/>
                      <a:gd name="T4" fmla="*/ 238 w 324"/>
                      <a:gd name="T5" fmla="*/ 192 h 470"/>
                      <a:gd name="T6" fmla="*/ 173 w 324"/>
                      <a:gd name="T7" fmla="*/ 293 h 470"/>
                      <a:gd name="T8" fmla="*/ 55 w 324"/>
                      <a:gd name="T9" fmla="*/ 470 h 470"/>
                      <a:gd name="T10" fmla="*/ 12 w 324"/>
                      <a:gd name="T11" fmla="*/ 400 h 470"/>
                      <a:gd name="T12" fmla="*/ 0 w 324"/>
                      <a:gd name="T13" fmla="*/ 349 h 470"/>
                      <a:gd name="T14" fmla="*/ 35 w 324"/>
                      <a:gd name="T15" fmla="*/ 307 h 470"/>
                      <a:gd name="T16" fmla="*/ 84 w 324"/>
                      <a:gd name="T17" fmla="*/ 267 h 470"/>
                      <a:gd name="T18" fmla="*/ 151 w 324"/>
                      <a:gd name="T19" fmla="*/ 201 h 470"/>
                      <a:gd name="T20" fmla="*/ 204 w 324"/>
                      <a:gd name="T21" fmla="*/ 127 h 470"/>
                      <a:gd name="T22" fmla="*/ 315 w 324"/>
                      <a:gd name="T2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4" h="470">
                        <a:moveTo>
                          <a:pt x="315" y="0"/>
                        </a:moveTo>
                        <a:lnTo>
                          <a:pt x="324" y="37"/>
                        </a:lnTo>
                        <a:lnTo>
                          <a:pt x="238" y="192"/>
                        </a:lnTo>
                        <a:lnTo>
                          <a:pt x="173" y="293"/>
                        </a:lnTo>
                        <a:lnTo>
                          <a:pt x="55" y="470"/>
                        </a:lnTo>
                        <a:lnTo>
                          <a:pt x="12" y="400"/>
                        </a:lnTo>
                        <a:lnTo>
                          <a:pt x="0" y="349"/>
                        </a:lnTo>
                        <a:lnTo>
                          <a:pt x="35" y="307"/>
                        </a:lnTo>
                        <a:lnTo>
                          <a:pt x="84" y="267"/>
                        </a:lnTo>
                        <a:lnTo>
                          <a:pt x="151" y="201"/>
                        </a:lnTo>
                        <a:lnTo>
                          <a:pt x="204" y="127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0" name="Freeform 108"/>
                  <p:cNvSpPr>
                    <a:spLocks/>
                  </p:cNvSpPr>
                  <p:nvPr/>
                </p:nvSpPr>
                <p:spPr bwMode="auto">
                  <a:xfrm>
                    <a:off x="2551" y="2612"/>
                    <a:ext cx="160" cy="187"/>
                  </a:xfrm>
                  <a:custGeom>
                    <a:avLst/>
                    <a:gdLst>
                      <a:gd name="T0" fmla="*/ 133 w 321"/>
                      <a:gd name="T1" fmla="*/ 0 h 374"/>
                      <a:gd name="T2" fmla="*/ 177 w 321"/>
                      <a:gd name="T3" fmla="*/ 36 h 374"/>
                      <a:gd name="T4" fmla="*/ 213 w 321"/>
                      <a:gd name="T5" fmla="*/ 89 h 374"/>
                      <a:gd name="T6" fmla="*/ 259 w 321"/>
                      <a:gd name="T7" fmla="*/ 125 h 374"/>
                      <a:gd name="T8" fmla="*/ 321 w 321"/>
                      <a:gd name="T9" fmla="*/ 160 h 374"/>
                      <a:gd name="T10" fmla="*/ 294 w 321"/>
                      <a:gd name="T11" fmla="*/ 222 h 374"/>
                      <a:gd name="T12" fmla="*/ 240 w 321"/>
                      <a:gd name="T13" fmla="*/ 268 h 374"/>
                      <a:gd name="T14" fmla="*/ 169 w 321"/>
                      <a:gd name="T15" fmla="*/ 321 h 374"/>
                      <a:gd name="T16" fmla="*/ 89 w 321"/>
                      <a:gd name="T17" fmla="*/ 348 h 374"/>
                      <a:gd name="T18" fmla="*/ 9 w 321"/>
                      <a:gd name="T19" fmla="*/ 374 h 374"/>
                      <a:gd name="T20" fmla="*/ 9 w 321"/>
                      <a:gd name="T21" fmla="*/ 259 h 374"/>
                      <a:gd name="T22" fmla="*/ 9 w 321"/>
                      <a:gd name="T23" fmla="*/ 160 h 374"/>
                      <a:gd name="T24" fmla="*/ 0 w 321"/>
                      <a:gd name="T25" fmla="*/ 54 h 374"/>
                      <a:gd name="T26" fmla="*/ 133 w 321"/>
                      <a:gd name="T27" fmla="*/ 0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1" h="374">
                        <a:moveTo>
                          <a:pt x="133" y="0"/>
                        </a:moveTo>
                        <a:lnTo>
                          <a:pt x="177" y="36"/>
                        </a:lnTo>
                        <a:lnTo>
                          <a:pt x="213" y="89"/>
                        </a:lnTo>
                        <a:lnTo>
                          <a:pt x="259" y="125"/>
                        </a:lnTo>
                        <a:lnTo>
                          <a:pt x="321" y="160"/>
                        </a:lnTo>
                        <a:lnTo>
                          <a:pt x="294" y="222"/>
                        </a:lnTo>
                        <a:lnTo>
                          <a:pt x="240" y="268"/>
                        </a:lnTo>
                        <a:lnTo>
                          <a:pt x="169" y="321"/>
                        </a:lnTo>
                        <a:lnTo>
                          <a:pt x="89" y="348"/>
                        </a:lnTo>
                        <a:lnTo>
                          <a:pt x="9" y="374"/>
                        </a:lnTo>
                        <a:lnTo>
                          <a:pt x="9" y="259"/>
                        </a:lnTo>
                        <a:lnTo>
                          <a:pt x="9" y="160"/>
                        </a:lnTo>
                        <a:lnTo>
                          <a:pt x="0" y="54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1" name="Freeform 109"/>
                  <p:cNvSpPr>
                    <a:spLocks/>
                  </p:cNvSpPr>
                  <p:nvPr/>
                </p:nvSpPr>
                <p:spPr bwMode="auto">
                  <a:xfrm>
                    <a:off x="2169" y="2576"/>
                    <a:ext cx="217" cy="227"/>
                  </a:xfrm>
                  <a:custGeom>
                    <a:avLst/>
                    <a:gdLst>
                      <a:gd name="T0" fmla="*/ 364 w 435"/>
                      <a:gd name="T1" fmla="*/ 0 h 453"/>
                      <a:gd name="T2" fmla="*/ 426 w 435"/>
                      <a:gd name="T3" fmla="*/ 44 h 453"/>
                      <a:gd name="T4" fmla="*/ 435 w 435"/>
                      <a:gd name="T5" fmla="*/ 186 h 453"/>
                      <a:gd name="T6" fmla="*/ 435 w 435"/>
                      <a:gd name="T7" fmla="*/ 257 h 453"/>
                      <a:gd name="T8" fmla="*/ 435 w 435"/>
                      <a:gd name="T9" fmla="*/ 320 h 453"/>
                      <a:gd name="T10" fmla="*/ 390 w 435"/>
                      <a:gd name="T11" fmla="*/ 427 h 453"/>
                      <a:gd name="T12" fmla="*/ 328 w 435"/>
                      <a:gd name="T13" fmla="*/ 436 h 453"/>
                      <a:gd name="T14" fmla="*/ 222 w 435"/>
                      <a:gd name="T15" fmla="*/ 453 h 453"/>
                      <a:gd name="T16" fmla="*/ 115 w 435"/>
                      <a:gd name="T17" fmla="*/ 453 h 453"/>
                      <a:gd name="T18" fmla="*/ 27 w 435"/>
                      <a:gd name="T19" fmla="*/ 444 h 453"/>
                      <a:gd name="T20" fmla="*/ 0 w 435"/>
                      <a:gd name="T21" fmla="*/ 329 h 453"/>
                      <a:gd name="T22" fmla="*/ 9 w 435"/>
                      <a:gd name="T23" fmla="*/ 230 h 453"/>
                      <a:gd name="T24" fmla="*/ 0 w 435"/>
                      <a:gd name="T25" fmla="*/ 159 h 453"/>
                      <a:gd name="T26" fmla="*/ 0 w 435"/>
                      <a:gd name="T27" fmla="*/ 79 h 453"/>
                      <a:gd name="T28" fmla="*/ 71 w 435"/>
                      <a:gd name="T29" fmla="*/ 44 h 453"/>
                      <a:gd name="T30" fmla="*/ 204 w 435"/>
                      <a:gd name="T31" fmla="*/ 26 h 453"/>
                      <a:gd name="T32" fmla="*/ 364 w 435"/>
                      <a:gd name="T33" fmla="*/ 0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5" h="453">
                        <a:moveTo>
                          <a:pt x="364" y="0"/>
                        </a:moveTo>
                        <a:lnTo>
                          <a:pt x="426" y="44"/>
                        </a:lnTo>
                        <a:lnTo>
                          <a:pt x="435" y="186"/>
                        </a:lnTo>
                        <a:lnTo>
                          <a:pt x="435" y="257"/>
                        </a:lnTo>
                        <a:lnTo>
                          <a:pt x="435" y="320"/>
                        </a:lnTo>
                        <a:lnTo>
                          <a:pt x="390" y="427"/>
                        </a:lnTo>
                        <a:lnTo>
                          <a:pt x="328" y="436"/>
                        </a:lnTo>
                        <a:lnTo>
                          <a:pt x="222" y="453"/>
                        </a:lnTo>
                        <a:lnTo>
                          <a:pt x="115" y="453"/>
                        </a:lnTo>
                        <a:lnTo>
                          <a:pt x="27" y="444"/>
                        </a:lnTo>
                        <a:lnTo>
                          <a:pt x="0" y="329"/>
                        </a:lnTo>
                        <a:lnTo>
                          <a:pt x="9" y="230"/>
                        </a:lnTo>
                        <a:lnTo>
                          <a:pt x="0" y="159"/>
                        </a:lnTo>
                        <a:lnTo>
                          <a:pt x="0" y="79"/>
                        </a:lnTo>
                        <a:lnTo>
                          <a:pt x="71" y="44"/>
                        </a:lnTo>
                        <a:lnTo>
                          <a:pt x="204" y="26"/>
                        </a:lnTo>
                        <a:lnTo>
                          <a:pt x="364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2" name="Freeform 110"/>
                  <p:cNvSpPr>
                    <a:spLocks/>
                  </p:cNvSpPr>
                  <p:nvPr/>
                </p:nvSpPr>
                <p:spPr bwMode="auto">
                  <a:xfrm>
                    <a:off x="1947" y="2576"/>
                    <a:ext cx="215" cy="220"/>
                  </a:xfrm>
                  <a:custGeom>
                    <a:avLst/>
                    <a:gdLst>
                      <a:gd name="T0" fmla="*/ 230 w 430"/>
                      <a:gd name="T1" fmla="*/ 0 h 440"/>
                      <a:gd name="T2" fmla="*/ 363 w 430"/>
                      <a:gd name="T3" fmla="*/ 62 h 440"/>
                      <a:gd name="T4" fmla="*/ 399 w 430"/>
                      <a:gd name="T5" fmla="*/ 97 h 440"/>
                      <a:gd name="T6" fmla="*/ 417 w 430"/>
                      <a:gd name="T7" fmla="*/ 221 h 440"/>
                      <a:gd name="T8" fmla="*/ 417 w 430"/>
                      <a:gd name="T9" fmla="*/ 311 h 440"/>
                      <a:gd name="T10" fmla="*/ 430 w 430"/>
                      <a:gd name="T11" fmla="*/ 436 h 440"/>
                      <a:gd name="T12" fmla="*/ 372 w 430"/>
                      <a:gd name="T13" fmla="*/ 440 h 440"/>
                      <a:gd name="T14" fmla="*/ 283 w 430"/>
                      <a:gd name="T15" fmla="*/ 436 h 440"/>
                      <a:gd name="T16" fmla="*/ 186 w 430"/>
                      <a:gd name="T17" fmla="*/ 431 h 440"/>
                      <a:gd name="T18" fmla="*/ 79 w 430"/>
                      <a:gd name="T19" fmla="*/ 422 h 440"/>
                      <a:gd name="T20" fmla="*/ 17 w 430"/>
                      <a:gd name="T21" fmla="*/ 266 h 440"/>
                      <a:gd name="T22" fmla="*/ 0 w 430"/>
                      <a:gd name="T23" fmla="*/ 124 h 440"/>
                      <a:gd name="T24" fmla="*/ 230 w 430"/>
                      <a:gd name="T25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0" h="440">
                        <a:moveTo>
                          <a:pt x="230" y="0"/>
                        </a:moveTo>
                        <a:lnTo>
                          <a:pt x="363" y="62"/>
                        </a:lnTo>
                        <a:lnTo>
                          <a:pt x="399" y="97"/>
                        </a:lnTo>
                        <a:lnTo>
                          <a:pt x="417" y="221"/>
                        </a:lnTo>
                        <a:lnTo>
                          <a:pt x="417" y="311"/>
                        </a:lnTo>
                        <a:lnTo>
                          <a:pt x="430" y="436"/>
                        </a:lnTo>
                        <a:lnTo>
                          <a:pt x="372" y="440"/>
                        </a:lnTo>
                        <a:lnTo>
                          <a:pt x="283" y="436"/>
                        </a:lnTo>
                        <a:lnTo>
                          <a:pt x="186" y="431"/>
                        </a:lnTo>
                        <a:lnTo>
                          <a:pt x="79" y="422"/>
                        </a:lnTo>
                        <a:lnTo>
                          <a:pt x="17" y="266"/>
                        </a:lnTo>
                        <a:lnTo>
                          <a:pt x="0" y="124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3" name="Freeform 111"/>
                  <p:cNvSpPr>
                    <a:spLocks/>
                  </p:cNvSpPr>
                  <p:nvPr/>
                </p:nvSpPr>
                <p:spPr bwMode="auto">
                  <a:xfrm>
                    <a:off x="1792" y="2567"/>
                    <a:ext cx="175" cy="221"/>
                  </a:xfrm>
                  <a:custGeom>
                    <a:avLst/>
                    <a:gdLst>
                      <a:gd name="T0" fmla="*/ 133 w 351"/>
                      <a:gd name="T1" fmla="*/ 0 h 440"/>
                      <a:gd name="T2" fmla="*/ 284 w 351"/>
                      <a:gd name="T3" fmla="*/ 106 h 440"/>
                      <a:gd name="T4" fmla="*/ 284 w 351"/>
                      <a:gd name="T5" fmla="*/ 177 h 440"/>
                      <a:gd name="T6" fmla="*/ 293 w 351"/>
                      <a:gd name="T7" fmla="*/ 266 h 440"/>
                      <a:gd name="T8" fmla="*/ 311 w 351"/>
                      <a:gd name="T9" fmla="*/ 347 h 440"/>
                      <a:gd name="T10" fmla="*/ 351 w 351"/>
                      <a:gd name="T11" fmla="*/ 427 h 440"/>
                      <a:gd name="T12" fmla="*/ 266 w 351"/>
                      <a:gd name="T13" fmla="*/ 423 h 440"/>
                      <a:gd name="T14" fmla="*/ 182 w 351"/>
                      <a:gd name="T15" fmla="*/ 440 h 440"/>
                      <a:gd name="T16" fmla="*/ 80 w 351"/>
                      <a:gd name="T17" fmla="*/ 440 h 440"/>
                      <a:gd name="T18" fmla="*/ 36 w 351"/>
                      <a:gd name="T19" fmla="*/ 365 h 440"/>
                      <a:gd name="T20" fmla="*/ 0 w 351"/>
                      <a:gd name="T21" fmla="*/ 284 h 440"/>
                      <a:gd name="T22" fmla="*/ 0 w 351"/>
                      <a:gd name="T23" fmla="*/ 177 h 440"/>
                      <a:gd name="T24" fmla="*/ 0 w 351"/>
                      <a:gd name="T25" fmla="*/ 97 h 440"/>
                      <a:gd name="T26" fmla="*/ 133 w 351"/>
                      <a:gd name="T27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1" h="440">
                        <a:moveTo>
                          <a:pt x="133" y="0"/>
                        </a:moveTo>
                        <a:lnTo>
                          <a:pt x="284" y="106"/>
                        </a:lnTo>
                        <a:lnTo>
                          <a:pt x="284" y="177"/>
                        </a:lnTo>
                        <a:lnTo>
                          <a:pt x="293" y="266"/>
                        </a:lnTo>
                        <a:lnTo>
                          <a:pt x="311" y="347"/>
                        </a:lnTo>
                        <a:lnTo>
                          <a:pt x="351" y="427"/>
                        </a:lnTo>
                        <a:lnTo>
                          <a:pt x="266" y="423"/>
                        </a:lnTo>
                        <a:lnTo>
                          <a:pt x="182" y="440"/>
                        </a:lnTo>
                        <a:lnTo>
                          <a:pt x="80" y="440"/>
                        </a:lnTo>
                        <a:lnTo>
                          <a:pt x="36" y="365"/>
                        </a:lnTo>
                        <a:lnTo>
                          <a:pt x="0" y="284"/>
                        </a:lnTo>
                        <a:lnTo>
                          <a:pt x="0" y="177"/>
                        </a:lnTo>
                        <a:lnTo>
                          <a:pt x="0" y="97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4" name="Freeform 112"/>
                  <p:cNvSpPr>
                    <a:spLocks/>
                  </p:cNvSpPr>
                  <p:nvPr/>
                </p:nvSpPr>
                <p:spPr bwMode="auto">
                  <a:xfrm>
                    <a:off x="1653" y="2594"/>
                    <a:ext cx="161" cy="196"/>
                  </a:xfrm>
                  <a:custGeom>
                    <a:avLst/>
                    <a:gdLst>
                      <a:gd name="T0" fmla="*/ 257 w 321"/>
                      <a:gd name="T1" fmla="*/ 44 h 392"/>
                      <a:gd name="T2" fmla="*/ 249 w 321"/>
                      <a:gd name="T3" fmla="*/ 115 h 392"/>
                      <a:gd name="T4" fmla="*/ 249 w 321"/>
                      <a:gd name="T5" fmla="*/ 204 h 392"/>
                      <a:gd name="T6" fmla="*/ 257 w 321"/>
                      <a:gd name="T7" fmla="*/ 266 h 392"/>
                      <a:gd name="T8" fmla="*/ 277 w 321"/>
                      <a:gd name="T9" fmla="*/ 321 h 392"/>
                      <a:gd name="T10" fmla="*/ 321 w 321"/>
                      <a:gd name="T11" fmla="*/ 383 h 392"/>
                      <a:gd name="T12" fmla="*/ 249 w 321"/>
                      <a:gd name="T13" fmla="*/ 392 h 392"/>
                      <a:gd name="T14" fmla="*/ 148 w 321"/>
                      <a:gd name="T15" fmla="*/ 374 h 392"/>
                      <a:gd name="T16" fmla="*/ 56 w 321"/>
                      <a:gd name="T17" fmla="*/ 338 h 392"/>
                      <a:gd name="T18" fmla="*/ 0 w 321"/>
                      <a:gd name="T19" fmla="*/ 319 h 392"/>
                      <a:gd name="T20" fmla="*/ 3 w 321"/>
                      <a:gd name="T21" fmla="*/ 241 h 392"/>
                      <a:gd name="T22" fmla="*/ 21 w 321"/>
                      <a:gd name="T23" fmla="*/ 177 h 392"/>
                      <a:gd name="T24" fmla="*/ 43 w 321"/>
                      <a:gd name="T25" fmla="*/ 133 h 392"/>
                      <a:gd name="T26" fmla="*/ 79 w 321"/>
                      <a:gd name="T27" fmla="*/ 81 h 392"/>
                      <a:gd name="T28" fmla="*/ 127 w 321"/>
                      <a:gd name="T29" fmla="*/ 35 h 392"/>
                      <a:gd name="T30" fmla="*/ 194 w 321"/>
                      <a:gd name="T31" fmla="*/ 0 h 392"/>
                      <a:gd name="T32" fmla="*/ 257 w 321"/>
                      <a:gd name="T33" fmla="*/ 44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1" h="392">
                        <a:moveTo>
                          <a:pt x="257" y="44"/>
                        </a:moveTo>
                        <a:lnTo>
                          <a:pt x="249" y="115"/>
                        </a:lnTo>
                        <a:lnTo>
                          <a:pt x="249" y="204"/>
                        </a:lnTo>
                        <a:lnTo>
                          <a:pt x="257" y="266"/>
                        </a:lnTo>
                        <a:lnTo>
                          <a:pt x="277" y="321"/>
                        </a:lnTo>
                        <a:lnTo>
                          <a:pt x="321" y="383"/>
                        </a:lnTo>
                        <a:lnTo>
                          <a:pt x="249" y="392"/>
                        </a:lnTo>
                        <a:lnTo>
                          <a:pt x="148" y="374"/>
                        </a:lnTo>
                        <a:lnTo>
                          <a:pt x="56" y="338"/>
                        </a:lnTo>
                        <a:lnTo>
                          <a:pt x="0" y="319"/>
                        </a:lnTo>
                        <a:lnTo>
                          <a:pt x="3" y="241"/>
                        </a:lnTo>
                        <a:lnTo>
                          <a:pt x="21" y="177"/>
                        </a:lnTo>
                        <a:lnTo>
                          <a:pt x="43" y="133"/>
                        </a:lnTo>
                        <a:lnTo>
                          <a:pt x="79" y="81"/>
                        </a:lnTo>
                        <a:lnTo>
                          <a:pt x="127" y="35"/>
                        </a:lnTo>
                        <a:lnTo>
                          <a:pt x="194" y="0"/>
                        </a:lnTo>
                        <a:lnTo>
                          <a:pt x="257" y="4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5" name="Freeform 113"/>
                  <p:cNvSpPr>
                    <a:spLocks/>
                  </p:cNvSpPr>
                  <p:nvPr/>
                </p:nvSpPr>
                <p:spPr bwMode="auto">
                  <a:xfrm>
                    <a:off x="1507" y="2551"/>
                    <a:ext cx="201" cy="194"/>
                  </a:xfrm>
                  <a:custGeom>
                    <a:avLst/>
                    <a:gdLst>
                      <a:gd name="T0" fmla="*/ 401 w 401"/>
                      <a:gd name="T1" fmla="*/ 85 h 389"/>
                      <a:gd name="T2" fmla="*/ 340 w 401"/>
                      <a:gd name="T3" fmla="*/ 139 h 389"/>
                      <a:gd name="T4" fmla="*/ 293 w 401"/>
                      <a:gd name="T5" fmla="*/ 200 h 389"/>
                      <a:gd name="T6" fmla="*/ 268 w 401"/>
                      <a:gd name="T7" fmla="*/ 262 h 389"/>
                      <a:gd name="T8" fmla="*/ 253 w 401"/>
                      <a:gd name="T9" fmla="*/ 330 h 389"/>
                      <a:gd name="T10" fmla="*/ 257 w 401"/>
                      <a:gd name="T11" fmla="*/ 389 h 389"/>
                      <a:gd name="T12" fmla="*/ 195 w 401"/>
                      <a:gd name="T13" fmla="*/ 362 h 389"/>
                      <a:gd name="T14" fmla="*/ 124 w 401"/>
                      <a:gd name="T15" fmla="*/ 331 h 389"/>
                      <a:gd name="T16" fmla="*/ 56 w 401"/>
                      <a:gd name="T17" fmla="*/ 290 h 389"/>
                      <a:gd name="T18" fmla="*/ 0 w 401"/>
                      <a:gd name="T19" fmla="*/ 259 h 389"/>
                      <a:gd name="T20" fmla="*/ 41 w 401"/>
                      <a:gd name="T21" fmla="*/ 175 h 389"/>
                      <a:gd name="T22" fmla="*/ 80 w 401"/>
                      <a:gd name="T23" fmla="*/ 102 h 389"/>
                      <a:gd name="T24" fmla="*/ 102 w 401"/>
                      <a:gd name="T25" fmla="*/ 77 h 389"/>
                      <a:gd name="T26" fmla="*/ 130 w 401"/>
                      <a:gd name="T27" fmla="*/ 52 h 389"/>
                      <a:gd name="T28" fmla="*/ 166 w 401"/>
                      <a:gd name="T29" fmla="*/ 30 h 389"/>
                      <a:gd name="T30" fmla="*/ 204 w 401"/>
                      <a:gd name="T31" fmla="*/ 14 h 389"/>
                      <a:gd name="T32" fmla="*/ 270 w 401"/>
                      <a:gd name="T33" fmla="*/ 0 h 389"/>
                      <a:gd name="T34" fmla="*/ 401 w 401"/>
                      <a:gd name="T35" fmla="*/ 85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1" h="389">
                        <a:moveTo>
                          <a:pt x="401" y="85"/>
                        </a:moveTo>
                        <a:lnTo>
                          <a:pt x="340" y="139"/>
                        </a:lnTo>
                        <a:lnTo>
                          <a:pt x="293" y="200"/>
                        </a:lnTo>
                        <a:lnTo>
                          <a:pt x="268" y="262"/>
                        </a:lnTo>
                        <a:lnTo>
                          <a:pt x="253" y="330"/>
                        </a:lnTo>
                        <a:lnTo>
                          <a:pt x="257" y="389"/>
                        </a:lnTo>
                        <a:lnTo>
                          <a:pt x="195" y="362"/>
                        </a:lnTo>
                        <a:lnTo>
                          <a:pt x="124" y="331"/>
                        </a:lnTo>
                        <a:lnTo>
                          <a:pt x="56" y="290"/>
                        </a:lnTo>
                        <a:lnTo>
                          <a:pt x="0" y="259"/>
                        </a:lnTo>
                        <a:lnTo>
                          <a:pt x="41" y="175"/>
                        </a:lnTo>
                        <a:lnTo>
                          <a:pt x="80" y="102"/>
                        </a:lnTo>
                        <a:lnTo>
                          <a:pt x="102" y="77"/>
                        </a:lnTo>
                        <a:lnTo>
                          <a:pt x="130" y="52"/>
                        </a:lnTo>
                        <a:lnTo>
                          <a:pt x="166" y="30"/>
                        </a:lnTo>
                        <a:lnTo>
                          <a:pt x="204" y="14"/>
                        </a:lnTo>
                        <a:lnTo>
                          <a:pt x="270" y="0"/>
                        </a:lnTo>
                        <a:lnTo>
                          <a:pt x="401" y="8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6" name="Freeform 114"/>
                  <p:cNvSpPr>
                    <a:spLocks/>
                  </p:cNvSpPr>
                  <p:nvPr/>
                </p:nvSpPr>
                <p:spPr bwMode="auto">
                  <a:xfrm>
                    <a:off x="1329" y="2473"/>
                    <a:ext cx="232" cy="199"/>
                  </a:xfrm>
                  <a:custGeom>
                    <a:avLst/>
                    <a:gdLst>
                      <a:gd name="T0" fmla="*/ 195 w 464"/>
                      <a:gd name="T1" fmla="*/ 0 h 399"/>
                      <a:gd name="T2" fmla="*/ 293 w 464"/>
                      <a:gd name="T3" fmla="*/ 50 h 399"/>
                      <a:gd name="T4" fmla="*/ 393 w 464"/>
                      <a:gd name="T5" fmla="*/ 107 h 399"/>
                      <a:gd name="T6" fmla="*/ 464 w 464"/>
                      <a:gd name="T7" fmla="*/ 153 h 399"/>
                      <a:gd name="T8" fmla="*/ 389 w 464"/>
                      <a:gd name="T9" fmla="*/ 260 h 399"/>
                      <a:gd name="T10" fmla="*/ 321 w 464"/>
                      <a:gd name="T11" fmla="*/ 399 h 399"/>
                      <a:gd name="T12" fmla="*/ 247 w 464"/>
                      <a:gd name="T13" fmla="*/ 376 h 399"/>
                      <a:gd name="T14" fmla="*/ 157 w 464"/>
                      <a:gd name="T15" fmla="*/ 338 h 399"/>
                      <a:gd name="T16" fmla="*/ 74 w 464"/>
                      <a:gd name="T17" fmla="*/ 292 h 399"/>
                      <a:gd name="T18" fmla="*/ 0 w 464"/>
                      <a:gd name="T19" fmla="*/ 236 h 399"/>
                      <a:gd name="T20" fmla="*/ 58 w 464"/>
                      <a:gd name="T21" fmla="*/ 164 h 399"/>
                      <a:gd name="T22" fmla="*/ 130 w 464"/>
                      <a:gd name="T23" fmla="*/ 71 h 399"/>
                      <a:gd name="T24" fmla="*/ 195 w 464"/>
                      <a:gd name="T25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4" h="399">
                        <a:moveTo>
                          <a:pt x="195" y="0"/>
                        </a:moveTo>
                        <a:lnTo>
                          <a:pt x="293" y="50"/>
                        </a:lnTo>
                        <a:lnTo>
                          <a:pt x="393" y="107"/>
                        </a:lnTo>
                        <a:lnTo>
                          <a:pt x="464" y="153"/>
                        </a:lnTo>
                        <a:lnTo>
                          <a:pt x="389" y="260"/>
                        </a:lnTo>
                        <a:lnTo>
                          <a:pt x="321" y="399"/>
                        </a:lnTo>
                        <a:lnTo>
                          <a:pt x="247" y="376"/>
                        </a:lnTo>
                        <a:lnTo>
                          <a:pt x="157" y="338"/>
                        </a:lnTo>
                        <a:lnTo>
                          <a:pt x="74" y="292"/>
                        </a:lnTo>
                        <a:lnTo>
                          <a:pt x="0" y="236"/>
                        </a:lnTo>
                        <a:lnTo>
                          <a:pt x="58" y="164"/>
                        </a:lnTo>
                        <a:lnTo>
                          <a:pt x="130" y="71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47" name="Freeform 115"/>
                  <p:cNvSpPr>
                    <a:spLocks/>
                  </p:cNvSpPr>
                  <p:nvPr/>
                </p:nvSpPr>
                <p:spPr bwMode="auto">
                  <a:xfrm>
                    <a:off x="1260" y="2399"/>
                    <a:ext cx="145" cy="168"/>
                  </a:xfrm>
                  <a:custGeom>
                    <a:avLst/>
                    <a:gdLst>
                      <a:gd name="T0" fmla="*/ 291 w 291"/>
                      <a:gd name="T1" fmla="*/ 115 h 337"/>
                      <a:gd name="T2" fmla="*/ 255 w 291"/>
                      <a:gd name="T3" fmla="*/ 71 h 337"/>
                      <a:gd name="T4" fmla="*/ 238 w 291"/>
                      <a:gd name="T5" fmla="*/ 0 h 337"/>
                      <a:gd name="T6" fmla="*/ 155 w 291"/>
                      <a:gd name="T7" fmla="*/ 50 h 337"/>
                      <a:gd name="T8" fmla="*/ 29 w 291"/>
                      <a:gd name="T9" fmla="*/ 153 h 337"/>
                      <a:gd name="T10" fmla="*/ 0 w 291"/>
                      <a:gd name="T11" fmla="*/ 171 h 337"/>
                      <a:gd name="T12" fmla="*/ 37 w 291"/>
                      <a:gd name="T13" fmla="*/ 270 h 337"/>
                      <a:gd name="T14" fmla="*/ 113 w 291"/>
                      <a:gd name="T15" fmla="*/ 337 h 337"/>
                      <a:gd name="T16" fmla="*/ 291 w 291"/>
                      <a:gd name="T17" fmla="*/ 115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1" h="337">
                        <a:moveTo>
                          <a:pt x="291" y="115"/>
                        </a:moveTo>
                        <a:lnTo>
                          <a:pt x="255" y="71"/>
                        </a:lnTo>
                        <a:lnTo>
                          <a:pt x="238" y="0"/>
                        </a:lnTo>
                        <a:lnTo>
                          <a:pt x="155" y="50"/>
                        </a:lnTo>
                        <a:lnTo>
                          <a:pt x="29" y="153"/>
                        </a:lnTo>
                        <a:lnTo>
                          <a:pt x="0" y="171"/>
                        </a:lnTo>
                        <a:lnTo>
                          <a:pt x="37" y="270"/>
                        </a:lnTo>
                        <a:lnTo>
                          <a:pt x="113" y="337"/>
                        </a:lnTo>
                        <a:lnTo>
                          <a:pt x="291" y="11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51348" name="Group 116"/>
            <p:cNvGrpSpPr>
              <a:grpSpLocks/>
            </p:cNvGrpSpPr>
            <p:nvPr/>
          </p:nvGrpSpPr>
          <p:grpSpPr bwMode="auto">
            <a:xfrm flipH="1">
              <a:off x="2928" y="672"/>
              <a:ext cx="533" cy="305"/>
              <a:chOff x="1255" y="1978"/>
              <a:chExt cx="1891" cy="1000"/>
            </a:xfrm>
          </p:grpSpPr>
          <p:grpSp>
            <p:nvGrpSpPr>
              <p:cNvPr id="351349" name="Group 117"/>
              <p:cNvGrpSpPr>
                <a:grpSpLocks/>
              </p:cNvGrpSpPr>
              <p:nvPr/>
            </p:nvGrpSpPr>
            <p:grpSpPr bwMode="auto">
              <a:xfrm>
                <a:off x="1623" y="2728"/>
                <a:ext cx="244" cy="227"/>
                <a:chOff x="1623" y="2728"/>
                <a:chExt cx="244" cy="227"/>
              </a:xfrm>
            </p:grpSpPr>
            <p:sp>
              <p:nvSpPr>
                <p:cNvPr id="351350" name="Freeform 118"/>
                <p:cNvSpPr>
                  <a:spLocks/>
                </p:cNvSpPr>
                <p:nvPr/>
              </p:nvSpPr>
              <p:spPr bwMode="auto">
                <a:xfrm>
                  <a:off x="1623" y="2728"/>
                  <a:ext cx="244" cy="227"/>
                </a:xfrm>
                <a:custGeom>
                  <a:avLst/>
                  <a:gdLst>
                    <a:gd name="T0" fmla="*/ 0 w 487"/>
                    <a:gd name="T1" fmla="*/ 0 h 453"/>
                    <a:gd name="T2" fmla="*/ 51 w 487"/>
                    <a:gd name="T3" fmla="*/ 121 h 453"/>
                    <a:gd name="T4" fmla="*/ 84 w 487"/>
                    <a:gd name="T5" fmla="*/ 214 h 453"/>
                    <a:gd name="T6" fmla="*/ 115 w 487"/>
                    <a:gd name="T7" fmla="*/ 294 h 453"/>
                    <a:gd name="T8" fmla="*/ 158 w 487"/>
                    <a:gd name="T9" fmla="*/ 373 h 453"/>
                    <a:gd name="T10" fmla="*/ 190 w 487"/>
                    <a:gd name="T11" fmla="*/ 413 h 453"/>
                    <a:gd name="T12" fmla="*/ 233 w 487"/>
                    <a:gd name="T13" fmla="*/ 440 h 453"/>
                    <a:gd name="T14" fmla="*/ 276 w 487"/>
                    <a:gd name="T15" fmla="*/ 453 h 453"/>
                    <a:gd name="T16" fmla="*/ 360 w 487"/>
                    <a:gd name="T17" fmla="*/ 453 h 453"/>
                    <a:gd name="T18" fmla="*/ 424 w 487"/>
                    <a:gd name="T19" fmla="*/ 427 h 453"/>
                    <a:gd name="T20" fmla="*/ 467 w 487"/>
                    <a:gd name="T21" fmla="*/ 387 h 453"/>
                    <a:gd name="T22" fmla="*/ 487 w 487"/>
                    <a:gd name="T23" fmla="*/ 347 h 453"/>
                    <a:gd name="T24" fmla="*/ 456 w 487"/>
                    <a:gd name="T25" fmla="*/ 227 h 453"/>
                    <a:gd name="T26" fmla="*/ 360 w 487"/>
                    <a:gd name="T27" fmla="*/ 41 h 453"/>
                    <a:gd name="T28" fmla="*/ 0 w 487"/>
                    <a:gd name="T29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7" h="453">
                      <a:moveTo>
                        <a:pt x="0" y="0"/>
                      </a:moveTo>
                      <a:lnTo>
                        <a:pt x="51" y="121"/>
                      </a:lnTo>
                      <a:lnTo>
                        <a:pt x="84" y="214"/>
                      </a:lnTo>
                      <a:lnTo>
                        <a:pt x="115" y="294"/>
                      </a:lnTo>
                      <a:lnTo>
                        <a:pt x="158" y="373"/>
                      </a:lnTo>
                      <a:lnTo>
                        <a:pt x="190" y="413"/>
                      </a:lnTo>
                      <a:lnTo>
                        <a:pt x="233" y="440"/>
                      </a:lnTo>
                      <a:lnTo>
                        <a:pt x="276" y="453"/>
                      </a:lnTo>
                      <a:lnTo>
                        <a:pt x="360" y="453"/>
                      </a:lnTo>
                      <a:lnTo>
                        <a:pt x="424" y="427"/>
                      </a:lnTo>
                      <a:lnTo>
                        <a:pt x="467" y="387"/>
                      </a:lnTo>
                      <a:lnTo>
                        <a:pt x="487" y="347"/>
                      </a:lnTo>
                      <a:lnTo>
                        <a:pt x="456" y="227"/>
                      </a:lnTo>
                      <a:lnTo>
                        <a:pt x="36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51" name="Freeform 119"/>
                <p:cNvSpPr>
                  <a:spLocks/>
                </p:cNvSpPr>
                <p:nvPr/>
              </p:nvSpPr>
              <p:spPr bwMode="auto">
                <a:xfrm>
                  <a:off x="1687" y="2877"/>
                  <a:ext cx="180" cy="77"/>
                </a:xfrm>
                <a:custGeom>
                  <a:avLst/>
                  <a:gdLst>
                    <a:gd name="T0" fmla="*/ 0 w 359"/>
                    <a:gd name="T1" fmla="*/ 22 h 154"/>
                    <a:gd name="T2" fmla="*/ 157 w 359"/>
                    <a:gd name="T3" fmla="*/ 9 h 154"/>
                    <a:gd name="T4" fmla="*/ 290 w 359"/>
                    <a:gd name="T5" fmla="*/ 0 h 154"/>
                    <a:gd name="T6" fmla="*/ 346 w 359"/>
                    <a:gd name="T7" fmla="*/ 2 h 154"/>
                    <a:gd name="T8" fmla="*/ 359 w 359"/>
                    <a:gd name="T9" fmla="*/ 49 h 154"/>
                    <a:gd name="T10" fmla="*/ 334 w 359"/>
                    <a:gd name="T11" fmla="*/ 93 h 154"/>
                    <a:gd name="T12" fmla="*/ 294 w 359"/>
                    <a:gd name="T13" fmla="*/ 129 h 154"/>
                    <a:gd name="T14" fmla="*/ 234 w 359"/>
                    <a:gd name="T15" fmla="*/ 154 h 154"/>
                    <a:gd name="T16" fmla="*/ 144 w 359"/>
                    <a:gd name="T17" fmla="*/ 154 h 154"/>
                    <a:gd name="T18" fmla="*/ 104 w 359"/>
                    <a:gd name="T19" fmla="*/ 141 h 154"/>
                    <a:gd name="T20" fmla="*/ 65 w 359"/>
                    <a:gd name="T21" fmla="*/ 118 h 154"/>
                    <a:gd name="T22" fmla="*/ 31 w 359"/>
                    <a:gd name="T23" fmla="*/ 78 h 154"/>
                    <a:gd name="T24" fmla="*/ 0 w 359"/>
                    <a:gd name="T25" fmla="*/ 2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9" h="154">
                      <a:moveTo>
                        <a:pt x="0" y="22"/>
                      </a:moveTo>
                      <a:lnTo>
                        <a:pt x="157" y="9"/>
                      </a:lnTo>
                      <a:lnTo>
                        <a:pt x="290" y="0"/>
                      </a:lnTo>
                      <a:lnTo>
                        <a:pt x="346" y="2"/>
                      </a:lnTo>
                      <a:lnTo>
                        <a:pt x="359" y="49"/>
                      </a:lnTo>
                      <a:lnTo>
                        <a:pt x="334" y="93"/>
                      </a:lnTo>
                      <a:lnTo>
                        <a:pt x="294" y="129"/>
                      </a:lnTo>
                      <a:lnTo>
                        <a:pt x="234" y="154"/>
                      </a:lnTo>
                      <a:lnTo>
                        <a:pt x="144" y="154"/>
                      </a:lnTo>
                      <a:lnTo>
                        <a:pt x="104" y="141"/>
                      </a:lnTo>
                      <a:lnTo>
                        <a:pt x="65" y="118"/>
                      </a:lnTo>
                      <a:lnTo>
                        <a:pt x="31" y="7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52" name="Group 120"/>
              <p:cNvGrpSpPr>
                <a:grpSpLocks/>
              </p:cNvGrpSpPr>
              <p:nvPr/>
            </p:nvGrpSpPr>
            <p:grpSpPr bwMode="auto">
              <a:xfrm>
                <a:off x="2431" y="2648"/>
                <a:ext cx="444" cy="330"/>
                <a:chOff x="2431" y="2648"/>
                <a:chExt cx="444" cy="330"/>
              </a:xfrm>
            </p:grpSpPr>
            <p:sp>
              <p:nvSpPr>
                <p:cNvPr id="351353" name="Freeform 121"/>
                <p:cNvSpPr>
                  <a:spLocks/>
                </p:cNvSpPr>
                <p:nvPr/>
              </p:nvSpPr>
              <p:spPr bwMode="auto">
                <a:xfrm>
                  <a:off x="2431" y="2648"/>
                  <a:ext cx="444" cy="329"/>
                </a:xfrm>
                <a:custGeom>
                  <a:avLst/>
                  <a:gdLst>
                    <a:gd name="T0" fmla="*/ 720 w 888"/>
                    <a:gd name="T1" fmla="*/ 0 h 658"/>
                    <a:gd name="T2" fmla="*/ 764 w 888"/>
                    <a:gd name="T3" fmla="*/ 9 h 658"/>
                    <a:gd name="T4" fmla="*/ 817 w 888"/>
                    <a:gd name="T5" fmla="*/ 53 h 658"/>
                    <a:gd name="T6" fmla="*/ 861 w 888"/>
                    <a:gd name="T7" fmla="*/ 97 h 658"/>
                    <a:gd name="T8" fmla="*/ 888 w 888"/>
                    <a:gd name="T9" fmla="*/ 142 h 658"/>
                    <a:gd name="T10" fmla="*/ 888 w 888"/>
                    <a:gd name="T11" fmla="*/ 196 h 658"/>
                    <a:gd name="T12" fmla="*/ 888 w 888"/>
                    <a:gd name="T13" fmla="*/ 250 h 658"/>
                    <a:gd name="T14" fmla="*/ 853 w 888"/>
                    <a:gd name="T15" fmla="*/ 321 h 658"/>
                    <a:gd name="T16" fmla="*/ 799 w 888"/>
                    <a:gd name="T17" fmla="*/ 365 h 658"/>
                    <a:gd name="T18" fmla="*/ 746 w 888"/>
                    <a:gd name="T19" fmla="*/ 427 h 658"/>
                    <a:gd name="T20" fmla="*/ 657 w 888"/>
                    <a:gd name="T21" fmla="*/ 480 h 658"/>
                    <a:gd name="T22" fmla="*/ 578 w 888"/>
                    <a:gd name="T23" fmla="*/ 516 h 658"/>
                    <a:gd name="T24" fmla="*/ 507 w 888"/>
                    <a:gd name="T25" fmla="*/ 542 h 658"/>
                    <a:gd name="T26" fmla="*/ 416 w 888"/>
                    <a:gd name="T27" fmla="*/ 578 h 658"/>
                    <a:gd name="T28" fmla="*/ 319 w 888"/>
                    <a:gd name="T29" fmla="*/ 631 h 658"/>
                    <a:gd name="T30" fmla="*/ 221 w 888"/>
                    <a:gd name="T31" fmla="*/ 649 h 658"/>
                    <a:gd name="T32" fmla="*/ 133 w 888"/>
                    <a:gd name="T33" fmla="*/ 658 h 658"/>
                    <a:gd name="T34" fmla="*/ 88 w 888"/>
                    <a:gd name="T35" fmla="*/ 649 h 658"/>
                    <a:gd name="T36" fmla="*/ 0 w 888"/>
                    <a:gd name="T37" fmla="*/ 649 h 658"/>
                    <a:gd name="T38" fmla="*/ 8 w 888"/>
                    <a:gd name="T39" fmla="*/ 578 h 658"/>
                    <a:gd name="T40" fmla="*/ 35 w 888"/>
                    <a:gd name="T41" fmla="*/ 498 h 658"/>
                    <a:gd name="T42" fmla="*/ 71 w 888"/>
                    <a:gd name="T43" fmla="*/ 445 h 658"/>
                    <a:gd name="T44" fmla="*/ 106 w 888"/>
                    <a:gd name="T45" fmla="*/ 392 h 658"/>
                    <a:gd name="T46" fmla="*/ 168 w 888"/>
                    <a:gd name="T47" fmla="*/ 356 h 658"/>
                    <a:gd name="T48" fmla="*/ 363 w 888"/>
                    <a:gd name="T49" fmla="*/ 285 h 658"/>
                    <a:gd name="T50" fmla="*/ 461 w 888"/>
                    <a:gd name="T51" fmla="*/ 223 h 658"/>
                    <a:gd name="T52" fmla="*/ 542 w 888"/>
                    <a:gd name="T53" fmla="*/ 160 h 658"/>
                    <a:gd name="T54" fmla="*/ 560 w 888"/>
                    <a:gd name="T55" fmla="*/ 133 h 658"/>
                    <a:gd name="T56" fmla="*/ 578 w 888"/>
                    <a:gd name="T57" fmla="*/ 62 h 658"/>
                    <a:gd name="T58" fmla="*/ 720 w 888"/>
                    <a:gd name="T59" fmla="*/ 0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8" h="658">
                      <a:moveTo>
                        <a:pt x="720" y="0"/>
                      </a:moveTo>
                      <a:lnTo>
                        <a:pt x="764" y="9"/>
                      </a:lnTo>
                      <a:lnTo>
                        <a:pt x="817" y="53"/>
                      </a:lnTo>
                      <a:lnTo>
                        <a:pt x="861" y="97"/>
                      </a:lnTo>
                      <a:lnTo>
                        <a:pt x="888" y="142"/>
                      </a:lnTo>
                      <a:lnTo>
                        <a:pt x="888" y="196"/>
                      </a:lnTo>
                      <a:lnTo>
                        <a:pt x="888" y="250"/>
                      </a:lnTo>
                      <a:lnTo>
                        <a:pt x="853" y="321"/>
                      </a:lnTo>
                      <a:lnTo>
                        <a:pt x="799" y="365"/>
                      </a:lnTo>
                      <a:lnTo>
                        <a:pt x="746" y="427"/>
                      </a:lnTo>
                      <a:lnTo>
                        <a:pt x="657" y="480"/>
                      </a:lnTo>
                      <a:lnTo>
                        <a:pt x="578" y="516"/>
                      </a:lnTo>
                      <a:lnTo>
                        <a:pt x="507" y="542"/>
                      </a:lnTo>
                      <a:lnTo>
                        <a:pt x="416" y="578"/>
                      </a:lnTo>
                      <a:lnTo>
                        <a:pt x="319" y="631"/>
                      </a:lnTo>
                      <a:lnTo>
                        <a:pt x="221" y="649"/>
                      </a:lnTo>
                      <a:lnTo>
                        <a:pt x="133" y="658"/>
                      </a:lnTo>
                      <a:lnTo>
                        <a:pt x="88" y="649"/>
                      </a:lnTo>
                      <a:lnTo>
                        <a:pt x="0" y="649"/>
                      </a:lnTo>
                      <a:lnTo>
                        <a:pt x="8" y="578"/>
                      </a:lnTo>
                      <a:lnTo>
                        <a:pt x="35" y="498"/>
                      </a:lnTo>
                      <a:lnTo>
                        <a:pt x="71" y="445"/>
                      </a:lnTo>
                      <a:lnTo>
                        <a:pt x="106" y="392"/>
                      </a:lnTo>
                      <a:lnTo>
                        <a:pt x="168" y="356"/>
                      </a:lnTo>
                      <a:lnTo>
                        <a:pt x="363" y="285"/>
                      </a:lnTo>
                      <a:lnTo>
                        <a:pt x="461" y="223"/>
                      </a:lnTo>
                      <a:lnTo>
                        <a:pt x="542" y="160"/>
                      </a:lnTo>
                      <a:lnTo>
                        <a:pt x="560" y="133"/>
                      </a:lnTo>
                      <a:lnTo>
                        <a:pt x="578" y="62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54" name="Freeform 122"/>
                <p:cNvSpPr>
                  <a:spLocks/>
                </p:cNvSpPr>
                <p:nvPr/>
              </p:nvSpPr>
              <p:spPr bwMode="auto">
                <a:xfrm>
                  <a:off x="2431" y="2842"/>
                  <a:ext cx="179" cy="136"/>
                </a:xfrm>
                <a:custGeom>
                  <a:avLst/>
                  <a:gdLst>
                    <a:gd name="T0" fmla="*/ 115 w 359"/>
                    <a:gd name="T1" fmla="*/ 0 h 270"/>
                    <a:gd name="T2" fmla="*/ 53 w 359"/>
                    <a:gd name="T3" fmla="*/ 75 h 270"/>
                    <a:gd name="T4" fmla="*/ 31 w 359"/>
                    <a:gd name="T5" fmla="*/ 119 h 270"/>
                    <a:gd name="T6" fmla="*/ 17 w 359"/>
                    <a:gd name="T7" fmla="*/ 168 h 270"/>
                    <a:gd name="T8" fmla="*/ 0 w 359"/>
                    <a:gd name="T9" fmla="*/ 230 h 270"/>
                    <a:gd name="T10" fmla="*/ 4 w 359"/>
                    <a:gd name="T11" fmla="*/ 266 h 270"/>
                    <a:gd name="T12" fmla="*/ 79 w 359"/>
                    <a:gd name="T13" fmla="*/ 266 h 270"/>
                    <a:gd name="T14" fmla="*/ 137 w 359"/>
                    <a:gd name="T15" fmla="*/ 270 h 270"/>
                    <a:gd name="T16" fmla="*/ 208 w 359"/>
                    <a:gd name="T17" fmla="*/ 261 h 270"/>
                    <a:gd name="T18" fmla="*/ 252 w 359"/>
                    <a:gd name="T19" fmla="*/ 252 h 270"/>
                    <a:gd name="T20" fmla="*/ 306 w 359"/>
                    <a:gd name="T21" fmla="*/ 248 h 270"/>
                    <a:gd name="T22" fmla="*/ 354 w 359"/>
                    <a:gd name="T23" fmla="*/ 226 h 270"/>
                    <a:gd name="T24" fmla="*/ 359 w 359"/>
                    <a:gd name="T25" fmla="*/ 181 h 270"/>
                    <a:gd name="T26" fmla="*/ 319 w 359"/>
                    <a:gd name="T27" fmla="*/ 137 h 270"/>
                    <a:gd name="T28" fmla="*/ 283 w 359"/>
                    <a:gd name="T29" fmla="*/ 93 h 270"/>
                    <a:gd name="T30" fmla="*/ 243 w 359"/>
                    <a:gd name="T31" fmla="*/ 53 h 270"/>
                    <a:gd name="T32" fmla="*/ 199 w 359"/>
                    <a:gd name="T33" fmla="*/ 22 h 270"/>
                    <a:gd name="T34" fmla="*/ 115 w 359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9" h="270">
                      <a:moveTo>
                        <a:pt x="115" y="0"/>
                      </a:moveTo>
                      <a:lnTo>
                        <a:pt x="53" y="75"/>
                      </a:lnTo>
                      <a:lnTo>
                        <a:pt x="31" y="119"/>
                      </a:lnTo>
                      <a:lnTo>
                        <a:pt x="17" y="168"/>
                      </a:lnTo>
                      <a:lnTo>
                        <a:pt x="0" y="230"/>
                      </a:lnTo>
                      <a:lnTo>
                        <a:pt x="4" y="266"/>
                      </a:lnTo>
                      <a:lnTo>
                        <a:pt x="79" y="266"/>
                      </a:lnTo>
                      <a:lnTo>
                        <a:pt x="137" y="270"/>
                      </a:lnTo>
                      <a:lnTo>
                        <a:pt x="208" y="261"/>
                      </a:lnTo>
                      <a:lnTo>
                        <a:pt x="252" y="252"/>
                      </a:lnTo>
                      <a:lnTo>
                        <a:pt x="306" y="248"/>
                      </a:lnTo>
                      <a:lnTo>
                        <a:pt x="354" y="226"/>
                      </a:lnTo>
                      <a:lnTo>
                        <a:pt x="359" y="181"/>
                      </a:lnTo>
                      <a:lnTo>
                        <a:pt x="319" y="137"/>
                      </a:lnTo>
                      <a:lnTo>
                        <a:pt x="283" y="93"/>
                      </a:lnTo>
                      <a:lnTo>
                        <a:pt x="243" y="53"/>
                      </a:lnTo>
                      <a:lnTo>
                        <a:pt x="199" y="2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55" name="Group 123"/>
              <p:cNvGrpSpPr>
                <a:grpSpLocks/>
              </p:cNvGrpSpPr>
              <p:nvPr/>
            </p:nvGrpSpPr>
            <p:grpSpPr bwMode="auto">
              <a:xfrm>
                <a:off x="2738" y="2386"/>
                <a:ext cx="408" cy="298"/>
                <a:chOff x="2738" y="2386"/>
                <a:chExt cx="408" cy="298"/>
              </a:xfrm>
            </p:grpSpPr>
            <p:sp>
              <p:nvSpPr>
                <p:cNvPr id="351356" name="Freeform 124"/>
                <p:cNvSpPr>
                  <a:spLocks/>
                </p:cNvSpPr>
                <p:nvPr/>
              </p:nvSpPr>
              <p:spPr bwMode="auto">
                <a:xfrm>
                  <a:off x="2738" y="2386"/>
                  <a:ext cx="408" cy="297"/>
                </a:xfrm>
                <a:custGeom>
                  <a:avLst/>
                  <a:gdLst>
                    <a:gd name="T0" fmla="*/ 0 w 816"/>
                    <a:gd name="T1" fmla="*/ 0 h 594"/>
                    <a:gd name="T2" fmla="*/ 124 w 816"/>
                    <a:gd name="T3" fmla="*/ 35 h 594"/>
                    <a:gd name="T4" fmla="*/ 213 w 816"/>
                    <a:gd name="T5" fmla="*/ 44 h 594"/>
                    <a:gd name="T6" fmla="*/ 275 w 816"/>
                    <a:gd name="T7" fmla="*/ 62 h 594"/>
                    <a:gd name="T8" fmla="*/ 331 w 816"/>
                    <a:gd name="T9" fmla="*/ 72 h 594"/>
                    <a:gd name="T10" fmla="*/ 382 w 816"/>
                    <a:gd name="T11" fmla="*/ 79 h 594"/>
                    <a:gd name="T12" fmla="*/ 426 w 816"/>
                    <a:gd name="T13" fmla="*/ 88 h 594"/>
                    <a:gd name="T14" fmla="*/ 479 w 816"/>
                    <a:gd name="T15" fmla="*/ 97 h 594"/>
                    <a:gd name="T16" fmla="*/ 532 w 816"/>
                    <a:gd name="T17" fmla="*/ 106 h 594"/>
                    <a:gd name="T18" fmla="*/ 568 w 816"/>
                    <a:gd name="T19" fmla="*/ 119 h 594"/>
                    <a:gd name="T20" fmla="*/ 603 w 816"/>
                    <a:gd name="T21" fmla="*/ 150 h 594"/>
                    <a:gd name="T22" fmla="*/ 657 w 816"/>
                    <a:gd name="T23" fmla="*/ 177 h 594"/>
                    <a:gd name="T24" fmla="*/ 701 w 816"/>
                    <a:gd name="T25" fmla="*/ 212 h 594"/>
                    <a:gd name="T26" fmla="*/ 745 w 816"/>
                    <a:gd name="T27" fmla="*/ 266 h 594"/>
                    <a:gd name="T28" fmla="*/ 766 w 816"/>
                    <a:gd name="T29" fmla="*/ 292 h 594"/>
                    <a:gd name="T30" fmla="*/ 790 w 816"/>
                    <a:gd name="T31" fmla="*/ 328 h 594"/>
                    <a:gd name="T32" fmla="*/ 800 w 816"/>
                    <a:gd name="T33" fmla="*/ 354 h 594"/>
                    <a:gd name="T34" fmla="*/ 807 w 816"/>
                    <a:gd name="T35" fmla="*/ 381 h 594"/>
                    <a:gd name="T36" fmla="*/ 816 w 816"/>
                    <a:gd name="T37" fmla="*/ 425 h 594"/>
                    <a:gd name="T38" fmla="*/ 790 w 816"/>
                    <a:gd name="T39" fmla="*/ 487 h 594"/>
                    <a:gd name="T40" fmla="*/ 778 w 816"/>
                    <a:gd name="T41" fmla="*/ 508 h 594"/>
                    <a:gd name="T42" fmla="*/ 754 w 816"/>
                    <a:gd name="T43" fmla="*/ 532 h 594"/>
                    <a:gd name="T44" fmla="*/ 723 w 816"/>
                    <a:gd name="T45" fmla="*/ 549 h 594"/>
                    <a:gd name="T46" fmla="*/ 692 w 816"/>
                    <a:gd name="T47" fmla="*/ 558 h 594"/>
                    <a:gd name="T48" fmla="*/ 652 w 816"/>
                    <a:gd name="T49" fmla="*/ 567 h 594"/>
                    <a:gd name="T50" fmla="*/ 621 w 816"/>
                    <a:gd name="T51" fmla="*/ 567 h 594"/>
                    <a:gd name="T52" fmla="*/ 568 w 816"/>
                    <a:gd name="T53" fmla="*/ 576 h 594"/>
                    <a:gd name="T54" fmla="*/ 538 w 816"/>
                    <a:gd name="T55" fmla="*/ 579 h 594"/>
                    <a:gd name="T56" fmla="*/ 515 w 816"/>
                    <a:gd name="T57" fmla="*/ 576 h 594"/>
                    <a:gd name="T58" fmla="*/ 461 w 816"/>
                    <a:gd name="T59" fmla="*/ 585 h 594"/>
                    <a:gd name="T60" fmla="*/ 399 w 816"/>
                    <a:gd name="T61" fmla="*/ 594 h 594"/>
                    <a:gd name="T62" fmla="*/ 311 w 816"/>
                    <a:gd name="T63" fmla="*/ 594 h 594"/>
                    <a:gd name="T64" fmla="*/ 231 w 816"/>
                    <a:gd name="T65" fmla="*/ 585 h 594"/>
                    <a:gd name="T66" fmla="*/ 178 w 816"/>
                    <a:gd name="T67" fmla="*/ 567 h 594"/>
                    <a:gd name="T68" fmla="*/ 44 w 816"/>
                    <a:gd name="T69" fmla="*/ 496 h 594"/>
                    <a:gd name="T70" fmla="*/ 0 w 816"/>
                    <a:gd name="T71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6" h="594">
                      <a:moveTo>
                        <a:pt x="0" y="0"/>
                      </a:moveTo>
                      <a:lnTo>
                        <a:pt x="124" y="35"/>
                      </a:lnTo>
                      <a:lnTo>
                        <a:pt x="213" y="44"/>
                      </a:lnTo>
                      <a:lnTo>
                        <a:pt x="275" y="62"/>
                      </a:lnTo>
                      <a:lnTo>
                        <a:pt x="331" y="72"/>
                      </a:lnTo>
                      <a:lnTo>
                        <a:pt x="382" y="79"/>
                      </a:lnTo>
                      <a:lnTo>
                        <a:pt x="426" y="88"/>
                      </a:lnTo>
                      <a:lnTo>
                        <a:pt x="479" y="97"/>
                      </a:lnTo>
                      <a:lnTo>
                        <a:pt x="532" y="106"/>
                      </a:lnTo>
                      <a:lnTo>
                        <a:pt x="568" y="119"/>
                      </a:lnTo>
                      <a:lnTo>
                        <a:pt x="603" y="150"/>
                      </a:lnTo>
                      <a:lnTo>
                        <a:pt x="657" y="177"/>
                      </a:lnTo>
                      <a:lnTo>
                        <a:pt x="701" y="212"/>
                      </a:lnTo>
                      <a:lnTo>
                        <a:pt x="745" y="266"/>
                      </a:lnTo>
                      <a:lnTo>
                        <a:pt x="766" y="292"/>
                      </a:lnTo>
                      <a:lnTo>
                        <a:pt x="790" y="328"/>
                      </a:lnTo>
                      <a:lnTo>
                        <a:pt x="800" y="354"/>
                      </a:lnTo>
                      <a:lnTo>
                        <a:pt x="807" y="381"/>
                      </a:lnTo>
                      <a:lnTo>
                        <a:pt x="816" y="425"/>
                      </a:lnTo>
                      <a:lnTo>
                        <a:pt x="790" y="487"/>
                      </a:lnTo>
                      <a:lnTo>
                        <a:pt x="778" y="508"/>
                      </a:lnTo>
                      <a:lnTo>
                        <a:pt x="754" y="532"/>
                      </a:lnTo>
                      <a:lnTo>
                        <a:pt x="723" y="549"/>
                      </a:lnTo>
                      <a:lnTo>
                        <a:pt x="692" y="558"/>
                      </a:lnTo>
                      <a:lnTo>
                        <a:pt x="652" y="567"/>
                      </a:lnTo>
                      <a:lnTo>
                        <a:pt x="621" y="567"/>
                      </a:lnTo>
                      <a:lnTo>
                        <a:pt x="568" y="576"/>
                      </a:lnTo>
                      <a:lnTo>
                        <a:pt x="538" y="579"/>
                      </a:lnTo>
                      <a:lnTo>
                        <a:pt x="515" y="576"/>
                      </a:lnTo>
                      <a:lnTo>
                        <a:pt x="461" y="585"/>
                      </a:lnTo>
                      <a:lnTo>
                        <a:pt x="399" y="594"/>
                      </a:lnTo>
                      <a:lnTo>
                        <a:pt x="311" y="594"/>
                      </a:lnTo>
                      <a:lnTo>
                        <a:pt x="231" y="585"/>
                      </a:lnTo>
                      <a:lnTo>
                        <a:pt x="178" y="567"/>
                      </a:lnTo>
                      <a:lnTo>
                        <a:pt x="44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57" name="Freeform 125"/>
                <p:cNvSpPr>
                  <a:spLocks/>
                </p:cNvSpPr>
                <p:nvPr/>
              </p:nvSpPr>
              <p:spPr bwMode="auto">
                <a:xfrm>
                  <a:off x="2808" y="2588"/>
                  <a:ext cx="243" cy="96"/>
                </a:xfrm>
                <a:custGeom>
                  <a:avLst/>
                  <a:gdLst>
                    <a:gd name="T0" fmla="*/ 486 w 486"/>
                    <a:gd name="T1" fmla="*/ 0 h 192"/>
                    <a:gd name="T2" fmla="*/ 442 w 486"/>
                    <a:gd name="T3" fmla="*/ 13 h 192"/>
                    <a:gd name="T4" fmla="*/ 406 w 486"/>
                    <a:gd name="T5" fmla="*/ 18 h 192"/>
                    <a:gd name="T6" fmla="*/ 372 w 486"/>
                    <a:gd name="T7" fmla="*/ 18 h 192"/>
                    <a:gd name="T8" fmla="*/ 346 w 486"/>
                    <a:gd name="T9" fmla="*/ 11 h 192"/>
                    <a:gd name="T10" fmla="*/ 310 w 486"/>
                    <a:gd name="T11" fmla="*/ 6 h 192"/>
                    <a:gd name="T12" fmla="*/ 273 w 486"/>
                    <a:gd name="T13" fmla="*/ 9 h 192"/>
                    <a:gd name="T14" fmla="*/ 171 w 486"/>
                    <a:gd name="T15" fmla="*/ 36 h 192"/>
                    <a:gd name="T16" fmla="*/ 136 w 486"/>
                    <a:gd name="T17" fmla="*/ 49 h 192"/>
                    <a:gd name="T18" fmla="*/ 124 w 486"/>
                    <a:gd name="T19" fmla="*/ 64 h 192"/>
                    <a:gd name="T20" fmla="*/ 110 w 486"/>
                    <a:gd name="T21" fmla="*/ 84 h 192"/>
                    <a:gd name="T22" fmla="*/ 88 w 486"/>
                    <a:gd name="T23" fmla="*/ 102 h 192"/>
                    <a:gd name="T24" fmla="*/ 53 w 486"/>
                    <a:gd name="T25" fmla="*/ 129 h 192"/>
                    <a:gd name="T26" fmla="*/ 29 w 486"/>
                    <a:gd name="T27" fmla="*/ 133 h 192"/>
                    <a:gd name="T28" fmla="*/ 11 w 486"/>
                    <a:gd name="T29" fmla="*/ 133 h 192"/>
                    <a:gd name="T30" fmla="*/ 0 w 486"/>
                    <a:gd name="T31" fmla="*/ 138 h 192"/>
                    <a:gd name="T32" fmla="*/ 31 w 486"/>
                    <a:gd name="T33" fmla="*/ 146 h 192"/>
                    <a:gd name="T34" fmla="*/ 51 w 486"/>
                    <a:gd name="T35" fmla="*/ 169 h 192"/>
                    <a:gd name="T36" fmla="*/ 82 w 486"/>
                    <a:gd name="T37" fmla="*/ 182 h 192"/>
                    <a:gd name="T38" fmla="*/ 113 w 486"/>
                    <a:gd name="T39" fmla="*/ 183 h 192"/>
                    <a:gd name="T40" fmla="*/ 144 w 486"/>
                    <a:gd name="T41" fmla="*/ 186 h 192"/>
                    <a:gd name="T42" fmla="*/ 175 w 486"/>
                    <a:gd name="T43" fmla="*/ 191 h 192"/>
                    <a:gd name="T44" fmla="*/ 226 w 486"/>
                    <a:gd name="T45" fmla="*/ 192 h 192"/>
                    <a:gd name="T46" fmla="*/ 251 w 486"/>
                    <a:gd name="T47" fmla="*/ 191 h 192"/>
                    <a:gd name="T48" fmla="*/ 266 w 486"/>
                    <a:gd name="T49" fmla="*/ 191 h 192"/>
                    <a:gd name="T50" fmla="*/ 270 w 486"/>
                    <a:gd name="T51" fmla="*/ 183 h 192"/>
                    <a:gd name="T52" fmla="*/ 282 w 486"/>
                    <a:gd name="T53" fmla="*/ 157 h 192"/>
                    <a:gd name="T54" fmla="*/ 283 w 486"/>
                    <a:gd name="T55" fmla="*/ 138 h 192"/>
                    <a:gd name="T56" fmla="*/ 295 w 486"/>
                    <a:gd name="T57" fmla="*/ 111 h 192"/>
                    <a:gd name="T58" fmla="*/ 300 w 486"/>
                    <a:gd name="T59" fmla="*/ 86 h 192"/>
                    <a:gd name="T60" fmla="*/ 301 w 486"/>
                    <a:gd name="T61" fmla="*/ 81 h 192"/>
                    <a:gd name="T62" fmla="*/ 304 w 486"/>
                    <a:gd name="T63" fmla="*/ 77 h 192"/>
                    <a:gd name="T64" fmla="*/ 317 w 486"/>
                    <a:gd name="T65" fmla="*/ 67 h 192"/>
                    <a:gd name="T66" fmla="*/ 337 w 486"/>
                    <a:gd name="T67" fmla="*/ 53 h 192"/>
                    <a:gd name="T68" fmla="*/ 362 w 486"/>
                    <a:gd name="T69" fmla="*/ 42 h 192"/>
                    <a:gd name="T70" fmla="*/ 393 w 486"/>
                    <a:gd name="T71" fmla="*/ 40 h 192"/>
                    <a:gd name="T72" fmla="*/ 406 w 486"/>
                    <a:gd name="T73" fmla="*/ 27 h 192"/>
                    <a:gd name="T74" fmla="*/ 416 w 486"/>
                    <a:gd name="T75" fmla="*/ 19 h 192"/>
                    <a:gd name="T76" fmla="*/ 437 w 486"/>
                    <a:gd name="T77" fmla="*/ 9 h 192"/>
                    <a:gd name="T78" fmla="*/ 486 w 486"/>
                    <a:gd name="T7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86" h="192">
                      <a:moveTo>
                        <a:pt x="486" y="0"/>
                      </a:moveTo>
                      <a:lnTo>
                        <a:pt x="442" y="13"/>
                      </a:lnTo>
                      <a:lnTo>
                        <a:pt x="406" y="18"/>
                      </a:lnTo>
                      <a:lnTo>
                        <a:pt x="372" y="18"/>
                      </a:lnTo>
                      <a:lnTo>
                        <a:pt x="346" y="11"/>
                      </a:lnTo>
                      <a:lnTo>
                        <a:pt x="310" y="6"/>
                      </a:lnTo>
                      <a:lnTo>
                        <a:pt x="273" y="9"/>
                      </a:lnTo>
                      <a:lnTo>
                        <a:pt x="171" y="36"/>
                      </a:lnTo>
                      <a:lnTo>
                        <a:pt x="136" y="49"/>
                      </a:lnTo>
                      <a:lnTo>
                        <a:pt x="124" y="64"/>
                      </a:lnTo>
                      <a:lnTo>
                        <a:pt x="110" y="84"/>
                      </a:lnTo>
                      <a:lnTo>
                        <a:pt x="88" y="102"/>
                      </a:lnTo>
                      <a:lnTo>
                        <a:pt x="53" y="129"/>
                      </a:lnTo>
                      <a:lnTo>
                        <a:pt x="29" y="133"/>
                      </a:lnTo>
                      <a:lnTo>
                        <a:pt x="11" y="133"/>
                      </a:lnTo>
                      <a:lnTo>
                        <a:pt x="0" y="138"/>
                      </a:lnTo>
                      <a:lnTo>
                        <a:pt x="31" y="146"/>
                      </a:lnTo>
                      <a:lnTo>
                        <a:pt x="51" y="169"/>
                      </a:lnTo>
                      <a:lnTo>
                        <a:pt x="82" y="182"/>
                      </a:lnTo>
                      <a:lnTo>
                        <a:pt x="113" y="183"/>
                      </a:lnTo>
                      <a:lnTo>
                        <a:pt x="144" y="186"/>
                      </a:lnTo>
                      <a:lnTo>
                        <a:pt x="175" y="191"/>
                      </a:lnTo>
                      <a:lnTo>
                        <a:pt x="226" y="192"/>
                      </a:lnTo>
                      <a:lnTo>
                        <a:pt x="251" y="191"/>
                      </a:lnTo>
                      <a:lnTo>
                        <a:pt x="266" y="191"/>
                      </a:lnTo>
                      <a:lnTo>
                        <a:pt x="270" y="183"/>
                      </a:lnTo>
                      <a:lnTo>
                        <a:pt x="282" y="157"/>
                      </a:lnTo>
                      <a:lnTo>
                        <a:pt x="283" y="138"/>
                      </a:lnTo>
                      <a:lnTo>
                        <a:pt x="295" y="111"/>
                      </a:lnTo>
                      <a:lnTo>
                        <a:pt x="300" y="86"/>
                      </a:lnTo>
                      <a:lnTo>
                        <a:pt x="301" y="81"/>
                      </a:lnTo>
                      <a:lnTo>
                        <a:pt x="304" y="77"/>
                      </a:lnTo>
                      <a:lnTo>
                        <a:pt x="317" y="67"/>
                      </a:lnTo>
                      <a:lnTo>
                        <a:pt x="337" y="53"/>
                      </a:lnTo>
                      <a:lnTo>
                        <a:pt x="362" y="42"/>
                      </a:lnTo>
                      <a:lnTo>
                        <a:pt x="393" y="40"/>
                      </a:lnTo>
                      <a:lnTo>
                        <a:pt x="406" y="27"/>
                      </a:lnTo>
                      <a:lnTo>
                        <a:pt x="416" y="19"/>
                      </a:lnTo>
                      <a:lnTo>
                        <a:pt x="437" y="9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58" name="Group 126"/>
              <p:cNvGrpSpPr>
                <a:grpSpLocks/>
              </p:cNvGrpSpPr>
              <p:nvPr/>
            </p:nvGrpSpPr>
            <p:grpSpPr bwMode="auto">
              <a:xfrm>
                <a:off x="2967" y="2513"/>
                <a:ext cx="112" cy="78"/>
                <a:chOff x="2967" y="2513"/>
                <a:chExt cx="112" cy="78"/>
              </a:xfrm>
            </p:grpSpPr>
            <p:sp>
              <p:nvSpPr>
                <p:cNvPr id="351359" name="Freeform 127"/>
                <p:cNvSpPr>
                  <a:spLocks/>
                </p:cNvSpPr>
                <p:nvPr/>
              </p:nvSpPr>
              <p:spPr bwMode="auto">
                <a:xfrm>
                  <a:off x="2967" y="2532"/>
                  <a:ext cx="78" cy="57"/>
                </a:xfrm>
                <a:custGeom>
                  <a:avLst/>
                  <a:gdLst>
                    <a:gd name="T0" fmla="*/ 0 w 155"/>
                    <a:gd name="T1" fmla="*/ 4 h 114"/>
                    <a:gd name="T2" fmla="*/ 1 w 155"/>
                    <a:gd name="T3" fmla="*/ 25 h 114"/>
                    <a:gd name="T4" fmla="*/ 10 w 155"/>
                    <a:gd name="T5" fmla="*/ 47 h 114"/>
                    <a:gd name="T6" fmla="*/ 22 w 155"/>
                    <a:gd name="T7" fmla="*/ 66 h 114"/>
                    <a:gd name="T8" fmla="*/ 32 w 155"/>
                    <a:gd name="T9" fmla="*/ 80 h 114"/>
                    <a:gd name="T10" fmla="*/ 49 w 155"/>
                    <a:gd name="T11" fmla="*/ 94 h 114"/>
                    <a:gd name="T12" fmla="*/ 68 w 155"/>
                    <a:gd name="T13" fmla="*/ 106 h 114"/>
                    <a:gd name="T14" fmla="*/ 95 w 155"/>
                    <a:gd name="T15" fmla="*/ 114 h 114"/>
                    <a:gd name="T16" fmla="*/ 124 w 155"/>
                    <a:gd name="T17" fmla="*/ 112 h 114"/>
                    <a:gd name="T18" fmla="*/ 155 w 155"/>
                    <a:gd name="T19" fmla="*/ 108 h 114"/>
                    <a:gd name="T20" fmla="*/ 148 w 155"/>
                    <a:gd name="T21" fmla="*/ 75 h 114"/>
                    <a:gd name="T22" fmla="*/ 139 w 155"/>
                    <a:gd name="T23" fmla="*/ 44 h 114"/>
                    <a:gd name="T24" fmla="*/ 129 w 155"/>
                    <a:gd name="T25" fmla="*/ 25 h 114"/>
                    <a:gd name="T26" fmla="*/ 109 w 155"/>
                    <a:gd name="T27" fmla="*/ 9 h 114"/>
                    <a:gd name="T28" fmla="*/ 89 w 155"/>
                    <a:gd name="T29" fmla="*/ 1 h 114"/>
                    <a:gd name="T30" fmla="*/ 66 w 155"/>
                    <a:gd name="T31" fmla="*/ 0 h 114"/>
                    <a:gd name="T32" fmla="*/ 44 w 155"/>
                    <a:gd name="T33" fmla="*/ 0 h 114"/>
                    <a:gd name="T34" fmla="*/ 24 w 155"/>
                    <a:gd name="T35" fmla="*/ 0 h 114"/>
                    <a:gd name="T36" fmla="*/ 0 w 155"/>
                    <a:gd name="T37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14">
                      <a:moveTo>
                        <a:pt x="0" y="4"/>
                      </a:moveTo>
                      <a:lnTo>
                        <a:pt x="1" y="25"/>
                      </a:lnTo>
                      <a:lnTo>
                        <a:pt x="10" y="47"/>
                      </a:lnTo>
                      <a:lnTo>
                        <a:pt x="22" y="66"/>
                      </a:lnTo>
                      <a:lnTo>
                        <a:pt x="32" y="80"/>
                      </a:lnTo>
                      <a:lnTo>
                        <a:pt x="49" y="94"/>
                      </a:lnTo>
                      <a:lnTo>
                        <a:pt x="68" y="106"/>
                      </a:lnTo>
                      <a:lnTo>
                        <a:pt x="95" y="114"/>
                      </a:lnTo>
                      <a:lnTo>
                        <a:pt x="124" y="112"/>
                      </a:lnTo>
                      <a:lnTo>
                        <a:pt x="155" y="108"/>
                      </a:lnTo>
                      <a:lnTo>
                        <a:pt x="148" y="75"/>
                      </a:lnTo>
                      <a:lnTo>
                        <a:pt x="139" y="44"/>
                      </a:lnTo>
                      <a:lnTo>
                        <a:pt x="129" y="25"/>
                      </a:lnTo>
                      <a:lnTo>
                        <a:pt x="109" y="9"/>
                      </a:lnTo>
                      <a:lnTo>
                        <a:pt x="89" y="1"/>
                      </a:lnTo>
                      <a:lnTo>
                        <a:pt x="66" y="0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360" name="Group 128"/>
                <p:cNvGrpSpPr>
                  <a:grpSpLocks/>
                </p:cNvGrpSpPr>
                <p:nvPr/>
              </p:nvGrpSpPr>
              <p:grpSpPr bwMode="auto">
                <a:xfrm>
                  <a:off x="2971" y="2513"/>
                  <a:ext cx="108" cy="78"/>
                  <a:chOff x="2971" y="2513"/>
                  <a:chExt cx="108" cy="78"/>
                </a:xfrm>
              </p:grpSpPr>
              <p:sp>
                <p:nvSpPr>
                  <p:cNvPr id="351361" name="Freeform 129"/>
                  <p:cNvSpPr>
                    <a:spLocks/>
                  </p:cNvSpPr>
                  <p:nvPr/>
                </p:nvSpPr>
                <p:spPr bwMode="auto">
                  <a:xfrm>
                    <a:off x="2972" y="2530"/>
                    <a:ext cx="78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6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9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6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6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9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6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62" name="Freeform 130"/>
                  <p:cNvSpPr>
                    <a:spLocks/>
                  </p:cNvSpPr>
                  <p:nvPr/>
                </p:nvSpPr>
                <p:spPr bwMode="auto">
                  <a:xfrm>
                    <a:off x="2976" y="2533"/>
                    <a:ext cx="78" cy="58"/>
                  </a:xfrm>
                  <a:custGeom>
                    <a:avLst/>
                    <a:gdLst>
                      <a:gd name="T0" fmla="*/ 0 w 157"/>
                      <a:gd name="T1" fmla="*/ 4 h 115"/>
                      <a:gd name="T2" fmla="*/ 2 w 157"/>
                      <a:gd name="T3" fmla="*/ 25 h 115"/>
                      <a:gd name="T4" fmla="*/ 11 w 157"/>
                      <a:gd name="T5" fmla="*/ 47 h 115"/>
                      <a:gd name="T6" fmla="*/ 22 w 157"/>
                      <a:gd name="T7" fmla="*/ 68 h 115"/>
                      <a:gd name="T8" fmla="*/ 33 w 157"/>
                      <a:gd name="T9" fmla="*/ 81 h 115"/>
                      <a:gd name="T10" fmla="*/ 49 w 157"/>
                      <a:gd name="T11" fmla="*/ 96 h 115"/>
                      <a:gd name="T12" fmla="*/ 68 w 157"/>
                      <a:gd name="T13" fmla="*/ 108 h 115"/>
                      <a:gd name="T14" fmla="*/ 96 w 157"/>
                      <a:gd name="T15" fmla="*/ 115 h 115"/>
                      <a:gd name="T16" fmla="*/ 126 w 157"/>
                      <a:gd name="T17" fmla="*/ 114 h 115"/>
                      <a:gd name="T18" fmla="*/ 157 w 157"/>
                      <a:gd name="T19" fmla="*/ 109 h 115"/>
                      <a:gd name="T20" fmla="*/ 149 w 157"/>
                      <a:gd name="T21" fmla="*/ 77 h 115"/>
                      <a:gd name="T22" fmla="*/ 141 w 157"/>
                      <a:gd name="T23" fmla="*/ 44 h 115"/>
                      <a:gd name="T24" fmla="*/ 130 w 157"/>
                      <a:gd name="T25" fmla="*/ 25 h 115"/>
                      <a:gd name="T26" fmla="*/ 111 w 157"/>
                      <a:gd name="T27" fmla="*/ 9 h 115"/>
                      <a:gd name="T28" fmla="*/ 90 w 157"/>
                      <a:gd name="T29" fmla="*/ 1 h 115"/>
                      <a:gd name="T30" fmla="*/ 67 w 157"/>
                      <a:gd name="T31" fmla="*/ 0 h 115"/>
                      <a:gd name="T32" fmla="*/ 45 w 157"/>
                      <a:gd name="T33" fmla="*/ 0 h 115"/>
                      <a:gd name="T34" fmla="*/ 24 w 157"/>
                      <a:gd name="T35" fmla="*/ 0 h 115"/>
                      <a:gd name="T36" fmla="*/ 0 w 157"/>
                      <a:gd name="T37" fmla="*/ 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7" h="115">
                        <a:moveTo>
                          <a:pt x="0" y="4"/>
                        </a:moveTo>
                        <a:lnTo>
                          <a:pt x="2" y="25"/>
                        </a:lnTo>
                        <a:lnTo>
                          <a:pt x="11" y="47"/>
                        </a:lnTo>
                        <a:lnTo>
                          <a:pt x="22" y="68"/>
                        </a:lnTo>
                        <a:lnTo>
                          <a:pt x="33" y="81"/>
                        </a:lnTo>
                        <a:lnTo>
                          <a:pt x="49" y="96"/>
                        </a:lnTo>
                        <a:lnTo>
                          <a:pt x="68" y="108"/>
                        </a:lnTo>
                        <a:lnTo>
                          <a:pt x="96" y="115"/>
                        </a:lnTo>
                        <a:lnTo>
                          <a:pt x="126" y="114"/>
                        </a:lnTo>
                        <a:lnTo>
                          <a:pt x="157" y="109"/>
                        </a:lnTo>
                        <a:lnTo>
                          <a:pt x="149" y="77"/>
                        </a:lnTo>
                        <a:lnTo>
                          <a:pt x="141" y="44"/>
                        </a:lnTo>
                        <a:lnTo>
                          <a:pt x="130" y="25"/>
                        </a:lnTo>
                        <a:lnTo>
                          <a:pt x="111" y="9"/>
                        </a:lnTo>
                        <a:lnTo>
                          <a:pt x="90" y="1"/>
                        </a:lnTo>
                        <a:lnTo>
                          <a:pt x="67" y="0"/>
                        </a:lnTo>
                        <a:lnTo>
                          <a:pt x="45" y="0"/>
                        </a:lnTo>
                        <a:lnTo>
                          <a:pt x="2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63" name="Freeform 131"/>
                  <p:cNvSpPr>
                    <a:spLocks/>
                  </p:cNvSpPr>
                  <p:nvPr/>
                </p:nvSpPr>
                <p:spPr bwMode="auto">
                  <a:xfrm>
                    <a:off x="2975" y="2531"/>
                    <a:ext cx="77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5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8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5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5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8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5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D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64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992" y="2533"/>
                    <a:ext cx="52" cy="51"/>
                  </a:xfrm>
                  <a:prstGeom prst="ellipse">
                    <a:avLst/>
                  </a:pr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65" name="Arc 133"/>
                  <p:cNvSpPr>
                    <a:spLocks/>
                  </p:cNvSpPr>
                  <p:nvPr/>
                </p:nvSpPr>
                <p:spPr bwMode="auto">
                  <a:xfrm>
                    <a:off x="2993" y="2533"/>
                    <a:ext cx="48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5950 w 43200"/>
                      <a:gd name="T1" fmla="*/ 5456 h 43200"/>
                      <a:gd name="T2" fmla="*/ 29778 w 43200"/>
                      <a:gd name="T3" fmla="*/ 1608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</a:path>
                      <a:path w="43200" h="43200" stroke="0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66" name="Freeform 134"/>
                  <p:cNvSpPr>
                    <a:spLocks/>
                  </p:cNvSpPr>
                  <p:nvPr/>
                </p:nvSpPr>
                <p:spPr bwMode="auto">
                  <a:xfrm>
                    <a:off x="2971" y="2513"/>
                    <a:ext cx="108" cy="76"/>
                  </a:xfrm>
                  <a:custGeom>
                    <a:avLst/>
                    <a:gdLst>
                      <a:gd name="T0" fmla="*/ 0 w 216"/>
                      <a:gd name="T1" fmla="*/ 34 h 151"/>
                      <a:gd name="T2" fmla="*/ 15 w 216"/>
                      <a:gd name="T3" fmla="*/ 21 h 151"/>
                      <a:gd name="T4" fmla="*/ 36 w 216"/>
                      <a:gd name="T5" fmla="*/ 7 h 151"/>
                      <a:gd name="T6" fmla="*/ 55 w 216"/>
                      <a:gd name="T7" fmla="*/ 1 h 151"/>
                      <a:gd name="T8" fmla="*/ 70 w 216"/>
                      <a:gd name="T9" fmla="*/ 0 h 151"/>
                      <a:gd name="T10" fmla="*/ 90 w 216"/>
                      <a:gd name="T11" fmla="*/ 0 h 151"/>
                      <a:gd name="T12" fmla="*/ 119 w 216"/>
                      <a:gd name="T13" fmla="*/ 4 h 151"/>
                      <a:gd name="T14" fmla="*/ 145 w 216"/>
                      <a:gd name="T15" fmla="*/ 12 h 151"/>
                      <a:gd name="T16" fmla="*/ 172 w 216"/>
                      <a:gd name="T17" fmla="*/ 22 h 151"/>
                      <a:gd name="T18" fmla="*/ 194 w 216"/>
                      <a:gd name="T19" fmla="*/ 38 h 151"/>
                      <a:gd name="T20" fmla="*/ 209 w 216"/>
                      <a:gd name="T21" fmla="*/ 53 h 151"/>
                      <a:gd name="T22" fmla="*/ 216 w 216"/>
                      <a:gd name="T23" fmla="*/ 72 h 151"/>
                      <a:gd name="T24" fmla="*/ 216 w 216"/>
                      <a:gd name="T25" fmla="*/ 89 h 151"/>
                      <a:gd name="T26" fmla="*/ 209 w 216"/>
                      <a:gd name="T27" fmla="*/ 117 h 151"/>
                      <a:gd name="T28" fmla="*/ 200 w 216"/>
                      <a:gd name="T29" fmla="*/ 133 h 151"/>
                      <a:gd name="T30" fmla="*/ 185 w 216"/>
                      <a:gd name="T31" fmla="*/ 145 h 151"/>
                      <a:gd name="T32" fmla="*/ 169 w 216"/>
                      <a:gd name="T33" fmla="*/ 149 h 151"/>
                      <a:gd name="T34" fmla="*/ 160 w 216"/>
                      <a:gd name="T35" fmla="*/ 151 h 151"/>
                      <a:gd name="T36" fmla="*/ 150 w 216"/>
                      <a:gd name="T37" fmla="*/ 112 h 151"/>
                      <a:gd name="T38" fmla="*/ 141 w 216"/>
                      <a:gd name="T39" fmla="*/ 89 h 151"/>
                      <a:gd name="T40" fmla="*/ 127 w 216"/>
                      <a:gd name="T41" fmla="*/ 71 h 151"/>
                      <a:gd name="T42" fmla="*/ 116 w 216"/>
                      <a:gd name="T43" fmla="*/ 62 h 151"/>
                      <a:gd name="T44" fmla="*/ 99 w 216"/>
                      <a:gd name="T45" fmla="*/ 52 h 151"/>
                      <a:gd name="T46" fmla="*/ 80 w 216"/>
                      <a:gd name="T47" fmla="*/ 44 h 151"/>
                      <a:gd name="T48" fmla="*/ 61 w 216"/>
                      <a:gd name="T49" fmla="*/ 40 h 151"/>
                      <a:gd name="T50" fmla="*/ 39 w 216"/>
                      <a:gd name="T51" fmla="*/ 37 h 151"/>
                      <a:gd name="T52" fmla="*/ 0 w 216"/>
                      <a:gd name="T53" fmla="*/ 3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16" h="151">
                        <a:moveTo>
                          <a:pt x="0" y="34"/>
                        </a:moveTo>
                        <a:lnTo>
                          <a:pt x="15" y="21"/>
                        </a:lnTo>
                        <a:lnTo>
                          <a:pt x="36" y="7"/>
                        </a:lnTo>
                        <a:lnTo>
                          <a:pt x="55" y="1"/>
                        </a:lnTo>
                        <a:lnTo>
                          <a:pt x="70" y="0"/>
                        </a:lnTo>
                        <a:lnTo>
                          <a:pt x="90" y="0"/>
                        </a:lnTo>
                        <a:lnTo>
                          <a:pt x="119" y="4"/>
                        </a:lnTo>
                        <a:lnTo>
                          <a:pt x="145" y="12"/>
                        </a:lnTo>
                        <a:lnTo>
                          <a:pt x="172" y="22"/>
                        </a:lnTo>
                        <a:lnTo>
                          <a:pt x="194" y="38"/>
                        </a:lnTo>
                        <a:lnTo>
                          <a:pt x="209" y="53"/>
                        </a:lnTo>
                        <a:lnTo>
                          <a:pt x="216" y="72"/>
                        </a:lnTo>
                        <a:lnTo>
                          <a:pt x="216" y="89"/>
                        </a:lnTo>
                        <a:lnTo>
                          <a:pt x="209" y="117"/>
                        </a:lnTo>
                        <a:lnTo>
                          <a:pt x="200" y="133"/>
                        </a:lnTo>
                        <a:lnTo>
                          <a:pt x="185" y="145"/>
                        </a:lnTo>
                        <a:lnTo>
                          <a:pt x="169" y="149"/>
                        </a:lnTo>
                        <a:lnTo>
                          <a:pt x="160" y="151"/>
                        </a:lnTo>
                        <a:lnTo>
                          <a:pt x="150" y="112"/>
                        </a:lnTo>
                        <a:lnTo>
                          <a:pt x="141" y="89"/>
                        </a:lnTo>
                        <a:lnTo>
                          <a:pt x="127" y="71"/>
                        </a:lnTo>
                        <a:lnTo>
                          <a:pt x="116" y="62"/>
                        </a:lnTo>
                        <a:lnTo>
                          <a:pt x="99" y="52"/>
                        </a:lnTo>
                        <a:lnTo>
                          <a:pt x="80" y="44"/>
                        </a:lnTo>
                        <a:lnTo>
                          <a:pt x="61" y="40"/>
                        </a:lnTo>
                        <a:lnTo>
                          <a:pt x="39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1367" name="Freeform 135"/>
              <p:cNvSpPr>
                <a:spLocks/>
              </p:cNvSpPr>
              <p:nvPr/>
            </p:nvSpPr>
            <p:spPr bwMode="auto">
              <a:xfrm>
                <a:off x="2737" y="2386"/>
                <a:ext cx="408" cy="297"/>
              </a:xfrm>
              <a:custGeom>
                <a:avLst/>
                <a:gdLst>
                  <a:gd name="T0" fmla="*/ 0 w 816"/>
                  <a:gd name="T1" fmla="*/ 0 h 594"/>
                  <a:gd name="T2" fmla="*/ 124 w 816"/>
                  <a:gd name="T3" fmla="*/ 35 h 594"/>
                  <a:gd name="T4" fmla="*/ 213 w 816"/>
                  <a:gd name="T5" fmla="*/ 44 h 594"/>
                  <a:gd name="T6" fmla="*/ 275 w 816"/>
                  <a:gd name="T7" fmla="*/ 62 h 594"/>
                  <a:gd name="T8" fmla="*/ 331 w 816"/>
                  <a:gd name="T9" fmla="*/ 72 h 594"/>
                  <a:gd name="T10" fmla="*/ 381 w 816"/>
                  <a:gd name="T11" fmla="*/ 79 h 594"/>
                  <a:gd name="T12" fmla="*/ 425 w 816"/>
                  <a:gd name="T13" fmla="*/ 88 h 594"/>
                  <a:gd name="T14" fmla="*/ 479 w 816"/>
                  <a:gd name="T15" fmla="*/ 97 h 594"/>
                  <a:gd name="T16" fmla="*/ 532 w 816"/>
                  <a:gd name="T17" fmla="*/ 106 h 594"/>
                  <a:gd name="T18" fmla="*/ 567 w 816"/>
                  <a:gd name="T19" fmla="*/ 119 h 594"/>
                  <a:gd name="T20" fmla="*/ 603 w 816"/>
                  <a:gd name="T21" fmla="*/ 150 h 594"/>
                  <a:gd name="T22" fmla="*/ 656 w 816"/>
                  <a:gd name="T23" fmla="*/ 177 h 594"/>
                  <a:gd name="T24" fmla="*/ 700 w 816"/>
                  <a:gd name="T25" fmla="*/ 212 h 594"/>
                  <a:gd name="T26" fmla="*/ 745 w 816"/>
                  <a:gd name="T27" fmla="*/ 266 h 594"/>
                  <a:gd name="T28" fmla="*/ 765 w 816"/>
                  <a:gd name="T29" fmla="*/ 292 h 594"/>
                  <a:gd name="T30" fmla="*/ 789 w 816"/>
                  <a:gd name="T31" fmla="*/ 328 h 594"/>
                  <a:gd name="T32" fmla="*/ 799 w 816"/>
                  <a:gd name="T33" fmla="*/ 354 h 594"/>
                  <a:gd name="T34" fmla="*/ 807 w 816"/>
                  <a:gd name="T35" fmla="*/ 381 h 594"/>
                  <a:gd name="T36" fmla="*/ 816 w 816"/>
                  <a:gd name="T37" fmla="*/ 425 h 594"/>
                  <a:gd name="T38" fmla="*/ 789 w 816"/>
                  <a:gd name="T39" fmla="*/ 487 h 594"/>
                  <a:gd name="T40" fmla="*/ 777 w 816"/>
                  <a:gd name="T41" fmla="*/ 508 h 594"/>
                  <a:gd name="T42" fmla="*/ 754 w 816"/>
                  <a:gd name="T43" fmla="*/ 532 h 594"/>
                  <a:gd name="T44" fmla="*/ 723 w 816"/>
                  <a:gd name="T45" fmla="*/ 549 h 594"/>
                  <a:gd name="T46" fmla="*/ 692 w 816"/>
                  <a:gd name="T47" fmla="*/ 558 h 594"/>
                  <a:gd name="T48" fmla="*/ 652 w 816"/>
                  <a:gd name="T49" fmla="*/ 567 h 594"/>
                  <a:gd name="T50" fmla="*/ 621 w 816"/>
                  <a:gd name="T51" fmla="*/ 567 h 594"/>
                  <a:gd name="T52" fmla="*/ 567 w 816"/>
                  <a:gd name="T53" fmla="*/ 576 h 594"/>
                  <a:gd name="T54" fmla="*/ 538 w 816"/>
                  <a:gd name="T55" fmla="*/ 579 h 594"/>
                  <a:gd name="T56" fmla="*/ 514 w 816"/>
                  <a:gd name="T57" fmla="*/ 576 h 594"/>
                  <a:gd name="T58" fmla="*/ 461 w 816"/>
                  <a:gd name="T59" fmla="*/ 585 h 594"/>
                  <a:gd name="T60" fmla="*/ 399 w 816"/>
                  <a:gd name="T61" fmla="*/ 594 h 594"/>
                  <a:gd name="T62" fmla="*/ 310 w 816"/>
                  <a:gd name="T63" fmla="*/ 594 h 594"/>
                  <a:gd name="T64" fmla="*/ 230 w 816"/>
                  <a:gd name="T65" fmla="*/ 585 h 594"/>
                  <a:gd name="T66" fmla="*/ 177 w 816"/>
                  <a:gd name="T67" fmla="*/ 567 h 594"/>
                  <a:gd name="T68" fmla="*/ 44 w 816"/>
                  <a:gd name="T69" fmla="*/ 496 h 594"/>
                  <a:gd name="T70" fmla="*/ 0 w 816"/>
                  <a:gd name="T71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6" h="594">
                    <a:moveTo>
                      <a:pt x="0" y="0"/>
                    </a:moveTo>
                    <a:lnTo>
                      <a:pt x="124" y="35"/>
                    </a:lnTo>
                    <a:lnTo>
                      <a:pt x="213" y="44"/>
                    </a:lnTo>
                    <a:lnTo>
                      <a:pt x="275" y="62"/>
                    </a:lnTo>
                    <a:lnTo>
                      <a:pt x="331" y="72"/>
                    </a:lnTo>
                    <a:lnTo>
                      <a:pt x="381" y="79"/>
                    </a:lnTo>
                    <a:lnTo>
                      <a:pt x="425" y="88"/>
                    </a:lnTo>
                    <a:lnTo>
                      <a:pt x="479" y="97"/>
                    </a:lnTo>
                    <a:lnTo>
                      <a:pt x="532" y="106"/>
                    </a:lnTo>
                    <a:lnTo>
                      <a:pt x="567" y="119"/>
                    </a:lnTo>
                    <a:lnTo>
                      <a:pt x="603" y="150"/>
                    </a:lnTo>
                    <a:lnTo>
                      <a:pt x="656" y="177"/>
                    </a:lnTo>
                    <a:lnTo>
                      <a:pt x="700" y="212"/>
                    </a:lnTo>
                    <a:lnTo>
                      <a:pt x="745" y="266"/>
                    </a:lnTo>
                    <a:lnTo>
                      <a:pt x="765" y="292"/>
                    </a:lnTo>
                    <a:lnTo>
                      <a:pt x="789" y="328"/>
                    </a:lnTo>
                    <a:lnTo>
                      <a:pt x="799" y="354"/>
                    </a:lnTo>
                    <a:lnTo>
                      <a:pt x="807" y="381"/>
                    </a:lnTo>
                    <a:lnTo>
                      <a:pt x="816" y="425"/>
                    </a:lnTo>
                    <a:lnTo>
                      <a:pt x="789" y="487"/>
                    </a:lnTo>
                    <a:lnTo>
                      <a:pt x="777" y="508"/>
                    </a:lnTo>
                    <a:lnTo>
                      <a:pt x="754" y="532"/>
                    </a:lnTo>
                    <a:lnTo>
                      <a:pt x="723" y="549"/>
                    </a:lnTo>
                    <a:lnTo>
                      <a:pt x="692" y="558"/>
                    </a:lnTo>
                    <a:lnTo>
                      <a:pt x="652" y="567"/>
                    </a:lnTo>
                    <a:lnTo>
                      <a:pt x="621" y="567"/>
                    </a:lnTo>
                    <a:lnTo>
                      <a:pt x="567" y="576"/>
                    </a:lnTo>
                    <a:lnTo>
                      <a:pt x="538" y="579"/>
                    </a:lnTo>
                    <a:lnTo>
                      <a:pt x="514" y="576"/>
                    </a:lnTo>
                    <a:lnTo>
                      <a:pt x="461" y="585"/>
                    </a:lnTo>
                    <a:lnTo>
                      <a:pt x="399" y="594"/>
                    </a:lnTo>
                    <a:lnTo>
                      <a:pt x="310" y="594"/>
                    </a:lnTo>
                    <a:lnTo>
                      <a:pt x="230" y="585"/>
                    </a:lnTo>
                    <a:lnTo>
                      <a:pt x="177" y="567"/>
                    </a:lnTo>
                    <a:lnTo>
                      <a:pt x="44" y="49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368" name="Group 136"/>
              <p:cNvGrpSpPr>
                <a:grpSpLocks/>
              </p:cNvGrpSpPr>
              <p:nvPr/>
            </p:nvGrpSpPr>
            <p:grpSpPr bwMode="auto">
              <a:xfrm>
                <a:off x="1255" y="1978"/>
                <a:ext cx="1567" cy="835"/>
                <a:chOff x="1255" y="1978"/>
                <a:chExt cx="1567" cy="835"/>
              </a:xfrm>
            </p:grpSpPr>
            <p:sp>
              <p:nvSpPr>
                <p:cNvPr id="351369" name="Freeform 137"/>
                <p:cNvSpPr>
                  <a:spLocks/>
                </p:cNvSpPr>
                <p:nvPr/>
              </p:nvSpPr>
              <p:spPr bwMode="auto">
                <a:xfrm>
                  <a:off x="1255" y="1978"/>
                  <a:ext cx="1567" cy="835"/>
                </a:xfrm>
                <a:custGeom>
                  <a:avLst/>
                  <a:gdLst>
                    <a:gd name="T0" fmla="*/ 284 w 3135"/>
                    <a:gd name="T1" fmla="*/ 826 h 1671"/>
                    <a:gd name="T2" fmla="*/ 405 w 3135"/>
                    <a:gd name="T3" fmla="*/ 711 h 1671"/>
                    <a:gd name="T4" fmla="*/ 506 w 3135"/>
                    <a:gd name="T5" fmla="*/ 587 h 1671"/>
                    <a:gd name="T6" fmla="*/ 630 w 3135"/>
                    <a:gd name="T7" fmla="*/ 426 h 1671"/>
                    <a:gd name="T8" fmla="*/ 754 w 3135"/>
                    <a:gd name="T9" fmla="*/ 302 h 1671"/>
                    <a:gd name="T10" fmla="*/ 865 w 3135"/>
                    <a:gd name="T11" fmla="*/ 210 h 1671"/>
                    <a:gd name="T12" fmla="*/ 1017 w 3135"/>
                    <a:gd name="T13" fmla="*/ 117 h 1671"/>
                    <a:gd name="T14" fmla="*/ 1143 w 3135"/>
                    <a:gd name="T15" fmla="*/ 68 h 1671"/>
                    <a:gd name="T16" fmla="*/ 1306 w 3135"/>
                    <a:gd name="T17" fmla="*/ 25 h 1671"/>
                    <a:gd name="T18" fmla="*/ 1572 w 3135"/>
                    <a:gd name="T19" fmla="*/ 0 h 1671"/>
                    <a:gd name="T20" fmla="*/ 1820 w 3135"/>
                    <a:gd name="T21" fmla="*/ 3 h 1671"/>
                    <a:gd name="T22" fmla="*/ 2051 w 3135"/>
                    <a:gd name="T23" fmla="*/ 39 h 1671"/>
                    <a:gd name="T24" fmla="*/ 2295 w 3135"/>
                    <a:gd name="T25" fmla="*/ 117 h 1671"/>
                    <a:gd name="T26" fmla="*/ 2523 w 3135"/>
                    <a:gd name="T27" fmla="*/ 223 h 1671"/>
                    <a:gd name="T28" fmla="*/ 2685 w 3135"/>
                    <a:gd name="T29" fmla="*/ 324 h 1671"/>
                    <a:gd name="T30" fmla="*/ 2796 w 3135"/>
                    <a:gd name="T31" fmla="*/ 426 h 1671"/>
                    <a:gd name="T32" fmla="*/ 2886 w 3135"/>
                    <a:gd name="T33" fmla="*/ 559 h 1671"/>
                    <a:gd name="T34" fmla="*/ 3002 w 3135"/>
                    <a:gd name="T35" fmla="*/ 729 h 1671"/>
                    <a:gd name="T36" fmla="*/ 3090 w 3135"/>
                    <a:gd name="T37" fmla="*/ 809 h 1671"/>
                    <a:gd name="T38" fmla="*/ 3108 w 3135"/>
                    <a:gd name="T39" fmla="*/ 1004 h 1671"/>
                    <a:gd name="T40" fmla="*/ 3126 w 3135"/>
                    <a:gd name="T41" fmla="*/ 1137 h 1671"/>
                    <a:gd name="T42" fmla="*/ 3108 w 3135"/>
                    <a:gd name="T43" fmla="*/ 1297 h 1671"/>
                    <a:gd name="T44" fmla="*/ 2993 w 3135"/>
                    <a:gd name="T45" fmla="*/ 1421 h 1671"/>
                    <a:gd name="T46" fmla="*/ 2895 w 3135"/>
                    <a:gd name="T47" fmla="*/ 1501 h 1671"/>
                    <a:gd name="T48" fmla="*/ 2743 w 3135"/>
                    <a:gd name="T49" fmla="*/ 1617 h 1671"/>
                    <a:gd name="T50" fmla="*/ 2592 w 3135"/>
                    <a:gd name="T51" fmla="*/ 1653 h 1671"/>
                    <a:gd name="T52" fmla="*/ 2477 w 3135"/>
                    <a:gd name="T53" fmla="*/ 1662 h 1671"/>
                    <a:gd name="T54" fmla="*/ 2308 w 3135"/>
                    <a:gd name="T55" fmla="*/ 1662 h 1671"/>
                    <a:gd name="T56" fmla="*/ 2095 w 3135"/>
                    <a:gd name="T57" fmla="*/ 1671 h 1671"/>
                    <a:gd name="T58" fmla="*/ 1882 w 3135"/>
                    <a:gd name="T59" fmla="*/ 1671 h 1671"/>
                    <a:gd name="T60" fmla="*/ 1718 w 3135"/>
                    <a:gd name="T61" fmla="*/ 1662 h 1671"/>
                    <a:gd name="T62" fmla="*/ 1536 w 3135"/>
                    <a:gd name="T63" fmla="*/ 1648 h 1671"/>
                    <a:gd name="T64" fmla="*/ 1363 w 3135"/>
                    <a:gd name="T65" fmla="*/ 1635 h 1671"/>
                    <a:gd name="T66" fmla="*/ 1155 w 3135"/>
                    <a:gd name="T67" fmla="*/ 1644 h 1671"/>
                    <a:gd name="T68" fmla="*/ 969 w 3135"/>
                    <a:gd name="T69" fmla="*/ 1635 h 1671"/>
                    <a:gd name="T70" fmla="*/ 781 w 3135"/>
                    <a:gd name="T71" fmla="*/ 1564 h 1671"/>
                    <a:gd name="T72" fmla="*/ 621 w 3135"/>
                    <a:gd name="T73" fmla="*/ 1501 h 1671"/>
                    <a:gd name="T74" fmla="*/ 479 w 3135"/>
                    <a:gd name="T75" fmla="*/ 1421 h 1671"/>
                    <a:gd name="T76" fmla="*/ 266 w 3135"/>
                    <a:gd name="T77" fmla="*/ 1332 h 1671"/>
                    <a:gd name="T78" fmla="*/ 96 w 3135"/>
                    <a:gd name="T79" fmla="*/ 1195 h 1671"/>
                    <a:gd name="T80" fmla="*/ 0 w 3135"/>
                    <a:gd name="T81" fmla="*/ 1030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35" h="1671">
                      <a:moveTo>
                        <a:pt x="169" y="897"/>
                      </a:moveTo>
                      <a:lnTo>
                        <a:pt x="284" y="826"/>
                      </a:lnTo>
                      <a:lnTo>
                        <a:pt x="343" y="766"/>
                      </a:lnTo>
                      <a:lnTo>
                        <a:pt x="405" y="711"/>
                      </a:lnTo>
                      <a:lnTo>
                        <a:pt x="448" y="667"/>
                      </a:lnTo>
                      <a:lnTo>
                        <a:pt x="506" y="587"/>
                      </a:lnTo>
                      <a:lnTo>
                        <a:pt x="577" y="498"/>
                      </a:lnTo>
                      <a:lnTo>
                        <a:pt x="630" y="426"/>
                      </a:lnTo>
                      <a:lnTo>
                        <a:pt x="692" y="355"/>
                      </a:lnTo>
                      <a:lnTo>
                        <a:pt x="754" y="302"/>
                      </a:lnTo>
                      <a:lnTo>
                        <a:pt x="808" y="257"/>
                      </a:lnTo>
                      <a:lnTo>
                        <a:pt x="865" y="210"/>
                      </a:lnTo>
                      <a:lnTo>
                        <a:pt x="945" y="161"/>
                      </a:lnTo>
                      <a:lnTo>
                        <a:pt x="1017" y="117"/>
                      </a:lnTo>
                      <a:lnTo>
                        <a:pt x="1091" y="86"/>
                      </a:lnTo>
                      <a:lnTo>
                        <a:pt x="1143" y="68"/>
                      </a:lnTo>
                      <a:lnTo>
                        <a:pt x="1217" y="46"/>
                      </a:lnTo>
                      <a:lnTo>
                        <a:pt x="1306" y="25"/>
                      </a:lnTo>
                      <a:lnTo>
                        <a:pt x="1429" y="9"/>
                      </a:lnTo>
                      <a:lnTo>
                        <a:pt x="1572" y="0"/>
                      </a:lnTo>
                      <a:lnTo>
                        <a:pt x="1705" y="0"/>
                      </a:lnTo>
                      <a:lnTo>
                        <a:pt x="1820" y="3"/>
                      </a:lnTo>
                      <a:lnTo>
                        <a:pt x="1927" y="18"/>
                      </a:lnTo>
                      <a:lnTo>
                        <a:pt x="2051" y="39"/>
                      </a:lnTo>
                      <a:lnTo>
                        <a:pt x="2175" y="71"/>
                      </a:lnTo>
                      <a:lnTo>
                        <a:pt x="2295" y="117"/>
                      </a:lnTo>
                      <a:lnTo>
                        <a:pt x="2409" y="167"/>
                      </a:lnTo>
                      <a:lnTo>
                        <a:pt x="2523" y="223"/>
                      </a:lnTo>
                      <a:lnTo>
                        <a:pt x="2610" y="271"/>
                      </a:lnTo>
                      <a:lnTo>
                        <a:pt x="2685" y="324"/>
                      </a:lnTo>
                      <a:lnTo>
                        <a:pt x="2743" y="371"/>
                      </a:lnTo>
                      <a:lnTo>
                        <a:pt x="2796" y="426"/>
                      </a:lnTo>
                      <a:lnTo>
                        <a:pt x="2848" y="498"/>
                      </a:lnTo>
                      <a:lnTo>
                        <a:pt x="2886" y="559"/>
                      </a:lnTo>
                      <a:lnTo>
                        <a:pt x="2948" y="658"/>
                      </a:lnTo>
                      <a:lnTo>
                        <a:pt x="3002" y="729"/>
                      </a:lnTo>
                      <a:lnTo>
                        <a:pt x="3037" y="773"/>
                      </a:lnTo>
                      <a:lnTo>
                        <a:pt x="3090" y="809"/>
                      </a:lnTo>
                      <a:lnTo>
                        <a:pt x="3135" y="826"/>
                      </a:lnTo>
                      <a:lnTo>
                        <a:pt x="3108" y="1004"/>
                      </a:lnTo>
                      <a:lnTo>
                        <a:pt x="3117" y="1057"/>
                      </a:lnTo>
                      <a:lnTo>
                        <a:pt x="3126" y="1137"/>
                      </a:lnTo>
                      <a:lnTo>
                        <a:pt x="3126" y="1208"/>
                      </a:lnTo>
                      <a:lnTo>
                        <a:pt x="3108" y="1297"/>
                      </a:lnTo>
                      <a:lnTo>
                        <a:pt x="3046" y="1394"/>
                      </a:lnTo>
                      <a:lnTo>
                        <a:pt x="2993" y="1421"/>
                      </a:lnTo>
                      <a:lnTo>
                        <a:pt x="2939" y="1438"/>
                      </a:lnTo>
                      <a:lnTo>
                        <a:pt x="2895" y="1501"/>
                      </a:lnTo>
                      <a:lnTo>
                        <a:pt x="2832" y="1573"/>
                      </a:lnTo>
                      <a:lnTo>
                        <a:pt x="2743" y="1617"/>
                      </a:lnTo>
                      <a:lnTo>
                        <a:pt x="2654" y="1644"/>
                      </a:lnTo>
                      <a:lnTo>
                        <a:pt x="2592" y="1653"/>
                      </a:lnTo>
                      <a:lnTo>
                        <a:pt x="2557" y="1644"/>
                      </a:lnTo>
                      <a:lnTo>
                        <a:pt x="2477" y="1662"/>
                      </a:lnTo>
                      <a:lnTo>
                        <a:pt x="2397" y="1662"/>
                      </a:lnTo>
                      <a:lnTo>
                        <a:pt x="2308" y="1662"/>
                      </a:lnTo>
                      <a:lnTo>
                        <a:pt x="2206" y="1662"/>
                      </a:lnTo>
                      <a:lnTo>
                        <a:pt x="2095" y="1671"/>
                      </a:lnTo>
                      <a:lnTo>
                        <a:pt x="1971" y="1671"/>
                      </a:lnTo>
                      <a:lnTo>
                        <a:pt x="1882" y="1671"/>
                      </a:lnTo>
                      <a:lnTo>
                        <a:pt x="1811" y="1671"/>
                      </a:lnTo>
                      <a:lnTo>
                        <a:pt x="1718" y="1662"/>
                      </a:lnTo>
                      <a:lnTo>
                        <a:pt x="1625" y="1653"/>
                      </a:lnTo>
                      <a:lnTo>
                        <a:pt x="1536" y="1648"/>
                      </a:lnTo>
                      <a:lnTo>
                        <a:pt x="1461" y="1644"/>
                      </a:lnTo>
                      <a:lnTo>
                        <a:pt x="1363" y="1635"/>
                      </a:lnTo>
                      <a:lnTo>
                        <a:pt x="1279" y="1635"/>
                      </a:lnTo>
                      <a:lnTo>
                        <a:pt x="1155" y="1644"/>
                      </a:lnTo>
                      <a:lnTo>
                        <a:pt x="1075" y="1644"/>
                      </a:lnTo>
                      <a:lnTo>
                        <a:pt x="969" y="1635"/>
                      </a:lnTo>
                      <a:lnTo>
                        <a:pt x="843" y="1600"/>
                      </a:lnTo>
                      <a:lnTo>
                        <a:pt x="781" y="1564"/>
                      </a:lnTo>
                      <a:lnTo>
                        <a:pt x="710" y="1537"/>
                      </a:lnTo>
                      <a:lnTo>
                        <a:pt x="621" y="1501"/>
                      </a:lnTo>
                      <a:lnTo>
                        <a:pt x="524" y="1447"/>
                      </a:lnTo>
                      <a:lnTo>
                        <a:pt x="479" y="1421"/>
                      </a:lnTo>
                      <a:lnTo>
                        <a:pt x="382" y="1385"/>
                      </a:lnTo>
                      <a:lnTo>
                        <a:pt x="266" y="1332"/>
                      </a:lnTo>
                      <a:lnTo>
                        <a:pt x="160" y="1261"/>
                      </a:lnTo>
                      <a:lnTo>
                        <a:pt x="96" y="1195"/>
                      </a:lnTo>
                      <a:lnTo>
                        <a:pt x="42" y="1125"/>
                      </a:lnTo>
                      <a:lnTo>
                        <a:pt x="0" y="1030"/>
                      </a:lnTo>
                      <a:lnTo>
                        <a:pt x="169" y="897"/>
                      </a:lnTo>
                      <a:close/>
                    </a:path>
                  </a:pathLst>
                </a:custGeom>
                <a:solidFill>
                  <a:srgbClr val="5FD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370" name="Group 138"/>
                <p:cNvGrpSpPr>
                  <a:grpSpLocks/>
                </p:cNvGrpSpPr>
                <p:nvPr/>
              </p:nvGrpSpPr>
              <p:grpSpPr bwMode="auto">
                <a:xfrm>
                  <a:off x="1260" y="1978"/>
                  <a:ext cx="1554" cy="825"/>
                  <a:chOff x="1260" y="1978"/>
                  <a:chExt cx="1554" cy="825"/>
                </a:xfrm>
              </p:grpSpPr>
              <p:sp>
                <p:nvSpPr>
                  <p:cNvPr id="351371" name="Freeform 139"/>
                  <p:cNvSpPr>
                    <a:spLocks/>
                  </p:cNvSpPr>
                  <p:nvPr/>
                </p:nvSpPr>
                <p:spPr bwMode="auto">
                  <a:xfrm>
                    <a:off x="2373" y="2612"/>
                    <a:ext cx="164" cy="187"/>
                  </a:xfrm>
                  <a:custGeom>
                    <a:avLst/>
                    <a:gdLst>
                      <a:gd name="T0" fmla="*/ 328 w 328"/>
                      <a:gd name="T1" fmla="*/ 54 h 374"/>
                      <a:gd name="T2" fmla="*/ 311 w 328"/>
                      <a:gd name="T3" fmla="*/ 348 h 374"/>
                      <a:gd name="T4" fmla="*/ 231 w 328"/>
                      <a:gd name="T5" fmla="*/ 374 h 374"/>
                      <a:gd name="T6" fmla="*/ 151 w 328"/>
                      <a:gd name="T7" fmla="*/ 374 h 374"/>
                      <a:gd name="T8" fmla="*/ 0 w 328"/>
                      <a:gd name="T9" fmla="*/ 366 h 374"/>
                      <a:gd name="T10" fmla="*/ 53 w 328"/>
                      <a:gd name="T11" fmla="*/ 268 h 374"/>
                      <a:gd name="T12" fmla="*/ 80 w 328"/>
                      <a:gd name="T13" fmla="*/ 178 h 374"/>
                      <a:gd name="T14" fmla="*/ 80 w 328"/>
                      <a:gd name="T15" fmla="*/ 98 h 374"/>
                      <a:gd name="T16" fmla="*/ 53 w 328"/>
                      <a:gd name="T17" fmla="*/ 0 h 374"/>
                      <a:gd name="T18" fmla="*/ 124 w 328"/>
                      <a:gd name="T19" fmla="*/ 0 h 374"/>
                      <a:gd name="T20" fmla="*/ 187 w 328"/>
                      <a:gd name="T21" fmla="*/ 9 h 374"/>
                      <a:gd name="T22" fmla="*/ 328 w 328"/>
                      <a:gd name="T23" fmla="*/ 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8" h="374">
                        <a:moveTo>
                          <a:pt x="328" y="54"/>
                        </a:moveTo>
                        <a:lnTo>
                          <a:pt x="311" y="348"/>
                        </a:lnTo>
                        <a:lnTo>
                          <a:pt x="231" y="374"/>
                        </a:lnTo>
                        <a:lnTo>
                          <a:pt x="151" y="374"/>
                        </a:lnTo>
                        <a:lnTo>
                          <a:pt x="0" y="366"/>
                        </a:lnTo>
                        <a:lnTo>
                          <a:pt x="53" y="268"/>
                        </a:lnTo>
                        <a:lnTo>
                          <a:pt x="80" y="178"/>
                        </a:lnTo>
                        <a:lnTo>
                          <a:pt x="80" y="98"/>
                        </a:lnTo>
                        <a:lnTo>
                          <a:pt x="53" y="0"/>
                        </a:lnTo>
                        <a:lnTo>
                          <a:pt x="124" y="0"/>
                        </a:lnTo>
                        <a:lnTo>
                          <a:pt x="187" y="9"/>
                        </a:lnTo>
                        <a:lnTo>
                          <a:pt x="328" y="5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2" name="Freeform 140"/>
                  <p:cNvSpPr>
                    <a:spLocks/>
                  </p:cNvSpPr>
                  <p:nvPr/>
                </p:nvSpPr>
                <p:spPr bwMode="auto">
                  <a:xfrm>
                    <a:off x="1925" y="1990"/>
                    <a:ext cx="351" cy="245"/>
                  </a:xfrm>
                  <a:custGeom>
                    <a:avLst/>
                    <a:gdLst>
                      <a:gd name="T0" fmla="*/ 178 w 701"/>
                      <a:gd name="T1" fmla="*/ 18 h 490"/>
                      <a:gd name="T2" fmla="*/ 116 w 701"/>
                      <a:gd name="T3" fmla="*/ 54 h 490"/>
                      <a:gd name="T4" fmla="*/ 61 w 701"/>
                      <a:gd name="T5" fmla="*/ 98 h 490"/>
                      <a:gd name="T6" fmla="*/ 18 w 701"/>
                      <a:gd name="T7" fmla="*/ 142 h 490"/>
                      <a:gd name="T8" fmla="*/ 0 w 701"/>
                      <a:gd name="T9" fmla="*/ 213 h 490"/>
                      <a:gd name="T10" fmla="*/ 0 w 701"/>
                      <a:gd name="T11" fmla="*/ 302 h 490"/>
                      <a:gd name="T12" fmla="*/ 9 w 701"/>
                      <a:gd name="T13" fmla="*/ 373 h 490"/>
                      <a:gd name="T14" fmla="*/ 62 w 701"/>
                      <a:gd name="T15" fmla="*/ 399 h 490"/>
                      <a:gd name="T16" fmla="*/ 169 w 701"/>
                      <a:gd name="T17" fmla="*/ 417 h 490"/>
                      <a:gd name="T18" fmla="*/ 258 w 701"/>
                      <a:gd name="T19" fmla="*/ 453 h 490"/>
                      <a:gd name="T20" fmla="*/ 346 w 701"/>
                      <a:gd name="T21" fmla="*/ 490 h 490"/>
                      <a:gd name="T22" fmla="*/ 435 w 701"/>
                      <a:gd name="T23" fmla="*/ 472 h 490"/>
                      <a:gd name="T24" fmla="*/ 515 w 701"/>
                      <a:gd name="T25" fmla="*/ 472 h 490"/>
                      <a:gd name="T26" fmla="*/ 603 w 701"/>
                      <a:gd name="T27" fmla="*/ 453 h 490"/>
                      <a:gd name="T28" fmla="*/ 701 w 701"/>
                      <a:gd name="T29" fmla="*/ 444 h 490"/>
                      <a:gd name="T30" fmla="*/ 683 w 701"/>
                      <a:gd name="T31" fmla="*/ 328 h 490"/>
                      <a:gd name="T32" fmla="*/ 683 w 701"/>
                      <a:gd name="T33" fmla="*/ 249 h 490"/>
                      <a:gd name="T34" fmla="*/ 657 w 701"/>
                      <a:gd name="T35" fmla="*/ 151 h 490"/>
                      <a:gd name="T36" fmla="*/ 603 w 701"/>
                      <a:gd name="T37" fmla="*/ 71 h 490"/>
                      <a:gd name="T38" fmla="*/ 541 w 701"/>
                      <a:gd name="T39" fmla="*/ 27 h 490"/>
                      <a:gd name="T40" fmla="*/ 426 w 701"/>
                      <a:gd name="T41" fmla="*/ 0 h 490"/>
                      <a:gd name="T42" fmla="*/ 311 w 701"/>
                      <a:gd name="T43" fmla="*/ 0 h 490"/>
                      <a:gd name="T44" fmla="*/ 178 w 701"/>
                      <a:gd name="T45" fmla="*/ 18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01" h="490">
                        <a:moveTo>
                          <a:pt x="178" y="18"/>
                        </a:moveTo>
                        <a:lnTo>
                          <a:pt x="116" y="54"/>
                        </a:lnTo>
                        <a:lnTo>
                          <a:pt x="61" y="98"/>
                        </a:lnTo>
                        <a:lnTo>
                          <a:pt x="18" y="142"/>
                        </a:lnTo>
                        <a:lnTo>
                          <a:pt x="0" y="213"/>
                        </a:lnTo>
                        <a:lnTo>
                          <a:pt x="0" y="302"/>
                        </a:lnTo>
                        <a:lnTo>
                          <a:pt x="9" y="373"/>
                        </a:lnTo>
                        <a:lnTo>
                          <a:pt x="62" y="399"/>
                        </a:lnTo>
                        <a:lnTo>
                          <a:pt x="169" y="417"/>
                        </a:lnTo>
                        <a:lnTo>
                          <a:pt x="258" y="453"/>
                        </a:lnTo>
                        <a:lnTo>
                          <a:pt x="346" y="490"/>
                        </a:lnTo>
                        <a:lnTo>
                          <a:pt x="435" y="472"/>
                        </a:lnTo>
                        <a:lnTo>
                          <a:pt x="515" y="472"/>
                        </a:lnTo>
                        <a:lnTo>
                          <a:pt x="603" y="453"/>
                        </a:lnTo>
                        <a:lnTo>
                          <a:pt x="701" y="444"/>
                        </a:lnTo>
                        <a:lnTo>
                          <a:pt x="683" y="328"/>
                        </a:lnTo>
                        <a:lnTo>
                          <a:pt x="683" y="249"/>
                        </a:lnTo>
                        <a:lnTo>
                          <a:pt x="657" y="151"/>
                        </a:lnTo>
                        <a:lnTo>
                          <a:pt x="603" y="71"/>
                        </a:lnTo>
                        <a:lnTo>
                          <a:pt x="541" y="27"/>
                        </a:lnTo>
                        <a:lnTo>
                          <a:pt x="426" y="0"/>
                        </a:lnTo>
                        <a:lnTo>
                          <a:pt x="311" y="0"/>
                        </a:lnTo>
                        <a:lnTo>
                          <a:pt x="178" y="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3" name="Freeform 141"/>
                  <p:cNvSpPr>
                    <a:spLocks/>
                  </p:cNvSpPr>
                  <p:nvPr/>
                </p:nvSpPr>
                <p:spPr bwMode="auto">
                  <a:xfrm>
                    <a:off x="2240" y="2003"/>
                    <a:ext cx="401" cy="267"/>
                  </a:xfrm>
                  <a:custGeom>
                    <a:avLst/>
                    <a:gdLst>
                      <a:gd name="T0" fmla="*/ 0 w 803"/>
                      <a:gd name="T1" fmla="*/ 0 h 534"/>
                      <a:gd name="T2" fmla="*/ 36 w 803"/>
                      <a:gd name="T3" fmla="*/ 71 h 534"/>
                      <a:gd name="T4" fmla="*/ 71 w 803"/>
                      <a:gd name="T5" fmla="*/ 160 h 534"/>
                      <a:gd name="T6" fmla="*/ 89 w 803"/>
                      <a:gd name="T7" fmla="*/ 239 h 534"/>
                      <a:gd name="T8" fmla="*/ 107 w 803"/>
                      <a:gd name="T9" fmla="*/ 328 h 534"/>
                      <a:gd name="T10" fmla="*/ 124 w 803"/>
                      <a:gd name="T11" fmla="*/ 417 h 534"/>
                      <a:gd name="T12" fmla="*/ 204 w 803"/>
                      <a:gd name="T13" fmla="*/ 454 h 534"/>
                      <a:gd name="T14" fmla="*/ 302 w 803"/>
                      <a:gd name="T15" fmla="*/ 463 h 534"/>
                      <a:gd name="T16" fmla="*/ 408 w 803"/>
                      <a:gd name="T17" fmla="*/ 454 h 534"/>
                      <a:gd name="T18" fmla="*/ 461 w 803"/>
                      <a:gd name="T19" fmla="*/ 445 h 534"/>
                      <a:gd name="T20" fmla="*/ 515 w 803"/>
                      <a:gd name="T21" fmla="*/ 445 h 534"/>
                      <a:gd name="T22" fmla="*/ 586 w 803"/>
                      <a:gd name="T23" fmla="*/ 480 h 534"/>
                      <a:gd name="T24" fmla="*/ 657 w 803"/>
                      <a:gd name="T25" fmla="*/ 534 h 534"/>
                      <a:gd name="T26" fmla="*/ 719 w 803"/>
                      <a:gd name="T27" fmla="*/ 454 h 534"/>
                      <a:gd name="T28" fmla="*/ 754 w 803"/>
                      <a:gd name="T29" fmla="*/ 399 h 534"/>
                      <a:gd name="T30" fmla="*/ 803 w 803"/>
                      <a:gd name="T31" fmla="*/ 355 h 534"/>
                      <a:gd name="T32" fmla="*/ 745 w 803"/>
                      <a:gd name="T33" fmla="*/ 300 h 534"/>
                      <a:gd name="T34" fmla="*/ 658 w 803"/>
                      <a:gd name="T35" fmla="*/ 232 h 534"/>
                      <a:gd name="T36" fmla="*/ 591 w 803"/>
                      <a:gd name="T37" fmla="*/ 198 h 534"/>
                      <a:gd name="T38" fmla="*/ 501 w 803"/>
                      <a:gd name="T39" fmla="*/ 154 h 534"/>
                      <a:gd name="T40" fmla="*/ 435 w 803"/>
                      <a:gd name="T41" fmla="*/ 127 h 534"/>
                      <a:gd name="T42" fmla="*/ 330 w 803"/>
                      <a:gd name="T43" fmla="*/ 87 h 534"/>
                      <a:gd name="T44" fmla="*/ 240 w 803"/>
                      <a:gd name="T45" fmla="*/ 58 h 534"/>
                      <a:gd name="T46" fmla="*/ 142 w 803"/>
                      <a:gd name="T47" fmla="*/ 30 h 534"/>
                      <a:gd name="T48" fmla="*/ 0 w 803"/>
                      <a:gd name="T49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03" h="534">
                        <a:moveTo>
                          <a:pt x="0" y="0"/>
                        </a:moveTo>
                        <a:lnTo>
                          <a:pt x="36" y="71"/>
                        </a:lnTo>
                        <a:lnTo>
                          <a:pt x="71" y="160"/>
                        </a:lnTo>
                        <a:lnTo>
                          <a:pt x="89" y="239"/>
                        </a:lnTo>
                        <a:lnTo>
                          <a:pt x="107" y="328"/>
                        </a:lnTo>
                        <a:lnTo>
                          <a:pt x="124" y="417"/>
                        </a:lnTo>
                        <a:lnTo>
                          <a:pt x="204" y="454"/>
                        </a:lnTo>
                        <a:lnTo>
                          <a:pt x="302" y="463"/>
                        </a:lnTo>
                        <a:lnTo>
                          <a:pt x="408" y="454"/>
                        </a:lnTo>
                        <a:lnTo>
                          <a:pt x="461" y="445"/>
                        </a:lnTo>
                        <a:lnTo>
                          <a:pt x="515" y="445"/>
                        </a:lnTo>
                        <a:lnTo>
                          <a:pt x="586" y="480"/>
                        </a:lnTo>
                        <a:lnTo>
                          <a:pt x="657" y="534"/>
                        </a:lnTo>
                        <a:lnTo>
                          <a:pt x="719" y="454"/>
                        </a:lnTo>
                        <a:lnTo>
                          <a:pt x="754" y="399"/>
                        </a:lnTo>
                        <a:lnTo>
                          <a:pt x="803" y="355"/>
                        </a:lnTo>
                        <a:lnTo>
                          <a:pt x="745" y="300"/>
                        </a:lnTo>
                        <a:lnTo>
                          <a:pt x="658" y="232"/>
                        </a:lnTo>
                        <a:lnTo>
                          <a:pt x="591" y="198"/>
                        </a:lnTo>
                        <a:lnTo>
                          <a:pt x="501" y="154"/>
                        </a:lnTo>
                        <a:lnTo>
                          <a:pt x="435" y="127"/>
                        </a:lnTo>
                        <a:lnTo>
                          <a:pt x="330" y="87"/>
                        </a:lnTo>
                        <a:lnTo>
                          <a:pt x="240" y="58"/>
                        </a:lnTo>
                        <a:lnTo>
                          <a:pt x="142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4" name="Freeform 142"/>
                  <p:cNvSpPr>
                    <a:spLocks/>
                  </p:cNvSpPr>
                  <p:nvPr/>
                </p:nvSpPr>
                <p:spPr bwMode="auto">
                  <a:xfrm>
                    <a:off x="1875" y="1978"/>
                    <a:ext cx="140" cy="57"/>
                  </a:xfrm>
                  <a:custGeom>
                    <a:avLst/>
                    <a:gdLst>
                      <a:gd name="T0" fmla="*/ 281 w 281"/>
                      <a:gd name="T1" fmla="*/ 0 h 114"/>
                      <a:gd name="T2" fmla="*/ 193 w 281"/>
                      <a:gd name="T3" fmla="*/ 37 h 114"/>
                      <a:gd name="T4" fmla="*/ 151 w 281"/>
                      <a:gd name="T5" fmla="*/ 71 h 114"/>
                      <a:gd name="T6" fmla="*/ 88 w 281"/>
                      <a:gd name="T7" fmla="*/ 114 h 114"/>
                      <a:gd name="T8" fmla="*/ 0 w 281"/>
                      <a:gd name="T9" fmla="*/ 43 h 114"/>
                      <a:gd name="T10" fmla="*/ 9 w 281"/>
                      <a:gd name="T11" fmla="*/ 34 h 114"/>
                      <a:gd name="T12" fmla="*/ 124 w 281"/>
                      <a:gd name="T13" fmla="*/ 16 h 114"/>
                      <a:gd name="T14" fmla="*/ 199 w 281"/>
                      <a:gd name="T15" fmla="*/ 9 h 114"/>
                      <a:gd name="T16" fmla="*/ 281 w 281"/>
                      <a:gd name="T17" fmla="*/ 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1" h="114">
                        <a:moveTo>
                          <a:pt x="281" y="0"/>
                        </a:moveTo>
                        <a:lnTo>
                          <a:pt x="193" y="37"/>
                        </a:lnTo>
                        <a:lnTo>
                          <a:pt x="151" y="71"/>
                        </a:lnTo>
                        <a:lnTo>
                          <a:pt x="88" y="114"/>
                        </a:lnTo>
                        <a:lnTo>
                          <a:pt x="0" y="43"/>
                        </a:lnTo>
                        <a:lnTo>
                          <a:pt x="9" y="34"/>
                        </a:lnTo>
                        <a:lnTo>
                          <a:pt x="124" y="16"/>
                        </a:lnTo>
                        <a:lnTo>
                          <a:pt x="199" y="9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5" name="Freeform 143"/>
                  <p:cNvSpPr>
                    <a:spLocks/>
                  </p:cNvSpPr>
                  <p:nvPr/>
                </p:nvSpPr>
                <p:spPr bwMode="auto">
                  <a:xfrm>
                    <a:off x="1578" y="2012"/>
                    <a:ext cx="331" cy="231"/>
                  </a:xfrm>
                  <a:custGeom>
                    <a:avLst/>
                    <a:gdLst>
                      <a:gd name="T0" fmla="*/ 540 w 661"/>
                      <a:gd name="T1" fmla="*/ 9 h 461"/>
                      <a:gd name="T2" fmla="*/ 594 w 661"/>
                      <a:gd name="T3" fmla="*/ 35 h 461"/>
                      <a:gd name="T4" fmla="*/ 621 w 661"/>
                      <a:gd name="T5" fmla="*/ 71 h 461"/>
                      <a:gd name="T6" fmla="*/ 656 w 661"/>
                      <a:gd name="T7" fmla="*/ 171 h 461"/>
                      <a:gd name="T8" fmla="*/ 656 w 661"/>
                      <a:gd name="T9" fmla="*/ 233 h 461"/>
                      <a:gd name="T10" fmla="*/ 661 w 661"/>
                      <a:gd name="T11" fmla="*/ 328 h 461"/>
                      <a:gd name="T12" fmla="*/ 581 w 661"/>
                      <a:gd name="T13" fmla="*/ 356 h 461"/>
                      <a:gd name="T14" fmla="*/ 510 w 661"/>
                      <a:gd name="T15" fmla="*/ 384 h 461"/>
                      <a:gd name="T16" fmla="*/ 435 w 661"/>
                      <a:gd name="T17" fmla="*/ 424 h 461"/>
                      <a:gd name="T18" fmla="*/ 387 w 661"/>
                      <a:gd name="T19" fmla="*/ 461 h 461"/>
                      <a:gd name="T20" fmla="*/ 310 w 661"/>
                      <a:gd name="T21" fmla="*/ 456 h 461"/>
                      <a:gd name="T22" fmla="*/ 210 w 661"/>
                      <a:gd name="T23" fmla="*/ 415 h 461"/>
                      <a:gd name="T24" fmla="*/ 117 w 661"/>
                      <a:gd name="T25" fmla="*/ 394 h 461"/>
                      <a:gd name="T26" fmla="*/ 9 w 661"/>
                      <a:gd name="T27" fmla="*/ 384 h 461"/>
                      <a:gd name="T28" fmla="*/ 0 w 661"/>
                      <a:gd name="T29" fmla="*/ 343 h 461"/>
                      <a:gd name="T30" fmla="*/ 35 w 661"/>
                      <a:gd name="T31" fmla="*/ 288 h 461"/>
                      <a:gd name="T32" fmla="*/ 103 w 661"/>
                      <a:gd name="T33" fmla="*/ 224 h 461"/>
                      <a:gd name="T34" fmla="*/ 171 w 661"/>
                      <a:gd name="T35" fmla="*/ 167 h 461"/>
                      <a:gd name="T36" fmla="*/ 256 w 661"/>
                      <a:gd name="T37" fmla="*/ 109 h 461"/>
                      <a:gd name="T38" fmla="*/ 350 w 661"/>
                      <a:gd name="T39" fmla="*/ 50 h 461"/>
                      <a:gd name="T40" fmla="*/ 452 w 661"/>
                      <a:gd name="T41" fmla="*/ 10 h 461"/>
                      <a:gd name="T42" fmla="*/ 501 w 661"/>
                      <a:gd name="T43" fmla="*/ 0 h 461"/>
                      <a:gd name="T44" fmla="*/ 540 w 661"/>
                      <a:gd name="T45" fmla="*/ 9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61" h="461">
                        <a:moveTo>
                          <a:pt x="540" y="9"/>
                        </a:moveTo>
                        <a:lnTo>
                          <a:pt x="594" y="35"/>
                        </a:lnTo>
                        <a:lnTo>
                          <a:pt x="621" y="71"/>
                        </a:lnTo>
                        <a:lnTo>
                          <a:pt x="656" y="171"/>
                        </a:lnTo>
                        <a:lnTo>
                          <a:pt x="656" y="233"/>
                        </a:lnTo>
                        <a:lnTo>
                          <a:pt x="661" y="328"/>
                        </a:lnTo>
                        <a:lnTo>
                          <a:pt x="581" y="356"/>
                        </a:lnTo>
                        <a:lnTo>
                          <a:pt x="510" y="384"/>
                        </a:lnTo>
                        <a:lnTo>
                          <a:pt x="435" y="424"/>
                        </a:lnTo>
                        <a:lnTo>
                          <a:pt x="387" y="461"/>
                        </a:lnTo>
                        <a:lnTo>
                          <a:pt x="310" y="456"/>
                        </a:lnTo>
                        <a:lnTo>
                          <a:pt x="210" y="415"/>
                        </a:lnTo>
                        <a:lnTo>
                          <a:pt x="117" y="394"/>
                        </a:lnTo>
                        <a:lnTo>
                          <a:pt x="9" y="384"/>
                        </a:lnTo>
                        <a:lnTo>
                          <a:pt x="0" y="343"/>
                        </a:lnTo>
                        <a:lnTo>
                          <a:pt x="35" y="288"/>
                        </a:lnTo>
                        <a:lnTo>
                          <a:pt x="103" y="224"/>
                        </a:lnTo>
                        <a:lnTo>
                          <a:pt x="171" y="167"/>
                        </a:lnTo>
                        <a:lnTo>
                          <a:pt x="256" y="109"/>
                        </a:lnTo>
                        <a:lnTo>
                          <a:pt x="350" y="50"/>
                        </a:lnTo>
                        <a:lnTo>
                          <a:pt x="452" y="10"/>
                        </a:lnTo>
                        <a:lnTo>
                          <a:pt x="501" y="0"/>
                        </a:lnTo>
                        <a:lnTo>
                          <a:pt x="540" y="9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6" name="Freeform 144"/>
                  <p:cNvSpPr>
                    <a:spLocks/>
                  </p:cNvSpPr>
                  <p:nvPr/>
                </p:nvSpPr>
                <p:spPr bwMode="auto">
                  <a:xfrm>
                    <a:off x="1454" y="2226"/>
                    <a:ext cx="298" cy="359"/>
                  </a:xfrm>
                  <a:custGeom>
                    <a:avLst/>
                    <a:gdLst>
                      <a:gd name="T0" fmla="*/ 258 w 596"/>
                      <a:gd name="T1" fmla="*/ 0 h 718"/>
                      <a:gd name="T2" fmla="*/ 338 w 596"/>
                      <a:gd name="T3" fmla="*/ 9 h 718"/>
                      <a:gd name="T4" fmla="*/ 409 w 596"/>
                      <a:gd name="T5" fmla="*/ 26 h 718"/>
                      <a:gd name="T6" fmla="*/ 462 w 596"/>
                      <a:gd name="T7" fmla="*/ 53 h 718"/>
                      <a:gd name="T8" fmla="*/ 570 w 596"/>
                      <a:gd name="T9" fmla="*/ 89 h 718"/>
                      <a:gd name="T10" fmla="*/ 596 w 596"/>
                      <a:gd name="T11" fmla="*/ 319 h 718"/>
                      <a:gd name="T12" fmla="*/ 596 w 596"/>
                      <a:gd name="T13" fmla="*/ 470 h 718"/>
                      <a:gd name="T14" fmla="*/ 596 w 596"/>
                      <a:gd name="T15" fmla="*/ 692 h 718"/>
                      <a:gd name="T16" fmla="*/ 552 w 596"/>
                      <a:gd name="T17" fmla="*/ 718 h 718"/>
                      <a:gd name="T18" fmla="*/ 490 w 596"/>
                      <a:gd name="T19" fmla="*/ 674 h 718"/>
                      <a:gd name="T20" fmla="*/ 431 w 596"/>
                      <a:gd name="T21" fmla="*/ 630 h 718"/>
                      <a:gd name="T22" fmla="*/ 379 w 596"/>
                      <a:gd name="T23" fmla="*/ 612 h 718"/>
                      <a:gd name="T24" fmla="*/ 320 w 596"/>
                      <a:gd name="T25" fmla="*/ 621 h 718"/>
                      <a:gd name="T26" fmla="*/ 275 w 596"/>
                      <a:gd name="T27" fmla="*/ 630 h 718"/>
                      <a:gd name="T28" fmla="*/ 169 w 596"/>
                      <a:gd name="T29" fmla="*/ 559 h 718"/>
                      <a:gd name="T30" fmla="*/ 98 w 596"/>
                      <a:gd name="T31" fmla="*/ 514 h 718"/>
                      <a:gd name="T32" fmla="*/ 0 w 596"/>
                      <a:gd name="T33" fmla="*/ 461 h 718"/>
                      <a:gd name="T34" fmla="*/ 80 w 596"/>
                      <a:gd name="T35" fmla="*/ 301 h 718"/>
                      <a:gd name="T36" fmla="*/ 151 w 596"/>
                      <a:gd name="T37" fmla="*/ 186 h 718"/>
                      <a:gd name="T38" fmla="*/ 258 w 596"/>
                      <a:gd name="T39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96" h="718">
                        <a:moveTo>
                          <a:pt x="258" y="0"/>
                        </a:moveTo>
                        <a:lnTo>
                          <a:pt x="338" y="9"/>
                        </a:lnTo>
                        <a:lnTo>
                          <a:pt x="409" y="26"/>
                        </a:lnTo>
                        <a:lnTo>
                          <a:pt x="462" y="53"/>
                        </a:lnTo>
                        <a:lnTo>
                          <a:pt x="570" y="89"/>
                        </a:lnTo>
                        <a:lnTo>
                          <a:pt x="596" y="319"/>
                        </a:lnTo>
                        <a:lnTo>
                          <a:pt x="596" y="470"/>
                        </a:lnTo>
                        <a:lnTo>
                          <a:pt x="596" y="692"/>
                        </a:lnTo>
                        <a:lnTo>
                          <a:pt x="552" y="718"/>
                        </a:lnTo>
                        <a:lnTo>
                          <a:pt x="490" y="674"/>
                        </a:lnTo>
                        <a:lnTo>
                          <a:pt x="431" y="630"/>
                        </a:lnTo>
                        <a:lnTo>
                          <a:pt x="379" y="612"/>
                        </a:lnTo>
                        <a:lnTo>
                          <a:pt x="320" y="621"/>
                        </a:lnTo>
                        <a:lnTo>
                          <a:pt x="275" y="630"/>
                        </a:lnTo>
                        <a:lnTo>
                          <a:pt x="169" y="559"/>
                        </a:lnTo>
                        <a:lnTo>
                          <a:pt x="98" y="514"/>
                        </a:lnTo>
                        <a:lnTo>
                          <a:pt x="0" y="461"/>
                        </a:lnTo>
                        <a:lnTo>
                          <a:pt x="80" y="301"/>
                        </a:lnTo>
                        <a:lnTo>
                          <a:pt x="151" y="186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7" name="Freeform 145"/>
                  <p:cNvSpPr>
                    <a:spLocks/>
                  </p:cNvSpPr>
                  <p:nvPr/>
                </p:nvSpPr>
                <p:spPr bwMode="auto">
                  <a:xfrm>
                    <a:off x="1761" y="2194"/>
                    <a:ext cx="293" cy="413"/>
                  </a:xfrm>
                  <a:custGeom>
                    <a:avLst/>
                    <a:gdLst>
                      <a:gd name="T0" fmla="*/ 0 w 586"/>
                      <a:gd name="T1" fmla="*/ 153 h 827"/>
                      <a:gd name="T2" fmla="*/ 115 w 586"/>
                      <a:gd name="T3" fmla="*/ 73 h 827"/>
                      <a:gd name="T4" fmla="*/ 222 w 586"/>
                      <a:gd name="T5" fmla="*/ 36 h 827"/>
                      <a:gd name="T6" fmla="*/ 311 w 586"/>
                      <a:gd name="T7" fmla="*/ 0 h 827"/>
                      <a:gd name="T8" fmla="*/ 399 w 586"/>
                      <a:gd name="T9" fmla="*/ 27 h 827"/>
                      <a:gd name="T10" fmla="*/ 506 w 586"/>
                      <a:gd name="T11" fmla="*/ 73 h 827"/>
                      <a:gd name="T12" fmla="*/ 586 w 586"/>
                      <a:gd name="T13" fmla="*/ 135 h 827"/>
                      <a:gd name="T14" fmla="*/ 586 w 586"/>
                      <a:gd name="T15" fmla="*/ 312 h 827"/>
                      <a:gd name="T16" fmla="*/ 577 w 586"/>
                      <a:gd name="T17" fmla="*/ 454 h 827"/>
                      <a:gd name="T18" fmla="*/ 577 w 586"/>
                      <a:gd name="T19" fmla="*/ 561 h 827"/>
                      <a:gd name="T20" fmla="*/ 577 w 586"/>
                      <a:gd name="T21" fmla="*/ 711 h 827"/>
                      <a:gd name="T22" fmla="*/ 488 w 586"/>
                      <a:gd name="T23" fmla="*/ 782 h 827"/>
                      <a:gd name="T24" fmla="*/ 417 w 586"/>
                      <a:gd name="T25" fmla="*/ 827 h 827"/>
                      <a:gd name="T26" fmla="*/ 373 w 586"/>
                      <a:gd name="T27" fmla="*/ 818 h 827"/>
                      <a:gd name="T28" fmla="*/ 266 w 586"/>
                      <a:gd name="T29" fmla="*/ 747 h 827"/>
                      <a:gd name="T30" fmla="*/ 240 w 586"/>
                      <a:gd name="T31" fmla="*/ 720 h 827"/>
                      <a:gd name="T32" fmla="*/ 204 w 586"/>
                      <a:gd name="T33" fmla="*/ 711 h 827"/>
                      <a:gd name="T34" fmla="*/ 169 w 586"/>
                      <a:gd name="T35" fmla="*/ 711 h 827"/>
                      <a:gd name="T36" fmla="*/ 71 w 586"/>
                      <a:gd name="T37" fmla="*/ 782 h 827"/>
                      <a:gd name="T38" fmla="*/ 44 w 586"/>
                      <a:gd name="T39" fmla="*/ 773 h 827"/>
                      <a:gd name="T40" fmla="*/ 27 w 586"/>
                      <a:gd name="T41" fmla="*/ 676 h 827"/>
                      <a:gd name="T42" fmla="*/ 18 w 586"/>
                      <a:gd name="T43" fmla="*/ 552 h 827"/>
                      <a:gd name="T44" fmla="*/ 18 w 586"/>
                      <a:gd name="T45" fmla="*/ 419 h 827"/>
                      <a:gd name="T46" fmla="*/ 27 w 586"/>
                      <a:gd name="T47" fmla="*/ 303 h 827"/>
                      <a:gd name="T48" fmla="*/ 0 w 586"/>
                      <a:gd name="T49" fmla="*/ 15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86" h="827">
                        <a:moveTo>
                          <a:pt x="0" y="153"/>
                        </a:moveTo>
                        <a:lnTo>
                          <a:pt x="115" y="73"/>
                        </a:lnTo>
                        <a:lnTo>
                          <a:pt x="222" y="36"/>
                        </a:lnTo>
                        <a:lnTo>
                          <a:pt x="311" y="0"/>
                        </a:lnTo>
                        <a:lnTo>
                          <a:pt x="399" y="27"/>
                        </a:lnTo>
                        <a:lnTo>
                          <a:pt x="506" y="73"/>
                        </a:lnTo>
                        <a:lnTo>
                          <a:pt x="586" y="135"/>
                        </a:lnTo>
                        <a:lnTo>
                          <a:pt x="586" y="312"/>
                        </a:lnTo>
                        <a:lnTo>
                          <a:pt x="577" y="454"/>
                        </a:lnTo>
                        <a:lnTo>
                          <a:pt x="577" y="561"/>
                        </a:lnTo>
                        <a:lnTo>
                          <a:pt x="577" y="711"/>
                        </a:lnTo>
                        <a:lnTo>
                          <a:pt x="488" y="782"/>
                        </a:lnTo>
                        <a:lnTo>
                          <a:pt x="417" y="827"/>
                        </a:lnTo>
                        <a:lnTo>
                          <a:pt x="373" y="818"/>
                        </a:lnTo>
                        <a:lnTo>
                          <a:pt x="266" y="747"/>
                        </a:lnTo>
                        <a:lnTo>
                          <a:pt x="240" y="720"/>
                        </a:lnTo>
                        <a:lnTo>
                          <a:pt x="204" y="711"/>
                        </a:lnTo>
                        <a:lnTo>
                          <a:pt x="169" y="711"/>
                        </a:lnTo>
                        <a:lnTo>
                          <a:pt x="71" y="782"/>
                        </a:lnTo>
                        <a:lnTo>
                          <a:pt x="44" y="773"/>
                        </a:lnTo>
                        <a:lnTo>
                          <a:pt x="27" y="676"/>
                        </a:lnTo>
                        <a:lnTo>
                          <a:pt x="18" y="552"/>
                        </a:lnTo>
                        <a:lnTo>
                          <a:pt x="18" y="419"/>
                        </a:lnTo>
                        <a:lnTo>
                          <a:pt x="27" y="303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8" name="Freeform 146"/>
                  <p:cNvSpPr>
                    <a:spLocks/>
                  </p:cNvSpPr>
                  <p:nvPr/>
                </p:nvSpPr>
                <p:spPr bwMode="auto">
                  <a:xfrm>
                    <a:off x="2072" y="2244"/>
                    <a:ext cx="279" cy="346"/>
                  </a:xfrm>
                  <a:custGeom>
                    <a:avLst/>
                    <a:gdLst>
                      <a:gd name="T0" fmla="*/ 35 w 559"/>
                      <a:gd name="T1" fmla="*/ 36 h 692"/>
                      <a:gd name="T2" fmla="*/ 53 w 559"/>
                      <a:gd name="T3" fmla="*/ 27 h 692"/>
                      <a:gd name="T4" fmla="*/ 106 w 559"/>
                      <a:gd name="T5" fmla="*/ 9 h 692"/>
                      <a:gd name="T6" fmla="*/ 213 w 559"/>
                      <a:gd name="T7" fmla="*/ 0 h 692"/>
                      <a:gd name="T8" fmla="*/ 284 w 559"/>
                      <a:gd name="T9" fmla="*/ 0 h 692"/>
                      <a:gd name="T10" fmla="*/ 373 w 559"/>
                      <a:gd name="T11" fmla="*/ 0 h 692"/>
                      <a:gd name="T12" fmla="*/ 461 w 559"/>
                      <a:gd name="T13" fmla="*/ 0 h 692"/>
                      <a:gd name="T14" fmla="*/ 488 w 559"/>
                      <a:gd name="T15" fmla="*/ 18 h 692"/>
                      <a:gd name="T16" fmla="*/ 515 w 559"/>
                      <a:gd name="T17" fmla="*/ 213 h 692"/>
                      <a:gd name="T18" fmla="*/ 541 w 559"/>
                      <a:gd name="T19" fmla="*/ 408 h 692"/>
                      <a:gd name="T20" fmla="*/ 559 w 559"/>
                      <a:gd name="T21" fmla="*/ 630 h 692"/>
                      <a:gd name="T22" fmla="*/ 452 w 559"/>
                      <a:gd name="T23" fmla="*/ 639 h 692"/>
                      <a:gd name="T24" fmla="*/ 319 w 559"/>
                      <a:gd name="T25" fmla="*/ 657 h 692"/>
                      <a:gd name="T26" fmla="*/ 240 w 559"/>
                      <a:gd name="T27" fmla="*/ 683 h 692"/>
                      <a:gd name="T28" fmla="*/ 177 w 559"/>
                      <a:gd name="T29" fmla="*/ 692 h 692"/>
                      <a:gd name="T30" fmla="*/ 89 w 559"/>
                      <a:gd name="T31" fmla="*/ 657 h 692"/>
                      <a:gd name="T32" fmla="*/ 27 w 559"/>
                      <a:gd name="T33" fmla="*/ 621 h 692"/>
                      <a:gd name="T34" fmla="*/ 9 w 559"/>
                      <a:gd name="T35" fmla="*/ 444 h 692"/>
                      <a:gd name="T36" fmla="*/ 9 w 559"/>
                      <a:gd name="T37" fmla="*/ 320 h 692"/>
                      <a:gd name="T38" fmla="*/ 0 w 559"/>
                      <a:gd name="T39" fmla="*/ 160 h 692"/>
                      <a:gd name="T40" fmla="*/ 35 w 559"/>
                      <a:gd name="T41" fmla="*/ 36 h 6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59" h="692">
                        <a:moveTo>
                          <a:pt x="35" y="36"/>
                        </a:moveTo>
                        <a:lnTo>
                          <a:pt x="53" y="27"/>
                        </a:lnTo>
                        <a:lnTo>
                          <a:pt x="106" y="9"/>
                        </a:lnTo>
                        <a:lnTo>
                          <a:pt x="213" y="0"/>
                        </a:lnTo>
                        <a:lnTo>
                          <a:pt x="284" y="0"/>
                        </a:lnTo>
                        <a:lnTo>
                          <a:pt x="373" y="0"/>
                        </a:lnTo>
                        <a:lnTo>
                          <a:pt x="461" y="0"/>
                        </a:lnTo>
                        <a:lnTo>
                          <a:pt x="488" y="18"/>
                        </a:lnTo>
                        <a:lnTo>
                          <a:pt x="515" y="213"/>
                        </a:lnTo>
                        <a:lnTo>
                          <a:pt x="541" y="408"/>
                        </a:lnTo>
                        <a:lnTo>
                          <a:pt x="559" y="630"/>
                        </a:lnTo>
                        <a:lnTo>
                          <a:pt x="452" y="639"/>
                        </a:lnTo>
                        <a:lnTo>
                          <a:pt x="319" y="657"/>
                        </a:lnTo>
                        <a:lnTo>
                          <a:pt x="240" y="683"/>
                        </a:lnTo>
                        <a:lnTo>
                          <a:pt x="177" y="692"/>
                        </a:lnTo>
                        <a:lnTo>
                          <a:pt x="89" y="657"/>
                        </a:lnTo>
                        <a:lnTo>
                          <a:pt x="27" y="621"/>
                        </a:lnTo>
                        <a:lnTo>
                          <a:pt x="9" y="444"/>
                        </a:lnTo>
                        <a:lnTo>
                          <a:pt x="9" y="320"/>
                        </a:lnTo>
                        <a:lnTo>
                          <a:pt x="0" y="160"/>
                        </a:ln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79" name="Freeform 147"/>
                  <p:cNvSpPr>
                    <a:spLocks/>
                  </p:cNvSpPr>
                  <p:nvPr/>
                </p:nvSpPr>
                <p:spPr bwMode="auto">
                  <a:xfrm>
                    <a:off x="2346" y="2248"/>
                    <a:ext cx="315" cy="355"/>
                  </a:xfrm>
                  <a:custGeom>
                    <a:avLst/>
                    <a:gdLst>
                      <a:gd name="T0" fmla="*/ 0 w 630"/>
                      <a:gd name="T1" fmla="*/ 36 h 710"/>
                      <a:gd name="T2" fmla="*/ 80 w 630"/>
                      <a:gd name="T3" fmla="*/ 27 h 710"/>
                      <a:gd name="T4" fmla="*/ 151 w 630"/>
                      <a:gd name="T5" fmla="*/ 18 h 710"/>
                      <a:gd name="T6" fmla="*/ 204 w 630"/>
                      <a:gd name="T7" fmla="*/ 0 h 710"/>
                      <a:gd name="T8" fmla="*/ 257 w 630"/>
                      <a:gd name="T9" fmla="*/ 0 h 710"/>
                      <a:gd name="T10" fmla="*/ 319 w 630"/>
                      <a:gd name="T11" fmla="*/ 18 h 710"/>
                      <a:gd name="T12" fmla="*/ 417 w 630"/>
                      <a:gd name="T13" fmla="*/ 98 h 710"/>
                      <a:gd name="T14" fmla="*/ 497 w 630"/>
                      <a:gd name="T15" fmla="*/ 151 h 710"/>
                      <a:gd name="T16" fmla="*/ 550 w 630"/>
                      <a:gd name="T17" fmla="*/ 240 h 710"/>
                      <a:gd name="T18" fmla="*/ 612 w 630"/>
                      <a:gd name="T19" fmla="*/ 346 h 710"/>
                      <a:gd name="T20" fmla="*/ 630 w 630"/>
                      <a:gd name="T21" fmla="*/ 382 h 710"/>
                      <a:gd name="T22" fmla="*/ 603 w 630"/>
                      <a:gd name="T23" fmla="*/ 497 h 710"/>
                      <a:gd name="T24" fmla="*/ 559 w 630"/>
                      <a:gd name="T25" fmla="*/ 621 h 710"/>
                      <a:gd name="T26" fmla="*/ 452 w 630"/>
                      <a:gd name="T27" fmla="*/ 701 h 710"/>
                      <a:gd name="T28" fmla="*/ 364 w 630"/>
                      <a:gd name="T29" fmla="*/ 710 h 710"/>
                      <a:gd name="T30" fmla="*/ 231 w 630"/>
                      <a:gd name="T31" fmla="*/ 701 h 710"/>
                      <a:gd name="T32" fmla="*/ 115 w 630"/>
                      <a:gd name="T33" fmla="*/ 674 h 710"/>
                      <a:gd name="T34" fmla="*/ 62 w 630"/>
                      <a:gd name="T35" fmla="*/ 621 h 710"/>
                      <a:gd name="T36" fmla="*/ 18 w 630"/>
                      <a:gd name="T37" fmla="*/ 346 h 710"/>
                      <a:gd name="T38" fmla="*/ 0 w 630"/>
                      <a:gd name="T39" fmla="*/ 151 h 710"/>
                      <a:gd name="T40" fmla="*/ 0 w 630"/>
                      <a:gd name="T41" fmla="*/ 36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30" h="710">
                        <a:moveTo>
                          <a:pt x="0" y="36"/>
                        </a:moveTo>
                        <a:lnTo>
                          <a:pt x="80" y="27"/>
                        </a:lnTo>
                        <a:lnTo>
                          <a:pt x="151" y="18"/>
                        </a:lnTo>
                        <a:lnTo>
                          <a:pt x="204" y="0"/>
                        </a:lnTo>
                        <a:lnTo>
                          <a:pt x="257" y="0"/>
                        </a:lnTo>
                        <a:lnTo>
                          <a:pt x="319" y="18"/>
                        </a:lnTo>
                        <a:lnTo>
                          <a:pt x="417" y="98"/>
                        </a:lnTo>
                        <a:lnTo>
                          <a:pt x="497" y="151"/>
                        </a:lnTo>
                        <a:lnTo>
                          <a:pt x="550" y="240"/>
                        </a:lnTo>
                        <a:lnTo>
                          <a:pt x="612" y="346"/>
                        </a:lnTo>
                        <a:lnTo>
                          <a:pt x="630" y="382"/>
                        </a:lnTo>
                        <a:lnTo>
                          <a:pt x="603" y="497"/>
                        </a:lnTo>
                        <a:lnTo>
                          <a:pt x="559" y="621"/>
                        </a:lnTo>
                        <a:lnTo>
                          <a:pt x="452" y="701"/>
                        </a:lnTo>
                        <a:lnTo>
                          <a:pt x="364" y="710"/>
                        </a:lnTo>
                        <a:lnTo>
                          <a:pt x="231" y="701"/>
                        </a:lnTo>
                        <a:lnTo>
                          <a:pt x="115" y="674"/>
                        </a:lnTo>
                        <a:lnTo>
                          <a:pt x="62" y="621"/>
                        </a:lnTo>
                        <a:lnTo>
                          <a:pt x="18" y="346"/>
                        </a:lnTo>
                        <a:lnTo>
                          <a:pt x="0" y="151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0" name="Freeform 148"/>
                  <p:cNvSpPr>
                    <a:spLocks/>
                  </p:cNvSpPr>
                  <p:nvPr/>
                </p:nvSpPr>
                <p:spPr bwMode="auto">
                  <a:xfrm>
                    <a:off x="2582" y="2199"/>
                    <a:ext cx="142" cy="231"/>
                  </a:xfrm>
                  <a:custGeom>
                    <a:avLst/>
                    <a:gdLst>
                      <a:gd name="T0" fmla="*/ 115 w 285"/>
                      <a:gd name="T1" fmla="*/ 0 h 463"/>
                      <a:gd name="T2" fmla="*/ 250 w 285"/>
                      <a:gd name="T3" fmla="*/ 179 h 463"/>
                      <a:gd name="T4" fmla="*/ 277 w 285"/>
                      <a:gd name="T5" fmla="*/ 232 h 463"/>
                      <a:gd name="T6" fmla="*/ 285 w 285"/>
                      <a:gd name="T7" fmla="*/ 303 h 463"/>
                      <a:gd name="T8" fmla="*/ 285 w 285"/>
                      <a:gd name="T9" fmla="*/ 365 h 463"/>
                      <a:gd name="T10" fmla="*/ 206 w 285"/>
                      <a:gd name="T11" fmla="*/ 463 h 463"/>
                      <a:gd name="T12" fmla="*/ 160 w 285"/>
                      <a:gd name="T13" fmla="*/ 383 h 463"/>
                      <a:gd name="T14" fmla="*/ 107 w 285"/>
                      <a:gd name="T15" fmla="*/ 294 h 463"/>
                      <a:gd name="T16" fmla="*/ 53 w 285"/>
                      <a:gd name="T17" fmla="*/ 232 h 463"/>
                      <a:gd name="T18" fmla="*/ 0 w 285"/>
                      <a:gd name="T19" fmla="*/ 188 h 463"/>
                      <a:gd name="T20" fmla="*/ 115 w 285"/>
                      <a:gd name="T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5" h="463">
                        <a:moveTo>
                          <a:pt x="115" y="0"/>
                        </a:moveTo>
                        <a:lnTo>
                          <a:pt x="250" y="179"/>
                        </a:lnTo>
                        <a:lnTo>
                          <a:pt x="277" y="232"/>
                        </a:lnTo>
                        <a:lnTo>
                          <a:pt x="285" y="303"/>
                        </a:lnTo>
                        <a:lnTo>
                          <a:pt x="285" y="365"/>
                        </a:lnTo>
                        <a:lnTo>
                          <a:pt x="206" y="463"/>
                        </a:lnTo>
                        <a:lnTo>
                          <a:pt x="160" y="383"/>
                        </a:lnTo>
                        <a:lnTo>
                          <a:pt x="107" y="294"/>
                        </a:lnTo>
                        <a:lnTo>
                          <a:pt x="53" y="232"/>
                        </a:lnTo>
                        <a:lnTo>
                          <a:pt x="0" y="188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1" name="Freeform 149"/>
                  <p:cNvSpPr>
                    <a:spLocks/>
                  </p:cNvSpPr>
                  <p:nvPr/>
                </p:nvSpPr>
                <p:spPr bwMode="auto">
                  <a:xfrm>
                    <a:off x="2693" y="2346"/>
                    <a:ext cx="121" cy="195"/>
                  </a:xfrm>
                  <a:custGeom>
                    <a:avLst/>
                    <a:gdLst>
                      <a:gd name="T0" fmla="*/ 98 w 243"/>
                      <a:gd name="T1" fmla="*/ 0 h 391"/>
                      <a:gd name="T2" fmla="*/ 98 w 243"/>
                      <a:gd name="T3" fmla="*/ 80 h 391"/>
                      <a:gd name="T4" fmla="*/ 80 w 243"/>
                      <a:gd name="T5" fmla="*/ 142 h 391"/>
                      <a:gd name="T6" fmla="*/ 0 w 243"/>
                      <a:gd name="T7" fmla="*/ 222 h 391"/>
                      <a:gd name="T8" fmla="*/ 62 w 243"/>
                      <a:gd name="T9" fmla="*/ 293 h 391"/>
                      <a:gd name="T10" fmla="*/ 125 w 243"/>
                      <a:gd name="T11" fmla="*/ 346 h 391"/>
                      <a:gd name="T12" fmla="*/ 187 w 243"/>
                      <a:gd name="T13" fmla="*/ 382 h 391"/>
                      <a:gd name="T14" fmla="*/ 213 w 243"/>
                      <a:gd name="T15" fmla="*/ 391 h 391"/>
                      <a:gd name="T16" fmla="*/ 213 w 243"/>
                      <a:gd name="T17" fmla="*/ 364 h 391"/>
                      <a:gd name="T18" fmla="*/ 213 w 243"/>
                      <a:gd name="T19" fmla="*/ 320 h 391"/>
                      <a:gd name="T20" fmla="*/ 213 w 243"/>
                      <a:gd name="T21" fmla="*/ 258 h 391"/>
                      <a:gd name="T22" fmla="*/ 222 w 243"/>
                      <a:gd name="T23" fmla="*/ 151 h 391"/>
                      <a:gd name="T24" fmla="*/ 243 w 243"/>
                      <a:gd name="T25" fmla="*/ 111 h 391"/>
                      <a:gd name="T26" fmla="*/ 153 w 243"/>
                      <a:gd name="T27" fmla="*/ 62 h 391"/>
                      <a:gd name="T28" fmla="*/ 98 w 243"/>
                      <a:gd name="T2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391">
                        <a:moveTo>
                          <a:pt x="98" y="0"/>
                        </a:moveTo>
                        <a:lnTo>
                          <a:pt x="98" y="80"/>
                        </a:lnTo>
                        <a:lnTo>
                          <a:pt x="80" y="142"/>
                        </a:lnTo>
                        <a:lnTo>
                          <a:pt x="0" y="222"/>
                        </a:lnTo>
                        <a:lnTo>
                          <a:pt x="62" y="293"/>
                        </a:lnTo>
                        <a:lnTo>
                          <a:pt x="125" y="346"/>
                        </a:lnTo>
                        <a:lnTo>
                          <a:pt x="187" y="382"/>
                        </a:lnTo>
                        <a:lnTo>
                          <a:pt x="213" y="391"/>
                        </a:lnTo>
                        <a:lnTo>
                          <a:pt x="213" y="364"/>
                        </a:lnTo>
                        <a:lnTo>
                          <a:pt x="213" y="320"/>
                        </a:lnTo>
                        <a:lnTo>
                          <a:pt x="213" y="258"/>
                        </a:lnTo>
                        <a:lnTo>
                          <a:pt x="222" y="151"/>
                        </a:lnTo>
                        <a:lnTo>
                          <a:pt x="243" y="111"/>
                        </a:lnTo>
                        <a:lnTo>
                          <a:pt x="153" y="62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2" name="Freeform 150"/>
                  <p:cNvSpPr>
                    <a:spLocks/>
                  </p:cNvSpPr>
                  <p:nvPr/>
                </p:nvSpPr>
                <p:spPr bwMode="auto">
                  <a:xfrm>
                    <a:off x="2630" y="2483"/>
                    <a:ext cx="170" cy="200"/>
                  </a:xfrm>
                  <a:custGeom>
                    <a:avLst/>
                    <a:gdLst>
                      <a:gd name="T0" fmla="*/ 99 w 338"/>
                      <a:gd name="T1" fmla="*/ 0 h 399"/>
                      <a:gd name="T2" fmla="*/ 241 w 338"/>
                      <a:gd name="T3" fmla="*/ 98 h 399"/>
                      <a:gd name="T4" fmla="*/ 338 w 338"/>
                      <a:gd name="T5" fmla="*/ 160 h 399"/>
                      <a:gd name="T6" fmla="*/ 321 w 338"/>
                      <a:gd name="T7" fmla="*/ 320 h 399"/>
                      <a:gd name="T8" fmla="*/ 241 w 338"/>
                      <a:gd name="T9" fmla="*/ 382 h 399"/>
                      <a:gd name="T10" fmla="*/ 187 w 338"/>
                      <a:gd name="T11" fmla="*/ 399 h 399"/>
                      <a:gd name="T12" fmla="*/ 125 w 338"/>
                      <a:gd name="T13" fmla="*/ 373 h 399"/>
                      <a:gd name="T14" fmla="*/ 80 w 338"/>
                      <a:gd name="T15" fmla="*/ 337 h 399"/>
                      <a:gd name="T16" fmla="*/ 0 w 338"/>
                      <a:gd name="T17" fmla="*/ 213 h 399"/>
                      <a:gd name="T18" fmla="*/ 99 w 338"/>
                      <a:gd name="T19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8" h="399">
                        <a:moveTo>
                          <a:pt x="99" y="0"/>
                        </a:moveTo>
                        <a:lnTo>
                          <a:pt x="241" y="98"/>
                        </a:lnTo>
                        <a:lnTo>
                          <a:pt x="338" y="160"/>
                        </a:lnTo>
                        <a:lnTo>
                          <a:pt x="321" y="320"/>
                        </a:lnTo>
                        <a:lnTo>
                          <a:pt x="241" y="382"/>
                        </a:lnTo>
                        <a:lnTo>
                          <a:pt x="187" y="399"/>
                        </a:lnTo>
                        <a:lnTo>
                          <a:pt x="125" y="373"/>
                        </a:lnTo>
                        <a:lnTo>
                          <a:pt x="80" y="337"/>
                        </a:lnTo>
                        <a:lnTo>
                          <a:pt x="0" y="21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3" name="Freeform 151"/>
                  <p:cNvSpPr>
                    <a:spLocks/>
                  </p:cNvSpPr>
                  <p:nvPr/>
                </p:nvSpPr>
                <p:spPr bwMode="auto">
                  <a:xfrm>
                    <a:off x="1402" y="2207"/>
                    <a:ext cx="162" cy="235"/>
                  </a:xfrm>
                  <a:custGeom>
                    <a:avLst/>
                    <a:gdLst>
                      <a:gd name="T0" fmla="*/ 315 w 324"/>
                      <a:gd name="T1" fmla="*/ 0 h 470"/>
                      <a:gd name="T2" fmla="*/ 324 w 324"/>
                      <a:gd name="T3" fmla="*/ 37 h 470"/>
                      <a:gd name="T4" fmla="*/ 238 w 324"/>
                      <a:gd name="T5" fmla="*/ 192 h 470"/>
                      <a:gd name="T6" fmla="*/ 173 w 324"/>
                      <a:gd name="T7" fmla="*/ 293 h 470"/>
                      <a:gd name="T8" fmla="*/ 55 w 324"/>
                      <a:gd name="T9" fmla="*/ 470 h 470"/>
                      <a:gd name="T10" fmla="*/ 12 w 324"/>
                      <a:gd name="T11" fmla="*/ 400 h 470"/>
                      <a:gd name="T12" fmla="*/ 0 w 324"/>
                      <a:gd name="T13" fmla="*/ 349 h 470"/>
                      <a:gd name="T14" fmla="*/ 35 w 324"/>
                      <a:gd name="T15" fmla="*/ 307 h 470"/>
                      <a:gd name="T16" fmla="*/ 84 w 324"/>
                      <a:gd name="T17" fmla="*/ 267 h 470"/>
                      <a:gd name="T18" fmla="*/ 151 w 324"/>
                      <a:gd name="T19" fmla="*/ 201 h 470"/>
                      <a:gd name="T20" fmla="*/ 204 w 324"/>
                      <a:gd name="T21" fmla="*/ 127 h 470"/>
                      <a:gd name="T22" fmla="*/ 315 w 324"/>
                      <a:gd name="T2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4" h="470">
                        <a:moveTo>
                          <a:pt x="315" y="0"/>
                        </a:moveTo>
                        <a:lnTo>
                          <a:pt x="324" y="37"/>
                        </a:lnTo>
                        <a:lnTo>
                          <a:pt x="238" y="192"/>
                        </a:lnTo>
                        <a:lnTo>
                          <a:pt x="173" y="293"/>
                        </a:lnTo>
                        <a:lnTo>
                          <a:pt x="55" y="470"/>
                        </a:lnTo>
                        <a:lnTo>
                          <a:pt x="12" y="400"/>
                        </a:lnTo>
                        <a:lnTo>
                          <a:pt x="0" y="349"/>
                        </a:lnTo>
                        <a:lnTo>
                          <a:pt x="35" y="307"/>
                        </a:lnTo>
                        <a:lnTo>
                          <a:pt x="84" y="267"/>
                        </a:lnTo>
                        <a:lnTo>
                          <a:pt x="151" y="201"/>
                        </a:lnTo>
                        <a:lnTo>
                          <a:pt x="204" y="127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4" name="Freeform 152"/>
                  <p:cNvSpPr>
                    <a:spLocks/>
                  </p:cNvSpPr>
                  <p:nvPr/>
                </p:nvSpPr>
                <p:spPr bwMode="auto">
                  <a:xfrm>
                    <a:off x="2551" y="2612"/>
                    <a:ext cx="160" cy="187"/>
                  </a:xfrm>
                  <a:custGeom>
                    <a:avLst/>
                    <a:gdLst>
                      <a:gd name="T0" fmla="*/ 133 w 321"/>
                      <a:gd name="T1" fmla="*/ 0 h 374"/>
                      <a:gd name="T2" fmla="*/ 177 w 321"/>
                      <a:gd name="T3" fmla="*/ 36 h 374"/>
                      <a:gd name="T4" fmla="*/ 213 w 321"/>
                      <a:gd name="T5" fmla="*/ 89 h 374"/>
                      <a:gd name="T6" fmla="*/ 259 w 321"/>
                      <a:gd name="T7" fmla="*/ 125 h 374"/>
                      <a:gd name="T8" fmla="*/ 321 w 321"/>
                      <a:gd name="T9" fmla="*/ 160 h 374"/>
                      <a:gd name="T10" fmla="*/ 294 w 321"/>
                      <a:gd name="T11" fmla="*/ 222 h 374"/>
                      <a:gd name="T12" fmla="*/ 240 w 321"/>
                      <a:gd name="T13" fmla="*/ 268 h 374"/>
                      <a:gd name="T14" fmla="*/ 169 w 321"/>
                      <a:gd name="T15" fmla="*/ 321 h 374"/>
                      <a:gd name="T16" fmla="*/ 89 w 321"/>
                      <a:gd name="T17" fmla="*/ 348 h 374"/>
                      <a:gd name="T18" fmla="*/ 9 w 321"/>
                      <a:gd name="T19" fmla="*/ 374 h 374"/>
                      <a:gd name="T20" fmla="*/ 9 w 321"/>
                      <a:gd name="T21" fmla="*/ 259 h 374"/>
                      <a:gd name="T22" fmla="*/ 9 w 321"/>
                      <a:gd name="T23" fmla="*/ 160 h 374"/>
                      <a:gd name="T24" fmla="*/ 0 w 321"/>
                      <a:gd name="T25" fmla="*/ 54 h 374"/>
                      <a:gd name="T26" fmla="*/ 133 w 321"/>
                      <a:gd name="T27" fmla="*/ 0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1" h="374">
                        <a:moveTo>
                          <a:pt x="133" y="0"/>
                        </a:moveTo>
                        <a:lnTo>
                          <a:pt x="177" y="36"/>
                        </a:lnTo>
                        <a:lnTo>
                          <a:pt x="213" y="89"/>
                        </a:lnTo>
                        <a:lnTo>
                          <a:pt x="259" y="125"/>
                        </a:lnTo>
                        <a:lnTo>
                          <a:pt x="321" y="160"/>
                        </a:lnTo>
                        <a:lnTo>
                          <a:pt x="294" y="222"/>
                        </a:lnTo>
                        <a:lnTo>
                          <a:pt x="240" y="268"/>
                        </a:lnTo>
                        <a:lnTo>
                          <a:pt x="169" y="321"/>
                        </a:lnTo>
                        <a:lnTo>
                          <a:pt x="89" y="348"/>
                        </a:lnTo>
                        <a:lnTo>
                          <a:pt x="9" y="374"/>
                        </a:lnTo>
                        <a:lnTo>
                          <a:pt x="9" y="259"/>
                        </a:lnTo>
                        <a:lnTo>
                          <a:pt x="9" y="160"/>
                        </a:lnTo>
                        <a:lnTo>
                          <a:pt x="0" y="54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5" name="Freeform 153"/>
                  <p:cNvSpPr>
                    <a:spLocks/>
                  </p:cNvSpPr>
                  <p:nvPr/>
                </p:nvSpPr>
                <p:spPr bwMode="auto">
                  <a:xfrm>
                    <a:off x="2169" y="2576"/>
                    <a:ext cx="217" cy="227"/>
                  </a:xfrm>
                  <a:custGeom>
                    <a:avLst/>
                    <a:gdLst>
                      <a:gd name="T0" fmla="*/ 364 w 435"/>
                      <a:gd name="T1" fmla="*/ 0 h 453"/>
                      <a:gd name="T2" fmla="*/ 426 w 435"/>
                      <a:gd name="T3" fmla="*/ 44 h 453"/>
                      <a:gd name="T4" fmla="*/ 435 w 435"/>
                      <a:gd name="T5" fmla="*/ 186 h 453"/>
                      <a:gd name="T6" fmla="*/ 435 w 435"/>
                      <a:gd name="T7" fmla="*/ 257 h 453"/>
                      <a:gd name="T8" fmla="*/ 435 w 435"/>
                      <a:gd name="T9" fmla="*/ 320 h 453"/>
                      <a:gd name="T10" fmla="*/ 390 w 435"/>
                      <a:gd name="T11" fmla="*/ 427 h 453"/>
                      <a:gd name="T12" fmla="*/ 328 w 435"/>
                      <a:gd name="T13" fmla="*/ 436 h 453"/>
                      <a:gd name="T14" fmla="*/ 222 w 435"/>
                      <a:gd name="T15" fmla="*/ 453 h 453"/>
                      <a:gd name="T16" fmla="*/ 115 w 435"/>
                      <a:gd name="T17" fmla="*/ 453 h 453"/>
                      <a:gd name="T18" fmla="*/ 27 w 435"/>
                      <a:gd name="T19" fmla="*/ 444 h 453"/>
                      <a:gd name="T20" fmla="*/ 0 w 435"/>
                      <a:gd name="T21" fmla="*/ 329 h 453"/>
                      <a:gd name="T22" fmla="*/ 9 w 435"/>
                      <a:gd name="T23" fmla="*/ 230 h 453"/>
                      <a:gd name="T24" fmla="*/ 0 w 435"/>
                      <a:gd name="T25" fmla="*/ 159 h 453"/>
                      <a:gd name="T26" fmla="*/ 0 w 435"/>
                      <a:gd name="T27" fmla="*/ 79 h 453"/>
                      <a:gd name="T28" fmla="*/ 71 w 435"/>
                      <a:gd name="T29" fmla="*/ 44 h 453"/>
                      <a:gd name="T30" fmla="*/ 204 w 435"/>
                      <a:gd name="T31" fmla="*/ 26 h 453"/>
                      <a:gd name="T32" fmla="*/ 364 w 435"/>
                      <a:gd name="T33" fmla="*/ 0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5" h="453">
                        <a:moveTo>
                          <a:pt x="364" y="0"/>
                        </a:moveTo>
                        <a:lnTo>
                          <a:pt x="426" y="44"/>
                        </a:lnTo>
                        <a:lnTo>
                          <a:pt x="435" y="186"/>
                        </a:lnTo>
                        <a:lnTo>
                          <a:pt x="435" y="257"/>
                        </a:lnTo>
                        <a:lnTo>
                          <a:pt x="435" y="320"/>
                        </a:lnTo>
                        <a:lnTo>
                          <a:pt x="390" y="427"/>
                        </a:lnTo>
                        <a:lnTo>
                          <a:pt x="328" y="436"/>
                        </a:lnTo>
                        <a:lnTo>
                          <a:pt x="222" y="453"/>
                        </a:lnTo>
                        <a:lnTo>
                          <a:pt x="115" y="453"/>
                        </a:lnTo>
                        <a:lnTo>
                          <a:pt x="27" y="444"/>
                        </a:lnTo>
                        <a:lnTo>
                          <a:pt x="0" y="329"/>
                        </a:lnTo>
                        <a:lnTo>
                          <a:pt x="9" y="230"/>
                        </a:lnTo>
                        <a:lnTo>
                          <a:pt x="0" y="159"/>
                        </a:lnTo>
                        <a:lnTo>
                          <a:pt x="0" y="79"/>
                        </a:lnTo>
                        <a:lnTo>
                          <a:pt x="71" y="44"/>
                        </a:lnTo>
                        <a:lnTo>
                          <a:pt x="204" y="26"/>
                        </a:lnTo>
                        <a:lnTo>
                          <a:pt x="364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6" name="Freeform 154"/>
                  <p:cNvSpPr>
                    <a:spLocks/>
                  </p:cNvSpPr>
                  <p:nvPr/>
                </p:nvSpPr>
                <p:spPr bwMode="auto">
                  <a:xfrm>
                    <a:off x="1947" y="2576"/>
                    <a:ext cx="215" cy="220"/>
                  </a:xfrm>
                  <a:custGeom>
                    <a:avLst/>
                    <a:gdLst>
                      <a:gd name="T0" fmla="*/ 230 w 430"/>
                      <a:gd name="T1" fmla="*/ 0 h 440"/>
                      <a:gd name="T2" fmla="*/ 363 w 430"/>
                      <a:gd name="T3" fmla="*/ 62 h 440"/>
                      <a:gd name="T4" fmla="*/ 399 w 430"/>
                      <a:gd name="T5" fmla="*/ 97 h 440"/>
                      <a:gd name="T6" fmla="*/ 417 w 430"/>
                      <a:gd name="T7" fmla="*/ 221 h 440"/>
                      <a:gd name="T8" fmla="*/ 417 w 430"/>
                      <a:gd name="T9" fmla="*/ 311 h 440"/>
                      <a:gd name="T10" fmla="*/ 430 w 430"/>
                      <a:gd name="T11" fmla="*/ 436 h 440"/>
                      <a:gd name="T12" fmla="*/ 372 w 430"/>
                      <a:gd name="T13" fmla="*/ 440 h 440"/>
                      <a:gd name="T14" fmla="*/ 283 w 430"/>
                      <a:gd name="T15" fmla="*/ 436 h 440"/>
                      <a:gd name="T16" fmla="*/ 186 w 430"/>
                      <a:gd name="T17" fmla="*/ 431 h 440"/>
                      <a:gd name="T18" fmla="*/ 79 w 430"/>
                      <a:gd name="T19" fmla="*/ 422 h 440"/>
                      <a:gd name="T20" fmla="*/ 17 w 430"/>
                      <a:gd name="T21" fmla="*/ 266 h 440"/>
                      <a:gd name="T22" fmla="*/ 0 w 430"/>
                      <a:gd name="T23" fmla="*/ 124 h 440"/>
                      <a:gd name="T24" fmla="*/ 230 w 430"/>
                      <a:gd name="T25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0" h="440">
                        <a:moveTo>
                          <a:pt x="230" y="0"/>
                        </a:moveTo>
                        <a:lnTo>
                          <a:pt x="363" y="62"/>
                        </a:lnTo>
                        <a:lnTo>
                          <a:pt x="399" y="97"/>
                        </a:lnTo>
                        <a:lnTo>
                          <a:pt x="417" y="221"/>
                        </a:lnTo>
                        <a:lnTo>
                          <a:pt x="417" y="311"/>
                        </a:lnTo>
                        <a:lnTo>
                          <a:pt x="430" y="436"/>
                        </a:lnTo>
                        <a:lnTo>
                          <a:pt x="372" y="440"/>
                        </a:lnTo>
                        <a:lnTo>
                          <a:pt x="283" y="436"/>
                        </a:lnTo>
                        <a:lnTo>
                          <a:pt x="186" y="431"/>
                        </a:lnTo>
                        <a:lnTo>
                          <a:pt x="79" y="422"/>
                        </a:lnTo>
                        <a:lnTo>
                          <a:pt x="17" y="266"/>
                        </a:lnTo>
                        <a:lnTo>
                          <a:pt x="0" y="124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7" name="Freeform 155"/>
                  <p:cNvSpPr>
                    <a:spLocks/>
                  </p:cNvSpPr>
                  <p:nvPr/>
                </p:nvSpPr>
                <p:spPr bwMode="auto">
                  <a:xfrm>
                    <a:off x="1792" y="2567"/>
                    <a:ext cx="175" cy="221"/>
                  </a:xfrm>
                  <a:custGeom>
                    <a:avLst/>
                    <a:gdLst>
                      <a:gd name="T0" fmla="*/ 133 w 351"/>
                      <a:gd name="T1" fmla="*/ 0 h 440"/>
                      <a:gd name="T2" fmla="*/ 284 w 351"/>
                      <a:gd name="T3" fmla="*/ 106 h 440"/>
                      <a:gd name="T4" fmla="*/ 284 w 351"/>
                      <a:gd name="T5" fmla="*/ 177 h 440"/>
                      <a:gd name="T6" fmla="*/ 293 w 351"/>
                      <a:gd name="T7" fmla="*/ 266 h 440"/>
                      <a:gd name="T8" fmla="*/ 311 w 351"/>
                      <a:gd name="T9" fmla="*/ 347 h 440"/>
                      <a:gd name="T10" fmla="*/ 351 w 351"/>
                      <a:gd name="T11" fmla="*/ 427 h 440"/>
                      <a:gd name="T12" fmla="*/ 266 w 351"/>
                      <a:gd name="T13" fmla="*/ 423 h 440"/>
                      <a:gd name="T14" fmla="*/ 182 w 351"/>
                      <a:gd name="T15" fmla="*/ 440 h 440"/>
                      <a:gd name="T16" fmla="*/ 80 w 351"/>
                      <a:gd name="T17" fmla="*/ 440 h 440"/>
                      <a:gd name="T18" fmla="*/ 36 w 351"/>
                      <a:gd name="T19" fmla="*/ 365 h 440"/>
                      <a:gd name="T20" fmla="*/ 0 w 351"/>
                      <a:gd name="T21" fmla="*/ 284 h 440"/>
                      <a:gd name="T22" fmla="*/ 0 w 351"/>
                      <a:gd name="T23" fmla="*/ 177 h 440"/>
                      <a:gd name="T24" fmla="*/ 0 w 351"/>
                      <a:gd name="T25" fmla="*/ 97 h 440"/>
                      <a:gd name="T26" fmla="*/ 133 w 351"/>
                      <a:gd name="T27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1" h="440">
                        <a:moveTo>
                          <a:pt x="133" y="0"/>
                        </a:moveTo>
                        <a:lnTo>
                          <a:pt x="284" y="106"/>
                        </a:lnTo>
                        <a:lnTo>
                          <a:pt x="284" y="177"/>
                        </a:lnTo>
                        <a:lnTo>
                          <a:pt x="293" y="266"/>
                        </a:lnTo>
                        <a:lnTo>
                          <a:pt x="311" y="347"/>
                        </a:lnTo>
                        <a:lnTo>
                          <a:pt x="351" y="427"/>
                        </a:lnTo>
                        <a:lnTo>
                          <a:pt x="266" y="423"/>
                        </a:lnTo>
                        <a:lnTo>
                          <a:pt x="182" y="440"/>
                        </a:lnTo>
                        <a:lnTo>
                          <a:pt x="80" y="440"/>
                        </a:lnTo>
                        <a:lnTo>
                          <a:pt x="36" y="365"/>
                        </a:lnTo>
                        <a:lnTo>
                          <a:pt x="0" y="284"/>
                        </a:lnTo>
                        <a:lnTo>
                          <a:pt x="0" y="177"/>
                        </a:lnTo>
                        <a:lnTo>
                          <a:pt x="0" y="97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8" name="Freeform 156"/>
                  <p:cNvSpPr>
                    <a:spLocks/>
                  </p:cNvSpPr>
                  <p:nvPr/>
                </p:nvSpPr>
                <p:spPr bwMode="auto">
                  <a:xfrm>
                    <a:off x="1653" y="2594"/>
                    <a:ext cx="161" cy="196"/>
                  </a:xfrm>
                  <a:custGeom>
                    <a:avLst/>
                    <a:gdLst>
                      <a:gd name="T0" fmla="*/ 257 w 321"/>
                      <a:gd name="T1" fmla="*/ 44 h 392"/>
                      <a:gd name="T2" fmla="*/ 249 w 321"/>
                      <a:gd name="T3" fmla="*/ 115 h 392"/>
                      <a:gd name="T4" fmla="*/ 249 w 321"/>
                      <a:gd name="T5" fmla="*/ 204 h 392"/>
                      <a:gd name="T6" fmla="*/ 257 w 321"/>
                      <a:gd name="T7" fmla="*/ 266 h 392"/>
                      <a:gd name="T8" fmla="*/ 277 w 321"/>
                      <a:gd name="T9" fmla="*/ 321 h 392"/>
                      <a:gd name="T10" fmla="*/ 321 w 321"/>
                      <a:gd name="T11" fmla="*/ 383 h 392"/>
                      <a:gd name="T12" fmla="*/ 249 w 321"/>
                      <a:gd name="T13" fmla="*/ 392 h 392"/>
                      <a:gd name="T14" fmla="*/ 148 w 321"/>
                      <a:gd name="T15" fmla="*/ 374 h 392"/>
                      <a:gd name="T16" fmla="*/ 56 w 321"/>
                      <a:gd name="T17" fmla="*/ 338 h 392"/>
                      <a:gd name="T18" fmla="*/ 0 w 321"/>
                      <a:gd name="T19" fmla="*/ 319 h 392"/>
                      <a:gd name="T20" fmla="*/ 3 w 321"/>
                      <a:gd name="T21" fmla="*/ 241 h 392"/>
                      <a:gd name="T22" fmla="*/ 21 w 321"/>
                      <a:gd name="T23" fmla="*/ 177 h 392"/>
                      <a:gd name="T24" fmla="*/ 43 w 321"/>
                      <a:gd name="T25" fmla="*/ 133 h 392"/>
                      <a:gd name="T26" fmla="*/ 79 w 321"/>
                      <a:gd name="T27" fmla="*/ 81 h 392"/>
                      <a:gd name="T28" fmla="*/ 127 w 321"/>
                      <a:gd name="T29" fmla="*/ 35 h 392"/>
                      <a:gd name="T30" fmla="*/ 194 w 321"/>
                      <a:gd name="T31" fmla="*/ 0 h 392"/>
                      <a:gd name="T32" fmla="*/ 257 w 321"/>
                      <a:gd name="T33" fmla="*/ 44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1" h="392">
                        <a:moveTo>
                          <a:pt x="257" y="44"/>
                        </a:moveTo>
                        <a:lnTo>
                          <a:pt x="249" y="115"/>
                        </a:lnTo>
                        <a:lnTo>
                          <a:pt x="249" y="204"/>
                        </a:lnTo>
                        <a:lnTo>
                          <a:pt x="257" y="266"/>
                        </a:lnTo>
                        <a:lnTo>
                          <a:pt x="277" y="321"/>
                        </a:lnTo>
                        <a:lnTo>
                          <a:pt x="321" y="383"/>
                        </a:lnTo>
                        <a:lnTo>
                          <a:pt x="249" y="392"/>
                        </a:lnTo>
                        <a:lnTo>
                          <a:pt x="148" y="374"/>
                        </a:lnTo>
                        <a:lnTo>
                          <a:pt x="56" y="338"/>
                        </a:lnTo>
                        <a:lnTo>
                          <a:pt x="0" y="319"/>
                        </a:lnTo>
                        <a:lnTo>
                          <a:pt x="3" y="241"/>
                        </a:lnTo>
                        <a:lnTo>
                          <a:pt x="21" y="177"/>
                        </a:lnTo>
                        <a:lnTo>
                          <a:pt x="43" y="133"/>
                        </a:lnTo>
                        <a:lnTo>
                          <a:pt x="79" y="81"/>
                        </a:lnTo>
                        <a:lnTo>
                          <a:pt x="127" y="35"/>
                        </a:lnTo>
                        <a:lnTo>
                          <a:pt x="194" y="0"/>
                        </a:lnTo>
                        <a:lnTo>
                          <a:pt x="257" y="4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89" name="Freeform 157"/>
                  <p:cNvSpPr>
                    <a:spLocks/>
                  </p:cNvSpPr>
                  <p:nvPr/>
                </p:nvSpPr>
                <p:spPr bwMode="auto">
                  <a:xfrm>
                    <a:off x="1507" y="2551"/>
                    <a:ext cx="201" cy="194"/>
                  </a:xfrm>
                  <a:custGeom>
                    <a:avLst/>
                    <a:gdLst>
                      <a:gd name="T0" fmla="*/ 401 w 401"/>
                      <a:gd name="T1" fmla="*/ 85 h 389"/>
                      <a:gd name="T2" fmla="*/ 340 w 401"/>
                      <a:gd name="T3" fmla="*/ 139 h 389"/>
                      <a:gd name="T4" fmla="*/ 293 w 401"/>
                      <a:gd name="T5" fmla="*/ 200 h 389"/>
                      <a:gd name="T6" fmla="*/ 268 w 401"/>
                      <a:gd name="T7" fmla="*/ 262 h 389"/>
                      <a:gd name="T8" fmla="*/ 253 w 401"/>
                      <a:gd name="T9" fmla="*/ 330 h 389"/>
                      <a:gd name="T10" fmla="*/ 257 w 401"/>
                      <a:gd name="T11" fmla="*/ 389 h 389"/>
                      <a:gd name="T12" fmla="*/ 195 w 401"/>
                      <a:gd name="T13" fmla="*/ 362 h 389"/>
                      <a:gd name="T14" fmla="*/ 124 w 401"/>
                      <a:gd name="T15" fmla="*/ 331 h 389"/>
                      <a:gd name="T16" fmla="*/ 56 w 401"/>
                      <a:gd name="T17" fmla="*/ 290 h 389"/>
                      <a:gd name="T18" fmla="*/ 0 w 401"/>
                      <a:gd name="T19" fmla="*/ 259 h 389"/>
                      <a:gd name="T20" fmla="*/ 41 w 401"/>
                      <a:gd name="T21" fmla="*/ 175 h 389"/>
                      <a:gd name="T22" fmla="*/ 80 w 401"/>
                      <a:gd name="T23" fmla="*/ 102 h 389"/>
                      <a:gd name="T24" fmla="*/ 102 w 401"/>
                      <a:gd name="T25" fmla="*/ 77 h 389"/>
                      <a:gd name="T26" fmla="*/ 130 w 401"/>
                      <a:gd name="T27" fmla="*/ 52 h 389"/>
                      <a:gd name="T28" fmla="*/ 166 w 401"/>
                      <a:gd name="T29" fmla="*/ 30 h 389"/>
                      <a:gd name="T30" fmla="*/ 204 w 401"/>
                      <a:gd name="T31" fmla="*/ 14 h 389"/>
                      <a:gd name="T32" fmla="*/ 270 w 401"/>
                      <a:gd name="T33" fmla="*/ 0 h 389"/>
                      <a:gd name="T34" fmla="*/ 401 w 401"/>
                      <a:gd name="T35" fmla="*/ 85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1" h="389">
                        <a:moveTo>
                          <a:pt x="401" y="85"/>
                        </a:moveTo>
                        <a:lnTo>
                          <a:pt x="340" y="139"/>
                        </a:lnTo>
                        <a:lnTo>
                          <a:pt x="293" y="200"/>
                        </a:lnTo>
                        <a:lnTo>
                          <a:pt x="268" y="262"/>
                        </a:lnTo>
                        <a:lnTo>
                          <a:pt x="253" y="330"/>
                        </a:lnTo>
                        <a:lnTo>
                          <a:pt x="257" y="389"/>
                        </a:lnTo>
                        <a:lnTo>
                          <a:pt x="195" y="362"/>
                        </a:lnTo>
                        <a:lnTo>
                          <a:pt x="124" y="331"/>
                        </a:lnTo>
                        <a:lnTo>
                          <a:pt x="56" y="290"/>
                        </a:lnTo>
                        <a:lnTo>
                          <a:pt x="0" y="259"/>
                        </a:lnTo>
                        <a:lnTo>
                          <a:pt x="41" y="175"/>
                        </a:lnTo>
                        <a:lnTo>
                          <a:pt x="80" y="102"/>
                        </a:lnTo>
                        <a:lnTo>
                          <a:pt x="102" y="77"/>
                        </a:lnTo>
                        <a:lnTo>
                          <a:pt x="130" y="52"/>
                        </a:lnTo>
                        <a:lnTo>
                          <a:pt x="166" y="30"/>
                        </a:lnTo>
                        <a:lnTo>
                          <a:pt x="204" y="14"/>
                        </a:lnTo>
                        <a:lnTo>
                          <a:pt x="270" y="0"/>
                        </a:lnTo>
                        <a:lnTo>
                          <a:pt x="401" y="8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90" name="Freeform 158"/>
                  <p:cNvSpPr>
                    <a:spLocks/>
                  </p:cNvSpPr>
                  <p:nvPr/>
                </p:nvSpPr>
                <p:spPr bwMode="auto">
                  <a:xfrm>
                    <a:off x="1329" y="2473"/>
                    <a:ext cx="232" cy="199"/>
                  </a:xfrm>
                  <a:custGeom>
                    <a:avLst/>
                    <a:gdLst>
                      <a:gd name="T0" fmla="*/ 195 w 464"/>
                      <a:gd name="T1" fmla="*/ 0 h 399"/>
                      <a:gd name="T2" fmla="*/ 293 w 464"/>
                      <a:gd name="T3" fmla="*/ 50 h 399"/>
                      <a:gd name="T4" fmla="*/ 393 w 464"/>
                      <a:gd name="T5" fmla="*/ 107 h 399"/>
                      <a:gd name="T6" fmla="*/ 464 w 464"/>
                      <a:gd name="T7" fmla="*/ 153 h 399"/>
                      <a:gd name="T8" fmla="*/ 389 w 464"/>
                      <a:gd name="T9" fmla="*/ 260 h 399"/>
                      <a:gd name="T10" fmla="*/ 321 w 464"/>
                      <a:gd name="T11" fmla="*/ 399 h 399"/>
                      <a:gd name="T12" fmla="*/ 247 w 464"/>
                      <a:gd name="T13" fmla="*/ 376 h 399"/>
                      <a:gd name="T14" fmla="*/ 157 w 464"/>
                      <a:gd name="T15" fmla="*/ 338 h 399"/>
                      <a:gd name="T16" fmla="*/ 74 w 464"/>
                      <a:gd name="T17" fmla="*/ 292 h 399"/>
                      <a:gd name="T18" fmla="*/ 0 w 464"/>
                      <a:gd name="T19" fmla="*/ 236 h 399"/>
                      <a:gd name="T20" fmla="*/ 58 w 464"/>
                      <a:gd name="T21" fmla="*/ 164 h 399"/>
                      <a:gd name="T22" fmla="*/ 130 w 464"/>
                      <a:gd name="T23" fmla="*/ 71 h 399"/>
                      <a:gd name="T24" fmla="*/ 195 w 464"/>
                      <a:gd name="T25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4" h="399">
                        <a:moveTo>
                          <a:pt x="195" y="0"/>
                        </a:moveTo>
                        <a:lnTo>
                          <a:pt x="293" y="50"/>
                        </a:lnTo>
                        <a:lnTo>
                          <a:pt x="393" y="107"/>
                        </a:lnTo>
                        <a:lnTo>
                          <a:pt x="464" y="153"/>
                        </a:lnTo>
                        <a:lnTo>
                          <a:pt x="389" y="260"/>
                        </a:lnTo>
                        <a:lnTo>
                          <a:pt x="321" y="399"/>
                        </a:lnTo>
                        <a:lnTo>
                          <a:pt x="247" y="376"/>
                        </a:lnTo>
                        <a:lnTo>
                          <a:pt x="157" y="338"/>
                        </a:lnTo>
                        <a:lnTo>
                          <a:pt x="74" y="292"/>
                        </a:lnTo>
                        <a:lnTo>
                          <a:pt x="0" y="236"/>
                        </a:lnTo>
                        <a:lnTo>
                          <a:pt x="58" y="164"/>
                        </a:lnTo>
                        <a:lnTo>
                          <a:pt x="130" y="71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91" name="Freeform 159"/>
                  <p:cNvSpPr>
                    <a:spLocks/>
                  </p:cNvSpPr>
                  <p:nvPr/>
                </p:nvSpPr>
                <p:spPr bwMode="auto">
                  <a:xfrm>
                    <a:off x="1260" y="2399"/>
                    <a:ext cx="145" cy="168"/>
                  </a:xfrm>
                  <a:custGeom>
                    <a:avLst/>
                    <a:gdLst>
                      <a:gd name="T0" fmla="*/ 291 w 291"/>
                      <a:gd name="T1" fmla="*/ 115 h 337"/>
                      <a:gd name="T2" fmla="*/ 255 w 291"/>
                      <a:gd name="T3" fmla="*/ 71 h 337"/>
                      <a:gd name="T4" fmla="*/ 238 w 291"/>
                      <a:gd name="T5" fmla="*/ 0 h 337"/>
                      <a:gd name="T6" fmla="*/ 155 w 291"/>
                      <a:gd name="T7" fmla="*/ 50 h 337"/>
                      <a:gd name="T8" fmla="*/ 29 w 291"/>
                      <a:gd name="T9" fmla="*/ 153 h 337"/>
                      <a:gd name="T10" fmla="*/ 0 w 291"/>
                      <a:gd name="T11" fmla="*/ 171 h 337"/>
                      <a:gd name="T12" fmla="*/ 37 w 291"/>
                      <a:gd name="T13" fmla="*/ 270 h 337"/>
                      <a:gd name="T14" fmla="*/ 113 w 291"/>
                      <a:gd name="T15" fmla="*/ 337 h 337"/>
                      <a:gd name="T16" fmla="*/ 291 w 291"/>
                      <a:gd name="T17" fmla="*/ 115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1" h="337">
                        <a:moveTo>
                          <a:pt x="291" y="115"/>
                        </a:moveTo>
                        <a:lnTo>
                          <a:pt x="255" y="71"/>
                        </a:lnTo>
                        <a:lnTo>
                          <a:pt x="238" y="0"/>
                        </a:lnTo>
                        <a:lnTo>
                          <a:pt x="155" y="50"/>
                        </a:lnTo>
                        <a:lnTo>
                          <a:pt x="29" y="153"/>
                        </a:lnTo>
                        <a:lnTo>
                          <a:pt x="0" y="171"/>
                        </a:lnTo>
                        <a:lnTo>
                          <a:pt x="37" y="270"/>
                        </a:lnTo>
                        <a:lnTo>
                          <a:pt x="113" y="337"/>
                        </a:lnTo>
                        <a:lnTo>
                          <a:pt x="291" y="11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51392" name="Group 160"/>
            <p:cNvGrpSpPr>
              <a:grpSpLocks/>
            </p:cNvGrpSpPr>
            <p:nvPr/>
          </p:nvGrpSpPr>
          <p:grpSpPr bwMode="auto">
            <a:xfrm flipH="1">
              <a:off x="5227" y="2688"/>
              <a:ext cx="533" cy="305"/>
              <a:chOff x="1255" y="1978"/>
              <a:chExt cx="1891" cy="1000"/>
            </a:xfrm>
          </p:grpSpPr>
          <p:grpSp>
            <p:nvGrpSpPr>
              <p:cNvPr id="351393" name="Group 161"/>
              <p:cNvGrpSpPr>
                <a:grpSpLocks/>
              </p:cNvGrpSpPr>
              <p:nvPr/>
            </p:nvGrpSpPr>
            <p:grpSpPr bwMode="auto">
              <a:xfrm>
                <a:off x="1623" y="2728"/>
                <a:ext cx="244" cy="227"/>
                <a:chOff x="1623" y="2728"/>
                <a:chExt cx="244" cy="227"/>
              </a:xfrm>
            </p:grpSpPr>
            <p:sp>
              <p:nvSpPr>
                <p:cNvPr id="351394" name="Freeform 162"/>
                <p:cNvSpPr>
                  <a:spLocks/>
                </p:cNvSpPr>
                <p:nvPr/>
              </p:nvSpPr>
              <p:spPr bwMode="auto">
                <a:xfrm>
                  <a:off x="1623" y="2728"/>
                  <a:ext cx="244" cy="227"/>
                </a:xfrm>
                <a:custGeom>
                  <a:avLst/>
                  <a:gdLst>
                    <a:gd name="T0" fmla="*/ 0 w 487"/>
                    <a:gd name="T1" fmla="*/ 0 h 453"/>
                    <a:gd name="T2" fmla="*/ 51 w 487"/>
                    <a:gd name="T3" fmla="*/ 121 h 453"/>
                    <a:gd name="T4" fmla="*/ 84 w 487"/>
                    <a:gd name="T5" fmla="*/ 214 h 453"/>
                    <a:gd name="T6" fmla="*/ 115 w 487"/>
                    <a:gd name="T7" fmla="*/ 294 h 453"/>
                    <a:gd name="T8" fmla="*/ 158 w 487"/>
                    <a:gd name="T9" fmla="*/ 373 h 453"/>
                    <a:gd name="T10" fmla="*/ 190 w 487"/>
                    <a:gd name="T11" fmla="*/ 413 h 453"/>
                    <a:gd name="T12" fmla="*/ 233 w 487"/>
                    <a:gd name="T13" fmla="*/ 440 h 453"/>
                    <a:gd name="T14" fmla="*/ 276 w 487"/>
                    <a:gd name="T15" fmla="*/ 453 h 453"/>
                    <a:gd name="T16" fmla="*/ 360 w 487"/>
                    <a:gd name="T17" fmla="*/ 453 h 453"/>
                    <a:gd name="T18" fmla="*/ 424 w 487"/>
                    <a:gd name="T19" fmla="*/ 427 h 453"/>
                    <a:gd name="T20" fmla="*/ 467 w 487"/>
                    <a:gd name="T21" fmla="*/ 387 h 453"/>
                    <a:gd name="T22" fmla="*/ 487 w 487"/>
                    <a:gd name="T23" fmla="*/ 347 h 453"/>
                    <a:gd name="T24" fmla="*/ 456 w 487"/>
                    <a:gd name="T25" fmla="*/ 227 h 453"/>
                    <a:gd name="T26" fmla="*/ 360 w 487"/>
                    <a:gd name="T27" fmla="*/ 41 h 453"/>
                    <a:gd name="T28" fmla="*/ 0 w 487"/>
                    <a:gd name="T29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7" h="453">
                      <a:moveTo>
                        <a:pt x="0" y="0"/>
                      </a:moveTo>
                      <a:lnTo>
                        <a:pt x="51" y="121"/>
                      </a:lnTo>
                      <a:lnTo>
                        <a:pt x="84" y="214"/>
                      </a:lnTo>
                      <a:lnTo>
                        <a:pt x="115" y="294"/>
                      </a:lnTo>
                      <a:lnTo>
                        <a:pt x="158" y="373"/>
                      </a:lnTo>
                      <a:lnTo>
                        <a:pt x="190" y="413"/>
                      </a:lnTo>
                      <a:lnTo>
                        <a:pt x="233" y="440"/>
                      </a:lnTo>
                      <a:lnTo>
                        <a:pt x="276" y="453"/>
                      </a:lnTo>
                      <a:lnTo>
                        <a:pt x="360" y="453"/>
                      </a:lnTo>
                      <a:lnTo>
                        <a:pt x="424" y="427"/>
                      </a:lnTo>
                      <a:lnTo>
                        <a:pt x="467" y="387"/>
                      </a:lnTo>
                      <a:lnTo>
                        <a:pt x="487" y="347"/>
                      </a:lnTo>
                      <a:lnTo>
                        <a:pt x="456" y="227"/>
                      </a:lnTo>
                      <a:lnTo>
                        <a:pt x="36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95" name="Freeform 163"/>
                <p:cNvSpPr>
                  <a:spLocks/>
                </p:cNvSpPr>
                <p:nvPr/>
              </p:nvSpPr>
              <p:spPr bwMode="auto">
                <a:xfrm>
                  <a:off x="1687" y="2877"/>
                  <a:ext cx="180" cy="77"/>
                </a:xfrm>
                <a:custGeom>
                  <a:avLst/>
                  <a:gdLst>
                    <a:gd name="T0" fmla="*/ 0 w 359"/>
                    <a:gd name="T1" fmla="*/ 22 h 154"/>
                    <a:gd name="T2" fmla="*/ 157 w 359"/>
                    <a:gd name="T3" fmla="*/ 9 h 154"/>
                    <a:gd name="T4" fmla="*/ 290 w 359"/>
                    <a:gd name="T5" fmla="*/ 0 h 154"/>
                    <a:gd name="T6" fmla="*/ 346 w 359"/>
                    <a:gd name="T7" fmla="*/ 2 h 154"/>
                    <a:gd name="T8" fmla="*/ 359 w 359"/>
                    <a:gd name="T9" fmla="*/ 49 h 154"/>
                    <a:gd name="T10" fmla="*/ 334 w 359"/>
                    <a:gd name="T11" fmla="*/ 93 h 154"/>
                    <a:gd name="T12" fmla="*/ 294 w 359"/>
                    <a:gd name="T13" fmla="*/ 129 h 154"/>
                    <a:gd name="T14" fmla="*/ 234 w 359"/>
                    <a:gd name="T15" fmla="*/ 154 h 154"/>
                    <a:gd name="T16" fmla="*/ 144 w 359"/>
                    <a:gd name="T17" fmla="*/ 154 h 154"/>
                    <a:gd name="T18" fmla="*/ 104 w 359"/>
                    <a:gd name="T19" fmla="*/ 141 h 154"/>
                    <a:gd name="T20" fmla="*/ 65 w 359"/>
                    <a:gd name="T21" fmla="*/ 118 h 154"/>
                    <a:gd name="T22" fmla="*/ 31 w 359"/>
                    <a:gd name="T23" fmla="*/ 78 h 154"/>
                    <a:gd name="T24" fmla="*/ 0 w 359"/>
                    <a:gd name="T25" fmla="*/ 2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9" h="154">
                      <a:moveTo>
                        <a:pt x="0" y="22"/>
                      </a:moveTo>
                      <a:lnTo>
                        <a:pt x="157" y="9"/>
                      </a:lnTo>
                      <a:lnTo>
                        <a:pt x="290" y="0"/>
                      </a:lnTo>
                      <a:lnTo>
                        <a:pt x="346" y="2"/>
                      </a:lnTo>
                      <a:lnTo>
                        <a:pt x="359" y="49"/>
                      </a:lnTo>
                      <a:lnTo>
                        <a:pt x="334" y="93"/>
                      </a:lnTo>
                      <a:lnTo>
                        <a:pt x="294" y="129"/>
                      </a:lnTo>
                      <a:lnTo>
                        <a:pt x="234" y="154"/>
                      </a:lnTo>
                      <a:lnTo>
                        <a:pt x="144" y="154"/>
                      </a:lnTo>
                      <a:lnTo>
                        <a:pt x="104" y="141"/>
                      </a:lnTo>
                      <a:lnTo>
                        <a:pt x="65" y="118"/>
                      </a:lnTo>
                      <a:lnTo>
                        <a:pt x="31" y="7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96" name="Group 164"/>
              <p:cNvGrpSpPr>
                <a:grpSpLocks/>
              </p:cNvGrpSpPr>
              <p:nvPr/>
            </p:nvGrpSpPr>
            <p:grpSpPr bwMode="auto">
              <a:xfrm>
                <a:off x="2431" y="2648"/>
                <a:ext cx="444" cy="330"/>
                <a:chOff x="2431" y="2648"/>
                <a:chExt cx="444" cy="330"/>
              </a:xfrm>
            </p:grpSpPr>
            <p:sp>
              <p:nvSpPr>
                <p:cNvPr id="351397" name="Freeform 165"/>
                <p:cNvSpPr>
                  <a:spLocks/>
                </p:cNvSpPr>
                <p:nvPr/>
              </p:nvSpPr>
              <p:spPr bwMode="auto">
                <a:xfrm>
                  <a:off x="2431" y="2648"/>
                  <a:ext cx="444" cy="329"/>
                </a:xfrm>
                <a:custGeom>
                  <a:avLst/>
                  <a:gdLst>
                    <a:gd name="T0" fmla="*/ 720 w 888"/>
                    <a:gd name="T1" fmla="*/ 0 h 658"/>
                    <a:gd name="T2" fmla="*/ 764 w 888"/>
                    <a:gd name="T3" fmla="*/ 9 h 658"/>
                    <a:gd name="T4" fmla="*/ 817 w 888"/>
                    <a:gd name="T5" fmla="*/ 53 h 658"/>
                    <a:gd name="T6" fmla="*/ 861 w 888"/>
                    <a:gd name="T7" fmla="*/ 97 h 658"/>
                    <a:gd name="T8" fmla="*/ 888 w 888"/>
                    <a:gd name="T9" fmla="*/ 142 h 658"/>
                    <a:gd name="T10" fmla="*/ 888 w 888"/>
                    <a:gd name="T11" fmla="*/ 196 h 658"/>
                    <a:gd name="T12" fmla="*/ 888 w 888"/>
                    <a:gd name="T13" fmla="*/ 250 h 658"/>
                    <a:gd name="T14" fmla="*/ 853 w 888"/>
                    <a:gd name="T15" fmla="*/ 321 h 658"/>
                    <a:gd name="T16" fmla="*/ 799 w 888"/>
                    <a:gd name="T17" fmla="*/ 365 h 658"/>
                    <a:gd name="T18" fmla="*/ 746 w 888"/>
                    <a:gd name="T19" fmla="*/ 427 h 658"/>
                    <a:gd name="T20" fmla="*/ 657 w 888"/>
                    <a:gd name="T21" fmla="*/ 480 h 658"/>
                    <a:gd name="T22" fmla="*/ 578 w 888"/>
                    <a:gd name="T23" fmla="*/ 516 h 658"/>
                    <a:gd name="T24" fmla="*/ 507 w 888"/>
                    <a:gd name="T25" fmla="*/ 542 h 658"/>
                    <a:gd name="T26" fmla="*/ 416 w 888"/>
                    <a:gd name="T27" fmla="*/ 578 h 658"/>
                    <a:gd name="T28" fmla="*/ 319 w 888"/>
                    <a:gd name="T29" fmla="*/ 631 h 658"/>
                    <a:gd name="T30" fmla="*/ 221 w 888"/>
                    <a:gd name="T31" fmla="*/ 649 h 658"/>
                    <a:gd name="T32" fmla="*/ 133 w 888"/>
                    <a:gd name="T33" fmla="*/ 658 h 658"/>
                    <a:gd name="T34" fmla="*/ 88 w 888"/>
                    <a:gd name="T35" fmla="*/ 649 h 658"/>
                    <a:gd name="T36" fmla="*/ 0 w 888"/>
                    <a:gd name="T37" fmla="*/ 649 h 658"/>
                    <a:gd name="T38" fmla="*/ 8 w 888"/>
                    <a:gd name="T39" fmla="*/ 578 h 658"/>
                    <a:gd name="T40" fmla="*/ 35 w 888"/>
                    <a:gd name="T41" fmla="*/ 498 h 658"/>
                    <a:gd name="T42" fmla="*/ 71 w 888"/>
                    <a:gd name="T43" fmla="*/ 445 h 658"/>
                    <a:gd name="T44" fmla="*/ 106 w 888"/>
                    <a:gd name="T45" fmla="*/ 392 h 658"/>
                    <a:gd name="T46" fmla="*/ 168 w 888"/>
                    <a:gd name="T47" fmla="*/ 356 h 658"/>
                    <a:gd name="T48" fmla="*/ 363 w 888"/>
                    <a:gd name="T49" fmla="*/ 285 h 658"/>
                    <a:gd name="T50" fmla="*/ 461 w 888"/>
                    <a:gd name="T51" fmla="*/ 223 h 658"/>
                    <a:gd name="T52" fmla="*/ 542 w 888"/>
                    <a:gd name="T53" fmla="*/ 160 h 658"/>
                    <a:gd name="T54" fmla="*/ 560 w 888"/>
                    <a:gd name="T55" fmla="*/ 133 h 658"/>
                    <a:gd name="T56" fmla="*/ 578 w 888"/>
                    <a:gd name="T57" fmla="*/ 62 h 658"/>
                    <a:gd name="T58" fmla="*/ 720 w 888"/>
                    <a:gd name="T59" fmla="*/ 0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8" h="658">
                      <a:moveTo>
                        <a:pt x="720" y="0"/>
                      </a:moveTo>
                      <a:lnTo>
                        <a:pt x="764" y="9"/>
                      </a:lnTo>
                      <a:lnTo>
                        <a:pt x="817" y="53"/>
                      </a:lnTo>
                      <a:lnTo>
                        <a:pt x="861" y="97"/>
                      </a:lnTo>
                      <a:lnTo>
                        <a:pt x="888" y="142"/>
                      </a:lnTo>
                      <a:lnTo>
                        <a:pt x="888" y="196"/>
                      </a:lnTo>
                      <a:lnTo>
                        <a:pt x="888" y="250"/>
                      </a:lnTo>
                      <a:lnTo>
                        <a:pt x="853" y="321"/>
                      </a:lnTo>
                      <a:lnTo>
                        <a:pt x="799" y="365"/>
                      </a:lnTo>
                      <a:lnTo>
                        <a:pt x="746" y="427"/>
                      </a:lnTo>
                      <a:lnTo>
                        <a:pt x="657" y="480"/>
                      </a:lnTo>
                      <a:lnTo>
                        <a:pt x="578" y="516"/>
                      </a:lnTo>
                      <a:lnTo>
                        <a:pt x="507" y="542"/>
                      </a:lnTo>
                      <a:lnTo>
                        <a:pt x="416" y="578"/>
                      </a:lnTo>
                      <a:lnTo>
                        <a:pt x="319" y="631"/>
                      </a:lnTo>
                      <a:lnTo>
                        <a:pt x="221" y="649"/>
                      </a:lnTo>
                      <a:lnTo>
                        <a:pt x="133" y="658"/>
                      </a:lnTo>
                      <a:lnTo>
                        <a:pt x="88" y="649"/>
                      </a:lnTo>
                      <a:lnTo>
                        <a:pt x="0" y="649"/>
                      </a:lnTo>
                      <a:lnTo>
                        <a:pt x="8" y="578"/>
                      </a:lnTo>
                      <a:lnTo>
                        <a:pt x="35" y="498"/>
                      </a:lnTo>
                      <a:lnTo>
                        <a:pt x="71" y="445"/>
                      </a:lnTo>
                      <a:lnTo>
                        <a:pt x="106" y="392"/>
                      </a:lnTo>
                      <a:lnTo>
                        <a:pt x="168" y="356"/>
                      </a:lnTo>
                      <a:lnTo>
                        <a:pt x="363" y="285"/>
                      </a:lnTo>
                      <a:lnTo>
                        <a:pt x="461" y="223"/>
                      </a:lnTo>
                      <a:lnTo>
                        <a:pt x="542" y="160"/>
                      </a:lnTo>
                      <a:lnTo>
                        <a:pt x="560" y="133"/>
                      </a:lnTo>
                      <a:lnTo>
                        <a:pt x="578" y="62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98" name="Freeform 166"/>
                <p:cNvSpPr>
                  <a:spLocks/>
                </p:cNvSpPr>
                <p:nvPr/>
              </p:nvSpPr>
              <p:spPr bwMode="auto">
                <a:xfrm>
                  <a:off x="2431" y="2842"/>
                  <a:ext cx="179" cy="136"/>
                </a:xfrm>
                <a:custGeom>
                  <a:avLst/>
                  <a:gdLst>
                    <a:gd name="T0" fmla="*/ 115 w 359"/>
                    <a:gd name="T1" fmla="*/ 0 h 270"/>
                    <a:gd name="T2" fmla="*/ 53 w 359"/>
                    <a:gd name="T3" fmla="*/ 75 h 270"/>
                    <a:gd name="T4" fmla="*/ 31 w 359"/>
                    <a:gd name="T5" fmla="*/ 119 h 270"/>
                    <a:gd name="T6" fmla="*/ 17 w 359"/>
                    <a:gd name="T7" fmla="*/ 168 h 270"/>
                    <a:gd name="T8" fmla="*/ 0 w 359"/>
                    <a:gd name="T9" fmla="*/ 230 h 270"/>
                    <a:gd name="T10" fmla="*/ 4 w 359"/>
                    <a:gd name="T11" fmla="*/ 266 h 270"/>
                    <a:gd name="T12" fmla="*/ 79 w 359"/>
                    <a:gd name="T13" fmla="*/ 266 h 270"/>
                    <a:gd name="T14" fmla="*/ 137 w 359"/>
                    <a:gd name="T15" fmla="*/ 270 h 270"/>
                    <a:gd name="T16" fmla="*/ 208 w 359"/>
                    <a:gd name="T17" fmla="*/ 261 h 270"/>
                    <a:gd name="T18" fmla="*/ 252 w 359"/>
                    <a:gd name="T19" fmla="*/ 252 h 270"/>
                    <a:gd name="T20" fmla="*/ 306 w 359"/>
                    <a:gd name="T21" fmla="*/ 248 h 270"/>
                    <a:gd name="T22" fmla="*/ 354 w 359"/>
                    <a:gd name="T23" fmla="*/ 226 h 270"/>
                    <a:gd name="T24" fmla="*/ 359 w 359"/>
                    <a:gd name="T25" fmla="*/ 181 h 270"/>
                    <a:gd name="T26" fmla="*/ 319 w 359"/>
                    <a:gd name="T27" fmla="*/ 137 h 270"/>
                    <a:gd name="T28" fmla="*/ 283 w 359"/>
                    <a:gd name="T29" fmla="*/ 93 h 270"/>
                    <a:gd name="T30" fmla="*/ 243 w 359"/>
                    <a:gd name="T31" fmla="*/ 53 h 270"/>
                    <a:gd name="T32" fmla="*/ 199 w 359"/>
                    <a:gd name="T33" fmla="*/ 22 h 270"/>
                    <a:gd name="T34" fmla="*/ 115 w 359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9" h="270">
                      <a:moveTo>
                        <a:pt x="115" y="0"/>
                      </a:moveTo>
                      <a:lnTo>
                        <a:pt x="53" y="75"/>
                      </a:lnTo>
                      <a:lnTo>
                        <a:pt x="31" y="119"/>
                      </a:lnTo>
                      <a:lnTo>
                        <a:pt x="17" y="168"/>
                      </a:lnTo>
                      <a:lnTo>
                        <a:pt x="0" y="230"/>
                      </a:lnTo>
                      <a:lnTo>
                        <a:pt x="4" y="266"/>
                      </a:lnTo>
                      <a:lnTo>
                        <a:pt x="79" y="266"/>
                      </a:lnTo>
                      <a:lnTo>
                        <a:pt x="137" y="270"/>
                      </a:lnTo>
                      <a:lnTo>
                        <a:pt x="208" y="261"/>
                      </a:lnTo>
                      <a:lnTo>
                        <a:pt x="252" y="252"/>
                      </a:lnTo>
                      <a:lnTo>
                        <a:pt x="306" y="248"/>
                      </a:lnTo>
                      <a:lnTo>
                        <a:pt x="354" y="226"/>
                      </a:lnTo>
                      <a:lnTo>
                        <a:pt x="359" y="181"/>
                      </a:lnTo>
                      <a:lnTo>
                        <a:pt x="319" y="137"/>
                      </a:lnTo>
                      <a:lnTo>
                        <a:pt x="283" y="93"/>
                      </a:lnTo>
                      <a:lnTo>
                        <a:pt x="243" y="53"/>
                      </a:lnTo>
                      <a:lnTo>
                        <a:pt x="199" y="2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399" name="Group 167"/>
              <p:cNvGrpSpPr>
                <a:grpSpLocks/>
              </p:cNvGrpSpPr>
              <p:nvPr/>
            </p:nvGrpSpPr>
            <p:grpSpPr bwMode="auto">
              <a:xfrm>
                <a:off x="2738" y="2386"/>
                <a:ext cx="408" cy="298"/>
                <a:chOff x="2738" y="2386"/>
                <a:chExt cx="408" cy="298"/>
              </a:xfrm>
            </p:grpSpPr>
            <p:sp>
              <p:nvSpPr>
                <p:cNvPr id="351400" name="Freeform 168"/>
                <p:cNvSpPr>
                  <a:spLocks/>
                </p:cNvSpPr>
                <p:nvPr/>
              </p:nvSpPr>
              <p:spPr bwMode="auto">
                <a:xfrm>
                  <a:off x="2738" y="2386"/>
                  <a:ext cx="408" cy="297"/>
                </a:xfrm>
                <a:custGeom>
                  <a:avLst/>
                  <a:gdLst>
                    <a:gd name="T0" fmla="*/ 0 w 816"/>
                    <a:gd name="T1" fmla="*/ 0 h 594"/>
                    <a:gd name="T2" fmla="*/ 124 w 816"/>
                    <a:gd name="T3" fmla="*/ 35 h 594"/>
                    <a:gd name="T4" fmla="*/ 213 w 816"/>
                    <a:gd name="T5" fmla="*/ 44 h 594"/>
                    <a:gd name="T6" fmla="*/ 275 w 816"/>
                    <a:gd name="T7" fmla="*/ 62 h 594"/>
                    <a:gd name="T8" fmla="*/ 331 w 816"/>
                    <a:gd name="T9" fmla="*/ 72 h 594"/>
                    <a:gd name="T10" fmla="*/ 382 w 816"/>
                    <a:gd name="T11" fmla="*/ 79 h 594"/>
                    <a:gd name="T12" fmla="*/ 426 w 816"/>
                    <a:gd name="T13" fmla="*/ 88 h 594"/>
                    <a:gd name="T14" fmla="*/ 479 w 816"/>
                    <a:gd name="T15" fmla="*/ 97 h 594"/>
                    <a:gd name="T16" fmla="*/ 532 w 816"/>
                    <a:gd name="T17" fmla="*/ 106 h 594"/>
                    <a:gd name="T18" fmla="*/ 568 w 816"/>
                    <a:gd name="T19" fmla="*/ 119 h 594"/>
                    <a:gd name="T20" fmla="*/ 603 w 816"/>
                    <a:gd name="T21" fmla="*/ 150 h 594"/>
                    <a:gd name="T22" fmla="*/ 657 w 816"/>
                    <a:gd name="T23" fmla="*/ 177 h 594"/>
                    <a:gd name="T24" fmla="*/ 701 w 816"/>
                    <a:gd name="T25" fmla="*/ 212 h 594"/>
                    <a:gd name="T26" fmla="*/ 745 w 816"/>
                    <a:gd name="T27" fmla="*/ 266 h 594"/>
                    <a:gd name="T28" fmla="*/ 766 w 816"/>
                    <a:gd name="T29" fmla="*/ 292 h 594"/>
                    <a:gd name="T30" fmla="*/ 790 w 816"/>
                    <a:gd name="T31" fmla="*/ 328 h 594"/>
                    <a:gd name="T32" fmla="*/ 800 w 816"/>
                    <a:gd name="T33" fmla="*/ 354 h 594"/>
                    <a:gd name="T34" fmla="*/ 807 w 816"/>
                    <a:gd name="T35" fmla="*/ 381 h 594"/>
                    <a:gd name="T36" fmla="*/ 816 w 816"/>
                    <a:gd name="T37" fmla="*/ 425 h 594"/>
                    <a:gd name="T38" fmla="*/ 790 w 816"/>
                    <a:gd name="T39" fmla="*/ 487 h 594"/>
                    <a:gd name="T40" fmla="*/ 778 w 816"/>
                    <a:gd name="T41" fmla="*/ 508 h 594"/>
                    <a:gd name="T42" fmla="*/ 754 w 816"/>
                    <a:gd name="T43" fmla="*/ 532 h 594"/>
                    <a:gd name="T44" fmla="*/ 723 w 816"/>
                    <a:gd name="T45" fmla="*/ 549 h 594"/>
                    <a:gd name="T46" fmla="*/ 692 w 816"/>
                    <a:gd name="T47" fmla="*/ 558 h 594"/>
                    <a:gd name="T48" fmla="*/ 652 w 816"/>
                    <a:gd name="T49" fmla="*/ 567 h 594"/>
                    <a:gd name="T50" fmla="*/ 621 w 816"/>
                    <a:gd name="T51" fmla="*/ 567 h 594"/>
                    <a:gd name="T52" fmla="*/ 568 w 816"/>
                    <a:gd name="T53" fmla="*/ 576 h 594"/>
                    <a:gd name="T54" fmla="*/ 538 w 816"/>
                    <a:gd name="T55" fmla="*/ 579 h 594"/>
                    <a:gd name="T56" fmla="*/ 515 w 816"/>
                    <a:gd name="T57" fmla="*/ 576 h 594"/>
                    <a:gd name="T58" fmla="*/ 461 w 816"/>
                    <a:gd name="T59" fmla="*/ 585 h 594"/>
                    <a:gd name="T60" fmla="*/ 399 w 816"/>
                    <a:gd name="T61" fmla="*/ 594 h 594"/>
                    <a:gd name="T62" fmla="*/ 311 w 816"/>
                    <a:gd name="T63" fmla="*/ 594 h 594"/>
                    <a:gd name="T64" fmla="*/ 231 w 816"/>
                    <a:gd name="T65" fmla="*/ 585 h 594"/>
                    <a:gd name="T66" fmla="*/ 178 w 816"/>
                    <a:gd name="T67" fmla="*/ 567 h 594"/>
                    <a:gd name="T68" fmla="*/ 44 w 816"/>
                    <a:gd name="T69" fmla="*/ 496 h 594"/>
                    <a:gd name="T70" fmla="*/ 0 w 816"/>
                    <a:gd name="T71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6" h="594">
                      <a:moveTo>
                        <a:pt x="0" y="0"/>
                      </a:moveTo>
                      <a:lnTo>
                        <a:pt x="124" y="35"/>
                      </a:lnTo>
                      <a:lnTo>
                        <a:pt x="213" y="44"/>
                      </a:lnTo>
                      <a:lnTo>
                        <a:pt x="275" y="62"/>
                      </a:lnTo>
                      <a:lnTo>
                        <a:pt x="331" y="72"/>
                      </a:lnTo>
                      <a:lnTo>
                        <a:pt x="382" y="79"/>
                      </a:lnTo>
                      <a:lnTo>
                        <a:pt x="426" y="88"/>
                      </a:lnTo>
                      <a:lnTo>
                        <a:pt x="479" y="97"/>
                      </a:lnTo>
                      <a:lnTo>
                        <a:pt x="532" y="106"/>
                      </a:lnTo>
                      <a:lnTo>
                        <a:pt x="568" y="119"/>
                      </a:lnTo>
                      <a:lnTo>
                        <a:pt x="603" y="150"/>
                      </a:lnTo>
                      <a:lnTo>
                        <a:pt x="657" y="177"/>
                      </a:lnTo>
                      <a:lnTo>
                        <a:pt x="701" y="212"/>
                      </a:lnTo>
                      <a:lnTo>
                        <a:pt x="745" y="266"/>
                      </a:lnTo>
                      <a:lnTo>
                        <a:pt x="766" y="292"/>
                      </a:lnTo>
                      <a:lnTo>
                        <a:pt x="790" y="328"/>
                      </a:lnTo>
                      <a:lnTo>
                        <a:pt x="800" y="354"/>
                      </a:lnTo>
                      <a:lnTo>
                        <a:pt x="807" y="381"/>
                      </a:lnTo>
                      <a:lnTo>
                        <a:pt x="816" y="425"/>
                      </a:lnTo>
                      <a:lnTo>
                        <a:pt x="790" y="487"/>
                      </a:lnTo>
                      <a:lnTo>
                        <a:pt x="778" y="508"/>
                      </a:lnTo>
                      <a:lnTo>
                        <a:pt x="754" y="532"/>
                      </a:lnTo>
                      <a:lnTo>
                        <a:pt x="723" y="549"/>
                      </a:lnTo>
                      <a:lnTo>
                        <a:pt x="692" y="558"/>
                      </a:lnTo>
                      <a:lnTo>
                        <a:pt x="652" y="567"/>
                      </a:lnTo>
                      <a:lnTo>
                        <a:pt x="621" y="567"/>
                      </a:lnTo>
                      <a:lnTo>
                        <a:pt x="568" y="576"/>
                      </a:lnTo>
                      <a:lnTo>
                        <a:pt x="538" y="579"/>
                      </a:lnTo>
                      <a:lnTo>
                        <a:pt x="515" y="576"/>
                      </a:lnTo>
                      <a:lnTo>
                        <a:pt x="461" y="585"/>
                      </a:lnTo>
                      <a:lnTo>
                        <a:pt x="399" y="594"/>
                      </a:lnTo>
                      <a:lnTo>
                        <a:pt x="311" y="594"/>
                      </a:lnTo>
                      <a:lnTo>
                        <a:pt x="231" y="585"/>
                      </a:lnTo>
                      <a:lnTo>
                        <a:pt x="178" y="567"/>
                      </a:lnTo>
                      <a:lnTo>
                        <a:pt x="44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01" name="Freeform 169"/>
                <p:cNvSpPr>
                  <a:spLocks/>
                </p:cNvSpPr>
                <p:nvPr/>
              </p:nvSpPr>
              <p:spPr bwMode="auto">
                <a:xfrm>
                  <a:off x="2808" y="2588"/>
                  <a:ext cx="243" cy="96"/>
                </a:xfrm>
                <a:custGeom>
                  <a:avLst/>
                  <a:gdLst>
                    <a:gd name="T0" fmla="*/ 486 w 486"/>
                    <a:gd name="T1" fmla="*/ 0 h 192"/>
                    <a:gd name="T2" fmla="*/ 442 w 486"/>
                    <a:gd name="T3" fmla="*/ 13 h 192"/>
                    <a:gd name="T4" fmla="*/ 406 w 486"/>
                    <a:gd name="T5" fmla="*/ 18 h 192"/>
                    <a:gd name="T6" fmla="*/ 372 w 486"/>
                    <a:gd name="T7" fmla="*/ 18 h 192"/>
                    <a:gd name="T8" fmla="*/ 346 w 486"/>
                    <a:gd name="T9" fmla="*/ 11 h 192"/>
                    <a:gd name="T10" fmla="*/ 310 w 486"/>
                    <a:gd name="T11" fmla="*/ 6 h 192"/>
                    <a:gd name="T12" fmla="*/ 273 w 486"/>
                    <a:gd name="T13" fmla="*/ 9 h 192"/>
                    <a:gd name="T14" fmla="*/ 171 w 486"/>
                    <a:gd name="T15" fmla="*/ 36 h 192"/>
                    <a:gd name="T16" fmla="*/ 136 w 486"/>
                    <a:gd name="T17" fmla="*/ 49 h 192"/>
                    <a:gd name="T18" fmla="*/ 124 w 486"/>
                    <a:gd name="T19" fmla="*/ 64 h 192"/>
                    <a:gd name="T20" fmla="*/ 110 w 486"/>
                    <a:gd name="T21" fmla="*/ 84 h 192"/>
                    <a:gd name="T22" fmla="*/ 88 w 486"/>
                    <a:gd name="T23" fmla="*/ 102 h 192"/>
                    <a:gd name="T24" fmla="*/ 53 w 486"/>
                    <a:gd name="T25" fmla="*/ 129 h 192"/>
                    <a:gd name="T26" fmla="*/ 29 w 486"/>
                    <a:gd name="T27" fmla="*/ 133 h 192"/>
                    <a:gd name="T28" fmla="*/ 11 w 486"/>
                    <a:gd name="T29" fmla="*/ 133 h 192"/>
                    <a:gd name="T30" fmla="*/ 0 w 486"/>
                    <a:gd name="T31" fmla="*/ 138 h 192"/>
                    <a:gd name="T32" fmla="*/ 31 w 486"/>
                    <a:gd name="T33" fmla="*/ 146 h 192"/>
                    <a:gd name="T34" fmla="*/ 51 w 486"/>
                    <a:gd name="T35" fmla="*/ 169 h 192"/>
                    <a:gd name="T36" fmla="*/ 82 w 486"/>
                    <a:gd name="T37" fmla="*/ 182 h 192"/>
                    <a:gd name="T38" fmla="*/ 113 w 486"/>
                    <a:gd name="T39" fmla="*/ 183 h 192"/>
                    <a:gd name="T40" fmla="*/ 144 w 486"/>
                    <a:gd name="T41" fmla="*/ 186 h 192"/>
                    <a:gd name="T42" fmla="*/ 175 w 486"/>
                    <a:gd name="T43" fmla="*/ 191 h 192"/>
                    <a:gd name="T44" fmla="*/ 226 w 486"/>
                    <a:gd name="T45" fmla="*/ 192 h 192"/>
                    <a:gd name="T46" fmla="*/ 251 w 486"/>
                    <a:gd name="T47" fmla="*/ 191 h 192"/>
                    <a:gd name="T48" fmla="*/ 266 w 486"/>
                    <a:gd name="T49" fmla="*/ 191 h 192"/>
                    <a:gd name="T50" fmla="*/ 270 w 486"/>
                    <a:gd name="T51" fmla="*/ 183 h 192"/>
                    <a:gd name="T52" fmla="*/ 282 w 486"/>
                    <a:gd name="T53" fmla="*/ 157 h 192"/>
                    <a:gd name="T54" fmla="*/ 283 w 486"/>
                    <a:gd name="T55" fmla="*/ 138 h 192"/>
                    <a:gd name="T56" fmla="*/ 295 w 486"/>
                    <a:gd name="T57" fmla="*/ 111 h 192"/>
                    <a:gd name="T58" fmla="*/ 300 w 486"/>
                    <a:gd name="T59" fmla="*/ 86 h 192"/>
                    <a:gd name="T60" fmla="*/ 301 w 486"/>
                    <a:gd name="T61" fmla="*/ 81 h 192"/>
                    <a:gd name="T62" fmla="*/ 304 w 486"/>
                    <a:gd name="T63" fmla="*/ 77 h 192"/>
                    <a:gd name="T64" fmla="*/ 317 w 486"/>
                    <a:gd name="T65" fmla="*/ 67 h 192"/>
                    <a:gd name="T66" fmla="*/ 337 w 486"/>
                    <a:gd name="T67" fmla="*/ 53 h 192"/>
                    <a:gd name="T68" fmla="*/ 362 w 486"/>
                    <a:gd name="T69" fmla="*/ 42 h 192"/>
                    <a:gd name="T70" fmla="*/ 393 w 486"/>
                    <a:gd name="T71" fmla="*/ 40 h 192"/>
                    <a:gd name="T72" fmla="*/ 406 w 486"/>
                    <a:gd name="T73" fmla="*/ 27 h 192"/>
                    <a:gd name="T74" fmla="*/ 416 w 486"/>
                    <a:gd name="T75" fmla="*/ 19 h 192"/>
                    <a:gd name="T76" fmla="*/ 437 w 486"/>
                    <a:gd name="T77" fmla="*/ 9 h 192"/>
                    <a:gd name="T78" fmla="*/ 486 w 486"/>
                    <a:gd name="T7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86" h="192">
                      <a:moveTo>
                        <a:pt x="486" y="0"/>
                      </a:moveTo>
                      <a:lnTo>
                        <a:pt x="442" y="13"/>
                      </a:lnTo>
                      <a:lnTo>
                        <a:pt x="406" y="18"/>
                      </a:lnTo>
                      <a:lnTo>
                        <a:pt x="372" y="18"/>
                      </a:lnTo>
                      <a:lnTo>
                        <a:pt x="346" y="11"/>
                      </a:lnTo>
                      <a:lnTo>
                        <a:pt x="310" y="6"/>
                      </a:lnTo>
                      <a:lnTo>
                        <a:pt x="273" y="9"/>
                      </a:lnTo>
                      <a:lnTo>
                        <a:pt x="171" y="36"/>
                      </a:lnTo>
                      <a:lnTo>
                        <a:pt x="136" y="49"/>
                      </a:lnTo>
                      <a:lnTo>
                        <a:pt x="124" y="64"/>
                      </a:lnTo>
                      <a:lnTo>
                        <a:pt x="110" y="84"/>
                      </a:lnTo>
                      <a:lnTo>
                        <a:pt x="88" y="102"/>
                      </a:lnTo>
                      <a:lnTo>
                        <a:pt x="53" y="129"/>
                      </a:lnTo>
                      <a:lnTo>
                        <a:pt x="29" y="133"/>
                      </a:lnTo>
                      <a:lnTo>
                        <a:pt x="11" y="133"/>
                      </a:lnTo>
                      <a:lnTo>
                        <a:pt x="0" y="138"/>
                      </a:lnTo>
                      <a:lnTo>
                        <a:pt x="31" y="146"/>
                      </a:lnTo>
                      <a:lnTo>
                        <a:pt x="51" y="169"/>
                      </a:lnTo>
                      <a:lnTo>
                        <a:pt x="82" y="182"/>
                      </a:lnTo>
                      <a:lnTo>
                        <a:pt x="113" y="183"/>
                      </a:lnTo>
                      <a:lnTo>
                        <a:pt x="144" y="186"/>
                      </a:lnTo>
                      <a:lnTo>
                        <a:pt x="175" y="191"/>
                      </a:lnTo>
                      <a:lnTo>
                        <a:pt x="226" y="192"/>
                      </a:lnTo>
                      <a:lnTo>
                        <a:pt x="251" y="191"/>
                      </a:lnTo>
                      <a:lnTo>
                        <a:pt x="266" y="191"/>
                      </a:lnTo>
                      <a:lnTo>
                        <a:pt x="270" y="183"/>
                      </a:lnTo>
                      <a:lnTo>
                        <a:pt x="282" y="157"/>
                      </a:lnTo>
                      <a:lnTo>
                        <a:pt x="283" y="138"/>
                      </a:lnTo>
                      <a:lnTo>
                        <a:pt x="295" y="111"/>
                      </a:lnTo>
                      <a:lnTo>
                        <a:pt x="300" y="86"/>
                      </a:lnTo>
                      <a:lnTo>
                        <a:pt x="301" y="81"/>
                      </a:lnTo>
                      <a:lnTo>
                        <a:pt x="304" y="77"/>
                      </a:lnTo>
                      <a:lnTo>
                        <a:pt x="317" y="67"/>
                      </a:lnTo>
                      <a:lnTo>
                        <a:pt x="337" y="53"/>
                      </a:lnTo>
                      <a:lnTo>
                        <a:pt x="362" y="42"/>
                      </a:lnTo>
                      <a:lnTo>
                        <a:pt x="393" y="40"/>
                      </a:lnTo>
                      <a:lnTo>
                        <a:pt x="406" y="27"/>
                      </a:lnTo>
                      <a:lnTo>
                        <a:pt x="416" y="19"/>
                      </a:lnTo>
                      <a:lnTo>
                        <a:pt x="437" y="9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402" name="Group 170"/>
              <p:cNvGrpSpPr>
                <a:grpSpLocks/>
              </p:cNvGrpSpPr>
              <p:nvPr/>
            </p:nvGrpSpPr>
            <p:grpSpPr bwMode="auto">
              <a:xfrm>
                <a:off x="2967" y="2513"/>
                <a:ext cx="112" cy="78"/>
                <a:chOff x="2967" y="2513"/>
                <a:chExt cx="112" cy="78"/>
              </a:xfrm>
            </p:grpSpPr>
            <p:sp>
              <p:nvSpPr>
                <p:cNvPr id="351403" name="Freeform 171"/>
                <p:cNvSpPr>
                  <a:spLocks/>
                </p:cNvSpPr>
                <p:nvPr/>
              </p:nvSpPr>
              <p:spPr bwMode="auto">
                <a:xfrm>
                  <a:off x="2967" y="2532"/>
                  <a:ext cx="78" cy="57"/>
                </a:xfrm>
                <a:custGeom>
                  <a:avLst/>
                  <a:gdLst>
                    <a:gd name="T0" fmla="*/ 0 w 155"/>
                    <a:gd name="T1" fmla="*/ 4 h 114"/>
                    <a:gd name="T2" fmla="*/ 1 w 155"/>
                    <a:gd name="T3" fmla="*/ 25 h 114"/>
                    <a:gd name="T4" fmla="*/ 10 w 155"/>
                    <a:gd name="T5" fmla="*/ 47 h 114"/>
                    <a:gd name="T6" fmla="*/ 22 w 155"/>
                    <a:gd name="T7" fmla="*/ 66 h 114"/>
                    <a:gd name="T8" fmla="*/ 32 w 155"/>
                    <a:gd name="T9" fmla="*/ 80 h 114"/>
                    <a:gd name="T10" fmla="*/ 49 w 155"/>
                    <a:gd name="T11" fmla="*/ 94 h 114"/>
                    <a:gd name="T12" fmla="*/ 68 w 155"/>
                    <a:gd name="T13" fmla="*/ 106 h 114"/>
                    <a:gd name="T14" fmla="*/ 95 w 155"/>
                    <a:gd name="T15" fmla="*/ 114 h 114"/>
                    <a:gd name="T16" fmla="*/ 124 w 155"/>
                    <a:gd name="T17" fmla="*/ 112 h 114"/>
                    <a:gd name="T18" fmla="*/ 155 w 155"/>
                    <a:gd name="T19" fmla="*/ 108 h 114"/>
                    <a:gd name="T20" fmla="*/ 148 w 155"/>
                    <a:gd name="T21" fmla="*/ 75 h 114"/>
                    <a:gd name="T22" fmla="*/ 139 w 155"/>
                    <a:gd name="T23" fmla="*/ 44 h 114"/>
                    <a:gd name="T24" fmla="*/ 129 w 155"/>
                    <a:gd name="T25" fmla="*/ 25 h 114"/>
                    <a:gd name="T26" fmla="*/ 109 w 155"/>
                    <a:gd name="T27" fmla="*/ 9 h 114"/>
                    <a:gd name="T28" fmla="*/ 89 w 155"/>
                    <a:gd name="T29" fmla="*/ 1 h 114"/>
                    <a:gd name="T30" fmla="*/ 66 w 155"/>
                    <a:gd name="T31" fmla="*/ 0 h 114"/>
                    <a:gd name="T32" fmla="*/ 44 w 155"/>
                    <a:gd name="T33" fmla="*/ 0 h 114"/>
                    <a:gd name="T34" fmla="*/ 24 w 155"/>
                    <a:gd name="T35" fmla="*/ 0 h 114"/>
                    <a:gd name="T36" fmla="*/ 0 w 155"/>
                    <a:gd name="T37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14">
                      <a:moveTo>
                        <a:pt x="0" y="4"/>
                      </a:moveTo>
                      <a:lnTo>
                        <a:pt x="1" y="25"/>
                      </a:lnTo>
                      <a:lnTo>
                        <a:pt x="10" y="47"/>
                      </a:lnTo>
                      <a:lnTo>
                        <a:pt x="22" y="66"/>
                      </a:lnTo>
                      <a:lnTo>
                        <a:pt x="32" y="80"/>
                      </a:lnTo>
                      <a:lnTo>
                        <a:pt x="49" y="94"/>
                      </a:lnTo>
                      <a:lnTo>
                        <a:pt x="68" y="106"/>
                      </a:lnTo>
                      <a:lnTo>
                        <a:pt x="95" y="114"/>
                      </a:lnTo>
                      <a:lnTo>
                        <a:pt x="124" y="112"/>
                      </a:lnTo>
                      <a:lnTo>
                        <a:pt x="155" y="108"/>
                      </a:lnTo>
                      <a:lnTo>
                        <a:pt x="148" y="75"/>
                      </a:lnTo>
                      <a:lnTo>
                        <a:pt x="139" y="44"/>
                      </a:lnTo>
                      <a:lnTo>
                        <a:pt x="129" y="25"/>
                      </a:lnTo>
                      <a:lnTo>
                        <a:pt x="109" y="9"/>
                      </a:lnTo>
                      <a:lnTo>
                        <a:pt x="89" y="1"/>
                      </a:lnTo>
                      <a:lnTo>
                        <a:pt x="66" y="0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404" name="Group 172"/>
                <p:cNvGrpSpPr>
                  <a:grpSpLocks/>
                </p:cNvGrpSpPr>
                <p:nvPr/>
              </p:nvGrpSpPr>
              <p:grpSpPr bwMode="auto">
                <a:xfrm>
                  <a:off x="2971" y="2513"/>
                  <a:ext cx="108" cy="78"/>
                  <a:chOff x="2971" y="2513"/>
                  <a:chExt cx="108" cy="78"/>
                </a:xfrm>
              </p:grpSpPr>
              <p:sp>
                <p:nvSpPr>
                  <p:cNvPr id="351405" name="Freeform 173"/>
                  <p:cNvSpPr>
                    <a:spLocks/>
                  </p:cNvSpPr>
                  <p:nvPr/>
                </p:nvSpPr>
                <p:spPr bwMode="auto">
                  <a:xfrm>
                    <a:off x="2972" y="2530"/>
                    <a:ext cx="78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6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9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6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6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9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6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06" name="Freeform 174"/>
                  <p:cNvSpPr>
                    <a:spLocks/>
                  </p:cNvSpPr>
                  <p:nvPr/>
                </p:nvSpPr>
                <p:spPr bwMode="auto">
                  <a:xfrm>
                    <a:off x="2976" y="2533"/>
                    <a:ext cx="78" cy="58"/>
                  </a:xfrm>
                  <a:custGeom>
                    <a:avLst/>
                    <a:gdLst>
                      <a:gd name="T0" fmla="*/ 0 w 157"/>
                      <a:gd name="T1" fmla="*/ 4 h 115"/>
                      <a:gd name="T2" fmla="*/ 2 w 157"/>
                      <a:gd name="T3" fmla="*/ 25 h 115"/>
                      <a:gd name="T4" fmla="*/ 11 w 157"/>
                      <a:gd name="T5" fmla="*/ 47 h 115"/>
                      <a:gd name="T6" fmla="*/ 22 w 157"/>
                      <a:gd name="T7" fmla="*/ 68 h 115"/>
                      <a:gd name="T8" fmla="*/ 33 w 157"/>
                      <a:gd name="T9" fmla="*/ 81 h 115"/>
                      <a:gd name="T10" fmla="*/ 49 w 157"/>
                      <a:gd name="T11" fmla="*/ 96 h 115"/>
                      <a:gd name="T12" fmla="*/ 68 w 157"/>
                      <a:gd name="T13" fmla="*/ 108 h 115"/>
                      <a:gd name="T14" fmla="*/ 96 w 157"/>
                      <a:gd name="T15" fmla="*/ 115 h 115"/>
                      <a:gd name="T16" fmla="*/ 126 w 157"/>
                      <a:gd name="T17" fmla="*/ 114 h 115"/>
                      <a:gd name="T18" fmla="*/ 157 w 157"/>
                      <a:gd name="T19" fmla="*/ 109 h 115"/>
                      <a:gd name="T20" fmla="*/ 149 w 157"/>
                      <a:gd name="T21" fmla="*/ 77 h 115"/>
                      <a:gd name="T22" fmla="*/ 141 w 157"/>
                      <a:gd name="T23" fmla="*/ 44 h 115"/>
                      <a:gd name="T24" fmla="*/ 130 w 157"/>
                      <a:gd name="T25" fmla="*/ 25 h 115"/>
                      <a:gd name="T26" fmla="*/ 111 w 157"/>
                      <a:gd name="T27" fmla="*/ 9 h 115"/>
                      <a:gd name="T28" fmla="*/ 90 w 157"/>
                      <a:gd name="T29" fmla="*/ 1 h 115"/>
                      <a:gd name="T30" fmla="*/ 67 w 157"/>
                      <a:gd name="T31" fmla="*/ 0 h 115"/>
                      <a:gd name="T32" fmla="*/ 45 w 157"/>
                      <a:gd name="T33" fmla="*/ 0 h 115"/>
                      <a:gd name="T34" fmla="*/ 24 w 157"/>
                      <a:gd name="T35" fmla="*/ 0 h 115"/>
                      <a:gd name="T36" fmla="*/ 0 w 157"/>
                      <a:gd name="T37" fmla="*/ 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7" h="115">
                        <a:moveTo>
                          <a:pt x="0" y="4"/>
                        </a:moveTo>
                        <a:lnTo>
                          <a:pt x="2" y="25"/>
                        </a:lnTo>
                        <a:lnTo>
                          <a:pt x="11" y="47"/>
                        </a:lnTo>
                        <a:lnTo>
                          <a:pt x="22" y="68"/>
                        </a:lnTo>
                        <a:lnTo>
                          <a:pt x="33" y="81"/>
                        </a:lnTo>
                        <a:lnTo>
                          <a:pt x="49" y="96"/>
                        </a:lnTo>
                        <a:lnTo>
                          <a:pt x="68" y="108"/>
                        </a:lnTo>
                        <a:lnTo>
                          <a:pt x="96" y="115"/>
                        </a:lnTo>
                        <a:lnTo>
                          <a:pt x="126" y="114"/>
                        </a:lnTo>
                        <a:lnTo>
                          <a:pt x="157" y="109"/>
                        </a:lnTo>
                        <a:lnTo>
                          <a:pt x="149" y="77"/>
                        </a:lnTo>
                        <a:lnTo>
                          <a:pt x="141" y="44"/>
                        </a:lnTo>
                        <a:lnTo>
                          <a:pt x="130" y="25"/>
                        </a:lnTo>
                        <a:lnTo>
                          <a:pt x="111" y="9"/>
                        </a:lnTo>
                        <a:lnTo>
                          <a:pt x="90" y="1"/>
                        </a:lnTo>
                        <a:lnTo>
                          <a:pt x="67" y="0"/>
                        </a:lnTo>
                        <a:lnTo>
                          <a:pt x="45" y="0"/>
                        </a:lnTo>
                        <a:lnTo>
                          <a:pt x="2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07" name="Freeform 175"/>
                  <p:cNvSpPr>
                    <a:spLocks/>
                  </p:cNvSpPr>
                  <p:nvPr/>
                </p:nvSpPr>
                <p:spPr bwMode="auto">
                  <a:xfrm>
                    <a:off x="2975" y="2531"/>
                    <a:ext cx="77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5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8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5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5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8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5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D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08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2992" y="2533"/>
                    <a:ext cx="52" cy="51"/>
                  </a:xfrm>
                  <a:prstGeom prst="ellipse">
                    <a:avLst/>
                  </a:pr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09" name="Arc 177"/>
                  <p:cNvSpPr>
                    <a:spLocks/>
                  </p:cNvSpPr>
                  <p:nvPr/>
                </p:nvSpPr>
                <p:spPr bwMode="auto">
                  <a:xfrm>
                    <a:off x="2993" y="2533"/>
                    <a:ext cx="48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5950 w 43200"/>
                      <a:gd name="T1" fmla="*/ 5456 h 43200"/>
                      <a:gd name="T2" fmla="*/ 29778 w 43200"/>
                      <a:gd name="T3" fmla="*/ 1608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</a:path>
                      <a:path w="43200" h="43200" stroke="0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10" name="Freeform 178"/>
                  <p:cNvSpPr>
                    <a:spLocks/>
                  </p:cNvSpPr>
                  <p:nvPr/>
                </p:nvSpPr>
                <p:spPr bwMode="auto">
                  <a:xfrm>
                    <a:off x="2971" y="2513"/>
                    <a:ext cx="108" cy="76"/>
                  </a:xfrm>
                  <a:custGeom>
                    <a:avLst/>
                    <a:gdLst>
                      <a:gd name="T0" fmla="*/ 0 w 216"/>
                      <a:gd name="T1" fmla="*/ 34 h 151"/>
                      <a:gd name="T2" fmla="*/ 15 w 216"/>
                      <a:gd name="T3" fmla="*/ 21 h 151"/>
                      <a:gd name="T4" fmla="*/ 36 w 216"/>
                      <a:gd name="T5" fmla="*/ 7 h 151"/>
                      <a:gd name="T6" fmla="*/ 55 w 216"/>
                      <a:gd name="T7" fmla="*/ 1 h 151"/>
                      <a:gd name="T8" fmla="*/ 70 w 216"/>
                      <a:gd name="T9" fmla="*/ 0 h 151"/>
                      <a:gd name="T10" fmla="*/ 90 w 216"/>
                      <a:gd name="T11" fmla="*/ 0 h 151"/>
                      <a:gd name="T12" fmla="*/ 119 w 216"/>
                      <a:gd name="T13" fmla="*/ 4 h 151"/>
                      <a:gd name="T14" fmla="*/ 145 w 216"/>
                      <a:gd name="T15" fmla="*/ 12 h 151"/>
                      <a:gd name="T16" fmla="*/ 172 w 216"/>
                      <a:gd name="T17" fmla="*/ 22 h 151"/>
                      <a:gd name="T18" fmla="*/ 194 w 216"/>
                      <a:gd name="T19" fmla="*/ 38 h 151"/>
                      <a:gd name="T20" fmla="*/ 209 w 216"/>
                      <a:gd name="T21" fmla="*/ 53 h 151"/>
                      <a:gd name="T22" fmla="*/ 216 w 216"/>
                      <a:gd name="T23" fmla="*/ 72 h 151"/>
                      <a:gd name="T24" fmla="*/ 216 w 216"/>
                      <a:gd name="T25" fmla="*/ 89 h 151"/>
                      <a:gd name="T26" fmla="*/ 209 w 216"/>
                      <a:gd name="T27" fmla="*/ 117 h 151"/>
                      <a:gd name="T28" fmla="*/ 200 w 216"/>
                      <a:gd name="T29" fmla="*/ 133 h 151"/>
                      <a:gd name="T30" fmla="*/ 185 w 216"/>
                      <a:gd name="T31" fmla="*/ 145 h 151"/>
                      <a:gd name="T32" fmla="*/ 169 w 216"/>
                      <a:gd name="T33" fmla="*/ 149 h 151"/>
                      <a:gd name="T34" fmla="*/ 160 w 216"/>
                      <a:gd name="T35" fmla="*/ 151 h 151"/>
                      <a:gd name="T36" fmla="*/ 150 w 216"/>
                      <a:gd name="T37" fmla="*/ 112 h 151"/>
                      <a:gd name="T38" fmla="*/ 141 w 216"/>
                      <a:gd name="T39" fmla="*/ 89 h 151"/>
                      <a:gd name="T40" fmla="*/ 127 w 216"/>
                      <a:gd name="T41" fmla="*/ 71 h 151"/>
                      <a:gd name="T42" fmla="*/ 116 w 216"/>
                      <a:gd name="T43" fmla="*/ 62 h 151"/>
                      <a:gd name="T44" fmla="*/ 99 w 216"/>
                      <a:gd name="T45" fmla="*/ 52 h 151"/>
                      <a:gd name="T46" fmla="*/ 80 w 216"/>
                      <a:gd name="T47" fmla="*/ 44 h 151"/>
                      <a:gd name="T48" fmla="*/ 61 w 216"/>
                      <a:gd name="T49" fmla="*/ 40 h 151"/>
                      <a:gd name="T50" fmla="*/ 39 w 216"/>
                      <a:gd name="T51" fmla="*/ 37 h 151"/>
                      <a:gd name="T52" fmla="*/ 0 w 216"/>
                      <a:gd name="T53" fmla="*/ 3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16" h="151">
                        <a:moveTo>
                          <a:pt x="0" y="34"/>
                        </a:moveTo>
                        <a:lnTo>
                          <a:pt x="15" y="21"/>
                        </a:lnTo>
                        <a:lnTo>
                          <a:pt x="36" y="7"/>
                        </a:lnTo>
                        <a:lnTo>
                          <a:pt x="55" y="1"/>
                        </a:lnTo>
                        <a:lnTo>
                          <a:pt x="70" y="0"/>
                        </a:lnTo>
                        <a:lnTo>
                          <a:pt x="90" y="0"/>
                        </a:lnTo>
                        <a:lnTo>
                          <a:pt x="119" y="4"/>
                        </a:lnTo>
                        <a:lnTo>
                          <a:pt x="145" y="12"/>
                        </a:lnTo>
                        <a:lnTo>
                          <a:pt x="172" y="22"/>
                        </a:lnTo>
                        <a:lnTo>
                          <a:pt x="194" y="38"/>
                        </a:lnTo>
                        <a:lnTo>
                          <a:pt x="209" y="53"/>
                        </a:lnTo>
                        <a:lnTo>
                          <a:pt x="216" y="72"/>
                        </a:lnTo>
                        <a:lnTo>
                          <a:pt x="216" y="89"/>
                        </a:lnTo>
                        <a:lnTo>
                          <a:pt x="209" y="117"/>
                        </a:lnTo>
                        <a:lnTo>
                          <a:pt x="200" y="133"/>
                        </a:lnTo>
                        <a:lnTo>
                          <a:pt x="185" y="145"/>
                        </a:lnTo>
                        <a:lnTo>
                          <a:pt x="169" y="149"/>
                        </a:lnTo>
                        <a:lnTo>
                          <a:pt x="160" y="151"/>
                        </a:lnTo>
                        <a:lnTo>
                          <a:pt x="150" y="112"/>
                        </a:lnTo>
                        <a:lnTo>
                          <a:pt x="141" y="89"/>
                        </a:lnTo>
                        <a:lnTo>
                          <a:pt x="127" y="71"/>
                        </a:lnTo>
                        <a:lnTo>
                          <a:pt x="116" y="62"/>
                        </a:lnTo>
                        <a:lnTo>
                          <a:pt x="99" y="52"/>
                        </a:lnTo>
                        <a:lnTo>
                          <a:pt x="80" y="44"/>
                        </a:lnTo>
                        <a:lnTo>
                          <a:pt x="61" y="40"/>
                        </a:lnTo>
                        <a:lnTo>
                          <a:pt x="39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1411" name="Freeform 179"/>
              <p:cNvSpPr>
                <a:spLocks/>
              </p:cNvSpPr>
              <p:nvPr/>
            </p:nvSpPr>
            <p:spPr bwMode="auto">
              <a:xfrm>
                <a:off x="2737" y="2386"/>
                <a:ext cx="408" cy="297"/>
              </a:xfrm>
              <a:custGeom>
                <a:avLst/>
                <a:gdLst>
                  <a:gd name="T0" fmla="*/ 0 w 816"/>
                  <a:gd name="T1" fmla="*/ 0 h 594"/>
                  <a:gd name="T2" fmla="*/ 124 w 816"/>
                  <a:gd name="T3" fmla="*/ 35 h 594"/>
                  <a:gd name="T4" fmla="*/ 213 w 816"/>
                  <a:gd name="T5" fmla="*/ 44 h 594"/>
                  <a:gd name="T6" fmla="*/ 275 w 816"/>
                  <a:gd name="T7" fmla="*/ 62 h 594"/>
                  <a:gd name="T8" fmla="*/ 331 w 816"/>
                  <a:gd name="T9" fmla="*/ 72 h 594"/>
                  <a:gd name="T10" fmla="*/ 381 w 816"/>
                  <a:gd name="T11" fmla="*/ 79 h 594"/>
                  <a:gd name="T12" fmla="*/ 425 w 816"/>
                  <a:gd name="T13" fmla="*/ 88 h 594"/>
                  <a:gd name="T14" fmla="*/ 479 w 816"/>
                  <a:gd name="T15" fmla="*/ 97 h 594"/>
                  <a:gd name="T16" fmla="*/ 532 w 816"/>
                  <a:gd name="T17" fmla="*/ 106 h 594"/>
                  <a:gd name="T18" fmla="*/ 567 w 816"/>
                  <a:gd name="T19" fmla="*/ 119 h 594"/>
                  <a:gd name="T20" fmla="*/ 603 w 816"/>
                  <a:gd name="T21" fmla="*/ 150 h 594"/>
                  <a:gd name="T22" fmla="*/ 656 w 816"/>
                  <a:gd name="T23" fmla="*/ 177 h 594"/>
                  <a:gd name="T24" fmla="*/ 700 w 816"/>
                  <a:gd name="T25" fmla="*/ 212 h 594"/>
                  <a:gd name="T26" fmla="*/ 745 w 816"/>
                  <a:gd name="T27" fmla="*/ 266 h 594"/>
                  <a:gd name="T28" fmla="*/ 765 w 816"/>
                  <a:gd name="T29" fmla="*/ 292 h 594"/>
                  <a:gd name="T30" fmla="*/ 789 w 816"/>
                  <a:gd name="T31" fmla="*/ 328 h 594"/>
                  <a:gd name="T32" fmla="*/ 799 w 816"/>
                  <a:gd name="T33" fmla="*/ 354 h 594"/>
                  <a:gd name="T34" fmla="*/ 807 w 816"/>
                  <a:gd name="T35" fmla="*/ 381 h 594"/>
                  <a:gd name="T36" fmla="*/ 816 w 816"/>
                  <a:gd name="T37" fmla="*/ 425 h 594"/>
                  <a:gd name="T38" fmla="*/ 789 w 816"/>
                  <a:gd name="T39" fmla="*/ 487 h 594"/>
                  <a:gd name="T40" fmla="*/ 777 w 816"/>
                  <a:gd name="T41" fmla="*/ 508 h 594"/>
                  <a:gd name="T42" fmla="*/ 754 w 816"/>
                  <a:gd name="T43" fmla="*/ 532 h 594"/>
                  <a:gd name="T44" fmla="*/ 723 w 816"/>
                  <a:gd name="T45" fmla="*/ 549 h 594"/>
                  <a:gd name="T46" fmla="*/ 692 w 816"/>
                  <a:gd name="T47" fmla="*/ 558 h 594"/>
                  <a:gd name="T48" fmla="*/ 652 w 816"/>
                  <a:gd name="T49" fmla="*/ 567 h 594"/>
                  <a:gd name="T50" fmla="*/ 621 w 816"/>
                  <a:gd name="T51" fmla="*/ 567 h 594"/>
                  <a:gd name="T52" fmla="*/ 567 w 816"/>
                  <a:gd name="T53" fmla="*/ 576 h 594"/>
                  <a:gd name="T54" fmla="*/ 538 w 816"/>
                  <a:gd name="T55" fmla="*/ 579 h 594"/>
                  <a:gd name="T56" fmla="*/ 514 w 816"/>
                  <a:gd name="T57" fmla="*/ 576 h 594"/>
                  <a:gd name="T58" fmla="*/ 461 w 816"/>
                  <a:gd name="T59" fmla="*/ 585 h 594"/>
                  <a:gd name="T60" fmla="*/ 399 w 816"/>
                  <a:gd name="T61" fmla="*/ 594 h 594"/>
                  <a:gd name="T62" fmla="*/ 310 w 816"/>
                  <a:gd name="T63" fmla="*/ 594 h 594"/>
                  <a:gd name="T64" fmla="*/ 230 w 816"/>
                  <a:gd name="T65" fmla="*/ 585 h 594"/>
                  <a:gd name="T66" fmla="*/ 177 w 816"/>
                  <a:gd name="T67" fmla="*/ 567 h 594"/>
                  <a:gd name="T68" fmla="*/ 44 w 816"/>
                  <a:gd name="T69" fmla="*/ 496 h 594"/>
                  <a:gd name="T70" fmla="*/ 0 w 816"/>
                  <a:gd name="T71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6" h="594">
                    <a:moveTo>
                      <a:pt x="0" y="0"/>
                    </a:moveTo>
                    <a:lnTo>
                      <a:pt x="124" y="35"/>
                    </a:lnTo>
                    <a:lnTo>
                      <a:pt x="213" y="44"/>
                    </a:lnTo>
                    <a:lnTo>
                      <a:pt x="275" y="62"/>
                    </a:lnTo>
                    <a:lnTo>
                      <a:pt x="331" y="72"/>
                    </a:lnTo>
                    <a:lnTo>
                      <a:pt x="381" y="79"/>
                    </a:lnTo>
                    <a:lnTo>
                      <a:pt x="425" y="88"/>
                    </a:lnTo>
                    <a:lnTo>
                      <a:pt x="479" y="97"/>
                    </a:lnTo>
                    <a:lnTo>
                      <a:pt x="532" y="106"/>
                    </a:lnTo>
                    <a:lnTo>
                      <a:pt x="567" y="119"/>
                    </a:lnTo>
                    <a:lnTo>
                      <a:pt x="603" y="150"/>
                    </a:lnTo>
                    <a:lnTo>
                      <a:pt x="656" y="177"/>
                    </a:lnTo>
                    <a:lnTo>
                      <a:pt x="700" y="212"/>
                    </a:lnTo>
                    <a:lnTo>
                      <a:pt x="745" y="266"/>
                    </a:lnTo>
                    <a:lnTo>
                      <a:pt x="765" y="292"/>
                    </a:lnTo>
                    <a:lnTo>
                      <a:pt x="789" y="328"/>
                    </a:lnTo>
                    <a:lnTo>
                      <a:pt x="799" y="354"/>
                    </a:lnTo>
                    <a:lnTo>
                      <a:pt x="807" y="381"/>
                    </a:lnTo>
                    <a:lnTo>
                      <a:pt x="816" y="425"/>
                    </a:lnTo>
                    <a:lnTo>
                      <a:pt x="789" y="487"/>
                    </a:lnTo>
                    <a:lnTo>
                      <a:pt x="777" y="508"/>
                    </a:lnTo>
                    <a:lnTo>
                      <a:pt x="754" y="532"/>
                    </a:lnTo>
                    <a:lnTo>
                      <a:pt x="723" y="549"/>
                    </a:lnTo>
                    <a:lnTo>
                      <a:pt x="692" y="558"/>
                    </a:lnTo>
                    <a:lnTo>
                      <a:pt x="652" y="567"/>
                    </a:lnTo>
                    <a:lnTo>
                      <a:pt x="621" y="567"/>
                    </a:lnTo>
                    <a:lnTo>
                      <a:pt x="567" y="576"/>
                    </a:lnTo>
                    <a:lnTo>
                      <a:pt x="538" y="579"/>
                    </a:lnTo>
                    <a:lnTo>
                      <a:pt x="514" y="576"/>
                    </a:lnTo>
                    <a:lnTo>
                      <a:pt x="461" y="585"/>
                    </a:lnTo>
                    <a:lnTo>
                      <a:pt x="399" y="594"/>
                    </a:lnTo>
                    <a:lnTo>
                      <a:pt x="310" y="594"/>
                    </a:lnTo>
                    <a:lnTo>
                      <a:pt x="230" y="585"/>
                    </a:lnTo>
                    <a:lnTo>
                      <a:pt x="177" y="567"/>
                    </a:lnTo>
                    <a:lnTo>
                      <a:pt x="44" y="49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412" name="Group 180"/>
              <p:cNvGrpSpPr>
                <a:grpSpLocks/>
              </p:cNvGrpSpPr>
              <p:nvPr/>
            </p:nvGrpSpPr>
            <p:grpSpPr bwMode="auto">
              <a:xfrm>
                <a:off x="1255" y="1978"/>
                <a:ext cx="1567" cy="835"/>
                <a:chOff x="1255" y="1978"/>
                <a:chExt cx="1567" cy="835"/>
              </a:xfrm>
            </p:grpSpPr>
            <p:sp>
              <p:nvSpPr>
                <p:cNvPr id="351413" name="Freeform 181"/>
                <p:cNvSpPr>
                  <a:spLocks/>
                </p:cNvSpPr>
                <p:nvPr/>
              </p:nvSpPr>
              <p:spPr bwMode="auto">
                <a:xfrm>
                  <a:off x="1255" y="1978"/>
                  <a:ext cx="1567" cy="835"/>
                </a:xfrm>
                <a:custGeom>
                  <a:avLst/>
                  <a:gdLst>
                    <a:gd name="T0" fmla="*/ 284 w 3135"/>
                    <a:gd name="T1" fmla="*/ 826 h 1671"/>
                    <a:gd name="T2" fmla="*/ 405 w 3135"/>
                    <a:gd name="T3" fmla="*/ 711 h 1671"/>
                    <a:gd name="T4" fmla="*/ 506 w 3135"/>
                    <a:gd name="T5" fmla="*/ 587 h 1671"/>
                    <a:gd name="T6" fmla="*/ 630 w 3135"/>
                    <a:gd name="T7" fmla="*/ 426 h 1671"/>
                    <a:gd name="T8" fmla="*/ 754 w 3135"/>
                    <a:gd name="T9" fmla="*/ 302 h 1671"/>
                    <a:gd name="T10" fmla="*/ 865 w 3135"/>
                    <a:gd name="T11" fmla="*/ 210 h 1671"/>
                    <a:gd name="T12" fmla="*/ 1017 w 3135"/>
                    <a:gd name="T13" fmla="*/ 117 h 1671"/>
                    <a:gd name="T14" fmla="*/ 1143 w 3135"/>
                    <a:gd name="T15" fmla="*/ 68 h 1671"/>
                    <a:gd name="T16" fmla="*/ 1306 w 3135"/>
                    <a:gd name="T17" fmla="*/ 25 h 1671"/>
                    <a:gd name="T18" fmla="*/ 1572 w 3135"/>
                    <a:gd name="T19" fmla="*/ 0 h 1671"/>
                    <a:gd name="T20" fmla="*/ 1820 w 3135"/>
                    <a:gd name="T21" fmla="*/ 3 h 1671"/>
                    <a:gd name="T22" fmla="*/ 2051 w 3135"/>
                    <a:gd name="T23" fmla="*/ 39 h 1671"/>
                    <a:gd name="T24" fmla="*/ 2295 w 3135"/>
                    <a:gd name="T25" fmla="*/ 117 h 1671"/>
                    <a:gd name="T26" fmla="*/ 2523 w 3135"/>
                    <a:gd name="T27" fmla="*/ 223 h 1671"/>
                    <a:gd name="T28" fmla="*/ 2685 w 3135"/>
                    <a:gd name="T29" fmla="*/ 324 h 1671"/>
                    <a:gd name="T30" fmla="*/ 2796 w 3135"/>
                    <a:gd name="T31" fmla="*/ 426 h 1671"/>
                    <a:gd name="T32" fmla="*/ 2886 w 3135"/>
                    <a:gd name="T33" fmla="*/ 559 h 1671"/>
                    <a:gd name="T34" fmla="*/ 3002 w 3135"/>
                    <a:gd name="T35" fmla="*/ 729 h 1671"/>
                    <a:gd name="T36" fmla="*/ 3090 w 3135"/>
                    <a:gd name="T37" fmla="*/ 809 h 1671"/>
                    <a:gd name="T38" fmla="*/ 3108 w 3135"/>
                    <a:gd name="T39" fmla="*/ 1004 h 1671"/>
                    <a:gd name="T40" fmla="*/ 3126 w 3135"/>
                    <a:gd name="T41" fmla="*/ 1137 h 1671"/>
                    <a:gd name="T42" fmla="*/ 3108 w 3135"/>
                    <a:gd name="T43" fmla="*/ 1297 h 1671"/>
                    <a:gd name="T44" fmla="*/ 2993 w 3135"/>
                    <a:gd name="T45" fmla="*/ 1421 h 1671"/>
                    <a:gd name="T46" fmla="*/ 2895 w 3135"/>
                    <a:gd name="T47" fmla="*/ 1501 h 1671"/>
                    <a:gd name="T48" fmla="*/ 2743 w 3135"/>
                    <a:gd name="T49" fmla="*/ 1617 h 1671"/>
                    <a:gd name="T50" fmla="*/ 2592 w 3135"/>
                    <a:gd name="T51" fmla="*/ 1653 h 1671"/>
                    <a:gd name="T52" fmla="*/ 2477 w 3135"/>
                    <a:gd name="T53" fmla="*/ 1662 h 1671"/>
                    <a:gd name="T54" fmla="*/ 2308 w 3135"/>
                    <a:gd name="T55" fmla="*/ 1662 h 1671"/>
                    <a:gd name="T56" fmla="*/ 2095 w 3135"/>
                    <a:gd name="T57" fmla="*/ 1671 h 1671"/>
                    <a:gd name="T58" fmla="*/ 1882 w 3135"/>
                    <a:gd name="T59" fmla="*/ 1671 h 1671"/>
                    <a:gd name="T60" fmla="*/ 1718 w 3135"/>
                    <a:gd name="T61" fmla="*/ 1662 h 1671"/>
                    <a:gd name="T62" fmla="*/ 1536 w 3135"/>
                    <a:gd name="T63" fmla="*/ 1648 h 1671"/>
                    <a:gd name="T64" fmla="*/ 1363 w 3135"/>
                    <a:gd name="T65" fmla="*/ 1635 h 1671"/>
                    <a:gd name="T66" fmla="*/ 1155 w 3135"/>
                    <a:gd name="T67" fmla="*/ 1644 h 1671"/>
                    <a:gd name="T68" fmla="*/ 969 w 3135"/>
                    <a:gd name="T69" fmla="*/ 1635 h 1671"/>
                    <a:gd name="T70" fmla="*/ 781 w 3135"/>
                    <a:gd name="T71" fmla="*/ 1564 h 1671"/>
                    <a:gd name="T72" fmla="*/ 621 w 3135"/>
                    <a:gd name="T73" fmla="*/ 1501 h 1671"/>
                    <a:gd name="T74" fmla="*/ 479 w 3135"/>
                    <a:gd name="T75" fmla="*/ 1421 h 1671"/>
                    <a:gd name="T76" fmla="*/ 266 w 3135"/>
                    <a:gd name="T77" fmla="*/ 1332 h 1671"/>
                    <a:gd name="T78" fmla="*/ 96 w 3135"/>
                    <a:gd name="T79" fmla="*/ 1195 h 1671"/>
                    <a:gd name="T80" fmla="*/ 0 w 3135"/>
                    <a:gd name="T81" fmla="*/ 1030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35" h="1671">
                      <a:moveTo>
                        <a:pt x="169" y="897"/>
                      </a:moveTo>
                      <a:lnTo>
                        <a:pt x="284" y="826"/>
                      </a:lnTo>
                      <a:lnTo>
                        <a:pt x="343" y="766"/>
                      </a:lnTo>
                      <a:lnTo>
                        <a:pt x="405" y="711"/>
                      </a:lnTo>
                      <a:lnTo>
                        <a:pt x="448" y="667"/>
                      </a:lnTo>
                      <a:lnTo>
                        <a:pt x="506" y="587"/>
                      </a:lnTo>
                      <a:lnTo>
                        <a:pt x="577" y="498"/>
                      </a:lnTo>
                      <a:lnTo>
                        <a:pt x="630" y="426"/>
                      </a:lnTo>
                      <a:lnTo>
                        <a:pt x="692" y="355"/>
                      </a:lnTo>
                      <a:lnTo>
                        <a:pt x="754" y="302"/>
                      </a:lnTo>
                      <a:lnTo>
                        <a:pt x="808" y="257"/>
                      </a:lnTo>
                      <a:lnTo>
                        <a:pt x="865" y="210"/>
                      </a:lnTo>
                      <a:lnTo>
                        <a:pt x="945" y="161"/>
                      </a:lnTo>
                      <a:lnTo>
                        <a:pt x="1017" y="117"/>
                      </a:lnTo>
                      <a:lnTo>
                        <a:pt x="1091" y="86"/>
                      </a:lnTo>
                      <a:lnTo>
                        <a:pt x="1143" y="68"/>
                      </a:lnTo>
                      <a:lnTo>
                        <a:pt x="1217" y="46"/>
                      </a:lnTo>
                      <a:lnTo>
                        <a:pt x="1306" y="25"/>
                      </a:lnTo>
                      <a:lnTo>
                        <a:pt x="1429" y="9"/>
                      </a:lnTo>
                      <a:lnTo>
                        <a:pt x="1572" y="0"/>
                      </a:lnTo>
                      <a:lnTo>
                        <a:pt x="1705" y="0"/>
                      </a:lnTo>
                      <a:lnTo>
                        <a:pt x="1820" y="3"/>
                      </a:lnTo>
                      <a:lnTo>
                        <a:pt x="1927" y="18"/>
                      </a:lnTo>
                      <a:lnTo>
                        <a:pt x="2051" y="39"/>
                      </a:lnTo>
                      <a:lnTo>
                        <a:pt x="2175" y="71"/>
                      </a:lnTo>
                      <a:lnTo>
                        <a:pt x="2295" y="117"/>
                      </a:lnTo>
                      <a:lnTo>
                        <a:pt x="2409" y="167"/>
                      </a:lnTo>
                      <a:lnTo>
                        <a:pt x="2523" y="223"/>
                      </a:lnTo>
                      <a:lnTo>
                        <a:pt x="2610" y="271"/>
                      </a:lnTo>
                      <a:lnTo>
                        <a:pt x="2685" y="324"/>
                      </a:lnTo>
                      <a:lnTo>
                        <a:pt x="2743" y="371"/>
                      </a:lnTo>
                      <a:lnTo>
                        <a:pt x="2796" y="426"/>
                      </a:lnTo>
                      <a:lnTo>
                        <a:pt x="2848" y="498"/>
                      </a:lnTo>
                      <a:lnTo>
                        <a:pt x="2886" y="559"/>
                      </a:lnTo>
                      <a:lnTo>
                        <a:pt x="2948" y="658"/>
                      </a:lnTo>
                      <a:lnTo>
                        <a:pt x="3002" y="729"/>
                      </a:lnTo>
                      <a:lnTo>
                        <a:pt x="3037" y="773"/>
                      </a:lnTo>
                      <a:lnTo>
                        <a:pt x="3090" y="809"/>
                      </a:lnTo>
                      <a:lnTo>
                        <a:pt x="3135" y="826"/>
                      </a:lnTo>
                      <a:lnTo>
                        <a:pt x="3108" y="1004"/>
                      </a:lnTo>
                      <a:lnTo>
                        <a:pt x="3117" y="1057"/>
                      </a:lnTo>
                      <a:lnTo>
                        <a:pt x="3126" y="1137"/>
                      </a:lnTo>
                      <a:lnTo>
                        <a:pt x="3126" y="1208"/>
                      </a:lnTo>
                      <a:lnTo>
                        <a:pt x="3108" y="1297"/>
                      </a:lnTo>
                      <a:lnTo>
                        <a:pt x="3046" y="1394"/>
                      </a:lnTo>
                      <a:lnTo>
                        <a:pt x="2993" y="1421"/>
                      </a:lnTo>
                      <a:lnTo>
                        <a:pt x="2939" y="1438"/>
                      </a:lnTo>
                      <a:lnTo>
                        <a:pt x="2895" y="1501"/>
                      </a:lnTo>
                      <a:lnTo>
                        <a:pt x="2832" y="1573"/>
                      </a:lnTo>
                      <a:lnTo>
                        <a:pt x="2743" y="1617"/>
                      </a:lnTo>
                      <a:lnTo>
                        <a:pt x="2654" y="1644"/>
                      </a:lnTo>
                      <a:lnTo>
                        <a:pt x="2592" y="1653"/>
                      </a:lnTo>
                      <a:lnTo>
                        <a:pt x="2557" y="1644"/>
                      </a:lnTo>
                      <a:lnTo>
                        <a:pt x="2477" y="1662"/>
                      </a:lnTo>
                      <a:lnTo>
                        <a:pt x="2397" y="1662"/>
                      </a:lnTo>
                      <a:lnTo>
                        <a:pt x="2308" y="1662"/>
                      </a:lnTo>
                      <a:lnTo>
                        <a:pt x="2206" y="1662"/>
                      </a:lnTo>
                      <a:lnTo>
                        <a:pt x="2095" y="1671"/>
                      </a:lnTo>
                      <a:lnTo>
                        <a:pt x="1971" y="1671"/>
                      </a:lnTo>
                      <a:lnTo>
                        <a:pt x="1882" y="1671"/>
                      </a:lnTo>
                      <a:lnTo>
                        <a:pt x="1811" y="1671"/>
                      </a:lnTo>
                      <a:lnTo>
                        <a:pt x="1718" y="1662"/>
                      </a:lnTo>
                      <a:lnTo>
                        <a:pt x="1625" y="1653"/>
                      </a:lnTo>
                      <a:lnTo>
                        <a:pt x="1536" y="1648"/>
                      </a:lnTo>
                      <a:lnTo>
                        <a:pt x="1461" y="1644"/>
                      </a:lnTo>
                      <a:lnTo>
                        <a:pt x="1363" y="1635"/>
                      </a:lnTo>
                      <a:lnTo>
                        <a:pt x="1279" y="1635"/>
                      </a:lnTo>
                      <a:lnTo>
                        <a:pt x="1155" y="1644"/>
                      </a:lnTo>
                      <a:lnTo>
                        <a:pt x="1075" y="1644"/>
                      </a:lnTo>
                      <a:lnTo>
                        <a:pt x="969" y="1635"/>
                      </a:lnTo>
                      <a:lnTo>
                        <a:pt x="843" y="1600"/>
                      </a:lnTo>
                      <a:lnTo>
                        <a:pt x="781" y="1564"/>
                      </a:lnTo>
                      <a:lnTo>
                        <a:pt x="710" y="1537"/>
                      </a:lnTo>
                      <a:lnTo>
                        <a:pt x="621" y="1501"/>
                      </a:lnTo>
                      <a:lnTo>
                        <a:pt x="524" y="1447"/>
                      </a:lnTo>
                      <a:lnTo>
                        <a:pt x="479" y="1421"/>
                      </a:lnTo>
                      <a:lnTo>
                        <a:pt x="382" y="1385"/>
                      </a:lnTo>
                      <a:lnTo>
                        <a:pt x="266" y="1332"/>
                      </a:lnTo>
                      <a:lnTo>
                        <a:pt x="160" y="1261"/>
                      </a:lnTo>
                      <a:lnTo>
                        <a:pt x="96" y="1195"/>
                      </a:lnTo>
                      <a:lnTo>
                        <a:pt x="42" y="1125"/>
                      </a:lnTo>
                      <a:lnTo>
                        <a:pt x="0" y="1030"/>
                      </a:lnTo>
                      <a:lnTo>
                        <a:pt x="169" y="897"/>
                      </a:lnTo>
                      <a:close/>
                    </a:path>
                  </a:pathLst>
                </a:custGeom>
                <a:solidFill>
                  <a:srgbClr val="5FD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414" name="Group 182"/>
                <p:cNvGrpSpPr>
                  <a:grpSpLocks/>
                </p:cNvGrpSpPr>
                <p:nvPr/>
              </p:nvGrpSpPr>
              <p:grpSpPr bwMode="auto">
                <a:xfrm>
                  <a:off x="1260" y="1978"/>
                  <a:ext cx="1554" cy="825"/>
                  <a:chOff x="1260" y="1978"/>
                  <a:chExt cx="1554" cy="825"/>
                </a:xfrm>
              </p:grpSpPr>
              <p:sp>
                <p:nvSpPr>
                  <p:cNvPr id="351415" name="Freeform 183"/>
                  <p:cNvSpPr>
                    <a:spLocks/>
                  </p:cNvSpPr>
                  <p:nvPr/>
                </p:nvSpPr>
                <p:spPr bwMode="auto">
                  <a:xfrm>
                    <a:off x="2373" y="2612"/>
                    <a:ext cx="164" cy="187"/>
                  </a:xfrm>
                  <a:custGeom>
                    <a:avLst/>
                    <a:gdLst>
                      <a:gd name="T0" fmla="*/ 328 w 328"/>
                      <a:gd name="T1" fmla="*/ 54 h 374"/>
                      <a:gd name="T2" fmla="*/ 311 w 328"/>
                      <a:gd name="T3" fmla="*/ 348 h 374"/>
                      <a:gd name="T4" fmla="*/ 231 w 328"/>
                      <a:gd name="T5" fmla="*/ 374 h 374"/>
                      <a:gd name="T6" fmla="*/ 151 w 328"/>
                      <a:gd name="T7" fmla="*/ 374 h 374"/>
                      <a:gd name="T8" fmla="*/ 0 w 328"/>
                      <a:gd name="T9" fmla="*/ 366 h 374"/>
                      <a:gd name="T10" fmla="*/ 53 w 328"/>
                      <a:gd name="T11" fmla="*/ 268 h 374"/>
                      <a:gd name="T12" fmla="*/ 80 w 328"/>
                      <a:gd name="T13" fmla="*/ 178 h 374"/>
                      <a:gd name="T14" fmla="*/ 80 w 328"/>
                      <a:gd name="T15" fmla="*/ 98 h 374"/>
                      <a:gd name="T16" fmla="*/ 53 w 328"/>
                      <a:gd name="T17" fmla="*/ 0 h 374"/>
                      <a:gd name="T18" fmla="*/ 124 w 328"/>
                      <a:gd name="T19" fmla="*/ 0 h 374"/>
                      <a:gd name="T20" fmla="*/ 187 w 328"/>
                      <a:gd name="T21" fmla="*/ 9 h 374"/>
                      <a:gd name="T22" fmla="*/ 328 w 328"/>
                      <a:gd name="T23" fmla="*/ 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8" h="374">
                        <a:moveTo>
                          <a:pt x="328" y="54"/>
                        </a:moveTo>
                        <a:lnTo>
                          <a:pt x="311" y="348"/>
                        </a:lnTo>
                        <a:lnTo>
                          <a:pt x="231" y="374"/>
                        </a:lnTo>
                        <a:lnTo>
                          <a:pt x="151" y="374"/>
                        </a:lnTo>
                        <a:lnTo>
                          <a:pt x="0" y="366"/>
                        </a:lnTo>
                        <a:lnTo>
                          <a:pt x="53" y="268"/>
                        </a:lnTo>
                        <a:lnTo>
                          <a:pt x="80" y="178"/>
                        </a:lnTo>
                        <a:lnTo>
                          <a:pt x="80" y="98"/>
                        </a:lnTo>
                        <a:lnTo>
                          <a:pt x="53" y="0"/>
                        </a:lnTo>
                        <a:lnTo>
                          <a:pt x="124" y="0"/>
                        </a:lnTo>
                        <a:lnTo>
                          <a:pt x="187" y="9"/>
                        </a:lnTo>
                        <a:lnTo>
                          <a:pt x="328" y="5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16" name="Freeform 184"/>
                  <p:cNvSpPr>
                    <a:spLocks/>
                  </p:cNvSpPr>
                  <p:nvPr/>
                </p:nvSpPr>
                <p:spPr bwMode="auto">
                  <a:xfrm>
                    <a:off x="1925" y="1990"/>
                    <a:ext cx="351" cy="245"/>
                  </a:xfrm>
                  <a:custGeom>
                    <a:avLst/>
                    <a:gdLst>
                      <a:gd name="T0" fmla="*/ 178 w 701"/>
                      <a:gd name="T1" fmla="*/ 18 h 490"/>
                      <a:gd name="T2" fmla="*/ 116 w 701"/>
                      <a:gd name="T3" fmla="*/ 54 h 490"/>
                      <a:gd name="T4" fmla="*/ 61 w 701"/>
                      <a:gd name="T5" fmla="*/ 98 h 490"/>
                      <a:gd name="T6" fmla="*/ 18 w 701"/>
                      <a:gd name="T7" fmla="*/ 142 h 490"/>
                      <a:gd name="T8" fmla="*/ 0 w 701"/>
                      <a:gd name="T9" fmla="*/ 213 h 490"/>
                      <a:gd name="T10" fmla="*/ 0 w 701"/>
                      <a:gd name="T11" fmla="*/ 302 h 490"/>
                      <a:gd name="T12" fmla="*/ 9 w 701"/>
                      <a:gd name="T13" fmla="*/ 373 h 490"/>
                      <a:gd name="T14" fmla="*/ 62 w 701"/>
                      <a:gd name="T15" fmla="*/ 399 h 490"/>
                      <a:gd name="T16" fmla="*/ 169 w 701"/>
                      <a:gd name="T17" fmla="*/ 417 h 490"/>
                      <a:gd name="T18" fmla="*/ 258 w 701"/>
                      <a:gd name="T19" fmla="*/ 453 h 490"/>
                      <a:gd name="T20" fmla="*/ 346 w 701"/>
                      <a:gd name="T21" fmla="*/ 490 h 490"/>
                      <a:gd name="T22" fmla="*/ 435 w 701"/>
                      <a:gd name="T23" fmla="*/ 472 h 490"/>
                      <a:gd name="T24" fmla="*/ 515 w 701"/>
                      <a:gd name="T25" fmla="*/ 472 h 490"/>
                      <a:gd name="T26" fmla="*/ 603 w 701"/>
                      <a:gd name="T27" fmla="*/ 453 h 490"/>
                      <a:gd name="T28" fmla="*/ 701 w 701"/>
                      <a:gd name="T29" fmla="*/ 444 h 490"/>
                      <a:gd name="T30" fmla="*/ 683 w 701"/>
                      <a:gd name="T31" fmla="*/ 328 h 490"/>
                      <a:gd name="T32" fmla="*/ 683 w 701"/>
                      <a:gd name="T33" fmla="*/ 249 h 490"/>
                      <a:gd name="T34" fmla="*/ 657 w 701"/>
                      <a:gd name="T35" fmla="*/ 151 h 490"/>
                      <a:gd name="T36" fmla="*/ 603 w 701"/>
                      <a:gd name="T37" fmla="*/ 71 h 490"/>
                      <a:gd name="T38" fmla="*/ 541 w 701"/>
                      <a:gd name="T39" fmla="*/ 27 h 490"/>
                      <a:gd name="T40" fmla="*/ 426 w 701"/>
                      <a:gd name="T41" fmla="*/ 0 h 490"/>
                      <a:gd name="T42" fmla="*/ 311 w 701"/>
                      <a:gd name="T43" fmla="*/ 0 h 490"/>
                      <a:gd name="T44" fmla="*/ 178 w 701"/>
                      <a:gd name="T45" fmla="*/ 18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01" h="490">
                        <a:moveTo>
                          <a:pt x="178" y="18"/>
                        </a:moveTo>
                        <a:lnTo>
                          <a:pt x="116" y="54"/>
                        </a:lnTo>
                        <a:lnTo>
                          <a:pt x="61" y="98"/>
                        </a:lnTo>
                        <a:lnTo>
                          <a:pt x="18" y="142"/>
                        </a:lnTo>
                        <a:lnTo>
                          <a:pt x="0" y="213"/>
                        </a:lnTo>
                        <a:lnTo>
                          <a:pt x="0" y="302"/>
                        </a:lnTo>
                        <a:lnTo>
                          <a:pt x="9" y="373"/>
                        </a:lnTo>
                        <a:lnTo>
                          <a:pt x="62" y="399"/>
                        </a:lnTo>
                        <a:lnTo>
                          <a:pt x="169" y="417"/>
                        </a:lnTo>
                        <a:lnTo>
                          <a:pt x="258" y="453"/>
                        </a:lnTo>
                        <a:lnTo>
                          <a:pt x="346" y="490"/>
                        </a:lnTo>
                        <a:lnTo>
                          <a:pt x="435" y="472"/>
                        </a:lnTo>
                        <a:lnTo>
                          <a:pt x="515" y="472"/>
                        </a:lnTo>
                        <a:lnTo>
                          <a:pt x="603" y="453"/>
                        </a:lnTo>
                        <a:lnTo>
                          <a:pt x="701" y="444"/>
                        </a:lnTo>
                        <a:lnTo>
                          <a:pt x="683" y="328"/>
                        </a:lnTo>
                        <a:lnTo>
                          <a:pt x="683" y="249"/>
                        </a:lnTo>
                        <a:lnTo>
                          <a:pt x="657" y="151"/>
                        </a:lnTo>
                        <a:lnTo>
                          <a:pt x="603" y="71"/>
                        </a:lnTo>
                        <a:lnTo>
                          <a:pt x="541" y="27"/>
                        </a:lnTo>
                        <a:lnTo>
                          <a:pt x="426" y="0"/>
                        </a:lnTo>
                        <a:lnTo>
                          <a:pt x="311" y="0"/>
                        </a:lnTo>
                        <a:lnTo>
                          <a:pt x="178" y="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17" name="Freeform 185"/>
                  <p:cNvSpPr>
                    <a:spLocks/>
                  </p:cNvSpPr>
                  <p:nvPr/>
                </p:nvSpPr>
                <p:spPr bwMode="auto">
                  <a:xfrm>
                    <a:off x="2240" y="2003"/>
                    <a:ext cx="401" cy="267"/>
                  </a:xfrm>
                  <a:custGeom>
                    <a:avLst/>
                    <a:gdLst>
                      <a:gd name="T0" fmla="*/ 0 w 803"/>
                      <a:gd name="T1" fmla="*/ 0 h 534"/>
                      <a:gd name="T2" fmla="*/ 36 w 803"/>
                      <a:gd name="T3" fmla="*/ 71 h 534"/>
                      <a:gd name="T4" fmla="*/ 71 w 803"/>
                      <a:gd name="T5" fmla="*/ 160 h 534"/>
                      <a:gd name="T6" fmla="*/ 89 w 803"/>
                      <a:gd name="T7" fmla="*/ 239 h 534"/>
                      <a:gd name="T8" fmla="*/ 107 w 803"/>
                      <a:gd name="T9" fmla="*/ 328 h 534"/>
                      <a:gd name="T10" fmla="*/ 124 w 803"/>
                      <a:gd name="T11" fmla="*/ 417 h 534"/>
                      <a:gd name="T12" fmla="*/ 204 w 803"/>
                      <a:gd name="T13" fmla="*/ 454 h 534"/>
                      <a:gd name="T14" fmla="*/ 302 w 803"/>
                      <a:gd name="T15" fmla="*/ 463 h 534"/>
                      <a:gd name="T16" fmla="*/ 408 w 803"/>
                      <a:gd name="T17" fmla="*/ 454 h 534"/>
                      <a:gd name="T18" fmla="*/ 461 w 803"/>
                      <a:gd name="T19" fmla="*/ 445 h 534"/>
                      <a:gd name="T20" fmla="*/ 515 w 803"/>
                      <a:gd name="T21" fmla="*/ 445 h 534"/>
                      <a:gd name="T22" fmla="*/ 586 w 803"/>
                      <a:gd name="T23" fmla="*/ 480 h 534"/>
                      <a:gd name="T24" fmla="*/ 657 w 803"/>
                      <a:gd name="T25" fmla="*/ 534 h 534"/>
                      <a:gd name="T26" fmla="*/ 719 w 803"/>
                      <a:gd name="T27" fmla="*/ 454 h 534"/>
                      <a:gd name="T28" fmla="*/ 754 w 803"/>
                      <a:gd name="T29" fmla="*/ 399 h 534"/>
                      <a:gd name="T30" fmla="*/ 803 w 803"/>
                      <a:gd name="T31" fmla="*/ 355 h 534"/>
                      <a:gd name="T32" fmla="*/ 745 w 803"/>
                      <a:gd name="T33" fmla="*/ 300 h 534"/>
                      <a:gd name="T34" fmla="*/ 658 w 803"/>
                      <a:gd name="T35" fmla="*/ 232 h 534"/>
                      <a:gd name="T36" fmla="*/ 591 w 803"/>
                      <a:gd name="T37" fmla="*/ 198 h 534"/>
                      <a:gd name="T38" fmla="*/ 501 w 803"/>
                      <a:gd name="T39" fmla="*/ 154 h 534"/>
                      <a:gd name="T40" fmla="*/ 435 w 803"/>
                      <a:gd name="T41" fmla="*/ 127 h 534"/>
                      <a:gd name="T42" fmla="*/ 330 w 803"/>
                      <a:gd name="T43" fmla="*/ 87 h 534"/>
                      <a:gd name="T44" fmla="*/ 240 w 803"/>
                      <a:gd name="T45" fmla="*/ 58 h 534"/>
                      <a:gd name="T46" fmla="*/ 142 w 803"/>
                      <a:gd name="T47" fmla="*/ 30 h 534"/>
                      <a:gd name="T48" fmla="*/ 0 w 803"/>
                      <a:gd name="T49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03" h="534">
                        <a:moveTo>
                          <a:pt x="0" y="0"/>
                        </a:moveTo>
                        <a:lnTo>
                          <a:pt x="36" y="71"/>
                        </a:lnTo>
                        <a:lnTo>
                          <a:pt x="71" y="160"/>
                        </a:lnTo>
                        <a:lnTo>
                          <a:pt x="89" y="239"/>
                        </a:lnTo>
                        <a:lnTo>
                          <a:pt x="107" y="328"/>
                        </a:lnTo>
                        <a:lnTo>
                          <a:pt x="124" y="417"/>
                        </a:lnTo>
                        <a:lnTo>
                          <a:pt x="204" y="454"/>
                        </a:lnTo>
                        <a:lnTo>
                          <a:pt x="302" y="463"/>
                        </a:lnTo>
                        <a:lnTo>
                          <a:pt x="408" y="454"/>
                        </a:lnTo>
                        <a:lnTo>
                          <a:pt x="461" y="445"/>
                        </a:lnTo>
                        <a:lnTo>
                          <a:pt x="515" y="445"/>
                        </a:lnTo>
                        <a:lnTo>
                          <a:pt x="586" y="480"/>
                        </a:lnTo>
                        <a:lnTo>
                          <a:pt x="657" y="534"/>
                        </a:lnTo>
                        <a:lnTo>
                          <a:pt x="719" y="454"/>
                        </a:lnTo>
                        <a:lnTo>
                          <a:pt x="754" y="399"/>
                        </a:lnTo>
                        <a:lnTo>
                          <a:pt x="803" y="355"/>
                        </a:lnTo>
                        <a:lnTo>
                          <a:pt x="745" y="300"/>
                        </a:lnTo>
                        <a:lnTo>
                          <a:pt x="658" y="232"/>
                        </a:lnTo>
                        <a:lnTo>
                          <a:pt x="591" y="198"/>
                        </a:lnTo>
                        <a:lnTo>
                          <a:pt x="501" y="154"/>
                        </a:lnTo>
                        <a:lnTo>
                          <a:pt x="435" y="127"/>
                        </a:lnTo>
                        <a:lnTo>
                          <a:pt x="330" y="87"/>
                        </a:lnTo>
                        <a:lnTo>
                          <a:pt x="240" y="58"/>
                        </a:lnTo>
                        <a:lnTo>
                          <a:pt x="142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18" name="Freeform 186"/>
                  <p:cNvSpPr>
                    <a:spLocks/>
                  </p:cNvSpPr>
                  <p:nvPr/>
                </p:nvSpPr>
                <p:spPr bwMode="auto">
                  <a:xfrm>
                    <a:off x="1875" y="1978"/>
                    <a:ext cx="140" cy="57"/>
                  </a:xfrm>
                  <a:custGeom>
                    <a:avLst/>
                    <a:gdLst>
                      <a:gd name="T0" fmla="*/ 281 w 281"/>
                      <a:gd name="T1" fmla="*/ 0 h 114"/>
                      <a:gd name="T2" fmla="*/ 193 w 281"/>
                      <a:gd name="T3" fmla="*/ 37 h 114"/>
                      <a:gd name="T4" fmla="*/ 151 w 281"/>
                      <a:gd name="T5" fmla="*/ 71 h 114"/>
                      <a:gd name="T6" fmla="*/ 88 w 281"/>
                      <a:gd name="T7" fmla="*/ 114 h 114"/>
                      <a:gd name="T8" fmla="*/ 0 w 281"/>
                      <a:gd name="T9" fmla="*/ 43 h 114"/>
                      <a:gd name="T10" fmla="*/ 9 w 281"/>
                      <a:gd name="T11" fmla="*/ 34 h 114"/>
                      <a:gd name="T12" fmla="*/ 124 w 281"/>
                      <a:gd name="T13" fmla="*/ 16 h 114"/>
                      <a:gd name="T14" fmla="*/ 199 w 281"/>
                      <a:gd name="T15" fmla="*/ 9 h 114"/>
                      <a:gd name="T16" fmla="*/ 281 w 281"/>
                      <a:gd name="T17" fmla="*/ 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1" h="114">
                        <a:moveTo>
                          <a:pt x="281" y="0"/>
                        </a:moveTo>
                        <a:lnTo>
                          <a:pt x="193" y="37"/>
                        </a:lnTo>
                        <a:lnTo>
                          <a:pt x="151" y="71"/>
                        </a:lnTo>
                        <a:lnTo>
                          <a:pt x="88" y="114"/>
                        </a:lnTo>
                        <a:lnTo>
                          <a:pt x="0" y="43"/>
                        </a:lnTo>
                        <a:lnTo>
                          <a:pt x="9" y="34"/>
                        </a:lnTo>
                        <a:lnTo>
                          <a:pt x="124" y="16"/>
                        </a:lnTo>
                        <a:lnTo>
                          <a:pt x="199" y="9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19" name="Freeform 187"/>
                  <p:cNvSpPr>
                    <a:spLocks/>
                  </p:cNvSpPr>
                  <p:nvPr/>
                </p:nvSpPr>
                <p:spPr bwMode="auto">
                  <a:xfrm>
                    <a:off x="1578" y="2012"/>
                    <a:ext cx="331" cy="231"/>
                  </a:xfrm>
                  <a:custGeom>
                    <a:avLst/>
                    <a:gdLst>
                      <a:gd name="T0" fmla="*/ 540 w 661"/>
                      <a:gd name="T1" fmla="*/ 9 h 461"/>
                      <a:gd name="T2" fmla="*/ 594 w 661"/>
                      <a:gd name="T3" fmla="*/ 35 h 461"/>
                      <a:gd name="T4" fmla="*/ 621 w 661"/>
                      <a:gd name="T5" fmla="*/ 71 h 461"/>
                      <a:gd name="T6" fmla="*/ 656 w 661"/>
                      <a:gd name="T7" fmla="*/ 171 h 461"/>
                      <a:gd name="T8" fmla="*/ 656 w 661"/>
                      <a:gd name="T9" fmla="*/ 233 h 461"/>
                      <a:gd name="T10" fmla="*/ 661 w 661"/>
                      <a:gd name="T11" fmla="*/ 328 h 461"/>
                      <a:gd name="T12" fmla="*/ 581 w 661"/>
                      <a:gd name="T13" fmla="*/ 356 h 461"/>
                      <a:gd name="T14" fmla="*/ 510 w 661"/>
                      <a:gd name="T15" fmla="*/ 384 h 461"/>
                      <a:gd name="T16" fmla="*/ 435 w 661"/>
                      <a:gd name="T17" fmla="*/ 424 h 461"/>
                      <a:gd name="T18" fmla="*/ 387 w 661"/>
                      <a:gd name="T19" fmla="*/ 461 h 461"/>
                      <a:gd name="T20" fmla="*/ 310 w 661"/>
                      <a:gd name="T21" fmla="*/ 456 h 461"/>
                      <a:gd name="T22" fmla="*/ 210 w 661"/>
                      <a:gd name="T23" fmla="*/ 415 h 461"/>
                      <a:gd name="T24" fmla="*/ 117 w 661"/>
                      <a:gd name="T25" fmla="*/ 394 h 461"/>
                      <a:gd name="T26" fmla="*/ 9 w 661"/>
                      <a:gd name="T27" fmla="*/ 384 h 461"/>
                      <a:gd name="T28" fmla="*/ 0 w 661"/>
                      <a:gd name="T29" fmla="*/ 343 h 461"/>
                      <a:gd name="T30" fmla="*/ 35 w 661"/>
                      <a:gd name="T31" fmla="*/ 288 h 461"/>
                      <a:gd name="T32" fmla="*/ 103 w 661"/>
                      <a:gd name="T33" fmla="*/ 224 h 461"/>
                      <a:gd name="T34" fmla="*/ 171 w 661"/>
                      <a:gd name="T35" fmla="*/ 167 h 461"/>
                      <a:gd name="T36" fmla="*/ 256 w 661"/>
                      <a:gd name="T37" fmla="*/ 109 h 461"/>
                      <a:gd name="T38" fmla="*/ 350 w 661"/>
                      <a:gd name="T39" fmla="*/ 50 h 461"/>
                      <a:gd name="T40" fmla="*/ 452 w 661"/>
                      <a:gd name="T41" fmla="*/ 10 h 461"/>
                      <a:gd name="T42" fmla="*/ 501 w 661"/>
                      <a:gd name="T43" fmla="*/ 0 h 461"/>
                      <a:gd name="T44" fmla="*/ 540 w 661"/>
                      <a:gd name="T45" fmla="*/ 9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61" h="461">
                        <a:moveTo>
                          <a:pt x="540" y="9"/>
                        </a:moveTo>
                        <a:lnTo>
                          <a:pt x="594" y="35"/>
                        </a:lnTo>
                        <a:lnTo>
                          <a:pt x="621" y="71"/>
                        </a:lnTo>
                        <a:lnTo>
                          <a:pt x="656" y="171"/>
                        </a:lnTo>
                        <a:lnTo>
                          <a:pt x="656" y="233"/>
                        </a:lnTo>
                        <a:lnTo>
                          <a:pt x="661" y="328"/>
                        </a:lnTo>
                        <a:lnTo>
                          <a:pt x="581" y="356"/>
                        </a:lnTo>
                        <a:lnTo>
                          <a:pt x="510" y="384"/>
                        </a:lnTo>
                        <a:lnTo>
                          <a:pt x="435" y="424"/>
                        </a:lnTo>
                        <a:lnTo>
                          <a:pt x="387" y="461"/>
                        </a:lnTo>
                        <a:lnTo>
                          <a:pt x="310" y="456"/>
                        </a:lnTo>
                        <a:lnTo>
                          <a:pt x="210" y="415"/>
                        </a:lnTo>
                        <a:lnTo>
                          <a:pt x="117" y="394"/>
                        </a:lnTo>
                        <a:lnTo>
                          <a:pt x="9" y="384"/>
                        </a:lnTo>
                        <a:lnTo>
                          <a:pt x="0" y="343"/>
                        </a:lnTo>
                        <a:lnTo>
                          <a:pt x="35" y="288"/>
                        </a:lnTo>
                        <a:lnTo>
                          <a:pt x="103" y="224"/>
                        </a:lnTo>
                        <a:lnTo>
                          <a:pt x="171" y="167"/>
                        </a:lnTo>
                        <a:lnTo>
                          <a:pt x="256" y="109"/>
                        </a:lnTo>
                        <a:lnTo>
                          <a:pt x="350" y="50"/>
                        </a:lnTo>
                        <a:lnTo>
                          <a:pt x="452" y="10"/>
                        </a:lnTo>
                        <a:lnTo>
                          <a:pt x="501" y="0"/>
                        </a:lnTo>
                        <a:lnTo>
                          <a:pt x="540" y="9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0" name="Freeform 188"/>
                  <p:cNvSpPr>
                    <a:spLocks/>
                  </p:cNvSpPr>
                  <p:nvPr/>
                </p:nvSpPr>
                <p:spPr bwMode="auto">
                  <a:xfrm>
                    <a:off x="1454" y="2226"/>
                    <a:ext cx="298" cy="359"/>
                  </a:xfrm>
                  <a:custGeom>
                    <a:avLst/>
                    <a:gdLst>
                      <a:gd name="T0" fmla="*/ 258 w 596"/>
                      <a:gd name="T1" fmla="*/ 0 h 718"/>
                      <a:gd name="T2" fmla="*/ 338 w 596"/>
                      <a:gd name="T3" fmla="*/ 9 h 718"/>
                      <a:gd name="T4" fmla="*/ 409 w 596"/>
                      <a:gd name="T5" fmla="*/ 26 h 718"/>
                      <a:gd name="T6" fmla="*/ 462 w 596"/>
                      <a:gd name="T7" fmla="*/ 53 h 718"/>
                      <a:gd name="T8" fmla="*/ 570 w 596"/>
                      <a:gd name="T9" fmla="*/ 89 h 718"/>
                      <a:gd name="T10" fmla="*/ 596 w 596"/>
                      <a:gd name="T11" fmla="*/ 319 h 718"/>
                      <a:gd name="T12" fmla="*/ 596 w 596"/>
                      <a:gd name="T13" fmla="*/ 470 h 718"/>
                      <a:gd name="T14" fmla="*/ 596 w 596"/>
                      <a:gd name="T15" fmla="*/ 692 h 718"/>
                      <a:gd name="T16" fmla="*/ 552 w 596"/>
                      <a:gd name="T17" fmla="*/ 718 h 718"/>
                      <a:gd name="T18" fmla="*/ 490 w 596"/>
                      <a:gd name="T19" fmla="*/ 674 h 718"/>
                      <a:gd name="T20" fmla="*/ 431 w 596"/>
                      <a:gd name="T21" fmla="*/ 630 h 718"/>
                      <a:gd name="T22" fmla="*/ 379 w 596"/>
                      <a:gd name="T23" fmla="*/ 612 h 718"/>
                      <a:gd name="T24" fmla="*/ 320 w 596"/>
                      <a:gd name="T25" fmla="*/ 621 h 718"/>
                      <a:gd name="T26" fmla="*/ 275 w 596"/>
                      <a:gd name="T27" fmla="*/ 630 h 718"/>
                      <a:gd name="T28" fmla="*/ 169 w 596"/>
                      <a:gd name="T29" fmla="*/ 559 h 718"/>
                      <a:gd name="T30" fmla="*/ 98 w 596"/>
                      <a:gd name="T31" fmla="*/ 514 h 718"/>
                      <a:gd name="T32" fmla="*/ 0 w 596"/>
                      <a:gd name="T33" fmla="*/ 461 h 718"/>
                      <a:gd name="T34" fmla="*/ 80 w 596"/>
                      <a:gd name="T35" fmla="*/ 301 h 718"/>
                      <a:gd name="T36" fmla="*/ 151 w 596"/>
                      <a:gd name="T37" fmla="*/ 186 h 718"/>
                      <a:gd name="T38" fmla="*/ 258 w 596"/>
                      <a:gd name="T39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96" h="718">
                        <a:moveTo>
                          <a:pt x="258" y="0"/>
                        </a:moveTo>
                        <a:lnTo>
                          <a:pt x="338" y="9"/>
                        </a:lnTo>
                        <a:lnTo>
                          <a:pt x="409" y="26"/>
                        </a:lnTo>
                        <a:lnTo>
                          <a:pt x="462" y="53"/>
                        </a:lnTo>
                        <a:lnTo>
                          <a:pt x="570" y="89"/>
                        </a:lnTo>
                        <a:lnTo>
                          <a:pt x="596" y="319"/>
                        </a:lnTo>
                        <a:lnTo>
                          <a:pt x="596" y="470"/>
                        </a:lnTo>
                        <a:lnTo>
                          <a:pt x="596" y="692"/>
                        </a:lnTo>
                        <a:lnTo>
                          <a:pt x="552" y="718"/>
                        </a:lnTo>
                        <a:lnTo>
                          <a:pt x="490" y="674"/>
                        </a:lnTo>
                        <a:lnTo>
                          <a:pt x="431" y="630"/>
                        </a:lnTo>
                        <a:lnTo>
                          <a:pt x="379" y="612"/>
                        </a:lnTo>
                        <a:lnTo>
                          <a:pt x="320" y="621"/>
                        </a:lnTo>
                        <a:lnTo>
                          <a:pt x="275" y="630"/>
                        </a:lnTo>
                        <a:lnTo>
                          <a:pt x="169" y="559"/>
                        </a:lnTo>
                        <a:lnTo>
                          <a:pt x="98" y="514"/>
                        </a:lnTo>
                        <a:lnTo>
                          <a:pt x="0" y="461"/>
                        </a:lnTo>
                        <a:lnTo>
                          <a:pt x="80" y="301"/>
                        </a:lnTo>
                        <a:lnTo>
                          <a:pt x="151" y="186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1" name="Freeform 189"/>
                  <p:cNvSpPr>
                    <a:spLocks/>
                  </p:cNvSpPr>
                  <p:nvPr/>
                </p:nvSpPr>
                <p:spPr bwMode="auto">
                  <a:xfrm>
                    <a:off x="1761" y="2194"/>
                    <a:ext cx="293" cy="413"/>
                  </a:xfrm>
                  <a:custGeom>
                    <a:avLst/>
                    <a:gdLst>
                      <a:gd name="T0" fmla="*/ 0 w 586"/>
                      <a:gd name="T1" fmla="*/ 153 h 827"/>
                      <a:gd name="T2" fmla="*/ 115 w 586"/>
                      <a:gd name="T3" fmla="*/ 73 h 827"/>
                      <a:gd name="T4" fmla="*/ 222 w 586"/>
                      <a:gd name="T5" fmla="*/ 36 h 827"/>
                      <a:gd name="T6" fmla="*/ 311 w 586"/>
                      <a:gd name="T7" fmla="*/ 0 h 827"/>
                      <a:gd name="T8" fmla="*/ 399 w 586"/>
                      <a:gd name="T9" fmla="*/ 27 h 827"/>
                      <a:gd name="T10" fmla="*/ 506 w 586"/>
                      <a:gd name="T11" fmla="*/ 73 h 827"/>
                      <a:gd name="T12" fmla="*/ 586 w 586"/>
                      <a:gd name="T13" fmla="*/ 135 h 827"/>
                      <a:gd name="T14" fmla="*/ 586 w 586"/>
                      <a:gd name="T15" fmla="*/ 312 h 827"/>
                      <a:gd name="T16" fmla="*/ 577 w 586"/>
                      <a:gd name="T17" fmla="*/ 454 h 827"/>
                      <a:gd name="T18" fmla="*/ 577 w 586"/>
                      <a:gd name="T19" fmla="*/ 561 h 827"/>
                      <a:gd name="T20" fmla="*/ 577 w 586"/>
                      <a:gd name="T21" fmla="*/ 711 h 827"/>
                      <a:gd name="T22" fmla="*/ 488 w 586"/>
                      <a:gd name="T23" fmla="*/ 782 h 827"/>
                      <a:gd name="T24" fmla="*/ 417 w 586"/>
                      <a:gd name="T25" fmla="*/ 827 h 827"/>
                      <a:gd name="T26" fmla="*/ 373 w 586"/>
                      <a:gd name="T27" fmla="*/ 818 h 827"/>
                      <a:gd name="T28" fmla="*/ 266 w 586"/>
                      <a:gd name="T29" fmla="*/ 747 h 827"/>
                      <a:gd name="T30" fmla="*/ 240 w 586"/>
                      <a:gd name="T31" fmla="*/ 720 h 827"/>
                      <a:gd name="T32" fmla="*/ 204 w 586"/>
                      <a:gd name="T33" fmla="*/ 711 h 827"/>
                      <a:gd name="T34" fmla="*/ 169 w 586"/>
                      <a:gd name="T35" fmla="*/ 711 h 827"/>
                      <a:gd name="T36" fmla="*/ 71 w 586"/>
                      <a:gd name="T37" fmla="*/ 782 h 827"/>
                      <a:gd name="T38" fmla="*/ 44 w 586"/>
                      <a:gd name="T39" fmla="*/ 773 h 827"/>
                      <a:gd name="T40" fmla="*/ 27 w 586"/>
                      <a:gd name="T41" fmla="*/ 676 h 827"/>
                      <a:gd name="T42" fmla="*/ 18 w 586"/>
                      <a:gd name="T43" fmla="*/ 552 h 827"/>
                      <a:gd name="T44" fmla="*/ 18 w 586"/>
                      <a:gd name="T45" fmla="*/ 419 h 827"/>
                      <a:gd name="T46" fmla="*/ 27 w 586"/>
                      <a:gd name="T47" fmla="*/ 303 h 827"/>
                      <a:gd name="T48" fmla="*/ 0 w 586"/>
                      <a:gd name="T49" fmla="*/ 15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86" h="827">
                        <a:moveTo>
                          <a:pt x="0" y="153"/>
                        </a:moveTo>
                        <a:lnTo>
                          <a:pt x="115" y="73"/>
                        </a:lnTo>
                        <a:lnTo>
                          <a:pt x="222" y="36"/>
                        </a:lnTo>
                        <a:lnTo>
                          <a:pt x="311" y="0"/>
                        </a:lnTo>
                        <a:lnTo>
                          <a:pt x="399" y="27"/>
                        </a:lnTo>
                        <a:lnTo>
                          <a:pt x="506" y="73"/>
                        </a:lnTo>
                        <a:lnTo>
                          <a:pt x="586" y="135"/>
                        </a:lnTo>
                        <a:lnTo>
                          <a:pt x="586" y="312"/>
                        </a:lnTo>
                        <a:lnTo>
                          <a:pt x="577" y="454"/>
                        </a:lnTo>
                        <a:lnTo>
                          <a:pt x="577" y="561"/>
                        </a:lnTo>
                        <a:lnTo>
                          <a:pt x="577" y="711"/>
                        </a:lnTo>
                        <a:lnTo>
                          <a:pt x="488" y="782"/>
                        </a:lnTo>
                        <a:lnTo>
                          <a:pt x="417" y="827"/>
                        </a:lnTo>
                        <a:lnTo>
                          <a:pt x="373" y="818"/>
                        </a:lnTo>
                        <a:lnTo>
                          <a:pt x="266" y="747"/>
                        </a:lnTo>
                        <a:lnTo>
                          <a:pt x="240" y="720"/>
                        </a:lnTo>
                        <a:lnTo>
                          <a:pt x="204" y="711"/>
                        </a:lnTo>
                        <a:lnTo>
                          <a:pt x="169" y="711"/>
                        </a:lnTo>
                        <a:lnTo>
                          <a:pt x="71" y="782"/>
                        </a:lnTo>
                        <a:lnTo>
                          <a:pt x="44" y="773"/>
                        </a:lnTo>
                        <a:lnTo>
                          <a:pt x="27" y="676"/>
                        </a:lnTo>
                        <a:lnTo>
                          <a:pt x="18" y="552"/>
                        </a:lnTo>
                        <a:lnTo>
                          <a:pt x="18" y="419"/>
                        </a:lnTo>
                        <a:lnTo>
                          <a:pt x="27" y="303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2" name="Freeform 190"/>
                  <p:cNvSpPr>
                    <a:spLocks/>
                  </p:cNvSpPr>
                  <p:nvPr/>
                </p:nvSpPr>
                <p:spPr bwMode="auto">
                  <a:xfrm>
                    <a:off x="2072" y="2244"/>
                    <a:ext cx="279" cy="346"/>
                  </a:xfrm>
                  <a:custGeom>
                    <a:avLst/>
                    <a:gdLst>
                      <a:gd name="T0" fmla="*/ 35 w 559"/>
                      <a:gd name="T1" fmla="*/ 36 h 692"/>
                      <a:gd name="T2" fmla="*/ 53 w 559"/>
                      <a:gd name="T3" fmla="*/ 27 h 692"/>
                      <a:gd name="T4" fmla="*/ 106 w 559"/>
                      <a:gd name="T5" fmla="*/ 9 h 692"/>
                      <a:gd name="T6" fmla="*/ 213 w 559"/>
                      <a:gd name="T7" fmla="*/ 0 h 692"/>
                      <a:gd name="T8" fmla="*/ 284 w 559"/>
                      <a:gd name="T9" fmla="*/ 0 h 692"/>
                      <a:gd name="T10" fmla="*/ 373 w 559"/>
                      <a:gd name="T11" fmla="*/ 0 h 692"/>
                      <a:gd name="T12" fmla="*/ 461 w 559"/>
                      <a:gd name="T13" fmla="*/ 0 h 692"/>
                      <a:gd name="T14" fmla="*/ 488 w 559"/>
                      <a:gd name="T15" fmla="*/ 18 h 692"/>
                      <a:gd name="T16" fmla="*/ 515 w 559"/>
                      <a:gd name="T17" fmla="*/ 213 h 692"/>
                      <a:gd name="T18" fmla="*/ 541 w 559"/>
                      <a:gd name="T19" fmla="*/ 408 h 692"/>
                      <a:gd name="T20" fmla="*/ 559 w 559"/>
                      <a:gd name="T21" fmla="*/ 630 h 692"/>
                      <a:gd name="T22" fmla="*/ 452 w 559"/>
                      <a:gd name="T23" fmla="*/ 639 h 692"/>
                      <a:gd name="T24" fmla="*/ 319 w 559"/>
                      <a:gd name="T25" fmla="*/ 657 h 692"/>
                      <a:gd name="T26" fmla="*/ 240 w 559"/>
                      <a:gd name="T27" fmla="*/ 683 h 692"/>
                      <a:gd name="T28" fmla="*/ 177 w 559"/>
                      <a:gd name="T29" fmla="*/ 692 h 692"/>
                      <a:gd name="T30" fmla="*/ 89 w 559"/>
                      <a:gd name="T31" fmla="*/ 657 h 692"/>
                      <a:gd name="T32" fmla="*/ 27 w 559"/>
                      <a:gd name="T33" fmla="*/ 621 h 692"/>
                      <a:gd name="T34" fmla="*/ 9 w 559"/>
                      <a:gd name="T35" fmla="*/ 444 h 692"/>
                      <a:gd name="T36" fmla="*/ 9 w 559"/>
                      <a:gd name="T37" fmla="*/ 320 h 692"/>
                      <a:gd name="T38" fmla="*/ 0 w 559"/>
                      <a:gd name="T39" fmla="*/ 160 h 692"/>
                      <a:gd name="T40" fmla="*/ 35 w 559"/>
                      <a:gd name="T41" fmla="*/ 36 h 6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59" h="692">
                        <a:moveTo>
                          <a:pt x="35" y="36"/>
                        </a:moveTo>
                        <a:lnTo>
                          <a:pt x="53" y="27"/>
                        </a:lnTo>
                        <a:lnTo>
                          <a:pt x="106" y="9"/>
                        </a:lnTo>
                        <a:lnTo>
                          <a:pt x="213" y="0"/>
                        </a:lnTo>
                        <a:lnTo>
                          <a:pt x="284" y="0"/>
                        </a:lnTo>
                        <a:lnTo>
                          <a:pt x="373" y="0"/>
                        </a:lnTo>
                        <a:lnTo>
                          <a:pt x="461" y="0"/>
                        </a:lnTo>
                        <a:lnTo>
                          <a:pt x="488" y="18"/>
                        </a:lnTo>
                        <a:lnTo>
                          <a:pt x="515" y="213"/>
                        </a:lnTo>
                        <a:lnTo>
                          <a:pt x="541" y="408"/>
                        </a:lnTo>
                        <a:lnTo>
                          <a:pt x="559" y="630"/>
                        </a:lnTo>
                        <a:lnTo>
                          <a:pt x="452" y="639"/>
                        </a:lnTo>
                        <a:lnTo>
                          <a:pt x="319" y="657"/>
                        </a:lnTo>
                        <a:lnTo>
                          <a:pt x="240" y="683"/>
                        </a:lnTo>
                        <a:lnTo>
                          <a:pt x="177" y="692"/>
                        </a:lnTo>
                        <a:lnTo>
                          <a:pt x="89" y="657"/>
                        </a:lnTo>
                        <a:lnTo>
                          <a:pt x="27" y="621"/>
                        </a:lnTo>
                        <a:lnTo>
                          <a:pt x="9" y="444"/>
                        </a:lnTo>
                        <a:lnTo>
                          <a:pt x="9" y="320"/>
                        </a:lnTo>
                        <a:lnTo>
                          <a:pt x="0" y="160"/>
                        </a:ln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3" name="Freeform 191"/>
                  <p:cNvSpPr>
                    <a:spLocks/>
                  </p:cNvSpPr>
                  <p:nvPr/>
                </p:nvSpPr>
                <p:spPr bwMode="auto">
                  <a:xfrm>
                    <a:off x="2346" y="2248"/>
                    <a:ext cx="315" cy="355"/>
                  </a:xfrm>
                  <a:custGeom>
                    <a:avLst/>
                    <a:gdLst>
                      <a:gd name="T0" fmla="*/ 0 w 630"/>
                      <a:gd name="T1" fmla="*/ 36 h 710"/>
                      <a:gd name="T2" fmla="*/ 80 w 630"/>
                      <a:gd name="T3" fmla="*/ 27 h 710"/>
                      <a:gd name="T4" fmla="*/ 151 w 630"/>
                      <a:gd name="T5" fmla="*/ 18 h 710"/>
                      <a:gd name="T6" fmla="*/ 204 w 630"/>
                      <a:gd name="T7" fmla="*/ 0 h 710"/>
                      <a:gd name="T8" fmla="*/ 257 w 630"/>
                      <a:gd name="T9" fmla="*/ 0 h 710"/>
                      <a:gd name="T10" fmla="*/ 319 w 630"/>
                      <a:gd name="T11" fmla="*/ 18 h 710"/>
                      <a:gd name="T12" fmla="*/ 417 w 630"/>
                      <a:gd name="T13" fmla="*/ 98 h 710"/>
                      <a:gd name="T14" fmla="*/ 497 w 630"/>
                      <a:gd name="T15" fmla="*/ 151 h 710"/>
                      <a:gd name="T16" fmla="*/ 550 w 630"/>
                      <a:gd name="T17" fmla="*/ 240 h 710"/>
                      <a:gd name="T18" fmla="*/ 612 w 630"/>
                      <a:gd name="T19" fmla="*/ 346 h 710"/>
                      <a:gd name="T20" fmla="*/ 630 w 630"/>
                      <a:gd name="T21" fmla="*/ 382 h 710"/>
                      <a:gd name="T22" fmla="*/ 603 w 630"/>
                      <a:gd name="T23" fmla="*/ 497 h 710"/>
                      <a:gd name="T24" fmla="*/ 559 w 630"/>
                      <a:gd name="T25" fmla="*/ 621 h 710"/>
                      <a:gd name="T26" fmla="*/ 452 w 630"/>
                      <a:gd name="T27" fmla="*/ 701 h 710"/>
                      <a:gd name="T28" fmla="*/ 364 w 630"/>
                      <a:gd name="T29" fmla="*/ 710 h 710"/>
                      <a:gd name="T30" fmla="*/ 231 w 630"/>
                      <a:gd name="T31" fmla="*/ 701 h 710"/>
                      <a:gd name="T32" fmla="*/ 115 w 630"/>
                      <a:gd name="T33" fmla="*/ 674 h 710"/>
                      <a:gd name="T34" fmla="*/ 62 w 630"/>
                      <a:gd name="T35" fmla="*/ 621 h 710"/>
                      <a:gd name="T36" fmla="*/ 18 w 630"/>
                      <a:gd name="T37" fmla="*/ 346 h 710"/>
                      <a:gd name="T38" fmla="*/ 0 w 630"/>
                      <a:gd name="T39" fmla="*/ 151 h 710"/>
                      <a:gd name="T40" fmla="*/ 0 w 630"/>
                      <a:gd name="T41" fmla="*/ 36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30" h="710">
                        <a:moveTo>
                          <a:pt x="0" y="36"/>
                        </a:moveTo>
                        <a:lnTo>
                          <a:pt x="80" y="27"/>
                        </a:lnTo>
                        <a:lnTo>
                          <a:pt x="151" y="18"/>
                        </a:lnTo>
                        <a:lnTo>
                          <a:pt x="204" y="0"/>
                        </a:lnTo>
                        <a:lnTo>
                          <a:pt x="257" y="0"/>
                        </a:lnTo>
                        <a:lnTo>
                          <a:pt x="319" y="18"/>
                        </a:lnTo>
                        <a:lnTo>
                          <a:pt x="417" y="98"/>
                        </a:lnTo>
                        <a:lnTo>
                          <a:pt x="497" y="151"/>
                        </a:lnTo>
                        <a:lnTo>
                          <a:pt x="550" y="240"/>
                        </a:lnTo>
                        <a:lnTo>
                          <a:pt x="612" y="346"/>
                        </a:lnTo>
                        <a:lnTo>
                          <a:pt x="630" y="382"/>
                        </a:lnTo>
                        <a:lnTo>
                          <a:pt x="603" y="497"/>
                        </a:lnTo>
                        <a:lnTo>
                          <a:pt x="559" y="621"/>
                        </a:lnTo>
                        <a:lnTo>
                          <a:pt x="452" y="701"/>
                        </a:lnTo>
                        <a:lnTo>
                          <a:pt x="364" y="710"/>
                        </a:lnTo>
                        <a:lnTo>
                          <a:pt x="231" y="701"/>
                        </a:lnTo>
                        <a:lnTo>
                          <a:pt x="115" y="674"/>
                        </a:lnTo>
                        <a:lnTo>
                          <a:pt x="62" y="621"/>
                        </a:lnTo>
                        <a:lnTo>
                          <a:pt x="18" y="346"/>
                        </a:lnTo>
                        <a:lnTo>
                          <a:pt x="0" y="151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4" name="Freeform 192"/>
                  <p:cNvSpPr>
                    <a:spLocks/>
                  </p:cNvSpPr>
                  <p:nvPr/>
                </p:nvSpPr>
                <p:spPr bwMode="auto">
                  <a:xfrm>
                    <a:off x="2582" y="2199"/>
                    <a:ext cx="142" cy="231"/>
                  </a:xfrm>
                  <a:custGeom>
                    <a:avLst/>
                    <a:gdLst>
                      <a:gd name="T0" fmla="*/ 115 w 285"/>
                      <a:gd name="T1" fmla="*/ 0 h 463"/>
                      <a:gd name="T2" fmla="*/ 250 w 285"/>
                      <a:gd name="T3" fmla="*/ 179 h 463"/>
                      <a:gd name="T4" fmla="*/ 277 w 285"/>
                      <a:gd name="T5" fmla="*/ 232 h 463"/>
                      <a:gd name="T6" fmla="*/ 285 w 285"/>
                      <a:gd name="T7" fmla="*/ 303 h 463"/>
                      <a:gd name="T8" fmla="*/ 285 w 285"/>
                      <a:gd name="T9" fmla="*/ 365 h 463"/>
                      <a:gd name="T10" fmla="*/ 206 w 285"/>
                      <a:gd name="T11" fmla="*/ 463 h 463"/>
                      <a:gd name="T12" fmla="*/ 160 w 285"/>
                      <a:gd name="T13" fmla="*/ 383 h 463"/>
                      <a:gd name="T14" fmla="*/ 107 w 285"/>
                      <a:gd name="T15" fmla="*/ 294 h 463"/>
                      <a:gd name="T16" fmla="*/ 53 w 285"/>
                      <a:gd name="T17" fmla="*/ 232 h 463"/>
                      <a:gd name="T18" fmla="*/ 0 w 285"/>
                      <a:gd name="T19" fmla="*/ 188 h 463"/>
                      <a:gd name="T20" fmla="*/ 115 w 285"/>
                      <a:gd name="T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5" h="463">
                        <a:moveTo>
                          <a:pt x="115" y="0"/>
                        </a:moveTo>
                        <a:lnTo>
                          <a:pt x="250" y="179"/>
                        </a:lnTo>
                        <a:lnTo>
                          <a:pt x="277" y="232"/>
                        </a:lnTo>
                        <a:lnTo>
                          <a:pt x="285" y="303"/>
                        </a:lnTo>
                        <a:lnTo>
                          <a:pt x="285" y="365"/>
                        </a:lnTo>
                        <a:lnTo>
                          <a:pt x="206" y="463"/>
                        </a:lnTo>
                        <a:lnTo>
                          <a:pt x="160" y="383"/>
                        </a:lnTo>
                        <a:lnTo>
                          <a:pt x="107" y="294"/>
                        </a:lnTo>
                        <a:lnTo>
                          <a:pt x="53" y="232"/>
                        </a:lnTo>
                        <a:lnTo>
                          <a:pt x="0" y="188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5" name="Freeform 193"/>
                  <p:cNvSpPr>
                    <a:spLocks/>
                  </p:cNvSpPr>
                  <p:nvPr/>
                </p:nvSpPr>
                <p:spPr bwMode="auto">
                  <a:xfrm>
                    <a:off x="2693" y="2346"/>
                    <a:ext cx="121" cy="195"/>
                  </a:xfrm>
                  <a:custGeom>
                    <a:avLst/>
                    <a:gdLst>
                      <a:gd name="T0" fmla="*/ 98 w 243"/>
                      <a:gd name="T1" fmla="*/ 0 h 391"/>
                      <a:gd name="T2" fmla="*/ 98 w 243"/>
                      <a:gd name="T3" fmla="*/ 80 h 391"/>
                      <a:gd name="T4" fmla="*/ 80 w 243"/>
                      <a:gd name="T5" fmla="*/ 142 h 391"/>
                      <a:gd name="T6" fmla="*/ 0 w 243"/>
                      <a:gd name="T7" fmla="*/ 222 h 391"/>
                      <a:gd name="T8" fmla="*/ 62 w 243"/>
                      <a:gd name="T9" fmla="*/ 293 h 391"/>
                      <a:gd name="T10" fmla="*/ 125 w 243"/>
                      <a:gd name="T11" fmla="*/ 346 h 391"/>
                      <a:gd name="T12" fmla="*/ 187 w 243"/>
                      <a:gd name="T13" fmla="*/ 382 h 391"/>
                      <a:gd name="T14" fmla="*/ 213 w 243"/>
                      <a:gd name="T15" fmla="*/ 391 h 391"/>
                      <a:gd name="T16" fmla="*/ 213 w 243"/>
                      <a:gd name="T17" fmla="*/ 364 h 391"/>
                      <a:gd name="T18" fmla="*/ 213 w 243"/>
                      <a:gd name="T19" fmla="*/ 320 h 391"/>
                      <a:gd name="T20" fmla="*/ 213 w 243"/>
                      <a:gd name="T21" fmla="*/ 258 h 391"/>
                      <a:gd name="T22" fmla="*/ 222 w 243"/>
                      <a:gd name="T23" fmla="*/ 151 h 391"/>
                      <a:gd name="T24" fmla="*/ 243 w 243"/>
                      <a:gd name="T25" fmla="*/ 111 h 391"/>
                      <a:gd name="T26" fmla="*/ 153 w 243"/>
                      <a:gd name="T27" fmla="*/ 62 h 391"/>
                      <a:gd name="T28" fmla="*/ 98 w 243"/>
                      <a:gd name="T2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391">
                        <a:moveTo>
                          <a:pt x="98" y="0"/>
                        </a:moveTo>
                        <a:lnTo>
                          <a:pt x="98" y="80"/>
                        </a:lnTo>
                        <a:lnTo>
                          <a:pt x="80" y="142"/>
                        </a:lnTo>
                        <a:lnTo>
                          <a:pt x="0" y="222"/>
                        </a:lnTo>
                        <a:lnTo>
                          <a:pt x="62" y="293"/>
                        </a:lnTo>
                        <a:lnTo>
                          <a:pt x="125" y="346"/>
                        </a:lnTo>
                        <a:lnTo>
                          <a:pt x="187" y="382"/>
                        </a:lnTo>
                        <a:lnTo>
                          <a:pt x="213" y="391"/>
                        </a:lnTo>
                        <a:lnTo>
                          <a:pt x="213" y="364"/>
                        </a:lnTo>
                        <a:lnTo>
                          <a:pt x="213" y="320"/>
                        </a:lnTo>
                        <a:lnTo>
                          <a:pt x="213" y="258"/>
                        </a:lnTo>
                        <a:lnTo>
                          <a:pt x="222" y="151"/>
                        </a:lnTo>
                        <a:lnTo>
                          <a:pt x="243" y="111"/>
                        </a:lnTo>
                        <a:lnTo>
                          <a:pt x="153" y="62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6" name="Freeform 194"/>
                  <p:cNvSpPr>
                    <a:spLocks/>
                  </p:cNvSpPr>
                  <p:nvPr/>
                </p:nvSpPr>
                <p:spPr bwMode="auto">
                  <a:xfrm>
                    <a:off x="2630" y="2483"/>
                    <a:ext cx="170" cy="200"/>
                  </a:xfrm>
                  <a:custGeom>
                    <a:avLst/>
                    <a:gdLst>
                      <a:gd name="T0" fmla="*/ 99 w 338"/>
                      <a:gd name="T1" fmla="*/ 0 h 399"/>
                      <a:gd name="T2" fmla="*/ 241 w 338"/>
                      <a:gd name="T3" fmla="*/ 98 h 399"/>
                      <a:gd name="T4" fmla="*/ 338 w 338"/>
                      <a:gd name="T5" fmla="*/ 160 h 399"/>
                      <a:gd name="T6" fmla="*/ 321 w 338"/>
                      <a:gd name="T7" fmla="*/ 320 h 399"/>
                      <a:gd name="T8" fmla="*/ 241 w 338"/>
                      <a:gd name="T9" fmla="*/ 382 h 399"/>
                      <a:gd name="T10" fmla="*/ 187 w 338"/>
                      <a:gd name="T11" fmla="*/ 399 h 399"/>
                      <a:gd name="T12" fmla="*/ 125 w 338"/>
                      <a:gd name="T13" fmla="*/ 373 h 399"/>
                      <a:gd name="T14" fmla="*/ 80 w 338"/>
                      <a:gd name="T15" fmla="*/ 337 h 399"/>
                      <a:gd name="T16" fmla="*/ 0 w 338"/>
                      <a:gd name="T17" fmla="*/ 213 h 399"/>
                      <a:gd name="T18" fmla="*/ 99 w 338"/>
                      <a:gd name="T19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8" h="399">
                        <a:moveTo>
                          <a:pt x="99" y="0"/>
                        </a:moveTo>
                        <a:lnTo>
                          <a:pt x="241" y="98"/>
                        </a:lnTo>
                        <a:lnTo>
                          <a:pt x="338" y="160"/>
                        </a:lnTo>
                        <a:lnTo>
                          <a:pt x="321" y="320"/>
                        </a:lnTo>
                        <a:lnTo>
                          <a:pt x="241" y="382"/>
                        </a:lnTo>
                        <a:lnTo>
                          <a:pt x="187" y="399"/>
                        </a:lnTo>
                        <a:lnTo>
                          <a:pt x="125" y="373"/>
                        </a:lnTo>
                        <a:lnTo>
                          <a:pt x="80" y="337"/>
                        </a:lnTo>
                        <a:lnTo>
                          <a:pt x="0" y="21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7" name="Freeform 195"/>
                  <p:cNvSpPr>
                    <a:spLocks/>
                  </p:cNvSpPr>
                  <p:nvPr/>
                </p:nvSpPr>
                <p:spPr bwMode="auto">
                  <a:xfrm>
                    <a:off x="1402" y="2207"/>
                    <a:ext cx="162" cy="235"/>
                  </a:xfrm>
                  <a:custGeom>
                    <a:avLst/>
                    <a:gdLst>
                      <a:gd name="T0" fmla="*/ 315 w 324"/>
                      <a:gd name="T1" fmla="*/ 0 h 470"/>
                      <a:gd name="T2" fmla="*/ 324 w 324"/>
                      <a:gd name="T3" fmla="*/ 37 h 470"/>
                      <a:gd name="T4" fmla="*/ 238 w 324"/>
                      <a:gd name="T5" fmla="*/ 192 h 470"/>
                      <a:gd name="T6" fmla="*/ 173 w 324"/>
                      <a:gd name="T7" fmla="*/ 293 h 470"/>
                      <a:gd name="T8" fmla="*/ 55 w 324"/>
                      <a:gd name="T9" fmla="*/ 470 h 470"/>
                      <a:gd name="T10" fmla="*/ 12 w 324"/>
                      <a:gd name="T11" fmla="*/ 400 h 470"/>
                      <a:gd name="T12" fmla="*/ 0 w 324"/>
                      <a:gd name="T13" fmla="*/ 349 h 470"/>
                      <a:gd name="T14" fmla="*/ 35 w 324"/>
                      <a:gd name="T15" fmla="*/ 307 h 470"/>
                      <a:gd name="T16" fmla="*/ 84 w 324"/>
                      <a:gd name="T17" fmla="*/ 267 h 470"/>
                      <a:gd name="T18" fmla="*/ 151 w 324"/>
                      <a:gd name="T19" fmla="*/ 201 h 470"/>
                      <a:gd name="T20" fmla="*/ 204 w 324"/>
                      <a:gd name="T21" fmla="*/ 127 h 470"/>
                      <a:gd name="T22" fmla="*/ 315 w 324"/>
                      <a:gd name="T2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4" h="470">
                        <a:moveTo>
                          <a:pt x="315" y="0"/>
                        </a:moveTo>
                        <a:lnTo>
                          <a:pt x="324" y="37"/>
                        </a:lnTo>
                        <a:lnTo>
                          <a:pt x="238" y="192"/>
                        </a:lnTo>
                        <a:lnTo>
                          <a:pt x="173" y="293"/>
                        </a:lnTo>
                        <a:lnTo>
                          <a:pt x="55" y="470"/>
                        </a:lnTo>
                        <a:lnTo>
                          <a:pt x="12" y="400"/>
                        </a:lnTo>
                        <a:lnTo>
                          <a:pt x="0" y="349"/>
                        </a:lnTo>
                        <a:lnTo>
                          <a:pt x="35" y="307"/>
                        </a:lnTo>
                        <a:lnTo>
                          <a:pt x="84" y="267"/>
                        </a:lnTo>
                        <a:lnTo>
                          <a:pt x="151" y="201"/>
                        </a:lnTo>
                        <a:lnTo>
                          <a:pt x="204" y="127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8" name="Freeform 196"/>
                  <p:cNvSpPr>
                    <a:spLocks/>
                  </p:cNvSpPr>
                  <p:nvPr/>
                </p:nvSpPr>
                <p:spPr bwMode="auto">
                  <a:xfrm>
                    <a:off x="2551" y="2612"/>
                    <a:ext cx="160" cy="187"/>
                  </a:xfrm>
                  <a:custGeom>
                    <a:avLst/>
                    <a:gdLst>
                      <a:gd name="T0" fmla="*/ 133 w 321"/>
                      <a:gd name="T1" fmla="*/ 0 h 374"/>
                      <a:gd name="T2" fmla="*/ 177 w 321"/>
                      <a:gd name="T3" fmla="*/ 36 h 374"/>
                      <a:gd name="T4" fmla="*/ 213 w 321"/>
                      <a:gd name="T5" fmla="*/ 89 h 374"/>
                      <a:gd name="T6" fmla="*/ 259 w 321"/>
                      <a:gd name="T7" fmla="*/ 125 h 374"/>
                      <a:gd name="T8" fmla="*/ 321 w 321"/>
                      <a:gd name="T9" fmla="*/ 160 h 374"/>
                      <a:gd name="T10" fmla="*/ 294 w 321"/>
                      <a:gd name="T11" fmla="*/ 222 h 374"/>
                      <a:gd name="T12" fmla="*/ 240 w 321"/>
                      <a:gd name="T13" fmla="*/ 268 h 374"/>
                      <a:gd name="T14" fmla="*/ 169 w 321"/>
                      <a:gd name="T15" fmla="*/ 321 h 374"/>
                      <a:gd name="T16" fmla="*/ 89 w 321"/>
                      <a:gd name="T17" fmla="*/ 348 h 374"/>
                      <a:gd name="T18" fmla="*/ 9 w 321"/>
                      <a:gd name="T19" fmla="*/ 374 h 374"/>
                      <a:gd name="T20" fmla="*/ 9 w 321"/>
                      <a:gd name="T21" fmla="*/ 259 h 374"/>
                      <a:gd name="T22" fmla="*/ 9 w 321"/>
                      <a:gd name="T23" fmla="*/ 160 h 374"/>
                      <a:gd name="T24" fmla="*/ 0 w 321"/>
                      <a:gd name="T25" fmla="*/ 54 h 374"/>
                      <a:gd name="T26" fmla="*/ 133 w 321"/>
                      <a:gd name="T27" fmla="*/ 0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1" h="374">
                        <a:moveTo>
                          <a:pt x="133" y="0"/>
                        </a:moveTo>
                        <a:lnTo>
                          <a:pt x="177" y="36"/>
                        </a:lnTo>
                        <a:lnTo>
                          <a:pt x="213" y="89"/>
                        </a:lnTo>
                        <a:lnTo>
                          <a:pt x="259" y="125"/>
                        </a:lnTo>
                        <a:lnTo>
                          <a:pt x="321" y="160"/>
                        </a:lnTo>
                        <a:lnTo>
                          <a:pt x="294" y="222"/>
                        </a:lnTo>
                        <a:lnTo>
                          <a:pt x="240" y="268"/>
                        </a:lnTo>
                        <a:lnTo>
                          <a:pt x="169" y="321"/>
                        </a:lnTo>
                        <a:lnTo>
                          <a:pt x="89" y="348"/>
                        </a:lnTo>
                        <a:lnTo>
                          <a:pt x="9" y="374"/>
                        </a:lnTo>
                        <a:lnTo>
                          <a:pt x="9" y="259"/>
                        </a:lnTo>
                        <a:lnTo>
                          <a:pt x="9" y="160"/>
                        </a:lnTo>
                        <a:lnTo>
                          <a:pt x="0" y="54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29" name="Freeform 197"/>
                  <p:cNvSpPr>
                    <a:spLocks/>
                  </p:cNvSpPr>
                  <p:nvPr/>
                </p:nvSpPr>
                <p:spPr bwMode="auto">
                  <a:xfrm>
                    <a:off x="2169" y="2576"/>
                    <a:ext cx="217" cy="227"/>
                  </a:xfrm>
                  <a:custGeom>
                    <a:avLst/>
                    <a:gdLst>
                      <a:gd name="T0" fmla="*/ 364 w 435"/>
                      <a:gd name="T1" fmla="*/ 0 h 453"/>
                      <a:gd name="T2" fmla="*/ 426 w 435"/>
                      <a:gd name="T3" fmla="*/ 44 h 453"/>
                      <a:gd name="T4" fmla="*/ 435 w 435"/>
                      <a:gd name="T5" fmla="*/ 186 h 453"/>
                      <a:gd name="T6" fmla="*/ 435 w 435"/>
                      <a:gd name="T7" fmla="*/ 257 h 453"/>
                      <a:gd name="T8" fmla="*/ 435 w 435"/>
                      <a:gd name="T9" fmla="*/ 320 h 453"/>
                      <a:gd name="T10" fmla="*/ 390 w 435"/>
                      <a:gd name="T11" fmla="*/ 427 h 453"/>
                      <a:gd name="T12" fmla="*/ 328 w 435"/>
                      <a:gd name="T13" fmla="*/ 436 h 453"/>
                      <a:gd name="T14" fmla="*/ 222 w 435"/>
                      <a:gd name="T15" fmla="*/ 453 h 453"/>
                      <a:gd name="T16" fmla="*/ 115 w 435"/>
                      <a:gd name="T17" fmla="*/ 453 h 453"/>
                      <a:gd name="T18" fmla="*/ 27 w 435"/>
                      <a:gd name="T19" fmla="*/ 444 h 453"/>
                      <a:gd name="T20" fmla="*/ 0 w 435"/>
                      <a:gd name="T21" fmla="*/ 329 h 453"/>
                      <a:gd name="T22" fmla="*/ 9 w 435"/>
                      <a:gd name="T23" fmla="*/ 230 h 453"/>
                      <a:gd name="T24" fmla="*/ 0 w 435"/>
                      <a:gd name="T25" fmla="*/ 159 h 453"/>
                      <a:gd name="T26" fmla="*/ 0 w 435"/>
                      <a:gd name="T27" fmla="*/ 79 h 453"/>
                      <a:gd name="T28" fmla="*/ 71 w 435"/>
                      <a:gd name="T29" fmla="*/ 44 h 453"/>
                      <a:gd name="T30" fmla="*/ 204 w 435"/>
                      <a:gd name="T31" fmla="*/ 26 h 453"/>
                      <a:gd name="T32" fmla="*/ 364 w 435"/>
                      <a:gd name="T33" fmla="*/ 0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5" h="453">
                        <a:moveTo>
                          <a:pt x="364" y="0"/>
                        </a:moveTo>
                        <a:lnTo>
                          <a:pt x="426" y="44"/>
                        </a:lnTo>
                        <a:lnTo>
                          <a:pt x="435" y="186"/>
                        </a:lnTo>
                        <a:lnTo>
                          <a:pt x="435" y="257"/>
                        </a:lnTo>
                        <a:lnTo>
                          <a:pt x="435" y="320"/>
                        </a:lnTo>
                        <a:lnTo>
                          <a:pt x="390" y="427"/>
                        </a:lnTo>
                        <a:lnTo>
                          <a:pt x="328" y="436"/>
                        </a:lnTo>
                        <a:lnTo>
                          <a:pt x="222" y="453"/>
                        </a:lnTo>
                        <a:lnTo>
                          <a:pt x="115" y="453"/>
                        </a:lnTo>
                        <a:lnTo>
                          <a:pt x="27" y="444"/>
                        </a:lnTo>
                        <a:lnTo>
                          <a:pt x="0" y="329"/>
                        </a:lnTo>
                        <a:lnTo>
                          <a:pt x="9" y="230"/>
                        </a:lnTo>
                        <a:lnTo>
                          <a:pt x="0" y="159"/>
                        </a:lnTo>
                        <a:lnTo>
                          <a:pt x="0" y="79"/>
                        </a:lnTo>
                        <a:lnTo>
                          <a:pt x="71" y="44"/>
                        </a:lnTo>
                        <a:lnTo>
                          <a:pt x="204" y="26"/>
                        </a:lnTo>
                        <a:lnTo>
                          <a:pt x="364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30" name="Freeform 198"/>
                  <p:cNvSpPr>
                    <a:spLocks/>
                  </p:cNvSpPr>
                  <p:nvPr/>
                </p:nvSpPr>
                <p:spPr bwMode="auto">
                  <a:xfrm>
                    <a:off x="1947" y="2576"/>
                    <a:ext cx="215" cy="220"/>
                  </a:xfrm>
                  <a:custGeom>
                    <a:avLst/>
                    <a:gdLst>
                      <a:gd name="T0" fmla="*/ 230 w 430"/>
                      <a:gd name="T1" fmla="*/ 0 h 440"/>
                      <a:gd name="T2" fmla="*/ 363 w 430"/>
                      <a:gd name="T3" fmla="*/ 62 h 440"/>
                      <a:gd name="T4" fmla="*/ 399 w 430"/>
                      <a:gd name="T5" fmla="*/ 97 h 440"/>
                      <a:gd name="T6" fmla="*/ 417 w 430"/>
                      <a:gd name="T7" fmla="*/ 221 h 440"/>
                      <a:gd name="T8" fmla="*/ 417 w 430"/>
                      <a:gd name="T9" fmla="*/ 311 h 440"/>
                      <a:gd name="T10" fmla="*/ 430 w 430"/>
                      <a:gd name="T11" fmla="*/ 436 h 440"/>
                      <a:gd name="T12" fmla="*/ 372 w 430"/>
                      <a:gd name="T13" fmla="*/ 440 h 440"/>
                      <a:gd name="T14" fmla="*/ 283 w 430"/>
                      <a:gd name="T15" fmla="*/ 436 h 440"/>
                      <a:gd name="T16" fmla="*/ 186 w 430"/>
                      <a:gd name="T17" fmla="*/ 431 h 440"/>
                      <a:gd name="T18" fmla="*/ 79 w 430"/>
                      <a:gd name="T19" fmla="*/ 422 h 440"/>
                      <a:gd name="T20" fmla="*/ 17 w 430"/>
                      <a:gd name="T21" fmla="*/ 266 h 440"/>
                      <a:gd name="T22" fmla="*/ 0 w 430"/>
                      <a:gd name="T23" fmla="*/ 124 h 440"/>
                      <a:gd name="T24" fmla="*/ 230 w 430"/>
                      <a:gd name="T25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0" h="440">
                        <a:moveTo>
                          <a:pt x="230" y="0"/>
                        </a:moveTo>
                        <a:lnTo>
                          <a:pt x="363" y="62"/>
                        </a:lnTo>
                        <a:lnTo>
                          <a:pt x="399" y="97"/>
                        </a:lnTo>
                        <a:lnTo>
                          <a:pt x="417" y="221"/>
                        </a:lnTo>
                        <a:lnTo>
                          <a:pt x="417" y="311"/>
                        </a:lnTo>
                        <a:lnTo>
                          <a:pt x="430" y="436"/>
                        </a:lnTo>
                        <a:lnTo>
                          <a:pt x="372" y="440"/>
                        </a:lnTo>
                        <a:lnTo>
                          <a:pt x="283" y="436"/>
                        </a:lnTo>
                        <a:lnTo>
                          <a:pt x="186" y="431"/>
                        </a:lnTo>
                        <a:lnTo>
                          <a:pt x="79" y="422"/>
                        </a:lnTo>
                        <a:lnTo>
                          <a:pt x="17" y="266"/>
                        </a:lnTo>
                        <a:lnTo>
                          <a:pt x="0" y="124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31" name="Freeform 199"/>
                  <p:cNvSpPr>
                    <a:spLocks/>
                  </p:cNvSpPr>
                  <p:nvPr/>
                </p:nvSpPr>
                <p:spPr bwMode="auto">
                  <a:xfrm>
                    <a:off x="1792" y="2567"/>
                    <a:ext cx="175" cy="221"/>
                  </a:xfrm>
                  <a:custGeom>
                    <a:avLst/>
                    <a:gdLst>
                      <a:gd name="T0" fmla="*/ 133 w 351"/>
                      <a:gd name="T1" fmla="*/ 0 h 440"/>
                      <a:gd name="T2" fmla="*/ 284 w 351"/>
                      <a:gd name="T3" fmla="*/ 106 h 440"/>
                      <a:gd name="T4" fmla="*/ 284 w 351"/>
                      <a:gd name="T5" fmla="*/ 177 h 440"/>
                      <a:gd name="T6" fmla="*/ 293 w 351"/>
                      <a:gd name="T7" fmla="*/ 266 h 440"/>
                      <a:gd name="T8" fmla="*/ 311 w 351"/>
                      <a:gd name="T9" fmla="*/ 347 h 440"/>
                      <a:gd name="T10" fmla="*/ 351 w 351"/>
                      <a:gd name="T11" fmla="*/ 427 h 440"/>
                      <a:gd name="T12" fmla="*/ 266 w 351"/>
                      <a:gd name="T13" fmla="*/ 423 h 440"/>
                      <a:gd name="T14" fmla="*/ 182 w 351"/>
                      <a:gd name="T15" fmla="*/ 440 h 440"/>
                      <a:gd name="T16" fmla="*/ 80 w 351"/>
                      <a:gd name="T17" fmla="*/ 440 h 440"/>
                      <a:gd name="T18" fmla="*/ 36 w 351"/>
                      <a:gd name="T19" fmla="*/ 365 h 440"/>
                      <a:gd name="T20" fmla="*/ 0 w 351"/>
                      <a:gd name="T21" fmla="*/ 284 h 440"/>
                      <a:gd name="T22" fmla="*/ 0 w 351"/>
                      <a:gd name="T23" fmla="*/ 177 h 440"/>
                      <a:gd name="T24" fmla="*/ 0 w 351"/>
                      <a:gd name="T25" fmla="*/ 97 h 440"/>
                      <a:gd name="T26" fmla="*/ 133 w 351"/>
                      <a:gd name="T27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1" h="440">
                        <a:moveTo>
                          <a:pt x="133" y="0"/>
                        </a:moveTo>
                        <a:lnTo>
                          <a:pt x="284" y="106"/>
                        </a:lnTo>
                        <a:lnTo>
                          <a:pt x="284" y="177"/>
                        </a:lnTo>
                        <a:lnTo>
                          <a:pt x="293" y="266"/>
                        </a:lnTo>
                        <a:lnTo>
                          <a:pt x="311" y="347"/>
                        </a:lnTo>
                        <a:lnTo>
                          <a:pt x="351" y="427"/>
                        </a:lnTo>
                        <a:lnTo>
                          <a:pt x="266" y="423"/>
                        </a:lnTo>
                        <a:lnTo>
                          <a:pt x="182" y="440"/>
                        </a:lnTo>
                        <a:lnTo>
                          <a:pt x="80" y="440"/>
                        </a:lnTo>
                        <a:lnTo>
                          <a:pt x="36" y="365"/>
                        </a:lnTo>
                        <a:lnTo>
                          <a:pt x="0" y="284"/>
                        </a:lnTo>
                        <a:lnTo>
                          <a:pt x="0" y="177"/>
                        </a:lnTo>
                        <a:lnTo>
                          <a:pt x="0" y="97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32" name="Freeform 200"/>
                  <p:cNvSpPr>
                    <a:spLocks/>
                  </p:cNvSpPr>
                  <p:nvPr/>
                </p:nvSpPr>
                <p:spPr bwMode="auto">
                  <a:xfrm>
                    <a:off x="1653" y="2594"/>
                    <a:ext cx="161" cy="196"/>
                  </a:xfrm>
                  <a:custGeom>
                    <a:avLst/>
                    <a:gdLst>
                      <a:gd name="T0" fmla="*/ 257 w 321"/>
                      <a:gd name="T1" fmla="*/ 44 h 392"/>
                      <a:gd name="T2" fmla="*/ 249 w 321"/>
                      <a:gd name="T3" fmla="*/ 115 h 392"/>
                      <a:gd name="T4" fmla="*/ 249 w 321"/>
                      <a:gd name="T5" fmla="*/ 204 h 392"/>
                      <a:gd name="T6" fmla="*/ 257 w 321"/>
                      <a:gd name="T7" fmla="*/ 266 h 392"/>
                      <a:gd name="T8" fmla="*/ 277 w 321"/>
                      <a:gd name="T9" fmla="*/ 321 h 392"/>
                      <a:gd name="T10" fmla="*/ 321 w 321"/>
                      <a:gd name="T11" fmla="*/ 383 h 392"/>
                      <a:gd name="T12" fmla="*/ 249 w 321"/>
                      <a:gd name="T13" fmla="*/ 392 h 392"/>
                      <a:gd name="T14" fmla="*/ 148 w 321"/>
                      <a:gd name="T15" fmla="*/ 374 h 392"/>
                      <a:gd name="T16" fmla="*/ 56 w 321"/>
                      <a:gd name="T17" fmla="*/ 338 h 392"/>
                      <a:gd name="T18" fmla="*/ 0 w 321"/>
                      <a:gd name="T19" fmla="*/ 319 h 392"/>
                      <a:gd name="T20" fmla="*/ 3 w 321"/>
                      <a:gd name="T21" fmla="*/ 241 h 392"/>
                      <a:gd name="T22" fmla="*/ 21 w 321"/>
                      <a:gd name="T23" fmla="*/ 177 h 392"/>
                      <a:gd name="T24" fmla="*/ 43 w 321"/>
                      <a:gd name="T25" fmla="*/ 133 h 392"/>
                      <a:gd name="T26" fmla="*/ 79 w 321"/>
                      <a:gd name="T27" fmla="*/ 81 h 392"/>
                      <a:gd name="T28" fmla="*/ 127 w 321"/>
                      <a:gd name="T29" fmla="*/ 35 h 392"/>
                      <a:gd name="T30" fmla="*/ 194 w 321"/>
                      <a:gd name="T31" fmla="*/ 0 h 392"/>
                      <a:gd name="T32" fmla="*/ 257 w 321"/>
                      <a:gd name="T33" fmla="*/ 44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1" h="392">
                        <a:moveTo>
                          <a:pt x="257" y="44"/>
                        </a:moveTo>
                        <a:lnTo>
                          <a:pt x="249" y="115"/>
                        </a:lnTo>
                        <a:lnTo>
                          <a:pt x="249" y="204"/>
                        </a:lnTo>
                        <a:lnTo>
                          <a:pt x="257" y="266"/>
                        </a:lnTo>
                        <a:lnTo>
                          <a:pt x="277" y="321"/>
                        </a:lnTo>
                        <a:lnTo>
                          <a:pt x="321" y="383"/>
                        </a:lnTo>
                        <a:lnTo>
                          <a:pt x="249" y="392"/>
                        </a:lnTo>
                        <a:lnTo>
                          <a:pt x="148" y="374"/>
                        </a:lnTo>
                        <a:lnTo>
                          <a:pt x="56" y="338"/>
                        </a:lnTo>
                        <a:lnTo>
                          <a:pt x="0" y="319"/>
                        </a:lnTo>
                        <a:lnTo>
                          <a:pt x="3" y="241"/>
                        </a:lnTo>
                        <a:lnTo>
                          <a:pt x="21" y="177"/>
                        </a:lnTo>
                        <a:lnTo>
                          <a:pt x="43" y="133"/>
                        </a:lnTo>
                        <a:lnTo>
                          <a:pt x="79" y="81"/>
                        </a:lnTo>
                        <a:lnTo>
                          <a:pt x="127" y="35"/>
                        </a:lnTo>
                        <a:lnTo>
                          <a:pt x="194" y="0"/>
                        </a:lnTo>
                        <a:lnTo>
                          <a:pt x="257" y="4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33" name="Freeform 201"/>
                  <p:cNvSpPr>
                    <a:spLocks/>
                  </p:cNvSpPr>
                  <p:nvPr/>
                </p:nvSpPr>
                <p:spPr bwMode="auto">
                  <a:xfrm>
                    <a:off x="1507" y="2551"/>
                    <a:ext cx="201" cy="194"/>
                  </a:xfrm>
                  <a:custGeom>
                    <a:avLst/>
                    <a:gdLst>
                      <a:gd name="T0" fmla="*/ 401 w 401"/>
                      <a:gd name="T1" fmla="*/ 85 h 389"/>
                      <a:gd name="T2" fmla="*/ 340 w 401"/>
                      <a:gd name="T3" fmla="*/ 139 h 389"/>
                      <a:gd name="T4" fmla="*/ 293 w 401"/>
                      <a:gd name="T5" fmla="*/ 200 h 389"/>
                      <a:gd name="T6" fmla="*/ 268 w 401"/>
                      <a:gd name="T7" fmla="*/ 262 h 389"/>
                      <a:gd name="T8" fmla="*/ 253 w 401"/>
                      <a:gd name="T9" fmla="*/ 330 h 389"/>
                      <a:gd name="T10" fmla="*/ 257 w 401"/>
                      <a:gd name="T11" fmla="*/ 389 h 389"/>
                      <a:gd name="T12" fmla="*/ 195 w 401"/>
                      <a:gd name="T13" fmla="*/ 362 h 389"/>
                      <a:gd name="T14" fmla="*/ 124 w 401"/>
                      <a:gd name="T15" fmla="*/ 331 h 389"/>
                      <a:gd name="T16" fmla="*/ 56 w 401"/>
                      <a:gd name="T17" fmla="*/ 290 h 389"/>
                      <a:gd name="T18" fmla="*/ 0 w 401"/>
                      <a:gd name="T19" fmla="*/ 259 h 389"/>
                      <a:gd name="T20" fmla="*/ 41 w 401"/>
                      <a:gd name="T21" fmla="*/ 175 h 389"/>
                      <a:gd name="T22" fmla="*/ 80 w 401"/>
                      <a:gd name="T23" fmla="*/ 102 h 389"/>
                      <a:gd name="T24" fmla="*/ 102 w 401"/>
                      <a:gd name="T25" fmla="*/ 77 h 389"/>
                      <a:gd name="T26" fmla="*/ 130 w 401"/>
                      <a:gd name="T27" fmla="*/ 52 h 389"/>
                      <a:gd name="T28" fmla="*/ 166 w 401"/>
                      <a:gd name="T29" fmla="*/ 30 h 389"/>
                      <a:gd name="T30" fmla="*/ 204 w 401"/>
                      <a:gd name="T31" fmla="*/ 14 h 389"/>
                      <a:gd name="T32" fmla="*/ 270 w 401"/>
                      <a:gd name="T33" fmla="*/ 0 h 389"/>
                      <a:gd name="T34" fmla="*/ 401 w 401"/>
                      <a:gd name="T35" fmla="*/ 85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1" h="389">
                        <a:moveTo>
                          <a:pt x="401" y="85"/>
                        </a:moveTo>
                        <a:lnTo>
                          <a:pt x="340" y="139"/>
                        </a:lnTo>
                        <a:lnTo>
                          <a:pt x="293" y="200"/>
                        </a:lnTo>
                        <a:lnTo>
                          <a:pt x="268" y="262"/>
                        </a:lnTo>
                        <a:lnTo>
                          <a:pt x="253" y="330"/>
                        </a:lnTo>
                        <a:lnTo>
                          <a:pt x="257" y="389"/>
                        </a:lnTo>
                        <a:lnTo>
                          <a:pt x="195" y="362"/>
                        </a:lnTo>
                        <a:lnTo>
                          <a:pt x="124" y="331"/>
                        </a:lnTo>
                        <a:lnTo>
                          <a:pt x="56" y="290"/>
                        </a:lnTo>
                        <a:lnTo>
                          <a:pt x="0" y="259"/>
                        </a:lnTo>
                        <a:lnTo>
                          <a:pt x="41" y="175"/>
                        </a:lnTo>
                        <a:lnTo>
                          <a:pt x="80" y="102"/>
                        </a:lnTo>
                        <a:lnTo>
                          <a:pt x="102" y="77"/>
                        </a:lnTo>
                        <a:lnTo>
                          <a:pt x="130" y="52"/>
                        </a:lnTo>
                        <a:lnTo>
                          <a:pt x="166" y="30"/>
                        </a:lnTo>
                        <a:lnTo>
                          <a:pt x="204" y="14"/>
                        </a:lnTo>
                        <a:lnTo>
                          <a:pt x="270" y="0"/>
                        </a:lnTo>
                        <a:lnTo>
                          <a:pt x="401" y="8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34" name="Freeform 202"/>
                  <p:cNvSpPr>
                    <a:spLocks/>
                  </p:cNvSpPr>
                  <p:nvPr/>
                </p:nvSpPr>
                <p:spPr bwMode="auto">
                  <a:xfrm>
                    <a:off x="1329" y="2473"/>
                    <a:ext cx="232" cy="199"/>
                  </a:xfrm>
                  <a:custGeom>
                    <a:avLst/>
                    <a:gdLst>
                      <a:gd name="T0" fmla="*/ 195 w 464"/>
                      <a:gd name="T1" fmla="*/ 0 h 399"/>
                      <a:gd name="T2" fmla="*/ 293 w 464"/>
                      <a:gd name="T3" fmla="*/ 50 h 399"/>
                      <a:gd name="T4" fmla="*/ 393 w 464"/>
                      <a:gd name="T5" fmla="*/ 107 h 399"/>
                      <a:gd name="T6" fmla="*/ 464 w 464"/>
                      <a:gd name="T7" fmla="*/ 153 h 399"/>
                      <a:gd name="T8" fmla="*/ 389 w 464"/>
                      <a:gd name="T9" fmla="*/ 260 h 399"/>
                      <a:gd name="T10" fmla="*/ 321 w 464"/>
                      <a:gd name="T11" fmla="*/ 399 h 399"/>
                      <a:gd name="T12" fmla="*/ 247 w 464"/>
                      <a:gd name="T13" fmla="*/ 376 h 399"/>
                      <a:gd name="T14" fmla="*/ 157 w 464"/>
                      <a:gd name="T15" fmla="*/ 338 h 399"/>
                      <a:gd name="T16" fmla="*/ 74 w 464"/>
                      <a:gd name="T17" fmla="*/ 292 h 399"/>
                      <a:gd name="T18" fmla="*/ 0 w 464"/>
                      <a:gd name="T19" fmla="*/ 236 h 399"/>
                      <a:gd name="T20" fmla="*/ 58 w 464"/>
                      <a:gd name="T21" fmla="*/ 164 h 399"/>
                      <a:gd name="T22" fmla="*/ 130 w 464"/>
                      <a:gd name="T23" fmla="*/ 71 h 399"/>
                      <a:gd name="T24" fmla="*/ 195 w 464"/>
                      <a:gd name="T25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4" h="399">
                        <a:moveTo>
                          <a:pt x="195" y="0"/>
                        </a:moveTo>
                        <a:lnTo>
                          <a:pt x="293" y="50"/>
                        </a:lnTo>
                        <a:lnTo>
                          <a:pt x="393" y="107"/>
                        </a:lnTo>
                        <a:lnTo>
                          <a:pt x="464" y="153"/>
                        </a:lnTo>
                        <a:lnTo>
                          <a:pt x="389" y="260"/>
                        </a:lnTo>
                        <a:lnTo>
                          <a:pt x="321" y="399"/>
                        </a:lnTo>
                        <a:lnTo>
                          <a:pt x="247" y="376"/>
                        </a:lnTo>
                        <a:lnTo>
                          <a:pt x="157" y="338"/>
                        </a:lnTo>
                        <a:lnTo>
                          <a:pt x="74" y="292"/>
                        </a:lnTo>
                        <a:lnTo>
                          <a:pt x="0" y="236"/>
                        </a:lnTo>
                        <a:lnTo>
                          <a:pt x="58" y="164"/>
                        </a:lnTo>
                        <a:lnTo>
                          <a:pt x="130" y="71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35" name="Freeform 203"/>
                  <p:cNvSpPr>
                    <a:spLocks/>
                  </p:cNvSpPr>
                  <p:nvPr/>
                </p:nvSpPr>
                <p:spPr bwMode="auto">
                  <a:xfrm>
                    <a:off x="1260" y="2399"/>
                    <a:ext cx="145" cy="168"/>
                  </a:xfrm>
                  <a:custGeom>
                    <a:avLst/>
                    <a:gdLst>
                      <a:gd name="T0" fmla="*/ 291 w 291"/>
                      <a:gd name="T1" fmla="*/ 115 h 337"/>
                      <a:gd name="T2" fmla="*/ 255 w 291"/>
                      <a:gd name="T3" fmla="*/ 71 h 337"/>
                      <a:gd name="T4" fmla="*/ 238 w 291"/>
                      <a:gd name="T5" fmla="*/ 0 h 337"/>
                      <a:gd name="T6" fmla="*/ 155 w 291"/>
                      <a:gd name="T7" fmla="*/ 50 h 337"/>
                      <a:gd name="T8" fmla="*/ 29 w 291"/>
                      <a:gd name="T9" fmla="*/ 153 h 337"/>
                      <a:gd name="T10" fmla="*/ 0 w 291"/>
                      <a:gd name="T11" fmla="*/ 171 h 337"/>
                      <a:gd name="T12" fmla="*/ 37 w 291"/>
                      <a:gd name="T13" fmla="*/ 270 h 337"/>
                      <a:gd name="T14" fmla="*/ 113 w 291"/>
                      <a:gd name="T15" fmla="*/ 337 h 337"/>
                      <a:gd name="T16" fmla="*/ 291 w 291"/>
                      <a:gd name="T17" fmla="*/ 115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1" h="337">
                        <a:moveTo>
                          <a:pt x="291" y="115"/>
                        </a:moveTo>
                        <a:lnTo>
                          <a:pt x="255" y="71"/>
                        </a:lnTo>
                        <a:lnTo>
                          <a:pt x="238" y="0"/>
                        </a:lnTo>
                        <a:lnTo>
                          <a:pt x="155" y="50"/>
                        </a:lnTo>
                        <a:lnTo>
                          <a:pt x="29" y="153"/>
                        </a:lnTo>
                        <a:lnTo>
                          <a:pt x="0" y="171"/>
                        </a:lnTo>
                        <a:lnTo>
                          <a:pt x="37" y="270"/>
                        </a:lnTo>
                        <a:lnTo>
                          <a:pt x="113" y="337"/>
                        </a:lnTo>
                        <a:lnTo>
                          <a:pt x="291" y="11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51436" name="Group 204"/>
            <p:cNvGrpSpPr>
              <a:grpSpLocks/>
            </p:cNvGrpSpPr>
            <p:nvPr/>
          </p:nvGrpSpPr>
          <p:grpSpPr bwMode="auto">
            <a:xfrm flipH="1">
              <a:off x="5088" y="3312"/>
              <a:ext cx="533" cy="305"/>
              <a:chOff x="1255" y="1978"/>
              <a:chExt cx="1891" cy="1000"/>
            </a:xfrm>
          </p:grpSpPr>
          <p:grpSp>
            <p:nvGrpSpPr>
              <p:cNvPr id="351437" name="Group 205"/>
              <p:cNvGrpSpPr>
                <a:grpSpLocks/>
              </p:cNvGrpSpPr>
              <p:nvPr/>
            </p:nvGrpSpPr>
            <p:grpSpPr bwMode="auto">
              <a:xfrm>
                <a:off x="1623" y="2728"/>
                <a:ext cx="244" cy="227"/>
                <a:chOff x="1623" y="2728"/>
                <a:chExt cx="244" cy="227"/>
              </a:xfrm>
            </p:grpSpPr>
            <p:sp>
              <p:nvSpPr>
                <p:cNvPr id="351438" name="Freeform 206"/>
                <p:cNvSpPr>
                  <a:spLocks/>
                </p:cNvSpPr>
                <p:nvPr/>
              </p:nvSpPr>
              <p:spPr bwMode="auto">
                <a:xfrm>
                  <a:off x="1623" y="2728"/>
                  <a:ext cx="244" cy="227"/>
                </a:xfrm>
                <a:custGeom>
                  <a:avLst/>
                  <a:gdLst>
                    <a:gd name="T0" fmla="*/ 0 w 487"/>
                    <a:gd name="T1" fmla="*/ 0 h 453"/>
                    <a:gd name="T2" fmla="*/ 51 w 487"/>
                    <a:gd name="T3" fmla="*/ 121 h 453"/>
                    <a:gd name="T4" fmla="*/ 84 w 487"/>
                    <a:gd name="T5" fmla="*/ 214 h 453"/>
                    <a:gd name="T6" fmla="*/ 115 w 487"/>
                    <a:gd name="T7" fmla="*/ 294 h 453"/>
                    <a:gd name="T8" fmla="*/ 158 w 487"/>
                    <a:gd name="T9" fmla="*/ 373 h 453"/>
                    <a:gd name="T10" fmla="*/ 190 w 487"/>
                    <a:gd name="T11" fmla="*/ 413 h 453"/>
                    <a:gd name="T12" fmla="*/ 233 w 487"/>
                    <a:gd name="T13" fmla="*/ 440 h 453"/>
                    <a:gd name="T14" fmla="*/ 276 w 487"/>
                    <a:gd name="T15" fmla="*/ 453 h 453"/>
                    <a:gd name="T16" fmla="*/ 360 w 487"/>
                    <a:gd name="T17" fmla="*/ 453 h 453"/>
                    <a:gd name="T18" fmla="*/ 424 w 487"/>
                    <a:gd name="T19" fmla="*/ 427 h 453"/>
                    <a:gd name="T20" fmla="*/ 467 w 487"/>
                    <a:gd name="T21" fmla="*/ 387 h 453"/>
                    <a:gd name="T22" fmla="*/ 487 w 487"/>
                    <a:gd name="T23" fmla="*/ 347 h 453"/>
                    <a:gd name="T24" fmla="*/ 456 w 487"/>
                    <a:gd name="T25" fmla="*/ 227 h 453"/>
                    <a:gd name="T26" fmla="*/ 360 w 487"/>
                    <a:gd name="T27" fmla="*/ 41 h 453"/>
                    <a:gd name="T28" fmla="*/ 0 w 487"/>
                    <a:gd name="T29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7" h="453">
                      <a:moveTo>
                        <a:pt x="0" y="0"/>
                      </a:moveTo>
                      <a:lnTo>
                        <a:pt x="51" y="121"/>
                      </a:lnTo>
                      <a:lnTo>
                        <a:pt x="84" y="214"/>
                      </a:lnTo>
                      <a:lnTo>
                        <a:pt x="115" y="294"/>
                      </a:lnTo>
                      <a:lnTo>
                        <a:pt x="158" y="373"/>
                      </a:lnTo>
                      <a:lnTo>
                        <a:pt x="190" y="413"/>
                      </a:lnTo>
                      <a:lnTo>
                        <a:pt x="233" y="440"/>
                      </a:lnTo>
                      <a:lnTo>
                        <a:pt x="276" y="453"/>
                      </a:lnTo>
                      <a:lnTo>
                        <a:pt x="360" y="453"/>
                      </a:lnTo>
                      <a:lnTo>
                        <a:pt x="424" y="427"/>
                      </a:lnTo>
                      <a:lnTo>
                        <a:pt x="467" y="387"/>
                      </a:lnTo>
                      <a:lnTo>
                        <a:pt x="487" y="347"/>
                      </a:lnTo>
                      <a:lnTo>
                        <a:pt x="456" y="227"/>
                      </a:lnTo>
                      <a:lnTo>
                        <a:pt x="36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39" name="Freeform 207"/>
                <p:cNvSpPr>
                  <a:spLocks/>
                </p:cNvSpPr>
                <p:nvPr/>
              </p:nvSpPr>
              <p:spPr bwMode="auto">
                <a:xfrm>
                  <a:off x="1687" y="2877"/>
                  <a:ext cx="180" cy="77"/>
                </a:xfrm>
                <a:custGeom>
                  <a:avLst/>
                  <a:gdLst>
                    <a:gd name="T0" fmla="*/ 0 w 359"/>
                    <a:gd name="T1" fmla="*/ 22 h 154"/>
                    <a:gd name="T2" fmla="*/ 157 w 359"/>
                    <a:gd name="T3" fmla="*/ 9 h 154"/>
                    <a:gd name="T4" fmla="*/ 290 w 359"/>
                    <a:gd name="T5" fmla="*/ 0 h 154"/>
                    <a:gd name="T6" fmla="*/ 346 w 359"/>
                    <a:gd name="T7" fmla="*/ 2 h 154"/>
                    <a:gd name="T8" fmla="*/ 359 w 359"/>
                    <a:gd name="T9" fmla="*/ 49 h 154"/>
                    <a:gd name="T10" fmla="*/ 334 w 359"/>
                    <a:gd name="T11" fmla="*/ 93 h 154"/>
                    <a:gd name="T12" fmla="*/ 294 w 359"/>
                    <a:gd name="T13" fmla="*/ 129 h 154"/>
                    <a:gd name="T14" fmla="*/ 234 w 359"/>
                    <a:gd name="T15" fmla="*/ 154 h 154"/>
                    <a:gd name="T16" fmla="*/ 144 w 359"/>
                    <a:gd name="T17" fmla="*/ 154 h 154"/>
                    <a:gd name="T18" fmla="*/ 104 w 359"/>
                    <a:gd name="T19" fmla="*/ 141 h 154"/>
                    <a:gd name="T20" fmla="*/ 65 w 359"/>
                    <a:gd name="T21" fmla="*/ 118 h 154"/>
                    <a:gd name="T22" fmla="*/ 31 w 359"/>
                    <a:gd name="T23" fmla="*/ 78 h 154"/>
                    <a:gd name="T24" fmla="*/ 0 w 359"/>
                    <a:gd name="T25" fmla="*/ 2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9" h="154">
                      <a:moveTo>
                        <a:pt x="0" y="22"/>
                      </a:moveTo>
                      <a:lnTo>
                        <a:pt x="157" y="9"/>
                      </a:lnTo>
                      <a:lnTo>
                        <a:pt x="290" y="0"/>
                      </a:lnTo>
                      <a:lnTo>
                        <a:pt x="346" y="2"/>
                      </a:lnTo>
                      <a:lnTo>
                        <a:pt x="359" y="49"/>
                      </a:lnTo>
                      <a:lnTo>
                        <a:pt x="334" y="93"/>
                      </a:lnTo>
                      <a:lnTo>
                        <a:pt x="294" y="129"/>
                      </a:lnTo>
                      <a:lnTo>
                        <a:pt x="234" y="154"/>
                      </a:lnTo>
                      <a:lnTo>
                        <a:pt x="144" y="154"/>
                      </a:lnTo>
                      <a:lnTo>
                        <a:pt x="104" y="141"/>
                      </a:lnTo>
                      <a:lnTo>
                        <a:pt x="65" y="118"/>
                      </a:lnTo>
                      <a:lnTo>
                        <a:pt x="31" y="7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440" name="Group 208"/>
              <p:cNvGrpSpPr>
                <a:grpSpLocks/>
              </p:cNvGrpSpPr>
              <p:nvPr/>
            </p:nvGrpSpPr>
            <p:grpSpPr bwMode="auto">
              <a:xfrm>
                <a:off x="2431" y="2648"/>
                <a:ext cx="444" cy="330"/>
                <a:chOff x="2431" y="2648"/>
                <a:chExt cx="444" cy="330"/>
              </a:xfrm>
            </p:grpSpPr>
            <p:sp>
              <p:nvSpPr>
                <p:cNvPr id="351441" name="Freeform 209"/>
                <p:cNvSpPr>
                  <a:spLocks/>
                </p:cNvSpPr>
                <p:nvPr/>
              </p:nvSpPr>
              <p:spPr bwMode="auto">
                <a:xfrm>
                  <a:off x="2431" y="2648"/>
                  <a:ext cx="444" cy="329"/>
                </a:xfrm>
                <a:custGeom>
                  <a:avLst/>
                  <a:gdLst>
                    <a:gd name="T0" fmla="*/ 720 w 888"/>
                    <a:gd name="T1" fmla="*/ 0 h 658"/>
                    <a:gd name="T2" fmla="*/ 764 w 888"/>
                    <a:gd name="T3" fmla="*/ 9 h 658"/>
                    <a:gd name="T4" fmla="*/ 817 w 888"/>
                    <a:gd name="T5" fmla="*/ 53 h 658"/>
                    <a:gd name="T6" fmla="*/ 861 w 888"/>
                    <a:gd name="T7" fmla="*/ 97 h 658"/>
                    <a:gd name="T8" fmla="*/ 888 w 888"/>
                    <a:gd name="T9" fmla="*/ 142 h 658"/>
                    <a:gd name="T10" fmla="*/ 888 w 888"/>
                    <a:gd name="T11" fmla="*/ 196 h 658"/>
                    <a:gd name="T12" fmla="*/ 888 w 888"/>
                    <a:gd name="T13" fmla="*/ 250 h 658"/>
                    <a:gd name="T14" fmla="*/ 853 w 888"/>
                    <a:gd name="T15" fmla="*/ 321 h 658"/>
                    <a:gd name="T16" fmla="*/ 799 w 888"/>
                    <a:gd name="T17" fmla="*/ 365 h 658"/>
                    <a:gd name="T18" fmla="*/ 746 w 888"/>
                    <a:gd name="T19" fmla="*/ 427 h 658"/>
                    <a:gd name="T20" fmla="*/ 657 w 888"/>
                    <a:gd name="T21" fmla="*/ 480 h 658"/>
                    <a:gd name="T22" fmla="*/ 578 w 888"/>
                    <a:gd name="T23" fmla="*/ 516 h 658"/>
                    <a:gd name="T24" fmla="*/ 507 w 888"/>
                    <a:gd name="T25" fmla="*/ 542 h 658"/>
                    <a:gd name="T26" fmla="*/ 416 w 888"/>
                    <a:gd name="T27" fmla="*/ 578 h 658"/>
                    <a:gd name="T28" fmla="*/ 319 w 888"/>
                    <a:gd name="T29" fmla="*/ 631 h 658"/>
                    <a:gd name="T30" fmla="*/ 221 w 888"/>
                    <a:gd name="T31" fmla="*/ 649 h 658"/>
                    <a:gd name="T32" fmla="*/ 133 w 888"/>
                    <a:gd name="T33" fmla="*/ 658 h 658"/>
                    <a:gd name="T34" fmla="*/ 88 w 888"/>
                    <a:gd name="T35" fmla="*/ 649 h 658"/>
                    <a:gd name="T36" fmla="*/ 0 w 888"/>
                    <a:gd name="T37" fmla="*/ 649 h 658"/>
                    <a:gd name="T38" fmla="*/ 8 w 888"/>
                    <a:gd name="T39" fmla="*/ 578 h 658"/>
                    <a:gd name="T40" fmla="*/ 35 w 888"/>
                    <a:gd name="T41" fmla="*/ 498 h 658"/>
                    <a:gd name="T42" fmla="*/ 71 w 888"/>
                    <a:gd name="T43" fmla="*/ 445 h 658"/>
                    <a:gd name="T44" fmla="*/ 106 w 888"/>
                    <a:gd name="T45" fmla="*/ 392 h 658"/>
                    <a:gd name="T46" fmla="*/ 168 w 888"/>
                    <a:gd name="T47" fmla="*/ 356 h 658"/>
                    <a:gd name="T48" fmla="*/ 363 w 888"/>
                    <a:gd name="T49" fmla="*/ 285 h 658"/>
                    <a:gd name="T50" fmla="*/ 461 w 888"/>
                    <a:gd name="T51" fmla="*/ 223 h 658"/>
                    <a:gd name="T52" fmla="*/ 542 w 888"/>
                    <a:gd name="T53" fmla="*/ 160 h 658"/>
                    <a:gd name="T54" fmla="*/ 560 w 888"/>
                    <a:gd name="T55" fmla="*/ 133 h 658"/>
                    <a:gd name="T56" fmla="*/ 578 w 888"/>
                    <a:gd name="T57" fmla="*/ 62 h 658"/>
                    <a:gd name="T58" fmla="*/ 720 w 888"/>
                    <a:gd name="T59" fmla="*/ 0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8" h="658">
                      <a:moveTo>
                        <a:pt x="720" y="0"/>
                      </a:moveTo>
                      <a:lnTo>
                        <a:pt x="764" y="9"/>
                      </a:lnTo>
                      <a:lnTo>
                        <a:pt x="817" y="53"/>
                      </a:lnTo>
                      <a:lnTo>
                        <a:pt x="861" y="97"/>
                      </a:lnTo>
                      <a:lnTo>
                        <a:pt x="888" y="142"/>
                      </a:lnTo>
                      <a:lnTo>
                        <a:pt x="888" y="196"/>
                      </a:lnTo>
                      <a:lnTo>
                        <a:pt x="888" y="250"/>
                      </a:lnTo>
                      <a:lnTo>
                        <a:pt x="853" y="321"/>
                      </a:lnTo>
                      <a:lnTo>
                        <a:pt x="799" y="365"/>
                      </a:lnTo>
                      <a:lnTo>
                        <a:pt x="746" y="427"/>
                      </a:lnTo>
                      <a:lnTo>
                        <a:pt x="657" y="480"/>
                      </a:lnTo>
                      <a:lnTo>
                        <a:pt x="578" y="516"/>
                      </a:lnTo>
                      <a:lnTo>
                        <a:pt x="507" y="542"/>
                      </a:lnTo>
                      <a:lnTo>
                        <a:pt x="416" y="578"/>
                      </a:lnTo>
                      <a:lnTo>
                        <a:pt x="319" y="631"/>
                      </a:lnTo>
                      <a:lnTo>
                        <a:pt x="221" y="649"/>
                      </a:lnTo>
                      <a:lnTo>
                        <a:pt x="133" y="658"/>
                      </a:lnTo>
                      <a:lnTo>
                        <a:pt x="88" y="649"/>
                      </a:lnTo>
                      <a:lnTo>
                        <a:pt x="0" y="649"/>
                      </a:lnTo>
                      <a:lnTo>
                        <a:pt x="8" y="578"/>
                      </a:lnTo>
                      <a:lnTo>
                        <a:pt x="35" y="498"/>
                      </a:lnTo>
                      <a:lnTo>
                        <a:pt x="71" y="445"/>
                      </a:lnTo>
                      <a:lnTo>
                        <a:pt x="106" y="392"/>
                      </a:lnTo>
                      <a:lnTo>
                        <a:pt x="168" y="356"/>
                      </a:lnTo>
                      <a:lnTo>
                        <a:pt x="363" y="285"/>
                      </a:lnTo>
                      <a:lnTo>
                        <a:pt x="461" y="223"/>
                      </a:lnTo>
                      <a:lnTo>
                        <a:pt x="542" y="160"/>
                      </a:lnTo>
                      <a:lnTo>
                        <a:pt x="560" y="133"/>
                      </a:lnTo>
                      <a:lnTo>
                        <a:pt x="578" y="62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42" name="Freeform 210"/>
                <p:cNvSpPr>
                  <a:spLocks/>
                </p:cNvSpPr>
                <p:nvPr/>
              </p:nvSpPr>
              <p:spPr bwMode="auto">
                <a:xfrm>
                  <a:off x="2431" y="2842"/>
                  <a:ext cx="179" cy="136"/>
                </a:xfrm>
                <a:custGeom>
                  <a:avLst/>
                  <a:gdLst>
                    <a:gd name="T0" fmla="*/ 115 w 359"/>
                    <a:gd name="T1" fmla="*/ 0 h 270"/>
                    <a:gd name="T2" fmla="*/ 53 w 359"/>
                    <a:gd name="T3" fmla="*/ 75 h 270"/>
                    <a:gd name="T4" fmla="*/ 31 w 359"/>
                    <a:gd name="T5" fmla="*/ 119 h 270"/>
                    <a:gd name="T6" fmla="*/ 17 w 359"/>
                    <a:gd name="T7" fmla="*/ 168 h 270"/>
                    <a:gd name="T8" fmla="*/ 0 w 359"/>
                    <a:gd name="T9" fmla="*/ 230 h 270"/>
                    <a:gd name="T10" fmla="*/ 4 w 359"/>
                    <a:gd name="T11" fmla="*/ 266 h 270"/>
                    <a:gd name="T12" fmla="*/ 79 w 359"/>
                    <a:gd name="T13" fmla="*/ 266 h 270"/>
                    <a:gd name="T14" fmla="*/ 137 w 359"/>
                    <a:gd name="T15" fmla="*/ 270 h 270"/>
                    <a:gd name="T16" fmla="*/ 208 w 359"/>
                    <a:gd name="T17" fmla="*/ 261 h 270"/>
                    <a:gd name="T18" fmla="*/ 252 w 359"/>
                    <a:gd name="T19" fmla="*/ 252 h 270"/>
                    <a:gd name="T20" fmla="*/ 306 w 359"/>
                    <a:gd name="T21" fmla="*/ 248 h 270"/>
                    <a:gd name="T22" fmla="*/ 354 w 359"/>
                    <a:gd name="T23" fmla="*/ 226 h 270"/>
                    <a:gd name="T24" fmla="*/ 359 w 359"/>
                    <a:gd name="T25" fmla="*/ 181 h 270"/>
                    <a:gd name="T26" fmla="*/ 319 w 359"/>
                    <a:gd name="T27" fmla="*/ 137 h 270"/>
                    <a:gd name="T28" fmla="*/ 283 w 359"/>
                    <a:gd name="T29" fmla="*/ 93 h 270"/>
                    <a:gd name="T30" fmla="*/ 243 w 359"/>
                    <a:gd name="T31" fmla="*/ 53 h 270"/>
                    <a:gd name="T32" fmla="*/ 199 w 359"/>
                    <a:gd name="T33" fmla="*/ 22 h 270"/>
                    <a:gd name="T34" fmla="*/ 115 w 359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9" h="270">
                      <a:moveTo>
                        <a:pt x="115" y="0"/>
                      </a:moveTo>
                      <a:lnTo>
                        <a:pt x="53" y="75"/>
                      </a:lnTo>
                      <a:lnTo>
                        <a:pt x="31" y="119"/>
                      </a:lnTo>
                      <a:lnTo>
                        <a:pt x="17" y="168"/>
                      </a:lnTo>
                      <a:lnTo>
                        <a:pt x="0" y="230"/>
                      </a:lnTo>
                      <a:lnTo>
                        <a:pt x="4" y="266"/>
                      </a:lnTo>
                      <a:lnTo>
                        <a:pt x="79" y="266"/>
                      </a:lnTo>
                      <a:lnTo>
                        <a:pt x="137" y="270"/>
                      </a:lnTo>
                      <a:lnTo>
                        <a:pt x="208" y="261"/>
                      </a:lnTo>
                      <a:lnTo>
                        <a:pt x="252" y="252"/>
                      </a:lnTo>
                      <a:lnTo>
                        <a:pt x="306" y="248"/>
                      </a:lnTo>
                      <a:lnTo>
                        <a:pt x="354" y="226"/>
                      </a:lnTo>
                      <a:lnTo>
                        <a:pt x="359" y="181"/>
                      </a:lnTo>
                      <a:lnTo>
                        <a:pt x="319" y="137"/>
                      </a:lnTo>
                      <a:lnTo>
                        <a:pt x="283" y="93"/>
                      </a:lnTo>
                      <a:lnTo>
                        <a:pt x="243" y="53"/>
                      </a:lnTo>
                      <a:lnTo>
                        <a:pt x="199" y="2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443" name="Group 211"/>
              <p:cNvGrpSpPr>
                <a:grpSpLocks/>
              </p:cNvGrpSpPr>
              <p:nvPr/>
            </p:nvGrpSpPr>
            <p:grpSpPr bwMode="auto">
              <a:xfrm>
                <a:off x="2738" y="2386"/>
                <a:ext cx="408" cy="298"/>
                <a:chOff x="2738" y="2386"/>
                <a:chExt cx="408" cy="298"/>
              </a:xfrm>
            </p:grpSpPr>
            <p:sp>
              <p:nvSpPr>
                <p:cNvPr id="351444" name="Freeform 212"/>
                <p:cNvSpPr>
                  <a:spLocks/>
                </p:cNvSpPr>
                <p:nvPr/>
              </p:nvSpPr>
              <p:spPr bwMode="auto">
                <a:xfrm>
                  <a:off x="2738" y="2386"/>
                  <a:ext cx="408" cy="297"/>
                </a:xfrm>
                <a:custGeom>
                  <a:avLst/>
                  <a:gdLst>
                    <a:gd name="T0" fmla="*/ 0 w 816"/>
                    <a:gd name="T1" fmla="*/ 0 h 594"/>
                    <a:gd name="T2" fmla="*/ 124 w 816"/>
                    <a:gd name="T3" fmla="*/ 35 h 594"/>
                    <a:gd name="T4" fmla="*/ 213 w 816"/>
                    <a:gd name="T5" fmla="*/ 44 h 594"/>
                    <a:gd name="T6" fmla="*/ 275 w 816"/>
                    <a:gd name="T7" fmla="*/ 62 h 594"/>
                    <a:gd name="T8" fmla="*/ 331 w 816"/>
                    <a:gd name="T9" fmla="*/ 72 h 594"/>
                    <a:gd name="T10" fmla="*/ 382 w 816"/>
                    <a:gd name="T11" fmla="*/ 79 h 594"/>
                    <a:gd name="T12" fmla="*/ 426 w 816"/>
                    <a:gd name="T13" fmla="*/ 88 h 594"/>
                    <a:gd name="T14" fmla="*/ 479 w 816"/>
                    <a:gd name="T15" fmla="*/ 97 h 594"/>
                    <a:gd name="T16" fmla="*/ 532 w 816"/>
                    <a:gd name="T17" fmla="*/ 106 h 594"/>
                    <a:gd name="T18" fmla="*/ 568 w 816"/>
                    <a:gd name="T19" fmla="*/ 119 h 594"/>
                    <a:gd name="T20" fmla="*/ 603 w 816"/>
                    <a:gd name="T21" fmla="*/ 150 h 594"/>
                    <a:gd name="T22" fmla="*/ 657 w 816"/>
                    <a:gd name="T23" fmla="*/ 177 h 594"/>
                    <a:gd name="T24" fmla="*/ 701 w 816"/>
                    <a:gd name="T25" fmla="*/ 212 h 594"/>
                    <a:gd name="T26" fmla="*/ 745 w 816"/>
                    <a:gd name="T27" fmla="*/ 266 h 594"/>
                    <a:gd name="T28" fmla="*/ 766 w 816"/>
                    <a:gd name="T29" fmla="*/ 292 h 594"/>
                    <a:gd name="T30" fmla="*/ 790 w 816"/>
                    <a:gd name="T31" fmla="*/ 328 h 594"/>
                    <a:gd name="T32" fmla="*/ 800 w 816"/>
                    <a:gd name="T33" fmla="*/ 354 h 594"/>
                    <a:gd name="T34" fmla="*/ 807 w 816"/>
                    <a:gd name="T35" fmla="*/ 381 h 594"/>
                    <a:gd name="T36" fmla="*/ 816 w 816"/>
                    <a:gd name="T37" fmla="*/ 425 h 594"/>
                    <a:gd name="T38" fmla="*/ 790 w 816"/>
                    <a:gd name="T39" fmla="*/ 487 h 594"/>
                    <a:gd name="T40" fmla="*/ 778 w 816"/>
                    <a:gd name="T41" fmla="*/ 508 h 594"/>
                    <a:gd name="T42" fmla="*/ 754 w 816"/>
                    <a:gd name="T43" fmla="*/ 532 h 594"/>
                    <a:gd name="T44" fmla="*/ 723 w 816"/>
                    <a:gd name="T45" fmla="*/ 549 h 594"/>
                    <a:gd name="T46" fmla="*/ 692 w 816"/>
                    <a:gd name="T47" fmla="*/ 558 h 594"/>
                    <a:gd name="T48" fmla="*/ 652 w 816"/>
                    <a:gd name="T49" fmla="*/ 567 h 594"/>
                    <a:gd name="T50" fmla="*/ 621 w 816"/>
                    <a:gd name="T51" fmla="*/ 567 h 594"/>
                    <a:gd name="T52" fmla="*/ 568 w 816"/>
                    <a:gd name="T53" fmla="*/ 576 h 594"/>
                    <a:gd name="T54" fmla="*/ 538 w 816"/>
                    <a:gd name="T55" fmla="*/ 579 h 594"/>
                    <a:gd name="T56" fmla="*/ 515 w 816"/>
                    <a:gd name="T57" fmla="*/ 576 h 594"/>
                    <a:gd name="T58" fmla="*/ 461 w 816"/>
                    <a:gd name="T59" fmla="*/ 585 h 594"/>
                    <a:gd name="T60" fmla="*/ 399 w 816"/>
                    <a:gd name="T61" fmla="*/ 594 h 594"/>
                    <a:gd name="T62" fmla="*/ 311 w 816"/>
                    <a:gd name="T63" fmla="*/ 594 h 594"/>
                    <a:gd name="T64" fmla="*/ 231 w 816"/>
                    <a:gd name="T65" fmla="*/ 585 h 594"/>
                    <a:gd name="T66" fmla="*/ 178 w 816"/>
                    <a:gd name="T67" fmla="*/ 567 h 594"/>
                    <a:gd name="T68" fmla="*/ 44 w 816"/>
                    <a:gd name="T69" fmla="*/ 496 h 594"/>
                    <a:gd name="T70" fmla="*/ 0 w 816"/>
                    <a:gd name="T71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6" h="594">
                      <a:moveTo>
                        <a:pt x="0" y="0"/>
                      </a:moveTo>
                      <a:lnTo>
                        <a:pt x="124" y="35"/>
                      </a:lnTo>
                      <a:lnTo>
                        <a:pt x="213" y="44"/>
                      </a:lnTo>
                      <a:lnTo>
                        <a:pt x="275" y="62"/>
                      </a:lnTo>
                      <a:lnTo>
                        <a:pt x="331" y="72"/>
                      </a:lnTo>
                      <a:lnTo>
                        <a:pt x="382" y="79"/>
                      </a:lnTo>
                      <a:lnTo>
                        <a:pt x="426" y="88"/>
                      </a:lnTo>
                      <a:lnTo>
                        <a:pt x="479" y="97"/>
                      </a:lnTo>
                      <a:lnTo>
                        <a:pt x="532" y="106"/>
                      </a:lnTo>
                      <a:lnTo>
                        <a:pt x="568" y="119"/>
                      </a:lnTo>
                      <a:lnTo>
                        <a:pt x="603" y="150"/>
                      </a:lnTo>
                      <a:lnTo>
                        <a:pt x="657" y="177"/>
                      </a:lnTo>
                      <a:lnTo>
                        <a:pt x="701" y="212"/>
                      </a:lnTo>
                      <a:lnTo>
                        <a:pt x="745" y="266"/>
                      </a:lnTo>
                      <a:lnTo>
                        <a:pt x="766" y="292"/>
                      </a:lnTo>
                      <a:lnTo>
                        <a:pt x="790" y="328"/>
                      </a:lnTo>
                      <a:lnTo>
                        <a:pt x="800" y="354"/>
                      </a:lnTo>
                      <a:lnTo>
                        <a:pt x="807" y="381"/>
                      </a:lnTo>
                      <a:lnTo>
                        <a:pt x="816" y="425"/>
                      </a:lnTo>
                      <a:lnTo>
                        <a:pt x="790" y="487"/>
                      </a:lnTo>
                      <a:lnTo>
                        <a:pt x="778" y="508"/>
                      </a:lnTo>
                      <a:lnTo>
                        <a:pt x="754" y="532"/>
                      </a:lnTo>
                      <a:lnTo>
                        <a:pt x="723" y="549"/>
                      </a:lnTo>
                      <a:lnTo>
                        <a:pt x="692" y="558"/>
                      </a:lnTo>
                      <a:lnTo>
                        <a:pt x="652" y="567"/>
                      </a:lnTo>
                      <a:lnTo>
                        <a:pt x="621" y="567"/>
                      </a:lnTo>
                      <a:lnTo>
                        <a:pt x="568" y="576"/>
                      </a:lnTo>
                      <a:lnTo>
                        <a:pt x="538" y="579"/>
                      </a:lnTo>
                      <a:lnTo>
                        <a:pt x="515" y="576"/>
                      </a:lnTo>
                      <a:lnTo>
                        <a:pt x="461" y="585"/>
                      </a:lnTo>
                      <a:lnTo>
                        <a:pt x="399" y="594"/>
                      </a:lnTo>
                      <a:lnTo>
                        <a:pt x="311" y="594"/>
                      </a:lnTo>
                      <a:lnTo>
                        <a:pt x="231" y="585"/>
                      </a:lnTo>
                      <a:lnTo>
                        <a:pt x="178" y="567"/>
                      </a:lnTo>
                      <a:lnTo>
                        <a:pt x="44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45" name="Freeform 213"/>
                <p:cNvSpPr>
                  <a:spLocks/>
                </p:cNvSpPr>
                <p:nvPr/>
              </p:nvSpPr>
              <p:spPr bwMode="auto">
                <a:xfrm>
                  <a:off x="2808" y="2588"/>
                  <a:ext cx="243" cy="96"/>
                </a:xfrm>
                <a:custGeom>
                  <a:avLst/>
                  <a:gdLst>
                    <a:gd name="T0" fmla="*/ 486 w 486"/>
                    <a:gd name="T1" fmla="*/ 0 h 192"/>
                    <a:gd name="T2" fmla="*/ 442 w 486"/>
                    <a:gd name="T3" fmla="*/ 13 h 192"/>
                    <a:gd name="T4" fmla="*/ 406 w 486"/>
                    <a:gd name="T5" fmla="*/ 18 h 192"/>
                    <a:gd name="T6" fmla="*/ 372 w 486"/>
                    <a:gd name="T7" fmla="*/ 18 h 192"/>
                    <a:gd name="T8" fmla="*/ 346 w 486"/>
                    <a:gd name="T9" fmla="*/ 11 h 192"/>
                    <a:gd name="T10" fmla="*/ 310 w 486"/>
                    <a:gd name="T11" fmla="*/ 6 h 192"/>
                    <a:gd name="T12" fmla="*/ 273 w 486"/>
                    <a:gd name="T13" fmla="*/ 9 h 192"/>
                    <a:gd name="T14" fmla="*/ 171 w 486"/>
                    <a:gd name="T15" fmla="*/ 36 h 192"/>
                    <a:gd name="T16" fmla="*/ 136 w 486"/>
                    <a:gd name="T17" fmla="*/ 49 h 192"/>
                    <a:gd name="T18" fmla="*/ 124 w 486"/>
                    <a:gd name="T19" fmla="*/ 64 h 192"/>
                    <a:gd name="T20" fmla="*/ 110 w 486"/>
                    <a:gd name="T21" fmla="*/ 84 h 192"/>
                    <a:gd name="T22" fmla="*/ 88 w 486"/>
                    <a:gd name="T23" fmla="*/ 102 h 192"/>
                    <a:gd name="T24" fmla="*/ 53 w 486"/>
                    <a:gd name="T25" fmla="*/ 129 h 192"/>
                    <a:gd name="T26" fmla="*/ 29 w 486"/>
                    <a:gd name="T27" fmla="*/ 133 h 192"/>
                    <a:gd name="T28" fmla="*/ 11 w 486"/>
                    <a:gd name="T29" fmla="*/ 133 h 192"/>
                    <a:gd name="T30" fmla="*/ 0 w 486"/>
                    <a:gd name="T31" fmla="*/ 138 h 192"/>
                    <a:gd name="T32" fmla="*/ 31 w 486"/>
                    <a:gd name="T33" fmla="*/ 146 h 192"/>
                    <a:gd name="T34" fmla="*/ 51 w 486"/>
                    <a:gd name="T35" fmla="*/ 169 h 192"/>
                    <a:gd name="T36" fmla="*/ 82 w 486"/>
                    <a:gd name="T37" fmla="*/ 182 h 192"/>
                    <a:gd name="T38" fmla="*/ 113 w 486"/>
                    <a:gd name="T39" fmla="*/ 183 h 192"/>
                    <a:gd name="T40" fmla="*/ 144 w 486"/>
                    <a:gd name="T41" fmla="*/ 186 h 192"/>
                    <a:gd name="T42" fmla="*/ 175 w 486"/>
                    <a:gd name="T43" fmla="*/ 191 h 192"/>
                    <a:gd name="T44" fmla="*/ 226 w 486"/>
                    <a:gd name="T45" fmla="*/ 192 h 192"/>
                    <a:gd name="T46" fmla="*/ 251 w 486"/>
                    <a:gd name="T47" fmla="*/ 191 h 192"/>
                    <a:gd name="T48" fmla="*/ 266 w 486"/>
                    <a:gd name="T49" fmla="*/ 191 h 192"/>
                    <a:gd name="T50" fmla="*/ 270 w 486"/>
                    <a:gd name="T51" fmla="*/ 183 h 192"/>
                    <a:gd name="T52" fmla="*/ 282 w 486"/>
                    <a:gd name="T53" fmla="*/ 157 h 192"/>
                    <a:gd name="T54" fmla="*/ 283 w 486"/>
                    <a:gd name="T55" fmla="*/ 138 h 192"/>
                    <a:gd name="T56" fmla="*/ 295 w 486"/>
                    <a:gd name="T57" fmla="*/ 111 h 192"/>
                    <a:gd name="T58" fmla="*/ 300 w 486"/>
                    <a:gd name="T59" fmla="*/ 86 h 192"/>
                    <a:gd name="T60" fmla="*/ 301 w 486"/>
                    <a:gd name="T61" fmla="*/ 81 h 192"/>
                    <a:gd name="T62" fmla="*/ 304 w 486"/>
                    <a:gd name="T63" fmla="*/ 77 h 192"/>
                    <a:gd name="T64" fmla="*/ 317 w 486"/>
                    <a:gd name="T65" fmla="*/ 67 h 192"/>
                    <a:gd name="T66" fmla="*/ 337 w 486"/>
                    <a:gd name="T67" fmla="*/ 53 h 192"/>
                    <a:gd name="T68" fmla="*/ 362 w 486"/>
                    <a:gd name="T69" fmla="*/ 42 h 192"/>
                    <a:gd name="T70" fmla="*/ 393 w 486"/>
                    <a:gd name="T71" fmla="*/ 40 h 192"/>
                    <a:gd name="T72" fmla="*/ 406 w 486"/>
                    <a:gd name="T73" fmla="*/ 27 h 192"/>
                    <a:gd name="T74" fmla="*/ 416 w 486"/>
                    <a:gd name="T75" fmla="*/ 19 h 192"/>
                    <a:gd name="T76" fmla="*/ 437 w 486"/>
                    <a:gd name="T77" fmla="*/ 9 h 192"/>
                    <a:gd name="T78" fmla="*/ 486 w 486"/>
                    <a:gd name="T7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86" h="192">
                      <a:moveTo>
                        <a:pt x="486" y="0"/>
                      </a:moveTo>
                      <a:lnTo>
                        <a:pt x="442" y="13"/>
                      </a:lnTo>
                      <a:lnTo>
                        <a:pt x="406" y="18"/>
                      </a:lnTo>
                      <a:lnTo>
                        <a:pt x="372" y="18"/>
                      </a:lnTo>
                      <a:lnTo>
                        <a:pt x="346" y="11"/>
                      </a:lnTo>
                      <a:lnTo>
                        <a:pt x="310" y="6"/>
                      </a:lnTo>
                      <a:lnTo>
                        <a:pt x="273" y="9"/>
                      </a:lnTo>
                      <a:lnTo>
                        <a:pt x="171" y="36"/>
                      </a:lnTo>
                      <a:lnTo>
                        <a:pt x="136" y="49"/>
                      </a:lnTo>
                      <a:lnTo>
                        <a:pt x="124" y="64"/>
                      </a:lnTo>
                      <a:lnTo>
                        <a:pt x="110" y="84"/>
                      </a:lnTo>
                      <a:lnTo>
                        <a:pt x="88" y="102"/>
                      </a:lnTo>
                      <a:lnTo>
                        <a:pt x="53" y="129"/>
                      </a:lnTo>
                      <a:lnTo>
                        <a:pt x="29" y="133"/>
                      </a:lnTo>
                      <a:lnTo>
                        <a:pt x="11" y="133"/>
                      </a:lnTo>
                      <a:lnTo>
                        <a:pt x="0" y="138"/>
                      </a:lnTo>
                      <a:lnTo>
                        <a:pt x="31" y="146"/>
                      </a:lnTo>
                      <a:lnTo>
                        <a:pt x="51" y="169"/>
                      </a:lnTo>
                      <a:lnTo>
                        <a:pt x="82" y="182"/>
                      </a:lnTo>
                      <a:lnTo>
                        <a:pt x="113" y="183"/>
                      </a:lnTo>
                      <a:lnTo>
                        <a:pt x="144" y="186"/>
                      </a:lnTo>
                      <a:lnTo>
                        <a:pt x="175" y="191"/>
                      </a:lnTo>
                      <a:lnTo>
                        <a:pt x="226" y="192"/>
                      </a:lnTo>
                      <a:lnTo>
                        <a:pt x="251" y="191"/>
                      </a:lnTo>
                      <a:lnTo>
                        <a:pt x="266" y="191"/>
                      </a:lnTo>
                      <a:lnTo>
                        <a:pt x="270" y="183"/>
                      </a:lnTo>
                      <a:lnTo>
                        <a:pt x="282" y="157"/>
                      </a:lnTo>
                      <a:lnTo>
                        <a:pt x="283" y="138"/>
                      </a:lnTo>
                      <a:lnTo>
                        <a:pt x="295" y="111"/>
                      </a:lnTo>
                      <a:lnTo>
                        <a:pt x="300" y="86"/>
                      </a:lnTo>
                      <a:lnTo>
                        <a:pt x="301" y="81"/>
                      </a:lnTo>
                      <a:lnTo>
                        <a:pt x="304" y="77"/>
                      </a:lnTo>
                      <a:lnTo>
                        <a:pt x="317" y="67"/>
                      </a:lnTo>
                      <a:lnTo>
                        <a:pt x="337" y="53"/>
                      </a:lnTo>
                      <a:lnTo>
                        <a:pt x="362" y="42"/>
                      </a:lnTo>
                      <a:lnTo>
                        <a:pt x="393" y="40"/>
                      </a:lnTo>
                      <a:lnTo>
                        <a:pt x="406" y="27"/>
                      </a:lnTo>
                      <a:lnTo>
                        <a:pt x="416" y="19"/>
                      </a:lnTo>
                      <a:lnTo>
                        <a:pt x="437" y="9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446" name="Group 214"/>
              <p:cNvGrpSpPr>
                <a:grpSpLocks/>
              </p:cNvGrpSpPr>
              <p:nvPr/>
            </p:nvGrpSpPr>
            <p:grpSpPr bwMode="auto">
              <a:xfrm>
                <a:off x="2967" y="2513"/>
                <a:ext cx="112" cy="78"/>
                <a:chOff x="2967" y="2513"/>
                <a:chExt cx="112" cy="78"/>
              </a:xfrm>
            </p:grpSpPr>
            <p:sp>
              <p:nvSpPr>
                <p:cNvPr id="351447" name="Freeform 215"/>
                <p:cNvSpPr>
                  <a:spLocks/>
                </p:cNvSpPr>
                <p:nvPr/>
              </p:nvSpPr>
              <p:spPr bwMode="auto">
                <a:xfrm>
                  <a:off x="2967" y="2532"/>
                  <a:ext cx="78" cy="57"/>
                </a:xfrm>
                <a:custGeom>
                  <a:avLst/>
                  <a:gdLst>
                    <a:gd name="T0" fmla="*/ 0 w 155"/>
                    <a:gd name="T1" fmla="*/ 4 h 114"/>
                    <a:gd name="T2" fmla="*/ 1 w 155"/>
                    <a:gd name="T3" fmla="*/ 25 h 114"/>
                    <a:gd name="T4" fmla="*/ 10 w 155"/>
                    <a:gd name="T5" fmla="*/ 47 h 114"/>
                    <a:gd name="T6" fmla="*/ 22 w 155"/>
                    <a:gd name="T7" fmla="*/ 66 h 114"/>
                    <a:gd name="T8" fmla="*/ 32 w 155"/>
                    <a:gd name="T9" fmla="*/ 80 h 114"/>
                    <a:gd name="T10" fmla="*/ 49 w 155"/>
                    <a:gd name="T11" fmla="*/ 94 h 114"/>
                    <a:gd name="T12" fmla="*/ 68 w 155"/>
                    <a:gd name="T13" fmla="*/ 106 h 114"/>
                    <a:gd name="T14" fmla="*/ 95 w 155"/>
                    <a:gd name="T15" fmla="*/ 114 h 114"/>
                    <a:gd name="T16" fmla="*/ 124 w 155"/>
                    <a:gd name="T17" fmla="*/ 112 h 114"/>
                    <a:gd name="T18" fmla="*/ 155 w 155"/>
                    <a:gd name="T19" fmla="*/ 108 h 114"/>
                    <a:gd name="T20" fmla="*/ 148 w 155"/>
                    <a:gd name="T21" fmla="*/ 75 h 114"/>
                    <a:gd name="T22" fmla="*/ 139 w 155"/>
                    <a:gd name="T23" fmla="*/ 44 h 114"/>
                    <a:gd name="T24" fmla="*/ 129 w 155"/>
                    <a:gd name="T25" fmla="*/ 25 h 114"/>
                    <a:gd name="T26" fmla="*/ 109 w 155"/>
                    <a:gd name="T27" fmla="*/ 9 h 114"/>
                    <a:gd name="T28" fmla="*/ 89 w 155"/>
                    <a:gd name="T29" fmla="*/ 1 h 114"/>
                    <a:gd name="T30" fmla="*/ 66 w 155"/>
                    <a:gd name="T31" fmla="*/ 0 h 114"/>
                    <a:gd name="T32" fmla="*/ 44 w 155"/>
                    <a:gd name="T33" fmla="*/ 0 h 114"/>
                    <a:gd name="T34" fmla="*/ 24 w 155"/>
                    <a:gd name="T35" fmla="*/ 0 h 114"/>
                    <a:gd name="T36" fmla="*/ 0 w 155"/>
                    <a:gd name="T37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14">
                      <a:moveTo>
                        <a:pt x="0" y="4"/>
                      </a:moveTo>
                      <a:lnTo>
                        <a:pt x="1" y="25"/>
                      </a:lnTo>
                      <a:lnTo>
                        <a:pt x="10" y="47"/>
                      </a:lnTo>
                      <a:lnTo>
                        <a:pt x="22" y="66"/>
                      </a:lnTo>
                      <a:lnTo>
                        <a:pt x="32" y="80"/>
                      </a:lnTo>
                      <a:lnTo>
                        <a:pt x="49" y="94"/>
                      </a:lnTo>
                      <a:lnTo>
                        <a:pt x="68" y="106"/>
                      </a:lnTo>
                      <a:lnTo>
                        <a:pt x="95" y="114"/>
                      </a:lnTo>
                      <a:lnTo>
                        <a:pt x="124" y="112"/>
                      </a:lnTo>
                      <a:lnTo>
                        <a:pt x="155" y="108"/>
                      </a:lnTo>
                      <a:lnTo>
                        <a:pt x="148" y="75"/>
                      </a:lnTo>
                      <a:lnTo>
                        <a:pt x="139" y="44"/>
                      </a:lnTo>
                      <a:lnTo>
                        <a:pt x="129" y="25"/>
                      </a:lnTo>
                      <a:lnTo>
                        <a:pt x="109" y="9"/>
                      </a:lnTo>
                      <a:lnTo>
                        <a:pt x="89" y="1"/>
                      </a:lnTo>
                      <a:lnTo>
                        <a:pt x="66" y="0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448" name="Group 216"/>
                <p:cNvGrpSpPr>
                  <a:grpSpLocks/>
                </p:cNvGrpSpPr>
                <p:nvPr/>
              </p:nvGrpSpPr>
              <p:grpSpPr bwMode="auto">
                <a:xfrm>
                  <a:off x="2971" y="2513"/>
                  <a:ext cx="108" cy="78"/>
                  <a:chOff x="2971" y="2513"/>
                  <a:chExt cx="108" cy="78"/>
                </a:xfrm>
              </p:grpSpPr>
              <p:sp>
                <p:nvSpPr>
                  <p:cNvPr id="351449" name="Freeform 217"/>
                  <p:cNvSpPr>
                    <a:spLocks/>
                  </p:cNvSpPr>
                  <p:nvPr/>
                </p:nvSpPr>
                <p:spPr bwMode="auto">
                  <a:xfrm>
                    <a:off x="2972" y="2530"/>
                    <a:ext cx="78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6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9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6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6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9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6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50" name="Freeform 218"/>
                  <p:cNvSpPr>
                    <a:spLocks/>
                  </p:cNvSpPr>
                  <p:nvPr/>
                </p:nvSpPr>
                <p:spPr bwMode="auto">
                  <a:xfrm>
                    <a:off x="2976" y="2533"/>
                    <a:ext cx="78" cy="58"/>
                  </a:xfrm>
                  <a:custGeom>
                    <a:avLst/>
                    <a:gdLst>
                      <a:gd name="T0" fmla="*/ 0 w 157"/>
                      <a:gd name="T1" fmla="*/ 4 h 115"/>
                      <a:gd name="T2" fmla="*/ 2 w 157"/>
                      <a:gd name="T3" fmla="*/ 25 h 115"/>
                      <a:gd name="T4" fmla="*/ 11 w 157"/>
                      <a:gd name="T5" fmla="*/ 47 h 115"/>
                      <a:gd name="T6" fmla="*/ 22 w 157"/>
                      <a:gd name="T7" fmla="*/ 68 h 115"/>
                      <a:gd name="T8" fmla="*/ 33 w 157"/>
                      <a:gd name="T9" fmla="*/ 81 h 115"/>
                      <a:gd name="T10" fmla="*/ 49 w 157"/>
                      <a:gd name="T11" fmla="*/ 96 h 115"/>
                      <a:gd name="T12" fmla="*/ 68 w 157"/>
                      <a:gd name="T13" fmla="*/ 108 h 115"/>
                      <a:gd name="T14" fmla="*/ 96 w 157"/>
                      <a:gd name="T15" fmla="*/ 115 h 115"/>
                      <a:gd name="T16" fmla="*/ 126 w 157"/>
                      <a:gd name="T17" fmla="*/ 114 h 115"/>
                      <a:gd name="T18" fmla="*/ 157 w 157"/>
                      <a:gd name="T19" fmla="*/ 109 h 115"/>
                      <a:gd name="T20" fmla="*/ 149 w 157"/>
                      <a:gd name="T21" fmla="*/ 77 h 115"/>
                      <a:gd name="T22" fmla="*/ 141 w 157"/>
                      <a:gd name="T23" fmla="*/ 44 h 115"/>
                      <a:gd name="T24" fmla="*/ 130 w 157"/>
                      <a:gd name="T25" fmla="*/ 25 h 115"/>
                      <a:gd name="T26" fmla="*/ 111 w 157"/>
                      <a:gd name="T27" fmla="*/ 9 h 115"/>
                      <a:gd name="T28" fmla="*/ 90 w 157"/>
                      <a:gd name="T29" fmla="*/ 1 h 115"/>
                      <a:gd name="T30" fmla="*/ 67 w 157"/>
                      <a:gd name="T31" fmla="*/ 0 h 115"/>
                      <a:gd name="T32" fmla="*/ 45 w 157"/>
                      <a:gd name="T33" fmla="*/ 0 h 115"/>
                      <a:gd name="T34" fmla="*/ 24 w 157"/>
                      <a:gd name="T35" fmla="*/ 0 h 115"/>
                      <a:gd name="T36" fmla="*/ 0 w 157"/>
                      <a:gd name="T37" fmla="*/ 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7" h="115">
                        <a:moveTo>
                          <a:pt x="0" y="4"/>
                        </a:moveTo>
                        <a:lnTo>
                          <a:pt x="2" y="25"/>
                        </a:lnTo>
                        <a:lnTo>
                          <a:pt x="11" y="47"/>
                        </a:lnTo>
                        <a:lnTo>
                          <a:pt x="22" y="68"/>
                        </a:lnTo>
                        <a:lnTo>
                          <a:pt x="33" y="81"/>
                        </a:lnTo>
                        <a:lnTo>
                          <a:pt x="49" y="96"/>
                        </a:lnTo>
                        <a:lnTo>
                          <a:pt x="68" y="108"/>
                        </a:lnTo>
                        <a:lnTo>
                          <a:pt x="96" y="115"/>
                        </a:lnTo>
                        <a:lnTo>
                          <a:pt x="126" y="114"/>
                        </a:lnTo>
                        <a:lnTo>
                          <a:pt x="157" y="109"/>
                        </a:lnTo>
                        <a:lnTo>
                          <a:pt x="149" y="77"/>
                        </a:lnTo>
                        <a:lnTo>
                          <a:pt x="141" y="44"/>
                        </a:lnTo>
                        <a:lnTo>
                          <a:pt x="130" y="25"/>
                        </a:lnTo>
                        <a:lnTo>
                          <a:pt x="111" y="9"/>
                        </a:lnTo>
                        <a:lnTo>
                          <a:pt x="90" y="1"/>
                        </a:lnTo>
                        <a:lnTo>
                          <a:pt x="67" y="0"/>
                        </a:lnTo>
                        <a:lnTo>
                          <a:pt x="45" y="0"/>
                        </a:lnTo>
                        <a:lnTo>
                          <a:pt x="2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51" name="Freeform 219"/>
                  <p:cNvSpPr>
                    <a:spLocks/>
                  </p:cNvSpPr>
                  <p:nvPr/>
                </p:nvSpPr>
                <p:spPr bwMode="auto">
                  <a:xfrm>
                    <a:off x="2975" y="2531"/>
                    <a:ext cx="77" cy="57"/>
                  </a:xfrm>
                  <a:custGeom>
                    <a:avLst/>
                    <a:gdLst>
                      <a:gd name="T0" fmla="*/ 0 w 155"/>
                      <a:gd name="T1" fmla="*/ 5 h 114"/>
                      <a:gd name="T2" fmla="*/ 1 w 155"/>
                      <a:gd name="T3" fmla="*/ 25 h 114"/>
                      <a:gd name="T4" fmla="*/ 10 w 155"/>
                      <a:gd name="T5" fmla="*/ 48 h 114"/>
                      <a:gd name="T6" fmla="*/ 22 w 155"/>
                      <a:gd name="T7" fmla="*/ 67 h 114"/>
                      <a:gd name="T8" fmla="*/ 32 w 155"/>
                      <a:gd name="T9" fmla="*/ 80 h 114"/>
                      <a:gd name="T10" fmla="*/ 48 w 155"/>
                      <a:gd name="T11" fmla="*/ 95 h 114"/>
                      <a:gd name="T12" fmla="*/ 68 w 155"/>
                      <a:gd name="T13" fmla="*/ 107 h 114"/>
                      <a:gd name="T14" fmla="*/ 94 w 155"/>
                      <a:gd name="T15" fmla="*/ 114 h 114"/>
                      <a:gd name="T16" fmla="*/ 124 w 155"/>
                      <a:gd name="T17" fmla="*/ 113 h 114"/>
                      <a:gd name="T18" fmla="*/ 155 w 155"/>
                      <a:gd name="T19" fmla="*/ 108 h 114"/>
                      <a:gd name="T20" fmla="*/ 148 w 155"/>
                      <a:gd name="T21" fmla="*/ 76 h 114"/>
                      <a:gd name="T22" fmla="*/ 139 w 155"/>
                      <a:gd name="T23" fmla="*/ 45 h 114"/>
                      <a:gd name="T24" fmla="*/ 128 w 155"/>
                      <a:gd name="T25" fmla="*/ 25 h 114"/>
                      <a:gd name="T26" fmla="*/ 109 w 155"/>
                      <a:gd name="T27" fmla="*/ 9 h 114"/>
                      <a:gd name="T28" fmla="*/ 88 w 155"/>
                      <a:gd name="T29" fmla="*/ 2 h 114"/>
                      <a:gd name="T30" fmla="*/ 66 w 155"/>
                      <a:gd name="T31" fmla="*/ 0 h 114"/>
                      <a:gd name="T32" fmla="*/ 44 w 155"/>
                      <a:gd name="T33" fmla="*/ 0 h 114"/>
                      <a:gd name="T34" fmla="*/ 23 w 155"/>
                      <a:gd name="T35" fmla="*/ 0 h 114"/>
                      <a:gd name="T36" fmla="*/ 0 w 155"/>
                      <a:gd name="T37" fmla="*/ 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5" h="114">
                        <a:moveTo>
                          <a:pt x="0" y="5"/>
                        </a:moveTo>
                        <a:lnTo>
                          <a:pt x="1" y="25"/>
                        </a:lnTo>
                        <a:lnTo>
                          <a:pt x="10" y="48"/>
                        </a:lnTo>
                        <a:lnTo>
                          <a:pt x="22" y="67"/>
                        </a:lnTo>
                        <a:lnTo>
                          <a:pt x="32" y="80"/>
                        </a:lnTo>
                        <a:lnTo>
                          <a:pt x="48" y="95"/>
                        </a:lnTo>
                        <a:lnTo>
                          <a:pt x="68" y="107"/>
                        </a:lnTo>
                        <a:lnTo>
                          <a:pt x="94" y="114"/>
                        </a:lnTo>
                        <a:lnTo>
                          <a:pt x="124" y="113"/>
                        </a:lnTo>
                        <a:lnTo>
                          <a:pt x="155" y="108"/>
                        </a:lnTo>
                        <a:lnTo>
                          <a:pt x="148" y="76"/>
                        </a:lnTo>
                        <a:lnTo>
                          <a:pt x="139" y="45"/>
                        </a:lnTo>
                        <a:lnTo>
                          <a:pt x="128" y="25"/>
                        </a:lnTo>
                        <a:lnTo>
                          <a:pt x="109" y="9"/>
                        </a:lnTo>
                        <a:lnTo>
                          <a:pt x="88" y="2"/>
                        </a:lnTo>
                        <a:lnTo>
                          <a:pt x="66" y="0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D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52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2992" y="2533"/>
                    <a:ext cx="52" cy="51"/>
                  </a:xfrm>
                  <a:prstGeom prst="ellipse">
                    <a:avLst/>
                  </a:pr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53" name="Arc 221"/>
                  <p:cNvSpPr>
                    <a:spLocks/>
                  </p:cNvSpPr>
                  <p:nvPr/>
                </p:nvSpPr>
                <p:spPr bwMode="auto">
                  <a:xfrm>
                    <a:off x="2993" y="2533"/>
                    <a:ext cx="48" cy="4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5950 w 43200"/>
                      <a:gd name="T1" fmla="*/ 5456 h 43200"/>
                      <a:gd name="T2" fmla="*/ 29778 w 43200"/>
                      <a:gd name="T3" fmla="*/ 1608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</a:path>
                      <a:path w="43200" h="43200" stroke="0" extrusionOk="0">
                        <a:moveTo>
                          <a:pt x="35950" y="5455"/>
                        </a:moveTo>
                        <a:cubicBezTo>
                          <a:pt x="40561" y="9554"/>
                          <a:pt x="43200" y="1543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4404" y="-1"/>
                          <a:pt x="27182" y="546"/>
                          <a:pt x="29778" y="160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54" name="Freeform 222"/>
                  <p:cNvSpPr>
                    <a:spLocks/>
                  </p:cNvSpPr>
                  <p:nvPr/>
                </p:nvSpPr>
                <p:spPr bwMode="auto">
                  <a:xfrm>
                    <a:off x="2971" y="2513"/>
                    <a:ext cx="108" cy="76"/>
                  </a:xfrm>
                  <a:custGeom>
                    <a:avLst/>
                    <a:gdLst>
                      <a:gd name="T0" fmla="*/ 0 w 216"/>
                      <a:gd name="T1" fmla="*/ 34 h 151"/>
                      <a:gd name="T2" fmla="*/ 15 w 216"/>
                      <a:gd name="T3" fmla="*/ 21 h 151"/>
                      <a:gd name="T4" fmla="*/ 36 w 216"/>
                      <a:gd name="T5" fmla="*/ 7 h 151"/>
                      <a:gd name="T6" fmla="*/ 55 w 216"/>
                      <a:gd name="T7" fmla="*/ 1 h 151"/>
                      <a:gd name="T8" fmla="*/ 70 w 216"/>
                      <a:gd name="T9" fmla="*/ 0 h 151"/>
                      <a:gd name="T10" fmla="*/ 90 w 216"/>
                      <a:gd name="T11" fmla="*/ 0 h 151"/>
                      <a:gd name="T12" fmla="*/ 119 w 216"/>
                      <a:gd name="T13" fmla="*/ 4 h 151"/>
                      <a:gd name="T14" fmla="*/ 145 w 216"/>
                      <a:gd name="T15" fmla="*/ 12 h 151"/>
                      <a:gd name="T16" fmla="*/ 172 w 216"/>
                      <a:gd name="T17" fmla="*/ 22 h 151"/>
                      <a:gd name="T18" fmla="*/ 194 w 216"/>
                      <a:gd name="T19" fmla="*/ 38 h 151"/>
                      <a:gd name="T20" fmla="*/ 209 w 216"/>
                      <a:gd name="T21" fmla="*/ 53 h 151"/>
                      <a:gd name="T22" fmla="*/ 216 w 216"/>
                      <a:gd name="T23" fmla="*/ 72 h 151"/>
                      <a:gd name="T24" fmla="*/ 216 w 216"/>
                      <a:gd name="T25" fmla="*/ 89 h 151"/>
                      <a:gd name="T26" fmla="*/ 209 w 216"/>
                      <a:gd name="T27" fmla="*/ 117 h 151"/>
                      <a:gd name="T28" fmla="*/ 200 w 216"/>
                      <a:gd name="T29" fmla="*/ 133 h 151"/>
                      <a:gd name="T30" fmla="*/ 185 w 216"/>
                      <a:gd name="T31" fmla="*/ 145 h 151"/>
                      <a:gd name="T32" fmla="*/ 169 w 216"/>
                      <a:gd name="T33" fmla="*/ 149 h 151"/>
                      <a:gd name="T34" fmla="*/ 160 w 216"/>
                      <a:gd name="T35" fmla="*/ 151 h 151"/>
                      <a:gd name="T36" fmla="*/ 150 w 216"/>
                      <a:gd name="T37" fmla="*/ 112 h 151"/>
                      <a:gd name="T38" fmla="*/ 141 w 216"/>
                      <a:gd name="T39" fmla="*/ 89 h 151"/>
                      <a:gd name="T40" fmla="*/ 127 w 216"/>
                      <a:gd name="T41" fmla="*/ 71 h 151"/>
                      <a:gd name="T42" fmla="*/ 116 w 216"/>
                      <a:gd name="T43" fmla="*/ 62 h 151"/>
                      <a:gd name="T44" fmla="*/ 99 w 216"/>
                      <a:gd name="T45" fmla="*/ 52 h 151"/>
                      <a:gd name="T46" fmla="*/ 80 w 216"/>
                      <a:gd name="T47" fmla="*/ 44 h 151"/>
                      <a:gd name="T48" fmla="*/ 61 w 216"/>
                      <a:gd name="T49" fmla="*/ 40 h 151"/>
                      <a:gd name="T50" fmla="*/ 39 w 216"/>
                      <a:gd name="T51" fmla="*/ 37 h 151"/>
                      <a:gd name="T52" fmla="*/ 0 w 216"/>
                      <a:gd name="T53" fmla="*/ 3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16" h="151">
                        <a:moveTo>
                          <a:pt x="0" y="34"/>
                        </a:moveTo>
                        <a:lnTo>
                          <a:pt x="15" y="21"/>
                        </a:lnTo>
                        <a:lnTo>
                          <a:pt x="36" y="7"/>
                        </a:lnTo>
                        <a:lnTo>
                          <a:pt x="55" y="1"/>
                        </a:lnTo>
                        <a:lnTo>
                          <a:pt x="70" y="0"/>
                        </a:lnTo>
                        <a:lnTo>
                          <a:pt x="90" y="0"/>
                        </a:lnTo>
                        <a:lnTo>
                          <a:pt x="119" y="4"/>
                        </a:lnTo>
                        <a:lnTo>
                          <a:pt x="145" y="12"/>
                        </a:lnTo>
                        <a:lnTo>
                          <a:pt x="172" y="22"/>
                        </a:lnTo>
                        <a:lnTo>
                          <a:pt x="194" y="38"/>
                        </a:lnTo>
                        <a:lnTo>
                          <a:pt x="209" y="53"/>
                        </a:lnTo>
                        <a:lnTo>
                          <a:pt x="216" y="72"/>
                        </a:lnTo>
                        <a:lnTo>
                          <a:pt x="216" y="89"/>
                        </a:lnTo>
                        <a:lnTo>
                          <a:pt x="209" y="117"/>
                        </a:lnTo>
                        <a:lnTo>
                          <a:pt x="200" y="133"/>
                        </a:lnTo>
                        <a:lnTo>
                          <a:pt x="185" y="145"/>
                        </a:lnTo>
                        <a:lnTo>
                          <a:pt x="169" y="149"/>
                        </a:lnTo>
                        <a:lnTo>
                          <a:pt x="160" y="151"/>
                        </a:lnTo>
                        <a:lnTo>
                          <a:pt x="150" y="112"/>
                        </a:lnTo>
                        <a:lnTo>
                          <a:pt x="141" y="89"/>
                        </a:lnTo>
                        <a:lnTo>
                          <a:pt x="127" y="71"/>
                        </a:lnTo>
                        <a:lnTo>
                          <a:pt x="116" y="62"/>
                        </a:lnTo>
                        <a:lnTo>
                          <a:pt x="99" y="52"/>
                        </a:lnTo>
                        <a:lnTo>
                          <a:pt x="80" y="44"/>
                        </a:lnTo>
                        <a:lnTo>
                          <a:pt x="61" y="40"/>
                        </a:lnTo>
                        <a:lnTo>
                          <a:pt x="39" y="3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1455" name="Freeform 223"/>
              <p:cNvSpPr>
                <a:spLocks/>
              </p:cNvSpPr>
              <p:nvPr/>
            </p:nvSpPr>
            <p:spPr bwMode="auto">
              <a:xfrm>
                <a:off x="2737" y="2386"/>
                <a:ext cx="408" cy="297"/>
              </a:xfrm>
              <a:custGeom>
                <a:avLst/>
                <a:gdLst>
                  <a:gd name="T0" fmla="*/ 0 w 816"/>
                  <a:gd name="T1" fmla="*/ 0 h 594"/>
                  <a:gd name="T2" fmla="*/ 124 w 816"/>
                  <a:gd name="T3" fmla="*/ 35 h 594"/>
                  <a:gd name="T4" fmla="*/ 213 w 816"/>
                  <a:gd name="T5" fmla="*/ 44 h 594"/>
                  <a:gd name="T6" fmla="*/ 275 w 816"/>
                  <a:gd name="T7" fmla="*/ 62 h 594"/>
                  <a:gd name="T8" fmla="*/ 331 w 816"/>
                  <a:gd name="T9" fmla="*/ 72 h 594"/>
                  <a:gd name="T10" fmla="*/ 381 w 816"/>
                  <a:gd name="T11" fmla="*/ 79 h 594"/>
                  <a:gd name="T12" fmla="*/ 425 w 816"/>
                  <a:gd name="T13" fmla="*/ 88 h 594"/>
                  <a:gd name="T14" fmla="*/ 479 w 816"/>
                  <a:gd name="T15" fmla="*/ 97 h 594"/>
                  <a:gd name="T16" fmla="*/ 532 w 816"/>
                  <a:gd name="T17" fmla="*/ 106 h 594"/>
                  <a:gd name="T18" fmla="*/ 567 w 816"/>
                  <a:gd name="T19" fmla="*/ 119 h 594"/>
                  <a:gd name="T20" fmla="*/ 603 w 816"/>
                  <a:gd name="T21" fmla="*/ 150 h 594"/>
                  <a:gd name="T22" fmla="*/ 656 w 816"/>
                  <a:gd name="T23" fmla="*/ 177 h 594"/>
                  <a:gd name="T24" fmla="*/ 700 w 816"/>
                  <a:gd name="T25" fmla="*/ 212 h 594"/>
                  <a:gd name="T26" fmla="*/ 745 w 816"/>
                  <a:gd name="T27" fmla="*/ 266 h 594"/>
                  <a:gd name="T28" fmla="*/ 765 w 816"/>
                  <a:gd name="T29" fmla="*/ 292 h 594"/>
                  <a:gd name="T30" fmla="*/ 789 w 816"/>
                  <a:gd name="T31" fmla="*/ 328 h 594"/>
                  <a:gd name="T32" fmla="*/ 799 w 816"/>
                  <a:gd name="T33" fmla="*/ 354 h 594"/>
                  <a:gd name="T34" fmla="*/ 807 w 816"/>
                  <a:gd name="T35" fmla="*/ 381 h 594"/>
                  <a:gd name="T36" fmla="*/ 816 w 816"/>
                  <a:gd name="T37" fmla="*/ 425 h 594"/>
                  <a:gd name="T38" fmla="*/ 789 w 816"/>
                  <a:gd name="T39" fmla="*/ 487 h 594"/>
                  <a:gd name="T40" fmla="*/ 777 w 816"/>
                  <a:gd name="T41" fmla="*/ 508 h 594"/>
                  <a:gd name="T42" fmla="*/ 754 w 816"/>
                  <a:gd name="T43" fmla="*/ 532 h 594"/>
                  <a:gd name="T44" fmla="*/ 723 w 816"/>
                  <a:gd name="T45" fmla="*/ 549 h 594"/>
                  <a:gd name="T46" fmla="*/ 692 w 816"/>
                  <a:gd name="T47" fmla="*/ 558 h 594"/>
                  <a:gd name="T48" fmla="*/ 652 w 816"/>
                  <a:gd name="T49" fmla="*/ 567 h 594"/>
                  <a:gd name="T50" fmla="*/ 621 w 816"/>
                  <a:gd name="T51" fmla="*/ 567 h 594"/>
                  <a:gd name="T52" fmla="*/ 567 w 816"/>
                  <a:gd name="T53" fmla="*/ 576 h 594"/>
                  <a:gd name="T54" fmla="*/ 538 w 816"/>
                  <a:gd name="T55" fmla="*/ 579 h 594"/>
                  <a:gd name="T56" fmla="*/ 514 w 816"/>
                  <a:gd name="T57" fmla="*/ 576 h 594"/>
                  <a:gd name="T58" fmla="*/ 461 w 816"/>
                  <a:gd name="T59" fmla="*/ 585 h 594"/>
                  <a:gd name="T60" fmla="*/ 399 w 816"/>
                  <a:gd name="T61" fmla="*/ 594 h 594"/>
                  <a:gd name="T62" fmla="*/ 310 w 816"/>
                  <a:gd name="T63" fmla="*/ 594 h 594"/>
                  <a:gd name="T64" fmla="*/ 230 w 816"/>
                  <a:gd name="T65" fmla="*/ 585 h 594"/>
                  <a:gd name="T66" fmla="*/ 177 w 816"/>
                  <a:gd name="T67" fmla="*/ 567 h 594"/>
                  <a:gd name="T68" fmla="*/ 44 w 816"/>
                  <a:gd name="T69" fmla="*/ 496 h 594"/>
                  <a:gd name="T70" fmla="*/ 0 w 816"/>
                  <a:gd name="T71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6" h="594">
                    <a:moveTo>
                      <a:pt x="0" y="0"/>
                    </a:moveTo>
                    <a:lnTo>
                      <a:pt x="124" y="35"/>
                    </a:lnTo>
                    <a:lnTo>
                      <a:pt x="213" y="44"/>
                    </a:lnTo>
                    <a:lnTo>
                      <a:pt x="275" y="62"/>
                    </a:lnTo>
                    <a:lnTo>
                      <a:pt x="331" y="72"/>
                    </a:lnTo>
                    <a:lnTo>
                      <a:pt x="381" y="79"/>
                    </a:lnTo>
                    <a:lnTo>
                      <a:pt x="425" y="88"/>
                    </a:lnTo>
                    <a:lnTo>
                      <a:pt x="479" y="97"/>
                    </a:lnTo>
                    <a:lnTo>
                      <a:pt x="532" y="106"/>
                    </a:lnTo>
                    <a:lnTo>
                      <a:pt x="567" y="119"/>
                    </a:lnTo>
                    <a:lnTo>
                      <a:pt x="603" y="150"/>
                    </a:lnTo>
                    <a:lnTo>
                      <a:pt x="656" y="177"/>
                    </a:lnTo>
                    <a:lnTo>
                      <a:pt x="700" y="212"/>
                    </a:lnTo>
                    <a:lnTo>
                      <a:pt x="745" y="266"/>
                    </a:lnTo>
                    <a:lnTo>
                      <a:pt x="765" y="292"/>
                    </a:lnTo>
                    <a:lnTo>
                      <a:pt x="789" y="328"/>
                    </a:lnTo>
                    <a:lnTo>
                      <a:pt x="799" y="354"/>
                    </a:lnTo>
                    <a:lnTo>
                      <a:pt x="807" y="381"/>
                    </a:lnTo>
                    <a:lnTo>
                      <a:pt x="816" y="425"/>
                    </a:lnTo>
                    <a:lnTo>
                      <a:pt x="789" y="487"/>
                    </a:lnTo>
                    <a:lnTo>
                      <a:pt x="777" y="508"/>
                    </a:lnTo>
                    <a:lnTo>
                      <a:pt x="754" y="532"/>
                    </a:lnTo>
                    <a:lnTo>
                      <a:pt x="723" y="549"/>
                    </a:lnTo>
                    <a:lnTo>
                      <a:pt x="692" y="558"/>
                    </a:lnTo>
                    <a:lnTo>
                      <a:pt x="652" y="567"/>
                    </a:lnTo>
                    <a:lnTo>
                      <a:pt x="621" y="567"/>
                    </a:lnTo>
                    <a:lnTo>
                      <a:pt x="567" y="576"/>
                    </a:lnTo>
                    <a:lnTo>
                      <a:pt x="538" y="579"/>
                    </a:lnTo>
                    <a:lnTo>
                      <a:pt x="514" y="576"/>
                    </a:lnTo>
                    <a:lnTo>
                      <a:pt x="461" y="585"/>
                    </a:lnTo>
                    <a:lnTo>
                      <a:pt x="399" y="594"/>
                    </a:lnTo>
                    <a:lnTo>
                      <a:pt x="310" y="594"/>
                    </a:lnTo>
                    <a:lnTo>
                      <a:pt x="230" y="585"/>
                    </a:lnTo>
                    <a:lnTo>
                      <a:pt x="177" y="567"/>
                    </a:lnTo>
                    <a:lnTo>
                      <a:pt x="44" y="49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456" name="Group 224"/>
              <p:cNvGrpSpPr>
                <a:grpSpLocks/>
              </p:cNvGrpSpPr>
              <p:nvPr/>
            </p:nvGrpSpPr>
            <p:grpSpPr bwMode="auto">
              <a:xfrm>
                <a:off x="1255" y="1978"/>
                <a:ext cx="1567" cy="835"/>
                <a:chOff x="1255" y="1978"/>
                <a:chExt cx="1567" cy="835"/>
              </a:xfrm>
            </p:grpSpPr>
            <p:sp>
              <p:nvSpPr>
                <p:cNvPr id="351457" name="Freeform 225"/>
                <p:cNvSpPr>
                  <a:spLocks/>
                </p:cNvSpPr>
                <p:nvPr/>
              </p:nvSpPr>
              <p:spPr bwMode="auto">
                <a:xfrm>
                  <a:off x="1255" y="1978"/>
                  <a:ext cx="1567" cy="835"/>
                </a:xfrm>
                <a:custGeom>
                  <a:avLst/>
                  <a:gdLst>
                    <a:gd name="T0" fmla="*/ 284 w 3135"/>
                    <a:gd name="T1" fmla="*/ 826 h 1671"/>
                    <a:gd name="T2" fmla="*/ 405 w 3135"/>
                    <a:gd name="T3" fmla="*/ 711 h 1671"/>
                    <a:gd name="T4" fmla="*/ 506 w 3135"/>
                    <a:gd name="T5" fmla="*/ 587 h 1671"/>
                    <a:gd name="T6" fmla="*/ 630 w 3135"/>
                    <a:gd name="T7" fmla="*/ 426 h 1671"/>
                    <a:gd name="T8" fmla="*/ 754 w 3135"/>
                    <a:gd name="T9" fmla="*/ 302 h 1671"/>
                    <a:gd name="T10" fmla="*/ 865 w 3135"/>
                    <a:gd name="T11" fmla="*/ 210 h 1671"/>
                    <a:gd name="T12" fmla="*/ 1017 w 3135"/>
                    <a:gd name="T13" fmla="*/ 117 h 1671"/>
                    <a:gd name="T14" fmla="*/ 1143 w 3135"/>
                    <a:gd name="T15" fmla="*/ 68 h 1671"/>
                    <a:gd name="T16" fmla="*/ 1306 w 3135"/>
                    <a:gd name="T17" fmla="*/ 25 h 1671"/>
                    <a:gd name="T18" fmla="*/ 1572 w 3135"/>
                    <a:gd name="T19" fmla="*/ 0 h 1671"/>
                    <a:gd name="T20" fmla="*/ 1820 w 3135"/>
                    <a:gd name="T21" fmla="*/ 3 h 1671"/>
                    <a:gd name="T22" fmla="*/ 2051 w 3135"/>
                    <a:gd name="T23" fmla="*/ 39 h 1671"/>
                    <a:gd name="T24" fmla="*/ 2295 w 3135"/>
                    <a:gd name="T25" fmla="*/ 117 h 1671"/>
                    <a:gd name="T26" fmla="*/ 2523 w 3135"/>
                    <a:gd name="T27" fmla="*/ 223 h 1671"/>
                    <a:gd name="T28" fmla="*/ 2685 w 3135"/>
                    <a:gd name="T29" fmla="*/ 324 h 1671"/>
                    <a:gd name="T30" fmla="*/ 2796 w 3135"/>
                    <a:gd name="T31" fmla="*/ 426 h 1671"/>
                    <a:gd name="T32" fmla="*/ 2886 w 3135"/>
                    <a:gd name="T33" fmla="*/ 559 h 1671"/>
                    <a:gd name="T34" fmla="*/ 3002 w 3135"/>
                    <a:gd name="T35" fmla="*/ 729 h 1671"/>
                    <a:gd name="T36" fmla="*/ 3090 w 3135"/>
                    <a:gd name="T37" fmla="*/ 809 h 1671"/>
                    <a:gd name="T38" fmla="*/ 3108 w 3135"/>
                    <a:gd name="T39" fmla="*/ 1004 h 1671"/>
                    <a:gd name="T40" fmla="*/ 3126 w 3135"/>
                    <a:gd name="T41" fmla="*/ 1137 h 1671"/>
                    <a:gd name="T42" fmla="*/ 3108 w 3135"/>
                    <a:gd name="T43" fmla="*/ 1297 h 1671"/>
                    <a:gd name="T44" fmla="*/ 2993 w 3135"/>
                    <a:gd name="T45" fmla="*/ 1421 h 1671"/>
                    <a:gd name="T46" fmla="*/ 2895 w 3135"/>
                    <a:gd name="T47" fmla="*/ 1501 h 1671"/>
                    <a:gd name="T48" fmla="*/ 2743 w 3135"/>
                    <a:gd name="T49" fmla="*/ 1617 h 1671"/>
                    <a:gd name="T50" fmla="*/ 2592 w 3135"/>
                    <a:gd name="T51" fmla="*/ 1653 h 1671"/>
                    <a:gd name="T52" fmla="*/ 2477 w 3135"/>
                    <a:gd name="T53" fmla="*/ 1662 h 1671"/>
                    <a:gd name="T54" fmla="*/ 2308 w 3135"/>
                    <a:gd name="T55" fmla="*/ 1662 h 1671"/>
                    <a:gd name="T56" fmla="*/ 2095 w 3135"/>
                    <a:gd name="T57" fmla="*/ 1671 h 1671"/>
                    <a:gd name="T58" fmla="*/ 1882 w 3135"/>
                    <a:gd name="T59" fmla="*/ 1671 h 1671"/>
                    <a:gd name="T60" fmla="*/ 1718 w 3135"/>
                    <a:gd name="T61" fmla="*/ 1662 h 1671"/>
                    <a:gd name="T62" fmla="*/ 1536 w 3135"/>
                    <a:gd name="T63" fmla="*/ 1648 h 1671"/>
                    <a:gd name="T64" fmla="*/ 1363 w 3135"/>
                    <a:gd name="T65" fmla="*/ 1635 h 1671"/>
                    <a:gd name="T66" fmla="*/ 1155 w 3135"/>
                    <a:gd name="T67" fmla="*/ 1644 h 1671"/>
                    <a:gd name="T68" fmla="*/ 969 w 3135"/>
                    <a:gd name="T69" fmla="*/ 1635 h 1671"/>
                    <a:gd name="T70" fmla="*/ 781 w 3135"/>
                    <a:gd name="T71" fmla="*/ 1564 h 1671"/>
                    <a:gd name="T72" fmla="*/ 621 w 3135"/>
                    <a:gd name="T73" fmla="*/ 1501 h 1671"/>
                    <a:gd name="T74" fmla="*/ 479 w 3135"/>
                    <a:gd name="T75" fmla="*/ 1421 h 1671"/>
                    <a:gd name="T76" fmla="*/ 266 w 3135"/>
                    <a:gd name="T77" fmla="*/ 1332 h 1671"/>
                    <a:gd name="T78" fmla="*/ 96 w 3135"/>
                    <a:gd name="T79" fmla="*/ 1195 h 1671"/>
                    <a:gd name="T80" fmla="*/ 0 w 3135"/>
                    <a:gd name="T81" fmla="*/ 1030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35" h="1671">
                      <a:moveTo>
                        <a:pt x="169" y="897"/>
                      </a:moveTo>
                      <a:lnTo>
                        <a:pt x="284" y="826"/>
                      </a:lnTo>
                      <a:lnTo>
                        <a:pt x="343" y="766"/>
                      </a:lnTo>
                      <a:lnTo>
                        <a:pt x="405" y="711"/>
                      </a:lnTo>
                      <a:lnTo>
                        <a:pt x="448" y="667"/>
                      </a:lnTo>
                      <a:lnTo>
                        <a:pt x="506" y="587"/>
                      </a:lnTo>
                      <a:lnTo>
                        <a:pt x="577" y="498"/>
                      </a:lnTo>
                      <a:lnTo>
                        <a:pt x="630" y="426"/>
                      </a:lnTo>
                      <a:lnTo>
                        <a:pt x="692" y="355"/>
                      </a:lnTo>
                      <a:lnTo>
                        <a:pt x="754" y="302"/>
                      </a:lnTo>
                      <a:lnTo>
                        <a:pt x="808" y="257"/>
                      </a:lnTo>
                      <a:lnTo>
                        <a:pt x="865" y="210"/>
                      </a:lnTo>
                      <a:lnTo>
                        <a:pt x="945" y="161"/>
                      </a:lnTo>
                      <a:lnTo>
                        <a:pt x="1017" y="117"/>
                      </a:lnTo>
                      <a:lnTo>
                        <a:pt x="1091" y="86"/>
                      </a:lnTo>
                      <a:lnTo>
                        <a:pt x="1143" y="68"/>
                      </a:lnTo>
                      <a:lnTo>
                        <a:pt x="1217" y="46"/>
                      </a:lnTo>
                      <a:lnTo>
                        <a:pt x="1306" y="25"/>
                      </a:lnTo>
                      <a:lnTo>
                        <a:pt x="1429" y="9"/>
                      </a:lnTo>
                      <a:lnTo>
                        <a:pt x="1572" y="0"/>
                      </a:lnTo>
                      <a:lnTo>
                        <a:pt x="1705" y="0"/>
                      </a:lnTo>
                      <a:lnTo>
                        <a:pt x="1820" y="3"/>
                      </a:lnTo>
                      <a:lnTo>
                        <a:pt x="1927" y="18"/>
                      </a:lnTo>
                      <a:lnTo>
                        <a:pt x="2051" y="39"/>
                      </a:lnTo>
                      <a:lnTo>
                        <a:pt x="2175" y="71"/>
                      </a:lnTo>
                      <a:lnTo>
                        <a:pt x="2295" y="117"/>
                      </a:lnTo>
                      <a:lnTo>
                        <a:pt x="2409" y="167"/>
                      </a:lnTo>
                      <a:lnTo>
                        <a:pt x="2523" y="223"/>
                      </a:lnTo>
                      <a:lnTo>
                        <a:pt x="2610" y="271"/>
                      </a:lnTo>
                      <a:lnTo>
                        <a:pt x="2685" y="324"/>
                      </a:lnTo>
                      <a:lnTo>
                        <a:pt x="2743" y="371"/>
                      </a:lnTo>
                      <a:lnTo>
                        <a:pt x="2796" y="426"/>
                      </a:lnTo>
                      <a:lnTo>
                        <a:pt x="2848" y="498"/>
                      </a:lnTo>
                      <a:lnTo>
                        <a:pt x="2886" y="559"/>
                      </a:lnTo>
                      <a:lnTo>
                        <a:pt x="2948" y="658"/>
                      </a:lnTo>
                      <a:lnTo>
                        <a:pt x="3002" y="729"/>
                      </a:lnTo>
                      <a:lnTo>
                        <a:pt x="3037" y="773"/>
                      </a:lnTo>
                      <a:lnTo>
                        <a:pt x="3090" y="809"/>
                      </a:lnTo>
                      <a:lnTo>
                        <a:pt x="3135" y="826"/>
                      </a:lnTo>
                      <a:lnTo>
                        <a:pt x="3108" y="1004"/>
                      </a:lnTo>
                      <a:lnTo>
                        <a:pt x="3117" y="1057"/>
                      </a:lnTo>
                      <a:lnTo>
                        <a:pt x="3126" y="1137"/>
                      </a:lnTo>
                      <a:lnTo>
                        <a:pt x="3126" y="1208"/>
                      </a:lnTo>
                      <a:lnTo>
                        <a:pt x="3108" y="1297"/>
                      </a:lnTo>
                      <a:lnTo>
                        <a:pt x="3046" y="1394"/>
                      </a:lnTo>
                      <a:lnTo>
                        <a:pt x="2993" y="1421"/>
                      </a:lnTo>
                      <a:lnTo>
                        <a:pt x="2939" y="1438"/>
                      </a:lnTo>
                      <a:lnTo>
                        <a:pt x="2895" y="1501"/>
                      </a:lnTo>
                      <a:lnTo>
                        <a:pt x="2832" y="1573"/>
                      </a:lnTo>
                      <a:lnTo>
                        <a:pt x="2743" y="1617"/>
                      </a:lnTo>
                      <a:lnTo>
                        <a:pt x="2654" y="1644"/>
                      </a:lnTo>
                      <a:lnTo>
                        <a:pt x="2592" y="1653"/>
                      </a:lnTo>
                      <a:lnTo>
                        <a:pt x="2557" y="1644"/>
                      </a:lnTo>
                      <a:lnTo>
                        <a:pt x="2477" y="1662"/>
                      </a:lnTo>
                      <a:lnTo>
                        <a:pt x="2397" y="1662"/>
                      </a:lnTo>
                      <a:lnTo>
                        <a:pt x="2308" y="1662"/>
                      </a:lnTo>
                      <a:lnTo>
                        <a:pt x="2206" y="1662"/>
                      </a:lnTo>
                      <a:lnTo>
                        <a:pt x="2095" y="1671"/>
                      </a:lnTo>
                      <a:lnTo>
                        <a:pt x="1971" y="1671"/>
                      </a:lnTo>
                      <a:lnTo>
                        <a:pt x="1882" y="1671"/>
                      </a:lnTo>
                      <a:lnTo>
                        <a:pt x="1811" y="1671"/>
                      </a:lnTo>
                      <a:lnTo>
                        <a:pt x="1718" y="1662"/>
                      </a:lnTo>
                      <a:lnTo>
                        <a:pt x="1625" y="1653"/>
                      </a:lnTo>
                      <a:lnTo>
                        <a:pt x="1536" y="1648"/>
                      </a:lnTo>
                      <a:lnTo>
                        <a:pt x="1461" y="1644"/>
                      </a:lnTo>
                      <a:lnTo>
                        <a:pt x="1363" y="1635"/>
                      </a:lnTo>
                      <a:lnTo>
                        <a:pt x="1279" y="1635"/>
                      </a:lnTo>
                      <a:lnTo>
                        <a:pt x="1155" y="1644"/>
                      </a:lnTo>
                      <a:lnTo>
                        <a:pt x="1075" y="1644"/>
                      </a:lnTo>
                      <a:lnTo>
                        <a:pt x="969" y="1635"/>
                      </a:lnTo>
                      <a:lnTo>
                        <a:pt x="843" y="1600"/>
                      </a:lnTo>
                      <a:lnTo>
                        <a:pt x="781" y="1564"/>
                      </a:lnTo>
                      <a:lnTo>
                        <a:pt x="710" y="1537"/>
                      </a:lnTo>
                      <a:lnTo>
                        <a:pt x="621" y="1501"/>
                      </a:lnTo>
                      <a:lnTo>
                        <a:pt x="524" y="1447"/>
                      </a:lnTo>
                      <a:lnTo>
                        <a:pt x="479" y="1421"/>
                      </a:lnTo>
                      <a:lnTo>
                        <a:pt x="382" y="1385"/>
                      </a:lnTo>
                      <a:lnTo>
                        <a:pt x="266" y="1332"/>
                      </a:lnTo>
                      <a:lnTo>
                        <a:pt x="160" y="1261"/>
                      </a:lnTo>
                      <a:lnTo>
                        <a:pt x="96" y="1195"/>
                      </a:lnTo>
                      <a:lnTo>
                        <a:pt x="42" y="1125"/>
                      </a:lnTo>
                      <a:lnTo>
                        <a:pt x="0" y="1030"/>
                      </a:lnTo>
                      <a:lnTo>
                        <a:pt x="169" y="897"/>
                      </a:lnTo>
                      <a:close/>
                    </a:path>
                  </a:pathLst>
                </a:custGeom>
                <a:solidFill>
                  <a:srgbClr val="5FD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1458" name="Group 226"/>
                <p:cNvGrpSpPr>
                  <a:grpSpLocks/>
                </p:cNvGrpSpPr>
                <p:nvPr/>
              </p:nvGrpSpPr>
              <p:grpSpPr bwMode="auto">
                <a:xfrm>
                  <a:off x="1260" y="1978"/>
                  <a:ext cx="1554" cy="825"/>
                  <a:chOff x="1260" y="1978"/>
                  <a:chExt cx="1554" cy="825"/>
                </a:xfrm>
              </p:grpSpPr>
              <p:sp>
                <p:nvSpPr>
                  <p:cNvPr id="351459" name="Freeform 227"/>
                  <p:cNvSpPr>
                    <a:spLocks/>
                  </p:cNvSpPr>
                  <p:nvPr/>
                </p:nvSpPr>
                <p:spPr bwMode="auto">
                  <a:xfrm>
                    <a:off x="2373" y="2612"/>
                    <a:ext cx="164" cy="187"/>
                  </a:xfrm>
                  <a:custGeom>
                    <a:avLst/>
                    <a:gdLst>
                      <a:gd name="T0" fmla="*/ 328 w 328"/>
                      <a:gd name="T1" fmla="*/ 54 h 374"/>
                      <a:gd name="T2" fmla="*/ 311 w 328"/>
                      <a:gd name="T3" fmla="*/ 348 h 374"/>
                      <a:gd name="T4" fmla="*/ 231 w 328"/>
                      <a:gd name="T5" fmla="*/ 374 h 374"/>
                      <a:gd name="T6" fmla="*/ 151 w 328"/>
                      <a:gd name="T7" fmla="*/ 374 h 374"/>
                      <a:gd name="T8" fmla="*/ 0 w 328"/>
                      <a:gd name="T9" fmla="*/ 366 h 374"/>
                      <a:gd name="T10" fmla="*/ 53 w 328"/>
                      <a:gd name="T11" fmla="*/ 268 h 374"/>
                      <a:gd name="T12" fmla="*/ 80 w 328"/>
                      <a:gd name="T13" fmla="*/ 178 h 374"/>
                      <a:gd name="T14" fmla="*/ 80 w 328"/>
                      <a:gd name="T15" fmla="*/ 98 h 374"/>
                      <a:gd name="T16" fmla="*/ 53 w 328"/>
                      <a:gd name="T17" fmla="*/ 0 h 374"/>
                      <a:gd name="T18" fmla="*/ 124 w 328"/>
                      <a:gd name="T19" fmla="*/ 0 h 374"/>
                      <a:gd name="T20" fmla="*/ 187 w 328"/>
                      <a:gd name="T21" fmla="*/ 9 h 374"/>
                      <a:gd name="T22" fmla="*/ 328 w 328"/>
                      <a:gd name="T23" fmla="*/ 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8" h="374">
                        <a:moveTo>
                          <a:pt x="328" y="54"/>
                        </a:moveTo>
                        <a:lnTo>
                          <a:pt x="311" y="348"/>
                        </a:lnTo>
                        <a:lnTo>
                          <a:pt x="231" y="374"/>
                        </a:lnTo>
                        <a:lnTo>
                          <a:pt x="151" y="374"/>
                        </a:lnTo>
                        <a:lnTo>
                          <a:pt x="0" y="366"/>
                        </a:lnTo>
                        <a:lnTo>
                          <a:pt x="53" y="268"/>
                        </a:lnTo>
                        <a:lnTo>
                          <a:pt x="80" y="178"/>
                        </a:lnTo>
                        <a:lnTo>
                          <a:pt x="80" y="98"/>
                        </a:lnTo>
                        <a:lnTo>
                          <a:pt x="53" y="0"/>
                        </a:lnTo>
                        <a:lnTo>
                          <a:pt x="124" y="0"/>
                        </a:lnTo>
                        <a:lnTo>
                          <a:pt x="187" y="9"/>
                        </a:lnTo>
                        <a:lnTo>
                          <a:pt x="328" y="5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0" name="Freeform 228"/>
                  <p:cNvSpPr>
                    <a:spLocks/>
                  </p:cNvSpPr>
                  <p:nvPr/>
                </p:nvSpPr>
                <p:spPr bwMode="auto">
                  <a:xfrm>
                    <a:off x="1925" y="1990"/>
                    <a:ext cx="351" cy="245"/>
                  </a:xfrm>
                  <a:custGeom>
                    <a:avLst/>
                    <a:gdLst>
                      <a:gd name="T0" fmla="*/ 178 w 701"/>
                      <a:gd name="T1" fmla="*/ 18 h 490"/>
                      <a:gd name="T2" fmla="*/ 116 w 701"/>
                      <a:gd name="T3" fmla="*/ 54 h 490"/>
                      <a:gd name="T4" fmla="*/ 61 w 701"/>
                      <a:gd name="T5" fmla="*/ 98 h 490"/>
                      <a:gd name="T6" fmla="*/ 18 w 701"/>
                      <a:gd name="T7" fmla="*/ 142 h 490"/>
                      <a:gd name="T8" fmla="*/ 0 w 701"/>
                      <a:gd name="T9" fmla="*/ 213 h 490"/>
                      <a:gd name="T10" fmla="*/ 0 w 701"/>
                      <a:gd name="T11" fmla="*/ 302 h 490"/>
                      <a:gd name="T12" fmla="*/ 9 w 701"/>
                      <a:gd name="T13" fmla="*/ 373 h 490"/>
                      <a:gd name="T14" fmla="*/ 62 w 701"/>
                      <a:gd name="T15" fmla="*/ 399 h 490"/>
                      <a:gd name="T16" fmla="*/ 169 w 701"/>
                      <a:gd name="T17" fmla="*/ 417 h 490"/>
                      <a:gd name="T18" fmla="*/ 258 w 701"/>
                      <a:gd name="T19" fmla="*/ 453 h 490"/>
                      <a:gd name="T20" fmla="*/ 346 w 701"/>
                      <a:gd name="T21" fmla="*/ 490 h 490"/>
                      <a:gd name="T22" fmla="*/ 435 w 701"/>
                      <a:gd name="T23" fmla="*/ 472 h 490"/>
                      <a:gd name="T24" fmla="*/ 515 w 701"/>
                      <a:gd name="T25" fmla="*/ 472 h 490"/>
                      <a:gd name="T26" fmla="*/ 603 w 701"/>
                      <a:gd name="T27" fmla="*/ 453 h 490"/>
                      <a:gd name="T28" fmla="*/ 701 w 701"/>
                      <a:gd name="T29" fmla="*/ 444 h 490"/>
                      <a:gd name="T30" fmla="*/ 683 w 701"/>
                      <a:gd name="T31" fmla="*/ 328 h 490"/>
                      <a:gd name="T32" fmla="*/ 683 w 701"/>
                      <a:gd name="T33" fmla="*/ 249 h 490"/>
                      <a:gd name="T34" fmla="*/ 657 w 701"/>
                      <a:gd name="T35" fmla="*/ 151 h 490"/>
                      <a:gd name="T36" fmla="*/ 603 w 701"/>
                      <a:gd name="T37" fmla="*/ 71 h 490"/>
                      <a:gd name="T38" fmla="*/ 541 w 701"/>
                      <a:gd name="T39" fmla="*/ 27 h 490"/>
                      <a:gd name="T40" fmla="*/ 426 w 701"/>
                      <a:gd name="T41" fmla="*/ 0 h 490"/>
                      <a:gd name="T42" fmla="*/ 311 w 701"/>
                      <a:gd name="T43" fmla="*/ 0 h 490"/>
                      <a:gd name="T44" fmla="*/ 178 w 701"/>
                      <a:gd name="T45" fmla="*/ 18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01" h="490">
                        <a:moveTo>
                          <a:pt x="178" y="18"/>
                        </a:moveTo>
                        <a:lnTo>
                          <a:pt x="116" y="54"/>
                        </a:lnTo>
                        <a:lnTo>
                          <a:pt x="61" y="98"/>
                        </a:lnTo>
                        <a:lnTo>
                          <a:pt x="18" y="142"/>
                        </a:lnTo>
                        <a:lnTo>
                          <a:pt x="0" y="213"/>
                        </a:lnTo>
                        <a:lnTo>
                          <a:pt x="0" y="302"/>
                        </a:lnTo>
                        <a:lnTo>
                          <a:pt x="9" y="373"/>
                        </a:lnTo>
                        <a:lnTo>
                          <a:pt x="62" y="399"/>
                        </a:lnTo>
                        <a:lnTo>
                          <a:pt x="169" y="417"/>
                        </a:lnTo>
                        <a:lnTo>
                          <a:pt x="258" y="453"/>
                        </a:lnTo>
                        <a:lnTo>
                          <a:pt x="346" y="490"/>
                        </a:lnTo>
                        <a:lnTo>
                          <a:pt x="435" y="472"/>
                        </a:lnTo>
                        <a:lnTo>
                          <a:pt x="515" y="472"/>
                        </a:lnTo>
                        <a:lnTo>
                          <a:pt x="603" y="453"/>
                        </a:lnTo>
                        <a:lnTo>
                          <a:pt x="701" y="444"/>
                        </a:lnTo>
                        <a:lnTo>
                          <a:pt x="683" y="328"/>
                        </a:lnTo>
                        <a:lnTo>
                          <a:pt x="683" y="249"/>
                        </a:lnTo>
                        <a:lnTo>
                          <a:pt x="657" y="151"/>
                        </a:lnTo>
                        <a:lnTo>
                          <a:pt x="603" y="71"/>
                        </a:lnTo>
                        <a:lnTo>
                          <a:pt x="541" y="27"/>
                        </a:lnTo>
                        <a:lnTo>
                          <a:pt x="426" y="0"/>
                        </a:lnTo>
                        <a:lnTo>
                          <a:pt x="311" y="0"/>
                        </a:lnTo>
                        <a:lnTo>
                          <a:pt x="178" y="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1" name="Freeform 229"/>
                  <p:cNvSpPr>
                    <a:spLocks/>
                  </p:cNvSpPr>
                  <p:nvPr/>
                </p:nvSpPr>
                <p:spPr bwMode="auto">
                  <a:xfrm>
                    <a:off x="2240" y="2003"/>
                    <a:ext cx="401" cy="267"/>
                  </a:xfrm>
                  <a:custGeom>
                    <a:avLst/>
                    <a:gdLst>
                      <a:gd name="T0" fmla="*/ 0 w 803"/>
                      <a:gd name="T1" fmla="*/ 0 h 534"/>
                      <a:gd name="T2" fmla="*/ 36 w 803"/>
                      <a:gd name="T3" fmla="*/ 71 h 534"/>
                      <a:gd name="T4" fmla="*/ 71 w 803"/>
                      <a:gd name="T5" fmla="*/ 160 h 534"/>
                      <a:gd name="T6" fmla="*/ 89 w 803"/>
                      <a:gd name="T7" fmla="*/ 239 h 534"/>
                      <a:gd name="T8" fmla="*/ 107 w 803"/>
                      <a:gd name="T9" fmla="*/ 328 h 534"/>
                      <a:gd name="T10" fmla="*/ 124 w 803"/>
                      <a:gd name="T11" fmla="*/ 417 h 534"/>
                      <a:gd name="T12" fmla="*/ 204 w 803"/>
                      <a:gd name="T13" fmla="*/ 454 h 534"/>
                      <a:gd name="T14" fmla="*/ 302 w 803"/>
                      <a:gd name="T15" fmla="*/ 463 h 534"/>
                      <a:gd name="T16" fmla="*/ 408 w 803"/>
                      <a:gd name="T17" fmla="*/ 454 h 534"/>
                      <a:gd name="T18" fmla="*/ 461 w 803"/>
                      <a:gd name="T19" fmla="*/ 445 h 534"/>
                      <a:gd name="T20" fmla="*/ 515 w 803"/>
                      <a:gd name="T21" fmla="*/ 445 h 534"/>
                      <a:gd name="T22" fmla="*/ 586 w 803"/>
                      <a:gd name="T23" fmla="*/ 480 h 534"/>
                      <a:gd name="T24" fmla="*/ 657 w 803"/>
                      <a:gd name="T25" fmla="*/ 534 h 534"/>
                      <a:gd name="T26" fmla="*/ 719 w 803"/>
                      <a:gd name="T27" fmla="*/ 454 h 534"/>
                      <a:gd name="T28" fmla="*/ 754 w 803"/>
                      <a:gd name="T29" fmla="*/ 399 h 534"/>
                      <a:gd name="T30" fmla="*/ 803 w 803"/>
                      <a:gd name="T31" fmla="*/ 355 h 534"/>
                      <a:gd name="T32" fmla="*/ 745 w 803"/>
                      <a:gd name="T33" fmla="*/ 300 h 534"/>
                      <a:gd name="T34" fmla="*/ 658 w 803"/>
                      <a:gd name="T35" fmla="*/ 232 h 534"/>
                      <a:gd name="T36" fmla="*/ 591 w 803"/>
                      <a:gd name="T37" fmla="*/ 198 h 534"/>
                      <a:gd name="T38" fmla="*/ 501 w 803"/>
                      <a:gd name="T39" fmla="*/ 154 h 534"/>
                      <a:gd name="T40" fmla="*/ 435 w 803"/>
                      <a:gd name="T41" fmla="*/ 127 h 534"/>
                      <a:gd name="T42" fmla="*/ 330 w 803"/>
                      <a:gd name="T43" fmla="*/ 87 h 534"/>
                      <a:gd name="T44" fmla="*/ 240 w 803"/>
                      <a:gd name="T45" fmla="*/ 58 h 534"/>
                      <a:gd name="T46" fmla="*/ 142 w 803"/>
                      <a:gd name="T47" fmla="*/ 30 h 534"/>
                      <a:gd name="T48" fmla="*/ 0 w 803"/>
                      <a:gd name="T49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03" h="534">
                        <a:moveTo>
                          <a:pt x="0" y="0"/>
                        </a:moveTo>
                        <a:lnTo>
                          <a:pt x="36" y="71"/>
                        </a:lnTo>
                        <a:lnTo>
                          <a:pt x="71" y="160"/>
                        </a:lnTo>
                        <a:lnTo>
                          <a:pt x="89" y="239"/>
                        </a:lnTo>
                        <a:lnTo>
                          <a:pt x="107" y="328"/>
                        </a:lnTo>
                        <a:lnTo>
                          <a:pt x="124" y="417"/>
                        </a:lnTo>
                        <a:lnTo>
                          <a:pt x="204" y="454"/>
                        </a:lnTo>
                        <a:lnTo>
                          <a:pt x="302" y="463"/>
                        </a:lnTo>
                        <a:lnTo>
                          <a:pt x="408" y="454"/>
                        </a:lnTo>
                        <a:lnTo>
                          <a:pt x="461" y="445"/>
                        </a:lnTo>
                        <a:lnTo>
                          <a:pt x="515" y="445"/>
                        </a:lnTo>
                        <a:lnTo>
                          <a:pt x="586" y="480"/>
                        </a:lnTo>
                        <a:lnTo>
                          <a:pt x="657" y="534"/>
                        </a:lnTo>
                        <a:lnTo>
                          <a:pt x="719" y="454"/>
                        </a:lnTo>
                        <a:lnTo>
                          <a:pt x="754" y="399"/>
                        </a:lnTo>
                        <a:lnTo>
                          <a:pt x="803" y="355"/>
                        </a:lnTo>
                        <a:lnTo>
                          <a:pt x="745" y="300"/>
                        </a:lnTo>
                        <a:lnTo>
                          <a:pt x="658" y="232"/>
                        </a:lnTo>
                        <a:lnTo>
                          <a:pt x="591" y="198"/>
                        </a:lnTo>
                        <a:lnTo>
                          <a:pt x="501" y="154"/>
                        </a:lnTo>
                        <a:lnTo>
                          <a:pt x="435" y="127"/>
                        </a:lnTo>
                        <a:lnTo>
                          <a:pt x="330" y="87"/>
                        </a:lnTo>
                        <a:lnTo>
                          <a:pt x="240" y="58"/>
                        </a:lnTo>
                        <a:lnTo>
                          <a:pt x="142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2" name="Freeform 230"/>
                  <p:cNvSpPr>
                    <a:spLocks/>
                  </p:cNvSpPr>
                  <p:nvPr/>
                </p:nvSpPr>
                <p:spPr bwMode="auto">
                  <a:xfrm>
                    <a:off x="1875" y="1978"/>
                    <a:ext cx="140" cy="57"/>
                  </a:xfrm>
                  <a:custGeom>
                    <a:avLst/>
                    <a:gdLst>
                      <a:gd name="T0" fmla="*/ 281 w 281"/>
                      <a:gd name="T1" fmla="*/ 0 h 114"/>
                      <a:gd name="T2" fmla="*/ 193 w 281"/>
                      <a:gd name="T3" fmla="*/ 37 h 114"/>
                      <a:gd name="T4" fmla="*/ 151 w 281"/>
                      <a:gd name="T5" fmla="*/ 71 h 114"/>
                      <a:gd name="T6" fmla="*/ 88 w 281"/>
                      <a:gd name="T7" fmla="*/ 114 h 114"/>
                      <a:gd name="T8" fmla="*/ 0 w 281"/>
                      <a:gd name="T9" fmla="*/ 43 h 114"/>
                      <a:gd name="T10" fmla="*/ 9 w 281"/>
                      <a:gd name="T11" fmla="*/ 34 h 114"/>
                      <a:gd name="T12" fmla="*/ 124 w 281"/>
                      <a:gd name="T13" fmla="*/ 16 h 114"/>
                      <a:gd name="T14" fmla="*/ 199 w 281"/>
                      <a:gd name="T15" fmla="*/ 9 h 114"/>
                      <a:gd name="T16" fmla="*/ 281 w 281"/>
                      <a:gd name="T17" fmla="*/ 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1" h="114">
                        <a:moveTo>
                          <a:pt x="281" y="0"/>
                        </a:moveTo>
                        <a:lnTo>
                          <a:pt x="193" y="37"/>
                        </a:lnTo>
                        <a:lnTo>
                          <a:pt x="151" y="71"/>
                        </a:lnTo>
                        <a:lnTo>
                          <a:pt x="88" y="114"/>
                        </a:lnTo>
                        <a:lnTo>
                          <a:pt x="0" y="43"/>
                        </a:lnTo>
                        <a:lnTo>
                          <a:pt x="9" y="34"/>
                        </a:lnTo>
                        <a:lnTo>
                          <a:pt x="124" y="16"/>
                        </a:lnTo>
                        <a:lnTo>
                          <a:pt x="199" y="9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3" name="Freeform 231"/>
                  <p:cNvSpPr>
                    <a:spLocks/>
                  </p:cNvSpPr>
                  <p:nvPr/>
                </p:nvSpPr>
                <p:spPr bwMode="auto">
                  <a:xfrm>
                    <a:off x="1578" y="2012"/>
                    <a:ext cx="331" cy="231"/>
                  </a:xfrm>
                  <a:custGeom>
                    <a:avLst/>
                    <a:gdLst>
                      <a:gd name="T0" fmla="*/ 540 w 661"/>
                      <a:gd name="T1" fmla="*/ 9 h 461"/>
                      <a:gd name="T2" fmla="*/ 594 w 661"/>
                      <a:gd name="T3" fmla="*/ 35 h 461"/>
                      <a:gd name="T4" fmla="*/ 621 w 661"/>
                      <a:gd name="T5" fmla="*/ 71 h 461"/>
                      <a:gd name="T6" fmla="*/ 656 w 661"/>
                      <a:gd name="T7" fmla="*/ 171 h 461"/>
                      <a:gd name="T8" fmla="*/ 656 w 661"/>
                      <a:gd name="T9" fmla="*/ 233 h 461"/>
                      <a:gd name="T10" fmla="*/ 661 w 661"/>
                      <a:gd name="T11" fmla="*/ 328 h 461"/>
                      <a:gd name="T12" fmla="*/ 581 w 661"/>
                      <a:gd name="T13" fmla="*/ 356 h 461"/>
                      <a:gd name="T14" fmla="*/ 510 w 661"/>
                      <a:gd name="T15" fmla="*/ 384 h 461"/>
                      <a:gd name="T16" fmla="*/ 435 w 661"/>
                      <a:gd name="T17" fmla="*/ 424 h 461"/>
                      <a:gd name="T18" fmla="*/ 387 w 661"/>
                      <a:gd name="T19" fmla="*/ 461 h 461"/>
                      <a:gd name="T20" fmla="*/ 310 w 661"/>
                      <a:gd name="T21" fmla="*/ 456 h 461"/>
                      <a:gd name="T22" fmla="*/ 210 w 661"/>
                      <a:gd name="T23" fmla="*/ 415 h 461"/>
                      <a:gd name="T24" fmla="*/ 117 w 661"/>
                      <a:gd name="T25" fmla="*/ 394 h 461"/>
                      <a:gd name="T26" fmla="*/ 9 w 661"/>
                      <a:gd name="T27" fmla="*/ 384 h 461"/>
                      <a:gd name="T28" fmla="*/ 0 w 661"/>
                      <a:gd name="T29" fmla="*/ 343 h 461"/>
                      <a:gd name="T30" fmla="*/ 35 w 661"/>
                      <a:gd name="T31" fmla="*/ 288 h 461"/>
                      <a:gd name="T32" fmla="*/ 103 w 661"/>
                      <a:gd name="T33" fmla="*/ 224 h 461"/>
                      <a:gd name="T34" fmla="*/ 171 w 661"/>
                      <a:gd name="T35" fmla="*/ 167 h 461"/>
                      <a:gd name="T36" fmla="*/ 256 w 661"/>
                      <a:gd name="T37" fmla="*/ 109 h 461"/>
                      <a:gd name="T38" fmla="*/ 350 w 661"/>
                      <a:gd name="T39" fmla="*/ 50 h 461"/>
                      <a:gd name="T40" fmla="*/ 452 w 661"/>
                      <a:gd name="T41" fmla="*/ 10 h 461"/>
                      <a:gd name="T42" fmla="*/ 501 w 661"/>
                      <a:gd name="T43" fmla="*/ 0 h 461"/>
                      <a:gd name="T44" fmla="*/ 540 w 661"/>
                      <a:gd name="T45" fmla="*/ 9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61" h="461">
                        <a:moveTo>
                          <a:pt x="540" y="9"/>
                        </a:moveTo>
                        <a:lnTo>
                          <a:pt x="594" y="35"/>
                        </a:lnTo>
                        <a:lnTo>
                          <a:pt x="621" y="71"/>
                        </a:lnTo>
                        <a:lnTo>
                          <a:pt x="656" y="171"/>
                        </a:lnTo>
                        <a:lnTo>
                          <a:pt x="656" y="233"/>
                        </a:lnTo>
                        <a:lnTo>
                          <a:pt x="661" y="328"/>
                        </a:lnTo>
                        <a:lnTo>
                          <a:pt x="581" y="356"/>
                        </a:lnTo>
                        <a:lnTo>
                          <a:pt x="510" y="384"/>
                        </a:lnTo>
                        <a:lnTo>
                          <a:pt x="435" y="424"/>
                        </a:lnTo>
                        <a:lnTo>
                          <a:pt x="387" y="461"/>
                        </a:lnTo>
                        <a:lnTo>
                          <a:pt x="310" y="456"/>
                        </a:lnTo>
                        <a:lnTo>
                          <a:pt x="210" y="415"/>
                        </a:lnTo>
                        <a:lnTo>
                          <a:pt x="117" y="394"/>
                        </a:lnTo>
                        <a:lnTo>
                          <a:pt x="9" y="384"/>
                        </a:lnTo>
                        <a:lnTo>
                          <a:pt x="0" y="343"/>
                        </a:lnTo>
                        <a:lnTo>
                          <a:pt x="35" y="288"/>
                        </a:lnTo>
                        <a:lnTo>
                          <a:pt x="103" y="224"/>
                        </a:lnTo>
                        <a:lnTo>
                          <a:pt x="171" y="167"/>
                        </a:lnTo>
                        <a:lnTo>
                          <a:pt x="256" y="109"/>
                        </a:lnTo>
                        <a:lnTo>
                          <a:pt x="350" y="50"/>
                        </a:lnTo>
                        <a:lnTo>
                          <a:pt x="452" y="10"/>
                        </a:lnTo>
                        <a:lnTo>
                          <a:pt x="501" y="0"/>
                        </a:lnTo>
                        <a:lnTo>
                          <a:pt x="540" y="9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4" name="Freeform 232"/>
                  <p:cNvSpPr>
                    <a:spLocks/>
                  </p:cNvSpPr>
                  <p:nvPr/>
                </p:nvSpPr>
                <p:spPr bwMode="auto">
                  <a:xfrm>
                    <a:off x="1454" y="2226"/>
                    <a:ext cx="298" cy="359"/>
                  </a:xfrm>
                  <a:custGeom>
                    <a:avLst/>
                    <a:gdLst>
                      <a:gd name="T0" fmla="*/ 258 w 596"/>
                      <a:gd name="T1" fmla="*/ 0 h 718"/>
                      <a:gd name="T2" fmla="*/ 338 w 596"/>
                      <a:gd name="T3" fmla="*/ 9 h 718"/>
                      <a:gd name="T4" fmla="*/ 409 w 596"/>
                      <a:gd name="T5" fmla="*/ 26 h 718"/>
                      <a:gd name="T6" fmla="*/ 462 w 596"/>
                      <a:gd name="T7" fmla="*/ 53 h 718"/>
                      <a:gd name="T8" fmla="*/ 570 w 596"/>
                      <a:gd name="T9" fmla="*/ 89 h 718"/>
                      <a:gd name="T10" fmla="*/ 596 w 596"/>
                      <a:gd name="T11" fmla="*/ 319 h 718"/>
                      <a:gd name="T12" fmla="*/ 596 w 596"/>
                      <a:gd name="T13" fmla="*/ 470 h 718"/>
                      <a:gd name="T14" fmla="*/ 596 w 596"/>
                      <a:gd name="T15" fmla="*/ 692 h 718"/>
                      <a:gd name="T16" fmla="*/ 552 w 596"/>
                      <a:gd name="T17" fmla="*/ 718 h 718"/>
                      <a:gd name="T18" fmla="*/ 490 w 596"/>
                      <a:gd name="T19" fmla="*/ 674 h 718"/>
                      <a:gd name="T20" fmla="*/ 431 w 596"/>
                      <a:gd name="T21" fmla="*/ 630 h 718"/>
                      <a:gd name="T22" fmla="*/ 379 w 596"/>
                      <a:gd name="T23" fmla="*/ 612 h 718"/>
                      <a:gd name="T24" fmla="*/ 320 w 596"/>
                      <a:gd name="T25" fmla="*/ 621 h 718"/>
                      <a:gd name="T26" fmla="*/ 275 w 596"/>
                      <a:gd name="T27" fmla="*/ 630 h 718"/>
                      <a:gd name="T28" fmla="*/ 169 w 596"/>
                      <a:gd name="T29" fmla="*/ 559 h 718"/>
                      <a:gd name="T30" fmla="*/ 98 w 596"/>
                      <a:gd name="T31" fmla="*/ 514 h 718"/>
                      <a:gd name="T32" fmla="*/ 0 w 596"/>
                      <a:gd name="T33" fmla="*/ 461 h 718"/>
                      <a:gd name="T34" fmla="*/ 80 w 596"/>
                      <a:gd name="T35" fmla="*/ 301 h 718"/>
                      <a:gd name="T36" fmla="*/ 151 w 596"/>
                      <a:gd name="T37" fmla="*/ 186 h 718"/>
                      <a:gd name="T38" fmla="*/ 258 w 596"/>
                      <a:gd name="T39" fmla="*/ 0 h 7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96" h="718">
                        <a:moveTo>
                          <a:pt x="258" y="0"/>
                        </a:moveTo>
                        <a:lnTo>
                          <a:pt x="338" y="9"/>
                        </a:lnTo>
                        <a:lnTo>
                          <a:pt x="409" y="26"/>
                        </a:lnTo>
                        <a:lnTo>
                          <a:pt x="462" y="53"/>
                        </a:lnTo>
                        <a:lnTo>
                          <a:pt x="570" y="89"/>
                        </a:lnTo>
                        <a:lnTo>
                          <a:pt x="596" y="319"/>
                        </a:lnTo>
                        <a:lnTo>
                          <a:pt x="596" y="470"/>
                        </a:lnTo>
                        <a:lnTo>
                          <a:pt x="596" y="692"/>
                        </a:lnTo>
                        <a:lnTo>
                          <a:pt x="552" y="718"/>
                        </a:lnTo>
                        <a:lnTo>
                          <a:pt x="490" y="674"/>
                        </a:lnTo>
                        <a:lnTo>
                          <a:pt x="431" y="630"/>
                        </a:lnTo>
                        <a:lnTo>
                          <a:pt x="379" y="612"/>
                        </a:lnTo>
                        <a:lnTo>
                          <a:pt x="320" y="621"/>
                        </a:lnTo>
                        <a:lnTo>
                          <a:pt x="275" y="630"/>
                        </a:lnTo>
                        <a:lnTo>
                          <a:pt x="169" y="559"/>
                        </a:lnTo>
                        <a:lnTo>
                          <a:pt x="98" y="514"/>
                        </a:lnTo>
                        <a:lnTo>
                          <a:pt x="0" y="461"/>
                        </a:lnTo>
                        <a:lnTo>
                          <a:pt x="80" y="301"/>
                        </a:lnTo>
                        <a:lnTo>
                          <a:pt x="151" y="186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5" name="Freeform 233"/>
                  <p:cNvSpPr>
                    <a:spLocks/>
                  </p:cNvSpPr>
                  <p:nvPr/>
                </p:nvSpPr>
                <p:spPr bwMode="auto">
                  <a:xfrm>
                    <a:off x="1761" y="2194"/>
                    <a:ext cx="293" cy="413"/>
                  </a:xfrm>
                  <a:custGeom>
                    <a:avLst/>
                    <a:gdLst>
                      <a:gd name="T0" fmla="*/ 0 w 586"/>
                      <a:gd name="T1" fmla="*/ 153 h 827"/>
                      <a:gd name="T2" fmla="*/ 115 w 586"/>
                      <a:gd name="T3" fmla="*/ 73 h 827"/>
                      <a:gd name="T4" fmla="*/ 222 w 586"/>
                      <a:gd name="T5" fmla="*/ 36 h 827"/>
                      <a:gd name="T6" fmla="*/ 311 w 586"/>
                      <a:gd name="T7" fmla="*/ 0 h 827"/>
                      <a:gd name="T8" fmla="*/ 399 w 586"/>
                      <a:gd name="T9" fmla="*/ 27 h 827"/>
                      <a:gd name="T10" fmla="*/ 506 w 586"/>
                      <a:gd name="T11" fmla="*/ 73 h 827"/>
                      <a:gd name="T12" fmla="*/ 586 w 586"/>
                      <a:gd name="T13" fmla="*/ 135 h 827"/>
                      <a:gd name="T14" fmla="*/ 586 w 586"/>
                      <a:gd name="T15" fmla="*/ 312 h 827"/>
                      <a:gd name="T16" fmla="*/ 577 w 586"/>
                      <a:gd name="T17" fmla="*/ 454 h 827"/>
                      <a:gd name="T18" fmla="*/ 577 w 586"/>
                      <a:gd name="T19" fmla="*/ 561 h 827"/>
                      <a:gd name="T20" fmla="*/ 577 w 586"/>
                      <a:gd name="T21" fmla="*/ 711 h 827"/>
                      <a:gd name="T22" fmla="*/ 488 w 586"/>
                      <a:gd name="T23" fmla="*/ 782 h 827"/>
                      <a:gd name="T24" fmla="*/ 417 w 586"/>
                      <a:gd name="T25" fmla="*/ 827 h 827"/>
                      <a:gd name="T26" fmla="*/ 373 w 586"/>
                      <a:gd name="T27" fmla="*/ 818 h 827"/>
                      <a:gd name="T28" fmla="*/ 266 w 586"/>
                      <a:gd name="T29" fmla="*/ 747 h 827"/>
                      <a:gd name="T30" fmla="*/ 240 w 586"/>
                      <a:gd name="T31" fmla="*/ 720 h 827"/>
                      <a:gd name="T32" fmla="*/ 204 w 586"/>
                      <a:gd name="T33" fmla="*/ 711 h 827"/>
                      <a:gd name="T34" fmla="*/ 169 w 586"/>
                      <a:gd name="T35" fmla="*/ 711 h 827"/>
                      <a:gd name="T36" fmla="*/ 71 w 586"/>
                      <a:gd name="T37" fmla="*/ 782 h 827"/>
                      <a:gd name="T38" fmla="*/ 44 w 586"/>
                      <a:gd name="T39" fmla="*/ 773 h 827"/>
                      <a:gd name="T40" fmla="*/ 27 w 586"/>
                      <a:gd name="T41" fmla="*/ 676 h 827"/>
                      <a:gd name="T42" fmla="*/ 18 w 586"/>
                      <a:gd name="T43" fmla="*/ 552 h 827"/>
                      <a:gd name="T44" fmla="*/ 18 w 586"/>
                      <a:gd name="T45" fmla="*/ 419 h 827"/>
                      <a:gd name="T46" fmla="*/ 27 w 586"/>
                      <a:gd name="T47" fmla="*/ 303 h 827"/>
                      <a:gd name="T48" fmla="*/ 0 w 586"/>
                      <a:gd name="T49" fmla="*/ 15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86" h="827">
                        <a:moveTo>
                          <a:pt x="0" y="153"/>
                        </a:moveTo>
                        <a:lnTo>
                          <a:pt x="115" y="73"/>
                        </a:lnTo>
                        <a:lnTo>
                          <a:pt x="222" y="36"/>
                        </a:lnTo>
                        <a:lnTo>
                          <a:pt x="311" y="0"/>
                        </a:lnTo>
                        <a:lnTo>
                          <a:pt x="399" y="27"/>
                        </a:lnTo>
                        <a:lnTo>
                          <a:pt x="506" y="73"/>
                        </a:lnTo>
                        <a:lnTo>
                          <a:pt x="586" y="135"/>
                        </a:lnTo>
                        <a:lnTo>
                          <a:pt x="586" y="312"/>
                        </a:lnTo>
                        <a:lnTo>
                          <a:pt x="577" y="454"/>
                        </a:lnTo>
                        <a:lnTo>
                          <a:pt x="577" y="561"/>
                        </a:lnTo>
                        <a:lnTo>
                          <a:pt x="577" y="711"/>
                        </a:lnTo>
                        <a:lnTo>
                          <a:pt x="488" y="782"/>
                        </a:lnTo>
                        <a:lnTo>
                          <a:pt x="417" y="827"/>
                        </a:lnTo>
                        <a:lnTo>
                          <a:pt x="373" y="818"/>
                        </a:lnTo>
                        <a:lnTo>
                          <a:pt x="266" y="747"/>
                        </a:lnTo>
                        <a:lnTo>
                          <a:pt x="240" y="720"/>
                        </a:lnTo>
                        <a:lnTo>
                          <a:pt x="204" y="711"/>
                        </a:lnTo>
                        <a:lnTo>
                          <a:pt x="169" y="711"/>
                        </a:lnTo>
                        <a:lnTo>
                          <a:pt x="71" y="782"/>
                        </a:lnTo>
                        <a:lnTo>
                          <a:pt x="44" y="773"/>
                        </a:lnTo>
                        <a:lnTo>
                          <a:pt x="27" y="676"/>
                        </a:lnTo>
                        <a:lnTo>
                          <a:pt x="18" y="552"/>
                        </a:lnTo>
                        <a:lnTo>
                          <a:pt x="18" y="419"/>
                        </a:lnTo>
                        <a:lnTo>
                          <a:pt x="27" y="303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6" name="Freeform 234"/>
                  <p:cNvSpPr>
                    <a:spLocks/>
                  </p:cNvSpPr>
                  <p:nvPr/>
                </p:nvSpPr>
                <p:spPr bwMode="auto">
                  <a:xfrm>
                    <a:off x="2072" y="2244"/>
                    <a:ext cx="279" cy="346"/>
                  </a:xfrm>
                  <a:custGeom>
                    <a:avLst/>
                    <a:gdLst>
                      <a:gd name="T0" fmla="*/ 35 w 559"/>
                      <a:gd name="T1" fmla="*/ 36 h 692"/>
                      <a:gd name="T2" fmla="*/ 53 w 559"/>
                      <a:gd name="T3" fmla="*/ 27 h 692"/>
                      <a:gd name="T4" fmla="*/ 106 w 559"/>
                      <a:gd name="T5" fmla="*/ 9 h 692"/>
                      <a:gd name="T6" fmla="*/ 213 w 559"/>
                      <a:gd name="T7" fmla="*/ 0 h 692"/>
                      <a:gd name="T8" fmla="*/ 284 w 559"/>
                      <a:gd name="T9" fmla="*/ 0 h 692"/>
                      <a:gd name="T10" fmla="*/ 373 w 559"/>
                      <a:gd name="T11" fmla="*/ 0 h 692"/>
                      <a:gd name="T12" fmla="*/ 461 w 559"/>
                      <a:gd name="T13" fmla="*/ 0 h 692"/>
                      <a:gd name="T14" fmla="*/ 488 w 559"/>
                      <a:gd name="T15" fmla="*/ 18 h 692"/>
                      <a:gd name="T16" fmla="*/ 515 w 559"/>
                      <a:gd name="T17" fmla="*/ 213 h 692"/>
                      <a:gd name="T18" fmla="*/ 541 w 559"/>
                      <a:gd name="T19" fmla="*/ 408 h 692"/>
                      <a:gd name="T20" fmla="*/ 559 w 559"/>
                      <a:gd name="T21" fmla="*/ 630 h 692"/>
                      <a:gd name="T22" fmla="*/ 452 w 559"/>
                      <a:gd name="T23" fmla="*/ 639 h 692"/>
                      <a:gd name="T24" fmla="*/ 319 w 559"/>
                      <a:gd name="T25" fmla="*/ 657 h 692"/>
                      <a:gd name="T26" fmla="*/ 240 w 559"/>
                      <a:gd name="T27" fmla="*/ 683 h 692"/>
                      <a:gd name="T28" fmla="*/ 177 w 559"/>
                      <a:gd name="T29" fmla="*/ 692 h 692"/>
                      <a:gd name="T30" fmla="*/ 89 w 559"/>
                      <a:gd name="T31" fmla="*/ 657 h 692"/>
                      <a:gd name="T32" fmla="*/ 27 w 559"/>
                      <a:gd name="T33" fmla="*/ 621 h 692"/>
                      <a:gd name="T34" fmla="*/ 9 w 559"/>
                      <a:gd name="T35" fmla="*/ 444 h 692"/>
                      <a:gd name="T36" fmla="*/ 9 w 559"/>
                      <a:gd name="T37" fmla="*/ 320 h 692"/>
                      <a:gd name="T38" fmla="*/ 0 w 559"/>
                      <a:gd name="T39" fmla="*/ 160 h 692"/>
                      <a:gd name="T40" fmla="*/ 35 w 559"/>
                      <a:gd name="T41" fmla="*/ 36 h 6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59" h="692">
                        <a:moveTo>
                          <a:pt x="35" y="36"/>
                        </a:moveTo>
                        <a:lnTo>
                          <a:pt x="53" y="27"/>
                        </a:lnTo>
                        <a:lnTo>
                          <a:pt x="106" y="9"/>
                        </a:lnTo>
                        <a:lnTo>
                          <a:pt x="213" y="0"/>
                        </a:lnTo>
                        <a:lnTo>
                          <a:pt x="284" y="0"/>
                        </a:lnTo>
                        <a:lnTo>
                          <a:pt x="373" y="0"/>
                        </a:lnTo>
                        <a:lnTo>
                          <a:pt x="461" y="0"/>
                        </a:lnTo>
                        <a:lnTo>
                          <a:pt x="488" y="18"/>
                        </a:lnTo>
                        <a:lnTo>
                          <a:pt x="515" y="213"/>
                        </a:lnTo>
                        <a:lnTo>
                          <a:pt x="541" y="408"/>
                        </a:lnTo>
                        <a:lnTo>
                          <a:pt x="559" y="630"/>
                        </a:lnTo>
                        <a:lnTo>
                          <a:pt x="452" y="639"/>
                        </a:lnTo>
                        <a:lnTo>
                          <a:pt x="319" y="657"/>
                        </a:lnTo>
                        <a:lnTo>
                          <a:pt x="240" y="683"/>
                        </a:lnTo>
                        <a:lnTo>
                          <a:pt x="177" y="692"/>
                        </a:lnTo>
                        <a:lnTo>
                          <a:pt x="89" y="657"/>
                        </a:lnTo>
                        <a:lnTo>
                          <a:pt x="27" y="621"/>
                        </a:lnTo>
                        <a:lnTo>
                          <a:pt x="9" y="444"/>
                        </a:lnTo>
                        <a:lnTo>
                          <a:pt x="9" y="320"/>
                        </a:lnTo>
                        <a:lnTo>
                          <a:pt x="0" y="160"/>
                        </a:ln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7" name="Freeform 235"/>
                  <p:cNvSpPr>
                    <a:spLocks/>
                  </p:cNvSpPr>
                  <p:nvPr/>
                </p:nvSpPr>
                <p:spPr bwMode="auto">
                  <a:xfrm>
                    <a:off x="2346" y="2248"/>
                    <a:ext cx="315" cy="355"/>
                  </a:xfrm>
                  <a:custGeom>
                    <a:avLst/>
                    <a:gdLst>
                      <a:gd name="T0" fmla="*/ 0 w 630"/>
                      <a:gd name="T1" fmla="*/ 36 h 710"/>
                      <a:gd name="T2" fmla="*/ 80 w 630"/>
                      <a:gd name="T3" fmla="*/ 27 h 710"/>
                      <a:gd name="T4" fmla="*/ 151 w 630"/>
                      <a:gd name="T5" fmla="*/ 18 h 710"/>
                      <a:gd name="T6" fmla="*/ 204 w 630"/>
                      <a:gd name="T7" fmla="*/ 0 h 710"/>
                      <a:gd name="T8" fmla="*/ 257 w 630"/>
                      <a:gd name="T9" fmla="*/ 0 h 710"/>
                      <a:gd name="T10" fmla="*/ 319 w 630"/>
                      <a:gd name="T11" fmla="*/ 18 h 710"/>
                      <a:gd name="T12" fmla="*/ 417 w 630"/>
                      <a:gd name="T13" fmla="*/ 98 h 710"/>
                      <a:gd name="T14" fmla="*/ 497 w 630"/>
                      <a:gd name="T15" fmla="*/ 151 h 710"/>
                      <a:gd name="T16" fmla="*/ 550 w 630"/>
                      <a:gd name="T17" fmla="*/ 240 h 710"/>
                      <a:gd name="T18" fmla="*/ 612 w 630"/>
                      <a:gd name="T19" fmla="*/ 346 h 710"/>
                      <a:gd name="T20" fmla="*/ 630 w 630"/>
                      <a:gd name="T21" fmla="*/ 382 h 710"/>
                      <a:gd name="T22" fmla="*/ 603 w 630"/>
                      <a:gd name="T23" fmla="*/ 497 h 710"/>
                      <a:gd name="T24" fmla="*/ 559 w 630"/>
                      <a:gd name="T25" fmla="*/ 621 h 710"/>
                      <a:gd name="T26" fmla="*/ 452 w 630"/>
                      <a:gd name="T27" fmla="*/ 701 h 710"/>
                      <a:gd name="T28" fmla="*/ 364 w 630"/>
                      <a:gd name="T29" fmla="*/ 710 h 710"/>
                      <a:gd name="T30" fmla="*/ 231 w 630"/>
                      <a:gd name="T31" fmla="*/ 701 h 710"/>
                      <a:gd name="T32" fmla="*/ 115 w 630"/>
                      <a:gd name="T33" fmla="*/ 674 h 710"/>
                      <a:gd name="T34" fmla="*/ 62 w 630"/>
                      <a:gd name="T35" fmla="*/ 621 h 710"/>
                      <a:gd name="T36" fmla="*/ 18 w 630"/>
                      <a:gd name="T37" fmla="*/ 346 h 710"/>
                      <a:gd name="T38" fmla="*/ 0 w 630"/>
                      <a:gd name="T39" fmla="*/ 151 h 710"/>
                      <a:gd name="T40" fmla="*/ 0 w 630"/>
                      <a:gd name="T41" fmla="*/ 36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30" h="710">
                        <a:moveTo>
                          <a:pt x="0" y="36"/>
                        </a:moveTo>
                        <a:lnTo>
                          <a:pt x="80" y="27"/>
                        </a:lnTo>
                        <a:lnTo>
                          <a:pt x="151" y="18"/>
                        </a:lnTo>
                        <a:lnTo>
                          <a:pt x="204" y="0"/>
                        </a:lnTo>
                        <a:lnTo>
                          <a:pt x="257" y="0"/>
                        </a:lnTo>
                        <a:lnTo>
                          <a:pt x="319" y="18"/>
                        </a:lnTo>
                        <a:lnTo>
                          <a:pt x="417" y="98"/>
                        </a:lnTo>
                        <a:lnTo>
                          <a:pt x="497" y="151"/>
                        </a:lnTo>
                        <a:lnTo>
                          <a:pt x="550" y="240"/>
                        </a:lnTo>
                        <a:lnTo>
                          <a:pt x="612" y="346"/>
                        </a:lnTo>
                        <a:lnTo>
                          <a:pt x="630" y="382"/>
                        </a:lnTo>
                        <a:lnTo>
                          <a:pt x="603" y="497"/>
                        </a:lnTo>
                        <a:lnTo>
                          <a:pt x="559" y="621"/>
                        </a:lnTo>
                        <a:lnTo>
                          <a:pt x="452" y="701"/>
                        </a:lnTo>
                        <a:lnTo>
                          <a:pt x="364" y="710"/>
                        </a:lnTo>
                        <a:lnTo>
                          <a:pt x="231" y="701"/>
                        </a:lnTo>
                        <a:lnTo>
                          <a:pt x="115" y="674"/>
                        </a:lnTo>
                        <a:lnTo>
                          <a:pt x="62" y="621"/>
                        </a:lnTo>
                        <a:lnTo>
                          <a:pt x="18" y="346"/>
                        </a:lnTo>
                        <a:lnTo>
                          <a:pt x="0" y="151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8" name="Freeform 236"/>
                  <p:cNvSpPr>
                    <a:spLocks/>
                  </p:cNvSpPr>
                  <p:nvPr/>
                </p:nvSpPr>
                <p:spPr bwMode="auto">
                  <a:xfrm>
                    <a:off x="2582" y="2199"/>
                    <a:ext cx="142" cy="231"/>
                  </a:xfrm>
                  <a:custGeom>
                    <a:avLst/>
                    <a:gdLst>
                      <a:gd name="T0" fmla="*/ 115 w 285"/>
                      <a:gd name="T1" fmla="*/ 0 h 463"/>
                      <a:gd name="T2" fmla="*/ 250 w 285"/>
                      <a:gd name="T3" fmla="*/ 179 h 463"/>
                      <a:gd name="T4" fmla="*/ 277 w 285"/>
                      <a:gd name="T5" fmla="*/ 232 h 463"/>
                      <a:gd name="T6" fmla="*/ 285 w 285"/>
                      <a:gd name="T7" fmla="*/ 303 h 463"/>
                      <a:gd name="T8" fmla="*/ 285 w 285"/>
                      <a:gd name="T9" fmla="*/ 365 h 463"/>
                      <a:gd name="T10" fmla="*/ 206 w 285"/>
                      <a:gd name="T11" fmla="*/ 463 h 463"/>
                      <a:gd name="T12" fmla="*/ 160 w 285"/>
                      <a:gd name="T13" fmla="*/ 383 h 463"/>
                      <a:gd name="T14" fmla="*/ 107 w 285"/>
                      <a:gd name="T15" fmla="*/ 294 h 463"/>
                      <a:gd name="T16" fmla="*/ 53 w 285"/>
                      <a:gd name="T17" fmla="*/ 232 h 463"/>
                      <a:gd name="T18" fmla="*/ 0 w 285"/>
                      <a:gd name="T19" fmla="*/ 188 h 463"/>
                      <a:gd name="T20" fmla="*/ 115 w 285"/>
                      <a:gd name="T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5" h="463">
                        <a:moveTo>
                          <a:pt x="115" y="0"/>
                        </a:moveTo>
                        <a:lnTo>
                          <a:pt x="250" y="179"/>
                        </a:lnTo>
                        <a:lnTo>
                          <a:pt x="277" y="232"/>
                        </a:lnTo>
                        <a:lnTo>
                          <a:pt x="285" y="303"/>
                        </a:lnTo>
                        <a:lnTo>
                          <a:pt x="285" y="365"/>
                        </a:lnTo>
                        <a:lnTo>
                          <a:pt x="206" y="463"/>
                        </a:lnTo>
                        <a:lnTo>
                          <a:pt x="160" y="383"/>
                        </a:lnTo>
                        <a:lnTo>
                          <a:pt x="107" y="294"/>
                        </a:lnTo>
                        <a:lnTo>
                          <a:pt x="53" y="232"/>
                        </a:lnTo>
                        <a:lnTo>
                          <a:pt x="0" y="188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69" name="Freeform 237"/>
                  <p:cNvSpPr>
                    <a:spLocks/>
                  </p:cNvSpPr>
                  <p:nvPr/>
                </p:nvSpPr>
                <p:spPr bwMode="auto">
                  <a:xfrm>
                    <a:off x="2693" y="2346"/>
                    <a:ext cx="121" cy="195"/>
                  </a:xfrm>
                  <a:custGeom>
                    <a:avLst/>
                    <a:gdLst>
                      <a:gd name="T0" fmla="*/ 98 w 243"/>
                      <a:gd name="T1" fmla="*/ 0 h 391"/>
                      <a:gd name="T2" fmla="*/ 98 w 243"/>
                      <a:gd name="T3" fmla="*/ 80 h 391"/>
                      <a:gd name="T4" fmla="*/ 80 w 243"/>
                      <a:gd name="T5" fmla="*/ 142 h 391"/>
                      <a:gd name="T6" fmla="*/ 0 w 243"/>
                      <a:gd name="T7" fmla="*/ 222 h 391"/>
                      <a:gd name="T8" fmla="*/ 62 w 243"/>
                      <a:gd name="T9" fmla="*/ 293 h 391"/>
                      <a:gd name="T10" fmla="*/ 125 w 243"/>
                      <a:gd name="T11" fmla="*/ 346 h 391"/>
                      <a:gd name="T12" fmla="*/ 187 w 243"/>
                      <a:gd name="T13" fmla="*/ 382 h 391"/>
                      <a:gd name="T14" fmla="*/ 213 w 243"/>
                      <a:gd name="T15" fmla="*/ 391 h 391"/>
                      <a:gd name="T16" fmla="*/ 213 w 243"/>
                      <a:gd name="T17" fmla="*/ 364 h 391"/>
                      <a:gd name="T18" fmla="*/ 213 w 243"/>
                      <a:gd name="T19" fmla="*/ 320 h 391"/>
                      <a:gd name="T20" fmla="*/ 213 w 243"/>
                      <a:gd name="T21" fmla="*/ 258 h 391"/>
                      <a:gd name="T22" fmla="*/ 222 w 243"/>
                      <a:gd name="T23" fmla="*/ 151 h 391"/>
                      <a:gd name="T24" fmla="*/ 243 w 243"/>
                      <a:gd name="T25" fmla="*/ 111 h 391"/>
                      <a:gd name="T26" fmla="*/ 153 w 243"/>
                      <a:gd name="T27" fmla="*/ 62 h 391"/>
                      <a:gd name="T28" fmla="*/ 98 w 243"/>
                      <a:gd name="T2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391">
                        <a:moveTo>
                          <a:pt x="98" y="0"/>
                        </a:moveTo>
                        <a:lnTo>
                          <a:pt x="98" y="80"/>
                        </a:lnTo>
                        <a:lnTo>
                          <a:pt x="80" y="142"/>
                        </a:lnTo>
                        <a:lnTo>
                          <a:pt x="0" y="222"/>
                        </a:lnTo>
                        <a:lnTo>
                          <a:pt x="62" y="293"/>
                        </a:lnTo>
                        <a:lnTo>
                          <a:pt x="125" y="346"/>
                        </a:lnTo>
                        <a:lnTo>
                          <a:pt x="187" y="382"/>
                        </a:lnTo>
                        <a:lnTo>
                          <a:pt x="213" y="391"/>
                        </a:lnTo>
                        <a:lnTo>
                          <a:pt x="213" y="364"/>
                        </a:lnTo>
                        <a:lnTo>
                          <a:pt x="213" y="320"/>
                        </a:lnTo>
                        <a:lnTo>
                          <a:pt x="213" y="258"/>
                        </a:lnTo>
                        <a:lnTo>
                          <a:pt x="222" y="151"/>
                        </a:lnTo>
                        <a:lnTo>
                          <a:pt x="243" y="111"/>
                        </a:lnTo>
                        <a:lnTo>
                          <a:pt x="153" y="62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0" name="Freeform 238"/>
                  <p:cNvSpPr>
                    <a:spLocks/>
                  </p:cNvSpPr>
                  <p:nvPr/>
                </p:nvSpPr>
                <p:spPr bwMode="auto">
                  <a:xfrm>
                    <a:off x="2630" y="2483"/>
                    <a:ext cx="170" cy="200"/>
                  </a:xfrm>
                  <a:custGeom>
                    <a:avLst/>
                    <a:gdLst>
                      <a:gd name="T0" fmla="*/ 99 w 338"/>
                      <a:gd name="T1" fmla="*/ 0 h 399"/>
                      <a:gd name="T2" fmla="*/ 241 w 338"/>
                      <a:gd name="T3" fmla="*/ 98 h 399"/>
                      <a:gd name="T4" fmla="*/ 338 w 338"/>
                      <a:gd name="T5" fmla="*/ 160 h 399"/>
                      <a:gd name="T6" fmla="*/ 321 w 338"/>
                      <a:gd name="T7" fmla="*/ 320 h 399"/>
                      <a:gd name="T8" fmla="*/ 241 w 338"/>
                      <a:gd name="T9" fmla="*/ 382 h 399"/>
                      <a:gd name="T10" fmla="*/ 187 w 338"/>
                      <a:gd name="T11" fmla="*/ 399 h 399"/>
                      <a:gd name="T12" fmla="*/ 125 w 338"/>
                      <a:gd name="T13" fmla="*/ 373 h 399"/>
                      <a:gd name="T14" fmla="*/ 80 w 338"/>
                      <a:gd name="T15" fmla="*/ 337 h 399"/>
                      <a:gd name="T16" fmla="*/ 0 w 338"/>
                      <a:gd name="T17" fmla="*/ 213 h 399"/>
                      <a:gd name="T18" fmla="*/ 99 w 338"/>
                      <a:gd name="T19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8" h="399">
                        <a:moveTo>
                          <a:pt x="99" y="0"/>
                        </a:moveTo>
                        <a:lnTo>
                          <a:pt x="241" y="98"/>
                        </a:lnTo>
                        <a:lnTo>
                          <a:pt x="338" y="160"/>
                        </a:lnTo>
                        <a:lnTo>
                          <a:pt x="321" y="320"/>
                        </a:lnTo>
                        <a:lnTo>
                          <a:pt x="241" y="382"/>
                        </a:lnTo>
                        <a:lnTo>
                          <a:pt x="187" y="399"/>
                        </a:lnTo>
                        <a:lnTo>
                          <a:pt x="125" y="373"/>
                        </a:lnTo>
                        <a:lnTo>
                          <a:pt x="80" y="337"/>
                        </a:lnTo>
                        <a:lnTo>
                          <a:pt x="0" y="21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1" name="Freeform 239"/>
                  <p:cNvSpPr>
                    <a:spLocks/>
                  </p:cNvSpPr>
                  <p:nvPr/>
                </p:nvSpPr>
                <p:spPr bwMode="auto">
                  <a:xfrm>
                    <a:off x="1402" y="2207"/>
                    <a:ext cx="162" cy="235"/>
                  </a:xfrm>
                  <a:custGeom>
                    <a:avLst/>
                    <a:gdLst>
                      <a:gd name="T0" fmla="*/ 315 w 324"/>
                      <a:gd name="T1" fmla="*/ 0 h 470"/>
                      <a:gd name="T2" fmla="*/ 324 w 324"/>
                      <a:gd name="T3" fmla="*/ 37 h 470"/>
                      <a:gd name="T4" fmla="*/ 238 w 324"/>
                      <a:gd name="T5" fmla="*/ 192 h 470"/>
                      <a:gd name="T6" fmla="*/ 173 w 324"/>
                      <a:gd name="T7" fmla="*/ 293 h 470"/>
                      <a:gd name="T8" fmla="*/ 55 w 324"/>
                      <a:gd name="T9" fmla="*/ 470 h 470"/>
                      <a:gd name="T10" fmla="*/ 12 w 324"/>
                      <a:gd name="T11" fmla="*/ 400 h 470"/>
                      <a:gd name="T12" fmla="*/ 0 w 324"/>
                      <a:gd name="T13" fmla="*/ 349 h 470"/>
                      <a:gd name="T14" fmla="*/ 35 w 324"/>
                      <a:gd name="T15" fmla="*/ 307 h 470"/>
                      <a:gd name="T16" fmla="*/ 84 w 324"/>
                      <a:gd name="T17" fmla="*/ 267 h 470"/>
                      <a:gd name="T18" fmla="*/ 151 w 324"/>
                      <a:gd name="T19" fmla="*/ 201 h 470"/>
                      <a:gd name="T20" fmla="*/ 204 w 324"/>
                      <a:gd name="T21" fmla="*/ 127 h 470"/>
                      <a:gd name="T22" fmla="*/ 315 w 324"/>
                      <a:gd name="T2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4" h="470">
                        <a:moveTo>
                          <a:pt x="315" y="0"/>
                        </a:moveTo>
                        <a:lnTo>
                          <a:pt x="324" y="37"/>
                        </a:lnTo>
                        <a:lnTo>
                          <a:pt x="238" y="192"/>
                        </a:lnTo>
                        <a:lnTo>
                          <a:pt x="173" y="293"/>
                        </a:lnTo>
                        <a:lnTo>
                          <a:pt x="55" y="470"/>
                        </a:lnTo>
                        <a:lnTo>
                          <a:pt x="12" y="400"/>
                        </a:lnTo>
                        <a:lnTo>
                          <a:pt x="0" y="349"/>
                        </a:lnTo>
                        <a:lnTo>
                          <a:pt x="35" y="307"/>
                        </a:lnTo>
                        <a:lnTo>
                          <a:pt x="84" y="267"/>
                        </a:lnTo>
                        <a:lnTo>
                          <a:pt x="151" y="201"/>
                        </a:lnTo>
                        <a:lnTo>
                          <a:pt x="204" y="127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2" name="Freeform 240"/>
                  <p:cNvSpPr>
                    <a:spLocks/>
                  </p:cNvSpPr>
                  <p:nvPr/>
                </p:nvSpPr>
                <p:spPr bwMode="auto">
                  <a:xfrm>
                    <a:off x="2551" y="2612"/>
                    <a:ext cx="160" cy="187"/>
                  </a:xfrm>
                  <a:custGeom>
                    <a:avLst/>
                    <a:gdLst>
                      <a:gd name="T0" fmla="*/ 133 w 321"/>
                      <a:gd name="T1" fmla="*/ 0 h 374"/>
                      <a:gd name="T2" fmla="*/ 177 w 321"/>
                      <a:gd name="T3" fmla="*/ 36 h 374"/>
                      <a:gd name="T4" fmla="*/ 213 w 321"/>
                      <a:gd name="T5" fmla="*/ 89 h 374"/>
                      <a:gd name="T6" fmla="*/ 259 w 321"/>
                      <a:gd name="T7" fmla="*/ 125 h 374"/>
                      <a:gd name="T8" fmla="*/ 321 w 321"/>
                      <a:gd name="T9" fmla="*/ 160 h 374"/>
                      <a:gd name="T10" fmla="*/ 294 w 321"/>
                      <a:gd name="T11" fmla="*/ 222 h 374"/>
                      <a:gd name="T12" fmla="*/ 240 w 321"/>
                      <a:gd name="T13" fmla="*/ 268 h 374"/>
                      <a:gd name="T14" fmla="*/ 169 w 321"/>
                      <a:gd name="T15" fmla="*/ 321 h 374"/>
                      <a:gd name="T16" fmla="*/ 89 w 321"/>
                      <a:gd name="T17" fmla="*/ 348 h 374"/>
                      <a:gd name="T18" fmla="*/ 9 w 321"/>
                      <a:gd name="T19" fmla="*/ 374 h 374"/>
                      <a:gd name="T20" fmla="*/ 9 w 321"/>
                      <a:gd name="T21" fmla="*/ 259 h 374"/>
                      <a:gd name="T22" fmla="*/ 9 w 321"/>
                      <a:gd name="T23" fmla="*/ 160 h 374"/>
                      <a:gd name="T24" fmla="*/ 0 w 321"/>
                      <a:gd name="T25" fmla="*/ 54 h 374"/>
                      <a:gd name="T26" fmla="*/ 133 w 321"/>
                      <a:gd name="T27" fmla="*/ 0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21" h="374">
                        <a:moveTo>
                          <a:pt x="133" y="0"/>
                        </a:moveTo>
                        <a:lnTo>
                          <a:pt x="177" y="36"/>
                        </a:lnTo>
                        <a:lnTo>
                          <a:pt x="213" y="89"/>
                        </a:lnTo>
                        <a:lnTo>
                          <a:pt x="259" y="125"/>
                        </a:lnTo>
                        <a:lnTo>
                          <a:pt x="321" y="160"/>
                        </a:lnTo>
                        <a:lnTo>
                          <a:pt x="294" y="222"/>
                        </a:lnTo>
                        <a:lnTo>
                          <a:pt x="240" y="268"/>
                        </a:lnTo>
                        <a:lnTo>
                          <a:pt x="169" y="321"/>
                        </a:lnTo>
                        <a:lnTo>
                          <a:pt x="89" y="348"/>
                        </a:lnTo>
                        <a:lnTo>
                          <a:pt x="9" y="374"/>
                        </a:lnTo>
                        <a:lnTo>
                          <a:pt x="9" y="259"/>
                        </a:lnTo>
                        <a:lnTo>
                          <a:pt x="9" y="160"/>
                        </a:lnTo>
                        <a:lnTo>
                          <a:pt x="0" y="54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3" name="Freeform 241"/>
                  <p:cNvSpPr>
                    <a:spLocks/>
                  </p:cNvSpPr>
                  <p:nvPr/>
                </p:nvSpPr>
                <p:spPr bwMode="auto">
                  <a:xfrm>
                    <a:off x="2169" y="2576"/>
                    <a:ext cx="217" cy="227"/>
                  </a:xfrm>
                  <a:custGeom>
                    <a:avLst/>
                    <a:gdLst>
                      <a:gd name="T0" fmla="*/ 364 w 435"/>
                      <a:gd name="T1" fmla="*/ 0 h 453"/>
                      <a:gd name="T2" fmla="*/ 426 w 435"/>
                      <a:gd name="T3" fmla="*/ 44 h 453"/>
                      <a:gd name="T4" fmla="*/ 435 w 435"/>
                      <a:gd name="T5" fmla="*/ 186 h 453"/>
                      <a:gd name="T6" fmla="*/ 435 w 435"/>
                      <a:gd name="T7" fmla="*/ 257 h 453"/>
                      <a:gd name="T8" fmla="*/ 435 w 435"/>
                      <a:gd name="T9" fmla="*/ 320 h 453"/>
                      <a:gd name="T10" fmla="*/ 390 w 435"/>
                      <a:gd name="T11" fmla="*/ 427 h 453"/>
                      <a:gd name="T12" fmla="*/ 328 w 435"/>
                      <a:gd name="T13" fmla="*/ 436 h 453"/>
                      <a:gd name="T14" fmla="*/ 222 w 435"/>
                      <a:gd name="T15" fmla="*/ 453 h 453"/>
                      <a:gd name="T16" fmla="*/ 115 w 435"/>
                      <a:gd name="T17" fmla="*/ 453 h 453"/>
                      <a:gd name="T18" fmla="*/ 27 w 435"/>
                      <a:gd name="T19" fmla="*/ 444 h 453"/>
                      <a:gd name="T20" fmla="*/ 0 w 435"/>
                      <a:gd name="T21" fmla="*/ 329 h 453"/>
                      <a:gd name="T22" fmla="*/ 9 w 435"/>
                      <a:gd name="T23" fmla="*/ 230 h 453"/>
                      <a:gd name="T24" fmla="*/ 0 w 435"/>
                      <a:gd name="T25" fmla="*/ 159 h 453"/>
                      <a:gd name="T26" fmla="*/ 0 w 435"/>
                      <a:gd name="T27" fmla="*/ 79 h 453"/>
                      <a:gd name="T28" fmla="*/ 71 w 435"/>
                      <a:gd name="T29" fmla="*/ 44 h 453"/>
                      <a:gd name="T30" fmla="*/ 204 w 435"/>
                      <a:gd name="T31" fmla="*/ 26 h 453"/>
                      <a:gd name="T32" fmla="*/ 364 w 435"/>
                      <a:gd name="T33" fmla="*/ 0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5" h="453">
                        <a:moveTo>
                          <a:pt x="364" y="0"/>
                        </a:moveTo>
                        <a:lnTo>
                          <a:pt x="426" y="44"/>
                        </a:lnTo>
                        <a:lnTo>
                          <a:pt x="435" y="186"/>
                        </a:lnTo>
                        <a:lnTo>
                          <a:pt x="435" y="257"/>
                        </a:lnTo>
                        <a:lnTo>
                          <a:pt x="435" y="320"/>
                        </a:lnTo>
                        <a:lnTo>
                          <a:pt x="390" y="427"/>
                        </a:lnTo>
                        <a:lnTo>
                          <a:pt x="328" y="436"/>
                        </a:lnTo>
                        <a:lnTo>
                          <a:pt x="222" y="453"/>
                        </a:lnTo>
                        <a:lnTo>
                          <a:pt x="115" y="453"/>
                        </a:lnTo>
                        <a:lnTo>
                          <a:pt x="27" y="444"/>
                        </a:lnTo>
                        <a:lnTo>
                          <a:pt x="0" y="329"/>
                        </a:lnTo>
                        <a:lnTo>
                          <a:pt x="9" y="230"/>
                        </a:lnTo>
                        <a:lnTo>
                          <a:pt x="0" y="159"/>
                        </a:lnTo>
                        <a:lnTo>
                          <a:pt x="0" y="79"/>
                        </a:lnTo>
                        <a:lnTo>
                          <a:pt x="71" y="44"/>
                        </a:lnTo>
                        <a:lnTo>
                          <a:pt x="204" y="26"/>
                        </a:lnTo>
                        <a:lnTo>
                          <a:pt x="364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4" name="Freeform 242"/>
                  <p:cNvSpPr>
                    <a:spLocks/>
                  </p:cNvSpPr>
                  <p:nvPr/>
                </p:nvSpPr>
                <p:spPr bwMode="auto">
                  <a:xfrm>
                    <a:off x="1947" y="2576"/>
                    <a:ext cx="215" cy="220"/>
                  </a:xfrm>
                  <a:custGeom>
                    <a:avLst/>
                    <a:gdLst>
                      <a:gd name="T0" fmla="*/ 230 w 430"/>
                      <a:gd name="T1" fmla="*/ 0 h 440"/>
                      <a:gd name="T2" fmla="*/ 363 w 430"/>
                      <a:gd name="T3" fmla="*/ 62 h 440"/>
                      <a:gd name="T4" fmla="*/ 399 w 430"/>
                      <a:gd name="T5" fmla="*/ 97 h 440"/>
                      <a:gd name="T6" fmla="*/ 417 w 430"/>
                      <a:gd name="T7" fmla="*/ 221 h 440"/>
                      <a:gd name="T8" fmla="*/ 417 w 430"/>
                      <a:gd name="T9" fmla="*/ 311 h 440"/>
                      <a:gd name="T10" fmla="*/ 430 w 430"/>
                      <a:gd name="T11" fmla="*/ 436 h 440"/>
                      <a:gd name="T12" fmla="*/ 372 w 430"/>
                      <a:gd name="T13" fmla="*/ 440 h 440"/>
                      <a:gd name="T14" fmla="*/ 283 w 430"/>
                      <a:gd name="T15" fmla="*/ 436 h 440"/>
                      <a:gd name="T16" fmla="*/ 186 w 430"/>
                      <a:gd name="T17" fmla="*/ 431 h 440"/>
                      <a:gd name="T18" fmla="*/ 79 w 430"/>
                      <a:gd name="T19" fmla="*/ 422 h 440"/>
                      <a:gd name="T20" fmla="*/ 17 w 430"/>
                      <a:gd name="T21" fmla="*/ 266 h 440"/>
                      <a:gd name="T22" fmla="*/ 0 w 430"/>
                      <a:gd name="T23" fmla="*/ 124 h 440"/>
                      <a:gd name="T24" fmla="*/ 230 w 430"/>
                      <a:gd name="T25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30" h="440">
                        <a:moveTo>
                          <a:pt x="230" y="0"/>
                        </a:moveTo>
                        <a:lnTo>
                          <a:pt x="363" y="62"/>
                        </a:lnTo>
                        <a:lnTo>
                          <a:pt x="399" y="97"/>
                        </a:lnTo>
                        <a:lnTo>
                          <a:pt x="417" y="221"/>
                        </a:lnTo>
                        <a:lnTo>
                          <a:pt x="417" y="311"/>
                        </a:lnTo>
                        <a:lnTo>
                          <a:pt x="430" y="436"/>
                        </a:lnTo>
                        <a:lnTo>
                          <a:pt x="372" y="440"/>
                        </a:lnTo>
                        <a:lnTo>
                          <a:pt x="283" y="436"/>
                        </a:lnTo>
                        <a:lnTo>
                          <a:pt x="186" y="431"/>
                        </a:lnTo>
                        <a:lnTo>
                          <a:pt x="79" y="422"/>
                        </a:lnTo>
                        <a:lnTo>
                          <a:pt x="17" y="266"/>
                        </a:lnTo>
                        <a:lnTo>
                          <a:pt x="0" y="124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5" name="Freeform 243"/>
                  <p:cNvSpPr>
                    <a:spLocks/>
                  </p:cNvSpPr>
                  <p:nvPr/>
                </p:nvSpPr>
                <p:spPr bwMode="auto">
                  <a:xfrm>
                    <a:off x="1792" y="2567"/>
                    <a:ext cx="175" cy="221"/>
                  </a:xfrm>
                  <a:custGeom>
                    <a:avLst/>
                    <a:gdLst>
                      <a:gd name="T0" fmla="*/ 133 w 351"/>
                      <a:gd name="T1" fmla="*/ 0 h 440"/>
                      <a:gd name="T2" fmla="*/ 284 w 351"/>
                      <a:gd name="T3" fmla="*/ 106 h 440"/>
                      <a:gd name="T4" fmla="*/ 284 w 351"/>
                      <a:gd name="T5" fmla="*/ 177 h 440"/>
                      <a:gd name="T6" fmla="*/ 293 w 351"/>
                      <a:gd name="T7" fmla="*/ 266 h 440"/>
                      <a:gd name="T8" fmla="*/ 311 w 351"/>
                      <a:gd name="T9" fmla="*/ 347 h 440"/>
                      <a:gd name="T10" fmla="*/ 351 w 351"/>
                      <a:gd name="T11" fmla="*/ 427 h 440"/>
                      <a:gd name="T12" fmla="*/ 266 w 351"/>
                      <a:gd name="T13" fmla="*/ 423 h 440"/>
                      <a:gd name="T14" fmla="*/ 182 w 351"/>
                      <a:gd name="T15" fmla="*/ 440 h 440"/>
                      <a:gd name="T16" fmla="*/ 80 w 351"/>
                      <a:gd name="T17" fmla="*/ 440 h 440"/>
                      <a:gd name="T18" fmla="*/ 36 w 351"/>
                      <a:gd name="T19" fmla="*/ 365 h 440"/>
                      <a:gd name="T20" fmla="*/ 0 w 351"/>
                      <a:gd name="T21" fmla="*/ 284 h 440"/>
                      <a:gd name="T22" fmla="*/ 0 w 351"/>
                      <a:gd name="T23" fmla="*/ 177 h 440"/>
                      <a:gd name="T24" fmla="*/ 0 w 351"/>
                      <a:gd name="T25" fmla="*/ 97 h 440"/>
                      <a:gd name="T26" fmla="*/ 133 w 351"/>
                      <a:gd name="T27" fmla="*/ 0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1" h="440">
                        <a:moveTo>
                          <a:pt x="133" y="0"/>
                        </a:moveTo>
                        <a:lnTo>
                          <a:pt x="284" y="106"/>
                        </a:lnTo>
                        <a:lnTo>
                          <a:pt x="284" y="177"/>
                        </a:lnTo>
                        <a:lnTo>
                          <a:pt x="293" y="266"/>
                        </a:lnTo>
                        <a:lnTo>
                          <a:pt x="311" y="347"/>
                        </a:lnTo>
                        <a:lnTo>
                          <a:pt x="351" y="427"/>
                        </a:lnTo>
                        <a:lnTo>
                          <a:pt x="266" y="423"/>
                        </a:lnTo>
                        <a:lnTo>
                          <a:pt x="182" y="440"/>
                        </a:lnTo>
                        <a:lnTo>
                          <a:pt x="80" y="440"/>
                        </a:lnTo>
                        <a:lnTo>
                          <a:pt x="36" y="365"/>
                        </a:lnTo>
                        <a:lnTo>
                          <a:pt x="0" y="284"/>
                        </a:lnTo>
                        <a:lnTo>
                          <a:pt x="0" y="177"/>
                        </a:lnTo>
                        <a:lnTo>
                          <a:pt x="0" y="97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6" name="Freeform 244"/>
                  <p:cNvSpPr>
                    <a:spLocks/>
                  </p:cNvSpPr>
                  <p:nvPr/>
                </p:nvSpPr>
                <p:spPr bwMode="auto">
                  <a:xfrm>
                    <a:off x="1653" y="2594"/>
                    <a:ext cx="161" cy="196"/>
                  </a:xfrm>
                  <a:custGeom>
                    <a:avLst/>
                    <a:gdLst>
                      <a:gd name="T0" fmla="*/ 257 w 321"/>
                      <a:gd name="T1" fmla="*/ 44 h 392"/>
                      <a:gd name="T2" fmla="*/ 249 w 321"/>
                      <a:gd name="T3" fmla="*/ 115 h 392"/>
                      <a:gd name="T4" fmla="*/ 249 w 321"/>
                      <a:gd name="T5" fmla="*/ 204 h 392"/>
                      <a:gd name="T6" fmla="*/ 257 w 321"/>
                      <a:gd name="T7" fmla="*/ 266 h 392"/>
                      <a:gd name="T8" fmla="*/ 277 w 321"/>
                      <a:gd name="T9" fmla="*/ 321 h 392"/>
                      <a:gd name="T10" fmla="*/ 321 w 321"/>
                      <a:gd name="T11" fmla="*/ 383 h 392"/>
                      <a:gd name="T12" fmla="*/ 249 w 321"/>
                      <a:gd name="T13" fmla="*/ 392 h 392"/>
                      <a:gd name="T14" fmla="*/ 148 w 321"/>
                      <a:gd name="T15" fmla="*/ 374 h 392"/>
                      <a:gd name="T16" fmla="*/ 56 w 321"/>
                      <a:gd name="T17" fmla="*/ 338 h 392"/>
                      <a:gd name="T18" fmla="*/ 0 w 321"/>
                      <a:gd name="T19" fmla="*/ 319 h 392"/>
                      <a:gd name="T20" fmla="*/ 3 w 321"/>
                      <a:gd name="T21" fmla="*/ 241 h 392"/>
                      <a:gd name="T22" fmla="*/ 21 w 321"/>
                      <a:gd name="T23" fmla="*/ 177 h 392"/>
                      <a:gd name="T24" fmla="*/ 43 w 321"/>
                      <a:gd name="T25" fmla="*/ 133 h 392"/>
                      <a:gd name="T26" fmla="*/ 79 w 321"/>
                      <a:gd name="T27" fmla="*/ 81 h 392"/>
                      <a:gd name="T28" fmla="*/ 127 w 321"/>
                      <a:gd name="T29" fmla="*/ 35 h 392"/>
                      <a:gd name="T30" fmla="*/ 194 w 321"/>
                      <a:gd name="T31" fmla="*/ 0 h 392"/>
                      <a:gd name="T32" fmla="*/ 257 w 321"/>
                      <a:gd name="T33" fmla="*/ 44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1" h="392">
                        <a:moveTo>
                          <a:pt x="257" y="44"/>
                        </a:moveTo>
                        <a:lnTo>
                          <a:pt x="249" y="115"/>
                        </a:lnTo>
                        <a:lnTo>
                          <a:pt x="249" y="204"/>
                        </a:lnTo>
                        <a:lnTo>
                          <a:pt x="257" y="266"/>
                        </a:lnTo>
                        <a:lnTo>
                          <a:pt x="277" y="321"/>
                        </a:lnTo>
                        <a:lnTo>
                          <a:pt x="321" y="383"/>
                        </a:lnTo>
                        <a:lnTo>
                          <a:pt x="249" y="392"/>
                        </a:lnTo>
                        <a:lnTo>
                          <a:pt x="148" y="374"/>
                        </a:lnTo>
                        <a:lnTo>
                          <a:pt x="56" y="338"/>
                        </a:lnTo>
                        <a:lnTo>
                          <a:pt x="0" y="319"/>
                        </a:lnTo>
                        <a:lnTo>
                          <a:pt x="3" y="241"/>
                        </a:lnTo>
                        <a:lnTo>
                          <a:pt x="21" y="177"/>
                        </a:lnTo>
                        <a:lnTo>
                          <a:pt x="43" y="133"/>
                        </a:lnTo>
                        <a:lnTo>
                          <a:pt x="79" y="81"/>
                        </a:lnTo>
                        <a:lnTo>
                          <a:pt x="127" y="35"/>
                        </a:lnTo>
                        <a:lnTo>
                          <a:pt x="194" y="0"/>
                        </a:lnTo>
                        <a:lnTo>
                          <a:pt x="257" y="4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7" name="Freeform 245"/>
                  <p:cNvSpPr>
                    <a:spLocks/>
                  </p:cNvSpPr>
                  <p:nvPr/>
                </p:nvSpPr>
                <p:spPr bwMode="auto">
                  <a:xfrm>
                    <a:off x="1507" y="2551"/>
                    <a:ext cx="201" cy="194"/>
                  </a:xfrm>
                  <a:custGeom>
                    <a:avLst/>
                    <a:gdLst>
                      <a:gd name="T0" fmla="*/ 401 w 401"/>
                      <a:gd name="T1" fmla="*/ 85 h 389"/>
                      <a:gd name="T2" fmla="*/ 340 w 401"/>
                      <a:gd name="T3" fmla="*/ 139 h 389"/>
                      <a:gd name="T4" fmla="*/ 293 w 401"/>
                      <a:gd name="T5" fmla="*/ 200 h 389"/>
                      <a:gd name="T6" fmla="*/ 268 w 401"/>
                      <a:gd name="T7" fmla="*/ 262 h 389"/>
                      <a:gd name="T8" fmla="*/ 253 w 401"/>
                      <a:gd name="T9" fmla="*/ 330 h 389"/>
                      <a:gd name="T10" fmla="*/ 257 w 401"/>
                      <a:gd name="T11" fmla="*/ 389 h 389"/>
                      <a:gd name="T12" fmla="*/ 195 w 401"/>
                      <a:gd name="T13" fmla="*/ 362 h 389"/>
                      <a:gd name="T14" fmla="*/ 124 w 401"/>
                      <a:gd name="T15" fmla="*/ 331 h 389"/>
                      <a:gd name="T16" fmla="*/ 56 w 401"/>
                      <a:gd name="T17" fmla="*/ 290 h 389"/>
                      <a:gd name="T18" fmla="*/ 0 w 401"/>
                      <a:gd name="T19" fmla="*/ 259 h 389"/>
                      <a:gd name="T20" fmla="*/ 41 w 401"/>
                      <a:gd name="T21" fmla="*/ 175 h 389"/>
                      <a:gd name="T22" fmla="*/ 80 w 401"/>
                      <a:gd name="T23" fmla="*/ 102 h 389"/>
                      <a:gd name="T24" fmla="*/ 102 w 401"/>
                      <a:gd name="T25" fmla="*/ 77 h 389"/>
                      <a:gd name="T26" fmla="*/ 130 w 401"/>
                      <a:gd name="T27" fmla="*/ 52 h 389"/>
                      <a:gd name="T28" fmla="*/ 166 w 401"/>
                      <a:gd name="T29" fmla="*/ 30 h 389"/>
                      <a:gd name="T30" fmla="*/ 204 w 401"/>
                      <a:gd name="T31" fmla="*/ 14 h 389"/>
                      <a:gd name="T32" fmla="*/ 270 w 401"/>
                      <a:gd name="T33" fmla="*/ 0 h 389"/>
                      <a:gd name="T34" fmla="*/ 401 w 401"/>
                      <a:gd name="T35" fmla="*/ 85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1" h="389">
                        <a:moveTo>
                          <a:pt x="401" y="85"/>
                        </a:moveTo>
                        <a:lnTo>
                          <a:pt x="340" y="139"/>
                        </a:lnTo>
                        <a:lnTo>
                          <a:pt x="293" y="200"/>
                        </a:lnTo>
                        <a:lnTo>
                          <a:pt x="268" y="262"/>
                        </a:lnTo>
                        <a:lnTo>
                          <a:pt x="253" y="330"/>
                        </a:lnTo>
                        <a:lnTo>
                          <a:pt x="257" y="389"/>
                        </a:lnTo>
                        <a:lnTo>
                          <a:pt x="195" y="362"/>
                        </a:lnTo>
                        <a:lnTo>
                          <a:pt x="124" y="331"/>
                        </a:lnTo>
                        <a:lnTo>
                          <a:pt x="56" y="290"/>
                        </a:lnTo>
                        <a:lnTo>
                          <a:pt x="0" y="259"/>
                        </a:lnTo>
                        <a:lnTo>
                          <a:pt x="41" y="175"/>
                        </a:lnTo>
                        <a:lnTo>
                          <a:pt x="80" y="102"/>
                        </a:lnTo>
                        <a:lnTo>
                          <a:pt x="102" y="77"/>
                        </a:lnTo>
                        <a:lnTo>
                          <a:pt x="130" y="52"/>
                        </a:lnTo>
                        <a:lnTo>
                          <a:pt x="166" y="30"/>
                        </a:lnTo>
                        <a:lnTo>
                          <a:pt x="204" y="14"/>
                        </a:lnTo>
                        <a:lnTo>
                          <a:pt x="270" y="0"/>
                        </a:lnTo>
                        <a:lnTo>
                          <a:pt x="401" y="8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8" name="Freeform 246"/>
                  <p:cNvSpPr>
                    <a:spLocks/>
                  </p:cNvSpPr>
                  <p:nvPr/>
                </p:nvSpPr>
                <p:spPr bwMode="auto">
                  <a:xfrm>
                    <a:off x="1329" y="2473"/>
                    <a:ext cx="232" cy="199"/>
                  </a:xfrm>
                  <a:custGeom>
                    <a:avLst/>
                    <a:gdLst>
                      <a:gd name="T0" fmla="*/ 195 w 464"/>
                      <a:gd name="T1" fmla="*/ 0 h 399"/>
                      <a:gd name="T2" fmla="*/ 293 w 464"/>
                      <a:gd name="T3" fmla="*/ 50 h 399"/>
                      <a:gd name="T4" fmla="*/ 393 w 464"/>
                      <a:gd name="T5" fmla="*/ 107 h 399"/>
                      <a:gd name="T6" fmla="*/ 464 w 464"/>
                      <a:gd name="T7" fmla="*/ 153 h 399"/>
                      <a:gd name="T8" fmla="*/ 389 w 464"/>
                      <a:gd name="T9" fmla="*/ 260 h 399"/>
                      <a:gd name="T10" fmla="*/ 321 w 464"/>
                      <a:gd name="T11" fmla="*/ 399 h 399"/>
                      <a:gd name="T12" fmla="*/ 247 w 464"/>
                      <a:gd name="T13" fmla="*/ 376 h 399"/>
                      <a:gd name="T14" fmla="*/ 157 w 464"/>
                      <a:gd name="T15" fmla="*/ 338 h 399"/>
                      <a:gd name="T16" fmla="*/ 74 w 464"/>
                      <a:gd name="T17" fmla="*/ 292 h 399"/>
                      <a:gd name="T18" fmla="*/ 0 w 464"/>
                      <a:gd name="T19" fmla="*/ 236 h 399"/>
                      <a:gd name="T20" fmla="*/ 58 w 464"/>
                      <a:gd name="T21" fmla="*/ 164 h 399"/>
                      <a:gd name="T22" fmla="*/ 130 w 464"/>
                      <a:gd name="T23" fmla="*/ 71 h 399"/>
                      <a:gd name="T24" fmla="*/ 195 w 464"/>
                      <a:gd name="T25" fmla="*/ 0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4" h="399">
                        <a:moveTo>
                          <a:pt x="195" y="0"/>
                        </a:moveTo>
                        <a:lnTo>
                          <a:pt x="293" y="50"/>
                        </a:lnTo>
                        <a:lnTo>
                          <a:pt x="393" y="107"/>
                        </a:lnTo>
                        <a:lnTo>
                          <a:pt x="464" y="153"/>
                        </a:lnTo>
                        <a:lnTo>
                          <a:pt x="389" y="260"/>
                        </a:lnTo>
                        <a:lnTo>
                          <a:pt x="321" y="399"/>
                        </a:lnTo>
                        <a:lnTo>
                          <a:pt x="247" y="376"/>
                        </a:lnTo>
                        <a:lnTo>
                          <a:pt x="157" y="338"/>
                        </a:lnTo>
                        <a:lnTo>
                          <a:pt x="74" y="292"/>
                        </a:lnTo>
                        <a:lnTo>
                          <a:pt x="0" y="236"/>
                        </a:lnTo>
                        <a:lnTo>
                          <a:pt x="58" y="164"/>
                        </a:lnTo>
                        <a:lnTo>
                          <a:pt x="130" y="71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79" name="Freeform 247"/>
                  <p:cNvSpPr>
                    <a:spLocks/>
                  </p:cNvSpPr>
                  <p:nvPr/>
                </p:nvSpPr>
                <p:spPr bwMode="auto">
                  <a:xfrm>
                    <a:off x="1260" y="2399"/>
                    <a:ext cx="145" cy="168"/>
                  </a:xfrm>
                  <a:custGeom>
                    <a:avLst/>
                    <a:gdLst>
                      <a:gd name="T0" fmla="*/ 291 w 291"/>
                      <a:gd name="T1" fmla="*/ 115 h 337"/>
                      <a:gd name="T2" fmla="*/ 255 w 291"/>
                      <a:gd name="T3" fmla="*/ 71 h 337"/>
                      <a:gd name="T4" fmla="*/ 238 w 291"/>
                      <a:gd name="T5" fmla="*/ 0 h 337"/>
                      <a:gd name="T6" fmla="*/ 155 w 291"/>
                      <a:gd name="T7" fmla="*/ 50 h 337"/>
                      <a:gd name="T8" fmla="*/ 29 w 291"/>
                      <a:gd name="T9" fmla="*/ 153 h 337"/>
                      <a:gd name="T10" fmla="*/ 0 w 291"/>
                      <a:gd name="T11" fmla="*/ 171 h 337"/>
                      <a:gd name="T12" fmla="*/ 37 w 291"/>
                      <a:gd name="T13" fmla="*/ 270 h 337"/>
                      <a:gd name="T14" fmla="*/ 113 w 291"/>
                      <a:gd name="T15" fmla="*/ 337 h 337"/>
                      <a:gd name="T16" fmla="*/ 291 w 291"/>
                      <a:gd name="T17" fmla="*/ 115 h 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1" h="337">
                        <a:moveTo>
                          <a:pt x="291" y="115"/>
                        </a:moveTo>
                        <a:lnTo>
                          <a:pt x="255" y="71"/>
                        </a:lnTo>
                        <a:lnTo>
                          <a:pt x="238" y="0"/>
                        </a:lnTo>
                        <a:lnTo>
                          <a:pt x="155" y="50"/>
                        </a:lnTo>
                        <a:lnTo>
                          <a:pt x="29" y="153"/>
                        </a:lnTo>
                        <a:lnTo>
                          <a:pt x="0" y="171"/>
                        </a:lnTo>
                        <a:lnTo>
                          <a:pt x="37" y="270"/>
                        </a:lnTo>
                        <a:lnTo>
                          <a:pt x="113" y="337"/>
                        </a:lnTo>
                        <a:lnTo>
                          <a:pt x="291" y="11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51255" name="AutoShape 23"/>
          <p:cNvSpPr>
            <a:spLocks noChangeArrowheads="1"/>
          </p:cNvSpPr>
          <p:nvPr/>
        </p:nvSpPr>
        <p:spPr bwMode="auto">
          <a:xfrm>
            <a:off x="2724722" y="2438400"/>
            <a:ext cx="3810000" cy="1981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56" name="Rectangle 24"/>
          <p:cNvSpPr>
            <a:spLocks noChangeArrowheads="1"/>
          </p:cNvSpPr>
          <p:nvPr/>
        </p:nvSpPr>
        <p:spPr bwMode="auto">
          <a:xfrm>
            <a:off x="3733800" y="3200400"/>
            <a:ext cx="1905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rgbClr val="F30701"/>
                </a:solidFill>
              </a:rPr>
              <a:t>Rijndael</a:t>
            </a:r>
            <a:endParaRPr lang="en-US" sz="2400">
              <a:solidFill>
                <a:srgbClr val="F30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9" grpId="0" animBg="1" autoUpdateAnimBg="0"/>
      <p:bldP spid="351240" grpId="0" animBg="1" autoUpdateAnimBg="0"/>
      <p:bldP spid="351241" grpId="0" animBg="1" autoUpdateAnimBg="0"/>
      <p:bldP spid="351242" grpId="0" animBg="1" autoUpdateAnimBg="0"/>
      <p:bldP spid="351246" grpId="0" animBg="1" autoUpdateAnimBg="0"/>
      <p:bldP spid="351247" grpId="0" animBg="1" autoUpdateAnimBg="0"/>
      <p:bldP spid="351248" grpId="0" animBg="1" autoUpdateAnimBg="0"/>
      <p:bldP spid="351249" grpId="0" animBg="1" autoUpdateAnimBg="0"/>
      <p:bldP spid="351250" grpId="0" animBg="1" autoUpdateAnimBg="0"/>
      <p:bldP spid="351251" grpId="0" animBg="1" autoUpdateAnimBg="0"/>
      <p:bldP spid="351252" grpId="0" animBg="1" autoUpdateAnimBg="0"/>
      <p:bldP spid="351253" grpId="0" animBg="1" autoUpdateAnimBg="0"/>
      <p:bldP spid="351254" grpId="0" animBg="1" autoUpdateAnimBg="0"/>
      <p:bldP spid="351258" grpId="0" animBg="1" autoUpdateAnimBg="0"/>
      <p:bldP spid="351255" grpId="0" animBg="1"/>
      <p:bldP spid="35125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</a:t>
            </a:r>
            <a:r>
              <a:rPr lang="fr-FR" sz="4000" dirty="0" smtClean="0"/>
              <a:t>e nouveau standard</a:t>
            </a:r>
            <a:endParaRPr lang="fr-FR" sz="4000" dirty="0"/>
          </a:p>
        </p:txBody>
      </p:sp>
      <p:grpSp>
        <p:nvGrpSpPr>
          <p:cNvPr id="346115" name="Group 3"/>
          <p:cNvGrpSpPr>
            <a:grpSpLocks/>
          </p:cNvGrpSpPr>
          <p:nvPr/>
        </p:nvGrpSpPr>
        <p:grpSpPr bwMode="auto">
          <a:xfrm>
            <a:off x="3705225" y="2400300"/>
            <a:ext cx="1617663" cy="914400"/>
            <a:chOff x="2334" y="1680"/>
            <a:chExt cx="1019" cy="576"/>
          </a:xfrm>
        </p:grpSpPr>
        <p:sp>
          <p:nvSpPr>
            <p:cNvPr id="346116" name="Oval 4"/>
            <p:cNvSpPr>
              <a:spLocks noChangeArrowheads="1"/>
            </p:cNvSpPr>
            <p:nvPr/>
          </p:nvSpPr>
          <p:spPr bwMode="auto">
            <a:xfrm>
              <a:off x="2334" y="1680"/>
              <a:ext cx="1019" cy="2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rgbClr val="FFFFFF"/>
                  </a:solidFill>
                </a:rPr>
                <a:t>c</a:t>
              </a:r>
              <a:r>
                <a:rPr lang="fr-FR" sz="2000" dirty="0" smtClean="0">
                  <a:solidFill>
                    <a:srgbClr val="FFFFFF"/>
                  </a:solidFill>
                </a:rPr>
                <a:t>lé 128 bit</a:t>
              </a:r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346117" name="Line 5"/>
            <p:cNvSpPr>
              <a:spLocks noChangeShapeType="1"/>
            </p:cNvSpPr>
            <p:nvPr/>
          </p:nvSpPr>
          <p:spPr bwMode="auto">
            <a:xfrm>
              <a:off x="2821" y="19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46118" name="WordArt 6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83820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Advanced Encryption Standard</a:t>
            </a:r>
          </a:p>
        </p:txBody>
      </p:sp>
      <p:sp>
        <p:nvSpPr>
          <p:cNvPr id="346119" name="Oval 7"/>
          <p:cNvSpPr>
            <a:spLocks noChangeArrowheads="1"/>
          </p:cNvSpPr>
          <p:nvPr/>
        </p:nvSpPr>
        <p:spPr bwMode="auto">
          <a:xfrm>
            <a:off x="4419600" y="2019300"/>
            <a:ext cx="1617663" cy="457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rgbClr val="FFFFFF"/>
                </a:solidFill>
              </a:rPr>
              <a:t>c</a:t>
            </a:r>
            <a:r>
              <a:rPr lang="fr-FR" sz="2000" dirty="0" smtClean="0">
                <a:solidFill>
                  <a:srgbClr val="FFFFFF"/>
                </a:solidFill>
              </a:rPr>
              <a:t>lé 192 bit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346120" name="Oval 8"/>
          <p:cNvSpPr>
            <a:spLocks noChangeArrowheads="1"/>
          </p:cNvSpPr>
          <p:nvPr/>
        </p:nvSpPr>
        <p:spPr bwMode="auto">
          <a:xfrm>
            <a:off x="5486400" y="1714500"/>
            <a:ext cx="1617663" cy="457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rgbClr val="FFFFFF"/>
                </a:solidFill>
              </a:rPr>
              <a:t>c</a:t>
            </a:r>
            <a:r>
              <a:rPr lang="fr-FR" sz="2000" dirty="0" smtClean="0">
                <a:solidFill>
                  <a:srgbClr val="FFFFFF"/>
                </a:solidFill>
              </a:rPr>
              <a:t>lé 256 bit</a:t>
            </a:r>
            <a:endParaRPr lang="fr-FR" sz="2000" dirty="0">
              <a:solidFill>
                <a:srgbClr val="FFFFFF"/>
              </a:solidFill>
            </a:endParaRPr>
          </a:p>
        </p:txBody>
      </p:sp>
      <p:grpSp>
        <p:nvGrpSpPr>
          <p:cNvPr id="346121" name="Group 9"/>
          <p:cNvGrpSpPr>
            <a:grpSpLocks/>
          </p:cNvGrpSpPr>
          <p:nvPr/>
        </p:nvGrpSpPr>
        <p:grpSpPr bwMode="auto">
          <a:xfrm>
            <a:off x="838200" y="3314700"/>
            <a:ext cx="7467600" cy="1143000"/>
            <a:chOff x="754" y="2256"/>
            <a:chExt cx="4205" cy="720"/>
          </a:xfrm>
        </p:grpSpPr>
        <p:sp>
          <p:nvSpPr>
            <p:cNvPr id="346122" name="Rectangle 10"/>
            <p:cNvSpPr>
              <a:spLocks noChangeArrowheads="1"/>
            </p:cNvSpPr>
            <p:nvPr/>
          </p:nvSpPr>
          <p:spPr bwMode="auto">
            <a:xfrm>
              <a:off x="2112" y="2256"/>
              <a:ext cx="1418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762000"/>
              <a:r>
                <a:rPr lang="fr-FR" sz="3600">
                  <a:solidFill>
                    <a:schemeClr val="tx1"/>
                  </a:solidFill>
                </a:rPr>
                <a:t>Rijndael</a:t>
              </a:r>
            </a:p>
          </p:txBody>
        </p:sp>
        <p:sp>
          <p:nvSpPr>
            <p:cNvPr id="346123" name="Rectangle 11"/>
            <p:cNvSpPr>
              <a:spLocks noChangeArrowheads="1"/>
            </p:cNvSpPr>
            <p:nvPr/>
          </p:nvSpPr>
          <p:spPr bwMode="auto">
            <a:xfrm>
              <a:off x="754" y="2448"/>
              <a:ext cx="974" cy="38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/>
                <a:t>b</a:t>
              </a:r>
              <a:r>
                <a:rPr lang="fr-FR" sz="2000" dirty="0" smtClean="0">
                  <a:solidFill>
                    <a:schemeClr val="tx1"/>
                  </a:solidFill>
                </a:rPr>
                <a:t>loc en clair</a:t>
              </a:r>
              <a:endParaRPr lang="fr-FR" sz="2000" dirty="0">
                <a:solidFill>
                  <a:schemeClr val="tx1"/>
                </a:solidFill>
              </a:endParaRPr>
            </a:p>
            <a:p>
              <a:pPr algn="ctr" defTabSz="762000"/>
              <a:r>
                <a:rPr lang="fr-FR" sz="2000" dirty="0">
                  <a:solidFill>
                    <a:schemeClr val="tx1"/>
                  </a:solidFill>
                </a:rPr>
                <a:t>(128 bit)</a:t>
              </a:r>
            </a:p>
          </p:txBody>
        </p:sp>
        <p:sp>
          <p:nvSpPr>
            <p:cNvPr id="346124" name="Rectangle 12"/>
            <p:cNvSpPr>
              <a:spLocks noChangeArrowheads="1"/>
            </p:cNvSpPr>
            <p:nvPr/>
          </p:nvSpPr>
          <p:spPr bwMode="auto">
            <a:xfrm>
              <a:off x="3984" y="2448"/>
              <a:ext cx="975" cy="38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 sz="2000" dirty="0">
                  <a:solidFill>
                    <a:srgbClr val="FFFFFF"/>
                  </a:solidFill>
                </a:rPr>
                <a:t>b</a:t>
              </a:r>
              <a:r>
                <a:rPr lang="fr-FR" sz="2000" dirty="0" smtClean="0">
                  <a:solidFill>
                    <a:srgbClr val="FFFFFF"/>
                  </a:solidFill>
                </a:rPr>
                <a:t>loc chiffré</a:t>
              </a:r>
              <a:endParaRPr lang="fr-FR" sz="2000" dirty="0">
                <a:solidFill>
                  <a:srgbClr val="FFFFFF"/>
                </a:solidFill>
              </a:endParaRPr>
            </a:p>
            <a:p>
              <a:pPr algn="ctr" defTabSz="762000"/>
              <a:r>
                <a:rPr lang="fr-FR" sz="2000" dirty="0">
                  <a:solidFill>
                    <a:srgbClr val="FFFFFF"/>
                  </a:solidFill>
                </a:rPr>
                <a:t>(128 bit)</a:t>
              </a:r>
            </a:p>
          </p:txBody>
        </p:sp>
        <p:sp>
          <p:nvSpPr>
            <p:cNvPr id="346125" name="Line 13"/>
            <p:cNvSpPr>
              <a:spLocks noChangeShapeType="1"/>
            </p:cNvSpPr>
            <p:nvPr/>
          </p:nvSpPr>
          <p:spPr bwMode="auto">
            <a:xfrm>
              <a:off x="1728" y="264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6" name="Line 14"/>
            <p:cNvSpPr>
              <a:spLocks noChangeShapeType="1"/>
            </p:cNvSpPr>
            <p:nvPr/>
          </p:nvSpPr>
          <p:spPr bwMode="auto">
            <a:xfrm>
              <a:off x="3600" y="264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127" name="Oval 15"/>
          <p:cNvSpPr>
            <a:spLocks noChangeArrowheads="1"/>
          </p:cNvSpPr>
          <p:nvPr/>
        </p:nvSpPr>
        <p:spPr bwMode="auto">
          <a:xfrm>
            <a:off x="2819400" y="5143500"/>
            <a:ext cx="1752600" cy="1066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en-GB" sz="2000">
                <a:solidFill>
                  <a:schemeClr val="tx1"/>
                </a:solidFill>
              </a:rPr>
              <a:t>Vincent </a:t>
            </a:r>
          </a:p>
          <a:p>
            <a:pPr algn="ctr" defTabSz="762000"/>
            <a:r>
              <a:rPr lang="en-GB" sz="2000">
                <a:solidFill>
                  <a:schemeClr val="tx1"/>
                </a:solidFill>
              </a:rPr>
              <a:t>RIJMEN</a:t>
            </a:r>
          </a:p>
        </p:txBody>
      </p:sp>
      <p:sp>
        <p:nvSpPr>
          <p:cNvPr id="346128" name="Oval 16"/>
          <p:cNvSpPr>
            <a:spLocks noChangeArrowheads="1"/>
          </p:cNvSpPr>
          <p:nvPr/>
        </p:nvSpPr>
        <p:spPr bwMode="auto">
          <a:xfrm>
            <a:off x="4572000" y="5143500"/>
            <a:ext cx="1752600" cy="1066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en-GB" sz="2000">
                <a:solidFill>
                  <a:schemeClr val="tx1"/>
                </a:solidFill>
              </a:rPr>
              <a:t>Joan</a:t>
            </a:r>
          </a:p>
          <a:p>
            <a:pPr algn="ctr" defTabSz="762000"/>
            <a:r>
              <a:rPr lang="en-GB" sz="2000">
                <a:solidFill>
                  <a:schemeClr val="tx1"/>
                </a:solidFill>
              </a:rPr>
              <a:t>DAEMEN</a:t>
            </a:r>
          </a:p>
        </p:txBody>
      </p:sp>
      <p:sp>
        <p:nvSpPr>
          <p:cNvPr id="346129" name="AutoShape 17"/>
          <p:cNvSpPr>
            <a:spLocks noChangeArrowheads="1"/>
          </p:cNvSpPr>
          <p:nvPr/>
        </p:nvSpPr>
        <p:spPr bwMode="auto">
          <a:xfrm rot="-1009041">
            <a:off x="4800600" y="4229100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Oval 18"/>
          <p:cNvSpPr>
            <a:spLocks noChangeArrowheads="1"/>
          </p:cNvSpPr>
          <p:nvPr/>
        </p:nvSpPr>
        <p:spPr bwMode="auto">
          <a:xfrm>
            <a:off x="5895975" y="4457700"/>
            <a:ext cx="1752600" cy="1066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en-GB" sz="2000">
                <a:solidFill>
                  <a:schemeClr val="tx1"/>
                </a:solidFill>
              </a:rPr>
              <a:t>Leuven (BE)</a:t>
            </a:r>
          </a:p>
        </p:txBody>
      </p:sp>
      <p:sp>
        <p:nvSpPr>
          <p:cNvPr id="346131" name="AutoShape 19"/>
          <p:cNvSpPr>
            <a:spLocks noChangeArrowheads="1"/>
          </p:cNvSpPr>
          <p:nvPr/>
        </p:nvSpPr>
        <p:spPr bwMode="auto">
          <a:xfrm rot="-3389851">
            <a:off x="5638800" y="3924300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609600" y="1562100"/>
            <a:ext cx="22955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8800"/>
              <a:t>AES</a:t>
            </a:r>
          </a:p>
        </p:txBody>
      </p:sp>
      <p:sp>
        <p:nvSpPr>
          <p:cNvPr id="346133" name="AutoShape 21"/>
          <p:cNvSpPr>
            <a:spLocks noChangeArrowheads="1"/>
          </p:cNvSpPr>
          <p:nvPr/>
        </p:nvSpPr>
        <p:spPr bwMode="auto">
          <a:xfrm rot="686822">
            <a:off x="3733800" y="4229100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7646" y="4290410"/>
            <a:ext cx="2611754" cy="2186590"/>
            <a:chOff x="207646" y="4290410"/>
            <a:chExt cx="2611754" cy="21865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6" y="4290410"/>
              <a:ext cx="2611754" cy="188179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4767" y="6107668"/>
              <a:ext cx="2302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Daemen        Rijmen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9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nimBg="1"/>
      <p:bldP spid="346119" grpId="0" animBg="1" autoUpdateAnimBg="0"/>
      <p:bldP spid="346120" grpId="0" animBg="1" autoUpdateAnimBg="0"/>
      <p:bldP spid="346127" grpId="0" animBg="1" autoUpdateAnimBg="0"/>
      <p:bldP spid="346128" grpId="0" animBg="1" autoUpdateAnimBg="0"/>
      <p:bldP spid="346129" grpId="0" animBg="1"/>
      <p:bldP spid="346130" grpId="0" animBg="1" autoUpdateAnimBg="0"/>
      <p:bldP spid="346131" grpId="0" animBg="1"/>
      <p:bldP spid="3461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mathematical operations on GF(2</a:t>
            </a:r>
            <a:r>
              <a:rPr lang="fr-CH" baseline="30000"/>
              <a:t>8</a:t>
            </a:r>
            <a:r>
              <a:rPr lang="fr-CH"/>
              <a:t>) </a:t>
            </a:r>
            <a:endParaRPr lang="en-US"/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381000" y="3352800"/>
            <a:ext cx="87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</a:rPr>
              <a:t>x </a:t>
            </a:r>
            <a:r>
              <a:rPr lang="fr-CH" sz="2400">
                <a:solidFill>
                  <a:schemeClr val="tx1"/>
                </a:solidFill>
                <a:sym typeface="Symbol" pitchFamily="18" charset="2"/>
              </a:rPr>
              <a:t></a:t>
            </a:r>
            <a:r>
              <a:rPr lang="en-US" sz="2400">
                <a:solidFill>
                  <a:schemeClr val="tx1"/>
                </a:solidFill>
              </a:rPr>
              <a:t> y</a:t>
            </a: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51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</a:rPr>
              <a:t>Example :  x = 13 = (0000 1101)</a:t>
            </a:r>
            <a:r>
              <a:rPr lang="fr-CH" sz="2400" baseline="-25000">
                <a:solidFill>
                  <a:schemeClr val="tx1"/>
                </a:solidFill>
              </a:rPr>
              <a:t>2</a:t>
            </a:r>
            <a:r>
              <a:rPr lang="fr-CH" sz="2400">
                <a:solidFill>
                  <a:schemeClr val="tx1"/>
                </a:solidFill>
              </a:rPr>
              <a:t>  et  y = 74 = (0100 1010)</a:t>
            </a:r>
            <a:r>
              <a:rPr lang="fr-CH" sz="2400" baseline="-25000">
                <a:solidFill>
                  <a:schemeClr val="tx1"/>
                </a:solidFill>
              </a:rPr>
              <a:t>2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3124200" y="1447800"/>
            <a:ext cx="149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2</a:t>
            </a:r>
            <a:r>
              <a:rPr lang="en-GB" sz="2400">
                <a:solidFill>
                  <a:schemeClr val="tx2"/>
                </a:solidFill>
              </a:rPr>
              <a:t> + 1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3981450" y="20574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+ (x</a:t>
            </a:r>
            <a:r>
              <a:rPr lang="en-GB" sz="2400" baseline="30000">
                <a:solidFill>
                  <a:schemeClr val="tx2"/>
                </a:solidFill>
              </a:rPr>
              <a:t>6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x)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457200" y="2057400"/>
            <a:ext cx="87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  <a:sym typeface="Symbol" pitchFamily="18" charset="2"/>
              </a:rPr>
              <a:t>x  y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362200" y="2438400"/>
            <a:ext cx="229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 = x</a:t>
            </a:r>
            <a:r>
              <a:rPr lang="en-GB" sz="2400" baseline="30000">
                <a:solidFill>
                  <a:schemeClr val="tx2"/>
                </a:solidFill>
              </a:rPr>
              <a:t>6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2</a:t>
            </a:r>
            <a:r>
              <a:rPr lang="en-GB" sz="2400">
                <a:solidFill>
                  <a:schemeClr val="tx2"/>
                </a:solidFill>
              </a:rPr>
              <a:t> + x + 1</a:t>
            </a: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2362200" y="2057400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(x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2</a:t>
            </a:r>
            <a:r>
              <a:rPr lang="en-GB" sz="2400">
                <a:solidFill>
                  <a:schemeClr val="tx2"/>
                </a:solidFill>
              </a:rPr>
              <a:t> + 1)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6324600" y="1447800"/>
            <a:ext cx="149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x</a:t>
            </a:r>
            <a:r>
              <a:rPr lang="en-GB" sz="2400" baseline="30000">
                <a:solidFill>
                  <a:schemeClr val="tx2"/>
                </a:solidFill>
              </a:rPr>
              <a:t>6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</a:t>
            </a: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914400" y="2743200"/>
            <a:ext cx="360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</a:rPr>
              <a:t>71                = (0100 0111)</a:t>
            </a:r>
            <a:r>
              <a:rPr lang="fr-CH" sz="2400" baseline="-25000">
                <a:solidFill>
                  <a:schemeClr val="tx1"/>
                </a:solidFill>
              </a:rPr>
              <a:t>2 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3676650" y="3352800"/>
            <a:ext cx="510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. (x</a:t>
            </a:r>
            <a:r>
              <a:rPr lang="en-GB" sz="2400" baseline="30000">
                <a:solidFill>
                  <a:schemeClr val="tx2"/>
                </a:solidFill>
              </a:rPr>
              <a:t>6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x) </a:t>
            </a:r>
            <a:r>
              <a:rPr lang="en-GB" sz="2400">
                <a:solidFill>
                  <a:srgbClr val="F30701"/>
                </a:solidFill>
              </a:rPr>
              <a:t>mod (x</a:t>
            </a:r>
            <a:r>
              <a:rPr lang="en-GB" sz="2400" baseline="30000">
                <a:solidFill>
                  <a:srgbClr val="F30701"/>
                </a:solidFill>
              </a:rPr>
              <a:t>8</a:t>
            </a:r>
            <a:r>
              <a:rPr lang="en-GB" sz="2400">
                <a:solidFill>
                  <a:srgbClr val="F30701"/>
                </a:solidFill>
              </a:rPr>
              <a:t> + x</a:t>
            </a:r>
            <a:r>
              <a:rPr lang="en-GB" sz="2400" baseline="30000">
                <a:solidFill>
                  <a:srgbClr val="F30701"/>
                </a:solidFill>
              </a:rPr>
              <a:t>4</a:t>
            </a:r>
            <a:r>
              <a:rPr lang="en-GB" sz="2400">
                <a:solidFill>
                  <a:srgbClr val="F30701"/>
                </a:solidFill>
              </a:rPr>
              <a:t> + x</a:t>
            </a:r>
            <a:r>
              <a:rPr lang="en-GB" sz="2400" baseline="30000">
                <a:solidFill>
                  <a:srgbClr val="F30701"/>
                </a:solidFill>
              </a:rPr>
              <a:t>3</a:t>
            </a:r>
            <a:r>
              <a:rPr lang="en-GB" sz="2400">
                <a:solidFill>
                  <a:srgbClr val="F30701"/>
                </a:solidFill>
              </a:rPr>
              <a:t> + x + 1)</a:t>
            </a: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2057400" y="3352800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(x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2</a:t>
            </a:r>
            <a:r>
              <a:rPr lang="en-GB" sz="2400">
                <a:solidFill>
                  <a:schemeClr val="tx2"/>
                </a:solidFill>
              </a:rPr>
              <a:t> + 1)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2055813" y="3733800"/>
            <a:ext cx="596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= (x</a:t>
            </a:r>
            <a:r>
              <a:rPr lang="en-GB" sz="2400" baseline="30000">
                <a:solidFill>
                  <a:schemeClr val="tx2"/>
                </a:solidFill>
              </a:rPr>
              <a:t>9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8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6</a:t>
            </a:r>
            <a:r>
              <a:rPr lang="en-GB" sz="2400">
                <a:solidFill>
                  <a:schemeClr val="tx2"/>
                </a:solidFill>
              </a:rPr>
              <a:t>)  + (x</a:t>
            </a:r>
            <a:r>
              <a:rPr lang="en-GB" sz="2400" baseline="30000">
                <a:solidFill>
                  <a:schemeClr val="tx2"/>
                </a:solidFill>
              </a:rPr>
              <a:t>6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5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)  + (x</a:t>
            </a:r>
            <a:r>
              <a:rPr lang="en-GB" sz="2400" baseline="30000">
                <a:solidFill>
                  <a:schemeClr val="tx2"/>
                </a:solidFill>
              </a:rPr>
              <a:t>4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x)</a:t>
            </a:r>
          </a:p>
          <a:p>
            <a:pPr algn="l"/>
            <a:r>
              <a:rPr lang="en-GB" sz="2400">
                <a:solidFill>
                  <a:srgbClr val="F30701"/>
                </a:solidFill>
              </a:rPr>
              <a:t>    mod (x</a:t>
            </a:r>
            <a:r>
              <a:rPr lang="en-GB" sz="2400" baseline="30000">
                <a:solidFill>
                  <a:srgbClr val="F30701"/>
                </a:solidFill>
              </a:rPr>
              <a:t>8</a:t>
            </a:r>
            <a:r>
              <a:rPr lang="en-GB" sz="2400">
                <a:solidFill>
                  <a:srgbClr val="F30701"/>
                </a:solidFill>
              </a:rPr>
              <a:t> + x</a:t>
            </a:r>
            <a:r>
              <a:rPr lang="en-GB" sz="2400" baseline="30000">
                <a:solidFill>
                  <a:srgbClr val="F30701"/>
                </a:solidFill>
              </a:rPr>
              <a:t>4</a:t>
            </a:r>
            <a:r>
              <a:rPr lang="en-GB" sz="2400">
                <a:solidFill>
                  <a:srgbClr val="F30701"/>
                </a:solidFill>
              </a:rPr>
              <a:t> + x</a:t>
            </a:r>
            <a:r>
              <a:rPr lang="en-GB" sz="2400" baseline="30000">
                <a:solidFill>
                  <a:srgbClr val="F30701"/>
                </a:solidFill>
              </a:rPr>
              <a:t>3</a:t>
            </a:r>
            <a:r>
              <a:rPr lang="en-GB" sz="2400">
                <a:solidFill>
                  <a:srgbClr val="F30701"/>
                </a:solidFill>
              </a:rPr>
              <a:t> + x + 1)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2032000" y="4435475"/>
            <a:ext cx="635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= (x</a:t>
            </a:r>
            <a:r>
              <a:rPr lang="en-GB" sz="2400" baseline="30000">
                <a:solidFill>
                  <a:schemeClr val="tx2"/>
                </a:solidFill>
              </a:rPr>
              <a:t>9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8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5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4</a:t>
            </a:r>
            <a:r>
              <a:rPr lang="en-GB" sz="2400">
                <a:solidFill>
                  <a:schemeClr val="tx2"/>
                </a:solidFill>
              </a:rPr>
              <a:t> + x)</a:t>
            </a:r>
            <a:r>
              <a:rPr lang="en-GB" sz="2400">
                <a:solidFill>
                  <a:srgbClr val="F30701"/>
                </a:solidFill>
              </a:rPr>
              <a:t> mod (x</a:t>
            </a:r>
            <a:r>
              <a:rPr lang="en-GB" sz="2400" baseline="30000">
                <a:solidFill>
                  <a:srgbClr val="F30701"/>
                </a:solidFill>
              </a:rPr>
              <a:t>8</a:t>
            </a:r>
            <a:r>
              <a:rPr lang="en-GB" sz="2400">
                <a:solidFill>
                  <a:srgbClr val="F30701"/>
                </a:solidFill>
              </a:rPr>
              <a:t> + x</a:t>
            </a:r>
            <a:r>
              <a:rPr lang="en-GB" sz="2400" baseline="30000">
                <a:solidFill>
                  <a:srgbClr val="F30701"/>
                </a:solidFill>
              </a:rPr>
              <a:t>4</a:t>
            </a:r>
            <a:r>
              <a:rPr lang="en-GB" sz="2400">
                <a:solidFill>
                  <a:srgbClr val="F30701"/>
                </a:solidFill>
              </a:rPr>
              <a:t> + x</a:t>
            </a:r>
            <a:r>
              <a:rPr lang="en-GB" sz="2400" baseline="30000">
                <a:solidFill>
                  <a:srgbClr val="F30701"/>
                </a:solidFill>
              </a:rPr>
              <a:t>3</a:t>
            </a:r>
            <a:r>
              <a:rPr lang="en-GB" sz="2400">
                <a:solidFill>
                  <a:srgbClr val="F30701"/>
                </a:solidFill>
              </a:rPr>
              <a:t> + x + 1)</a:t>
            </a:r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2057400" y="4868863"/>
            <a:ext cx="279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tx2"/>
                </a:solidFill>
              </a:rPr>
              <a:t>= x</a:t>
            </a:r>
            <a:r>
              <a:rPr lang="en-GB" sz="2400" baseline="30000">
                <a:solidFill>
                  <a:schemeClr val="tx2"/>
                </a:solidFill>
              </a:rPr>
              <a:t>4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3</a:t>
            </a:r>
            <a:r>
              <a:rPr lang="en-GB" sz="2400">
                <a:solidFill>
                  <a:schemeClr val="tx2"/>
                </a:solidFill>
              </a:rPr>
              <a:t> + x</a:t>
            </a:r>
            <a:r>
              <a:rPr lang="en-GB" sz="2400" baseline="30000">
                <a:solidFill>
                  <a:schemeClr val="tx2"/>
                </a:solidFill>
              </a:rPr>
              <a:t>2</a:t>
            </a:r>
            <a:r>
              <a:rPr lang="en-GB" sz="2400">
                <a:solidFill>
                  <a:schemeClr val="tx2"/>
                </a:solidFill>
              </a:rPr>
              <a:t> + x + 1</a:t>
            </a:r>
            <a:endParaRPr lang="en-GB" sz="2400">
              <a:solidFill>
                <a:srgbClr val="F30701"/>
              </a:solidFill>
            </a:endParaRP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533400" y="5249863"/>
            <a:ext cx="360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</a:rPr>
              <a:t>31                = (0001 1111)</a:t>
            </a:r>
            <a:r>
              <a:rPr lang="fr-CH" sz="2400" baseline="-25000">
                <a:solidFill>
                  <a:schemeClr val="tx1"/>
                </a:solidFill>
              </a:rPr>
              <a:t>2 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352276" name="Rectangle 20"/>
          <p:cNvSpPr>
            <a:spLocks noChangeArrowheads="1"/>
          </p:cNvSpPr>
          <p:nvPr/>
        </p:nvSpPr>
        <p:spPr bwMode="auto">
          <a:xfrm>
            <a:off x="8839200" y="5105400"/>
            <a:ext cx="3048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autoUpdateAnimBg="0"/>
      <p:bldP spid="352260" grpId="0" autoUpdateAnimBg="0"/>
      <p:bldP spid="352261" grpId="0" autoUpdateAnimBg="0"/>
      <p:bldP spid="352262" grpId="0" autoUpdateAnimBg="0"/>
      <p:bldP spid="352263" grpId="0" autoUpdateAnimBg="0"/>
      <p:bldP spid="352264" grpId="0" autoUpdateAnimBg="0"/>
      <p:bldP spid="352265" grpId="0" autoUpdateAnimBg="0"/>
      <p:bldP spid="352266" grpId="0" autoUpdateAnimBg="0"/>
      <p:bldP spid="352267" grpId="0" autoUpdateAnimBg="0"/>
      <p:bldP spid="352268" grpId="0" autoUpdateAnimBg="0"/>
      <p:bldP spid="352269" grpId="0" autoUpdateAnimBg="0"/>
      <p:bldP spid="352270" grpId="0" autoUpdateAnimBg="0"/>
      <p:bldP spid="352271" grpId="0" autoUpdateAnimBg="0"/>
      <p:bldP spid="352272" grpId="0" animBg="1"/>
      <p:bldP spid="352273" grpId="0" animBg="1"/>
      <p:bldP spid="352274" grpId="0" autoUpdateAnimBg="0"/>
      <p:bldP spid="35227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hiffrement AES</a:t>
            </a:r>
            <a:endParaRPr lang="en-US" dirty="0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04800" y="2362200"/>
            <a:ext cx="1219200" cy="1066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/>
              <a:t>m</a:t>
            </a:r>
            <a:r>
              <a:rPr lang="fr-CH" sz="2000" dirty="0" smtClean="0">
                <a:solidFill>
                  <a:schemeClr val="tx1"/>
                </a:solidFill>
              </a:rPr>
              <a:t>essage</a:t>
            </a:r>
          </a:p>
          <a:p>
            <a:pPr algn="ctr"/>
            <a:r>
              <a:rPr lang="fr-CH" sz="2000" dirty="0"/>
              <a:t>e</a:t>
            </a:r>
            <a:r>
              <a:rPr lang="fr-CH" sz="2000" dirty="0" smtClean="0"/>
              <a:t>n clair</a:t>
            </a:r>
            <a:endParaRPr lang="fr-CH" sz="2000" dirty="0">
              <a:solidFill>
                <a:schemeClr val="tx1"/>
              </a:solidFill>
            </a:endParaRPr>
          </a:p>
          <a:p>
            <a:pPr algn="ctr"/>
            <a:r>
              <a:rPr lang="fr-CH" sz="2000" dirty="0">
                <a:solidFill>
                  <a:schemeClr val="tx1"/>
                </a:solidFill>
              </a:rPr>
              <a:t>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2438400" y="1524000"/>
            <a:ext cx="3352800" cy="2895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fr-CH" sz="2400" dirty="0"/>
              <a:t>r</a:t>
            </a:r>
            <a:r>
              <a:rPr lang="fr-CH" sz="2400" dirty="0" smtClean="0">
                <a:solidFill>
                  <a:schemeClr val="tx1"/>
                </a:solidFill>
              </a:rPr>
              <a:t>épéter N fois</a:t>
            </a:r>
            <a:endParaRPr lang="fr-CH" sz="2400" dirty="0">
              <a:solidFill>
                <a:schemeClr val="tx1"/>
              </a:solidFill>
            </a:endParaRPr>
          </a:p>
          <a:p>
            <a:pPr algn="ctr"/>
            <a:r>
              <a:rPr lang="fr-CH" sz="2400" dirty="0" smtClean="0">
                <a:solidFill>
                  <a:schemeClr val="tx1"/>
                </a:solidFill>
              </a:rPr>
              <a:t>les mêmes</a:t>
            </a:r>
            <a:endParaRPr lang="fr-CH" sz="2400" dirty="0">
              <a:solidFill>
                <a:schemeClr val="tx1"/>
              </a:solidFill>
            </a:endParaRPr>
          </a:p>
          <a:p>
            <a:pPr algn="ctr"/>
            <a:r>
              <a:rPr lang="fr-CH" sz="2400" dirty="0">
                <a:solidFill>
                  <a:schemeClr val="tx1"/>
                </a:solidFill>
              </a:rPr>
              <a:t>transformations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6858000" y="2362200"/>
            <a:ext cx="12192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m</a:t>
            </a:r>
            <a:r>
              <a:rPr lang="fr-CH" sz="2000" dirty="0" smtClean="0">
                <a:solidFill>
                  <a:schemeClr val="bg1"/>
                </a:solidFill>
              </a:rPr>
              <a:t>essage</a:t>
            </a:r>
          </a:p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chiffré</a:t>
            </a:r>
            <a:endParaRPr lang="fr-CH" sz="2000" dirty="0">
              <a:solidFill>
                <a:schemeClr val="bg1"/>
              </a:solidFill>
            </a:endParaRPr>
          </a:p>
          <a:p>
            <a:pPr algn="ctr"/>
            <a:r>
              <a:rPr lang="fr-CH" sz="20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86" name="AutoShape 6"/>
          <p:cNvSpPr>
            <a:spLocks noChangeArrowheads="1"/>
          </p:cNvSpPr>
          <p:nvPr/>
        </p:nvSpPr>
        <p:spPr bwMode="auto">
          <a:xfrm>
            <a:off x="1676400" y="2743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7" name="AutoShape 7"/>
          <p:cNvSpPr>
            <a:spLocks noChangeArrowheads="1"/>
          </p:cNvSpPr>
          <p:nvPr/>
        </p:nvSpPr>
        <p:spPr bwMode="auto">
          <a:xfrm>
            <a:off x="6019800" y="2743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304800" y="4953000"/>
            <a:ext cx="1219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clé </a:t>
            </a:r>
            <a:r>
              <a:rPr lang="fr-CH" sz="2000" dirty="0">
                <a:solidFill>
                  <a:schemeClr val="bg1"/>
                </a:solidFill>
              </a:rPr>
              <a:t>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89" name="AutoShape 9"/>
          <p:cNvSpPr>
            <a:spLocks noChangeArrowheads="1"/>
          </p:cNvSpPr>
          <p:nvPr/>
        </p:nvSpPr>
        <p:spPr bwMode="auto">
          <a:xfrm>
            <a:off x="1676400" y="5105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2895600" y="48006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sous-clé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3048000" y="49530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sous-clé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3200400" y="51054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sous-clé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93" name="Rectangle 13"/>
          <p:cNvSpPr>
            <a:spLocks noChangeArrowheads="1"/>
          </p:cNvSpPr>
          <p:nvPr/>
        </p:nvSpPr>
        <p:spPr bwMode="auto">
          <a:xfrm>
            <a:off x="3352800" y="5257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s</a:t>
            </a:r>
            <a:r>
              <a:rPr lang="fr-CH" sz="2000" dirty="0" smtClean="0">
                <a:solidFill>
                  <a:schemeClr val="bg1"/>
                </a:solidFill>
              </a:rPr>
              <a:t>ous-clé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3505200" y="54102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s</a:t>
            </a:r>
            <a:r>
              <a:rPr lang="fr-CH" sz="2000" dirty="0" smtClean="0">
                <a:solidFill>
                  <a:schemeClr val="bg1"/>
                </a:solidFill>
              </a:rPr>
              <a:t>ous-clé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3295" name="Rectangle 15"/>
          <p:cNvSpPr>
            <a:spLocks noChangeArrowheads="1"/>
          </p:cNvSpPr>
          <p:nvPr/>
        </p:nvSpPr>
        <p:spPr bwMode="auto">
          <a:xfrm>
            <a:off x="3657600" y="55626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s</a:t>
            </a:r>
            <a:r>
              <a:rPr lang="fr-CH" sz="2000" dirty="0" smtClean="0">
                <a:solidFill>
                  <a:schemeClr val="bg1"/>
                </a:solidFill>
              </a:rPr>
              <a:t>ous-clé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53296" name="Group 16"/>
          <p:cNvGrpSpPr>
            <a:grpSpLocks/>
          </p:cNvGrpSpPr>
          <p:nvPr/>
        </p:nvGrpSpPr>
        <p:grpSpPr bwMode="auto">
          <a:xfrm>
            <a:off x="4800603" y="4724400"/>
            <a:ext cx="2474914" cy="1524000"/>
            <a:chOff x="3024" y="2976"/>
            <a:chExt cx="1559" cy="960"/>
          </a:xfrm>
        </p:grpSpPr>
        <p:sp>
          <p:nvSpPr>
            <p:cNvPr id="353297" name="AutoShape 17"/>
            <p:cNvSpPr>
              <a:spLocks/>
            </p:cNvSpPr>
            <p:nvPr/>
          </p:nvSpPr>
          <p:spPr bwMode="auto">
            <a:xfrm>
              <a:off x="3024" y="2976"/>
              <a:ext cx="192" cy="96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98" name="Text Box 18"/>
            <p:cNvSpPr txBox="1">
              <a:spLocks noChangeArrowheads="1"/>
            </p:cNvSpPr>
            <p:nvPr/>
          </p:nvSpPr>
          <p:spPr bwMode="auto">
            <a:xfrm>
              <a:off x="3302" y="3312"/>
              <a:ext cx="12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chemeClr val="tx1"/>
                  </a:solidFill>
                </a:rPr>
                <a:t>N+1 </a:t>
              </a:r>
              <a:r>
                <a:rPr lang="fr-CH" sz="2400" dirty="0" smtClean="0">
                  <a:solidFill>
                    <a:schemeClr val="tx1"/>
                  </a:solidFill>
                </a:rPr>
                <a:t>sous-clés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3299" name="AutoShape 19"/>
          <p:cNvSpPr>
            <a:spLocks noChangeArrowheads="1"/>
          </p:cNvSpPr>
          <p:nvPr/>
        </p:nvSpPr>
        <p:spPr bwMode="auto">
          <a:xfrm>
            <a:off x="3810000" y="3886200"/>
            <a:ext cx="609600" cy="1295400"/>
          </a:xfrm>
          <a:prstGeom prst="up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301" name="Text Box 21"/>
          <p:cNvSpPr txBox="1">
            <a:spLocks noChangeArrowheads="1"/>
          </p:cNvSpPr>
          <p:nvPr/>
        </p:nvSpPr>
        <p:spPr bwMode="auto">
          <a:xfrm>
            <a:off x="5105400" y="925512"/>
            <a:ext cx="3911255" cy="1196975"/>
          </a:xfrm>
          <a:prstGeom prst="rect">
            <a:avLst/>
          </a:prstGeom>
          <a:solidFill>
            <a:srgbClr val="FBFFD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N </a:t>
            </a:r>
            <a:r>
              <a:rPr lang="fr-CH" sz="2400" dirty="0" smtClean="0">
                <a:solidFill>
                  <a:schemeClr val="tx1"/>
                </a:solidFill>
              </a:rPr>
              <a:t>vaut 10</a:t>
            </a:r>
            <a:r>
              <a:rPr lang="fr-CH" sz="2400" dirty="0">
                <a:solidFill>
                  <a:schemeClr val="tx1"/>
                </a:solidFill>
              </a:rPr>
              <a:t>, 12 </a:t>
            </a:r>
            <a:r>
              <a:rPr lang="fr-CH" sz="2400" dirty="0" smtClean="0">
                <a:solidFill>
                  <a:schemeClr val="tx1"/>
                </a:solidFill>
              </a:rPr>
              <a:t>ou </a:t>
            </a:r>
            <a:r>
              <a:rPr lang="fr-CH" sz="2400" dirty="0">
                <a:solidFill>
                  <a:schemeClr val="tx1"/>
                </a:solidFill>
              </a:rPr>
              <a:t>14</a:t>
            </a:r>
          </a:p>
          <a:p>
            <a:pPr algn="ctr"/>
            <a:r>
              <a:rPr lang="fr-CH" sz="2400" dirty="0"/>
              <a:t>e</a:t>
            </a:r>
            <a:r>
              <a:rPr lang="fr-CH" sz="2400" dirty="0" smtClean="0">
                <a:solidFill>
                  <a:schemeClr val="tx1"/>
                </a:solidFill>
              </a:rPr>
              <a:t>n fonction de la taille </a:t>
            </a:r>
            <a:endParaRPr lang="fr-CH" sz="2400" dirty="0">
              <a:solidFill>
                <a:schemeClr val="tx1"/>
              </a:solidFill>
            </a:endParaRPr>
          </a:p>
          <a:p>
            <a:pPr algn="ctr"/>
            <a:r>
              <a:rPr lang="fr-CH" sz="2400" dirty="0" smtClean="0">
                <a:solidFill>
                  <a:schemeClr val="tx1"/>
                </a:solidFill>
              </a:rPr>
              <a:t>de </a:t>
            </a:r>
            <a:r>
              <a:rPr lang="fr-CH" sz="2400" dirty="0">
                <a:solidFill>
                  <a:schemeClr val="tx1"/>
                </a:solidFill>
              </a:rPr>
              <a:t>M </a:t>
            </a:r>
            <a:r>
              <a:rPr lang="fr-CH" sz="2400" dirty="0" smtClean="0">
                <a:solidFill>
                  <a:schemeClr val="tx1"/>
                </a:solidFill>
              </a:rPr>
              <a:t>et </a:t>
            </a:r>
            <a:r>
              <a:rPr lang="fr-CH" sz="2400" dirty="0">
                <a:solidFill>
                  <a:schemeClr val="tx1"/>
                </a:solidFill>
              </a:rPr>
              <a:t>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105403" y="3810000"/>
            <a:ext cx="3911252" cy="1219200"/>
          </a:xfrm>
          <a:prstGeom prst="wedgeRoundRectCallout">
            <a:avLst>
              <a:gd name="adj1" fmla="val -36906"/>
              <a:gd name="adj2" fmla="val 756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les sous-clés sont ajoutées au bloc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avant la première ronde, 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ensuite, après chaque ronde</a:t>
            </a:r>
          </a:p>
        </p:txBody>
      </p:sp>
    </p:spTree>
    <p:extLst>
      <p:ext uri="{BB962C8B-B14F-4D97-AF65-F5344CB8AC3E}">
        <p14:creationId xmlns:p14="http://schemas.microsoft.com/office/powerpoint/2010/main" val="38361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2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3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nimBg="1" autoUpdateAnimBg="0"/>
      <p:bldP spid="353285" grpId="0" animBg="1" autoUpdateAnimBg="0"/>
      <p:bldP spid="353286" grpId="0" animBg="1"/>
      <p:bldP spid="353287" grpId="0" animBg="1"/>
      <p:bldP spid="353288" grpId="0" animBg="1" autoUpdateAnimBg="0"/>
      <p:bldP spid="353289" grpId="0" animBg="1"/>
      <p:bldP spid="353290" grpId="0" animBg="1" autoUpdateAnimBg="0"/>
      <p:bldP spid="353291" grpId="0" animBg="1" autoUpdateAnimBg="0"/>
      <p:bldP spid="353292" grpId="0" animBg="1" autoUpdateAnimBg="0"/>
      <p:bldP spid="353293" grpId="0" animBg="1" autoUpdateAnimBg="0"/>
      <p:bldP spid="353294" grpId="0" animBg="1" autoUpdateAnimBg="0"/>
      <p:bldP spid="353295" grpId="0" animBg="1" autoUpdateAnimBg="0"/>
      <p:bldP spid="353299" grpId="0" animBg="1"/>
      <p:bldP spid="353301" grpId="0" animBg="1" autoUpdateAnimBg="0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</a:t>
            </a:r>
            <a:r>
              <a:rPr lang="fr-CH" dirty="0" smtClean="0"/>
              <a:t>ransformations de ronde</a:t>
            </a:r>
            <a:endParaRPr lang="en-US" dirty="0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609600" y="2057400"/>
            <a:ext cx="1676400" cy="6858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bloc d’entrée</a:t>
            </a:r>
          </a:p>
          <a:p>
            <a:pPr algn="ctr"/>
            <a:r>
              <a:rPr lang="fr-CH" sz="2000" dirty="0"/>
              <a:t>d</a:t>
            </a:r>
            <a:r>
              <a:rPr lang="fr-CH" sz="2000" dirty="0" smtClean="0"/>
              <a:t>e ronde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609600" y="4495800"/>
            <a:ext cx="1676400" cy="685800"/>
          </a:xfrm>
          <a:prstGeom prst="rect">
            <a:avLst/>
          </a:prstGeom>
          <a:solidFill>
            <a:srgbClr val="E8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000" dirty="0"/>
              <a:t>b</a:t>
            </a:r>
            <a:r>
              <a:rPr lang="fr-CH" sz="2000" dirty="0" smtClean="0">
                <a:solidFill>
                  <a:schemeClr val="tx1"/>
                </a:solidFill>
              </a:rPr>
              <a:t>loc de sortie</a:t>
            </a:r>
          </a:p>
          <a:p>
            <a:pPr algn="ctr"/>
            <a:r>
              <a:rPr lang="fr-CH" sz="2000" dirty="0"/>
              <a:t>d</a:t>
            </a:r>
            <a:r>
              <a:rPr lang="fr-CH" sz="2000" dirty="0" smtClean="0"/>
              <a:t>e ronde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4309" name="AutoShape 5"/>
          <p:cNvSpPr>
            <a:spLocks noChangeArrowheads="1"/>
          </p:cNvSpPr>
          <p:nvPr/>
        </p:nvSpPr>
        <p:spPr bwMode="auto">
          <a:xfrm>
            <a:off x="2286000" y="228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0" name="AutoShape 6"/>
          <p:cNvSpPr>
            <a:spLocks noChangeArrowheads="1"/>
          </p:cNvSpPr>
          <p:nvPr/>
        </p:nvSpPr>
        <p:spPr bwMode="auto">
          <a:xfrm>
            <a:off x="4724400" y="228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1" name="AutoShape 7"/>
          <p:cNvSpPr>
            <a:spLocks noChangeArrowheads="1"/>
          </p:cNvSpPr>
          <p:nvPr/>
        </p:nvSpPr>
        <p:spPr bwMode="auto">
          <a:xfrm flipH="1">
            <a:off x="2286000" y="4648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2" name="AutoShape 8"/>
          <p:cNvSpPr>
            <a:spLocks noChangeArrowheads="1"/>
          </p:cNvSpPr>
          <p:nvPr/>
        </p:nvSpPr>
        <p:spPr bwMode="auto">
          <a:xfrm flipH="1">
            <a:off x="4724400" y="4648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3" name="AutoShape 9"/>
          <p:cNvSpPr>
            <a:spLocks noChangeArrowheads="1"/>
          </p:cNvSpPr>
          <p:nvPr/>
        </p:nvSpPr>
        <p:spPr bwMode="auto">
          <a:xfrm rot="16200000" flipH="1">
            <a:off x="5943600" y="3581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2590800" y="841593"/>
            <a:ext cx="2279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ctr">
              <a:buAutoNum type="arabicParenR"/>
            </a:pPr>
            <a:r>
              <a:rPr lang="fr-CH" sz="2400" dirty="0"/>
              <a:t>s</a:t>
            </a:r>
            <a:r>
              <a:rPr lang="fr-CH" sz="2400" dirty="0" smtClean="0">
                <a:solidFill>
                  <a:schemeClr val="tx1"/>
                </a:solidFill>
              </a:rPr>
              <a:t>ubstitution</a:t>
            </a:r>
          </a:p>
          <a:p>
            <a:pPr algn="ctr"/>
            <a:r>
              <a:rPr lang="fr-CH" sz="2400" dirty="0"/>
              <a:t>d</a:t>
            </a:r>
            <a:r>
              <a:rPr lang="fr-CH" sz="2400" dirty="0" smtClean="0"/>
              <a:t>’octets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5521887" y="845403"/>
            <a:ext cx="17828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2) </a:t>
            </a:r>
            <a:r>
              <a:rPr lang="fr-CH" sz="2400" dirty="0"/>
              <a:t>d</a:t>
            </a:r>
            <a:r>
              <a:rPr lang="fr-CH" sz="2400" dirty="0" smtClean="0">
                <a:solidFill>
                  <a:schemeClr val="tx1"/>
                </a:solidFill>
              </a:rPr>
              <a:t>écalage</a:t>
            </a:r>
          </a:p>
          <a:p>
            <a:pPr algn="ctr"/>
            <a:r>
              <a:rPr lang="fr-CH" sz="2400" dirty="0" smtClean="0"/>
              <a:t>de lignes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5504834" y="5715000"/>
            <a:ext cx="18020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3) </a:t>
            </a:r>
            <a:r>
              <a:rPr lang="fr-CH" sz="2400" dirty="0"/>
              <a:t>m</a:t>
            </a:r>
            <a:r>
              <a:rPr lang="fr-CH" sz="2400" dirty="0" smtClean="0">
                <a:solidFill>
                  <a:schemeClr val="tx1"/>
                </a:solidFill>
              </a:rPr>
              <a:t>élange</a:t>
            </a:r>
          </a:p>
          <a:p>
            <a:pPr algn="ctr"/>
            <a:r>
              <a:rPr lang="fr-CH" sz="2400" dirty="0"/>
              <a:t>c</a:t>
            </a:r>
            <a:r>
              <a:rPr lang="fr-CH" sz="2400" dirty="0" smtClean="0"/>
              <a:t>e colonnes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2489200" y="5638800"/>
            <a:ext cx="231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4) </a:t>
            </a:r>
            <a:r>
              <a:rPr lang="fr-CH" sz="2400" dirty="0"/>
              <a:t>a</a:t>
            </a:r>
            <a:r>
              <a:rPr lang="fr-CH" sz="2400" dirty="0" smtClean="0">
                <a:solidFill>
                  <a:schemeClr val="tx1"/>
                </a:solidFill>
              </a:rPr>
              <a:t>joute de la</a:t>
            </a:r>
          </a:p>
          <a:p>
            <a:pPr algn="ctr"/>
            <a:r>
              <a:rPr lang="fr-CH" sz="2400" dirty="0"/>
              <a:t>c</a:t>
            </a:r>
            <a:r>
              <a:rPr lang="fr-CH" sz="2400" dirty="0" smtClean="0"/>
              <a:t>lé de ronde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54318" name="Group 14"/>
          <p:cNvGrpSpPr>
            <a:grpSpLocks/>
          </p:cNvGrpSpPr>
          <p:nvPr/>
        </p:nvGrpSpPr>
        <p:grpSpPr bwMode="auto">
          <a:xfrm>
            <a:off x="2895600" y="3951288"/>
            <a:ext cx="1676400" cy="1687512"/>
            <a:chOff x="1824" y="2489"/>
            <a:chExt cx="1056" cy="1063"/>
          </a:xfrm>
        </p:grpSpPr>
        <p:sp>
          <p:nvSpPr>
            <p:cNvPr id="354319" name="Rectangle 15"/>
            <p:cNvSpPr>
              <a:spLocks noChangeArrowheads="1"/>
            </p:cNvSpPr>
            <p:nvPr/>
          </p:nvSpPr>
          <p:spPr bwMode="auto">
            <a:xfrm>
              <a:off x="1824" y="2544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20" name="Group 16"/>
            <p:cNvGrpSpPr>
              <a:grpSpLocks/>
            </p:cNvGrpSpPr>
            <p:nvPr/>
          </p:nvGrpSpPr>
          <p:grpSpPr bwMode="auto">
            <a:xfrm>
              <a:off x="2064" y="2736"/>
              <a:ext cx="580" cy="624"/>
              <a:chOff x="1440" y="2160"/>
              <a:chExt cx="192" cy="192"/>
            </a:xfrm>
          </p:grpSpPr>
          <p:sp>
            <p:nvSpPr>
              <p:cNvPr id="354321" name="Oval 17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2" name="Line 18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3" name="Line 19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24" name="Group 20"/>
            <p:cNvGrpSpPr>
              <a:grpSpLocks/>
            </p:cNvGrpSpPr>
            <p:nvPr/>
          </p:nvGrpSpPr>
          <p:grpSpPr bwMode="auto">
            <a:xfrm>
              <a:off x="2398" y="2489"/>
              <a:ext cx="290" cy="727"/>
              <a:chOff x="4420" y="385"/>
              <a:chExt cx="290" cy="727"/>
            </a:xfrm>
          </p:grpSpPr>
          <p:sp>
            <p:nvSpPr>
              <p:cNvPr id="354325" name="Freeform 21"/>
              <p:cNvSpPr>
                <a:spLocks/>
              </p:cNvSpPr>
              <p:nvPr/>
            </p:nvSpPr>
            <p:spPr bwMode="auto">
              <a:xfrm>
                <a:off x="4480" y="385"/>
                <a:ext cx="230" cy="207"/>
              </a:xfrm>
              <a:custGeom>
                <a:avLst/>
                <a:gdLst>
                  <a:gd name="T0" fmla="*/ 335 w 688"/>
                  <a:gd name="T1" fmla="*/ 535 h 621"/>
                  <a:gd name="T2" fmla="*/ 368 w 688"/>
                  <a:gd name="T3" fmla="*/ 564 h 621"/>
                  <a:gd name="T4" fmla="*/ 425 w 688"/>
                  <a:gd name="T5" fmla="*/ 598 h 621"/>
                  <a:gd name="T6" fmla="*/ 500 w 688"/>
                  <a:gd name="T7" fmla="*/ 621 h 621"/>
                  <a:gd name="T8" fmla="*/ 562 w 688"/>
                  <a:gd name="T9" fmla="*/ 621 h 621"/>
                  <a:gd name="T10" fmla="*/ 614 w 688"/>
                  <a:gd name="T11" fmla="*/ 598 h 621"/>
                  <a:gd name="T12" fmla="*/ 661 w 688"/>
                  <a:gd name="T13" fmla="*/ 564 h 621"/>
                  <a:gd name="T14" fmla="*/ 688 w 688"/>
                  <a:gd name="T15" fmla="*/ 526 h 621"/>
                  <a:gd name="T16" fmla="*/ 688 w 688"/>
                  <a:gd name="T17" fmla="*/ 470 h 621"/>
                  <a:gd name="T18" fmla="*/ 684 w 688"/>
                  <a:gd name="T19" fmla="*/ 422 h 621"/>
                  <a:gd name="T20" fmla="*/ 670 w 688"/>
                  <a:gd name="T21" fmla="*/ 381 h 621"/>
                  <a:gd name="T22" fmla="*/ 627 w 688"/>
                  <a:gd name="T23" fmla="*/ 342 h 621"/>
                  <a:gd name="T24" fmla="*/ 590 w 688"/>
                  <a:gd name="T25" fmla="*/ 316 h 621"/>
                  <a:gd name="T26" fmla="*/ 533 w 688"/>
                  <a:gd name="T27" fmla="*/ 303 h 621"/>
                  <a:gd name="T28" fmla="*/ 505 w 688"/>
                  <a:gd name="T29" fmla="*/ 299 h 621"/>
                  <a:gd name="T30" fmla="*/ 557 w 688"/>
                  <a:gd name="T31" fmla="*/ 273 h 621"/>
                  <a:gd name="T32" fmla="*/ 600 w 688"/>
                  <a:gd name="T33" fmla="*/ 217 h 621"/>
                  <a:gd name="T34" fmla="*/ 609 w 688"/>
                  <a:gd name="T35" fmla="*/ 187 h 621"/>
                  <a:gd name="T36" fmla="*/ 609 w 688"/>
                  <a:gd name="T37" fmla="*/ 136 h 621"/>
                  <a:gd name="T38" fmla="*/ 600 w 688"/>
                  <a:gd name="T39" fmla="*/ 98 h 621"/>
                  <a:gd name="T40" fmla="*/ 557 w 688"/>
                  <a:gd name="T41" fmla="*/ 64 h 621"/>
                  <a:gd name="T42" fmla="*/ 519 w 688"/>
                  <a:gd name="T43" fmla="*/ 25 h 621"/>
                  <a:gd name="T44" fmla="*/ 453 w 688"/>
                  <a:gd name="T45" fmla="*/ 12 h 621"/>
                  <a:gd name="T46" fmla="*/ 406 w 688"/>
                  <a:gd name="T47" fmla="*/ 4 h 621"/>
                  <a:gd name="T48" fmla="*/ 364 w 688"/>
                  <a:gd name="T49" fmla="*/ 0 h 621"/>
                  <a:gd name="T50" fmla="*/ 298 w 688"/>
                  <a:gd name="T51" fmla="*/ 29 h 621"/>
                  <a:gd name="T52" fmla="*/ 264 w 688"/>
                  <a:gd name="T53" fmla="*/ 64 h 621"/>
                  <a:gd name="T54" fmla="*/ 246 w 688"/>
                  <a:gd name="T55" fmla="*/ 106 h 621"/>
                  <a:gd name="T56" fmla="*/ 237 w 688"/>
                  <a:gd name="T57" fmla="*/ 158 h 621"/>
                  <a:gd name="T58" fmla="*/ 237 w 688"/>
                  <a:gd name="T59" fmla="*/ 201 h 621"/>
                  <a:gd name="T60" fmla="*/ 260 w 688"/>
                  <a:gd name="T61" fmla="*/ 222 h 621"/>
                  <a:gd name="T62" fmla="*/ 274 w 688"/>
                  <a:gd name="T63" fmla="*/ 248 h 621"/>
                  <a:gd name="T64" fmla="*/ 213 w 688"/>
                  <a:gd name="T65" fmla="*/ 234 h 621"/>
                  <a:gd name="T66" fmla="*/ 142 w 688"/>
                  <a:gd name="T67" fmla="*/ 230 h 621"/>
                  <a:gd name="T68" fmla="*/ 80 w 688"/>
                  <a:gd name="T69" fmla="*/ 260 h 621"/>
                  <a:gd name="T70" fmla="*/ 43 w 688"/>
                  <a:gd name="T71" fmla="*/ 287 h 621"/>
                  <a:gd name="T72" fmla="*/ 15 w 688"/>
                  <a:gd name="T73" fmla="*/ 320 h 621"/>
                  <a:gd name="T74" fmla="*/ 5 w 688"/>
                  <a:gd name="T75" fmla="*/ 346 h 621"/>
                  <a:gd name="T76" fmla="*/ 0 w 688"/>
                  <a:gd name="T77" fmla="*/ 385 h 621"/>
                  <a:gd name="T78" fmla="*/ 5 w 688"/>
                  <a:gd name="T79" fmla="*/ 422 h 621"/>
                  <a:gd name="T80" fmla="*/ 19 w 688"/>
                  <a:gd name="T81" fmla="*/ 465 h 621"/>
                  <a:gd name="T82" fmla="*/ 52 w 688"/>
                  <a:gd name="T83" fmla="*/ 500 h 621"/>
                  <a:gd name="T84" fmla="*/ 90 w 688"/>
                  <a:gd name="T85" fmla="*/ 521 h 621"/>
                  <a:gd name="T86" fmla="*/ 156 w 688"/>
                  <a:gd name="T87" fmla="*/ 539 h 621"/>
                  <a:gd name="T88" fmla="*/ 189 w 688"/>
                  <a:gd name="T89" fmla="*/ 547 h 621"/>
                  <a:gd name="T90" fmla="*/ 231 w 688"/>
                  <a:gd name="T91" fmla="*/ 543 h 621"/>
                  <a:gd name="T92" fmla="*/ 260 w 688"/>
                  <a:gd name="T93" fmla="*/ 535 h 621"/>
                  <a:gd name="T94" fmla="*/ 278 w 688"/>
                  <a:gd name="T95" fmla="*/ 531 h 621"/>
                  <a:gd name="T96" fmla="*/ 335 w 688"/>
                  <a:gd name="T97" fmla="*/ 535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8" h="621">
                    <a:moveTo>
                      <a:pt x="335" y="535"/>
                    </a:moveTo>
                    <a:lnTo>
                      <a:pt x="368" y="564"/>
                    </a:lnTo>
                    <a:lnTo>
                      <a:pt x="425" y="598"/>
                    </a:lnTo>
                    <a:lnTo>
                      <a:pt x="500" y="621"/>
                    </a:lnTo>
                    <a:lnTo>
                      <a:pt x="562" y="621"/>
                    </a:lnTo>
                    <a:lnTo>
                      <a:pt x="614" y="598"/>
                    </a:lnTo>
                    <a:lnTo>
                      <a:pt x="661" y="564"/>
                    </a:lnTo>
                    <a:lnTo>
                      <a:pt x="688" y="526"/>
                    </a:lnTo>
                    <a:lnTo>
                      <a:pt x="688" y="470"/>
                    </a:lnTo>
                    <a:lnTo>
                      <a:pt x="684" y="422"/>
                    </a:lnTo>
                    <a:lnTo>
                      <a:pt x="670" y="381"/>
                    </a:lnTo>
                    <a:lnTo>
                      <a:pt x="627" y="342"/>
                    </a:lnTo>
                    <a:lnTo>
                      <a:pt x="590" y="316"/>
                    </a:lnTo>
                    <a:lnTo>
                      <a:pt x="533" y="303"/>
                    </a:lnTo>
                    <a:lnTo>
                      <a:pt x="505" y="299"/>
                    </a:lnTo>
                    <a:lnTo>
                      <a:pt x="557" y="273"/>
                    </a:lnTo>
                    <a:lnTo>
                      <a:pt x="600" y="217"/>
                    </a:lnTo>
                    <a:lnTo>
                      <a:pt x="609" y="187"/>
                    </a:lnTo>
                    <a:lnTo>
                      <a:pt x="609" y="136"/>
                    </a:lnTo>
                    <a:lnTo>
                      <a:pt x="600" y="98"/>
                    </a:lnTo>
                    <a:lnTo>
                      <a:pt x="557" y="64"/>
                    </a:lnTo>
                    <a:lnTo>
                      <a:pt x="519" y="25"/>
                    </a:lnTo>
                    <a:lnTo>
                      <a:pt x="453" y="12"/>
                    </a:lnTo>
                    <a:lnTo>
                      <a:pt x="406" y="4"/>
                    </a:lnTo>
                    <a:lnTo>
                      <a:pt x="364" y="0"/>
                    </a:lnTo>
                    <a:lnTo>
                      <a:pt x="298" y="29"/>
                    </a:lnTo>
                    <a:lnTo>
                      <a:pt x="264" y="64"/>
                    </a:lnTo>
                    <a:lnTo>
                      <a:pt x="246" y="106"/>
                    </a:lnTo>
                    <a:lnTo>
                      <a:pt x="237" y="158"/>
                    </a:lnTo>
                    <a:lnTo>
                      <a:pt x="237" y="201"/>
                    </a:lnTo>
                    <a:lnTo>
                      <a:pt x="260" y="222"/>
                    </a:lnTo>
                    <a:lnTo>
                      <a:pt x="274" y="248"/>
                    </a:lnTo>
                    <a:lnTo>
                      <a:pt x="213" y="234"/>
                    </a:lnTo>
                    <a:lnTo>
                      <a:pt x="142" y="230"/>
                    </a:lnTo>
                    <a:lnTo>
                      <a:pt x="80" y="260"/>
                    </a:lnTo>
                    <a:lnTo>
                      <a:pt x="43" y="287"/>
                    </a:lnTo>
                    <a:lnTo>
                      <a:pt x="15" y="320"/>
                    </a:lnTo>
                    <a:lnTo>
                      <a:pt x="5" y="346"/>
                    </a:lnTo>
                    <a:lnTo>
                      <a:pt x="0" y="385"/>
                    </a:lnTo>
                    <a:lnTo>
                      <a:pt x="5" y="422"/>
                    </a:lnTo>
                    <a:lnTo>
                      <a:pt x="19" y="465"/>
                    </a:lnTo>
                    <a:lnTo>
                      <a:pt x="52" y="500"/>
                    </a:lnTo>
                    <a:lnTo>
                      <a:pt x="90" y="521"/>
                    </a:lnTo>
                    <a:lnTo>
                      <a:pt x="156" y="539"/>
                    </a:lnTo>
                    <a:lnTo>
                      <a:pt x="189" y="547"/>
                    </a:lnTo>
                    <a:lnTo>
                      <a:pt x="231" y="543"/>
                    </a:lnTo>
                    <a:lnTo>
                      <a:pt x="260" y="535"/>
                    </a:lnTo>
                    <a:lnTo>
                      <a:pt x="278" y="531"/>
                    </a:lnTo>
                    <a:lnTo>
                      <a:pt x="335" y="53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6" name="Freeform 22"/>
              <p:cNvSpPr>
                <a:spLocks/>
              </p:cNvSpPr>
              <p:nvPr/>
            </p:nvSpPr>
            <p:spPr bwMode="auto">
              <a:xfrm>
                <a:off x="4470" y="388"/>
                <a:ext cx="229" cy="206"/>
              </a:xfrm>
              <a:custGeom>
                <a:avLst/>
                <a:gdLst>
                  <a:gd name="T0" fmla="*/ 334 w 688"/>
                  <a:gd name="T1" fmla="*/ 537 h 617"/>
                  <a:gd name="T2" fmla="*/ 371 w 688"/>
                  <a:gd name="T3" fmla="*/ 562 h 617"/>
                  <a:gd name="T4" fmla="*/ 424 w 688"/>
                  <a:gd name="T5" fmla="*/ 596 h 617"/>
                  <a:gd name="T6" fmla="*/ 499 w 688"/>
                  <a:gd name="T7" fmla="*/ 617 h 617"/>
                  <a:gd name="T8" fmla="*/ 565 w 688"/>
                  <a:gd name="T9" fmla="*/ 617 h 617"/>
                  <a:gd name="T10" fmla="*/ 612 w 688"/>
                  <a:gd name="T11" fmla="*/ 601 h 617"/>
                  <a:gd name="T12" fmla="*/ 664 w 688"/>
                  <a:gd name="T13" fmla="*/ 562 h 617"/>
                  <a:gd name="T14" fmla="*/ 688 w 688"/>
                  <a:gd name="T15" fmla="*/ 524 h 617"/>
                  <a:gd name="T16" fmla="*/ 688 w 688"/>
                  <a:gd name="T17" fmla="*/ 472 h 617"/>
                  <a:gd name="T18" fmla="*/ 688 w 688"/>
                  <a:gd name="T19" fmla="*/ 420 h 617"/>
                  <a:gd name="T20" fmla="*/ 669 w 688"/>
                  <a:gd name="T21" fmla="*/ 377 h 617"/>
                  <a:gd name="T22" fmla="*/ 626 w 688"/>
                  <a:gd name="T23" fmla="*/ 344 h 617"/>
                  <a:gd name="T24" fmla="*/ 589 w 688"/>
                  <a:gd name="T25" fmla="*/ 314 h 617"/>
                  <a:gd name="T26" fmla="*/ 532 w 688"/>
                  <a:gd name="T27" fmla="*/ 305 h 617"/>
                  <a:gd name="T28" fmla="*/ 508 w 688"/>
                  <a:gd name="T29" fmla="*/ 297 h 617"/>
                  <a:gd name="T30" fmla="*/ 555 w 688"/>
                  <a:gd name="T31" fmla="*/ 275 h 617"/>
                  <a:gd name="T32" fmla="*/ 603 w 688"/>
                  <a:gd name="T33" fmla="*/ 215 h 617"/>
                  <a:gd name="T34" fmla="*/ 608 w 688"/>
                  <a:gd name="T35" fmla="*/ 189 h 617"/>
                  <a:gd name="T36" fmla="*/ 608 w 688"/>
                  <a:gd name="T37" fmla="*/ 134 h 617"/>
                  <a:gd name="T38" fmla="*/ 598 w 688"/>
                  <a:gd name="T39" fmla="*/ 100 h 617"/>
                  <a:gd name="T40" fmla="*/ 555 w 688"/>
                  <a:gd name="T41" fmla="*/ 61 h 617"/>
                  <a:gd name="T42" fmla="*/ 518 w 688"/>
                  <a:gd name="T43" fmla="*/ 27 h 617"/>
                  <a:gd name="T44" fmla="*/ 452 w 688"/>
                  <a:gd name="T45" fmla="*/ 10 h 617"/>
                  <a:gd name="T46" fmla="*/ 410 w 688"/>
                  <a:gd name="T47" fmla="*/ 0 h 617"/>
                  <a:gd name="T48" fmla="*/ 363 w 688"/>
                  <a:gd name="T49" fmla="*/ 0 h 617"/>
                  <a:gd name="T50" fmla="*/ 296 w 688"/>
                  <a:gd name="T51" fmla="*/ 31 h 617"/>
                  <a:gd name="T52" fmla="*/ 263 w 688"/>
                  <a:gd name="T53" fmla="*/ 61 h 617"/>
                  <a:gd name="T54" fmla="*/ 249 w 688"/>
                  <a:gd name="T55" fmla="*/ 109 h 617"/>
                  <a:gd name="T56" fmla="*/ 235 w 688"/>
                  <a:gd name="T57" fmla="*/ 156 h 617"/>
                  <a:gd name="T58" fmla="*/ 235 w 688"/>
                  <a:gd name="T59" fmla="*/ 203 h 617"/>
                  <a:gd name="T60" fmla="*/ 259 w 688"/>
                  <a:gd name="T61" fmla="*/ 219 h 617"/>
                  <a:gd name="T62" fmla="*/ 273 w 688"/>
                  <a:gd name="T63" fmla="*/ 250 h 617"/>
                  <a:gd name="T64" fmla="*/ 212 w 688"/>
                  <a:gd name="T65" fmla="*/ 236 h 617"/>
                  <a:gd name="T66" fmla="*/ 141 w 688"/>
                  <a:gd name="T67" fmla="*/ 232 h 617"/>
                  <a:gd name="T68" fmla="*/ 79 w 688"/>
                  <a:gd name="T69" fmla="*/ 258 h 617"/>
                  <a:gd name="T70" fmla="*/ 41 w 688"/>
                  <a:gd name="T71" fmla="*/ 283 h 617"/>
                  <a:gd name="T72" fmla="*/ 14 w 688"/>
                  <a:gd name="T73" fmla="*/ 318 h 617"/>
                  <a:gd name="T74" fmla="*/ 8 w 688"/>
                  <a:gd name="T75" fmla="*/ 348 h 617"/>
                  <a:gd name="T76" fmla="*/ 0 w 688"/>
                  <a:gd name="T77" fmla="*/ 387 h 617"/>
                  <a:gd name="T78" fmla="*/ 4 w 688"/>
                  <a:gd name="T79" fmla="*/ 420 h 617"/>
                  <a:gd name="T80" fmla="*/ 18 w 688"/>
                  <a:gd name="T81" fmla="*/ 463 h 617"/>
                  <a:gd name="T82" fmla="*/ 51 w 688"/>
                  <a:gd name="T83" fmla="*/ 498 h 617"/>
                  <a:gd name="T84" fmla="*/ 88 w 688"/>
                  <a:gd name="T85" fmla="*/ 519 h 617"/>
                  <a:gd name="T86" fmla="*/ 159 w 688"/>
                  <a:gd name="T87" fmla="*/ 541 h 617"/>
                  <a:gd name="T88" fmla="*/ 188 w 688"/>
                  <a:gd name="T89" fmla="*/ 549 h 617"/>
                  <a:gd name="T90" fmla="*/ 230 w 688"/>
                  <a:gd name="T91" fmla="*/ 545 h 617"/>
                  <a:gd name="T92" fmla="*/ 263 w 688"/>
                  <a:gd name="T93" fmla="*/ 533 h 617"/>
                  <a:gd name="T94" fmla="*/ 277 w 688"/>
                  <a:gd name="T95" fmla="*/ 529 h 617"/>
                  <a:gd name="T96" fmla="*/ 334 w 688"/>
                  <a:gd name="T97" fmla="*/ 53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8" h="617">
                    <a:moveTo>
                      <a:pt x="334" y="537"/>
                    </a:moveTo>
                    <a:lnTo>
                      <a:pt x="371" y="562"/>
                    </a:lnTo>
                    <a:lnTo>
                      <a:pt x="424" y="596"/>
                    </a:lnTo>
                    <a:lnTo>
                      <a:pt x="499" y="617"/>
                    </a:lnTo>
                    <a:lnTo>
                      <a:pt x="565" y="617"/>
                    </a:lnTo>
                    <a:lnTo>
                      <a:pt x="612" y="601"/>
                    </a:lnTo>
                    <a:lnTo>
                      <a:pt x="664" y="562"/>
                    </a:lnTo>
                    <a:lnTo>
                      <a:pt x="688" y="524"/>
                    </a:lnTo>
                    <a:lnTo>
                      <a:pt x="688" y="472"/>
                    </a:lnTo>
                    <a:lnTo>
                      <a:pt x="688" y="420"/>
                    </a:lnTo>
                    <a:lnTo>
                      <a:pt x="669" y="377"/>
                    </a:lnTo>
                    <a:lnTo>
                      <a:pt x="626" y="344"/>
                    </a:lnTo>
                    <a:lnTo>
                      <a:pt x="589" y="314"/>
                    </a:lnTo>
                    <a:lnTo>
                      <a:pt x="532" y="305"/>
                    </a:lnTo>
                    <a:lnTo>
                      <a:pt x="508" y="297"/>
                    </a:lnTo>
                    <a:lnTo>
                      <a:pt x="555" y="275"/>
                    </a:lnTo>
                    <a:lnTo>
                      <a:pt x="603" y="215"/>
                    </a:lnTo>
                    <a:lnTo>
                      <a:pt x="608" y="189"/>
                    </a:lnTo>
                    <a:lnTo>
                      <a:pt x="608" y="134"/>
                    </a:lnTo>
                    <a:lnTo>
                      <a:pt x="598" y="100"/>
                    </a:lnTo>
                    <a:lnTo>
                      <a:pt x="555" y="61"/>
                    </a:lnTo>
                    <a:lnTo>
                      <a:pt x="518" y="27"/>
                    </a:lnTo>
                    <a:lnTo>
                      <a:pt x="452" y="10"/>
                    </a:lnTo>
                    <a:lnTo>
                      <a:pt x="410" y="0"/>
                    </a:lnTo>
                    <a:lnTo>
                      <a:pt x="363" y="0"/>
                    </a:lnTo>
                    <a:lnTo>
                      <a:pt x="296" y="31"/>
                    </a:lnTo>
                    <a:lnTo>
                      <a:pt x="263" y="61"/>
                    </a:lnTo>
                    <a:lnTo>
                      <a:pt x="249" y="109"/>
                    </a:lnTo>
                    <a:lnTo>
                      <a:pt x="235" y="156"/>
                    </a:lnTo>
                    <a:lnTo>
                      <a:pt x="235" y="203"/>
                    </a:lnTo>
                    <a:lnTo>
                      <a:pt x="259" y="219"/>
                    </a:lnTo>
                    <a:lnTo>
                      <a:pt x="273" y="250"/>
                    </a:lnTo>
                    <a:lnTo>
                      <a:pt x="212" y="236"/>
                    </a:lnTo>
                    <a:lnTo>
                      <a:pt x="141" y="232"/>
                    </a:lnTo>
                    <a:lnTo>
                      <a:pt x="79" y="258"/>
                    </a:lnTo>
                    <a:lnTo>
                      <a:pt x="41" y="283"/>
                    </a:lnTo>
                    <a:lnTo>
                      <a:pt x="14" y="318"/>
                    </a:lnTo>
                    <a:lnTo>
                      <a:pt x="8" y="348"/>
                    </a:lnTo>
                    <a:lnTo>
                      <a:pt x="0" y="387"/>
                    </a:lnTo>
                    <a:lnTo>
                      <a:pt x="4" y="420"/>
                    </a:lnTo>
                    <a:lnTo>
                      <a:pt x="18" y="463"/>
                    </a:lnTo>
                    <a:lnTo>
                      <a:pt x="51" y="498"/>
                    </a:lnTo>
                    <a:lnTo>
                      <a:pt x="88" y="519"/>
                    </a:lnTo>
                    <a:lnTo>
                      <a:pt x="159" y="541"/>
                    </a:lnTo>
                    <a:lnTo>
                      <a:pt x="188" y="549"/>
                    </a:lnTo>
                    <a:lnTo>
                      <a:pt x="230" y="545"/>
                    </a:lnTo>
                    <a:lnTo>
                      <a:pt x="263" y="533"/>
                    </a:lnTo>
                    <a:lnTo>
                      <a:pt x="277" y="529"/>
                    </a:lnTo>
                    <a:lnTo>
                      <a:pt x="334" y="537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7" name="Freeform 23"/>
              <p:cNvSpPr>
                <a:spLocks/>
              </p:cNvSpPr>
              <p:nvPr/>
            </p:nvSpPr>
            <p:spPr bwMode="auto">
              <a:xfrm>
                <a:off x="4420" y="536"/>
                <a:ext cx="170" cy="576"/>
              </a:xfrm>
              <a:custGeom>
                <a:avLst/>
                <a:gdLst>
                  <a:gd name="T0" fmla="*/ 470 w 510"/>
                  <a:gd name="T1" fmla="*/ 1 h 1728"/>
                  <a:gd name="T2" fmla="*/ 460 w 510"/>
                  <a:gd name="T3" fmla="*/ 0 h 1728"/>
                  <a:gd name="T4" fmla="*/ 452 w 510"/>
                  <a:gd name="T5" fmla="*/ 0 h 1728"/>
                  <a:gd name="T6" fmla="*/ 444 w 510"/>
                  <a:gd name="T7" fmla="*/ 1 h 1728"/>
                  <a:gd name="T8" fmla="*/ 435 w 510"/>
                  <a:gd name="T9" fmla="*/ 5 h 1728"/>
                  <a:gd name="T10" fmla="*/ 427 w 510"/>
                  <a:gd name="T11" fmla="*/ 11 h 1728"/>
                  <a:gd name="T12" fmla="*/ 420 w 510"/>
                  <a:gd name="T13" fmla="*/ 16 h 1728"/>
                  <a:gd name="T14" fmla="*/ 413 w 510"/>
                  <a:gd name="T15" fmla="*/ 23 h 1728"/>
                  <a:gd name="T16" fmla="*/ 410 w 510"/>
                  <a:gd name="T17" fmla="*/ 30 h 1728"/>
                  <a:gd name="T18" fmla="*/ 406 w 510"/>
                  <a:gd name="T19" fmla="*/ 40 h 1728"/>
                  <a:gd name="T20" fmla="*/ 1 w 510"/>
                  <a:gd name="T21" fmla="*/ 1663 h 1728"/>
                  <a:gd name="T22" fmla="*/ 1 w 510"/>
                  <a:gd name="T23" fmla="*/ 1672 h 1728"/>
                  <a:gd name="T24" fmla="*/ 0 w 510"/>
                  <a:gd name="T25" fmla="*/ 1681 h 1728"/>
                  <a:gd name="T26" fmla="*/ 3 w 510"/>
                  <a:gd name="T27" fmla="*/ 1690 h 1728"/>
                  <a:gd name="T28" fmla="*/ 6 w 510"/>
                  <a:gd name="T29" fmla="*/ 1697 h 1728"/>
                  <a:gd name="T30" fmla="*/ 11 w 510"/>
                  <a:gd name="T31" fmla="*/ 1706 h 1728"/>
                  <a:gd name="T32" fmla="*/ 17 w 510"/>
                  <a:gd name="T33" fmla="*/ 1713 h 1728"/>
                  <a:gd name="T34" fmla="*/ 24 w 510"/>
                  <a:gd name="T35" fmla="*/ 1720 h 1728"/>
                  <a:gd name="T36" fmla="*/ 31 w 510"/>
                  <a:gd name="T37" fmla="*/ 1722 h 1728"/>
                  <a:gd name="T38" fmla="*/ 40 w 510"/>
                  <a:gd name="T39" fmla="*/ 1726 h 1728"/>
                  <a:gd name="T40" fmla="*/ 40 w 510"/>
                  <a:gd name="T41" fmla="*/ 1726 h 1728"/>
                  <a:gd name="T42" fmla="*/ 50 w 510"/>
                  <a:gd name="T43" fmla="*/ 1728 h 1728"/>
                  <a:gd name="T44" fmla="*/ 58 w 510"/>
                  <a:gd name="T45" fmla="*/ 1728 h 1728"/>
                  <a:gd name="T46" fmla="*/ 68 w 510"/>
                  <a:gd name="T47" fmla="*/ 1726 h 1728"/>
                  <a:gd name="T48" fmla="*/ 75 w 510"/>
                  <a:gd name="T49" fmla="*/ 1722 h 1728"/>
                  <a:gd name="T50" fmla="*/ 83 w 510"/>
                  <a:gd name="T51" fmla="*/ 1717 h 1728"/>
                  <a:gd name="T52" fmla="*/ 92 w 510"/>
                  <a:gd name="T53" fmla="*/ 1711 h 1728"/>
                  <a:gd name="T54" fmla="*/ 97 w 510"/>
                  <a:gd name="T55" fmla="*/ 1704 h 1728"/>
                  <a:gd name="T56" fmla="*/ 100 w 510"/>
                  <a:gd name="T57" fmla="*/ 1697 h 1728"/>
                  <a:gd name="T58" fmla="*/ 104 w 510"/>
                  <a:gd name="T59" fmla="*/ 1688 h 1728"/>
                  <a:gd name="T60" fmla="*/ 509 w 510"/>
                  <a:gd name="T61" fmla="*/ 65 h 1728"/>
                  <a:gd name="T62" fmla="*/ 510 w 510"/>
                  <a:gd name="T63" fmla="*/ 55 h 1728"/>
                  <a:gd name="T64" fmla="*/ 510 w 510"/>
                  <a:gd name="T65" fmla="*/ 47 h 1728"/>
                  <a:gd name="T66" fmla="*/ 509 w 510"/>
                  <a:gd name="T67" fmla="*/ 38 h 1728"/>
                  <a:gd name="T68" fmla="*/ 505 w 510"/>
                  <a:gd name="T69" fmla="*/ 30 h 1728"/>
                  <a:gd name="T70" fmla="*/ 499 w 510"/>
                  <a:gd name="T71" fmla="*/ 22 h 1728"/>
                  <a:gd name="T72" fmla="*/ 495 w 510"/>
                  <a:gd name="T73" fmla="*/ 15 h 1728"/>
                  <a:gd name="T74" fmla="*/ 486 w 510"/>
                  <a:gd name="T75" fmla="*/ 8 h 1728"/>
                  <a:gd name="T76" fmla="*/ 480 w 510"/>
                  <a:gd name="T77" fmla="*/ 5 h 1728"/>
                  <a:gd name="T78" fmla="*/ 470 w 510"/>
                  <a:gd name="T79" fmla="*/ 1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0" h="1728">
                    <a:moveTo>
                      <a:pt x="470" y="1"/>
                    </a:moveTo>
                    <a:lnTo>
                      <a:pt x="460" y="0"/>
                    </a:lnTo>
                    <a:lnTo>
                      <a:pt x="452" y="0"/>
                    </a:lnTo>
                    <a:lnTo>
                      <a:pt x="444" y="1"/>
                    </a:lnTo>
                    <a:lnTo>
                      <a:pt x="435" y="5"/>
                    </a:lnTo>
                    <a:lnTo>
                      <a:pt x="427" y="11"/>
                    </a:lnTo>
                    <a:lnTo>
                      <a:pt x="420" y="16"/>
                    </a:lnTo>
                    <a:lnTo>
                      <a:pt x="413" y="23"/>
                    </a:lnTo>
                    <a:lnTo>
                      <a:pt x="410" y="30"/>
                    </a:lnTo>
                    <a:lnTo>
                      <a:pt x="406" y="40"/>
                    </a:lnTo>
                    <a:lnTo>
                      <a:pt x="1" y="1663"/>
                    </a:lnTo>
                    <a:lnTo>
                      <a:pt x="1" y="1672"/>
                    </a:lnTo>
                    <a:lnTo>
                      <a:pt x="0" y="1681"/>
                    </a:lnTo>
                    <a:lnTo>
                      <a:pt x="3" y="1690"/>
                    </a:lnTo>
                    <a:lnTo>
                      <a:pt x="6" y="1697"/>
                    </a:lnTo>
                    <a:lnTo>
                      <a:pt x="11" y="1706"/>
                    </a:lnTo>
                    <a:lnTo>
                      <a:pt x="17" y="1713"/>
                    </a:lnTo>
                    <a:lnTo>
                      <a:pt x="24" y="1720"/>
                    </a:lnTo>
                    <a:lnTo>
                      <a:pt x="31" y="1722"/>
                    </a:lnTo>
                    <a:lnTo>
                      <a:pt x="40" y="1726"/>
                    </a:lnTo>
                    <a:lnTo>
                      <a:pt x="40" y="1726"/>
                    </a:lnTo>
                    <a:lnTo>
                      <a:pt x="50" y="1728"/>
                    </a:lnTo>
                    <a:lnTo>
                      <a:pt x="58" y="1728"/>
                    </a:lnTo>
                    <a:lnTo>
                      <a:pt x="68" y="1726"/>
                    </a:lnTo>
                    <a:lnTo>
                      <a:pt x="75" y="1722"/>
                    </a:lnTo>
                    <a:lnTo>
                      <a:pt x="83" y="1717"/>
                    </a:lnTo>
                    <a:lnTo>
                      <a:pt x="92" y="1711"/>
                    </a:lnTo>
                    <a:lnTo>
                      <a:pt x="97" y="1704"/>
                    </a:lnTo>
                    <a:lnTo>
                      <a:pt x="100" y="1697"/>
                    </a:lnTo>
                    <a:lnTo>
                      <a:pt x="104" y="1688"/>
                    </a:lnTo>
                    <a:lnTo>
                      <a:pt x="509" y="65"/>
                    </a:lnTo>
                    <a:lnTo>
                      <a:pt x="510" y="55"/>
                    </a:lnTo>
                    <a:lnTo>
                      <a:pt x="510" y="47"/>
                    </a:lnTo>
                    <a:lnTo>
                      <a:pt x="509" y="38"/>
                    </a:lnTo>
                    <a:lnTo>
                      <a:pt x="505" y="30"/>
                    </a:lnTo>
                    <a:lnTo>
                      <a:pt x="499" y="22"/>
                    </a:lnTo>
                    <a:lnTo>
                      <a:pt x="495" y="15"/>
                    </a:lnTo>
                    <a:lnTo>
                      <a:pt x="486" y="8"/>
                    </a:lnTo>
                    <a:lnTo>
                      <a:pt x="480" y="5"/>
                    </a:lnTo>
                    <a:lnTo>
                      <a:pt x="470" y="1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8" name="Freeform 24"/>
              <p:cNvSpPr>
                <a:spLocks/>
              </p:cNvSpPr>
              <p:nvPr/>
            </p:nvSpPr>
            <p:spPr bwMode="auto">
              <a:xfrm>
                <a:off x="4585" y="420"/>
                <a:ext cx="50" cy="43"/>
              </a:xfrm>
              <a:custGeom>
                <a:avLst/>
                <a:gdLst>
                  <a:gd name="T0" fmla="*/ 151 w 152"/>
                  <a:gd name="T1" fmla="*/ 85 h 130"/>
                  <a:gd name="T2" fmla="*/ 152 w 152"/>
                  <a:gd name="T3" fmla="*/ 74 h 130"/>
                  <a:gd name="T4" fmla="*/ 152 w 152"/>
                  <a:gd name="T5" fmla="*/ 61 h 130"/>
                  <a:gd name="T6" fmla="*/ 148 w 152"/>
                  <a:gd name="T7" fmla="*/ 50 h 130"/>
                  <a:gd name="T8" fmla="*/ 144 w 152"/>
                  <a:gd name="T9" fmla="*/ 39 h 130"/>
                  <a:gd name="T10" fmla="*/ 137 w 152"/>
                  <a:gd name="T11" fmla="*/ 29 h 130"/>
                  <a:gd name="T12" fmla="*/ 127 w 152"/>
                  <a:gd name="T13" fmla="*/ 20 h 130"/>
                  <a:gd name="T14" fmla="*/ 116 w 152"/>
                  <a:gd name="T15" fmla="*/ 13 h 130"/>
                  <a:gd name="T16" fmla="*/ 105 w 152"/>
                  <a:gd name="T17" fmla="*/ 7 h 130"/>
                  <a:gd name="T18" fmla="*/ 91 w 152"/>
                  <a:gd name="T19" fmla="*/ 1 h 130"/>
                  <a:gd name="T20" fmla="*/ 77 w 152"/>
                  <a:gd name="T21" fmla="*/ 0 h 130"/>
                  <a:gd name="T22" fmla="*/ 65 w 152"/>
                  <a:gd name="T23" fmla="*/ 0 h 130"/>
                  <a:gd name="T24" fmla="*/ 52 w 152"/>
                  <a:gd name="T25" fmla="*/ 0 h 130"/>
                  <a:gd name="T26" fmla="*/ 40 w 152"/>
                  <a:gd name="T27" fmla="*/ 4 h 130"/>
                  <a:gd name="T28" fmla="*/ 29 w 152"/>
                  <a:gd name="T29" fmla="*/ 10 h 130"/>
                  <a:gd name="T30" fmla="*/ 19 w 152"/>
                  <a:gd name="T31" fmla="*/ 18 h 130"/>
                  <a:gd name="T32" fmla="*/ 10 w 152"/>
                  <a:gd name="T33" fmla="*/ 26 h 130"/>
                  <a:gd name="T34" fmla="*/ 5 w 152"/>
                  <a:gd name="T35" fmla="*/ 36 h 130"/>
                  <a:gd name="T36" fmla="*/ 1 w 152"/>
                  <a:gd name="T37" fmla="*/ 46 h 130"/>
                  <a:gd name="T38" fmla="*/ 0 w 152"/>
                  <a:gd name="T39" fmla="*/ 57 h 130"/>
                  <a:gd name="T40" fmla="*/ 0 w 152"/>
                  <a:gd name="T41" fmla="*/ 69 h 130"/>
                  <a:gd name="T42" fmla="*/ 4 w 152"/>
                  <a:gd name="T43" fmla="*/ 80 h 130"/>
                  <a:gd name="T44" fmla="*/ 8 w 152"/>
                  <a:gd name="T45" fmla="*/ 92 h 130"/>
                  <a:gd name="T46" fmla="*/ 15 w 152"/>
                  <a:gd name="T47" fmla="*/ 101 h 130"/>
                  <a:gd name="T48" fmla="*/ 25 w 152"/>
                  <a:gd name="T49" fmla="*/ 111 h 130"/>
                  <a:gd name="T50" fmla="*/ 36 w 152"/>
                  <a:gd name="T51" fmla="*/ 118 h 130"/>
                  <a:gd name="T52" fmla="*/ 47 w 152"/>
                  <a:gd name="T53" fmla="*/ 123 h 130"/>
                  <a:gd name="T54" fmla="*/ 61 w 152"/>
                  <a:gd name="T55" fmla="*/ 129 h 130"/>
                  <a:gd name="T56" fmla="*/ 75 w 152"/>
                  <a:gd name="T57" fmla="*/ 130 h 130"/>
                  <a:gd name="T58" fmla="*/ 87 w 152"/>
                  <a:gd name="T59" fmla="*/ 130 h 130"/>
                  <a:gd name="T60" fmla="*/ 100 w 152"/>
                  <a:gd name="T61" fmla="*/ 130 h 130"/>
                  <a:gd name="T62" fmla="*/ 112 w 152"/>
                  <a:gd name="T63" fmla="*/ 126 h 130"/>
                  <a:gd name="T64" fmla="*/ 123 w 152"/>
                  <a:gd name="T65" fmla="*/ 121 h 130"/>
                  <a:gd name="T66" fmla="*/ 133 w 152"/>
                  <a:gd name="T67" fmla="*/ 112 h 130"/>
                  <a:gd name="T68" fmla="*/ 143 w 152"/>
                  <a:gd name="T69" fmla="*/ 104 h 130"/>
                  <a:gd name="T70" fmla="*/ 147 w 152"/>
                  <a:gd name="T71" fmla="*/ 94 h 130"/>
                  <a:gd name="T72" fmla="*/ 151 w 152"/>
                  <a:gd name="T73" fmla="*/ 8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2" h="130">
                    <a:moveTo>
                      <a:pt x="151" y="85"/>
                    </a:moveTo>
                    <a:lnTo>
                      <a:pt x="152" y="74"/>
                    </a:ln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9"/>
                    </a:lnTo>
                    <a:lnTo>
                      <a:pt x="137" y="29"/>
                    </a:lnTo>
                    <a:lnTo>
                      <a:pt x="127" y="20"/>
                    </a:lnTo>
                    <a:lnTo>
                      <a:pt x="116" y="13"/>
                    </a:lnTo>
                    <a:lnTo>
                      <a:pt x="105" y="7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8"/>
                    </a:lnTo>
                    <a:lnTo>
                      <a:pt x="10" y="26"/>
                    </a:lnTo>
                    <a:lnTo>
                      <a:pt x="5" y="36"/>
                    </a:lnTo>
                    <a:lnTo>
                      <a:pt x="1" y="46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4" y="80"/>
                    </a:lnTo>
                    <a:lnTo>
                      <a:pt x="8" y="92"/>
                    </a:lnTo>
                    <a:lnTo>
                      <a:pt x="15" y="101"/>
                    </a:lnTo>
                    <a:lnTo>
                      <a:pt x="25" y="111"/>
                    </a:lnTo>
                    <a:lnTo>
                      <a:pt x="36" y="118"/>
                    </a:lnTo>
                    <a:lnTo>
                      <a:pt x="47" y="123"/>
                    </a:lnTo>
                    <a:lnTo>
                      <a:pt x="61" y="129"/>
                    </a:lnTo>
                    <a:lnTo>
                      <a:pt x="75" y="130"/>
                    </a:lnTo>
                    <a:lnTo>
                      <a:pt x="87" y="130"/>
                    </a:lnTo>
                    <a:lnTo>
                      <a:pt x="100" y="130"/>
                    </a:lnTo>
                    <a:lnTo>
                      <a:pt x="112" y="126"/>
                    </a:lnTo>
                    <a:lnTo>
                      <a:pt x="123" y="121"/>
                    </a:lnTo>
                    <a:lnTo>
                      <a:pt x="133" y="112"/>
                    </a:lnTo>
                    <a:lnTo>
                      <a:pt x="143" y="104"/>
                    </a:lnTo>
                    <a:lnTo>
                      <a:pt x="147" y="94"/>
                    </a:lnTo>
                    <a:lnTo>
                      <a:pt x="15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4329" name="Group 25"/>
              <p:cNvGrpSpPr>
                <a:grpSpLocks/>
              </p:cNvGrpSpPr>
              <p:nvPr/>
            </p:nvGrpSpPr>
            <p:grpSpPr bwMode="auto">
              <a:xfrm>
                <a:off x="4458" y="832"/>
                <a:ext cx="133" cy="245"/>
                <a:chOff x="4458" y="832"/>
                <a:chExt cx="133" cy="245"/>
              </a:xfrm>
            </p:grpSpPr>
            <p:sp>
              <p:nvSpPr>
                <p:cNvPr id="354330" name="Freeform 26"/>
                <p:cNvSpPr>
                  <a:spLocks/>
                </p:cNvSpPr>
                <p:nvPr/>
              </p:nvSpPr>
              <p:spPr bwMode="auto">
                <a:xfrm>
                  <a:off x="4458" y="1022"/>
                  <a:ext cx="81" cy="55"/>
                </a:xfrm>
                <a:custGeom>
                  <a:avLst/>
                  <a:gdLst>
                    <a:gd name="T0" fmla="*/ 29 w 245"/>
                    <a:gd name="T1" fmla="*/ 0 h 166"/>
                    <a:gd name="T2" fmla="*/ 0 w 245"/>
                    <a:gd name="T3" fmla="*/ 112 h 166"/>
                    <a:gd name="T4" fmla="*/ 216 w 245"/>
                    <a:gd name="T5" fmla="*/ 166 h 166"/>
                    <a:gd name="T6" fmla="*/ 245 w 245"/>
                    <a:gd name="T7" fmla="*/ 54 h 166"/>
                    <a:gd name="T8" fmla="*/ 29 w 245"/>
                    <a:gd name="T9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" h="166">
                      <a:moveTo>
                        <a:pt x="29" y="0"/>
                      </a:moveTo>
                      <a:lnTo>
                        <a:pt x="0" y="112"/>
                      </a:lnTo>
                      <a:lnTo>
                        <a:pt x="216" y="166"/>
                      </a:lnTo>
                      <a:lnTo>
                        <a:pt x="245" y="5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31" name="Freeform 27"/>
                <p:cNvSpPr>
                  <a:spLocks/>
                </p:cNvSpPr>
                <p:nvPr/>
              </p:nvSpPr>
              <p:spPr bwMode="auto">
                <a:xfrm>
                  <a:off x="4479" y="943"/>
                  <a:ext cx="63" cy="56"/>
                </a:xfrm>
                <a:custGeom>
                  <a:avLst/>
                  <a:gdLst>
                    <a:gd name="T0" fmla="*/ 32 w 188"/>
                    <a:gd name="T1" fmla="*/ 0 h 168"/>
                    <a:gd name="T2" fmla="*/ 0 w 188"/>
                    <a:gd name="T3" fmla="*/ 129 h 168"/>
                    <a:gd name="T4" fmla="*/ 156 w 188"/>
                    <a:gd name="T5" fmla="*/ 168 h 168"/>
                    <a:gd name="T6" fmla="*/ 188 w 188"/>
                    <a:gd name="T7" fmla="*/ 39 h 168"/>
                    <a:gd name="T8" fmla="*/ 32 w 188"/>
                    <a:gd name="T9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168">
                      <a:moveTo>
                        <a:pt x="32" y="0"/>
                      </a:moveTo>
                      <a:lnTo>
                        <a:pt x="0" y="129"/>
                      </a:lnTo>
                      <a:lnTo>
                        <a:pt x="156" y="168"/>
                      </a:lnTo>
                      <a:lnTo>
                        <a:pt x="188" y="3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32" name="Freeform 28"/>
                <p:cNvSpPr>
                  <a:spLocks/>
                </p:cNvSpPr>
                <p:nvPr/>
              </p:nvSpPr>
              <p:spPr bwMode="auto">
                <a:xfrm>
                  <a:off x="4500" y="870"/>
                  <a:ext cx="91" cy="61"/>
                </a:xfrm>
                <a:custGeom>
                  <a:avLst/>
                  <a:gdLst>
                    <a:gd name="T0" fmla="*/ 30 w 274"/>
                    <a:gd name="T1" fmla="*/ 0 h 184"/>
                    <a:gd name="T2" fmla="*/ 0 w 274"/>
                    <a:gd name="T3" fmla="*/ 123 h 184"/>
                    <a:gd name="T4" fmla="*/ 244 w 274"/>
                    <a:gd name="T5" fmla="*/ 184 h 184"/>
                    <a:gd name="T6" fmla="*/ 274 w 274"/>
                    <a:gd name="T7" fmla="*/ 61 h 184"/>
                    <a:gd name="T8" fmla="*/ 30 w 274"/>
                    <a:gd name="T9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184">
                      <a:moveTo>
                        <a:pt x="30" y="0"/>
                      </a:moveTo>
                      <a:lnTo>
                        <a:pt x="0" y="123"/>
                      </a:lnTo>
                      <a:lnTo>
                        <a:pt x="244" y="184"/>
                      </a:lnTo>
                      <a:lnTo>
                        <a:pt x="274" y="6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33" name="Freeform 29"/>
                <p:cNvSpPr>
                  <a:spLocks/>
                </p:cNvSpPr>
                <p:nvPr/>
              </p:nvSpPr>
              <p:spPr bwMode="auto">
                <a:xfrm>
                  <a:off x="4510" y="832"/>
                  <a:ext cx="58" cy="52"/>
                </a:xfrm>
                <a:custGeom>
                  <a:avLst/>
                  <a:gdLst>
                    <a:gd name="T0" fmla="*/ 30 w 172"/>
                    <a:gd name="T1" fmla="*/ 0 h 157"/>
                    <a:gd name="T2" fmla="*/ 0 w 172"/>
                    <a:gd name="T3" fmla="*/ 122 h 157"/>
                    <a:gd name="T4" fmla="*/ 141 w 172"/>
                    <a:gd name="T5" fmla="*/ 157 h 157"/>
                    <a:gd name="T6" fmla="*/ 172 w 172"/>
                    <a:gd name="T7" fmla="*/ 35 h 157"/>
                    <a:gd name="T8" fmla="*/ 30 w 172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57">
                      <a:moveTo>
                        <a:pt x="30" y="0"/>
                      </a:moveTo>
                      <a:lnTo>
                        <a:pt x="0" y="122"/>
                      </a:lnTo>
                      <a:lnTo>
                        <a:pt x="141" y="157"/>
                      </a:lnTo>
                      <a:lnTo>
                        <a:pt x="172" y="3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334" name="Group 30"/>
              <p:cNvGrpSpPr>
                <a:grpSpLocks/>
              </p:cNvGrpSpPr>
              <p:nvPr/>
            </p:nvGrpSpPr>
            <p:grpSpPr bwMode="auto">
              <a:xfrm>
                <a:off x="4445" y="840"/>
                <a:ext cx="135" cy="246"/>
                <a:chOff x="4445" y="840"/>
                <a:chExt cx="135" cy="246"/>
              </a:xfrm>
            </p:grpSpPr>
            <p:sp>
              <p:nvSpPr>
                <p:cNvPr id="354335" name="Freeform 31"/>
                <p:cNvSpPr>
                  <a:spLocks/>
                </p:cNvSpPr>
                <p:nvPr/>
              </p:nvSpPr>
              <p:spPr bwMode="auto">
                <a:xfrm>
                  <a:off x="4445" y="1028"/>
                  <a:ext cx="83" cy="58"/>
                </a:xfrm>
                <a:custGeom>
                  <a:avLst/>
                  <a:gdLst>
                    <a:gd name="T0" fmla="*/ 29 w 251"/>
                    <a:gd name="T1" fmla="*/ 0 h 174"/>
                    <a:gd name="T2" fmla="*/ 0 w 251"/>
                    <a:gd name="T3" fmla="*/ 119 h 174"/>
                    <a:gd name="T4" fmla="*/ 222 w 251"/>
                    <a:gd name="T5" fmla="*/ 174 h 174"/>
                    <a:gd name="T6" fmla="*/ 251 w 251"/>
                    <a:gd name="T7" fmla="*/ 55 h 174"/>
                    <a:gd name="T8" fmla="*/ 29 w 251"/>
                    <a:gd name="T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1" h="174">
                      <a:moveTo>
                        <a:pt x="29" y="0"/>
                      </a:moveTo>
                      <a:lnTo>
                        <a:pt x="0" y="119"/>
                      </a:lnTo>
                      <a:lnTo>
                        <a:pt x="222" y="174"/>
                      </a:lnTo>
                      <a:lnTo>
                        <a:pt x="251" y="55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36" name="Freeform 32"/>
                <p:cNvSpPr>
                  <a:spLocks/>
                </p:cNvSpPr>
                <p:nvPr/>
              </p:nvSpPr>
              <p:spPr bwMode="auto">
                <a:xfrm>
                  <a:off x="4469" y="950"/>
                  <a:ext cx="61" cy="54"/>
                </a:xfrm>
                <a:custGeom>
                  <a:avLst/>
                  <a:gdLst>
                    <a:gd name="T0" fmla="*/ 30 w 184"/>
                    <a:gd name="T1" fmla="*/ 0 h 161"/>
                    <a:gd name="T2" fmla="*/ 0 w 184"/>
                    <a:gd name="T3" fmla="*/ 122 h 161"/>
                    <a:gd name="T4" fmla="*/ 154 w 184"/>
                    <a:gd name="T5" fmla="*/ 161 h 161"/>
                    <a:gd name="T6" fmla="*/ 184 w 184"/>
                    <a:gd name="T7" fmla="*/ 37 h 161"/>
                    <a:gd name="T8" fmla="*/ 30 w 18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161">
                      <a:moveTo>
                        <a:pt x="30" y="0"/>
                      </a:moveTo>
                      <a:lnTo>
                        <a:pt x="0" y="122"/>
                      </a:lnTo>
                      <a:lnTo>
                        <a:pt x="154" y="161"/>
                      </a:lnTo>
                      <a:lnTo>
                        <a:pt x="184" y="3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37" name="Freeform 33"/>
                <p:cNvSpPr>
                  <a:spLocks/>
                </p:cNvSpPr>
                <p:nvPr/>
              </p:nvSpPr>
              <p:spPr bwMode="auto">
                <a:xfrm>
                  <a:off x="4490" y="878"/>
                  <a:ext cx="90" cy="58"/>
                </a:xfrm>
                <a:custGeom>
                  <a:avLst/>
                  <a:gdLst>
                    <a:gd name="T0" fmla="*/ 29 w 269"/>
                    <a:gd name="T1" fmla="*/ 0 h 173"/>
                    <a:gd name="T2" fmla="*/ 0 w 269"/>
                    <a:gd name="T3" fmla="*/ 112 h 173"/>
                    <a:gd name="T4" fmla="*/ 241 w 269"/>
                    <a:gd name="T5" fmla="*/ 173 h 173"/>
                    <a:gd name="T6" fmla="*/ 269 w 269"/>
                    <a:gd name="T7" fmla="*/ 59 h 173"/>
                    <a:gd name="T8" fmla="*/ 29 w 269"/>
                    <a:gd name="T9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173">
                      <a:moveTo>
                        <a:pt x="29" y="0"/>
                      </a:moveTo>
                      <a:lnTo>
                        <a:pt x="0" y="112"/>
                      </a:lnTo>
                      <a:lnTo>
                        <a:pt x="241" y="173"/>
                      </a:lnTo>
                      <a:lnTo>
                        <a:pt x="269" y="5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38" name="Freeform 34"/>
                <p:cNvSpPr>
                  <a:spLocks/>
                </p:cNvSpPr>
                <p:nvPr/>
              </p:nvSpPr>
              <p:spPr bwMode="auto">
                <a:xfrm>
                  <a:off x="4498" y="840"/>
                  <a:ext cx="60" cy="51"/>
                </a:xfrm>
                <a:custGeom>
                  <a:avLst/>
                  <a:gdLst>
                    <a:gd name="T0" fmla="*/ 29 w 180"/>
                    <a:gd name="T1" fmla="*/ 0 h 153"/>
                    <a:gd name="T2" fmla="*/ 0 w 180"/>
                    <a:gd name="T3" fmla="*/ 116 h 153"/>
                    <a:gd name="T4" fmla="*/ 151 w 180"/>
                    <a:gd name="T5" fmla="*/ 153 h 153"/>
                    <a:gd name="T6" fmla="*/ 180 w 180"/>
                    <a:gd name="T7" fmla="*/ 37 h 153"/>
                    <a:gd name="T8" fmla="*/ 29 w 180"/>
                    <a:gd name="T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153">
                      <a:moveTo>
                        <a:pt x="29" y="0"/>
                      </a:moveTo>
                      <a:lnTo>
                        <a:pt x="0" y="116"/>
                      </a:lnTo>
                      <a:lnTo>
                        <a:pt x="151" y="153"/>
                      </a:lnTo>
                      <a:lnTo>
                        <a:pt x="180" y="3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4339" name="Group 35"/>
          <p:cNvGrpSpPr>
            <a:grpSpLocks/>
          </p:cNvGrpSpPr>
          <p:nvPr/>
        </p:nvGrpSpPr>
        <p:grpSpPr bwMode="auto">
          <a:xfrm>
            <a:off x="5410200" y="1676400"/>
            <a:ext cx="1676400" cy="1600200"/>
            <a:chOff x="3408" y="1056"/>
            <a:chExt cx="1056" cy="1008"/>
          </a:xfrm>
        </p:grpSpPr>
        <p:sp>
          <p:nvSpPr>
            <p:cNvPr id="354340" name="Rectangle 36"/>
            <p:cNvSpPr>
              <a:spLocks noChangeArrowheads="1"/>
            </p:cNvSpPr>
            <p:nvPr/>
          </p:nvSpPr>
          <p:spPr bwMode="auto">
            <a:xfrm>
              <a:off x="3408" y="1056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1" name="Rectangle 37"/>
            <p:cNvSpPr>
              <a:spLocks noChangeArrowheads="1"/>
            </p:cNvSpPr>
            <p:nvPr/>
          </p:nvSpPr>
          <p:spPr bwMode="auto">
            <a:xfrm>
              <a:off x="3792" y="115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2" name="Rectangle 38"/>
            <p:cNvSpPr>
              <a:spLocks noChangeArrowheads="1"/>
            </p:cNvSpPr>
            <p:nvPr/>
          </p:nvSpPr>
          <p:spPr bwMode="auto">
            <a:xfrm>
              <a:off x="3696" y="139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3" name="Rectangle 39"/>
            <p:cNvSpPr>
              <a:spLocks noChangeArrowheads="1"/>
            </p:cNvSpPr>
            <p:nvPr/>
          </p:nvSpPr>
          <p:spPr bwMode="auto">
            <a:xfrm>
              <a:off x="3600" y="163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4" name="Rectangle 40"/>
            <p:cNvSpPr>
              <a:spLocks noChangeArrowheads="1"/>
            </p:cNvSpPr>
            <p:nvPr/>
          </p:nvSpPr>
          <p:spPr bwMode="auto">
            <a:xfrm>
              <a:off x="3504" y="187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5" name="AutoShape 41"/>
            <p:cNvSpPr>
              <a:spLocks noChangeArrowheads="1"/>
            </p:cNvSpPr>
            <p:nvPr/>
          </p:nvSpPr>
          <p:spPr bwMode="auto">
            <a:xfrm>
              <a:off x="4320" y="1392"/>
              <a:ext cx="144" cy="14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6" name="AutoShape 42"/>
            <p:cNvSpPr>
              <a:spLocks noChangeArrowheads="1"/>
            </p:cNvSpPr>
            <p:nvPr/>
          </p:nvSpPr>
          <p:spPr bwMode="auto">
            <a:xfrm>
              <a:off x="4224" y="163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7" name="AutoShape 43"/>
            <p:cNvSpPr>
              <a:spLocks noChangeArrowheads="1"/>
            </p:cNvSpPr>
            <p:nvPr/>
          </p:nvSpPr>
          <p:spPr bwMode="auto">
            <a:xfrm>
              <a:off x="4128" y="1872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348" name="Group 44"/>
          <p:cNvGrpSpPr>
            <a:grpSpLocks/>
          </p:cNvGrpSpPr>
          <p:nvPr/>
        </p:nvGrpSpPr>
        <p:grpSpPr bwMode="auto">
          <a:xfrm>
            <a:off x="2895600" y="1676400"/>
            <a:ext cx="1676400" cy="1600200"/>
            <a:chOff x="1824" y="1056"/>
            <a:chExt cx="1056" cy="1008"/>
          </a:xfrm>
        </p:grpSpPr>
        <p:sp>
          <p:nvSpPr>
            <p:cNvPr id="354349" name="Rectangle 45"/>
            <p:cNvSpPr>
              <a:spLocks noChangeArrowheads="1"/>
            </p:cNvSpPr>
            <p:nvPr/>
          </p:nvSpPr>
          <p:spPr bwMode="auto">
            <a:xfrm>
              <a:off x="1824" y="1056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50" name="Line 46"/>
            <p:cNvSpPr>
              <a:spLocks noChangeShapeType="1"/>
            </p:cNvSpPr>
            <p:nvPr/>
          </p:nvSpPr>
          <p:spPr bwMode="auto">
            <a:xfrm>
              <a:off x="1968" y="1536"/>
              <a:ext cx="48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51" name="Line 47"/>
            <p:cNvSpPr>
              <a:spLocks noChangeShapeType="1"/>
            </p:cNvSpPr>
            <p:nvPr/>
          </p:nvSpPr>
          <p:spPr bwMode="auto">
            <a:xfrm flipV="1">
              <a:off x="1920" y="1344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52" name="Line 48"/>
            <p:cNvSpPr>
              <a:spLocks noChangeShapeType="1"/>
            </p:cNvSpPr>
            <p:nvPr/>
          </p:nvSpPr>
          <p:spPr bwMode="auto">
            <a:xfrm flipH="1">
              <a:off x="2544" y="1344"/>
              <a:ext cx="19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53" name="Rectangle 49"/>
            <p:cNvSpPr>
              <a:spLocks noChangeArrowheads="1"/>
            </p:cNvSpPr>
            <p:nvPr/>
          </p:nvSpPr>
          <p:spPr bwMode="auto">
            <a:xfrm>
              <a:off x="267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54" name="Rectangle 50"/>
            <p:cNvSpPr>
              <a:spLocks noChangeArrowheads="1"/>
            </p:cNvSpPr>
            <p:nvPr/>
          </p:nvSpPr>
          <p:spPr bwMode="auto">
            <a:xfrm>
              <a:off x="256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55" name="Rectangle 51"/>
            <p:cNvSpPr>
              <a:spLocks noChangeArrowheads="1"/>
            </p:cNvSpPr>
            <p:nvPr/>
          </p:nvSpPr>
          <p:spPr bwMode="auto">
            <a:xfrm>
              <a:off x="244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56" name="Rectangle 52"/>
            <p:cNvSpPr>
              <a:spLocks noChangeArrowheads="1"/>
            </p:cNvSpPr>
            <p:nvPr/>
          </p:nvSpPr>
          <p:spPr bwMode="auto">
            <a:xfrm>
              <a:off x="233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57" name="Rectangle 53"/>
            <p:cNvSpPr>
              <a:spLocks noChangeArrowheads="1"/>
            </p:cNvSpPr>
            <p:nvPr/>
          </p:nvSpPr>
          <p:spPr bwMode="auto">
            <a:xfrm>
              <a:off x="221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58" name="Rectangle 54"/>
            <p:cNvSpPr>
              <a:spLocks noChangeArrowheads="1"/>
            </p:cNvSpPr>
            <p:nvPr/>
          </p:nvSpPr>
          <p:spPr bwMode="auto">
            <a:xfrm>
              <a:off x="210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59" name="Rectangle 55"/>
            <p:cNvSpPr>
              <a:spLocks noChangeArrowheads="1"/>
            </p:cNvSpPr>
            <p:nvPr/>
          </p:nvSpPr>
          <p:spPr bwMode="auto">
            <a:xfrm>
              <a:off x="198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0" name="Rectangle 56"/>
            <p:cNvSpPr>
              <a:spLocks noChangeArrowheads="1"/>
            </p:cNvSpPr>
            <p:nvPr/>
          </p:nvSpPr>
          <p:spPr bwMode="auto">
            <a:xfrm>
              <a:off x="187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1" name="Rectangle 57"/>
            <p:cNvSpPr>
              <a:spLocks noChangeArrowheads="1"/>
            </p:cNvSpPr>
            <p:nvPr/>
          </p:nvSpPr>
          <p:spPr bwMode="auto">
            <a:xfrm>
              <a:off x="267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2" name="Rectangle 58"/>
            <p:cNvSpPr>
              <a:spLocks noChangeArrowheads="1"/>
            </p:cNvSpPr>
            <p:nvPr/>
          </p:nvSpPr>
          <p:spPr bwMode="auto">
            <a:xfrm>
              <a:off x="256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3" name="Rectangle 59"/>
            <p:cNvSpPr>
              <a:spLocks noChangeArrowheads="1"/>
            </p:cNvSpPr>
            <p:nvPr/>
          </p:nvSpPr>
          <p:spPr bwMode="auto">
            <a:xfrm>
              <a:off x="244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4" name="Rectangle 60"/>
            <p:cNvSpPr>
              <a:spLocks noChangeArrowheads="1"/>
            </p:cNvSpPr>
            <p:nvPr/>
          </p:nvSpPr>
          <p:spPr bwMode="auto">
            <a:xfrm>
              <a:off x="233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5" name="Rectangle 61"/>
            <p:cNvSpPr>
              <a:spLocks noChangeArrowheads="1"/>
            </p:cNvSpPr>
            <p:nvPr/>
          </p:nvSpPr>
          <p:spPr bwMode="auto">
            <a:xfrm>
              <a:off x="221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6" name="Rectangle 62"/>
            <p:cNvSpPr>
              <a:spLocks noChangeArrowheads="1"/>
            </p:cNvSpPr>
            <p:nvPr/>
          </p:nvSpPr>
          <p:spPr bwMode="auto">
            <a:xfrm>
              <a:off x="210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7" name="Rectangle 63"/>
            <p:cNvSpPr>
              <a:spLocks noChangeArrowheads="1"/>
            </p:cNvSpPr>
            <p:nvPr/>
          </p:nvSpPr>
          <p:spPr bwMode="auto">
            <a:xfrm>
              <a:off x="198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8" name="Rectangle 64"/>
            <p:cNvSpPr>
              <a:spLocks noChangeArrowheads="1"/>
            </p:cNvSpPr>
            <p:nvPr/>
          </p:nvSpPr>
          <p:spPr bwMode="auto">
            <a:xfrm>
              <a:off x="187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69" name="Rectangle 65"/>
            <p:cNvSpPr>
              <a:spLocks noChangeArrowheads="1"/>
            </p:cNvSpPr>
            <p:nvPr/>
          </p:nvSpPr>
          <p:spPr bwMode="auto">
            <a:xfrm>
              <a:off x="267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0" name="Rectangle 66"/>
            <p:cNvSpPr>
              <a:spLocks noChangeArrowheads="1"/>
            </p:cNvSpPr>
            <p:nvPr/>
          </p:nvSpPr>
          <p:spPr bwMode="auto">
            <a:xfrm>
              <a:off x="256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1" name="Rectangle 67"/>
            <p:cNvSpPr>
              <a:spLocks noChangeArrowheads="1"/>
            </p:cNvSpPr>
            <p:nvPr/>
          </p:nvSpPr>
          <p:spPr bwMode="auto">
            <a:xfrm>
              <a:off x="244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2" name="Rectangle 68"/>
            <p:cNvSpPr>
              <a:spLocks noChangeArrowheads="1"/>
            </p:cNvSpPr>
            <p:nvPr/>
          </p:nvSpPr>
          <p:spPr bwMode="auto">
            <a:xfrm>
              <a:off x="233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3" name="Rectangle 69"/>
            <p:cNvSpPr>
              <a:spLocks noChangeArrowheads="1"/>
            </p:cNvSpPr>
            <p:nvPr/>
          </p:nvSpPr>
          <p:spPr bwMode="auto">
            <a:xfrm>
              <a:off x="221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4" name="Rectangle 70"/>
            <p:cNvSpPr>
              <a:spLocks noChangeArrowheads="1"/>
            </p:cNvSpPr>
            <p:nvPr/>
          </p:nvSpPr>
          <p:spPr bwMode="auto">
            <a:xfrm>
              <a:off x="210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5" name="Rectangle 71"/>
            <p:cNvSpPr>
              <a:spLocks noChangeArrowheads="1"/>
            </p:cNvSpPr>
            <p:nvPr/>
          </p:nvSpPr>
          <p:spPr bwMode="auto">
            <a:xfrm>
              <a:off x="198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6" name="Rectangle 72"/>
            <p:cNvSpPr>
              <a:spLocks noChangeArrowheads="1"/>
            </p:cNvSpPr>
            <p:nvPr/>
          </p:nvSpPr>
          <p:spPr bwMode="auto">
            <a:xfrm>
              <a:off x="187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7" name="Rectangle 73"/>
            <p:cNvSpPr>
              <a:spLocks noChangeArrowheads="1"/>
            </p:cNvSpPr>
            <p:nvPr/>
          </p:nvSpPr>
          <p:spPr bwMode="auto">
            <a:xfrm>
              <a:off x="267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8" name="Rectangle 74"/>
            <p:cNvSpPr>
              <a:spLocks noChangeArrowheads="1"/>
            </p:cNvSpPr>
            <p:nvPr/>
          </p:nvSpPr>
          <p:spPr bwMode="auto">
            <a:xfrm>
              <a:off x="256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79" name="Rectangle 75"/>
            <p:cNvSpPr>
              <a:spLocks noChangeArrowheads="1"/>
            </p:cNvSpPr>
            <p:nvPr/>
          </p:nvSpPr>
          <p:spPr bwMode="auto">
            <a:xfrm>
              <a:off x="244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0" name="Rectangle 76"/>
            <p:cNvSpPr>
              <a:spLocks noChangeArrowheads="1"/>
            </p:cNvSpPr>
            <p:nvPr/>
          </p:nvSpPr>
          <p:spPr bwMode="auto">
            <a:xfrm>
              <a:off x="233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1" name="Rectangle 77"/>
            <p:cNvSpPr>
              <a:spLocks noChangeArrowheads="1"/>
            </p:cNvSpPr>
            <p:nvPr/>
          </p:nvSpPr>
          <p:spPr bwMode="auto">
            <a:xfrm>
              <a:off x="221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2" name="Rectangle 78"/>
            <p:cNvSpPr>
              <a:spLocks noChangeArrowheads="1"/>
            </p:cNvSpPr>
            <p:nvPr/>
          </p:nvSpPr>
          <p:spPr bwMode="auto">
            <a:xfrm>
              <a:off x="210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3" name="Rectangle 79"/>
            <p:cNvSpPr>
              <a:spLocks noChangeArrowheads="1"/>
            </p:cNvSpPr>
            <p:nvPr/>
          </p:nvSpPr>
          <p:spPr bwMode="auto">
            <a:xfrm>
              <a:off x="198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4" name="Rectangle 80"/>
            <p:cNvSpPr>
              <a:spLocks noChangeArrowheads="1"/>
            </p:cNvSpPr>
            <p:nvPr/>
          </p:nvSpPr>
          <p:spPr bwMode="auto">
            <a:xfrm>
              <a:off x="187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5" name="Rectangle 81"/>
            <p:cNvSpPr>
              <a:spLocks noChangeArrowheads="1"/>
            </p:cNvSpPr>
            <p:nvPr/>
          </p:nvSpPr>
          <p:spPr bwMode="auto">
            <a:xfrm>
              <a:off x="267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6" name="Rectangle 82"/>
            <p:cNvSpPr>
              <a:spLocks noChangeArrowheads="1"/>
            </p:cNvSpPr>
            <p:nvPr/>
          </p:nvSpPr>
          <p:spPr bwMode="auto">
            <a:xfrm>
              <a:off x="256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7" name="Rectangle 83"/>
            <p:cNvSpPr>
              <a:spLocks noChangeArrowheads="1"/>
            </p:cNvSpPr>
            <p:nvPr/>
          </p:nvSpPr>
          <p:spPr bwMode="auto">
            <a:xfrm>
              <a:off x="244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8" name="Rectangle 84"/>
            <p:cNvSpPr>
              <a:spLocks noChangeArrowheads="1"/>
            </p:cNvSpPr>
            <p:nvPr/>
          </p:nvSpPr>
          <p:spPr bwMode="auto">
            <a:xfrm>
              <a:off x="233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89" name="Rectangle 85"/>
            <p:cNvSpPr>
              <a:spLocks noChangeArrowheads="1"/>
            </p:cNvSpPr>
            <p:nvPr/>
          </p:nvSpPr>
          <p:spPr bwMode="auto">
            <a:xfrm>
              <a:off x="221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0" name="Rectangle 86"/>
            <p:cNvSpPr>
              <a:spLocks noChangeArrowheads="1"/>
            </p:cNvSpPr>
            <p:nvPr/>
          </p:nvSpPr>
          <p:spPr bwMode="auto">
            <a:xfrm>
              <a:off x="210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1" name="Rectangle 87"/>
            <p:cNvSpPr>
              <a:spLocks noChangeArrowheads="1"/>
            </p:cNvSpPr>
            <p:nvPr/>
          </p:nvSpPr>
          <p:spPr bwMode="auto">
            <a:xfrm>
              <a:off x="198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2" name="Rectangle 88"/>
            <p:cNvSpPr>
              <a:spLocks noChangeArrowheads="1"/>
            </p:cNvSpPr>
            <p:nvPr/>
          </p:nvSpPr>
          <p:spPr bwMode="auto">
            <a:xfrm>
              <a:off x="187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3" name="Rectangle 89"/>
            <p:cNvSpPr>
              <a:spLocks noChangeArrowheads="1"/>
            </p:cNvSpPr>
            <p:nvPr/>
          </p:nvSpPr>
          <p:spPr bwMode="auto">
            <a:xfrm>
              <a:off x="267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4" name="Rectangle 90"/>
            <p:cNvSpPr>
              <a:spLocks noChangeArrowheads="1"/>
            </p:cNvSpPr>
            <p:nvPr/>
          </p:nvSpPr>
          <p:spPr bwMode="auto">
            <a:xfrm>
              <a:off x="256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5" name="Rectangle 91"/>
            <p:cNvSpPr>
              <a:spLocks noChangeArrowheads="1"/>
            </p:cNvSpPr>
            <p:nvPr/>
          </p:nvSpPr>
          <p:spPr bwMode="auto">
            <a:xfrm>
              <a:off x="244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6" name="Rectangle 92"/>
            <p:cNvSpPr>
              <a:spLocks noChangeArrowheads="1"/>
            </p:cNvSpPr>
            <p:nvPr/>
          </p:nvSpPr>
          <p:spPr bwMode="auto">
            <a:xfrm>
              <a:off x="233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7" name="Rectangle 93"/>
            <p:cNvSpPr>
              <a:spLocks noChangeArrowheads="1"/>
            </p:cNvSpPr>
            <p:nvPr/>
          </p:nvSpPr>
          <p:spPr bwMode="auto">
            <a:xfrm>
              <a:off x="221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8" name="Rectangle 94"/>
            <p:cNvSpPr>
              <a:spLocks noChangeArrowheads="1"/>
            </p:cNvSpPr>
            <p:nvPr/>
          </p:nvSpPr>
          <p:spPr bwMode="auto">
            <a:xfrm>
              <a:off x="210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399" name="Rectangle 95"/>
            <p:cNvSpPr>
              <a:spLocks noChangeArrowheads="1"/>
            </p:cNvSpPr>
            <p:nvPr/>
          </p:nvSpPr>
          <p:spPr bwMode="auto">
            <a:xfrm>
              <a:off x="198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0" name="Rectangle 96"/>
            <p:cNvSpPr>
              <a:spLocks noChangeArrowheads="1"/>
            </p:cNvSpPr>
            <p:nvPr/>
          </p:nvSpPr>
          <p:spPr bwMode="auto">
            <a:xfrm>
              <a:off x="187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1" name="Rectangle 97"/>
            <p:cNvSpPr>
              <a:spLocks noChangeArrowheads="1"/>
            </p:cNvSpPr>
            <p:nvPr/>
          </p:nvSpPr>
          <p:spPr bwMode="auto">
            <a:xfrm>
              <a:off x="267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2" name="Rectangle 98"/>
            <p:cNvSpPr>
              <a:spLocks noChangeArrowheads="1"/>
            </p:cNvSpPr>
            <p:nvPr/>
          </p:nvSpPr>
          <p:spPr bwMode="auto">
            <a:xfrm>
              <a:off x="256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3" name="Rectangle 99"/>
            <p:cNvSpPr>
              <a:spLocks noChangeArrowheads="1"/>
            </p:cNvSpPr>
            <p:nvPr/>
          </p:nvSpPr>
          <p:spPr bwMode="auto">
            <a:xfrm>
              <a:off x="244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4" name="Rectangle 100"/>
            <p:cNvSpPr>
              <a:spLocks noChangeArrowheads="1"/>
            </p:cNvSpPr>
            <p:nvPr/>
          </p:nvSpPr>
          <p:spPr bwMode="auto">
            <a:xfrm>
              <a:off x="233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5" name="Rectangle 101"/>
            <p:cNvSpPr>
              <a:spLocks noChangeArrowheads="1"/>
            </p:cNvSpPr>
            <p:nvPr/>
          </p:nvSpPr>
          <p:spPr bwMode="auto">
            <a:xfrm>
              <a:off x="221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6" name="Rectangle 102"/>
            <p:cNvSpPr>
              <a:spLocks noChangeArrowheads="1"/>
            </p:cNvSpPr>
            <p:nvPr/>
          </p:nvSpPr>
          <p:spPr bwMode="auto">
            <a:xfrm>
              <a:off x="210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7" name="Rectangle 103"/>
            <p:cNvSpPr>
              <a:spLocks noChangeArrowheads="1"/>
            </p:cNvSpPr>
            <p:nvPr/>
          </p:nvSpPr>
          <p:spPr bwMode="auto">
            <a:xfrm>
              <a:off x="198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8" name="Rectangle 104"/>
            <p:cNvSpPr>
              <a:spLocks noChangeArrowheads="1"/>
            </p:cNvSpPr>
            <p:nvPr/>
          </p:nvSpPr>
          <p:spPr bwMode="auto">
            <a:xfrm>
              <a:off x="187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09" name="Rectangle 105"/>
            <p:cNvSpPr>
              <a:spLocks noChangeArrowheads="1"/>
            </p:cNvSpPr>
            <p:nvPr/>
          </p:nvSpPr>
          <p:spPr bwMode="auto">
            <a:xfrm>
              <a:off x="267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0" name="Rectangle 106"/>
            <p:cNvSpPr>
              <a:spLocks noChangeArrowheads="1"/>
            </p:cNvSpPr>
            <p:nvPr/>
          </p:nvSpPr>
          <p:spPr bwMode="auto">
            <a:xfrm>
              <a:off x="256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1" name="Rectangle 107"/>
            <p:cNvSpPr>
              <a:spLocks noChangeArrowheads="1"/>
            </p:cNvSpPr>
            <p:nvPr/>
          </p:nvSpPr>
          <p:spPr bwMode="auto">
            <a:xfrm>
              <a:off x="244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2" name="Rectangle 108"/>
            <p:cNvSpPr>
              <a:spLocks noChangeArrowheads="1"/>
            </p:cNvSpPr>
            <p:nvPr/>
          </p:nvSpPr>
          <p:spPr bwMode="auto">
            <a:xfrm>
              <a:off x="233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3" name="Rectangle 109"/>
            <p:cNvSpPr>
              <a:spLocks noChangeArrowheads="1"/>
            </p:cNvSpPr>
            <p:nvPr/>
          </p:nvSpPr>
          <p:spPr bwMode="auto">
            <a:xfrm>
              <a:off x="221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4" name="Rectangle 110"/>
            <p:cNvSpPr>
              <a:spLocks noChangeArrowheads="1"/>
            </p:cNvSpPr>
            <p:nvPr/>
          </p:nvSpPr>
          <p:spPr bwMode="auto">
            <a:xfrm>
              <a:off x="210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5" name="Rectangle 111"/>
            <p:cNvSpPr>
              <a:spLocks noChangeArrowheads="1"/>
            </p:cNvSpPr>
            <p:nvPr/>
          </p:nvSpPr>
          <p:spPr bwMode="auto">
            <a:xfrm>
              <a:off x="198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6" name="Rectangle 112"/>
            <p:cNvSpPr>
              <a:spLocks noChangeArrowheads="1"/>
            </p:cNvSpPr>
            <p:nvPr/>
          </p:nvSpPr>
          <p:spPr bwMode="auto">
            <a:xfrm>
              <a:off x="187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4417" name="Line 113"/>
            <p:cNvSpPr>
              <a:spLocks noChangeShapeType="1"/>
            </p:cNvSpPr>
            <p:nvPr/>
          </p:nvSpPr>
          <p:spPr bwMode="auto">
            <a:xfrm>
              <a:off x="1872" y="1296"/>
              <a:ext cx="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18" name="Line 114"/>
            <p:cNvSpPr>
              <a:spLocks noChangeShapeType="1"/>
            </p:cNvSpPr>
            <p:nvPr/>
          </p:nvSpPr>
          <p:spPr bwMode="auto">
            <a:xfrm>
              <a:off x="1872" y="1363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19" name="Line 115"/>
            <p:cNvSpPr>
              <a:spLocks noChangeShapeType="1"/>
            </p:cNvSpPr>
            <p:nvPr/>
          </p:nvSpPr>
          <p:spPr bwMode="auto">
            <a:xfrm>
              <a:off x="1872" y="1430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0" name="Line 116"/>
            <p:cNvSpPr>
              <a:spLocks noChangeShapeType="1"/>
            </p:cNvSpPr>
            <p:nvPr/>
          </p:nvSpPr>
          <p:spPr bwMode="auto">
            <a:xfrm>
              <a:off x="1872" y="1497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1" name="Line 117"/>
            <p:cNvSpPr>
              <a:spLocks noChangeShapeType="1"/>
            </p:cNvSpPr>
            <p:nvPr/>
          </p:nvSpPr>
          <p:spPr bwMode="auto">
            <a:xfrm>
              <a:off x="1872" y="1564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2" name="Line 118"/>
            <p:cNvSpPr>
              <a:spLocks noChangeShapeType="1"/>
            </p:cNvSpPr>
            <p:nvPr/>
          </p:nvSpPr>
          <p:spPr bwMode="auto">
            <a:xfrm>
              <a:off x="1872" y="1631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3" name="Line 119"/>
            <p:cNvSpPr>
              <a:spLocks noChangeShapeType="1"/>
            </p:cNvSpPr>
            <p:nvPr/>
          </p:nvSpPr>
          <p:spPr bwMode="auto">
            <a:xfrm>
              <a:off x="1872" y="1698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4" name="Line 120"/>
            <p:cNvSpPr>
              <a:spLocks noChangeShapeType="1"/>
            </p:cNvSpPr>
            <p:nvPr/>
          </p:nvSpPr>
          <p:spPr bwMode="auto">
            <a:xfrm>
              <a:off x="1872" y="1765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5" name="Line 121"/>
            <p:cNvSpPr>
              <a:spLocks noChangeShapeType="1"/>
            </p:cNvSpPr>
            <p:nvPr/>
          </p:nvSpPr>
          <p:spPr bwMode="auto">
            <a:xfrm>
              <a:off x="1872" y="1832"/>
              <a:ext cx="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6" name="Line 122"/>
            <p:cNvSpPr>
              <a:spLocks noChangeShapeType="1"/>
            </p:cNvSpPr>
            <p:nvPr/>
          </p:nvSpPr>
          <p:spPr bwMode="auto">
            <a:xfrm>
              <a:off x="1872" y="1296"/>
              <a:ext cx="0" cy="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7" name="Line 123"/>
            <p:cNvSpPr>
              <a:spLocks noChangeShapeType="1"/>
            </p:cNvSpPr>
            <p:nvPr/>
          </p:nvSpPr>
          <p:spPr bwMode="auto">
            <a:xfrm>
              <a:off x="198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8" name="Line 124"/>
            <p:cNvSpPr>
              <a:spLocks noChangeShapeType="1"/>
            </p:cNvSpPr>
            <p:nvPr/>
          </p:nvSpPr>
          <p:spPr bwMode="auto">
            <a:xfrm>
              <a:off x="2102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29" name="Line 125"/>
            <p:cNvSpPr>
              <a:spLocks noChangeShapeType="1"/>
            </p:cNvSpPr>
            <p:nvPr/>
          </p:nvSpPr>
          <p:spPr bwMode="auto">
            <a:xfrm>
              <a:off x="221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0" name="Line 126"/>
            <p:cNvSpPr>
              <a:spLocks noChangeShapeType="1"/>
            </p:cNvSpPr>
            <p:nvPr/>
          </p:nvSpPr>
          <p:spPr bwMode="auto">
            <a:xfrm>
              <a:off x="2332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1" name="Line 127"/>
            <p:cNvSpPr>
              <a:spLocks noChangeShapeType="1"/>
            </p:cNvSpPr>
            <p:nvPr/>
          </p:nvSpPr>
          <p:spPr bwMode="auto">
            <a:xfrm>
              <a:off x="244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2" name="Line 128"/>
            <p:cNvSpPr>
              <a:spLocks noChangeShapeType="1"/>
            </p:cNvSpPr>
            <p:nvPr/>
          </p:nvSpPr>
          <p:spPr bwMode="auto">
            <a:xfrm>
              <a:off x="2562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3" name="Line 129"/>
            <p:cNvSpPr>
              <a:spLocks noChangeShapeType="1"/>
            </p:cNvSpPr>
            <p:nvPr/>
          </p:nvSpPr>
          <p:spPr bwMode="auto">
            <a:xfrm>
              <a:off x="267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4" name="Line 130"/>
            <p:cNvSpPr>
              <a:spLocks noChangeShapeType="1"/>
            </p:cNvSpPr>
            <p:nvPr/>
          </p:nvSpPr>
          <p:spPr bwMode="auto">
            <a:xfrm>
              <a:off x="2792" y="1296"/>
              <a:ext cx="0" cy="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435" name="Group 131"/>
          <p:cNvGrpSpPr>
            <a:grpSpLocks/>
          </p:cNvGrpSpPr>
          <p:nvPr/>
        </p:nvGrpSpPr>
        <p:grpSpPr bwMode="auto">
          <a:xfrm>
            <a:off x="5410200" y="4038600"/>
            <a:ext cx="1676400" cy="1600200"/>
            <a:chOff x="3408" y="2544"/>
            <a:chExt cx="1056" cy="1008"/>
          </a:xfrm>
        </p:grpSpPr>
        <p:sp>
          <p:nvSpPr>
            <p:cNvPr id="354436" name="Rectangle 132"/>
            <p:cNvSpPr>
              <a:spLocks noChangeArrowheads="1"/>
            </p:cNvSpPr>
            <p:nvPr/>
          </p:nvSpPr>
          <p:spPr bwMode="auto">
            <a:xfrm>
              <a:off x="3408" y="2544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7" name="Rectangle 133"/>
            <p:cNvSpPr>
              <a:spLocks noChangeArrowheads="1"/>
            </p:cNvSpPr>
            <p:nvPr/>
          </p:nvSpPr>
          <p:spPr bwMode="auto">
            <a:xfrm>
              <a:off x="3408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8" name="Rectangle 134"/>
            <p:cNvSpPr>
              <a:spLocks noChangeArrowheads="1"/>
            </p:cNvSpPr>
            <p:nvPr/>
          </p:nvSpPr>
          <p:spPr bwMode="auto">
            <a:xfrm>
              <a:off x="3696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39" name="Rectangle 135"/>
            <p:cNvSpPr>
              <a:spLocks noChangeArrowheads="1"/>
            </p:cNvSpPr>
            <p:nvPr/>
          </p:nvSpPr>
          <p:spPr bwMode="auto">
            <a:xfrm>
              <a:off x="3984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40" name="Rectangle 136"/>
            <p:cNvSpPr>
              <a:spLocks noChangeArrowheads="1"/>
            </p:cNvSpPr>
            <p:nvPr/>
          </p:nvSpPr>
          <p:spPr bwMode="auto">
            <a:xfrm>
              <a:off x="4272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41" name="AutoShape 137"/>
            <p:cNvSpPr>
              <a:spLocks noChangeArrowheads="1"/>
            </p:cNvSpPr>
            <p:nvPr/>
          </p:nvSpPr>
          <p:spPr bwMode="auto">
            <a:xfrm>
              <a:off x="3439" y="2832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42" name="AutoShape 138"/>
            <p:cNvSpPr>
              <a:spLocks noChangeArrowheads="1"/>
            </p:cNvSpPr>
            <p:nvPr/>
          </p:nvSpPr>
          <p:spPr bwMode="auto">
            <a:xfrm>
              <a:off x="3727" y="2831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43" name="AutoShape 139"/>
            <p:cNvSpPr>
              <a:spLocks noChangeArrowheads="1"/>
            </p:cNvSpPr>
            <p:nvPr/>
          </p:nvSpPr>
          <p:spPr bwMode="auto">
            <a:xfrm>
              <a:off x="4007" y="2832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44" name="AutoShape 140"/>
            <p:cNvSpPr>
              <a:spLocks noChangeArrowheads="1"/>
            </p:cNvSpPr>
            <p:nvPr/>
          </p:nvSpPr>
          <p:spPr bwMode="auto">
            <a:xfrm>
              <a:off x="4303" y="2831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391400" y="3951288"/>
            <a:ext cx="1981200" cy="828674"/>
          </a:xfrm>
          <a:prstGeom prst="wedgeRoundRectCallout">
            <a:avLst>
              <a:gd name="adj1" fmla="val -75064"/>
              <a:gd name="adj2" fmla="val 1422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FF0000"/>
                </a:solidFill>
              </a:rPr>
              <a:t>s</a:t>
            </a:r>
            <a:r>
              <a:rPr lang="fr-CH" dirty="0" smtClean="0">
                <a:solidFill>
                  <a:srgbClr val="FF0000"/>
                </a:solidFill>
              </a:rPr>
              <a:t>auf pour la dernière ronde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 autoUpdateAnimBg="0"/>
      <p:bldP spid="354309" grpId="0" animBg="1"/>
      <p:bldP spid="354310" grpId="0" animBg="1"/>
      <p:bldP spid="354311" grpId="0" animBg="1"/>
      <p:bldP spid="354312" grpId="0" animBg="1"/>
      <p:bldP spid="354313" grpId="0" animBg="1"/>
      <p:bldP spid="354314" grpId="0" autoUpdateAnimBg="0"/>
      <p:bldP spid="354315" grpId="0" autoUpdateAnimBg="0"/>
      <p:bldP spid="354316" grpId="0" autoUpdateAnimBg="0"/>
      <p:bldP spid="354317" grpId="0" autoUpdateAnimBg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ropriétés des transformations </a:t>
            </a:r>
            <a:endParaRPr lang="en-US" dirty="0"/>
          </a:p>
        </p:txBody>
      </p:sp>
      <p:grpSp>
        <p:nvGrpSpPr>
          <p:cNvPr id="355331" name="Group 3"/>
          <p:cNvGrpSpPr>
            <a:grpSpLocks/>
          </p:cNvGrpSpPr>
          <p:nvPr/>
        </p:nvGrpSpPr>
        <p:grpSpPr bwMode="auto">
          <a:xfrm>
            <a:off x="533400" y="1295400"/>
            <a:ext cx="1817688" cy="1981200"/>
            <a:chOff x="336" y="816"/>
            <a:chExt cx="1145" cy="1248"/>
          </a:xfrm>
        </p:grpSpPr>
        <p:sp>
          <p:nvSpPr>
            <p:cNvPr id="355332" name="Text Box 4"/>
            <p:cNvSpPr txBox="1">
              <a:spLocks noChangeArrowheads="1"/>
            </p:cNvSpPr>
            <p:nvPr/>
          </p:nvSpPr>
          <p:spPr bwMode="auto">
            <a:xfrm>
              <a:off x="336" y="816"/>
              <a:ext cx="1145" cy="29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/>
                <a:t>s</a:t>
              </a:r>
              <a:r>
                <a:rPr lang="fr-CH" sz="2400" dirty="0" smtClean="0">
                  <a:solidFill>
                    <a:schemeClr val="tx1"/>
                  </a:solidFill>
                </a:rPr>
                <a:t>ubstitution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55333" name="Group 5"/>
            <p:cNvGrpSpPr>
              <a:grpSpLocks/>
            </p:cNvGrpSpPr>
            <p:nvPr/>
          </p:nvGrpSpPr>
          <p:grpSpPr bwMode="auto">
            <a:xfrm>
              <a:off x="336" y="1056"/>
              <a:ext cx="1056" cy="1008"/>
              <a:chOff x="1824" y="1056"/>
              <a:chExt cx="1056" cy="1008"/>
            </a:xfrm>
          </p:grpSpPr>
          <p:sp>
            <p:nvSpPr>
              <p:cNvPr id="355334" name="Rectangle 6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1056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35" name="Line 7"/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48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36" name="Line 8"/>
              <p:cNvSpPr>
                <a:spLocks noChangeShapeType="1"/>
              </p:cNvSpPr>
              <p:nvPr/>
            </p:nvSpPr>
            <p:spPr bwMode="auto">
              <a:xfrm flipV="1">
                <a:off x="1920" y="1344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37" name="Line 9"/>
              <p:cNvSpPr>
                <a:spLocks noChangeShapeType="1"/>
              </p:cNvSpPr>
              <p:nvPr/>
            </p:nvSpPr>
            <p:spPr bwMode="auto">
              <a:xfrm flipH="1">
                <a:off x="2544" y="1344"/>
                <a:ext cx="192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38" name="Rectangle 10"/>
              <p:cNvSpPr>
                <a:spLocks noChangeArrowheads="1"/>
              </p:cNvSpPr>
              <p:nvPr/>
            </p:nvSpPr>
            <p:spPr bwMode="auto">
              <a:xfrm>
                <a:off x="2677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39" name="Rectangle 11"/>
              <p:cNvSpPr>
                <a:spLocks noChangeArrowheads="1"/>
              </p:cNvSpPr>
              <p:nvPr/>
            </p:nvSpPr>
            <p:spPr bwMode="auto">
              <a:xfrm>
                <a:off x="2562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0" name="Rectangle 12"/>
              <p:cNvSpPr>
                <a:spLocks noChangeArrowheads="1"/>
              </p:cNvSpPr>
              <p:nvPr/>
            </p:nvSpPr>
            <p:spPr bwMode="auto">
              <a:xfrm>
                <a:off x="2447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1" name="Rectangle 13"/>
              <p:cNvSpPr>
                <a:spLocks noChangeArrowheads="1"/>
              </p:cNvSpPr>
              <p:nvPr/>
            </p:nvSpPr>
            <p:spPr bwMode="auto">
              <a:xfrm>
                <a:off x="2332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2" name="Rectangle 14"/>
              <p:cNvSpPr>
                <a:spLocks noChangeArrowheads="1"/>
              </p:cNvSpPr>
              <p:nvPr/>
            </p:nvSpPr>
            <p:spPr bwMode="auto">
              <a:xfrm>
                <a:off x="2217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3" name="Rectangle 15"/>
              <p:cNvSpPr>
                <a:spLocks noChangeArrowheads="1"/>
              </p:cNvSpPr>
              <p:nvPr/>
            </p:nvSpPr>
            <p:spPr bwMode="auto">
              <a:xfrm>
                <a:off x="2102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4" name="Rectangle 16"/>
              <p:cNvSpPr>
                <a:spLocks noChangeArrowheads="1"/>
              </p:cNvSpPr>
              <p:nvPr/>
            </p:nvSpPr>
            <p:spPr bwMode="auto">
              <a:xfrm>
                <a:off x="1987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5" name="Rectangle 17"/>
              <p:cNvSpPr>
                <a:spLocks noChangeArrowheads="1"/>
              </p:cNvSpPr>
              <p:nvPr/>
            </p:nvSpPr>
            <p:spPr bwMode="auto">
              <a:xfrm>
                <a:off x="1872" y="1765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6" name="Rectangle 18"/>
              <p:cNvSpPr>
                <a:spLocks noChangeArrowheads="1"/>
              </p:cNvSpPr>
              <p:nvPr/>
            </p:nvSpPr>
            <p:spPr bwMode="auto">
              <a:xfrm>
                <a:off x="2677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7" name="Rectangle 19"/>
              <p:cNvSpPr>
                <a:spLocks noChangeArrowheads="1"/>
              </p:cNvSpPr>
              <p:nvPr/>
            </p:nvSpPr>
            <p:spPr bwMode="auto">
              <a:xfrm>
                <a:off x="2562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8" name="Rectangle 20"/>
              <p:cNvSpPr>
                <a:spLocks noChangeArrowheads="1"/>
              </p:cNvSpPr>
              <p:nvPr/>
            </p:nvSpPr>
            <p:spPr bwMode="auto">
              <a:xfrm>
                <a:off x="2447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49" name="Rectangle 21"/>
              <p:cNvSpPr>
                <a:spLocks noChangeArrowheads="1"/>
              </p:cNvSpPr>
              <p:nvPr/>
            </p:nvSpPr>
            <p:spPr bwMode="auto">
              <a:xfrm>
                <a:off x="2332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0" name="Rectangle 22"/>
              <p:cNvSpPr>
                <a:spLocks noChangeArrowheads="1"/>
              </p:cNvSpPr>
              <p:nvPr/>
            </p:nvSpPr>
            <p:spPr bwMode="auto">
              <a:xfrm>
                <a:off x="2217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1" name="Rectangle 23"/>
              <p:cNvSpPr>
                <a:spLocks noChangeArrowheads="1"/>
              </p:cNvSpPr>
              <p:nvPr/>
            </p:nvSpPr>
            <p:spPr bwMode="auto">
              <a:xfrm>
                <a:off x="2102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2" name="Rectangle 24"/>
              <p:cNvSpPr>
                <a:spLocks noChangeArrowheads="1"/>
              </p:cNvSpPr>
              <p:nvPr/>
            </p:nvSpPr>
            <p:spPr bwMode="auto">
              <a:xfrm>
                <a:off x="1987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3" name="Rectangle 25"/>
              <p:cNvSpPr>
                <a:spLocks noChangeArrowheads="1"/>
              </p:cNvSpPr>
              <p:nvPr/>
            </p:nvSpPr>
            <p:spPr bwMode="auto">
              <a:xfrm>
                <a:off x="1872" y="1698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4" name="Rectangle 26"/>
              <p:cNvSpPr>
                <a:spLocks noChangeArrowheads="1"/>
              </p:cNvSpPr>
              <p:nvPr/>
            </p:nvSpPr>
            <p:spPr bwMode="auto">
              <a:xfrm>
                <a:off x="2677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5" name="Rectangle 27"/>
              <p:cNvSpPr>
                <a:spLocks noChangeArrowheads="1"/>
              </p:cNvSpPr>
              <p:nvPr/>
            </p:nvSpPr>
            <p:spPr bwMode="auto">
              <a:xfrm>
                <a:off x="2562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6" name="Rectangle 28"/>
              <p:cNvSpPr>
                <a:spLocks noChangeArrowheads="1"/>
              </p:cNvSpPr>
              <p:nvPr/>
            </p:nvSpPr>
            <p:spPr bwMode="auto">
              <a:xfrm>
                <a:off x="2447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7" name="Rectangle 29"/>
              <p:cNvSpPr>
                <a:spLocks noChangeArrowheads="1"/>
              </p:cNvSpPr>
              <p:nvPr/>
            </p:nvSpPr>
            <p:spPr bwMode="auto">
              <a:xfrm>
                <a:off x="2332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8" name="Rectangle 30"/>
              <p:cNvSpPr>
                <a:spLocks noChangeArrowheads="1"/>
              </p:cNvSpPr>
              <p:nvPr/>
            </p:nvSpPr>
            <p:spPr bwMode="auto">
              <a:xfrm>
                <a:off x="2217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59" name="Rectangle 31"/>
              <p:cNvSpPr>
                <a:spLocks noChangeArrowheads="1"/>
              </p:cNvSpPr>
              <p:nvPr/>
            </p:nvSpPr>
            <p:spPr bwMode="auto">
              <a:xfrm>
                <a:off x="2102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0" name="Rectangle 32"/>
              <p:cNvSpPr>
                <a:spLocks noChangeArrowheads="1"/>
              </p:cNvSpPr>
              <p:nvPr/>
            </p:nvSpPr>
            <p:spPr bwMode="auto">
              <a:xfrm>
                <a:off x="1987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1" name="Rectangle 33"/>
              <p:cNvSpPr>
                <a:spLocks noChangeArrowheads="1"/>
              </p:cNvSpPr>
              <p:nvPr/>
            </p:nvSpPr>
            <p:spPr bwMode="auto">
              <a:xfrm>
                <a:off x="1872" y="1631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2" name="Rectangle 34"/>
              <p:cNvSpPr>
                <a:spLocks noChangeArrowheads="1"/>
              </p:cNvSpPr>
              <p:nvPr/>
            </p:nvSpPr>
            <p:spPr bwMode="auto">
              <a:xfrm>
                <a:off x="2677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3" name="Rectangle 35"/>
              <p:cNvSpPr>
                <a:spLocks noChangeArrowheads="1"/>
              </p:cNvSpPr>
              <p:nvPr/>
            </p:nvSpPr>
            <p:spPr bwMode="auto">
              <a:xfrm>
                <a:off x="2562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4" name="Rectangle 36"/>
              <p:cNvSpPr>
                <a:spLocks noChangeArrowheads="1"/>
              </p:cNvSpPr>
              <p:nvPr/>
            </p:nvSpPr>
            <p:spPr bwMode="auto">
              <a:xfrm>
                <a:off x="2447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5" name="Rectangle 37"/>
              <p:cNvSpPr>
                <a:spLocks noChangeArrowheads="1"/>
              </p:cNvSpPr>
              <p:nvPr/>
            </p:nvSpPr>
            <p:spPr bwMode="auto">
              <a:xfrm>
                <a:off x="2332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6" name="Rectangle 38"/>
              <p:cNvSpPr>
                <a:spLocks noChangeArrowheads="1"/>
              </p:cNvSpPr>
              <p:nvPr/>
            </p:nvSpPr>
            <p:spPr bwMode="auto">
              <a:xfrm>
                <a:off x="2217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7" name="Rectangle 39"/>
              <p:cNvSpPr>
                <a:spLocks noChangeArrowheads="1"/>
              </p:cNvSpPr>
              <p:nvPr/>
            </p:nvSpPr>
            <p:spPr bwMode="auto">
              <a:xfrm>
                <a:off x="2102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8" name="Rectangle 40"/>
              <p:cNvSpPr>
                <a:spLocks noChangeArrowheads="1"/>
              </p:cNvSpPr>
              <p:nvPr/>
            </p:nvSpPr>
            <p:spPr bwMode="auto">
              <a:xfrm>
                <a:off x="1987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69" name="Rectangle 41"/>
              <p:cNvSpPr>
                <a:spLocks noChangeArrowheads="1"/>
              </p:cNvSpPr>
              <p:nvPr/>
            </p:nvSpPr>
            <p:spPr bwMode="auto">
              <a:xfrm>
                <a:off x="1872" y="1564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0" name="Rectangle 42"/>
              <p:cNvSpPr>
                <a:spLocks noChangeArrowheads="1"/>
              </p:cNvSpPr>
              <p:nvPr/>
            </p:nvSpPr>
            <p:spPr bwMode="auto">
              <a:xfrm>
                <a:off x="2677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1" name="Rectangle 43"/>
              <p:cNvSpPr>
                <a:spLocks noChangeArrowheads="1"/>
              </p:cNvSpPr>
              <p:nvPr/>
            </p:nvSpPr>
            <p:spPr bwMode="auto">
              <a:xfrm>
                <a:off x="2562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2" name="Rectangle 44"/>
              <p:cNvSpPr>
                <a:spLocks noChangeArrowheads="1"/>
              </p:cNvSpPr>
              <p:nvPr/>
            </p:nvSpPr>
            <p:spPr bwMode="auto">
              <a:xfrm>
                <a:off x="2447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3" name="Rectangle 45"/>
              <p:cNvSpPr>
                <a:spLocks noChangeArrowheads="1"/>
              </p:cNvSpPr>
              <p:nvPr/>
            </p:nvSpPr>
            <p:spPr bwMode="auto">
              <a:xfrm>
                <a:off x="2332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4" name="Rectangle 46"/>
              <p:cNvSpPr>
                <a:spLocks noChangeArrowheads="1"/>
              </p:cNvSpPr>
              <p:nvPr/>
            </p:nvSpPr>
            <p:spPr bwMode="auto">
              <a:xfrm>
                <a:off x="2217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5" name="Rectangle 47"/>
              <p:cNvSpPr>
                <a:spLocks noChangeArrowheads="1"/>
              </p:cNvSpPr>
              <p:nvPr/>
            </p:nvSpPr>
            <p:spPr bwMode="auto">
              <a:xfrm>
                <a:off x="2102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6" name="Rectangle 48"/>
              <p:cNvSpPr>
                <a:spLocks noChangeArrowheads="1"/>
              </p:cNvSpPr>
              <p:nvPr/>
            </p:nvSpPr>
            <p:spPr bwMode="auto">
              <a:xfrm>
                <a:off x="1987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7" name="Rectangle 49"/>
              <p:cNvSpPr>
                <a:spLocks noChangeArrowheads="1"/>
              </p:cNvSpPr>
              <p:nvPr/>
            </p:nvSpPr>
            <p:spPr bwMode="auto">
              <a:xfrm>
                <a:off x="1872" y="1497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8" name="Rectangle 50"/>
              <p:cNvSpPr>
                <a:spLocks noChangeArrowheads="1"/>
              </p:cNvSpPr>
              <p:nvPr/>
            </p:nvSpPr>
            <p:spPr bwMode="auto">
              <a:xfrm>
                <a:off x="2677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79" name="Rectangle 51"/>
              <p:cNvSpPr>
                <a:spLocks noChangeArrowheads="1"/>
              </p:cNvSpPr>
              <p:nvPr/>
            </p:nvSpPr>
            <p:spPr bwMode="auto">
              <a:xfrm>
                <a:off x="2562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0" name="Rectangle 52"/>
              <p:cNvSpPr>
                <a:spLocks noChangeArrowheads="1"/>
              </p:cNvSpPr>
              <p:nvPr/>
            </p:nvSpPr>
            <p:spPr bwMode="auto">
              <a:xfrm>
                <a:off x="2447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1" name="Rectangle 53"/>
              <p:cNvSpPr>
                <a:spLocks noChangeArrowheads="1"/>
              </p:cNvSpPr>
              <p:nvPr/>
            </p:nvSpPr>
            <p:spPr bwMode="auto">
              <a:xfrm>
                <a:off x="2332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2" name="Rectangle 54"/>
              <p:cNvSpPr>
                <a:spLocks noChangeArrowheads="1"/>
              </p:cNvSpPr>
              <p:nvPr/>
            </p:nvSpPr>
            <p:spPr bwMode="auto">
              <a:xfrm>
                <a:off x="2217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3" name="Rectangle 55"/>
              <p:cNvSpPr>
                <a:spLocks noChangeArrowheads="1"/>
              </p:cNvSpPr>
              <p:nvPr/>
            </p:nvSpPr>
            <p:spPr bwMode="auto">
              <a:xfrm>
                <a:off x="2102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4" name="Rectangle 56"/>
              <p:cNvSpPr>
                <a:spLocks noChangeArrowheads="1"/>
              </p:cNvSpPr>
              <p:nvPr/>
            </p:nvSpPr>
            <p:spPr bwMode="auto">
              <a:xfrm>
                <a:off x="1987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5" name="Rectangle 57"/>
              <p:cNvSpPr>
                <a:spLocks noChangeArrowheads="1"/>
              </p:cNvSpPr>
              <p:nvPr/>
            </p:nvSpPr>
            <p:spPr bwMode="auto">
              <a:xfrm>
                <a:off x="1872" y="1430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6" name="Rectangle 58"/>
              <p:cNvSpPr>
                <a:spLocks noChangeArrowheads="1"/>
              </p:cNvSpPr>
              <p:nvPr/>
            </p:nvSpPr>
            <p:spPr bwMode="auto">
              <a:xfrm>
                <a:off x="2677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7" name="Rectangle 59"/>
              <p:cNvSpPr>
                <a:spLocks noChangeArrowheads="1"/>
              </p:cNvSpPr>
              <p:nvPr/>
            </p:nvSpPr>
            <p:spPr bwMode="auto">
              <a:xfrm>
                <a:off x="2562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8" name="Rectangle 60"/>
              <p:cNvSpPr>
                <a:spLocks noChangeArrowheads="1"/>
              </p:cNvSpPr>
              <p:nvPr/>
            </p:nvSpPr>
            <p:spPr bwMode="auto">
              <a:xfrm>
                <a:off x="2447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89" name="Rectangle 61"/>
              <p:cNvSpPr>
                <a:spLocks noChangeArrowheads="1"/>
              </p:cNvSpPr>
              <p:nvPr/>
            </p:nvSpPr>
            <p:spPr bwMode="auto">
              <a:xfrm>
                <a:off x="2332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0" name="Rectangle 62"/>
              <p:cNvSpPr>
                <a:spLocks noChangeArrowheads="1"/>
              </p:cNvSpPr>
              <p:nvPr/>
            </p:nvSpPr>
            <p:spPr bwMode="auto">
              <a:xfrm>
                <a:off x="2217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1" name="Rectangle 63"/>
              <p:cNvSpPr>
                <a:spLocks noChangeArrowheads="1"/>
              </p:cNvSpPr>
              <p:nvPr/>
            </p:nvSpPr>
            <p:spPr bwMode="auto">
              <a:xfrm>
                <a:off x="2102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2" name="Rectangle 64"/>
              <p:cNvSpPr>
                <a:spLocks noChangeArrowheads="1"/>
              </p:cNvSpPr>
              <p:nvPr/>
            </p:nvSpPr>
            <p:spPr bwMode="auto">
              <a:xfrm>
                <a:off x="1987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3" name="Rectangle 65"/>
              <p:cNvSpPr>
                <a:spLocks noChangeArrowheads="1"/>
              </p:cNvSpPr>
              <p:nvPr/>
            </p:nvSpPr>
            <p:spPr bwMode="auto">
              <a:xfrm>
                <a:off x="1872" y="1363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4" name="Rectangle 66"/>
              <p:cNvSpPr>
                <a:spLocks noChangeArrowheads="1"/>
              </p:cNvSpPr>
              <p:nvPr/>
            </p:nvSpPr>
            <p:spPr bwMode="auto">
              <a:xfrm>
                <a:off x="2677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5" name="Rectangle 67"/>
              <p:cNvSpPr>
                <a:spLocks noChangeArrowheads="1"/>
              </p:cNvSpPr>
              <p:nvPr/>
            </p:nvSpPr>
            <p:spPr bwMode="auto">
              <a:xfrm>
                <a:off x="2562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6" name="Rectangle 68"/>
              <p:cNvSpPr>
                <a:spLocks noChangeArrowheads="1"/>
              </p:cNvSpPr>
              <p:nvPr/>
            </p:nvSpPr>
            <p:spPr bwMode="auto">
              <a:xfrm>
                <a:off x="2447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7" name="Rectangle 69"/>
              <p:cNvSpPr>
                <a:spLocks noChangeArrowheads="1"/>
              </p:cNvSpPr>
              <p:nvPr/>
            </p:nvSpPr>
            <p:spPr bwMode="auto">
              <a:xfrm>
                <a:off x="2332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8" name="Rectangle 70"/>
              <p:cNvSpPr>
                <a:spLocks noChangeArrowheads="1"/>
              </p:cNvSpPr>
              <p:nvPr/>
            </p:nvSpPr>
            <p:spPr bwMode="auto">
              <a:xfrm>
                <a:off x="2217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399" name="Rectangle 71"/>
              <p:cNvSpPr>
                <a:spLocks noChangeArrowheads="1"/>
              </p:cNvSpPr>
              <p:nvPr/>
            </p:nvSpPr>
            <p:spPr bwMode="auto">
              <a:xfrm>
                <a:off x="2102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400" name="Rectangle 72"/>
              <p:cNvSpPr>
                <a:spLocks noChangeArrowheads="1"/>
              </p:cNvSpPr>
              <p:nvPr/>
            </p:nvSpPr>
            <p:spPr bwMode="auto">
              <a:xfrm>
                <a:off x="1987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401" name="Rectangle 73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15" cy="6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GB" sz="10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402" name="Line 74"/>
              <p:cNvSpPr>
                <a:spLocks noChangeShapeType="1"/>
              </p:cNvSpPr>
              <p:nvPr/>
            </p:nvSpPr>
            <p:spPr bwMode="auto">
              <a:xfrm>
                <a:off x="1872" y="1296"/>
                <a:ext cx="9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3" name="Line 75"/>
              <p:cNvSpPr>
                <a:spLocks noChangeShapeType="1"/>
              </p:cNvSpPr>
              <p:nvPr/>
            </p:nvSpPr>
            <p:spPr bwMode="auto">
              <a:xfrm>
                <a:off x="1872" y="1363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4" name="Line 76"/>
              <p:cNvSpPr>
                <a:spLocks noChangeShapeType="1"/>
              </p:cNvSpPr>
              <p:nvPr/>
            </p:nvSpPr>
            <p:spPr bwMode="auto">
              <a:xfrm>
                <a:off x="1872" y="1430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5" name="Line 77"/>
              <p:cNvSpPr>
                <a:spLocks noChangeShapeType="1"/>
              </p:cNvSpPr>
              <p:nvPr/>
            </p:nvSpPr>
            <p:spPr bwMode="auto">
              <a:xfrm>
                <a:off x="1872" y="1497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6" name="Line 78"/>
              <p:cNvSpPr>
                <a:spLocks noChangeShapeType="1"/>
              </p:cNvSpPr>
              <p:nvPr/>
            </p:nvSpPr>
            <p:spPr bwMode="auto">
              <a:xfrm>
                <a:off x="1872" y="1564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7" name="Line 79"/>
              <p:cNvSpPr>
                <a:spLocks noChangeShapeType="1"/>
              </p:cNvSpPr>
              <p:nvPr/>
            </p:nvSpPr>
            <p:spPr bwMode="auto">
              <a:xfrm>
                <a:off x="1872" y="1631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8" name="Line 80"/>
              <p:cNvSpPr>
                <a:spLocks noChangeShapeType="1"/>
              </p:cNvSpPr>
              <p:nvPr/>
            </p:nvSpPr>
            <p:spPr bwMode="auto">
              <a:xfrm>
                <a:off x="1872" y="1698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9" name="Line 81"/>
              <p:cNvSpPr>
                <a:spLocks noChangeShapeType="1"/>
              </p:cNvSpPr>
              <p:nvPr/>
            </p:nvSpPr>
            <p:spPr bwMode="auto">
              <a:xfrm>
                <a:off x="1872" y="1765"/>
                <a:ext cx="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0" name="Line 82"/>
              <p:cNvSpPr>
                <a:spLocks noChangeShapeType="1"/>
              </p:cNvSpPr>
              <p:nvPr/>
            </p:nvSpPr>
            <p:spPr bwMode="auto">
              <a:xfrm>
                <a:off x="1872" y="1832"/>
                <a:ext cx="9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1" name="Line 83"/>
              <p:cNvSpPr>
                <a:spLocks noChangeShapeType="1"/>
              </p:cNvSpPr>
              <p:nvPr/>
            </p:nvSpPr>
            <p:spPr bwMode="auto">
              <a:xfrm>
                <a:off x="1872" y="1296"/>
                <a:ext cx="0" cy="5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2" name="Line 84"/>
              <p:cNvSpPr>
                <a:spLocks noChangeShapeType="1"/>
              </p:cNvSpPr>
              <p:nvPr/>
            </p:nvSpPr>
            <p:spPr bwMode="auto">
              <a:xfrm>
                <a:off x="1987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3" name="Line 85"/>
              <p:cNvSpPr>
                <a:spLocks noChangeShapeType="1"/>
              </p:cNvSpPr>
              <p:nvPr/>
            </p:nvSpPr>
            <p:spPr bwMode="auto">
              <a:xfrm>
                <a:off x="2102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4" name="Line 86"/>
              <p:cNvSpPr>
                <a:spLocks noChangeShapeType="1"/>
              </p:cNvSpPr>
              <p:nvPr/>
            </p:nvSpPr>
            <p:spPr bwMode="auto">
              <a:xfrm>
                <a:off x="2217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5" name="Line 87"/>
              <p:cNvSpPr>
                <a:spLocks noChangeShapeType="1"/>
              </p:cNvSpPr>
              <p:nvPr/>
            </p:nvSpPr>
            <p:spPr bwMode="auto">
              <a:xfrm>
                <a:off x="2332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6" name="Line 88"/>
              <p:cNvSpPr>
                <a:spLocks noChangeShapeType="1"/>
              </p:cNvSpPr>
              <p:nvPr/>
            </p:nvSpPr>
            <p:spPr bwMode="auto">
              <a:xfrm>
                <a:off x="2447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7" name="Line 89"/>
              <p:cNvSpPr>
                <a:spLocks noChangeShapeType="1"/>
              </p:cNvSpPr>
              <p:nvPr/>
            </p:nvSpPr>
            <p:spPr bwMode="auto">
              <a:xfrm>
                <a:off x="2562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8" name="Line 90"/>
              <p:cNvSpPr>
                <a:spLocks noChangeShapeType="1"/>
              </p:cNvSpPr>
              <p:nvPr/>
            </p:nvSpPr>
            <p:spPr bwMode="auto">
              <a:xfrm>
                <a:off x="2677" y="1296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19" name="Line 91"/>
              <p:cNvSpPr>
                <a:spLocks noChangeShapeType="1"/>
              </p:cNvSpPr>
              <p:nvPr/>
            </p:nvSpPr>
            <p:spPr bwMode="auto">
              <a:xfrm>
                <a:off x="2792" y="1296"/>
                <a:ext cx="0" cy="5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420" name="Text Box 92"/>
          <p:cNvSpPr txBox="1">
            <a:spLocks noChangeArrowheads="1"/>
          </p:cNvSpPr>
          <p:nvPr/>
        </p:nvSpPr>
        <p:spPr bwMode="auto">
          <a:xfrm>
            <a:off x="2286000" y="1981200"/>
            <a:ext cx="36006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Protège contre</a:t>
            </a:r>
            <a:r>
              <a:rPr lang="en-US" sz="2400" dirty="0"/>
              <a:t> </a:t>
            </a:r>
            <a:r>
              <a:rPr lang="en-US" sz="2400" dirty="0" smtClean="0"/>
              <a:t>la </a:t>
            </a:r>
          </a:p>
          <a:p>
            <a:pPr algn="ctr"/>
            <a:r>
              <a:rPr lang="en-US" sz="2400" dirty="0" smtClean="0"/>
              <a:t>cryptanalyse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linéaire ou différentielle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5421" name="Oval 93"/>
          <p:cNvSpPr>
            <a:spLocks noChangeArrowheads="1"/>
          </p:cNvSpPr>
          <p:nvPr/>
        </p:nvSpPr>
        <p:spPr bwMode="auto">
          <a:xfrm>
            <a:off x="6248400" y="1828800"/>
            <a:ext cx="2667000" cy="1143000"/>
          </a:xfrm>
          <a:prstGeom prst="ellipse">
            <a:avLst/>
          </a:prstGeom>
          <a:solidFill>
            <a:srgbClr val="F30701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3070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ouche </a:t>
            </a:r>
          </a:p>
          <a:p>
            <a:pPr algn="ctr"/>
            <a:r>
              <a:rPr lang="fr-CH" sz="2400" dirty="0">
                <a:solidFill>
                  <a:schemeClr val="bg1"/>
                </a:solidFill>
              </a:rPr>
              <a:t>n</a:t>
            </a:r>
            <a:r>
              <a:rPr lang="fr-CH" sz="2400" dirty="0" smtClean="0">
                <a:solidFill>
                  <a:schemeClr val="bg1"/>
                </a:solidFill>
              </a:rPr>
              <a:t>on linéaire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55422" name="Group 94"/>
          <p:cNvGrpSpPr>
            <a:grpSpLocks/>
          </p:cNvGrpSpPr>
          <p:nvPr/>
        </p:nvGrpSpPr>
        <p:grpSpPr bwMode="auto">
          <a:xfrm>
            <a:off x="228600" y="3810000"/>
            <a:ext cx="5875338" cy="2057400"/>
            <a:chOff x="144" y="2304"/>
            <a:chExt cx="3701" cy="1296"/>
          </a:xfrm>
        </p:grpSpPr>
        <p:sp>
          <p:nvSpPr>
            <p:cNvPr id="355423" name="Text Box 95"/>
            <p:cNvSpPr txBox="1">
              <a:spLocks noChangeArrowheads="1"/>
            </p:cNvSpPr>
            <p:nvPr/>
          </p:nvSpPr>
          <p:spPr bwMode="auto">
            <a:xfrm>
              <a:off x="144" y="2304"/>
              <a:ext cx="17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/>
                <a:t>d</a:t>
              </a:r>
              <a:r>
                <a:rPr lang="fr-CH" sz="2400" dirty="0" smtClean="0">
                  <a:solidFill>
                    <a:schemeClr val="tx1"/>
                  </a:solidFill>
                </a:rPr>
                <a:t>écalage de lignes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55424" name="Group 96"/>
            <p:cNvGrpSpPr>
              <a:grpSpLocks/>
            </p:cNvGrpSpPr>
            <p:nvPr/>
          </p:nvGrpSpPr>
          <p:grpSpPr bwMode="auto">
            <a:xfrm>
              <a:off x="336" y="2592"/>
              <a:ext cx="1056" cy="1008"/>
              <a:chOff x="3408" y="1056"/>
              <a:chExt cx="1056" cy="1008"/>
            </a:xfrm>
          </p:grpSpPr>
          <p:sp>
            <p:nvSpPr>
              <p:cNvPr id="355425" name="Rectangle 97"/>
              <p:cNvSpPr>
                <a:spLocks noChangeArrowheads="1"/>
              </p:cNvSpPr>
              <p:nvPr/>
            </p:nvSpPr>
            <p:spPr bwMode="auto">
              <a:xfrm>
                <a:off x="3408" y="1056"/>
                <a:ext cx="1056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26" name="Rectangle 98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624" cy="144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27" name="Rectangle 9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624" cy="144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28" name="Rectangle 100"/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624" cy="144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29" name="Rectangle 101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624" cy="144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0" name="AutoShape 102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144" cy="144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1" name="AutoShape 103"/>
              <p:cNvSpPr>
                <a:spLocks noChangeArrowheads="1"/>
              </p:cNvSpPr>
              <p:nvPr/>
            </p:nvSpPr>
            <p:spPr bwMode="auto">
              <a:xfrm>
                <a:off x="4224" y="1632"/>
                <a:ext cx="240" cy="144"/>
              </a:xfrm>
              <a:prstGeom prst="leftArrow">
                <a:avLst>
                  <a:gd name="adj1" fmla="val 50000"/>
                  <a:gd name="adj2" fmla="val 41667"/>
                </a:avLst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2" name="AutoShape 104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336" cy="144"/>
              </a:xfrm>
              <a:prstGeom prst="leftArrow">
                <a:avLst>
                  <a:gd name="adj1" fmla="val 50000"/>
                  <a:gd name="adj2" fmla="val 58333"/>
                </a:avLst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433" name="Text Box 105"/>
            <p:cNvSpPr txBox="1">
              <a:spLocks noChangeArrowheads="1"/>
            </p:cNvSpPr>
            <p:nvPr/>
          </p:nvSpPr>
          <p:spPr bwMode="auto">
            <a:xfrm>
              <a:off x="1904" y="2304"/>
              <a:ext cx="19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/>
                <a:t>m</a:t>
              </a:r>
              <a:r>
                <a:rPr lang="fr-CH" sz="2400" dirty="0" smtClean="0">
                  <a:solidFill>
                    <a:schemeClr val="tx1"/>
                  </a:solidFill>
                </a:rPr>
                <a:t>élange de colonnes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55434" name="Group 106"/>
            <p:cNvGrpSpPr>
              <a:grpSpLocks/>
            </p:cNvGrpSpPr>
            <p:nvPr/>
          </p:nvGrpSpPr>
          <p:grpSpPr bwMode="auto">
            <a:xfrm>
              <a:off x="2208" y="2592"/>
              <a:ext cx="1056" cy="1008"/>
              <a:chOff x="3552" y="2544"/>
              <a:chExt cx="1056" cy="1008"/>
            </a:xfrm>
          </p:grpSpPr>
          <p:sp>
            <p:nvSpPr>
              <p:cNvPr id="355435" name="Rectangle 107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1056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6" name="Rectangle 108"/>
              <p:cNvSpPr>
                <a:spLocks noChangeArrowheads="1"/>
              </p:cNvSpPr>
              <p:nvPr/>
            </p:nvSpPr>
            <p:spPr bwMode="auto">
              <a:xfrm>
                <a:off x="3552" y="2640"/>
                <a:ext cx="192" cy="768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7" name="Rectangle 109"/>
              <p:cNvSpPr>
                <a:spLocks noChangeArrowheads="1"/>
              </p:cNvSpPr>
              <p:nvPr/>
            </p:nvSpPr>
            <p:spPr bwMode="auto">
              <a:xfrm>
                <a:off x="3840" y="2640"/>
                <a:ext cx="192" cy="768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8" name="Rectangle 110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92" cy="768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39" name="Rectangle 111"/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192" cy="768"/>
              </a:xfrm>
              <a:prstGeom prst="rect">
                <a:avLst/>
              </a:prstGeom>
              <a:solidFill>
                <a:srgbClr val="E8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40" name="AutoShape 112"/>
              <p:cNvSpPr>
                <a:spLocks noChangeArrowheads="1"/>
              </p:cNvSpPr>
              <p:nvPr/>
            </p:nvSpPr>
            <p:spPr bwMode="auto">
              <a:xfrm>
                <a:off x="3583" y="2832"/>
                <a:ext cx="144" cy="432"/>
              </a:xfrm>
              <a:prstGeom prst="upDownArrow">
                <a:avLst>
                  <a:gd name="adj1" fmla="val 50000"/>
                  <a:gd name="adj2" fmla="val 60000"/>
                </a:avLst>
              </a:prstGeom>
              <a:solidFill>
                <a:srgbClr val="FFD5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41" name="AutoShape 113"/>
              <p:cNvSpPr>
                <a:spLocks noChangeArrowheads="1"/>
              </p:cNvSpPr>
              <p:nvPr/>
            </p:nvSpPr>
            <p:spPr bwMode="auto">
              <a:xfrm>
                <a:off x="3871" y="2831"/>
                <a:ext cx="144" cy="432"/>
              </a:xfrm>
              <a:prstGeom prst="upDownArrow">
                <a:avLst>
                  <a:gd name="adj1" fmla="val 50000"/>
                  <a:gd name="adj2" fmla="val 60000"/>
                </a:avLst>
              </a:prstGeom>
              <a:solidFill>
                <a:srgbClr val="FFD5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42" name="AutoShape 114"/>
              <p:cNvSpPr>
                <a:spLocks noChangeArrowheads="1"/>
              </p:cNvSpPr>
              <p:nvPr/>
            </p:nvSpPr>
            <p:spPr bwMode="auto">
              <a:xfrm>
                <a:off x="4151" y="2832"/>
                <a:ext cx="144" cy="432"/>
              </a:xfrm>
              <a:prstGeom prst="upDownArrow">
                <a:avLst>
                  <a:gd name="adj1" fmla="val 50000"/>
                  <a:gd name="adj2" fmla="val 60000"/>
                </a:avLst>
              </a:prstGeom>
              <a:solidFill>
                <a:srgbClr val="FFD5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43" name="AutoShape 115"/>
              <p:cNvSpPr>
                <a:spLocks noChangeArrowheads="1"/>
              </p:cNvSpPr>
              <p:nvPr/>
            </p:nvSpPr>
            <p:spPr bwMode="auto">
              <a:xfrm>
                <a:off x="4447" y="2831"/>
                <a:ext cx="144" cy="432"/>
              </a:xfrm>
              <a:prstGeom prst="upDownArrow">
                <a:avLst>
                  <a:gd name="adj1" fmla="val 50000"/>
                  <a:gd name="adj2" fmla="val 60000"/>
                </a:avLst>
              </a:prstGeom>
              <a:solidFill>
                <a:srgbClr val="FFD5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444" name="Oval 116"/>
          <p:cNvSpPr>
            <a:spLocks noChangeArrowheads="1"/>
          </p:cNvSpPr>
          <p:nvPr/>
        </p:nvSpPr>
        <p:spPr bwMode="auto">
          <a:xfrm>
            <a:off x="6324600" y="3810000"/>
            <a:ext cx="2667000" cy="1143000"/>
          </a:xfrm>
          <a:prstGeom prst="ellipse">
            <a:avLst/>
          </a:prstGeom>
          <a:solidFill>
            <a:srgbClr val="F30701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3070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ouche linéaire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5445" name="Text Box 117"/>
          <p:cNvSpPr txBox="1">
            <a:spLocks noChangeArrowheads="1"/>
          </p:cNvSpPr>
          <p:nvPr/>
        </p:nvSpPr>
        <p:spPr bwMode="auto">
          <a:xfrm>
            <a:off x="5868744" y="5147518"/>
            <a:ext cx="3275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excellentes </a:t>
            </a:r>
            <a:r>
              <a:rPr lang="en-US" sz="2400" dirty="0" smtClean="0"/>
              <a:t>propriétés</a:t>
            </a:r>
          </a:p>
          <a:p>
            <a:pPr algn="ctr"/>
            <a:r>
              <a:rPr lang="en-US" sz="2400" dirty="0"/>
              <a:t>d</a:t>
            </a:r>
            <a:r>
              <a:rPr lang="en-US" sz="2400" dirty="0" smtClean="0"/>
              <a:t>e diffusion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5446" name="Line 118"/>
          <p:cNvSpPr>
            <a:spLocks noChangeShapeType="1"/>
          </p:cNvSpPr>
          <p:nvPr/>
        </p:nvSpPr>
        <p:spPr bwMode="auto">
          <a:xfrm>
            <a:off x="152400" y="35814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20" grpId="0" autoUpdateAnimBg="0"/>
      <p:bldP spid="355421" grpId="0" animBg="1" autoUpdateAnimBg="0"/>
      <p:bldP spid="355444" grpId="0" animBg="1" autoUpdateAnimBg="0"/>
      <p:bldP spid="355445" grpId="0" autoUpdateAnimBg="0"/>
      <p:bldP spid="3554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</a:t>
            </a:r>
            <a:r>
              <a:rPr lang="fr-CH" dirty="0" smtClean="0"/>
              <a:t>ubstitution d’octets </a:t>
            </a:r>
            <a:r>
              <a:rPr lang="fr-CH" dirty="0"/>
              <a:t>(S-box)</a:t>
            </a:r>
            <a:endParaRPr lang="en-US" dirty="0"/>
          </a:p>
        </p:txBody>
      </p:sp>
      <p:graphicFrame>
        <p:nvGraphicFramePr>
          <p:cNvPr id="356355" name="Group 3"/>
          <p:cNvGraphicFramePr>
            <a:graphicFrameLocks noGrp="1"/>
          </p:cNvGraphicFramePr>
          <p:nvPr/>
        </p:nvGraphicFramePr>
        <p:xfrm>
          <a:off x="2895600" y="1371600"/>
          <a:ext cx="5029200" cy="4064000"/>
        </p:xfrm>
        <a:graphic>
          <a:graphicData uri="http://schemas.openxmlformats.org/drawingml/2006/table">
            <a:tbl>
              <a:tblPr/>
              <a:tblGrid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6646" name="Text Box 294"/>
          <p:cNvSpPr txBox="1">
            <a:spLocks noChangeArrowheads="1"/>
          </p:cNvSpPr>
          <p:nvPr/>
        </p:nvSpPr>
        <p:spPr bwMode="auto">
          <a:xfrm>
            <a:off x="3112839" y="5486400"/>
            <a:ext cx="47532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CH" sz="2400" dirty="0"/>
              <a:t>i</a:t>
            </a:r>
            <a:r>
              <a:rPr lang="fr-CH" sz="2400" dirty="0" smtClean="0">
                <a:solidFill>
                  <a:schemeClr val="tx1"/>
                </a:solidFill>
              </a:rPr>
              <a:t>nverse multiplicatif dans </a:t>
            </a:r>
            <a:r>
              <a:rPr lang="fr-CH" sz="2400" dirty="0">
                <a:solidFill>
                  <a:schemeClr val="tx1"/>
                </a:solidFill>
              </a:rPr>
              <a:t>GF(2</a:t>
            </a:r>
            <a:r>
              <a:rPr lang="fr-CH" sz="2400" baseline="30000" dirty="0">
                <a:solidFill>
                  <a:schemeClr val="tx1"/>
                </a:solidFill>
              </a:rPr>
              <a:t>8</a:t>
            </a:r>
            <a:r>
              <a:rPr lang="fr-CH" sz="2400" dirty="0">
                <a:solidFill>
                  <a:schemeClr val="tx1"/>
                </a:solidFill>
              </a:rPr>
              <a:t>) </a:t>
            </a:r>
          </a:p>
          <a:p>
            <a:pPr algn="r"/>
            <a:r>
              <a:rPr lang="fr-CH" sz="2400" dirty="0" smtClean="0"/>
              <a:t>suivi d’une transformation </a:t>
            </a:r>
            <a:r>
              <a:rPr lang="fr-CH" sz="2400" dirty="0"/>
              <a:t>affine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56647" name="Rectangle 295"/>
          <p:cNvSpPr>
            <a:spLocks noChangeArrowheads="1"/>
          </p:cNvSpPr>
          <p:nvPr/>
        </p:nvSpPr>
        <p:spPr bwMode="auto">
          <a:xfrm>
            <a:off x="4464050" y="1371600"/>
            <a:ext cx="336550" cy="2555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648" name="Line 296"/>
          <p:cNvSpPr>
            <a:spLocks noChangeShapeType="1"/>
          </p:cNvSpPr>
          <p:nvPr/>
        </p:nvSpPr>
        <p:spPr bwMode="auto">
          <a:xfrm flipH="1">
            <a:off x="1219200" y="1600200"/>
            <a:ext cx="3276600" cy="1752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649" name="Text Box 297"/>
          <p:cNvSpPr txBox="1">
            <a:spLocks noChangeArrowheads="1"/>
          </p:cNvSpPr>
          <p:nvPr/>
        </p:nvSpPr>
        <p:spPr bwMode="auto">
          <a:xfrm>
            <a:off x="288925" y="3394075"/>
            <a:ext cx="1500188" cy="4667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</a:rPr>
              <a:t>S(5) = 107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6650" name="Rectangle 298"/>
          <p:cNvSpPr>
            <a:spLocks noChangeArrowheads="1"/>
          </p:cNvSpPr>
          <p:nvPr/>
        </p:nvSpPr>
        <p:spPr bwMode="auto">
          <a:xfrm>
            <a:off x="3829050" y="4675188"/>
            <a:ext cx="336550" cy="2555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651" name="Line 299"/>
          <p:cNvSpPr>
            <a:spLocks noChangeShapeType="1"/>
          </p:cNvSpPr>
          <p:nvPr/>
        </p:nvSpPr>
        <p:spPr bwMode="auto">
          <a:xfrm flipH="1" flipV="1">
            <a:off x="2133600" y="4572000"/>
            <a:ext cx="1676400" cy="228600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652" name="Text Box 300"/>
          <p:cNvSpPr txBox="1">
            <a:spLocks noChangeArrowheads="1"/>
          </p:cNvSpPr>
          <p:nvPr/>
        </p:nvSpPr>
        <p:spPr bwMode="auto">
          <a:xfrm>
            <a:off x="304800" y="4343400"/>
            <a:ext cx="1804988" cy="466725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>
                <a:solidFill>
                  <a:schemeClr val="tx1"/>
                </a:solidFill>
              </a:rPr>
              <a:t>S(211) = 102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56653" name="Group 301"/>
          <p:cNvGrpSpPr>
            <a:grpSpLocks/>
          </p:cNvGrpSpPr>
          <p:nvPr/>
        </p:nvGrpSpPr>
        <p:grpSpPr bwMode="auto">
          <a:xfrm>
            <a:off x="76200" y="1066800"/>
            <a:ext cx="1676400" cy="1600200"/>
            <a:chOff x="1824" y="1056"/>
            <a:chExt cx="1056" cy="1008"/>
          </a:xfrm>
        </p:grpSpPr>
        <p:sp>
          <p:nvSpPr>
            <p:cNvPr id="356654" name="Rectangle 302"/>
            <p:cNvSpPr>
              <a:spLocks noChangeArrowheads="1"/>
            </p:cNvSpPr>
            <p:nvPr/>
          </p:nvSpPr>
          <p:spPr bwMode="auto">
            <a:xfrm>
              <a:off x="1824" y="1056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55" name="Line 303"/>
            <p:cNvSpPr>
              <a:spLocks noChangeShapeType="1"/>
            </p:cNvSpPr>
            <p:nvPr/>
          </p:nvSpPr>
          <p:spPr bwMode="auto">
            <a:xfrm>
              <a:off x="1968" y="1536"/>
              <a:ext cx="48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56" name="Line 304"/>
            <p:cNvSpPr>
              <a:spLocks noChangeShapeType="1"/>
            </p:cNvSpPr>
            <p:nvPr/>
          </p:nvSpPr>
          <p:spPr bwMode="auto">
            <a:xfrm flipV="1">
              <a:off x="1920" y="1344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57" name="Line 305"/>
            <p:cNvSpPr>
              <a:spLocks noChangeShapeType="1"/>
            </p:cNvSpPr>
            <p:nvPr/>
          </p:nvSpPr>
          <p:spPr bwMode="auto">
            <a:xfrm flipH="1">
              <a:off x="2544" y="1344"/>
              <a:ext cx="19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58" name="Rectangle 306"/>
            <p:cNvSpPr>
              <a:spLocks noChangeArrowheads="1"/>
            </p:cNvSpPr>
            <p:nvPr/>
          </p:nvSpPr>
          <p:spPr bwMode="auto">
            <a:xfrm>
              <a:off x="267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59" name="Rectangle 307"/>
            <p:cNvSpPr>
              <a:spLocks noChangeArrowheads="1"/>
            </p:cNvSpPr>
            <p:nvPr/>
          </p:nvSpPr>
          <p:spPr bwMode="auto">
            <a:xfrm>
              <a:off x="256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0" name="Rectangle 308"/>
            <p:cNvSpPr>
              <a:spLocks noChangeArrowheads="1"/>
            </p:cNvSpPr>
            <p:nvPr/>
          </p:nvSpPr>
          <p:spPr bwMode="auto">
            <a:xfrm>
              <a:off x="244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1" name="Rectangle 309"/>
            <p:cNvSpPr>
              <a:spLocks noChangeArrowheads="1"/>
            </p:cNvSpPr>
            <p:nvPr/>
          </p:nvSpPr>
          <p:spPr bwMode="auto">
            <a:xfrm>
              <a:off x="233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2" name="Rectangle 310"/>
            <p:cNvSpPr>
              <a:spLocks noChangeArrowheads="1"/>
            </p:cNvSpPr>
            <p:nvPr/>
          </p:nvSpPr>
          <p:spPr bwMode="auto">
            <a:xfrm>
              <a:off x="221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3" name="Rectangle 311"/>
            <p:cNvSpPr>
              <a:spLocks noChangeArrowheads="1"/>
            </p:cNvSpPr>
            <p:nvPr/>
          </p:nvSpPr>
          <p:spPr bwMode="auto">
            <a:xfrm>
              <a:off x="210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4" name="Rectangle 312"/>
            <p:cNvSpPr>
              <a:spLocks noChangeArrowheads="1"/>
            </p:cNvSpPr>
            <p:nvPr/>
          </p:nvSpPr>
          <p:spPr bwMode="auto">
            <a:xfrm>
              <a:off x="1987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5" name="Rectangle 313"/>
            <p:cNvSpPr>
              <a:spLocks noChangeArrowheads="1"/>
            </p:cNvSpPr>
            <p:nvPr/>
          </p:nvSpPr>
          <p:spPr bwMode="auto">
            <a:xfrm>
              <a:off x="1872" y="1765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6" name="Rectangle 314"/>
            <p:cNvSpPr>
              <a:spLocks noChangeArrowheads="1"/>
            </p:cNvSpPr>
            <p:nvPr/>
          </p:nvSpPr>
          <p:spPr bwMode="auto">
            <a:xfrm>
              <a:off x="267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7" name="Rectangle 315"/>
            <p:cNvSpPr>
              <a:spLocks noChangeArrowheads="1"/>
            </p:cNvSpPr>
            <p:nvPr/>
          </p:nvSpPr>
          <p:spPr bwMode="auto">
            <a:xfrm>
              <a:off x="256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8" name="Rectangle 316"/>
            <p:cNvSpPr>
              <a:spLocks noChangeArrowheads="1"/>
            </p:cNvSpPr>
            <p:nvPr/>
          </p:nvSpPr>
          <p:spPr bwMode="auto">
            <a:xfrm>
              <a:off x="244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69" name="Rectangle 317"/>
            <p:cNvSpPr>
              <a:spLocks noChangeArrowheads="1"/>
            </p:cNvSpPr>
            <p:nvPr/>
          </p:nvSpPr>
          <p:spPr bwMode="auto">
            <a:xfrm>
              <a:off x="233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0" name="Rectangle 318"/>
            <p:cNvSpPr>
              <a:spLocks noChangeArrowheads="1"/>
            </p:cNvSpPr>
            <p:nvPr/>
          </p:nvSpPr>
          <p:spPr bwMode="auto">
            <a:xfrm>
              <a:off x="221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1" name="Rectangle 319"/>
            <p:cNvSpPr>
              <a:spLocks noChangeArrowheads="1"/>
            </p:cNvSpPr>
            <p:nvPr/>
          </p:nvSpPr>
          <p:spPr bwMode="auto">
            <a:xfrm>
              <a:off x="210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2" name="Rectangle 320"/>
            <p:cNvSpPr>
              <a:spLocks noChangeArrowheads="1"/>
            </p:cNvSpPr>
            <p:nvPr/>
          </p:nvSpPr>
          <p:spPr bwMode="auto">
            <a:xfrm>
              <a:off x="1987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3" name="Rectangle 321"/>
            <p:cNvSpPr>
              <a:spLocks noChangeArrowheads="1"/>
            </p:cNvSpPr>
            <p:nvPr/>
          </p:nvSpPr>
          <p:spPr bwMode="auto">
            <a:xfrm>
              <a:off x="1872" y="1698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4" name="Rectangle 322"/>
            <p:cNvSpPr>
              <a:spLocks noChangeArrowheads="1"/>
            </p:cNvSpPr>
            <p:nvPr/>
          </p:nvSpPr>
          <p:spPr bwMode="auto">
            <a:xfrm>
              <a:off x="267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5" name="Rectangle 323"/>
            <p:cNvSpPr>
              <a:spLocks noChangeArrowheads="1"/>
            </p:cNvSpPr>
            <p:nvPr/>
          </p:nvSpPr>
          <p:spPr bwMode="auto">
            <a:xfrm>
              <a:off x="256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6" name="Rectangle 324"/>
            <p:cNvSpPr>
              <a:spLocks noChangeArrowheads="1"/>
            </p:cNvSpPr>
            <p:nvPr/>
          </p:nvSpPr>
          <p:spPr bwMode="auto">
            <a:xfrm>
              <a:off x="244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7" name="Rectangle 325"/>
            <p:cNvSpPr>
              <a:spLocks noChangeArrowheads="1"/>
            </p:cNvSpPr>
            <p:nvPr/>
          </p:nvSpPr>
          <p:spPr bwMode="auto">
            <a:xfrm>
              <a:off x="233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8" name="Rectangle 326"/>
            <p:cNvSpPr>
              <a:spLocks noChangeArrowheads="1"/>
            </p:cNvSpPr>
            <p:nvPr/>
          </p:nvSpPr>
          <p:spPr bwMode="auto">
            <a:xfrm>
              <a:off x="221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79" name="Rectangle 327"/>
            <p:cNvSpPr>
              <a:spLocks noChangeArrowheads="1"/>
            </p:cNvSpPr>
            <p:nvPr/>
          </p:nvSpPr>
          <p:spPr bwMode="auto">
            <a:xfrm>
              <a:off x="210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0" name="Rectangle 328"/>
            <p:cNvSpPr>
              <a:spLocks noChangeArrowheads="1"/>
            </p:cNvSpPr>
            <p:nvPr/>
          </p:nvSpPr>
          <p:spPr bwMode="auto">
            <a:xfrm>
              <a:off x="1987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1" name="Rectangle 329"/>
            <p:cNvSpPr>
              <a:spLocks noChangeArrowheads="1"/>
            </p:cNvSpPr>
            <p:nvPr/>
          </p:nvSpPr>
          <p:spPr bwMode="auto">
            <a:xfrm>
              <a:off x="1872" y="1631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2" name="Rectangle 330"/>
            <p:cNvSpPr>
              <a:spLocks noChangeArrowheads="1"/>
            </p:cNvSpPr>
            <p:nvPr/>
          </p:nvSpPr>
          <p:spPr bwMode="auto">
            <a:xfrm>
              <a:off x="267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3" name="Rectangle 331"/>
            <p:cNvSpPr>
              <a:spLocks noChangeArrowheads="1"/>
            </p:cNvSpPr>
            <p:nvPr/>
          </p:nvSpPr>
          <p:spPr bwMode="auto">
            <a:xfrm>
              <a:off x="256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4" name="Rectangle 332"/>
            <p:cNvSpPr>
              <a:spLocks noChangeArrowheads="1"/>
            </p:cNvSpPr>
            <p:nvPr/>
          </p:nvSpPr>
          <p:spPr bwMode="auto">
            <a:xfrm>
              <a:off x="244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5" name="Rectangle 333"/>
            <p:cNvSpPr>
              <a:spLocks noChangeArrowheads="1"/>
            </p:cNvSpPr>
            <p:nvPr/>
          </p:nvSpPr>
          <p:spPr bwMode="auto">
            <a:xfrm>
              <a:off x="233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6" name="Rectangle 334"/>
            <p:cNvSpPr>
              <a:spLocks noChangeArrowheads="1"/>
            </p:cNvSpPr>
            <p:nvPr/>
          </p:nvSpPr>
          <p:spPr bwMode="auto">
            <a:xfrm>
              <a:off x="221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7" name="Rectangle 335"/>
            <p:cNvSpPr>
              <a:spLocks noChangeArrowheads="1"/>
            </p:cNvSpPr>
            <p:nvPr/>
          </p:nvSpPr>
          <p:spPr bwMode="auto">
            <a:xfrm>
              <a:off x="210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8" name="Rectangle 336"/>
            <p:cNvSpPr>
              <a:spLocks noChangeArrowheads="1"/>
            </p:cNvSpPr>
            <p:nvPr/>
          </p:nvSpPr>
          <p:spPr bwMode="auto">
            <a:xfrm>
              <a:off x="1987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89" name="Rectangle 337"/>
            <p:cNvSpPr>
              <a:spLocks noChangeArrowheads="1"/>
            </p:cNvSpPr>
            <p:nvPr/>
          </p:nvSpPr>
          <p:spPr bwMode="auto">
            <a:xfrm>
              <a:off x="1872" y="1564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0" name="Rectangle 338"/>
            <p:cNvSpPr>
              <a:spLocks noChangeArrowheads="1"/>
            </p:cNvSpPr>
            <p:nvPr/>
          </p:nvSpPr>
          <p:spPr bwMode="auto">
            <a:xfrm>
              <a:off x="267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1" name="Rectangle 339"/>
            <p:cNvSpPr>
              <a:spLocks noChangeArrowheads="1"/>
            </p:cNvSpPr>
            <p:nvPr/>
          </p:nvSpPr>
          <p:spPr bwMode="auto">
            <a:xfrm>
              <a:off x="256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2" name="Rectangle 340"/>
            <p:cNvSpPr>
              <a:spLocks noChangeArrowheads="1"/>
            </p:cNvSpPr>
            <p:nvPr/>
          </p:nvSpPr>
          <p:spPr bwMode="auto">
            <a:xfrm>
              <a:off x="244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3" name="Rectangle 341"/>
            <p:cNvSpPr>
              <a:spLocks noChangeArrowheads="1"/>
            </p:cNvSpPr>
            <p:nvPr/>
          </p:nvSpPr>
          <p:spPr bwMode="auto">
            <a:xfrm>
              <a:off x="233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4" name="Rectangle 342"/>
            <p:cNvSpPr>
              <a:spLocks noChangeArrowheads="1"/>
            </p:cNvSpPr>
            <p:nvPr/>
          </p:nvSpPr>
          <p:spPr bwMode="auto">
            <a:xfrm>
              <a:off x="221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5" name="Rectangle 343"/>
            <p:cNvSpPr>
              <a:spLocks noChangeArrowheads="1"/>
            </p:cNvSpPr>
            <p:nvPr/>
          </p:nvSpPr>
          <p:spPr bwMode="auto">
            <a:xfrm>
              <a:off x="210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6" name="Rectangle 344"/>
            <p:cNvSpPr>
              <a:spLocks noChangeArrowheads="1"/>
            </p:cNvSpPr>
            <p:nvPr/>
          </p:nvSpPr>
          <p:spPr bwMode="auto">
            <a:xfrm>
              <a:off x="1987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7" name="Rectangle 345"/>
            <p:cNvSpPr>
              <a:spLocks noChangeArrowheads="1"/>
            </p:cNvSpPr>
            <p:nvPr/>
          </p:nvSpPr>
          <p:spPr bwMode="auto">
            <a:xfrm>
              <a:off x="1872" y="1497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8" name="Rectangle 346"/>
            <p:cNvSpPr>
              <a:spLocks noChangeArrowheads="1"/>
            </p:cNvSpPr>
            <p:nvPr/>
          </p:nvSpPr>
          <p:spPr bwMode="auto">
            <a:xfrm>
              <a:off x="267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699" name="Rectangle 347"/>
            <p:cNvSpPr>
              <a:spLocks noChangeArrowheads="1"/>
            </p:cNvSpPr>
            <p:nvPr/>
          </p:nvSpPr>
          <p:spPr bwMode="auto">
            <a:xfrm>
              <a:off x="256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0" name="Rectangle 348"/>
            <p:cNvSpPr>
              <a:spLocks noChangeArrowheads="1"/>
            </p:cNvSpPr>
            <p:nvPr/>
          </p:nvSpPr>
          <p:spPr bwMode="auto">
            <a:xfrm>
              <a:off x="244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1" name="Rectangle 349"/>
            <p:cNvSpPr>
              <a:spLocks noChangeArrowheads="1"/>
            </p:cNvSpPr>
            <p:nvPr/>
          </p:nvSpPr>
          <p:spPr bwMode="auto">
            <a:xfrm>
              <a:off x="233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2" name="Rectangle 350"/>
            <p:cNvSpPr>
              <a:spLocks noChangeArrowheads="1"/>
            </p:cNvSpPr>
            <p:nvPr/>
          </p:nvSpPr>
          <p:spPr bwMode="auto">
            <a:xfrm>
              <a:off x="221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3" name="Rectangle 351"/>
            <p:cNvSpPr>
              <a:spLocks noChangeArrowheads="1"/>
            </p:cNvSpPr>
            <p:nvPr/>
          </p:nvSpPr>
          <p:spPr bwMode="auto">
            <a:xfrm>
              <a:off x="210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4" name="Rectangle 352"/>
            <p:cNvSpPr>
              <a:spLocks noChangeArrowheads="1"/>
            </p:cNvSpPr>
            <p:nvPr/>
          </p:nvSpPr>
          <p:spPr bwMode="auto">
            <a:xfrm>
              <a:off x="1987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5" name="Rectangle 353"/>
            <p:cNvSpPr>
              <a:spLocks noChangeArrowheads="1"/>
            </p:cNvSpPr>
            <p:nvPr/>
          </p:nvSpPr>
          <p:spPr bwMode="auto">
            <a:xfrm>
              <a:off x="1872" y="1430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6" name="Rectangle 354"/>
            <p:cNvSpPr>
              <a:spLocks noChangeArrowheads="1"/>
            </p:cNvSpPr>
            <p:nvPr/>
          </p:nvSpPr>
          <p:spPr bwMode="auto">
            <a:xfrm>
              <a:off x="267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7" name="Rectangle 355"/>
            <p:cNvSpPr>
              <a:spLocks noChangeArrowheads="1"/>
            </p:cNvSpPr>
            <p:nvPr/>
          </p:nvSpPr>
          <p:spPr bwMode="auto">
            <a:xfrm>
              <a:off x="256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8" name="Rectangle 356"/>
            <p:cNvSpPr>
              <a:spLocks noChangeArrowheads="1"/>
            </p:cNvSpPr>
            <p:nvPr/>
          </p:nvSpPr>
          <p:spPr bwMode="auto">
            <a:xfrm>
              <a:off x="244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09" name="Rectangle 357"/>
            <p:cNvSpPr>
              <a:spLocks noChangeArrowheads="1"/>
            </p:cNvSpPr>
            <p:nvPr/>
          </p:nvSpPr>
          <p:spPr bwMode="auto">
            <a:xfrm>
              <a:off x="233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0" name="Rectangle 358"/>
            <p:cNvSpPr>
              <a:spLocks noChangeArrowheads="1"/>
            </p:cNvSpPr>
            <p:nvPr/>
          </p:nvSpPr>
          <p:spPr bwMode="auto">
            <a:xfrm>
              <a:off x="221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1" name="Rectangle 359"/>
            <p:cNvSpPr>
              <a:spLocks noChangeArrowheads="1"/>
            </p:cNvSpPr>
            <p:nvPr/>
          </p:nvSpPr>
          <p:spPr bwMode="auto">
            <a:xfrm>
              <a:off x="210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2" name="Rectangle 360"/>
            <p:cNvSpPr>
              <a:spLocks noChangeArrowheads="1"/>
            </p:cNvSpPr>
            <p:nvPr/>
          </p:nvSpPr>
          <p:spPr bwMode="auto">
            <a:xfrm>
              <a:off x="1987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3" name="Rectangle 361"/>
            <p:cNvSpPr>
              <a:spLocks noChangeArrowheads="1"/>
            </p:cNvSpPr>
            <p:nvPr/>
          </p:nvSpPr>
          <p:spPr bwMode="auto">
            <a:xfrm>
              <a:off x="1872" y="1363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4" name="Rectangle 362"/>
            <p:cNvSpPr>
              <a:spLocks noChangeArrowheads="1"/>
            </p:cNvSpPr>
            <p:nvPr/>
          </p:nvSpPr>
          <p:spPr bwMode="auto">
            <a:xfrm>
              <a:off x="267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5" name="Rectangle 363"/>
            <p:cNvSpPr>
              <a:spLocks noChangeArrowheads="1"/>
            </p:cNvSpPr>
            <p:nvPr/>
          </p:nvSpPr>
          <p:spPr bwMode="auto">
            <a:xfrm>
              <a:off x="256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6" name="Rectangle 364"/>
            <p:cNvSpPr>
              <a:spLocks noChangeArrowheads="1"/>
            </p:cNvSpPr>
            <p:nvPr/>
          </p:nvSpPr>
          <p:spPr bwMode="auto">
            <a:xfrm>
              <a:off x="244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7" name="Rectangle 365"/>
            <p:cNvSpPr>
              <a:spLocks noChangeArrowheads="1"/>
            </p:cNvSpPr>
            <p:nvPr/>
          </p:nvSpPr>
          <p:spPr bwMode="auto">
            <a:xfrm>
              <a:off x="233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8" name="Rectangle 366"/>
            <p:cNvSpPr>
              <a:spLocks noChangeArrowheads="1"/>
            </p:cNvSpPr>
            <p:nvPr/>
          </p:nvSpPr>
          <p:spPr bwMode="auto">
            <a:xfrm>
              <a:off x="221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19" name="Rectangle 367"/>
            <p:cNvSpPr>
              <a:spLocks noChangeArrowheads="1"/>
            </p:cNvSpPr>
            <p:nvPr/>
          </p:nvSpPr>
          <p:spPr bwMode="auto">
            <a:xfrm>
              <a:off x="210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20" name="Rectangle 368"/>
            <p:cNvSpPr>
              <a:spLocks noChangeArrowheads="1"/>
            </p:cNvSpPr>
            <p:nvPr/>
          </p:nvSpPr>
          <p:spPr bwMode="auto">
            <a:xfrm>
              <a:off x="1987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21" name="Rectangle 369"/>
            <p:cNvSpPr>
              <a:spLocks noChangeArrowheads="1"/>
            </p:cNvSpPr>
            <p:nvPr/>
          </p:nvSpPr>
          <p:spPr bwMode="auto">
            <a:xfrm>
              <a:off x="1872" y="1296"/>
              <a:ext cx="115" cy="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GB" sz="1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6722" name="Line 370"/>
            <p:cNvSpPr>
              <a:spLocks noChangeShapeType="1"/>
            </p:cNvSpPr>
            <p:nvPr/>
          </p:nvSpPr>
          <p:spPr bwMode="auto">
            <a:xfrm>
              <a:off x="1872" y="1296"/>
              <a:ext cx="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3" name="Line 371"/>
            <p:cNvSpPr>
              <a:spLocks noChangeShapeType="1"/>
            </p:cNvSpPr>
            <p:nvPr/>
          </p:nvSpPr>
          <p:spPr bwMode="auto">
            <a:xfrm>
              <a:off x="1872" y="1363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4" name="Line 372"/>
            <p:cNvSpPr>
              <a:spLocks noChangeShapeType="1"/>
            </p:cNvSpPr>
            <p:nvPr/>
          </p:nvSpPr>
          <p:spPr bwMode="auto">
            <a:xfrm>
              <a:off x="1872" y="1430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5" name="Line 373"/>
            <p:cNvSpPr>
              <a:spLocks noChangeShapeType="1"/>
            </p:cNvSpPr>
            <p:nvPr/>
          </p:nvSpPr>
          <p:spPr bwMode="auto">
            <a:xfrm>
              <a:off x="1872" y="1497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6" name="Line 374"/>
            <p:cNvSpPr>
              <a:spLocks noChangeShapeType="1"/>
            </p:cNvSpPr>
            <p:nvPr/>
          </p:nvSpPr>
          <p:spPr bwMode="auto">
            <a:xfrm>
              <a:off x="1872" y="1564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7" name="Line 375"/>
            <p:cNvSpPr>
              <a:spLocks noChangeShapeType="1"/>
            </p:cNvSpPr>
            <p:nvPr/>
          </p:nvSpPr>
          <p:spPr bwMode="auto">
            <a:xfrm>
              <a:off x="1872" y="1631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8" name="Line 376"/>
            <p:cNvSpPr>
              <a:spLocks noChangeShapeType="1"/>
            </p:cNvSpPr>
            <p:nvPr/>
          </p:nvSpPr>
          <p:spPr bwMode="auto">
            <a:xfrm>
              <a:off x="1872" y="1698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29" name="Line 377"/>
            <p:cNvSpPr>
              <a:spLocks noChangeShapeType="1"/>
            </p:cNvSpPr>
            <p:nvPr/>
          </p:nvSpPr>
          <p:spPr bwMode="auto">
            <a:xfrm>
              <a:off x="1872" y="1765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0" name="Line 378"/>
            <p:cNvSpPr>
              <a:spLocks noChangeShapeType="1"/>
            </p:cNvSpPr>
            <p:nvPr/>
          </p:nvSpPr>
          <p:spPr bwMode="auto">
            <a:xfrm>
              <a:off x="1872" y="1832"/>
              <a:ext cx="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1" name="Line 379"/>
            <p:cNvSpPr>
              <a:spLocks noChangeShapeType="1"/>
            </p:cNvSpPr>
            <p:nvPr/>
          </p:nvSpPr>
          <p:spPr bwMode="auto">
            <a:xfrm>
              <a:off x="1872" y="1296"/>
              <a:ext cx="0" cy="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2" name="Line 380"/>
            <p:cNvSpPr>
              <a:spLocks noChangeShapeType="1"/>
            </p:cNvSpPr>
            <p:nvPr/>
          </p:nvSpPr>
          <p:spPr bwMode="auto">
            <a:xfrm>
              <a:off x="198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3" name="Line 381"/>
            <p:cNvSpPr>
              <a:spLocks noChangeShapeType="1"/>
            </p:cNvSpPr>
            <p:nvPr/>
          </p:nvSpPr>
          <p:spPr bwMode="auto">
            <a:xfrm>
              <a:off x="2102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4" name="Line 382"/>
            <p:cNvSpPr>
              <a:spLocks noChangeShapeType="1"/>
            </p:cNvSpPr>
            <p:nvPr/>
          </p:nvSpPr>
          <p:spPr bwMode="auto">
            <a:xfrm>
              <a:off x="221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5" name="Line 383"/>
            <p:cNvSpPr>
              <a:spLocks noChangeShapeType="1"/>
            </p:cNvSpPr>
            <p:nvPr/>
          </p:nvSpPr>
          <p:spPr bwMode="auto">
            <a:xfrm>
              <a:off x="2332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6" name="Line 384"/>
            <p:cNvSpPr>
              <a:spLocks noChangeShapeType="1"/>
            </p:cNvSpPr>
            <p:nvPr/>
          </p:nvSpPr>
          <p:spPr bwMode="auto">
            <a:xfrm>
              <a:off x="244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7" name="Line 385"/>
            <p:cNvSpPr>
              <a:spLocks noChangeShapeType="1"/>
            </p:cNvSpPr>
            <p:nvPr/>
          </p:nvSpPr>
          <p:spPr bwMode="auto">
            <a:xfrm>
              <a:off x="2562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8" name="Line 386"/>
            <p:cNvSpPr>
              <a:spLocks noChangeShapeType="1"/>
            </p:cNvSpPr>
            <p:nvPr/>
          </p:nvSpPr>
          <p:spPr bwMode="auto">
            <a:xfrm>
              <a:off x="2677" y="1296"/>
              <a:ext cx="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39" name="Line 387"/>
            <p:cNvSpPr>
              <a:spLocks noChangeShapeType="1"/>
            </p:cNvSpPr>
            <p:nvPr/>
          </p:nvSpPr>
          <p:spPr bwMode="auto">
            <a:xfrm>
              <a:off x="2792" y="1296"/>
              <a:ext cx="0" cy="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5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5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5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646" grpId="0" autoUpdateAnimBg="0"/>
      <p:bldP spid="356647" grpId="0" animBg="1"/>
      <p:bldP spid="356648" grpId="0" animBg="1"/>
      <p:bldP spid="356649" grpId="0" animBg="1" autoUpdateAnimBg="0"/>
      <p:bldP spid="356650" grpId="0" animBg="1"/>
      <p:bldP spid="356651" grpId="0" animBg="1"/>
      <p:bldP spid="35665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5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hiffrement du message</a:t>
            </a:r>
            <a:endParaRPr lang="fr-FR" dirty="0"/>
          </a:p>
        </p:txBody>
      </p:sp>
      <p:sp>
        <p:nvSpPr>
          <p:cNvPr id="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3124200" y="2209800"/>
            <a:ext cx="1454150" cy="2449513"/>
            <a:chOff x="4368" y="720"/>
            <a:chExt cx="993" cy="1543"/>
          </a:xfrm>
        </p:grpSpPr>
        <p:grpSp>
          <p:nvGrpSpPr>
            <p:cNvPr id="236547" name="Group 3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236548" name="Freeform 4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549" name="Group 5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236550" name="Oval 6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6551" name="Group 7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236552" name="Freeform 8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53" name="Freeform 9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6554" name="Freeform 10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5" name="Freeform 11"/>
          <p:cNvSpPr>
            <a:spLocks/>
          </p:cNvSpPr>
          <p:nvPr/>
        </p:nvSpPr>
        <p:spPr bwMode="auto">
          <a:xfrm>
            <a:off x="3446463" y="3910013"/>
            <a:ext cx="2320925" cy="2614612"/>
          </a:xfrm>
          <a:custGeom>
            <a:avLst/>
            <a:gdLst>
              <a:gd name="T0" fmla="*/ 544 w 2609"/>
              <a:gd name="T1" fmla="*/ 1785 h 1857"/>
              <a:gd name="T2" fmla="*/ 160 w 2609"/>
              <a:gd name="T3" fmla="*/ 1193 h 1857"/>
              <a:gd name="T4" fmla="*/ 0 w 2609"/>
              <a:gd name="T5" fmla="*/ 873 h 1857"/>
              <a:gd name="T6" fmla="*/ 8 w 2609"/>
              <a:gd name="T7" fmla="*/ 649 h 1857"/>
              <a:gd name="T8" fmla="*/ 24 w 2609"/>
              <a:gd name="T9" fmla="*/ 537 h 1857"/>
              <a:gd name="T10" fmla="*/ 72 w 2609"/>
              <a:gd name="T11" fmla="*/ 529 h 1857"/>
              <a:gd name="T12" fmla="*/ 152 w 2609"/>
              <a:gd name="T13" fmla="*/ 537 h 1857"/>
              <a:gd name="T14" fmla="*/ 280 w 2609"/>
              <a:gd name="T15" fmla="*/ 585 h 1857"/>
              <a:gd name="T16" fmla="*/ 424 w 2609"/>
              <a:gd name="T17" fmla="*/ 569 h 1857"/>
              <a:gd name="T18" fmla="*/ 464 w 2609"/>
              <a:gd name="T19" fmla="*/ 369 h 1857"/>
              <a:gd name="T20" fmla="*/ 528 w 2609"/>
              <a:gd name="T21" fmla="*/ 289 h 1857"/>
              <a:gd name="T22" fmla="*/ 640 w 2609"/>
              <a:gd name="T23" fmla="*/ 145 h 1857"/>
              <a:gd name="T24" fmla="*/ 1680 w 2609"/>
              <a:gd name="T25" fmla="*/ 145 h 1857"/>
              <a:gd name="T26" fmla="*/ 1792 w 2609"/>
              <a:gd name="T27" fmla="*/ 97 h 1857"/>
              <a:gd name="T28" fmla="*/ 1872 w 2609"/>
              <a:gd name="T29" fmla="*/ 49 h 1857"/>
              <a:gd name="T30" fmla="*/ 2128 w 2609"/>
              <a:gd name="T31" fmla="*/ 33 h 1857"/>
              <a:gd name="T32" fmla="*/ 2512 w 2609"/>
              <a:gd name="T33" fmla="*/ 129 h 1857"/>
              <a:gd name="T34" fmla="*/ 2576 w 2609"/>
              <a:gd name="T35" fmla="*/ 225 h 1857"/>
              <a:gd name="T36" fmla="*/ 2568 w 2609"/>
              <a:gd name="T37" fmla="*/ 353 h 1857"/>
              <a:gd name="T38" fmla="*/ 2440 w 2609"/>
              <a:gd name="T39" fmla="*/ 481 h 1857"/>
              <a:gd name="T40" fmla="*/ 2360 w 2609"/>
              <a:gd name="T41" fmla="*/ 545 h 1857"/>
              <a:gd name="T42" fmla="*/ 2296 w 2609"/>
              <a:gd name="T43" fmla="*/ 625 h 1857"/>
              <a:gd name="T44" fmla="*/ 2304 w 2609"/>
              <a:gd name="T45" fmla="*/ 785 h 1857"/>
              <a:gd name="T46" fmla="*/ 2496 w 2609"/>
              <a:gd name="T47" fmla="*/ 1009 h 1857"/>
              <a:gd name="T48" fmla="*/ 2592 w 2609"/>
              <a:gd name="T49" fmla="*/ 1137 h 1857"/>
              <a:gd name="T50" fmla="*/ 2584 w 2609"/>
              <a:gd name="T51" fmla="*/ 1361 h 1857"/>
              <a:gd name="T52" fmla="*/ 2488 w 2609"/>
              <a:gd name="T53" fmla="*/ 1425 h 1857"/>
              <a:gd name="T54" fmla="*/ 2312 w 2609"/>
              <a:gd name="T55" fmla="*/ 1553 h 1857"/>
              <a:gd name="T56" fmla="*/ 2040 w 2609"/>
              <a:gd name="T57" fmla="*/ 1577 h 1857"/>
              <a:gd name="T58" fmla="*/ 1704 w 2609"/>
              <a:gd name="T59" fmla="*/ 1681 h 1857"/>
              <a:gd name="T60" fmla="*/ 1488 w 2609"/>
              <a:gd name="T61" fmla="*/ 1841 h 1857"/>
              <a:gd name="T62" fmla="*/ 1360 w 2609"/>
              <a:gd name="T63" fmla="*/ 1857 h 1857"/>
              <a:gd name="T64" fmla="*/ 976 w 2609"/>
              <a:gd name="T65" fmla="*/ 1841 h 1857"/>
              <a:gd name="T66" fmla="*/ 928 w 2609"/>
              <a:gd name="T67" fmla="*/ 1825 h 1857"/>
              <a:gd name="T68" fmla="*/ 888 w 2609"/>
              <a:gd name="T69" fmla="*/ 1697 h 1857"/>
              <a:gd name="T70" fmla="*/ 704 w 2609"/>
              <a:gd name="T71" fmla="*/ 1737 h 1857"/>
              <a:gd name="T72" fmla="*/ 656 w 2609"/>
              <a:gd name="T73" fmla="*/ 1793 h 1857"/>
              <a:gd name="T74" fmla="*/ 584 w 2609"/>
              <a:gd name="T75" fmla="*/ 1777 h 1857"/>
              <a:gd name="T76" fmla="*/ 544 w 2609"/>
              <a:gd name="T77" fmla="*/ 1785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09" h="1857">
                <a:moveTo>
                  <a:pt x="544" y="1785"/>
                </a:moveTo>
                <a:cubicBezTo>
                  <a:pt x="437" y="1571"/>
                  <a:pt x="289" y="1392"/>
                  <a:pt x="160" y="1193"/>
                </a:cubicBezTo>
                <a:cubicBezTo>
                  <a:pt x="89" y="1084"/>
                  <a:pt x="52" y="989"/>
                  <a:pt x="0" y="873"/>
                </a:cubicBezTo>
                <a:cubicBezTo>
                  <a:pt x="3" y="798"/>
                  <a:pt x="3" y="724"/>
                  <a:pt x="8" y="649"/>
                </a:cubicBezTo>
                <a:cubicBezTo>
                  <a:pt x="11" y="611"/>
                  <a:pt x="6" y="570"/>
                  <a:pt x="24" y="537"/>
                </a:cubicBezTo>
                <a:cubicBezTo>
                  <a:pt x="32" y="523"/>
                  <a:pt x="56" y="532"/>
                  <a:pt x="72" y="529"/>
                </a:cubicBezTo>
                <a:cubicBezTo>
                  <a:pt x="99" y="532"/>
                  <a:pt x="126" y="530"/>
                  <a:pt x="152" y="537"/>
                </a:cubicBezTo>
                <a:cubicBezTo>
                  <a:pt x="196" y="549"/>
                  <a:pt x="235" y="580"/>
                  <a:pt x="280" y="585"/>
                </a:cubicBezTo>
                <a:cubicBezTo>
                  <a:pt x="328" y="591"/>
                  <a:pt x="376" y="574"/>
                  <a:pt x="424" y="569"/>
                </a:cubicBezTo>
                <a:cubicBezTo>
                  <a:pt x="443" y="504"/>
                  <a:pt x="422" y="422"/>
                  <a:pt x="464" y="369"/>
                </a:cubicBezTo>
                <a:cubicBezTo>
                  <a:pt x="485" y="342"/>
                  <a:pt x="508" y="317"/>
                  <a:pt x="528" y="289"/>
                </a:cubicBezTo>
                <a:cubicBezTo>
                  <a:pt x="583" y="210"/>
                  <a:pt x="559" y="172"/>
                  <a:pt x="640" y="145"/>
                </a:cubicBezTo>
                <a:cubicBezTo>
                  <a:pt x="992" y="154"/>
                  <a:pt x="1325" y="156"/>
                  <a:pt x="1680" y="145"/>
                </a:cubicBezTo>
                <a:cubicBezTo>
                  <a:pt x="1749" y="76"/>
                  <a:pt x="1666" y="148"/>
                  <a:pt x="1792" y="97"/>
                </a:cubicBezTo>
                <a:cubicBezTo>
                  <a:pt x="1821" y="85"/>
                  <a:pt x="1841" y="55"/>
                  <a:pt x="1872" y="49"/>
                </a:cubicBezTo>
                <a:cubicBezTo>
                  <a:pt x="1956" y="33"/>
                  <a:pt x="2128" y="33"/>
                  <a:pt x="2128" y="33"/>
                </a:cubicBezTo>
                <a:cubicBezTo>
                  <a:pt x="2334" y="45"/>
                  <a:pt x="2383" y="0"/>
                  <a:pt x="2512" y="129"/>
                </a:cubicBezTo>
                <a:cubicBezTo>
                  <a:pt x="2539" y="156"/>
                  <a:pt x="2555" y="193"/>
                  <a:pt x="2576" y="225"/>
                </a:cubicBezTo>
                <a:cubicBezTo>
                  <a:pt x="2573" y="268"/>
                  <a:pt x="2588" y="315"/>
                  <a:pt x="2568" y="353"/>
                </a:cubicBezTo>
                <a:cubicBezTo>
                  <a:pt x="2540" y="406"/>
                  <a:pt x="2440" y="481"/>
                  <a:pt x="2440" y="481"/>
                </a:cubicBezTo>
                <a:cubicBezTo>
                  <a:pt x="2403" y="591"/>
                  <a:pt x="2458" y="471"/>
                  <a:pt x="2360" y="545"/>
                </a:cubicBezTo>
                <a:cubicBezTo>
                  <a:pt x="2333" y="565"/>
                  <a:pt x="2317" y="598"/>
                  <a:pt x="2296" y="625"/>
                </a:cubicBezTo>
                <a:cubicBezTo>
                  <a:pt x="2292" y="673"/>
                  <a:pt x="2276" y="737"/>
                  <a:pt x="2304" y="785"/>
                </a:cubicBezTo>
                <a:cubicBezTo>
                  <a:pt x="2389" y="931"/>
                  <a:pt x="2394" y="890"/>
                  <a:pt x="2496" y="1009"/>
                </a:cubicBezTo>
                <a:cubicBezTo>
                  <a:pt x="2531" y="1049"/>
                  <a:pt x="2592" y="1137"/>
                  <a:pt x="2592" y="1137"/>
                </a:cubicBezTo>
                <a:cubicBezTo>
                  <a:pt x="2589" y="1212"/>
                  <a:pt x="2609" y="1291"/>
                  <a:pt x="2584" y="1361"/>
                </a:cubicBezTo>
                <a:cubicBezTo>
                  <a:pt x="2571" y="1397"/>
                  <a:pt x="2519" y="1402"/>
                  <a:pt x="2488" y="1425"/>
                </a:cubicBezTo>
                <a:cubicBezTo>
                  <a:pt x="2452" y="1451"/>
                  <a:pt x="2353" y="1540"/>
                  <a:pt x="2312" y="1553"/>
                </a:cubicBezTo>
                <a:cubicBezTo>
                  <a:pt x="2225" y="1581"/>
                  <a:pt x="2130" y="1567"/>
                  <a:pt x="2040" y="1577"/>
                </a:cubicBezTo>
                <a:cubicBezTo>
                  <a:pt x="1872" y="1568"/>
                  <a:pt x="1825" y="1560"/>
                  <a:pt x="1704" y="1681"/>
                </a:cubicBezTo>
                <a:cubicBezTo>
                  <a:pt x="1670" y="1817"/>
                  <a:pt x="1615" y="1820"/>
                  <a:pt x="1488" y="1841"/>
                </a:cubicBezTo>
                <a:cubicBezTo>
                  <a:pt x="1446" y="1848"/>
                  <a:pt x="1360" y="1857"/>
                  <a:pt x="1360" y="1857"/>
                </a:cubicBezTo>
                <a:cubicBezTo>
                  <a:pt x="1232" y="1852"/>
                  <a:pt x="1104" y="1850"/>
                  <a:pt x="976" y="1841"/>
                </a:cubicBezTo>
                <a:cubicBezTo>
                  <a:pt x="959" y="1840"/>
                  <a:pt x="939" y="1838"/>
                  <a:pt x="928" y="1825"/>
                </a:cubicBezTo>
                <a:cubicBezTo>
                  <a:pt x="913" y="1809"/>
                  <a:pt x="893" y="1717"/>
                  <a:pt x="888" y="1697"/>
                </a:cubicBezTo>
                <a:cubicBezTo>
                  <a:pt x="824" y="1702"/>
                  <a:pt x="751" y="1690"/>
                  <a:pt x="704" y="1737"/>
                </a:cubicBezTo>
                <a:cubicBezTo>
                  <a:pt x="694" y="1768"/>
                  <a:pt x="688" y="1782"/>
                  <a:pt x="656" y="1793"/>
                </a:cubicBezTo>
                <a:cubicBezTo>
                  <a:pt x="632" y="1788"/>
                  <a:pt x="608" y="1783"/>
                  <a:pt x="584" y="1777"/>
                </a:cubicBezTo>
                <a:cubicBezTo>
                  <a:pt x="529" y="1762"/>
                  <a:pt x="530" y="1743"/>
                  <a:pt x="544" y="17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77" name="Text Box 133"/>
          <p:cNvSpPr txBox="1">
            <a:spLocks noChangeArrowheads="1"/>
          </p:cNvSpPr>
          <p:nvPr/>
        </p:nvSpPr>
        <p:spPr bwMode="auto">
          <a:xfrm>
            <a:off x="4495800" y="2133600"/>
            <a:ext cx="10422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800" dirty="0" smtClean="0"/>
              <a:t>Edgar</a:t>
            </a:r>
            <a:endParaRPr lang="fr-FR" sz="2800" dirty="0"/>
          </a:p>
        </p:txBody>
      </p:sp>
      <p:sp>
        <p:nvSpPr>
          <p:cNvPr id="236678" name="Text Box 134"/>
          <p:cNvSpPr txBox="1">
            <a:spLocks noChangeArrowheads="1"/>
          </p:cNvSpPr>
          <p:nvPr/>
        </p:nvSpPr>
        <p:spPr bwMode="auto">
          <a:xfrm>
            <a:off x="4994275" y="3962400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réseau</a:t>
            </a:r>
            <a:endParaRPr lang="fr-FR" sz="2000" dirty="0"/>
          </a:p>
        </p:txBody>
      </p:sp>
      <p:sp>
        <p:nvSpPr>
          <p:cNvPr id="236680" name="AutoShape 136"/>
          <p:cNvSpPr>
            <a:spLocks noChangeArrowheads="1"/>
          </p:cNvSpPr>
          <p:nvPr/>
        </p:nvSpPr>
        <p:spPr bwMode="auto">
          <a:xfrm>
            <a:off x="3568700" y="2895600"/>
            <a:ext cx="2479675" cy="3048000"/>
          </a:xfrm>
          <a:prstGeom prst="triangle">
            <a:avLst>
              <a:gd name="adj" fmla="val 24569"/>
            </a:avLst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A7A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1" name="Text Box 137"/>
          <p:cNvSpPr txBox="1">
            <a:spLocks noChangeArrowheads="1"/>
          </p:cNvSpPr>
          <p:nvPr/>
        </p:nvSpPr>
        <p:spPr bwMode="auto">
          <a:xfrm>
            <a:off x="3868738" y="5486400"/>
            <a:ext cx="14223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t</a:t>
            </a:r>
            <a:r>
              <a:rPr lang="fr-FR" sz="2000" dirty="0" smtClean="0"/>
              <a:t>exte chiffré</a:t>
            </a:r>
            <a:endParaRPr lang="fr-FR" sz="2000" dirty="0"/>
          </a:p>
        </p:txBody>
      </p:sp>
      <p:sp>
        <p:nvSpPr>
          <p:cNvPr id="236682" name="Text Box 138"/>
          <p:cNvSpPr txBox="1">
            <a:spLocks noChangeArrowheads="1"/>
          </p:cNvSpPr>
          <p:nvPr/>
        </p:nvSpPr>
        <p:spPr bwMode="auto">
          <a:xfrm>
            <a:off x="6394450" y="2971800"/>
            <a:ext cx="27241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01100101010001010111</a:t>
            </a:r>
          </a:p>
        </p:txBody>
      </p:sp>
      <p:sp>
        <p:nvSpPr>
          <p:cNvPr id="236683" name="Rectangle 139"/>
          <p:cNvSpPr>
            <a:spLocks noChangeArrowheads="1"/>
          </p:cNvSpPr>
          <p:nvPr/>
        </p:nvSpPr>
        <p:spPr bwMode="auto">
          <a:xfrm>
            <a:off x="0" y="33528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84" name="Rectangle 140"/>
          <p:cNvSpPr>
            <a:spLocks noChangeArrowheads="1"/>
          </p:cNvSpPr>
          <p:nvPr/>
        </p:nvSpPr>
        <p:spPr bwMode="auto">
          <a:xfrm>
            <a:off x="352425" y="33528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685" name="Rectangle 141"/>
          <p:cNvSpPr>
            <a:spLocks noChangeArrowheads="1"/>
          </p:cNvSpPr>
          <p:nvPr/>
        </p:nvSpPr>
        <p:spPr bwMode="auto">
          <a:xfrm>
            <a:off x="703263" y="33528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86" name="Rectangle 142"/>
          <p:cNvSpPr>
            <a:spLocks noChangeArrowheads="1"/>
          </p:cNvSpPr>
          <p:nvPr/>
        </p:nvSpPr>
        <p:spPr bwMode="auto">
          <a:xfrm>
            <a:off x="1055688" y="33528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87" name="Rectangle 143"/>
          <p:cNvSpPr>
            <a:spLocks noChangeArrowheads="1"/>
          </p:cNvSpPr>
          <p:nvPr/>
        </p:nvSpPr>
        <p:spPr bwMode="auto">
          <a:xfrm>
            <a:off x="1406525" y="33528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88" name="Rectangle 144"/>
          <p:cNvSpPr>
            <a:spLocks noChangeArrowheads="1"/>
          </p:cNvSpPr>
          <p:nvPr/>
        </p:nvSpPr>
        <p:spPr bwMode="auto">
          <a:xfrm>
            <a:off x="1758950" y="33528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236689" name="Rectangle 145"/>
          <p:cNvSpPr>
            <a:spLocks noChangeArrowheads="1"/>
          </p:cNvSpPr>
          <p:nvPr/>
        </p:nvSpPr>
        <p:spPr bwMode="auto">
          <a:xfrm>
            <a:off x="2109788" y="33528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0" name="Rectangle 146"/>
          <p:cNvSpPr>
            <a:spLocks noChangeArrowheads="1"/>
          </p:cNvSpPr>
          <p:nvPr/>
        </p:nvSpPr>
        <p:spPr bwMode="auto">
          <a:xfrm>
            <a:off x="2462213" y="33528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1" name="Rectangle 147"/>
          <p:cNvSpPr>
            <a:spLocks noChangeArrowheads="1"/>
          </p:cNvSpPr>
          <p:nvPr/>
        </p:nvSpPr>
        <p:spPr bwMode="auto">
          <a:xfrm>
            <a:off x="2813050" y="3352800"/>
            <a:ext cx="282575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2" name="Rectangle 148"/>
          <p:cNvSpPr>
            <a:spLocks noChangeArrowheads="1"/>
          </p:cNvSpPr>
          <p:nvPr/>
        </p:nvSpPr>
        <p:spPr bwMode="auto">
          <a:xfrm>
            <a:off x="3165475" y="33528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6693" name="Rectangle 149"/>
          <p:cNvSpPr>
            <a:spLocks noChangeArrowheads="1"/>
          </p:cNvSpPr>
          <p:nvPr/>
        </p:nvSpPr>
        <p:spPr bwMode="auto">
          <a:xfrm>
            <a:off x="5697538" y="34290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4" name="Rectangle 150"/>
          <p:cNvSpPr>
            <a:spLocks noChangeArrowheads="1"/>
          </p:cNvSpPr>
          <p:nvPr/>
        </p:nvSpPr>
        <p:spPr bwMode="auto">
          <a:xfrm>
            <a:off x="6048375" y="3429000"/>
            <a:ext cx="282575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695" name="Rectangle 151"/>
          <p:cNvSpPr>
            <a:spLocks noChangeArrowheads="1"/>
          </p:cNvSpPr>
          <p:nvPr/>
        </p:nvSpPr>
        <p:spPr bwMode="auto">
          <a:xfrm>
            <a:off x="6400800" y="34290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6" name="Rectangle 152"/>
          <p:cNvSpPr>
            <a:spLocks noChangeArrowheads="1"/>
          </p:cNvSpPr>
          <p:nvPr/>
        </p:nvSpPr>
        <p:spPr bwMode="auto">
          <a:xfrm>
            <a:off x="6753225" y="34290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7" name="Rectangle 153"/>
          <p:cNvSpPr>
            <a:spLocks noChangeArrowheads="1"/>
          </p:cNvSpPr>
          <p:nvPr/>
        </p:nvSpPr>
        <p:spPr bwMode="auto">
          <a:xfrm>
            <a:off x="7104063" y="34290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698" name="Rectangle 154"/>
          <p:cNvSpPr>
            <a:spLocks noChangeArrowheads="1"/>
          </p:cNvSpPr>
          <p:nvPr/>
        </p:nvSpPr>
        <p:spPr bwMode="auto">
          <a:xfrm>
            <a:off x="7456488" y="34290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236699" name="Rectangle 155"/>
          <p:cNvSpPr>
            <a:spLocks noChangeArrowheads="1"/>
          </p:cNvSpPr>
          <p:nvPr/>
        </p:nvSpPr>
        <p:spPr bwMode="auto">
          <a:xfrm>
            <a:off x="7807325" y="34290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700" name="Rectangle 156"/>
          <p:cNvSpPr>
            <a:spLocks noChangeArrowheads="1"/>
          </p:cNvSpPr>
          <p:nvPr/>
        </p:nvSpPr>
        <p:spPr bwMode="auto">
          <a:xfrm>
            <a:off x="8159750" y="3429000"/>
            <a:ext cx="280988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701" name="Rectangle 157"/>
          <p:cNvSpPr>
            <a:spLocks noChangeArrowheads="1"/>
          </p:cNvSpPr>
          <p:nvPr/>
        </p:nvSpPr>
        <p:spPr bwMode="auto">
          <a:xfrm>
            <a:off x="8510588" y="34290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702" name="Rectangle 158"/>
          <p:cNvSpPr>
            <a:spLocks noChangeArrowheads="1"/>
          </p:cNvSpPr>
          <p:nvPr/>
        </p:nvSpPr>
        <p:spPr bwMode="auto">
          <a:xfrm>
            <a:off x="8863013" y="3429000"/>
            <a:ext cx="280987" cy="228600"/>
          </a:xfrm>
          <a:prstGeom prst="rect">
            <a:avLst/>
          </a:prstGeom>
          <a:solidFill>
            <a:srgbClr val="E7C85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6703" name="Rectangle 159"/>
          <p:cNvSpPr>
            <a:spLocks noChangeArrowheads="1"/>
          </p:cNvSpPr>
          <p:nvPr/>
        </p:nvSpPr>
        <p:spPr bwMode="auto">
          <a:xfrm>
            <a:off x="0" y="51054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04" name="Rectangle 160"/>
          <p:cNvSpPr>
            <a:spLocks noChangeArrowheads="1"/>
          </p:cNvSpPr>
          <p:nvPr/>
        </p:nvSpPr>
        <p:spPr bwMode="auto">
          <a:xfrm>
            <a:off x="352425" y="51054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705" name="Rectangle 161"/>
          <p:cNvSpPr>
            <a:spLocks noChangeArrowheads="1"/>
          </p:cNvSpPr>
          <p:nvPr/>
        </p:nvSpPr>
        <p:spPr bwMode="auto">
          <a:xfrm>
            <a:off x="703263" y="51054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06" name="Rectangle 162"/>
          <p:cNvSpPr>
            <a:spLocks noChangeArrowheads="1"/>
          </p:cNvSpPr>
          <p:nvPr/>
        </p:nvSpPr>
        <p:spPr bwMode="auto">
          <a:xfrm>
            <a:off x="1055688" y="51054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07" name="Rectangle 163"/>
          <p:cNvSpPr>
            <a:spLocks noChangeArrowheads="1"/>
          </p:cNvSpPr>
          <p:nvPr/>
        </p:nvSpPr>
        <p:spPr bwMode="auto">
          <a:xfrm>
            <a:off x="1406525" y="51054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08" name="Rectangle 164"/>
          <p:cNvSpPr>
            <a:spLocks noChangeArrowheads="1"/>
          </p:cNvSpPr>
          <p:nvPr/>
        </p:nvSpPr>
        <p:spPr bwMode="auto">
          <a:xfrm>
            <a:off x="1758950" y="51054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236709" name="Rectangle 165"/>
          <p:cNvSpPr>
            <a:spLocks noChangeArrowheads="1"/>
          </p:cNvSpPr>
          <p:nvPr/>
        </p:nvSpPr>
        <p:spPr bwMode="auto">
          <a:xfrm>
            <a:off x="2109788" y="51054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10" name="Rectangle 166"/>
          <p:cNvSpPr>
            <a:spLocks noChangeArrowheads="1"/>
          </p:cNvSpPr>
          <p:nvPr/>
        </p:nvSpPr>
        <p:spPr bwMode="auto">
          <a:xfrm>
            <a:off x="2462213" y="51054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11" name="Rectangle 167"/>
          <p:cNvSpPr>
            <a:spLocks noChangeArrowheads="1"/>
          </p:cNvSpPr>
          <p:nvPr/>
        </p:nvSpPr>
        <p:spPr bwMode="auto">
          <a:xfrm>
            <a:off x="2813050" y="5105400"/>
            <a:ext cx="282575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12" name="Rectangle 168"/>
          <p:cNvSpPr>
            <a:spLocks noChangeArrowheads="1"/>
          </p:cNvSpPr>
          <p:nvPr/>
        </p:nvSpPr>
        <p:spPr bwMode="auto">
          <a:xfrm>
            <a:off x="3165475" y="51054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6713" name="Text Box 169"/>
          <p:cNvSpPr txBox="1">
            <a:spLocks noChangeArrowheads="1"/>
          </p:cNvSpPr>
          <p:nvPr/>
        </p:nvSpPr>
        <p:spPr bwMode="auto">
          <a:xfrm>
            <a:off x="280988" y="5486400"/>
            <a:ext cx="292576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FF9999"/>
                </a:solidFill>
              </a:rPr>
              <a:t>10011010100010101011</a:t>
            </a:r>
          </a:p>
        </p:txBody>
      </p:sp>
      <p:sp>
        <p:nvSpPr>
          <p:cNvPr id="236714" name="Text Box 170"/>
          <p:cNvSpPr txBox="1">
            <a:spLocks noChangeArrowheads="1"/>
          </p:cNvSpPr>
          <p:nvPr/>
        </p:nvSpPr>
        <p:spPr bwMode="auto">
          <a:xfrm>
            <a:off x="3409950" y="5854700"/>
            <a:ext cx="283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FF9999"/>
                </a:solidFill>
              </a:rPr>
              <a:t>10011010100010101011</a:t>
            </a:r>
          </a:p>
        </p:txBody>
      </p:sp>
      <p:sp>
        <p:nvSpPr>
          <p:cNvPr id="236715" name="Text Box 171"/>
          <p:cNvSpPr txBox="1">
            <a:spLocks noChangeArrowheads="1"/>
          </p:cNvSpPr>
          <p:nvPr/>
        </p:nvSpPr>
        <p:spPr bwMode="auto">
          <a:xfrm>
            <a:off x="6307138" y="5486400"/>
            <a:ext cx="283686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FF9999"/>
                </a:solidFill>
              </a:rPr>
              <a:t>10011010100010101011</a:t>
            </a:r>
          </a:p>
        </p:txBody>
      </p:sp>
      <p:sp>
        <p:nvSpPr>
          <p:cNvPr id="236716" name="Rectangle 172"/>
          <p:cNvSpPr>
            <a:spLocks noChangeArrowheads="1"/>
          </p:cNvSpPr>
          <p:nvPr/>
        </p:nvSpPr>
        <p:spPr bwMode="auto">
          <a:xfrm>
            <a:off x="5697538" y="51816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17" name="Rectangle 173"/>
          <p:cNvSpPr>
            <a:spLocks noChangeArrowheads="1"/>
          </p:cNvSpPr>
          <p:nvPr/>
        </p:nvSpPr>
        <p:spPr bwMode="auto">
          <a:xfrm>
            <a:off x="6048375" y="5181600"/>
            <a:ext cx="282575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36718" name="Rectangle 174"/>
          <p:cNvSpPr>
            <a:spLocks noChangeArrowheads="1"/>
          </p:cNvSpPr>
          <p:nvPr/>
        </p:nvSpPr>
        <p:spPr bwMode="auto">
          <a:xfrm>
            <a:off x="6400800" y="51816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19" name="Rectangle 175"/>
          <p:cNvSpPr>
            <a:spLocks noChangeArrowheads="1"/>
          </p:cNvSpPr>
          <p:nvPr/>
        </p:nvSpPr>
        <p:spPr bwMode="auto">
          <a:xfrm>
            <a:off x="6753225" y="51816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20" name="Rectangle 176"/>
          <p:cNvSpPr>
            <a:spLocks noChangeArrowheads="1"/>
          </p:cNvSpPr>
          <p:nvPr/>
        </p:nvSpPr>
        <p:spPr bwMode="auto">
          <a:xfrm>
            <a:off x="7104063" y="51816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21" name="Rectangle 177"/>
          <p:cNvSpPr>
            <a:spLocks noChangeArrowheads="1"/>
          </p:cNvSpPr>
          <p:nvPr/>
        </p:nvSpPr>
        <p:spPr bwMode="auto">
          <a:xfrm>
            <a:off x="7456488" y="51816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236722" name="Rectangle 178"/>
          <p:cNvSpPr>
            <a:spLocks noChangeArrowheads="1"/>
          </p:cNvSpPr>
          <p:nvPr/>
        </p:nvSpPr>
        <p:spPr bwMode="auto">
          <a:xfrm>
            <a:off x="7807325" y="51816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23" name="Rectangle 179"/>
          <p:cNvSpPr>
            <a:spLocks noChangeArrowheads="1"/>
          </p:cNvSpPr>
          <p:nvPr/>
        </p:nvSpPr>
        <p:spPr bwMode="auto">
          <a:xfrm>
            <a:off x="8159750" y="5181600"/>
            <a:ext cx="280988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24" name="Rectangle 180"/>
          <p:cNvSpPr>
            <a:spLocks noChangeArrowheads="1"/>
          </p:cNvSpPr>
          <p:nvPr/>
        </p:nvSpPr>
        <p:spPr bwMode="auto">
          <a:xfrm>
            <a:off x="8510588" y="51816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6725" name="Rectangle 181"/>
          <p:cNvSpPr>
            <a:spLocks noChangeArrowheads="1"/>
          </p:cNvSpPr>
          <p:nvPr/>
        </p:nvSpPr>
        <p:spPr bwMode="auto">
          <a:xfrm>
            <a:off x="8863013" y="5181600"/>
            <a:ext cx="280987" cy="2286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6726" name="WordArt 182"/>
          <p:cNvSpPr>
            <a:spLocks noChangeArrowheads="1" noChangeShapeType="1" noTextEdit="1"/>
          </p:cNvSpPr>
          <p:nvPr/>
        </p:nvSpPr>
        <p:spPr bwMode="auto">
          <a:xfrm>
            <a:off x="3446463" y="2514600"/>
            <a:ext cx="6064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?</a:t>
            </a:r>
          </a:p>
        </p:txBody>
      </p:sp>
      <p:grpSp>
        <p:nvGrpSpPr>
          <p:cNvPr id="236750" name="Group 206"/>
          <p:cNvGrpSpPr>
            <a:grpSpLocks/>
          </p:cNvGrpSpPr>
          <p:nvPr/>
        </p:nvGrpSpPr>
        <p:grpSpPr bwMode="auto">
          <a:xfrm>
            <a:off x="141288" y="3733800"/>
            <a:ext cx="3163887" cy="1219200"/>
            <a:chOff x="89" y="2352"/>
            <a:chExt cx="1993" cy="768"/>
          </a:xfrm>
        </p:grpSpPr>
        <p:sp>
          <p:nvSpPr>
            <p:cNvPr id="236728" name="Rectangle 184"/>
            <p:cNvSpPr>
              <a:spLocks noChangeArrowheads="1"/>
            </p:cNvSpPr>
            <p:nvPr/>
          </p:nvSpPr>
          <p:spPr bwMode="auto">
            <a:xfrm>
              <a:off x="89" y="2352"/>
              <a:ext cx="1993" cy="76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lang="fr-FR" sz="2000" dirty="0">
                  <a:solidFill>
                    <a:schemeClr val="bg1"/>
                  </a:solidFill>
                </a:rPr>
                <a:t>p</a:t>
              </a:r>
              <a:r>
                <a:rPr lang="fr-FR" sz="2000" dirty="0" smtClean="0">
                  <a:solidFill>
                    <a:schemeClr val="bg1"/>
                  </a:solidFill>
                </a:rPr>
                <a:t>rocédé </a:t>
              </a:r>
            </a:p>
            <a:p>
              <a:pPr algn="l" defTabSz="762000"/>
              <a:r>
                <a:rPr lang="fr-FR" sz="2000" dirty="0" smtClean="0">
                  <a:solidFill>
                    <a:srgbClr val="FF0000"/>
                  </a:solidFill>
                </a:rPr>
                <a:t>secret</a:t>
              </a:r>
              <a:r>
                <a:rPr lang="fr-FR" sz="2000" dirty="0" smtClean="0">
                  <a:solidFill>
                    <a:schemeClr val="bg1"/>
                  </a:solidFill>
                </a:rPr>
                <a:t> de </a:t>
              </a:r>
            </a:p>
            <a:p>
              <a:pPr algn="l" defTabSz="762000"/>
              <a:r>
                <a:rPr lang="fr-FR" sz="2000" dirty="0" smtClean="0">
                  <a:solidFill>
                    <a:schemeClr val="bg1"/>
                  </a:solidFill>
                </a:rPr>
                <a:t>chiffrement</a:t>
              </a:r>
              <a:endParaRPr lang="fr-FR" sz="2000" dirty="0">
                <a:solidFill>
                  <a:schemeClr val="bg1"/>
                </a:solidFill>
              </a:endParaRPr>
            </a:p>
            <a:p>
              <a:pPr algn="l" defTabSz="762000"/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236729" name="Oval 185"/>
            <p:cNvSpPr>
              <a:spLocks noChangeArrowheads="1"/>
            </p:cNvSpPr>
            <p:nvPr/>
          </p:nvSpPr>
          <p:spPr bwMode="auto">
            <a:xfrm>
              <a:off x="1019" y="2448"/>
              <a:ext cx="310" cy="624"/>
            </a:xfrm>
            <a:prstGeom prst="ellipse">
              <a:avLst/>
            </a:prstGeom>
            <a:solidFill>
              <a:srgbClr val="D1D14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0" name="Oval 186"/>
            <p:cNvSpPr>
              <a:spLocks noChangeArrowheads="1"/>
            </p:cNvSpPr>
            <p:nvPr/>
          </p:nvSpPr>
          <p:spPr bwMode="auto">
            <a:xfrm>
              <a:off x="1684" y="2448"/>
              <a:ext cx="310" cy="624"/>
            </a:xfrm>
            <a:prstGeom prst="ellipse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1" name="Text Box 187"/>
            <p:cNvSpPr txBox="1">
              <a:spLocks noChangeArrowheads="1"/>
            </p:cNvSpPr>
            <p:nvPr/>
          </p:nvSpPr>
          <p:spPr bwMode="auto">
            <a:xfrm>
              <a:off x="1063" y="2448"/>
              <a:ext cx="228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/>
                <a:t>00</a:t>
              </a:r>
            </a:p>
            <a:p>
              <a:r>
                <a:rPr lang="fr-FR" sz="1400"/>
                <a:t>01</a:t>
              </a:r>
            </a:p>
            <a:p>
              <a:r>
                <a:rPr lang="fr-FR" sz="1400"/>
                <a:t>10</a:t>
              </a:r>
            </a:p>
            <a:p>
              <a:r>
                <a:rPr lang="fr-FR" sz="1400"/>
                <a:t>11</a:t>
              </a:r>
            </a:p>
          </p:txBody>
        </p:sp>
        <p:sp>
          <p:nvSpPr>
            <p:cNvPr id="236732" name="Text Box 188"/>
            <p:cNvSpPr txBox="1">
              <a:spLocks noChangeArrowheads="1"/>
            </p:cNvSpPr>
            <p:nvPr/>
          </p:nvSpPr>
          <p:spPr bwMode="auto">
            <a:xfrm>
              <a:off x="1728" y="2448"/>
              <a:ext cx="228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/>
                <a:t>00</a:t>
              </a:r>
            </a:p>
            <a:p>
              <a:r>
                <a:rPr lang="fr-FR" sz="1400"/>
                <a:t>01</a:t>
              </a:r>
            </a:p>
            <a:p>
              <a:r>
                <a:rPr lang="fr-FR" sz="1400"/>
                <a:t>10</a:t>
              </a:r>
            </a:p>
            <a:p>
              <a:r>
                <a:rPr lang="fr-FR" sz="1400"/>
                <a:t>11</a:t>
              </a:r>
            </a:p>
          </p:txBody>
        </p:sp>
        <p:sp>
          <p:nvSpPr>
            <p:cNvPr id="236733" name="Line 189"/>
            <p:cNvSpPr>
              <a:spLocks noChangeShapeType="1"/>
            </p:cNvSpPr>
            <p:nvPr/>
          </p:nvSpPr>
          <p:spPr bwMode="auto">
            <a:xfrm>
              <a:off x="1241" y="2544"/>
              <a:ext cx="53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4" name="Line 190"/>
            <p:cNvSpPr>
              <a:spLocks noChangeShapeType="1"/>
            </p:cNvSpPr>
            <p:nvPr/>
          </p:nvSpPr>
          <p:spPr bwMode="auto">
            <a:xfrm>
              <a:off x="1241" y="2688"/>
              <a:ext cx="531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5" name="Line 191"/>
            <p:cNvSpPr>
              <a:spLocks noChangeShapeType="1"/>
            </p:cNvSpPr>
            <p:nvPr/>
          </p:nvSpPr>
          <p:spPr bwMode="auto">
            <a:xfrm flipV="1">
              <a:off x="1241" y="2688"/>
              <a:ext cx="531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6" name="Line 192"/>
            <p:cNvSpPr>
              <a:spLocks noChangeShapeType="1"/>
            </p:cNvSpPr>
            <p:nvPr/>
          </p:nvSpPr>
          <p:spPr bwMode="auto">
            <a:xfrm>
              <a:off x="1241" y="2928"/>
              <a:ext cx="48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751" name="Group 207"/>
          <p:cNvGrpSpPr>
            <a:grpSpLocks/>
          </p:cNvGrpSpPr>
          <p:nvPr/>
        </p:nvGrpSpPr>
        <p:grpSpPr bwMode="auto">
          <a:xfrm>
            <a:off x="5767388" y="3733800"/>
            <a:ext cx="3376612" cy="1219200"/>
            <a:chOff x="3633" y="2400"/>
            <a:chExt cx="2127" cy="768"/>
          </a:xfrm>
        </p:grpSpPr>
        <p:sp>
          <p:nvSpPr>
            <p:cNvPr id="236738" name="Rectangle 194"/>
            <p:cNvSpPr>
              <a:spLocks noChangeArrowheads="1"/>
            </p:cNvSpPr>
            <p:nvPr/>
          </p:nvSpPr>
          <p:spPr bwMode="auto">
            <a:xfrm>
              <a:off x="3633" y="2400"/>
              <a:ext cx="2127" cy="76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762000"/>
              <a:r>
                <a:rPr lang="fr-FR" sz="2000" dirty="0">
                  <a:solidFill>
                    <a:schemeClr val="bg1"/>
                  </a:solidFill>
                </a:rPr>
                <a:t>p</a:t>
              </a:r>
              <a:r>
                <a:rPr lang="fr-FR" sz="2000" dirty="0" smtClean="0">
                  <a:solidFill>
                    <a:schemeClr val="bg1"/>
                  </a:solidFill>
                </a:rPr>
                <a:t>rocédé</a:t>
              </a:r>
            </a:p>
            <a:p>
              <a:pPr algn="r" defTabSz="762000"/>
              <a:r>
                <a:rPr lang="fr-FR" sz="2000" dirty="0">
                  <a:solidFill>
                    <a:srgbClr val="FF0000"/>
                  </a:solidFill>
                </a:rPr>
                <a:t>s</a:t>
              </a:r>
              <a:r>
                <a:rPr lang="fr-FR" sz="2000" dirty="0" smtClean="0">
                  <a:solidFill>
                    <a:srgbClr val="FF0000"/>
                  </a:solidFill>
                </a:rPr>
                <a:t>ecret</a:t>
              </a:r>
              <a:r>
                <a:rPr lang="fr-FR" sz="2000" dirty="0" smtClean="0">
                  <a:solidFill>
                    <a:schemeClr val="bg1"/>
                  </a:solidFill>
                </a:rPr>
                <a:t> de</a:t>
              </a:r>
            </a:p>
            <a:p>
              <a:pPr algn="r" defTabSz="762000"/>
              <a:r>
                <a:rPr lang="fr-FR" sz="2000" dirty="0" smtClean="0">
                  <a:solidFill>
                    <a:schemeClr val="bg1"/>
                  </a:solidFill>
                </a:rPr>
                <a:t>déchiffrement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36739" name="Oval 195"/>
            <p:cNvSpPr>
              <a:spLocks noChangeArrowheads="1"/>
            </p:cNvSpPr>
            <p:nvPr/>
          </p:nvSpPr>
          <p:spPr bwMode="auto">
            <a:xfrm>
              <a:off x="3648" y="2496"/>
              <a:ext cx="310" cy="624"/>
            </a:xfrm>
            <a:prstGeom prst="ellipse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/>
            </a:p>
          </p:txBody>
        </p:sp>
        <p:sp>
          <p:nvSpPr>
            <p:cNvPr id="236740" name="Oval 196"/>
            <p:cNvSpPr>
              <a:spLocks noChangeArrowheads="1"/>
            </p:cNvSpPr>
            <p:nvPr/>
          </p:nvSpPr>
          <p:spPr bwMode="auto">
            <a:xfrm>
              <a:off x="4320" y="2496"/>
              <a:ext cx="310" cy="624"/>
            </a:xfrm>
            <a:prstGeom prst="ellipse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41" name="Text Box 197"/>
            <p:cNvSpPr txBox="1">
              <a:spLocks noChangeArrowheads="1"/>
            </p:cNvSpPr>
            <p:nvPr/>
          </p:nvSpPr>
          <p:spPr bwMode="auto">
            <a:xfrm>
              <a:off x="3696" y="2496"/>
              <a:ext cx="228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/>
                <a:t>00</a:t>
              </a:r>
            </a:p>
            <a:p>
              <a:r>
                <a:rPr lang="fr-FR" sz="1400"/>
                <a:t>01</a:t>
              </a:r>
            </a:p>
            <a:p>
              <a:r>
                <a:rPr lang="fr-FR" sz="1400"/>
                <a:t>10</a:t>
              </a:r>
            </a:p>
            <a:p>
              <a:r>
                <a:rPr lang="fr-FR" sz="1400"/>
                <a:t>11</a:t>
              </a:r>
            </a:p>
          </p:txBody>
        </p:sp>
        <p:sp>
          <p:nvSpPr>
            <p:cNvPr id="236742" name="Text Box 198"/>
            <p:cNvSpPr txBox="1">
              <a:spLocks noChangeArrowheads="1"/>
            </p:cNvSpPr>
            <p:nvPr/>
          </p:nvSpPr>
          <p:spPr bwMode="auto">
            <a:xfrm>
              <a:off x="4368" y="2496"/>
              <a:ext cx="228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 dirty="0"/>
                <a:t>00</a:t>
              </a:r>
            </a:p>
            <a:p>
              <a:r>
                <a:rPr lang="fr-FR" sz="1400" dirty="0"/>
                <a:t>01</a:t>
              </a:r>
            </a:p>
            <a:p>
              <a:r>
                <a:rPr lang="fr-FR" sz="1400" dirty="0"/>
                <a:t>10</a:t>
              </a:r>
            </a:p>
            <a:p>
              <a:r>
                <a:rPr lang="fr-FR" sz="1400" dirty="0"/>
                <a:t>11</a:t>
              </a:r>
            </a:p>
          </p:txBody>
        </p:sp>
        <p:sp>
          <p:nvSpPr>
            <p:cNvPr id="236743" name="Line 199"/>
            <p:cNvSpPr>
              <a:spLocks noChangeShapeType="1"/>
            </p:cNvSpPr>
            <p:nvPr/>
          </p:nvSpPr>
          <p:spPr bwMode="auto">
            <a:xfrm>
              <a:off x="3888" y="2592"/>
              <a:ext cx="53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6744" name="Line 200"/>
            <p:cNvSpPr>
              <a:spLocks noChangeShapeType="1"/>
            </p:cNvSpPr>
            <p:nvPr/>
          </p:nvSpPr>
          <p:spPr bwMode="auto">
            <a:xfrm>
              <a:off x="3888" y="2736"/>
              <a:ext cx="531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6745" name="Line 201"/>
            <p:cNvSpPr>
              <a:spLocks noChangeShapeType="1"/>
            </p:cNvSpPr>
            <p:nvPr/>
          </p:nvSpPr>
          <p:spPr bwMode="auto">
            <a:xfrm flipV="1">
              <a:off x="3888" y="2736"/>
              <a:ext cx="531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6746" name="Line 202"/>
            <p:cNvSpPr>
              <a:spLocks noChangeShapeType="1"/>
            </p:cNvSpPr>
            <p:nvPr/>
          </p:nvSpPr>
          <p:spPr bwMode="auto">
            <a:xfrm>
              <a:off x="3881" y="2976"/>
              <a:ext cx="48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236748" name="Freeform 204"/>
          <p:cNvSpPr>
            <a:spLocks/>
          </p:cNvSpPr>
          <p:nvPr/>
        </p:nvSpPr>
        <p:spPr bwMode="auto">
          <a:xfrm>
            <a:off x="1476375" y="5867400"/>
            <a:ext cx="6330950" cy="457200"/>
          </a:xfrm>
          <a:custGeom>
            <a:avLst/>
            <a:gdLst>
              <a:gd name="T0" fmla="*/ 0 w 4320"/>
              <a:gd name="T1" fmla="*/ 0 h 288"/>
              <a:gd name="T2" fmla="*/ 0 w 4320"/>
              <a:gd name="T3" fmla="*/ 288 h 288"/>
              <a:gd name="T4" fmla="*/ 4320 w 4320"/>
              <a:gd name="T5" fmla="*/ 288 h 288"/>
              <a:gd name="T6" fmla="*/ 4320 w 4320"/>
              <a:gd name="T7" fmla="*/ 4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288">
                <a:moveTo>
                  <a:pt x="0" y="0"/>
                </a:moveTo>
                <a:lnTo>
                  <a:pt x="0" y="288"/>
                </a:lnTo>
                <a:lnTo>
                  <a:pt x="4320" y="288"/>
                </a:lnTo>
                <a:lnTo>
                  <a:pt x="4320" y="48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49" name="Text Box 205"/>
          <p:cNvSpPr txBox="1">
            <a:spLocks noChangeArrowheads="1"/>
          </p:cNvSpPr>
          <p:nvPr/>
        </p:nvSpPr>
        <p:spPr bwMode="auto">
          <a:xfrm>
            <a:off x="1752600" y="1504890"/>
            <a:ext cx="4658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Accord sur le </a:t>
            </a:r>
            <a:r>
              <a:rPr lang="fr-FR" sz="2000" dirty="0" smtClean="0">
                <a:solidFill>
                  <a:schemeClr val="accent5"/>
                </a:solidFill>
              </a:rPr>
              <a:t>procédé secret </a:t>
            </a:r>
            <a:r>
              <a:rPr lang="fr-FR" sz="2000" dirty="0" smtClean="0"/>
              <a:t>de chiffrement</a:t>
            </a:r>
            <a:endParaRPr lang="fr-FR" sz="2000" dirty="0"/>
          </a:p>
        </p:txBody>
      </p:sp>
      <p:grpSp>
        <p:nvGrpSpPr>
          <p:cNvPr id="236760" name="Group 216"/>
          <p:cNvGrpSpPr>
            <a:grpSpLocks/>
          </p:cNvGrpSpPr>
          <p:nvPr/>
        </p:nvGrpSpPr>
        <p:grpSpPr bwMode="auto">
          <a:xfrm>
            <a:off x="6659563" y="981075"/>
            <a:ext cx="2484437" cy="1927225"/>
            <a:chOff x="4195" y="618"/>
            <a:chExt cx="1565" cy="1214"/>
          </a:xfrm>
        </p:grpSpPr>
        <p:pic>
          <p:nvPicPr>
            <p:cNvPr id="236754" name="Picture 210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618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755" name="Text Box 211"/>
            <p:cNvSpPr txBox="1">
              <a:spLocks noChangeArrowheads="1"/>
            </p:cNvSpPr>
            <p:nvPr/>
          </p:nvSpPr>
          <p:spPr bwMode="auto">
            <a:xfrm>
              <a:off x="4195" y="618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Bob</a:t>
              </a:r>
            </a:p>
          </p:txBody>
        </p:sp>
      </p:grpSp>
      <p:grpSp>
        <p:nvGrpSpPr>
          <p:cNvPr id="236759" name="Group 215"/>
          <p:cNvGrpSpPr>
            <a:grpSpLocks/>
          </p:cNvGrpSpPr>
          <p:nvPr/>
        </p:nvGrpSpPr>
        <p:grpSpPr bwMode="auto">
          <a:xfrm>
            <a:off x="20638" y="677863"/>
            <a:ext cx="1743075" cy="2674937"/>
            <a:chOff x="13" y="427"/>
            <a:chExt cx="1098" cy="1685"/>
          </a:xfrm>
        </p:grpSpPr>
        <p:pic>
          <p:nvPicPr>
            <p:cNvPr id="236757" name="Picture 213" descr="MPj042237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" y="427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758" name="Text Box 214"/>
            <p:cNvSpPr txBox="1">
              <a:spLocks noChangeArrowheads="1"/>
            </p:cNvSpPr>
            <p:nvPr/>
          </p:nvSpPr>
          <p:spPr bwMode="auto">
            <a:xfrm>
              <a:off x="420" y="472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236747" name="Freeform 203"/>
          <p:cNvSpPr>
            <a:spLocks/>
          </p:cNvSpPr>
          <p:nvPr/>
        </p:nvSpPr>
        <p:spPr bwMode="auto">
          <a:xfrm>
            <a:off x="1331913" y="965200"/>
            <a:ext cx="5545137" cy="879475"/>
          </a:xfrm>
          <a:custGeom>
            <a:avLst/>
            <a:gdLst>
              <a:gd name="T0" fmla="*/ 0 w 3264"/>
              <a:gd name="T1" fmla="*/ 400 h 496"/>
              <a:gd name="T2" fmla="*/ 1728 w 3264"/>
              <a:gd name="T3" fmla="*/ 16 h 496"/>
              <a:gd name="T4" fmla="*/ 3264 w 3264"/>
              <a:gd name="T5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4" h="496">
                <a:moveTo>
                  <a:pt x="0" y="400"/>
                </a:moveTo>
                <a:cubicBezTo>
                  <a:pt x="592" y="200"/>
                  <a:pt x="1184" y="0"/>
                  <a:pt x="1728" y="16"/>
                </a:cubicBezTo>
                <a:cubicBezTo>
                  <a:pt x="2272" y="32"/>
                  <a:pt x="2768" y="264"/>
                  <a:pt x="3264" y="496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9" name="Text Box 135"/>
          <p:cNvSpPr txBox="1">
            <a:spLocks noChangeArrowheads="1"/>
          </p:cNvSpPr>
          <p:nvPr/>
        </p:nvSpPr>
        <p:spPr bwMode="auto">
          <a:xfrm>
            <a:off x="141288" y="2895600"/>
            <a:ext cx="27241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01100101010001010111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3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6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6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3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3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6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6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3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3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3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3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3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3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3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3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3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3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3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3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3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3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23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3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" fill="hold"/>
                                        <p:tgtEl>
                                          <p:spTgt spid="23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" fill="hold"/>
                                        <p:tgtEl>
                                          <p:spTgt spid="23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000"/>
                                        <p:tgtEl>
                                          <p:spTgt spid="23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23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23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23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3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3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3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3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23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3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3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3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3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3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3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3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3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3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36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236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23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23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3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3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3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3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3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3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23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23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23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23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3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23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23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23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23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23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23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23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23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23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5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23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 fill="hold"/>
                                        <p:tgtEl>
                                          <p:spTgt spid="23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7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236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236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2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000"/>
                                        <p:tgtEl>
                                          <p:spTgt spid="23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77" grpId="0" autoUpdateAnimBg="0"/>
      <p:bldP spid="236680" grpId="0" animBg="1"/>
      <p:bldP spid="236681" grpId="0" autoUpdateAnimBg="0"/>
      <p:bldP spid="236682" grpId="0" animBg="1" autoUpdateAnimBg="0"/>
      <p:bldP spid="236683" grpId="0" animBg="1" autoUpdateAnimBg="0"/>
      <p:bldP spid="236684" grpId="0" animBg="1" autoUpdateAnimBg="0"/>
      <p:bldP spid="236685" grpId="0" animBg="1" autoUpdateAnimBg="0"/>
      <p:bldP spid="236686" grpId="0" animBg="1" autoUpdateAnimBg="0"/>
      <p:bldP spid="236687" grpId="0" animBg="1" autoUpdateAnimBg="0"/>
      <p:bldP spid="236688" grpId="0" animBg="1" autoUpdateAnimBg="0"/>
      <p:bldP spid="236689" grpId="0" animBg="1" autoUpdateAnimBg="0"/>
      <p:bldP spid="236690" grpId="0" animBg="1" autoUpdateAnimBg="0"/>
      <p:bldP spid="236691" grpId="0" animBg="1" autoUpdateAnimBg="0"/>
      <p:bldP spid="236692" grpId="0" animBg="1" autoUpdateAnimBg="0"/>
      <p:bldP spid="236693" grpId="0" animBg="1" autoUpdateAnimBg="0"/>
      <p:bldP spid="236694" grpId="0" animBg="1" autoUpdateAnimBg="0"/>
      <p:bldP spid="236695" grpId="0" animBg="1" autoUpdateAnimBg="0"/>
      <p:bldP spid="236696" grpId="0" animBg="1" autoUpdateAnimBg="0"/>
      <p:bldP spid="236697" grpId="0" animBg="1" autoUpdateAnimBg="0"/>
      <p:bldP spid="236698" grpId="0" animBg="1" autoUpdateAnimBg="0"/>
      <p:bldP spid="236699" grpId="0" animBg="1" autoUpdateAnimBg="0"/>
      <p:bldP spid="236700" grpId="0" animBg="1" autoUpdateAnimBg="0"/>
      <p:bldP spid="236701" grpId="0" animBg="1" autoUpdateAnimBg="0"/>
      <p:bldP spid="236702" grpId="0" animBg="1" autoUpdateAnimBg="0"/>
      <p:bldP spid="236703" grpId="0" animBg="1" autoUpdateAnimBg="0"/>
      <p:bldP spid="236704" grpId="0" animBg="1" autoUpdateAnimBg="0"/>
      <p:bldP spid="236705" grpId="0" animBg="1" autoUpdateAnimBg="0"/>
      <p:bldP spid="236706" grpId="0" animBg="1" autoUpdateAnimBg="0"/>
      <p:bldP spid="236707" grpId="0" animBg="1" autoUpdateAnimBg="0"/>
      <p:bldP spid="236708" grpId="0" animBg="1" autoUpdateAnimBg="0"/>
      <p:bldP spid="236709" grpId="0" animBg="1" autoUpdateAnimBg="0"/>
      <p:bldP spid="236710" grpId="0" animBg="1" autoUpdateAnimBg="0"/>
      <p:bldP spid="236711" grpId="0" animBg="1" autoUpdateAnimBg="0"/>
      <p:bldP spid="236712" grpId="0" animBg="1" autoUpdateAnimBg="0"/>
      <p:bldP spid="236713" grpId="0" animBg="1" autoUpdateAnimBg="0"/>
      <p:bldP spid="236714" grpId="0" autoUpdateAnimBg="0"/>
      <p:bldP spid="236715" grpId="0" animBg="1" autoUpdateAnimBg="0"/>
      <p:bldP spid="236716" grpId="0" animBg="1" autoUpdateAnimBg="0"/>
      <p:bldP spid="236717" grpId="0" animBg="1" autoUpdateAnimBg="0"/>
      <p:bldP spid="236718" grpId="0" animBg="1" autoUpdateAnimBg="0"/>
      <p:bldP spid="236719" grpId="0" animBg="1" autoUpdateAnimBg="0"/>
      <p:bldP spid="236720" grpId="0" animBg="1" autoUpdateAnimBg="0"/>
      <p:bldP spid="236721" grpId="0" animBg="1" autoUpdateAnimBg="0"/>
      <p:bldP spid="236722" grpId="0" animBg="1" autoUpdateAnimBg="0"/>
      <p:bldP spid="236723" grpId="0" animBg="1" autoUpdateAnimBg="0"/>
      <p:bldP spid="236724" grpId="0" animBg="1" autoUpdateAnimBg="0"/>
      <p:bldP spid="236725" grpId="0" animBg="1" autoUpdateAnimBg="0"/>
      <p:bldP spid="236726" grpId="0" animBg="1"/>
      <p:bldP spid="236748" grpId="0" animBg="1"/>
      <p:bldP spid="236749" grpId="0" autoUpdateAnimBg="0"/>
      <p:bldP spid="236747" grpId="0" animBg="1"/>
      <p:bldP spid="236679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</a:t>
            </a:r>
            <a:r>
              <a:rPr lang="fr-CH" dirty="0" smtClean="0"/>
              <a:t>écalage de lignes</a:t>
            </a:r>
            <a:endParaRPr lang="en-US" dirty="0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2209800" y="2362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209800" y="2743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2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209800" y="3124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3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2209800" y="3505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4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2667000" y="2362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5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2667000" y="2743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6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2667000" y="3124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7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2667000" y="3505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8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3124200" y="2362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9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3124200" y="2743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10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3124200" y="3124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11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90" name="Rectangle 14"/>
          <p:cNvSpPr>
            <a:spLocks noChangeArrowheads="1"/>
          </p:cNvSpPr>
          <p:nvPr/>
        </p:nvSpPr>
        <p:spPr bwMode="auto">
          <a:xfrm>
            <a:off x="3124200" y="3505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12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91" name="Rectangle 15"/>
          <p:cNvSpPr>
            <a:spLocks noChangeArrowheads="1"/>
          </p:cNvSpPr>
          <p:nvPr/>
        </p:nvSpPr>
        <p:spPr bwMode="auto">
          <a:xfrm>
            <a:off x="3581400" y="2362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13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92" name="Rectangle 16"/>
          <p:cNvSpPr>
            <a:spLocks noChangeArrowheads="1"/>
          </p:cNvSpPr>
          <p:nvPr/>
        </p:nvSpPr>
        <p:spPr bwMode="auto">
          <a:xfrm>
            <a:off x="3581400" y="2743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14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93" name="Rectangle 17"/>
          <p:cNvSpPr>
            <a:spLocks noChangeArrowheads="1"/>
          </p:cNvSpPr>
          <p:nvPr/>
        </p:nvSpPr>
        <p:spPr bwMode="auto">
          <a:xfrm>
            <a:off x="3581400" y="3124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15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94" name="Rectangle 18"/>
          <p:cNvSpPr>
            <a:spLocks noChangeArrowheads="1"/>
          </p:cNvSpPr>
          <p:nvPr/>
        </p:nvSpPr>
        <p:spPr bwMode="auto">
          <a:xfrm>
            <a:off x="3581400" y="3505200"/>
            <a:ext cx="457200" cy="381000"/>
          </a:xfrm>
          <a:prstGeom prst="rect">
            <a:avLst/>
          </a:prstGeom>
          <a:solidFill>
            <a:srgbClr val="FB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>
                <a:solidFill>
                  <a:schemeClr val="accent2"/>
                </a:solidFill>
              </a:rPr>
              <a:t>16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1981200" y="1219200"/>
            <a:ext cx="53751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/>
              <a:t>l</a:t>
            </a:r>
            <a:r>
              <a:rPr lang="fr-CH" sz="2400" dirty="0" smtClean="0">
                <a:solidFill>
                  <a:schemeClr val="tx1"/>
                </a:solidFill>
              </a:rPr>
              <a:t>e bloc M est arrangé comme tableau</a:t>
            </a:r>
            <a:endParaRPr lang="fr-CH" sz="2400" dirty="0">
              <a:solidFill>
                <a:schemeClr val="tx1"/>
              </a:solidFill>
            </a:endParaRPr>
          </a:p>
          <a:p>
            <a:pPr algn="l"/>
            <a:r>
              <a:rPr lang="fr-CH" sz="2400" dirty="0" smtClean="0">
                <a:solidFill>
                  <a:schemeClr val="tx1"/>
                </a:solidFill>
              </a:rPr>
              <a:t>à </a:t>
            </a:r>
            <a:r>
              <a:rPr lang="fr-CH" sz="2400" dirty="0">
                <a:solidFill>
                  <a:schemeClr val="tx1"/>
                </a:solidFill>
              </a:rPr>
              <a:t>4 </a:t>
            </a:r>
            <a:r>
              <a:rPr lang="fr-CH" sz="2400" dirty="0" smtClean="0">
                <a:solidFill>
                  <a:schemeClr val="tx1"/>
                </a:solidFill>
              </a:rPr>
              <a:t>lignes et </a:t>
            </a:r>
            <a:r>
              <a:rPr lang="fr-CH" sz="2400" dirty="0">
                <a:solidFill>
                  <a:schemeClr val="tx1"/>
                </a:solidFill>
              </a:rPr>
              <a:t>4 </a:t>
            </a:r>
            <a:r>
              <a:rPr lang="fr-CH" sz="2400" dirty="0" smtClean="0">
                <a:solidFill>
                  <a:schemeClr val="tx1"/>
                </a:solidFill>
              </a:rPr>
              <a:t>colonnes </a:t>
            </a:r>
            <a:r>
              <a:rPr lang="fr-CH" sz="2400" dirty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57396" name="Group 20"/>
          <p:cNvGrpSpPr>
            <a:grpSpLocks/>
          </p:cNvGrpSpPr>
          <p:nvPr/>
        </p:nvGrpSpPr>
        <p:grpSpPr bwMode="auto">
          <a:xfrm>
            <a:off x="4267205" y="2632078"/>
            <a:ext cx="4641854" cy="461963"/>
            <a:chOff x="3072" y="1658"/>
            <a:chExt cx="2924" cy="291"/>
          </a:xfrm>
        </p:grpSpPr>
        <p:sp>
          <p:nvSpPr>
            <p:cNvPr id="357397" name="AutoShape 21"/>
            <p:cNvSpPr>
              <a:spLocks noChangeArrowheads="1"/>
            </p:cNvSpPr>
            <p:nvPr/>
          </p:nvSpPr>
          <p:spPr bwMode="auto">
            <a:xfrm>
              <a:off x="3072" y="1728"/>
              <a:ext cx="192" cy="192"/>
            </a:xfrm>
            <a:prstGeom prst="leftArrow">
              <a:avLst>
                <a:gd name="adj1" fmla="val 41667"/>
                <a:gd name="adj2" fmla="val 46875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8" name="Text Box 22"/>
            <p:cNvSpPr txBox="1">
              <a:spLocks noChangeArrowheads="1"/>
            </p:cNvSpPr>
            <p:nvPr/>
          </p:nvSpPr>
          <p:spPr bwMode="auto">
            <a:xfrm>
              <a:off x="3600" y="1658"/>
              <a:ext cx="23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rgbClr val="F30701"/>
                  </a:solidFill>
                </a:rPr>
                <a:t>r</a:t>
              </a:r>
              <a:r>
                <a:rPr lang="fr-CH" sz="2400" dirty="0" smtClean="0">
                  <a:solidFill>
                    <a:srgbClr val="F30701"/>
                  </a:solidFill>
                </a:rPr>
                <a:t>otation gauche 1 </a:t>
              </a:r>
              <a:r>
                <a:rPr lang="fr-CH" sz="2400" dirty="0">
                  <a:solidFill>
                    <a:srgbClr val="F30701"/>
                  </a:solidFill>
                </a:rPr>
                <a:t>position</a:t>
              </a:r>
              <a:endParaRPr lang="en-US" sz="2400" dirty="0">
                <a:solidFill>
                  <a:srgbClr val="F30701"/>
                </a:solidFill>
              </a:endParaRPr>
            </a:p>
          </p:txBody>
        </p:sp>
      </p:grpSp>
      <p:grpSp>
        <p:nvGrpSpPr>
          <p:cNvPr id="357399" name="Group 23"/>
          <p:cNvGrpSpPr>
            <a:grpSpLocks/>
          </p:cNvGrpSpPr>
          <p:nvPr/>
        </p:nvGrpSpPr>
        <p:grpSpPr bwMode="auto">
          <a:xfrm>
            <a:off x="4267205" y="3048003"/>
            <a:ext cx="4778379" cy="461963"/>
            <a:chOff x="3072" y="1920"/>
            <a:chExt cx="3010" cy="291"/>
          </a:xfrm>
        </p:grpSpPr>
        <p:sp>
          <p:nvSpPr>
            <p:cNvPr id="357400" name="AutoShape 24"/>
            <p:cNvSpPr>
              <a:spLocks noChangeArrowheads="1"/>
            </p:cNvSpPr>
            <p:nvPr/>
          </p:nvSpPr>
          <p:spPr bwMode="auto">
            <a:xfrm>
              <a:off x="3072" y="1968"/>
              <a:ext cx="336" cy="192"/>
            </a:xfrm>
            <a:prstGeom prst="leftArrow">
              <a:avLst>
                <a:gd name="adj1" fmla="val 50000"/>
                <a:gd name="adj2" fmla="val 52605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01" name="Text Box 25"/>
            <p:cNvSpPr txBox="1">
              <a:spLocks noChangeArrowheads="1"/>
            </p:cNvSpPr>
            <p:nvPr/>
          </p:nvSpPr>
          <p:spPr bwMode="auto">
            <a:xfrm>
              <a:off x="3607" y="1920"/>
              <a:ext cx="24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rgbClr val="F30701"/>
                  </a:solidFill>
                </a:rPr>
                <a:t>r</a:t>
              </a:r>
              <a:r>
                <a:rPr lang="fr-CH" sz="2400" dirty="0" smtClean="0">
                  <a:solidFill>
                    <a:srgbClr val="F30701"/>
                  </a:solidFill>
                </a:rPr>
                <a:t>otation gauche 2 </a:t>
              </a:r>
              <a:r>
                <a:rPr lang="fr-CH" sz="2400" dirty="0">
                  <a:solidFill>
                    <a:srgbClr val="F30701"/>
                  </a:solidFill>
                </a:rPr>
                <a:t>positions</a:t>
              </a:r>
              <a:endParaRPr lang="en-US" sz="2400" dirty="0">
                <a:solidFill>
                  <a:srgbClr val="F30701"/>
                </a:solidFill>
              </a:endParaRPr>
            </a:p>
          </p:txBody>
        </p:sp>
      </p:grpSp>
      <p:grpSp>
        <p:nvGrpSpPr>
          <p:cNvPr id="357402" name="Group 26"/>
          <p:cNvGrpSpPr>
            <a:grpSpLocks/>
          </p:cNvGrpSpPr>
          <p:nvPr/>
        </p:nvGrpSpPr>
        <p:grpSpPr bwMode="auto">
          <a:xfrm>
            <a:off x="4267205" y="3463929"/>
            <a:ext cx="4778379" cy="461963"/>
            <a:chOff x="3072" y="2182"/>
            <a:chExt cx="3010" cy="291"/>
          </a:xfrm>
        </p:grpSpPr>
        <p:sp>
          <p:nvSpPr>
            <p:cNvPr id="357403" name="AutoShape 27"/>
            <p:cNvSpPr>
              <a:spLocks noChangeArrowheads="1"/>
            </p:cNvSpPr>
            <p:nvPr/>
          </p:nvSpPr>
          <p:spPr bwMode="auto">
            <a:xfrm>
              <a:off x="3072" y="2208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04" name="Text Box 28"/>
            <p:cNvSpPr txBox="1">
              <a:spLocks noChangeArrowheads="1"/>
            </p:cNvSpPr>
            <p:nvPr/>
          </p:nvSpPr>
          <p:spPr bwMode="auto">
            <a:xfrm>
              <a:off x="3607" y="2182"/>
              <a:ext cx="24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rgbClr val="F30701"/>
                  </a:solidFill>
                </a:rPr>
                <a:t>r</a:t>
              </a:r>
              <a:r>
                <a:rPr lang="fr-CH" sz="2400" dirty="0" smtClean="0">
                  <a:solidFill>
                    <a:srgbClr val="F30701"/>
                  </a:solidFill>
                </a:rPr>
                <a:t>otation gauche 3 </a:t>
              </a:r>
              <a:r>
                <a:rPr lang="fr-CH" sz="2400" dirty="0">
                  <a:solidFill>
                    <a:srgbClr val="F30701"/>
                  </a:solidFill>
                </a:rPr>
                <a:t>positions</a:t>
              </a:r>
              <a:endParaRPr lang="en-US" sz="2400" dirty="0">
                <a:solidFill>
                  <a:srgbClr val="F30701"/>
                </a:solidFill>
              </a:endParaRPr>
            </a:p>
          </p:txBody>
        </p:sp>
      </p:grpSp>
      <p:grpSp>
        <p:nvGrpSpPr>
          <p:cNvPr id="357405" name="Group 29"/>
          <p:cNvGrpSpPr>
            <a:grpSpLocks/>
          </p:cNvGrpSpPr>
          <p:nvPr/>
        </p:nvGrpSpPr>
        <p:grpSpPr bwMode="auto">
          <a:xfrm>
            <a:off x="2209800" y="4419600"/>
            <a:ext cx="1828800" cy="381000"/>
            <a:chOff x="1776" y="2784"/>
            <a:chExt cx="1152" cy="240"/>
          </a:xfrm>
        </p:grpSpPr>
        <p:sp>
          <p:nvSpPr>
            <p:cNvPr id="357406" name="Rectangle 30"/>
            <p:cNvSpPr>
              <a:spLocks noChangeArrowheads="1"/>
            </p:cNvSpPr>
            <p:nvPr/>
          </p:nvSpPr>
          <p:spPr bwMode="auto">
            <a:xfrm>
              <a:off x="1776" y="278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07" name="Rectangle 31"/>
            <p:cNvSpPr>
              <a:spLocks noChangeArrowheads="1"/>
            </p:cNvSpPr>
            <p:nvPr/>
          </p:nvSpPr>
          <p:spPr bwMode="auto">
            <a:xfrm>
              <a:off x="2064" y="278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5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08" name="Rectangle 32"/>
            <p:cNvSpPr>
              <a:spLocks noChangeArrowheads="1"/>
            </p:cNvSpPr>
            <p:nvPr/>
          </p:nvSpPr>
          <p:spPr bwMode="auto">
            <a:xfrm>
              <a:off x="2352" y="278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9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09" name="Rectangle 33"/>
            <p:cNvSpPr>
              <a:spLocks noChangeArrowheads="1"/>
            </p:cNvSpPr>
            <p:nvPr/>
          </p:nvSpPr>
          <p:spPr bwMode="auto">
            <a:xfrm>
              <a:off x="2640" y="278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13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7410" name="Group 34"/>
          <p:cNvGrpSpPr>
            <a:grpSpLocks/>
          </p:cNvGrpSpPr>
          <p:nvPr/>
        </p:nvGrpSpPr>
        <p:grpSpPr bwMode="auto">
          <a:xfrm>
            <a:off x="1752600" y="4800600"/>
            <a:ext cx="1828800" cy="381000"/>
            <a:chOff x="1488" y="3024"/>
            <a:chExt cx="1152" cy="240"/>
          </a:xfrm>
        </p:grpSpPr>
        <p:sp>
          <p:nvSpPr>
            <p:cNvPr id="357411" name="Rectangle 35"/>
            <p:cNvSpPr>
              <a:spLocks noChangeArrowheads="1"/>
            </p:cNvSpPr>
            <p:nvPr/>
          </p:nvSpPr>
          <p:spPr bwMode="auto">
            <a:xfrm>
              <a:off x="1488" y="302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2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12" name="Rectangle 36"/>
            <p:cNvSpPr>
              <a:spLocks noChangeArrowheads="1"/>
            </p:cNvSpPr>
            <p:nvPr/>
          </p:nvSpPr>
          <p:spPr bwMode="auto">
            <a:xfrm>
              <a:off x="1776" y="302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6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13" name="Rectangle 37"/>
            <p:cNvSpPr>
              <a:spLocks noChangeArrowheads="1"/>
            </p:cNvSpPr>
            <p:nvPr/>
          </p:nvSpPr>
          <p:spPr bwMode="auto">
            <a:xfrm>
              <a:off x="2064" y="302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10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14" name="Rectangle 38"/>
            <p:cNvSpPr>
              <a:spLocks noChangeArrowheads="1"/>
            </p:cNvSpPr>
            <p:nvPr/>
          </p:nvSpPr>
          <p:spPr bwMode="auto">
            <a:xfrm>
              <a:off x="2352" y="302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14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7415" name="Group 39"/>
          <p:cNvGrpSpPr>
            <a:grpSpLocks/>
          </p:cNvGrpSpPr>
          <p:nvPr/>
        </p:nvGrpSpPr>
        <p:grpSpPr bwMode="auto">
          <a:xfrm>
            <a:off x="1295400" y="5181600"/>
            <a:ext cx="1828800" cy="381000"/>
            <a:chOff x="1200" y="3264"/>
            <a:chExt cx="1152" cy="240"/>
          </a:xfrm>
        </p:grpSpPr>
        <p:sp>
          <p:nvSpPr>
            <p:cNvPr id="357416" name="Rectangle 40"/>
            <p:cNvSpPr>
              <a:spLocks noChangeArrowheads="1"/>
            </p:cNvSpPr>
            <p:nvPr/>
          </p:nvSpPr>
          <p:spPr bwMode="auto">
            <a:xfrm>
              <a:off x="1200" y="326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3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17" name="Rectangle 41"/>
            <p:cNvSpPr>
              <a:spLocks noChangeArrowheads="1"/>
            </p:cNvSpPr>
            <p:nvPr/>
          </p:nvSpPr>
          <p:spPr bwMode="auto">
            <a:xfrm>
              <a:off x="1488" y="326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7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18" name="Rectangle 42"/>
            <p:cNvSpPr>
              <a:spLocks noChangeArrowheads="1"/>
            </p:cNvSpPr>
            <p:nvPr/>
          </p:nvSpPr>
          <p:spPr bwMode="auto">
            <a:xfrm>
              <a:off x="1776" y="326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11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19" name="Rectangle 43"/>
            <p:cNvSpPr>
              <a:spLocks noChangeArrowheads="1"/>
            </p:cNvSpPr>
            <p:nvPr/>
          </p:nvSpPr>
          <p:spPr bwMode="auto">
            <a:xfrm>
              <a:off x="2064" y="326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15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7420" name="Group 44"/>
          <p:cNvGrpSpPr>
            <a:grpSpLocks/>
          </p:cNvGrpSpPr>
          <p:nvPr/>
        </p:nvGrpSpPr>
        <p:grpSpPr bwMode="auto">
          <a:xfrm>
            <a:off x="838200" y="5562600"/>
            <a:ext cx="1828800" cy="381000"/>
            <a:chOff x="912" y="3504"/>
            <a:chExt cx="1152" cy="240"/>
          </a:xfrm>
        </p:grpSpPr>
        <p:sp>
          <p:nvSpPr>
            <p:cNvPr id="357421" name="Rectangle 45"/>
            <p:cNvSpPr>
              <a:spLocks noChangeArrowheads="1"/>
            </p:cNvSpPr>
            <p:nvPr/>
          </p:nvSpPr>
          <p:spPr bwMode="auto">
            <a:xfrm>
              <a:off x="912" y="350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4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22" name="Rectangle 46"/>
            <p:cNvSpPr>
              <a:spLocks noChangeArrowheads="1"/>
            </p:cNvSpPr>
            <p:nvPr/>
          </p:nvSpPr>
          <p:spPr bwMode="auto">
            <a:xfrm>
              <a:off x="1200" y="350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8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23" name="Rectangle 47"/>
            <p:cNvSpPr>
              <a:spLocks noChangeArrowheads="1"/>
            </p:cNvSpPr>
            <p:nvPr/>
          </p:nvSpPr>
          <p:spPr bwMode="auto">
            <a:xfrm>
              <a:off x="1488" y="350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12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24" name="Rectangle 48"/>
            <p:cNvSpPr>
              <a:spLocks noChangeArrowheads="1"/>
            </p:cNvSpPr>
            <p:nvPr/>
          </p:nvSpPr>
          <p:spPr bwMode="auto">
            <a:xfrm>
              <a:off x="1776" y="3504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16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7425" name="Group 49"/>
          <p:cNvGrpSpPr>
            <a:grpSpLocks/>
          </p:cNvGrpSpPr>
          <p:nvPr/>
        </p:nvGrpSpPr>
        <p:grpSpPr bwMode="auto">
          <a:xfrm>
            <a:off x="2667000" y="4800600"/>
            <a:ext cx="1371600" cy="1143000"/>
            <a:chOff x="2064" y="3024"/>
            <a:chExt cx="864" cy="720"/>
          </a:xfrm>
        </p:grpSpPr>
        <p:sp>
          <p:nvSpPr>
            <p:cNvPr id="357426" name="Rectangle 50"/>
            <p:cNvSpPr>
              <a:spLocks noChangeArrowheads="1"/>
            </p:cNvSpPr>
            <p:nvPr/>
          </p:nvSpPr>
          <p:spPr bwMode="auto">
            <a:xfrm>
              <a:off x="2640" y="3024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2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27" name="Rectangle 51"/>
            <p:cNvSpPr>
              <a:spLocks noChangeArrowheads="1"/>
            </p:cNvSpPr>
            <p:nvPr/>
          </p:nvSpPr>
          <p:spPr bwMode="auto">
            <a:xfrm>
              <a:off x="2352" y="3264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3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28" name="Rectangle 52"/>
            <p:cNvSpPr>
              <a:spLocks noChangeArrowheads="1"/>
            </p:cNvSpPr>
            <p:nvPr/>
          </p:nvSpPr>
          <p:spPr bwMode="auto">
            <a:xfrm>
              <a:off x="2064" y="3504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4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29" name="Rectangle 53"/>
            <p:cNvSpPr>
              <a:spLocks noChangeArrowheads="1"/>
            </p:cNvSpPr>
            <p:nvPr/>
          </p:nvSpPr>
          <p:spPr bwMode="auto">
            <a:xfrm>
              <a:off x="2640" y="3264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7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30" name="Rectangle 54"/>
            <p:cNvSpPr>
              <a:spLocks noChangeArrowheads="1"/>
            </p:cNvSpPr>
            <p:nvPr/>
          </p:nvSpPr>
          <p:spPr bwMode="auto">
            <a:xfrm>
              <a:off x="2352" y="3504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8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7431" name="Rectangle 55"/>
            <p:cNvSpPr>
              <a:spLocks noChangeArrowheads="1"/>
            </p:cNvSpPr>
            <p:nvPr/>
          </p:nvSpPr>
          <p:spPr bwMode="auto">
            <a:xfrm>
              <a:off x="2640" y="3504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H" sz="2400">
                  <a:solidFill>
                    <a:schemeClr val="accent2"/>
                  </a:solidFill>
                </a:rPr>
                <a:t>12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357432" name="Rectangle 56"/>
          <p:cNvSpPr>
            <a:spLocks noChangeArrowheads="1"/>
          </p:cNvSpPr>
          <p:nvPr/>
        </p:nvSpPr>
        <p:spPr bwMode="auto">
          <a:xfrm>
            <a:off x="609600" y="4461510"/>
            <a:ext cx="16002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7433" name="Group 57"/>
          <p:cNvGrpSpPr>
            <a:grpSpLocks/>
          </p:cNvGrpSpPr>
          <p:nvPr/>
        </p:nvGrpSpPr>
        <p:grpSpPr bwMode="auto">
          <a:xfrm>
            <a:off x="152400" y="76200"/>
            <a:ext cx="1676400" cy="1600200"/>
            <a:chOff x="3408" y="1056"/>
            <a:chExt cx="1056" cy="1008"/>
          </a:xfrm>
        </p:grpSpPr>
        <p:sp>
          <p:nvSpPr>
            <p:cNvPr id="357434" name="Rectangle 58"/>
            <p:cNvSpPr>
              <a:spLocks noChangeArrowheads="1"/>
            </p:cNvSpPr>
            <p:nvPr/>
          </p:nvSpPr>
          <p:spPr bwMode="auto">
            <a:xfrm>
              <a:off x="3408" y="1056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35" name="Rectangle 59"/>
            <p:cNvSpPr>
              <a:spLocks noChangeArrowheads="1"/>
            </p:cNvSpPr>
            <p:nvPr/>
          </p:nvSpPr>
          <p:spPr bwMode="auto">
            <a:xfrm>
              <a:off x="3792" y="115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36" name="Rectangle 60"/>
            <p:cNvSpPr>
              <a:spLocks noChangeArrowheads="1"/>
            </p:cNvSpPr>
            <p:nvPr/>
          </p:nvSpPr>
          <p:spPr bwMode="auto">
            <a:xfrm>
              <a:off x="3696" y="139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37" name="Rectangle 61"/>
            <p:cNvSpPr>
              <a:spLocks noChangeArrowheads="1"/>
            </p:cNvSpPr>
            <p:nvPr/>
          </p:nvSpPr>
          <p:spPr bwMode="auto">
            <a:xfrm>
              <a:off x="3600" y="163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38" name="Rectangle 62"/>
            <p:cNvSpPr>
              <a:spLocks noChangeArrowheads="1"/>
            </p:cNvSpPr>
            <p:nvPr/>
          </p:nvSpPr>
          <p:spPr bwMode="auto">
            <a:xfrm>
              <a:off x="3504" y="1872"/>
              <a:ext cx="624" cy="144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39" name="AutoShape 63"/>
            <p:cNvSpPr>
              <a:spLocks noChangeArrowheads="1"/>
            </p:cNvSpPr>
            <p:nvPr/>
          </p:nvSpPr>
          <p:spPr bwMode="auto">
            <a:xfrm>
              <a:off x="4320" y="1392"/>
              <a:ext cx="144" cy="14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40" name="AutoShape 64"/>
            <p:cNvSpPr>
              <a:spLocks noChangeArrowheads="1"/>
            </p:cNvSpPr>
            <p:nvPr/>
          </p:nvSpPr>
          <p:spPr bwMode="auto">
            <a:xfrm>
              <a:off x="4224" y="163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41" name="AutoShape 65"/>
            <p:cNvSpPr>
              <a:spLocks noChangeArrowheads="1"/>
            </p:cNvSpPr>
            <p:nvPr/>
          </p:nvSpPr>
          <p:spPr bwMode="auto">
            <a:xfrm>
              <a:off x="4128" y="1872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3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000"/>
                                        <p:tgtEl>
                                          <p:spTgt spid="3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nimBg="1" autoUpdateAnimBg="0"/>
      <p:bldP spid="357380" grpId="0" animBg="1" autoUpdateAnimBg="0"/>
      <p:bldP spid="357381" grpId="0" animBg="1" autoUpdateAnimBg="0"/>
      <p:bldP spid="357382" grpId="0" animBg="1" autoUpdateAnimBg="0"/>
      <p:bldP spid="357383" grpId="0" animBg="1" autoUpdateAnimBg="0"/>
      <p:bldP spid="357384" grpId="0" animBg="1" autoUpdateAnimBg="0"/>
      <p:bldP spid="357385" grpId="0" animBg="1" autoUpdateAnimBg="0"/>
      <p:bldP spid="357386" grpId="0" animBg="1" autoUpdateAnimBg="0"/>
      <p:bldP spid="357387" grpId="0" animBg="1" autoUpdateAnimBg="0"/>
      <p:bldP spid="357388" grpId="0" animBg="1" autoUpdateAnimBg="0"/>
      <p:bldP spid="357389" grpId="0" animBg="1" autoUpdateAnimBg="0"/>
      <p:bldP spid="357390" grpId="0" animBg="1" autoUpdateAnimBg="0"/>
      <p:bldP spid="357391" grpId="0" animBg="1" autoUpdateAnimBg="0"/>
      <p:bldP spid="357392" grpId="0" animBg="1" autoUpdateAnimBg="0"/>
      <p:bldP spid="357393" grpId="0" animBg="1" autoUpdateAnimBg="0"/>
      <p:bldP spid="357394" grpId="0" animBg="1" autoUpdateAnimBg="0"/>
      <p:bldP spid="357395" grpId="0" autoUpdateAnimBg="0"/>
      <p:bldP spid="3574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</a:t>
            </a:r>
            <a:r>
              <a:rPr lang="fr-CH" dirty="0" smtClean="0"/>
              <a:t>élange de colonnes</a:t>
            </a:r>
            <a:endParaRPr lang="en-US" dirty="0"/>
          </a:p>
        </p:txBody>
      </p:sp>
      <p:grpSp>
        <p:nvGrpSpPr>
          <p:cNvPr id="358403" name="Group 3"/>
          <p:cNvGrpSpPr>
            <a:grpSpLocks/>
          </p:cNvGrpSpPr>
          <p:nvPr/>
        </p:nvGrpSpPr>
        <p:grpSpPr bwMode="auto">
          <a:xfrm>
            <a:off x="76200" y="1066800"/>
            <a:ext cx="1676400" cy="1600200"/>
            <a:chOff x="3408" y="2544"/>
            <a:chExt cx="1056" cy="1008"/>
          </a:xfrm>
        </p:grpSpPr>
        <p:sp>
          <p:nvSpPr>
            <p:cNvPr id="358404" name="Rectangle 4"/>
            <p:cNvSpPr>
              <a:spLocks noChangeArrowheads="1"/>
            </p:cNvSpPr>
            <p:nvPr/>
          </p:nvSpPr>
          <p:spPr bwMode="auto">
            <a:xfrm>
              <a:off x="3408" y="2544"/>
              <a:ext cx="105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5" name="Rectangle 5"/>
            <p:cNvSpPr>
              <a:spLocks noChangeArrowheads="1"/>
            </p:cNvSpPr>
            <p:nvPr/>
          </p:nvSpPr>
          <p:spPr bwMode="auto">
            <a:xfrm>
              <a:off x="3408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6" name="Rectangle 6"/>
            <p:cNvSpPr>
              <a:spLocks noChangeArrowheads="1"/>
            </p:cNvSpPr>
            <p:nvPr/>
          </p:nvSpPr>
          <p:spPr bwMode="auto">
            <a:xfrm>
              <a:off x="3696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7" name="Rectangle 7"/>
            <p:cNvSpPr>
              <a:spLocks noChangeArrowheads="1"/>
            </p:cNvSpPr>
            <p:nvPr/>
          </p:nvSpPr>
          <p:spPr bwMode="auto">
            <a:xfrm>
              <a:off x="3984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8" name="Rectangle 8"/>
            <p:cNvSpPr>
              <a:spLocks noChangeArrowheads="1"/>
            </p:cNvSpPr>
            <p:nvPr/>
          </p:nvSpPr>
          <p:spPr bwMode="auto">
            <a:xfrm>
              <a:off x="4272" y="2640"/>
              <a:ext cx="192" cy="768"/>
            </a:xfrm>
            <a:prstGeom prst="rect">
              <a:avLst/>
            </a:prstGeom>
            <a:solidFill>
              <a:srgbClr val="E8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9" name="AutoShape 9"/>
            <p:cNvSpPr>
              <a:spLocks noChangeArrowheads="1"/>
            </p:cNvSpPr>
            <p:nvPr/>
          </p:nvSpPr>
          <p:spPr bwMode="auto">
            <a:xfrm>
              <a:off x="3439" y="2832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0" name="AutoShape 10"/>
            <p:cNvSpPr>
              <a:spLocks noChangeArrowheads="1"/>
            </p:cNvSpPr>
            <p:nvPr/>
          </p:nvSpPr>
          <p:spPr bwMode="auto">
            <a:xfrm>
              <a:off x="3727" y="2831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1" name="AutoShape 11"/>
            <p:cNvSpPr>
              <a:spLocks noChangeArrowheads="1"/>
            </p:cNvSpPr>
            <p:nvPr/>
          </p:nvSpPr>
          <p:spPr bwMode="auto">
            <a:xfrm>
              <a:off x="4007" y="2832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2" name="AutoShape 12"/>
            <p:cNvSpPr>
              <a:spLocks noChangeArrowheads="1"/>
            </p:cNvSpPr>
            <p:nvPr/>
          </p:nvSpPr>
          <p:spPr bwMode="auto">
            <a:xfrm>
              <a:off x="4303" y="2831"/>
              <a:ext cx="144" cy="432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D5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13" name="Group 13"/>
          <p:cNvGrpSpPr>
            <a:grpSpLocks/>
          </p:cNvGrpSpPr>
          <p:nvPr/>
        </p:nvGrpSpPr>
        <p:grpSpPr bwMode="auto">
          <a:xfrm>
            <a:off x="3200400" y="1295400"/>
            <a:ext cx="1828800" cy="1524000"/>
            <a:chOff x="2016" y="816"/>
            <a:chExt cx="1152" cy="960"/>
          </a:xfrm>
        </p:grpSpPr>
        <p:sp>
          <p:nvSpPr>
            <p:cNvPr id="358414" name="Rectangle 14"/>
            <p:cNvSpPr>
              <a:spLocks noChangeArrowheads="1"/>
            </p:cNvSpPr>
            <p:nvPr/>
          </p:nvSpPr>
          <p:spPr bwMode="auto">
            <a:xfrm>
              <a:off x="2016" y="81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15" name="Rectangle 15"/>
            <p:cNvSpPr>
              <a:spLocks noChangeArrowheads="1"/>
            </p:cNvSpPr>
            <p:nvPr/>
          </p:nvSpPr>
          <p:spPr bwMode="auto">
            <a:xfrm>
              <a:off x="2016" y="105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16" name="Rectangle 16"/>
            <p:cNvSpPr>
              <a:spLocks noChangeArrowheads="1"/>
            </p:cNvSpPr>
            <p:nvPr/>
          </p:nvSpPr>
          <p:spPr bwMode="auto">
            <a:xfrm>
              <a:off x="2016" y="129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17" name="Rectangle 17"/>
            <p:cNvSpPr>
              <a:spLocks noChangeArrowheads="1"/>
            </p:cNvSpPr>
            <p:nvPr/>
          </p:nvSpPr>
          <p:spPr bwMode="auto">
            <a:xfrm>
              <a:off x="2016" y="153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18" name="Rectangle 18"/>
            <p:cNvSpPr>
              <a:spLocks noChangeArrowheads="1"/>
            </p:cNvSpPr>
            <p:nvPr/>
          </p:nvSpPr>
          <p:spPr bwMode="auto">
            <a:xfrm>
              <a:off x="2304" y="81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19" name="Rectangle 19"/>
            <p:cNvSpPr>
              <a:spLocks noChangeArrowheads="1"/>
            </p:cNvSpPr>
            <p:nvPr/>
          </p:nvSpPr>
          <p:spPr bwMode="auto">
            <a:xfrm>
              <a:off x="2304" y="105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0" name="Rectangle 20"/>
            <p:cNvSpPr>
              <a:spLocks noChangeArrowheads="1"/>
            </p:cNvSpPr>
            <p:nvPr/>
          </p:nvSpPr>
          <p:spPr bwMode="auto">
            <a:xfrm>
              <a:off x="2304" y="129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1" name="Rectangle 21"/>
            <p:cNvSpPr>
              <a:spLocks noChangeArrowheads="1"/>
            </p:cNvSpPr>
            <p:nvPr/>
          </p:nvSpPr>
          <p:spPr bwMode="auto">
            <a:xfrm>
              <a:off x="2304" y="153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2" name="Rectangle 22"/>
            <p:cNvSpPr>
              <a:spLocks noChangeArrowheads="1"/>
            </p:cNvSpPr>
            <p:nvPr/>
          </p:nvSpPr>
          <p:spPr bwMode="auto">
            <a:xfrm>
              <a:off x="2592" y="81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3" name="Rectangle 23"/>
            <p:cNvSpPr>
              <a:spLocks noChangeArrowheads="1"/>
            </p:cNvSpPr>
            <p:nvPr/>
          </p:nvSpPr>
          <p:spPr bwMode="auto">
            <a:xfrm>
              <a:off x="2592" y="105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4" name="Rectangle 24"/>
            <p:cNvSpPr>
              <a:spLocks noChangeArrowheads="1"/>
            </p:cNvSpPr>
            <p:nvPr/>
          </p:nvSpPr>
          <p:spPr bwMode="auto">
            <a:xfrm>
              <a:off x="2592" y="129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5" name="Rectangle 25"/>
            <p:cNvSpPr>
              <a:spLocks noChangeArrowheads="1"/>
            </p:cNvSpPr>
            <p:nvPr/>
          </p:nvSpPr>
          <p:spPr bwMode="auto">
            <a:xfrm>
              <a:off x="2592" y="153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6" name="Rectangle 26"/>
            <p:cNvSpPr>
              <a:spLocks noChangeArrowheads="1"/>
            </p:cNvSpPr>
            <p:nvPr/>
          </p:nvSpPr>
          <p:spPr bwMode="auto">
            <a:xfrm>
              <a:off x="2880" y="81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7" name="Rectangle 27"/>
            <p:cNvSpPr>
              <a:spLocks noChangeArrowheads="1"/>
            </p:cNvSpPr>
            <p:nvPr/>
          </p:nvSpPr>
          <p:spPr bwMode="auto">
            <a:xfrm>
              <a:off x="2880" y="105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8" name="Rectangle 28"/>
            <p:cNvSpPr>
              <a:spLocks noChangeArrowheads="1"/>
            </p:cNvSpPr>
            <p:nvPr/>
          </p:nvSpPr>
          <p:spPr bwMode="auto">
            <a:xfrm>
              <a:off x="2880" y="129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358429" name="Rectangle 29"/>
            <p:cNvSpPr>
              <a:spLocks noChangeArrowheads="1"/>
            </p:cNvSpPr>
            <p:nvPr/>
          </p:nvSpPr>
          <p:spPr bwMode="auto">
            <a:xfrm>
              <a:off x="2880" y="1536"/>
              <a:ext cx="288" cy="240"/>
            </a:xfrm>
            <a:prstGeom prst="rect">
              <a:avLst/>
            </a:prstGeom>
            <a:solidFill>
              <a:srgbClr val="FB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8430" name="Group 30"/>
          <p:cNvGrpSpPr>
            <a:grpSpLocks/>
          </p:cNvGrpSpPr>
          <p:nvPr/>
        </p:nvGrpSpPr>
        <p:grpSpPr bwMode="auto">
          <a:xfrm>
            <a:off x="3657600" y="1295400"/>
            <a:ext cx="457200" cy="1524000"/>
            <a:chOff x="2304" y="816"/>
            <a:chExt cx="288" cy="960"/>
          </a:xfrm>
        </p:grpSpPr>
        <p:sp>
          <p:nvSpPr>
            <p:cNvPr id="358431" name="Rectangle 31"/>
            <p:cNvSpPr>
              <a:spLocks noChangeArrowheads="1"/>
            </p:cNvSpPr>
            <p:nvPr/>
          </p:nvSpPr>
          <p:spPr bwMode="auto">
            <a:xfrm>
              <a:off x="2304" y="1056"/>
              <a:ext cx="288" cy="240"/>
            </a:xfrm>
            <a:prstGeom prst="rect">
              <a:avLst/>
            </a:prstGeom>
            <a:solidFill>
              <a:srgbClr val="3BF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2" name="Rectangle 32"/>
            <p:cNvSpPr>
              <a:spLocks noChangeArrowheads="1"/>
            </p:cNvSpPr>
            <p:nvPr/>
          </p:nvSpPr>
          <p:spPr bwMode="auto">
            <a:xfrm>
              <a:off x="2304" y="816"/>
              <a:ext cx="288" cy="240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3" name="Rectangle 33"/>
            <p:cNvSpPr>
              <a:spLocks noChangeArrowheads="1"/>
            </p:cNvSpPr>
            <p:nvPr/>
          </p:nvSpPr>
          <p:spPr bwMode="auto">
            <a:xfrm>
              <a:off x="2304" y="1296"/>
              <a:ext cx="28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4" name="Rectangle 34"/>
            <p:cNvSpPr>
              <a:spLocks noChangeArrowheads="1"/>
            </p:cNvSpPr>
            <p:nvPr/>
          </p:nvSpPr>
          <p:spPr bwMode="auto">
            <a:xfrm>
              <a:off x="2304" y="1536"/>
              <a:ext cx="288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35" name="Group 35"/>
          <p:cNvGrpSpPr>
            <a:grpSpLocks/>
          </p:cNvGrpSpPr>
          <p:nvPr/>
        </p:nvGrpSpPr>
        <p:grpSpPr bwMode="auto">
          <a:xfrm>
            <a:off x="822325" y="3235329"/>
            <a:ext cx="6340475" cy="461963"/>
            <a:chOff x="518" y="2038"/>
            <a:chExt cx="3994" cy="291"/>
          </a:xfrm>
        </p:grpSpPr>
        <p:sp>
          <p:nvSpPr>
            <p:cNvPr id="358436" name="Text Box 36"/>
            <p:cNvSpPr txBox="1">
              <a:spLocks noChangeArrowheads="1"/>
            </p:cNvSpPr>
            <p:nvPr/>
          </p:nvSpPr>
          <p:spPr bwMode="auto">
            <a:xfrm>
              <a:off x="518" y="2038"/>
              <a:ext cx="3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chemeClr val="tx1"/>
                  </a:solidFill>
                </a:rPr>
                <a:t>2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        3         1   </a:t>
              </a:r>
              <a:r>
                <a:rPr lang="fr-CH" sz="24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 1 </a:t>
              </a:r>
              <a:r>
                <a:rPr lang="fr-CH" sz="2400" dirty="0">
                  <a:solidFill>
                    <a:schemeClr val="tx1"/>
                  </a:solidFill>
                </a:rPr>
                <a:t>       </a:t>
              </a:r>
              <a:r>
                <a:rPr lang="fr-CH" sz="2400" dirty="0">
                  <a:solidFill>
                    <a:schemeClr val="tx1"/>
                  </a:solidFill>
                  <a:sym typeface="Wingdings" pitchFamily="2" charset="2"/>
                </a:rPr>
                <a:t>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8437" name="Rectangle 37"/>
            <p:cNvSpPr>
              <a:spLocks noChangeArrowheads="1"/>
            </p:cNvSpPr>
            <p:nvPr/>
          </p:nvSpPr>
          <p:spPr bwMode="auto">
            <a:xfrm>
              <a:off x="912" y="2064"/>
              <a:ext cx="192" cy="240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8" name="Rectangle 38"/>
            <p:cNvSpPr>
              <a:spLocks noChangeArrowheads="1"/>
            </p:cNvSpPr>
            <p:nvPr/>
          </p:nvSpPr>
          <p:spPr bwMode="auto">
            <a:xfrm>
              <a:off x="1872" y="2064"/>
              <a:ext cx="192" cy="240"/>
            </a:xfrm>
            <a:prstGeom prst="rect">
              <a:avLst/>
            </a:prstGeom>
            <a:solidFill>
              <a:srgbClr val="3BF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9" name="Rectangle 39"/>
            <p:cNvSpPr>
              <a:spLocks noChangeArrowheads="1"/>
            </p:cNvSpPr>
            <p:nvPr/>
          </p:nvSpPr>
          <p:spPr bwMode="auto">
            <a:xfrm>
              <a:off x="2544" y="2064"/>
              <a:ext cx="19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0" name="Rectangle 40"/>
            <p:cNvSpPr>
              <a:spLocks noChangeArrowheads="1"/>
            </p:cNvSpPr>
            <p:nvPr/>
          </p:nvSpPr>
          <p:spPr bwMode="auto">
            <a:xfrm>
              <a:off x="3504" y="2064"/>
              <a:ext cx="192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1" name="Rectangle 41"/>
            <p:cNvSpPr>
              <a:spLocks noChangeArrowheads="1"/>
            </p:cNvSpPr>
            <p:nvPr/>
          </p:nvSpPr>
          <p:spPr bwMode="auto">
            <a:xfrm>
              <a:off x="4320" y="2064"/>
              <a:ext cx="192" cy="240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42" name="Group 42"/>
          <p:cNvGrpSpPr>
            <a:grpSpLocks/>
          </p:cNvGrpSpPr>
          <p:nvPr/>
        </p:nvGrpSpPr>
        <p:grpSpPr bwMode="auto">
          <a:xfrm>
            <a:off x="828675" y="3810004"/>
            <a:ext cx="6334125" cy="461963"/>
            <a:chOff x="522" y="2400"/>
            <a:chExt cx="3990" cy="291"/>
          </a:xfrm>
        </p:grpSpPr>
        <p:sp>
          <p:nvSpPr>
            <p:cNvPr id="358443" name="Text Box 43"/>
            <p:cNvSpPr txBox="1">
              <a:spLocks noChangeArrowheads="1"/>
            </p:cNvSpPr>
            <p:nvPr/>
          </p:nvSpPr>
          <p:spPr bwMode="auto">
            <a:xfrm>
              <a:off x="522" y="2400"/>
              <a:ext cx="3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chemeClr val="tx1"/>
                  </a:solidFill>
                </a:rPr>
                <a:t>1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        2         3    </a:t>
              </a:r>
              <a:r>
                <a:rPr lang="fr-CH" sz="2400" dirty="0" smtClean="0">
                  <a:solidFill>
                    <a:schemeClr val="tx1"/>
                  </a:solidFill>
                  <a:sym typeface="Symbol" pitchFamily="18" charset="2"/>
                </a:rPr>
                <a:t>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1 </a:t>
              </a:r>
              <a:r>
                <a:rPr lang="fr-CH" sz="2400" dirty="0">
                  <a:solidFill>
                    <a:schemeClr val="tx1"/>
                  </a:solidFill>
                </a:rPr>
                <a:t>       </a:t>
              </a:r>
              <a:r>
                <a:rPr lang="fr-CH" sz="2400" dirty="0">
                  <a:solidFill>
                    <a:schemeClr val="tx1"/>
                  </a:solidFill>
                  <a:sym typeface="Wingdings" pitchFamily="2" charset="2"/>
                </a:rPr>
                <a:t>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8444" name="Rectangle 44"/>
            <p:cNvSpPr>
              <a:spLocks noChangeArrowheads="1"/>
            </p:cNvSpPr>
            <p:nvPr/>
          </p:nvSpPr>
          <p:spPr bwMode="auto">
            <a:xfrm>
              <a:off x="916" y="2426"/>
              <a:ext cx="192" cy="240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5" name="Rectangle 45"/>
            <p:cNvSpPr>
              <a:spLocks noChangeArrowheads="1"/>
            </p:cNvSpPr>
            <p:nvPr/>
          </p:nvSpPr>
          <p:spPr bwMode="auto">
            <a:xfrm>
              <a:off x="1872" y="2426"/>
              <a:ext cx="192" cy="240"/>
            </a:xfrm>
            <a:prstGeom prst="rect">
              <a:avLst/>
            </a:prstGeom>
            <a:solidFill>
              <a:srgbClr val="3BF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6" name="Rectangle 46"/>
            <p:cNvSpPr>
              <a:spLocks noChangeArrowheads="1"/>
            </p:cNvSpPr>
            <p:nvPr/>
          </p:nvSpPr>
          <p:spPr bwMode="auto">
            <a:xfrm>
              <a:off x="2548" y="2426"/>
              <a:ext cx="19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7" name="Rectangle 47"/>
            <p:cNvSpPr>
              <a:spLocks noChangeArrowheads="1"/>
            </p:cNvSpPr>
            <p:nvPr/>
          </p:nvSpPr>
          <p:spPr bwMode="auto">
            <a:xfrm>
              <a:off x="3504" y="2426"/>
              <a:ext cx="192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8" name="Rectangle 48"/>
            <p:cNvSpPr>
              <a:spLocks noChangeArrowheads="1"/>
            </p:cNvSpPr>
            <p:nvPr/>
          </p:nvSpPr>
          <p:spPr bwMode="auto">
            <a:xfrm>
              <a:off x="4320" y="2426"/>
              <a:ext cx="192" cy="240"/>
            </a:xfrm>
            <a:prstGeom prst="rect">
              <a:avLst/>
            </a:prstGeom>
            <a:solidFill>
              <a:srgbClr val="3BF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49" name="Group 49"/>
          <p:cNvGrpSpPr>
            <a:grpSpLocks/>
          </p:cNvGrpSpPr>
          <p:nvPr/>
        </p:nvGrpSpPr>
        <p:grpSpPr bwMode="auto">
          <a:xfrm>
            <a:off x="835025" y="4384680"/>
            <a:ext cx="6327775" cy="461963"/>
            <a:chOff x="526" y="2762"/>
            <a:chExt cx="3986" cy="291"/>
          </a:xfrm>
        </p:grpSpPr>
        <p:sp>
          <p:nvSpPr>
            <p:cNvPr id="358450" name="Text Box 50"/>
            <p:cNvSpPr txBox="1">
              <a:spLocks noChangeArrowheads="1"/>
            </p:cNvSpPr>
            <p:nvPr/>
          </p:nvSpPr>
          <p:spPr bwMode="auto">
            <a:xfrm>
              <a:off x="526" y="2762"/>
              <a:ext cx="3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chemeClr val="tx1"/>
                  </a:solidFill>
                </a:rPr>
                <a:t>1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        1         2   </a:t>
              </a:r>
              <a:r>
                <a:rPr lang="fr-CH" sz="24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 3 </a:t>
              </a:r>
              <a:r>
                <a:rPr lang="fr-CH" sz="2400" dirty="0">
                  <a:solidFill>
                    <a:schemeClr val="tx1"/>
                  </a:solidFill>
                </a:rPr>
                <a:t>       </a:t>
              </a:r>
              <a:r>
                <a:rPr lang="fr-CH" sz="2400" dirty="0">
                  <a:solidFill>
                    <a:schemeClr val="tx1"/>
                  </a:solidFill>
                  <a:sym typeface="Wingdings" pitchFamily="2" charset="2"/>
                </a:rPr>
                <a:t>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8451" name="Rectangle 51"/>
            <p:cNvSpPr>
              <a:spLocks noChangeArrowheads="1"/>
            </p:cNvSpPr>
            <p:nvPr/>
          </p:nvSpPr>
          <p:spPr bwMode="auto">
            <a:xfrm>
              <a:off x="920" y="2788"/>
              <a:ext cx="192" cy="240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2" name="Rectangle 52"/>
            <p:cNvSpPr>
              <a:spLocks noChangeArrowheads="1"/>
            </p:cNvSpPr>
            <p:nvPr/>
          </p:nvSpPr>
          <p:spPr bwMode="auto">
            <a:xfrm>
              <a:off x="1872" y="2788"/>
              <a:ext cx="192" cy="240"/>
            </a:xfrm>
            <a:prstGeom prst="rect">
              <a:avLst/>
            </a:prstGeom>
            <a:solidFill>
              <a:srgbClr val="3BF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3" name="Rectangle 53"/>
            <p:cNvSpPr>
              <a:spLocks noChangeArrowheads="1"/>
            </p:cNvSpPr>
            <p:nvPr/>
          </p:nvSpPr>
          <p:spPr bwMode="auto">
            <a:xfrm>
              <a:off x="2552" y="2788"/>
              <a:ext cx="19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4" name="Rectangle 54"/>
            <p:cNvSpPr>
              <a:spLocks noChangeArrowheads="1"/>
            </p:cNvSpPr>
            <p:nvPr/>
          </p:nvSpPr>
          <p:spPr bwMode="auto">
            <a:xfrm>
              <a:off x="3504" y="2788"/>
              <a:ext cx="192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5" name="Rectangle 55"/>
            <p:cNvSpPr>
              <a:spLocks noChangeArrowheads="1"/>
            </p:cNvSpPr>
            <p:nvPr/>
          </p:nvSpPr>
          <p:spPr bwMode="auto">
            <a:xfrm>
              <a:off x="4320" y="2784"/>
              <a:ext cx="19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6" name="Group 56"/>
          <p:cNvGrpSpPr>
            <a:grpSpLocks/>
          </p:cNvGrpSpPr>
          <p:nvPr/>
        </p:nvGrpSpPr>
        <p:grpSpPr bwMode="auto">
          <a:xfrm>
            <a:off x="841375" y="4959355"/>
            <a:ext cx="6321425" cy="461963"/>
            <a:chOff x="530" y="3124"/>
            <a:chExt cx="3982" cy="291"/>
          </a:xfrm>
        </p:grpSpPr>
        <p:sp>
          <p:nvSpPr>
            <p:cNvPr id="358457" name="Text Box 57"/>
            <p:cNvSpPr txBox="1">
              <a:spLocks noChangeArrowheads="1"/>
            </p:cNvSpPr>
            <p:nvPr/>
          </p:nvSpPr>
          <p:spPr bwMode="auto">
            <a:xfrm>
              <a:off x="530" y="3124"/>
              <a:ext cx="3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2400" dirty="0">
                  <a:solidFill>
                    <a:schemeClr val="tx1"/>
                  </a:solidFill>
                </a:rPr>
                <a:t>3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        1         1    </a:t>
              </a:r>
              <a:r>
                <a:rPr lang="fr-CH" sz="2400" dirty="0" smtClean="0">
                  <a:solidFill>
                    <a:schemeClr val="tx1"/>
                  </a:solidFill>
                  <a:sym typeface="Symbol" pitchFamily="18" charset="2"/>
                </a:rPr>
                <a:t> </a:t>
              </a:r>
              <a:r>
                <a:rPr lang="fr-CH" sz="2400" dirty="0">
                  <a:solidFill>
                    <a:schemeClr val="tx1"/>
                  </a:solidFill>
                  <a:sym typeface="Symbol" pitchFamily="18" charset="2"/>
                </a:rPr>
                <a:t>2 </a:t>
              </a:r>
              <a:r>
                <a:rPr lang="fr-CH" sz="2400" dirty="0">
                  <a:solidFill>
                    <a:schemeClr val="tx1"/>
                  </a:solidFill>
                </a:rPr>
                <a:t>       </a:t>
              </a:r>
              <a:r>
                <a:rPr lang="fr-CH" sz="2400" dirty="0">
                  <a:solidFill>
                    <a:schemeClr val="tx1"/>
                  </a:solidFill>
                  <a:sym typeface="Wingdings" pitchFamily="2" charset="2"/>
                </a:rPr>
                <a:t>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8458" name="Rectangle 58"/>
            <p:cNvSpPr>
              <a:spLocks noChangeArrowheads="1"/>
            </p:cNvSpPr>
            <p:nvPr/>
          </p:nvSpPr>
          <p:spPr bwMode="auto">
            <a:xfrm>
              <a:off x="924" y="3150"/>
              <a:ext cx="192" cy="240"/>
            </a:xfrm>
            <a:prstGeom prst="rect">
              <a:avLst/>
            </a:prstGeom>
            <a:solidFill>
              <a:srgbClr val="F3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9" name="Rectangle 59"/>
            <p:cNvSpPr>
              <a:spLocks noChangeArrowheads="1"/>
            </p:cNvSpPr>
            <p:nvPr/>
          </p:nvSpPr>
          <p:spPr bwMode="auto">
            <a:xfrm>
              <a:off x="1872" y="3150"/>
              <a:ext cx="192" cy="240"/>
            </a:xfrm>
            <a:prstGeom prst="rect">
              <a:avLst/>
            </a:prstGeom>
            <a:solidFill>
              <a:srgbClr val="3BF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0" name="Rectangle 60"/>
            <p:cNvSpPr>
              <a:spLocks noChangeArrowheads="1"/>
            </p:cNvSpPr>
            <p:nvPr/>
          </p:nvSpPr>
          <p:spPr bwMode="auto">
            <a:xfrm>
              <a:off x="2556" y="3150"/>
              <a:ext cx="19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1" name="Rectangle 61"/>
            <p:cNvSpPr>
              <a:spLocks noChangeArrowheads="1"/>
            </p:cNvSpPr>
            <p:nvPr/>
          </p:nvSpPr>
          <p:spPr bwMode="auto">
            <a:xfrm>
              <a:off x="3504" y="3150"/>
              <a:ext cx="192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2" name="Rectangle 62"/>
            <p:cNvSpPr>
              <a:spLocks noChangeArrowheads="1"/>
            </p:cNvSpPr>
            <p:nvPr/>
          </p:nvSpPr>
          <p:spPr bwMode="auto">
            <a:xfrm>
              <a:off x="4320" y="3151"/>
              <a:ext cx="192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3" name="Text Box 63"/>
          <p:cNvSpPr txBox="1">
            <a:spLocks noChangeArrowheads="1"/>
          </p:cNvSpPr>
          <p:nvPr/>
        </p:nvSpPr>
        <p:spPr bwMode="auto">
          <a:xfrm>
            <a:off x="990600" y="5715000"/>
            <a:ext cx="7159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dirty="0" smtClean="0"/>
              <a:t>combinaisons </a:t>
            </a:r>
            <a:r>
              <a:rPr lang="fr-CH" sz="2400" dirty="0"/>
              <a:t>linéaires des </a:t>
            </a:r>
            <a:r>
              <a:rPr lang="fr-CH" sz="2400" dirty="0" smtClean="0">
                <a:solidFill>
                  <a:schemeClr val="tx1"/>
                </a:solidFill>
              </a:rPr>
              <a:t>éléments de la colonne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58464" name="Group 64"/>
          <p:cNvGrpSpPr>
            <a:grpSpLocks/>
          </p:cNvGrpSpPr>
          <p:nvPr/>
        </p:nvGrpSpPr>
        <p:grpSpPr bwMode="auto">
          <a:xfrm>
            <a:off x="3200400" y="1295400"/>
            <a:ext cx="1828800" cy="1524000"/>
            <a:chOff x="2016" y="816"/>
            <a:chExt cx="1152" cy="960"/>
          </a:xfrm>
        </p:grpSpPr>
        <p:grpSp>
          <p:nvGrpSpPr>
            <p:cNvPr id="358465" name="Group 65"/>
            <p:cNvGrpSpPr>
              <a:grpSpLocks/>
            </p:cNvGrpSpPr>
            <p:nvPr/>
          </p:nvGrpSpPr>
          <p:grpSpPr bwMode="auto">
            <a:xfrm>
              <a:off x="2016" y="816"/>
              <a:ext cx="288" cy="960"/>
              <a:chOff x="2304" y="816"/>
              <a:chExt cx="288" cy="960"/>
            </a:xfrm>
          </p:grpSpPr>
          <p:sp>
            <p:nvSpPr>
              <p:cNvPr id="358466" name="Rectangle 6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288" cy="240"/>
              </a:xfrm>
              <a:prstGeom prst="rect">
                <a:avLst/>
              </a:prstGeom>
              <a:solidFill>
                <a:srgbClr val="3BF2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7" name="Rectangle 67"/>
              <p:cNvSpPr>
                <a:spLocks noChangeArrowheads="1"/>
              </p:cNvSpPr>
              <p:nvPr/>
            </p:nvSpPr>
            <p:spPr bwMode="auto">
              <a:xfrm>
                <a:off x="2304" y="816"/>
                <a:ext cx="288" cy="240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8" name="Rectangle 68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288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9" name="Rectangle 69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288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70" name="Group 70"/>
            <p:cNvGrpSpPr>
              <a:grpSpLocks/>
            </p:cNvGrpSpPr>
            <p:nvPr/>
          </p:nvGrpSpPr>
          <p:grpSpPr bwMode="auto">
            <a:xfrm>
              <a:off x="2592" y="816"/>
              <a:ext cx="288" cy="960"/>
              <a:chOff x="2304" y="816"/>
              <a:chExt cx="288" cy="960"/>
            </a:xfrm>
          </p:grpSpPr>
          <p:sp>
            <p:nvSpPr>
              <p:cNvPr id="358471" name="Rectangle 7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288" cy="240"/>
              </a:xfrm>
              <a:prstGeom prst="rect">
                <a:avLst/>
              </a:prstGeom>
              <a:solidFill>
                <a:srgbClr val="3BF2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2" name="Rectangle 72"/>
              <p:cNvSpPr>
                <a:spLocks noChangeArrowheads="1"/>
              </p:cNvSpPr>
              <p:nvPr/>
            </p:nvSpPr>
            <p:spPr bwMode="auto">
              <a:xfrm>
                <a:off x="2304" y="816"/>
                <a:ext cx="288" cy="240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3" name="Rectangle 73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288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4" name="Rectangle 74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288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75" name="Group 75"/>
            <p:cNvGrpSpPr>
              <a:grpSpLocks/>
            </p:cNvGrpSpPr>
            <p:nvPr/>
          </p:nvGrpSpPr>
          <p:grpSpPr bwMode="auto">
            <a:xfrm>
              <a:off x="2880" y="816"/>
              <a:ext cx="288" cy="960"/>
              <a:chOff x="2304" y="816"/>
              <a:chExt cx="288" cy="960"/>
            </a:xfrm>
          </p:grpSpPr>
          <p:sp>
            <p:nvSpPr>
              <p:cNvPr id="358476" name="Rectangle 7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288" cy="240"/>
              </a:xfrm>
              <a:prstGeom prst="rect">
                <a:avLst/>
              </a:prstGeom>
              <a:solidFill>
                <a:srgbClr val="3BF2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7" name="Rectangle 77"/>
              <p:cNvSpPr>
                <a:spLocks noChangeArrowheads="1"/>
              </p:cNvSpPr>
              <p:nvPr/>
            </p:nvSpPr>
            <p:spPr bwMode="auto">
              <a:xfrm>
                <a:off x="2304" y="816"/>
                <a:ext cx="288" cy="240"/>
              </a:xfrm>
              <a:prstGeom prst="rect">
                <a:avLst/>
              </a:prstGeom>
              <a:solidFill>
                <a:srgbClr val="F307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8" name="Rectangle 78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288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9" name="Rectangle 79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288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5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 AES </a:t>
            </a:r>
            <a:endParaRPr lang="en-US" dirty="0"/>
          </a:p>
        </p:txBody>
      </p:sp>
      <p:sp>
        <p:nvSpPr>
          <p:cNvPr id="363523" name="AutoShape 3"/>
          <p:cNvSpPr>
            <a:spLocks noChangeArrowheads="1"/>
          </p:cNvSpPr>
          <p:nvPr/>
        </p:nvSpPr>
        <p:spPr bwMode="auto">
          <a:xfrm>
            <a:off x="609600" y="2133600"/>
            <a:ext cx="2597727" cy="2286000"/>
          </a:xfrm>
          <a:prstGeom prst="verticalScroll">
            <a:avLst>
              <a:gd name="adj" fmla="val 12500"/>
            </a:avLst>
          </a:prstGeom>
          <a:solidFill>
            <a:srgbClr val="FBFF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3200">
                <a:solidFill>
                  <a:srgbClr val="F30701"/>
                </a:solidFill>
              </a:rPr>
              <a:t>FIPS</a:t>
            </a:r>
          </a:p>
          <a:p>
            <a:pPr algn="ctr"/>
            <a:r>
              <a:rPr lang="fr-CH" sz="3200">
                <a:solidFill>
                  <a:srgbClr val="F30701"/>
                </a:solidFill>
              </a:rPr>
              <a:t>PUB 197</a:t>
            </a:r>
            <a:endParaRPr lang="en-US" sz="3200">
              <a:solidFill>
                <a:srgbClr val="F30701"/>
              </a:solidFill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3190898" y="2819400"/>
            <a:ext cx="47179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2400" dirty="0" smtClean="0"/>
              <a:t>s</a:t>
            </a:r>
            <a:r>
              <a:rPr lang="fr-CH" sz="2400" dirty="0" smtClean="0">
                <a:solidFill>
                  <a:schemeClr val="tx1"/>
                </a:solidFill>
              </a:rPr>
              <a:t>pécification pour</a:t>
            </a:r>
            <a:endParaRPr lang="fr-CH" sz="2400" dirty="0">
              <a:solidFill>
                <a:schemeClr val="tx1"/>
              </a:solidFill>
            </a:endParaRPr>
          </a:p>
          <a:p>
            <a:pPr algn="ctr"/>
            <a:r>
              <a:rPr lang="fr-CH" sz="2400" dirty="0" smtClean="0">
                <a:solidFill>
                  <a:schemeClr val="tx1"/>
                </a:solidFill>
              </a:rPr>
              <a:t>«Advanced </a:t>
            </a:r>
            <a:r>
              <a:rPr lang="fr-CH" sz="2400" dirty="0" err="1">
                <a:solidFill>
                  <a:schemeClr val="tx1"/>
                </a:solidFill>
              </a:rPr>
              <a:t>Encryption</a:t>
            </a:r>
            <a:r>
              <a:rPr lang="fr-CH" sz="2400" dirty="0">
                <a:solidFill>
                  <a:schemeClr val="tx1"/>
                </a:solidFill>
              </a:rPr>
              <a:t> </a:t>
            </a:r>
            <a:r>
              <a:rPr lang="fr-CH" sz="2400" dirty="0" smtClean="0">
                <a:solidFill>
                  <a:schemeClr val="tx1"/>
                </a:solidFill>
              </a:rPr>
              <a:t>Standard»</a:t>
            </a:r>
            <a:endParaRPr lang="fr-CH" sz="2400" dirty="0">
              <a:solidFill>
                <a:schemeClr val="tx1"/>
              </a:solidFill>
            </a:endParaRPr>
          </a:p>
          <a:p>
            <a:pPr algn="ctr"/>
            <a:r>
              <a:rPr lang="fr-CH" sz="2400" dirty="0">
                <a:solidFill>
                  <a:schemeClr val="tx1"/>
                </a:solidFill>
              </a:rPr>
              <a:t>26. </a:t>
            </a:r>
            <a:r>
              <a:rPr lang="fr-CH" sz="2400" dirty="0"/>
              <a:t>n</a:t>
            </a:r>
            <a:r>
              <a:rPr lang="fr-CH" sz="2400" dirty="0" smtClean="0">
                <a:solidFill>
                  <a:schemeClr val="tx1"/>
                </a:solidFill>
              </a:rPr>
              <a:t>ovembre </a:t>
            </a:r>
            <a:r>
              <a:rPr lang="fr-CH" sz="2400" dirty="0">
                <a:solidFill>
                  <a:schemeClr val="tx1"/>
                </a:solidFill>
              </a:rPr>
              <a:t>2001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967740" y="1524000"/>
            <a:ext cx="603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CH" sz="2400" dirty="0">
                <a:solidFill>
                  <a:srgbClr val="F30701"/>
                </a:solidFill>
              </a:rPr>
              <a:t>FIPS : </a:t>
            </a:r>
            <a:r>
              <a:rPr lang="fr-CH" sz="2400" dirty="0" err="1">
                <a:solidFill>
                  <a:srgbClr val="F30701"/>
                </a:solidFill>
              </a:rPr>
              <a:t>Federal</a:t>
            </a:r>
            <a:r>
              <a:rPr lang="fr-CH" sz="2400" dirty="0">
                <a:solidFill>
                  <a:srgbClr val="F30701"/>
                </a:solidFill>
              </a:rPr>
              <a:t> Information </a:t>
            </a:r>
            <a:r>
              <a:rPr lang="fr-CH" sz="2400" dirty="0" err="1">
                <a:solidFill>
                  <a:srgbClr val="F30701"/>
                </a:solidFill>
              </a:rPr>
              <a:t>Processing</a:t>
            </a:r>
            <a:r>
              <a:rPr lang="fr-CH" sz="2400" dirty="0">
                <a:solidFill>
                  <a:srgbClr val="F30701"/>
                </a:solidFill>
              </a:rPr>
              <a:t> Standard</a:t>
            </a:r>
            <a:endParaRPr lang="en-US" sz="2400" dirty="0">
              <a:solidFill>
                <a:srgbClr val="F30701"/>
              </a:solidFill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http://csrc.nist.gov/publications/fips/fips197/fips-197.pdf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 autoUpdateAnimBg="0"/>
      <p:bldP spid="363524" grpId="0" autoUpdateAnimBg="0"/>
      <p:bldP spid="363525" grpId="0"/>
      <p:bldP spid="3635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08" name="Group 168"/>
          <p:cNvGrpSpPr>
            <a:grpSpLocks/>
          </p:cNvGrpSpPr>
          <p:nvPr/>
        </p:nvGrpSpPr>
        <p:grpSpPr bwMode="auto">
          <a:xfrm>
            <a:off x="6659563" y="1120775"/>
            <a:ext cx="2484437" cy="1927225"/>
            <a:chOff x="4195" y="618"/>
            <a:chExt cx="1565" cy="1214"/>
          </a:xfrm>
        </p:grpSpPr>
        <p:pic>
          <p:nvPicPr>
            <p:cNvPr id="240809" name="Picture 169" descr="MPj042252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618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810" name="Text Box 170"/>
            <p:cNvSpPr txBox="1">
              <a:spLocks noChangeArrowheads="1"/>
            </p:cNvSpPr>
            <p:nvPr/>
          </p:nvSpPr>
          <p:spPr bwMode="auto">
            <a:xfrm>
              <a:off x="4195" y="618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Bob</a:t>
              </a:r>
            </a:p>
          </p:txBody>
        </p:sp>
      </p:grpSp>
      <p:sp>
        <p:nvSpPr>
          <p:cNvPr id="240783" name="Oval 143"/>
          <p:cNvSpPr>
            <a:spLocks noChangeArrowheads="1"/>
          </p:cNvSpPr>
          <p:nvPr/>
        </p:nvSpPr>
        <p:spPr bwMode="auto">
          <a:xfrm>
            <a:off x="5811838" y="4114800"/>
            <a:ext cx="1150937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1600" b="1" dirty="0" smtClean="0">
                <a:solidFill>
                  <a:srgbClr val="FFFFFF"/>
                </a:solidFill>
              </a:rPr>
              <a:t>clé 128 bit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240781" name="Oval 141"/>
          <p:cNvSpPr>
            <a:spLocks noChangeArrowheads="1"/>
          </p:cNvSpPr>
          <p:nvPr/>
        </p:nvSpPr>
        <p:spPr bwMode="auto">
          <a:xfrm>
            <a:off x="2109787" y="4038600"/>
            <a:ext cx="1291431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r>
              <a:rPr lang="fr-FR" sz="1600" b="1" dirty="0" smtClean="0">
                <a:solidFill>
                  <a:srgbClr val="FFFFFF"/>
                </a:solidFill>
              </a:rPr>
              <a:t>clé 128 bit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240807" name="Rectangle 1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tat actuel</a:t>
            </a:r>
            <a:endParaRPr lang="fr-FR" dirty="0"/>
          </a:p>
        </p:txBody>
      </p:sp>
      <p:sp>
        <p:nvSpPr>
          <p:cNvPr id="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 dirty="0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240643" name="Freeform 3"/>
          <p:cNvSpPr>
            <a:spLocks/>
          </p:cNvSpPr>
          <p:nvPr/>
        </p:nvSpPr>
        <p:spPr bwMode="auto">
          <a:xfrm>
            <a:off x="3446463" y="4724400"/>
            <a:ext cx="2320925" cy="1728788"/>
          </a:xfrm>
          <a:custGeom>
            <a:avLst/>
            <a:gdLst>
              <a:gd name="T0" fmla="*/ 544 w 2609"/>
              <a:gd name="T1" fmla="*/ 1785 h 1857"/>
              <a:gd name="T2" fmla="*/ 160 w 2609"/>
              <a:gd name="T3" fmla="*/ 1193 h 1857"/>
              <a:gd name="T4" fmla="*/ 0 w 2609"/>
              <a:gd name="T5" fmla="*/ 873 h 1857"/>
              <a:gd name="T6" fmla="*/ 8 w 2609"/>
              <a:gd name="T7" fmla="*/ 649 h 1857"/>
              <a:gd name="T8" fmla="*/ 24 w 2609"/>
              <a:gd name="T9" fmla="*/ 537 h 1857"/>
              <a:gd name="T10" fmla="*/ 72 w 2609"/>
              <a:gd name="T11" fmla="*/ 529 h 1857"/>
              <a:gd name="T12" fmla="*/ 152 w 2609"/>
              <a:gd name="T13" fmla="*/ 537 h 1857"/>
              <a:gd name="T14" fmla="*/ 280 w 2609"/>
              <a:gd name="T15" fmla="*/ 585 h 1857"/>
              <a:gd name="T16" fmla="*/ 424 w 2609"/>
              <a:gd name="T17" fmla="*/ 569 h 1857"/>
              <a:gd name="T18" fmla="*/ 464 w 2609"/>
              <a:gd name="T19" fmla="*/ 369 h 1857"/>
              <a:gd name="T20" fmla="*/ 528 w 2609"/>
              <a:gd name="T21" fmla="*/ 289 h 1857"/>
              <a:gd name="T22" fmla="*/ 640 w 2609"/>
              <a:gd name="T23" fmla="*/ 145 h 1857"/>
              <a:gd name="T24" fmla="*/ 1680 w 2609"/>
              <a:gd name="T25" fmla="*/ 145 h 1857"/>
              <a:gd name="T26" fmla="*/ 1792 w 2609"/>
              <a:gd name="T27" fmla="*/ 97 h 1857"/>
              <a:gd name="T28" fmla="*/ 1872 w 2609"/>
              <a:gd name="T29" fmla="*/ 49 h 1857"/>
              <a:gd name="T30" fmla="*/ 2128 w 2609"/>
              <a:gd name="T31" fmla="*/ 33 h 1857"/>
              <a:gd name="T32" fmla="*/ 2512 w 2609"/>
              <a:gd name="T33" fmla="*/ 129 h 1857"/>
              <a:gd name="T34" fmla="*/ 2576 w 2609"/>
              <a:gd name="T35" fmla="*/ 225 h 1857"/>
              <a:gd name="T36" fmla="*/ 2568 w 2609"/>
              <a:gd name="T37" fmla="*/ 353 h 1857"/>
              <a:gd name="T38" fmla="*/ 2440 w 2609"/>
              <a:gd name="T39" fmla="*/ 481 h 1857"/>
              <a:gd name="T40" fmla="*/ 2360 w 2609"/>
              <a:gd name="T41" fmla="*/ 545 h 1857"/>
              <a:gd name="T42" fmla="*/ 2296 w 2609"/>
              <a:gd name="T43" fmla="*/ 625 h 1857"/>
              <a:gd name="T44" fmla="*/ 2304 w 2609"/>
              <a:gd name="T45" fmla="*/ 785 h 1857"/>
              <a:gd name="T46" fmla="*/ 2496 w 2609"/>
              <a:gd name="T47" fmla="*/ 1009 h 1857"/>
              <a:gd name="T48" fmla="*/ 2592 w 2609"/>
              <a:gd name="T49" fmla="*/ 1137 h 1857"/>
              <a:gd name="T50" fmla="*/ 2584 w 2609"/>
              <a:gd name="T51" fmla="*/ 1361 h 1857"/>
              <a:gd name="T52" fmla="*/ 2488 w 2609"/>
              <a:gd name="T53" fmla="*/ 1425 h 1857"/>
              <a:gd name="T54" fmla="*/ 2312 w 2609"/>
              <a:gd name="T55" fmla="*/ 1553 h 1857"/>
              <a:gd name="T56" fmla="*/ 2040 w 2609"/>
              <a:gd name="T57" fmla="*/ 1577 h 1857"/>
              <a:gd name="T58" fmla="*/ 1704 w 2609"/>
              <a:gd name="T59" fmla="*/ 1681 h 1857"/>
              <a:gd name="T60" fmla="*/ 1488 w 2609"/>
              <a:gd name="T61" fmla="*/ 1841 h 1857"/>
              <a:gd name="T62" fmla="*/ 1360 w 2609"/>
              <a:gd name="T63" fmla="*/ 1857 h 1857"/>
              <a:gd name="T64" fmla="*/ 976 w 2609"/>
              <a:gd name="T65" fmla="*/ 1841 h 1857"/>
              <a:gd name="T66" fmla="*/ 928 w 2609"/>
              <a:gd name="T67" fmla="*/ 1825 h 1857"/>
              <a:gd name="T68" fmla="*/ 888 w 2609"/>
              <a:gd name="T69" fmla="*/ 1697 h 1857"/>
              <a:gd name="T70" fmla="*/ 704 w 2609"/>
              <a:gd name="T71" fmla="*/ 1737 h 1857"/>
              <a:gd name="T72" fmla="*/ 656 w 2609"/>
              <a:gd name="T73" fmla="*/ 1793 h 1857"/>
              <a:gd name="T74" fmla="*/ 584 w 2609"/>
              <a:gd name="T75" fmla="*/ 1777 h 1857"/>
              <a:gd name="T76" fmla="*/ 544 w 2609"/>
              <a:gd name="T77" fmla="*/ 1785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09" h="1857">
                <a:moveTo>
                  <a:pt x="544" y="1785"/>
                </a:moveTo>
                <a:cubicBezTo>
                  <a:pt x="437" y="1571"/>
                  <a:pt x="289" y="1392"/>
                  <a:pt x="160" y="1193"/>
                </a:cubicBezTo>
                <a:cubicBezTo>
                  <a:pt x="89" y="1084"/>
                  <a:pt x="52" y="989"/>
                  <a:pt x="0" y="873"/>
                </a:cubicBezTo>
                <a:cubicBezTo>
                  <a:pt x="3" y="798"/>
                  <a:pt x="3" y="724"/>
                  <a:pt x="8" y="649"/>
                </a:cubicBezTo>
                <a:cubicBezTo>
                  <a:pt x="11" y="611"/>
                  <a:pt x="6" y="570"/>
                  <a:pt x="24" y="537"/>
                </a:cubicBezTo>
                <a:cubicBezTo>
                  <a:pt x="32" y="523"/>
                  <a:pt x="56" y="532"/>
                  <a:pt x="72" y="529"/>
                </a:cubicBezTo>
                <a:cubicBezTo>
                  <a:pt x="99" y="532"/>
                  <a:pt x="126" y="530"/>
                  <a:pt x="152" y="537"/>
                </a:cubicBezTo>
                <a:cubicBezTo>
                  <a:pt x="196" y="549"/>
                  <a:pt x="235" y="580"/>
                  <a:pt x="280" y="585"/>
                </a:cubicBezTo>
                <a:cubicBezTo>
                  <a:pt x="328" y="591"/>
                  <a:pt x="376" y="574"/>
                  <a:pt x="424" y="569"/>
                </a:cubicBezTo>
                <a:cubicBezTo>
                  <a:pt x="443" y="504"/>
                  <a:pt x="422" y="422"/>
                  <a:pt x="464" y="369"/>
                </a:cubicBezTo>
                <a:cubicBezTo>
                  <a:pt x="485" y="342"/>
                  <a:pt x="508" y="317"/>
                  <a:pt x="528" y="289"/>
                </a:cubicBezTo>
                <a:cubicBezTo>
                  <a:pt x="583" y="210"/>
                  <a:pt x="559" y="172"/>
                  <a:pt x="640" y="145"/>
                </a:cubicBezTo>
                <a:cubicBezTo>
                  <a:pt x="992" y="154"/>
                  <a:pt x="1325" y="156"/>
                  <a:pt x="1680" y="145"/>
                </a:cubicBezTo>
                <a:cubicBezTo>
                  <a:pt x="1749" y="76"/>
                  <a:pt x="1666" y="148"/>
                  <a:pt x="1792" y="97"/>
                </a:cubicBezTo>
                <a:cubicBezTo>
                  <a:pt x="1821" y="85"/>
                  <a:pt x="1841" y="55"/>
                  <a:pt x="1872" y="49"/>
                </a:cubicBezTo>
                <a:cubicBezTo>
                  <a:pt x="1956" y="33"/>
                  <a:pt x="2128" y="33"/>
                  <a:pt x="2128" y="33"/>
                </a:cubicBezTo>
                <a:cubicBezTo>
                  <a:pt x="2334" y="45"/>
                  <a:pt x="2383" y="0"/>
                  <a:pt x="2512" y="129"/>
                </a:cubicBezTo>
                <a:cubicBezTo>
                  <a:pt x="2539" y="156"/>
                  <a:pt x="2555" y="193"/>
                  <a:pt x="2576" y="225"/>
                </a:cubicBezTo>
                <a:cubicBezTo>
                  <a:pt x="2573" y="268"/>
                  <a:pt x="2588" y="315"/>
                  <a:pt x="2568" y="353"/>
                </a:cubicBezTo>
                <a:cubicBezTo>
                  <a:pt x="2540" y="406"/>
                  <a:pt x="2440" y="481"/>
                  <a:pt x="2440" y="481"/>
                </a:cubicBezTo>
                <a:cubicBezTo>
                  <a:pt x="2403" y="591"/>
                  <a:pt x="2458" y="471"/>
                  <a:pt x="2360" y="545"/>
                </a:cubicBezTo>
                <a:cubicBezTo>
                  <a:pt x="2333" y="565"/>
                  <a:pt x="2317" y="598"/>
                  <a:pt x="2296" y="625"/>
                </a:cubicBezTo>
                <a:cubicBezTo>
                  <a:pt x="2292" y="673"/>
                  <a:pt x="2276" y="737"/>
                  <a:pt x="2304" y="785"/>
                </a:cubicBezTo>
                <a:cubicBezTo>
                  <a:pt x="2389" y="931"/>
                  <a:pt x="2394" y="890"/>
                  <a:pt x="2496" y="1009"/>
                </a:cubicBezTo>
                <a:cubicBezTo>
                  <a:pt x="2531" y="1049"/>
                  <a:pt x="2592" y="1137"/>
                  <a:pt x="2592" y="1137"/>
                </a:cubicBezTo>
                <a:cubicBezTo>
                  <a:pt x="2589" y="1212"/>
                  <a:pt x="2609" y="1291"/>
                  <a:pt x="2584" y="1361"/>
                </a:cubicBezTo>
                <a:cubicBezTo>
                  <a:pt x="2571" y="1397"/>
                  <a:pt x="2519" y="1402"/>
                  <a:pt x="2488" y="1425"/>
                </a:cubicBezTo>
                <a:cubicBezTo>
                  <a:pt x="2452" y="1451"/>
                  <a:pt x="2353" y="1540"/>
                  <a:pt x="2312" y="1553"/>
                </a:cubicBezTo>
                <a:cubicBezTo>
                  <a:pt x="2225" y="1581"/>
                  <a:pt x="2130" y="1567"/>
                  <a:pt x="2040" y="1577"/>
                </a:cubicBezTo>
                <a:cubicBezTo>
                  <a:pt x="1872" y="1568"/>
                  <a:pt x="1825" y="1560"/>
                  <a:pt x="1704" y="1681"/>
                </a:cubicBezTo>
                <a:cubicBezTo>
                  <a:pt x="1670" y="1817"/>
                  <a:pt x="1615" y="1820"/>
                  <a:pt x="1488" y="1841"/>
                </a:cubicBezTo>
                <a:cubicBezTo>
                  <a:pt x="1446" y="1848"/>
                  <a:pt x="1360" y="1857"/>
                  <a:pt x="1360" y="1857"/>
                </a:cubicBezTo>
                <a:cubicBezTo>
                  <a:pt x="1232" y="1852"/>
                  <a:pt x="1104" y="1850"/>
                  <a:pt x="976" y="1841"/>
                </a:cubicBezTo>
                <a:cubicBezTo>
                  <a:pt x="959" y="1840"/>
                  <a:pt x="939" y="1838"/>
                  <a:pt x="928" y="1825"/>
                </a:cubicBezTo>
                <a:cubicBezTo>
                  <a:pt x="913" y="1809"/>
                  <a:pt x="893" y="1717"/>
                  <a:pt x="888" y="1697"/>
                </a:cubicBezTo>
                <a:cubicBezTo>
                  <a:pt x="824" y="1702"/>
                  <a:pt x="751" y="1690"/>
                  <a:pt x="704" y="1737"/>
                </a:cubicBezTo>
                <a:cubicBezTo>
                  <a:pt x="694" y="1768"/>
                  <a:pt x="688" y="1782"/>
                  <a:pt x="656" y="1793"/>
                </a:cubicBezTo>
                <a:cubicBezTo>
                  <a:pt x="632" y="1788"/>
                  <a:pt x="608" y="1783"/>
                  <a:pt x="584" y="1777"/>
                </a:cubicBezTo>
                <a:cubicBezTo>
                  <a:pt x="529" y="1762"/>
                  <a:pt x="530" y="1743"/>
                  <a:pt x="544" y="17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19400" y="3043535"/>
            <a:ext cx="3330575" cy="2442865"/>
            <a:chOff x="2819400" y="3043535"/>
            <a:chExt cx="3330575" cy="2442865"/>
          </a:xfrm>
        </p:grpSpPr>
        <p:graphicFrame>
          <p:nvGraphicFramePr>
            <p:cNvPr id="2406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988086"/>
                </p:ext>
              </p:extLst>
            </p:nvPr>
          </p:nvGraphicFramePr>
          <p:xfrm>
            <a:off x="3411538" y="3429000"/>
            <a:ext cx="2738437" cy="205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Clip" r:id="rId5" imgW="4716000" imgH="3542760" progId="MS_ClipArt_Gallery.2">
                    <p:embed/>
                  </p:oleObj>
                </mc:Choice>
                <mc:Fallback>
                  <p:oleObj name="Clip" r:id="rId5" imgW="4716000" imgH="3542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538" y="3429000"/>
                          <a:ext cx="2738437" cy="205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0763" name="Text Box 123"/>
            <p:cNvSpPr txBox="1">
              <a:spLocks noChangeArrowheads="1"/>
            </p:cNvSpPr>
            <p:nvPr/>
          </p:nvSpPr>
          <p:spPr bwMode="auto">
            <a:xfrm>
              <a:off x="2819400" y="3043535"/>
              <a:ext cx="9188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dirty="0" smtClean="0"/>
                <a:t>Edgar</a:t>
              </a:r>
              <a:endParaRPr lang="fr-FR" dirty="0"/>
            </a:p>
          </p:txBody>
        </p:sp>
      </p:grpSp>
      <p:sp>
        <p:nvSpPr>
          <p:cNvPr id="240764" name="Text Box 124"/>
          <p:cNvSpPr txBox="1">
            <a:spLocks noChangeArrowheads="1"/>
          </p:cNvSpPr>
          <p:nvPr/>
        </p:nvSpPr>
        <p:spPr bwMode="auto">
          <a:xfrm>
            <a:off x="3798888" y="5500612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réseau</a:t>
            </a:r>
            <a:endParaRPr lang="fr-FR" sz="2000" dirty="0"/>
          </a:p>
        </p:txBody>
      </p:sp>
      <p:sp>
        <p:nvSpPr>
          <p:cNvPr id="240767" name="Rectangle 127"/>
          <p:cNvSpPr>
            <a:spLocks noChangeArrowheads="1"/>
          </p:cNvSpPr>
          <p:nvPr/>
        </p:nvSpPr>
        <p:spPr bwMode="auto">
          <a:xfrm>
            <a:off x="52387" y="3733800"/>
            <a:ext cx="1547813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000" dirty="0" smtClean="0">
                <a:solidFill>
                  <a:schemeClr val="bg1"/>
                </a:solidFill>
              </a:rPr>
              <a:t>AES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40768" name="Text Box 128"/>
          <p:cNvSpPr txBox="1">
            <a:spLocks noChangeArrowheads="1"/>
          </p:cNvSpPr>
          <p:nvPr/>
        </p:nvSpPr>
        <p:spPr bwMode="auto">
          <a:xfrm>
            <a:off x="7218473" y="3028890"/>
            <a:ext cx="192552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16 octets en clair</a:t>
            </a:r>
            <a:endParaRPr lang="fr-FR" sz="2000" dirty="0"/>
          </a:p>
        </p:txBody>
      </p:sp>
      <p:sp>
        <p:nvSpPr>
          <p:cNvPr id="240769" name="Rectangle 129"/>
          <p:cNvSpPr>
            <a:spLocks noChangeArrowheads="1"/>
          </p:cNvSpPr>
          <p:nvPr/>
        </p:nvSpPr>
        <p:spPr bwMode="auto">
          <a:xfrm>
            <a:off x="7391400" y="3810000"/>
            <a:ext cx="1676400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4400" dirty="0" smtClean="0">
                <a:solidFill>
                  <a:schemeClr val="bg1"/>
                </a:solidFill>
              </a:rPr>
              <a:t>AES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0" y="5410200"/>
            <a:ext cx="2824162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16 octets chiffrés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40776" name="WordArt 136"/>
          <p:cNvSpPr>
            <a:spLocks noChangeArrowheads="1" noChangeShapeType="1" noTextEdit="1"/>
          </p:cNvSpPr>
          <p:nvPr/>
        </p:nvSpPr>
        <p:spPr bwMode="auto">
          <a:xfrm>
            <a:off x="4610735" y="2438400"/>
            <a:ext cx="6064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?</a:t>
            </a:r>
          </a:p>
        </p:txBody>
      </p:sp>
      <p:sp>
        <p:nvSpPr>
          <p:cNvPr id="240778" name="Freeform 138"/>
          <p:cNvSpPr>
            <a:spLocks/>
          </p:cNvSpPr>
          <p:nvPr/>
        </p:nvSpPr>
        <p:spPr bwMode="auto">
          <a:xfrm>
            <a:off x="830432" y="5791200"/>
            <a:ext cx="7451185" cy="446088"/>
          </a:xfrm>
          <a:custGeom>
            <a:avLst/>
            <a:gdLst>
              <a:gd name="T0" fmla="*/ 0 w 4320"/>
              <a:gd name="T1" fmla="*/ 0 h 288"/>
              <a:gd name="T2" fmla="*/ 0 w 4320"/>
              <a:gd name="T3" fmla="*/ 288 h 288"/>
              <a:gd name="T4" fmla="*/ 4320 w 4320"/>
              <a:gd name="T5" fmla="*/ 288 h 288"/>
              <a:gd name="T6" fmla="*/ 4320 w 4320"/>
              <a:gd name="T7" fmla="*/ 4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288">
                <a:moveTo>
                  <a:pt x="0" y="0"/>
                </a:moveTo>
                <a:lnTo>
                  <a:pt x="0" y="288"/>
                </a:lnTo>
                <a:lnTo>
                  <a:pt x="4320" y="288"/>
                </a:lnTo>
                <a:lnTo>
                  <a:pt x="4320" y="48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9" name="Text Box 139"/>
          <p:cNvSpPr txBox="1">
            <a:spLocks noChangeArrowheads="1"/>
          </p:cNvSpPr>
          <p:nvPr/>
        </p:nvSpPr>
        <p:spPr bwMode="auto">
          <a:xfrm>
            <a:off x="2520108" y="1447800"/>
            <a:ext cx="3089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procédé de chiffrement AES</a:t>
            </a:r>
            <a:endParaRPr lang="fr-FR" sz="2000" dirty="0"/>
          </a:p>
        </p:txBody>
      </p:sp>
      <p:sp>
        <p:nvSpPr>
          <p:cNvPr id="240780" name="Text Box 140"/>
          <p:cNvSpPr txBox="1">
            <a:spLocks noChangeArrowheads="1"/>
          </p:cNvSpPr>
          <p:nvPr/>
        </p:nvSpPr>
        <p:spPr bwMode="auto">
          <a:xfrm>
            <a:off x="2209800" y="762000"/>
            <a:ext cx="4187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a</a:t>
            </a:r>
            <a:r>
              <a:rPr lang="fr-FR" sz="2000" dirty="0" smtClean="0"/>
              <a:t>ccord sur la </a:t>
            </a:r>
            <a:r>
              <a:rPr lang="fr-FR" sz="2000" dirty="0" smtClean="0">
                <a:solidFill>
                  <a:schemeClr val="accent5"/>
                </a:solidFill>
              </a:rPr>
              <a:t>clé secrète </a:t>
            </a:r>
            <a:r>
              <a:rPr lang="fr-FR" sz="2000" dirty="0" smtClean="0"/>
              <a:t>de chiffrement</a:t>
            </a:r>
            <a:endParaRPr lang="fr-FR" sz="2000" dirty="0"/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 flipH="1">
            <a:off x="1598613" y="4321630"/>
            <a:ext cx="511175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90" name="Text Box 150"/>
          <p:cNvSpPr txBox="1">
            <a:spLocks noChangeArrowheads="1"/>
          </p:cNvSpPr>
          <p:nvPr/>
        </p:nvSpPr>
        <p:spPr bwMode="auto">
          <a:xfrm>
            <a:off x="3587750" y="5867400"/>
            <a:ext cx="276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srgbClr val="FF9966"/>
                </a:solidFill>
              </a:rPr>
              <a:t>00110101010100011101</a:t>
            </a:r>
          </a:p>
        </p:txBody>
      </p:sp>
      <p:sp>
        <p:nvSpPr>
          <p:cNvPr id="240791" name="Text Box 151"/>
          <p:cNvSpPr txBox="1">
            <a:spLocks noChangeArrowheads="1"/>
          </p:cNvSpPr>
          <p:nvPr/>
        </p:nvSpPr>
        <p:spPr bwMode="auto">
          <a:xfrm>
            <a:off x="6307138" y="5486400"/>
            <a:ext cx="2836862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16 octets chiffrés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40802" name="Line 162"/>
          <p:cNvSpPr>
            <a:spLocks noChangeShapeType="1"/>
          </p:cNvSpPr>
          <p:nvPr/>
        </p:nvSpPr>
        <p:spPr bwMode="auto">
          <a:xfrm flipV="1">
            <a:off x="4852988" y="4800600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804" name="Line 164"/>
          <p:cNvSpPr>
            <a:spLocks noChangeShapeType="1"/>
          </p:cNvSpPr>
          <p:nvPr/>
        </p:nvSpPr>
        <p:spPr bwMode="auto">
          <a:xfrm>
            <a:off x="3798888" y="1828800"/>
            <a:ext cx="0" cy="1676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0811" name="Group 171"/>
          <p:cNvGrpSpPr>
            <a:grpSpLocks/>
          </p:cNvGrpSpPr>
          <p:nvPr/>
        </p:nvGrpSpPr>
        <p:grpSpPr bwMode="auto">
          <a:xfrm>
            <a:off x="20638" y="677863"/>
            <a:ext cx="1743075" cy="2674937"/>
            <a:chOff x="13" y="427"/>
            <a:chExt cx="1098" cy="1685"/>
          </a:xfrm>
        </p:grpSpPr>
        <p:pic>
          <p:nvPicPr>
            <p:cNvPr id="240812" name="Picture 172" descr="MPj0422374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" y="427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813" name="Text Box 173"/>
            <p:cNvSpPr txBox="1">
              <a:spLocks noChangeArrowheads="1"/>
            </p:cNvSpPr>
            <p:nvPr/>
          </p:nvSpPr>
          <p:spPr bwMode="auto">
            <a:xfrm>
              <a:off x="420" y="472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240777" name="Freeform 137"/>
          <p:cNvSpPr>
            <a:spLocks/>
          </p:cNvSpPr>
          <p:nvPr/>
        </p:nvSpPr>
        <p:spPr bwMode="auto">
          <a:xfrm>
            <a:off x="1331913" y="1219200"/>
            <a:ext cx="5472112" cy="533400"/>
          </a:xfrm>
          <a:custGeom>
            <a:avLst/>
            <a:gdLst>
              <a:gd name="T0" fmla="*/ 0 w 3264"/>
              <a:gd name="T1" fmla="*/ 400 h 496"/>
              <a:gd name="T2" fmla="*/ 1728 w 3264"/>
              <a:gd name="T3" fmla="*/ 16 h 496"/>
              <a:gd name="T4" fmla="*/ 3264 w 3264"/>
              <a:gd name="T5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4" h="496">
                <a:moveTo>
                  <a:pt x="0" y="400"/>
                </a:moveTo>
                <a:cubicBezTo>
                  <a:pt x="592" y="200"/>
                  <a:pt x="1184" y="0"/>
                  <a:pt x="1728" y="16"/>
                </a:cubicBezTo>
                <a:cubicBezTo>
                  <a:pt x="2272" y="32"/>
                  <a:pt x="2768" y="264"/>
                  <a:pt x="3264" y="496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5" name="Text Box 125"/>
          <p:cNvSpPr txBox="1">
            <a:spLocks noChangeArrowheads="1"/>
          </p:cNvSpPr>
          <p:nvPr/>
        </p:nvSpPr>
        <p:spPr bwMode="auto">
          <a:xfrm>
            <a:off x="31352" y="2971800"/>
            <a:ext cx="192552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16 octets en clair</a:t>
            </a:r>
            <a:endParaRPr lang="fr-F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666751" y="3371910"/>
            <a:ext cx="327364" cy="3618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666751" y="5029200"/>
            <a:ext cx="327364" cy="3618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8036456" y="5095845"/>
            <a:ext cx="353164" cy="390555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8054340" y="3419445"/>
            <a:ext cx="353164" cy="390555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962775" y="4397830"/>
            <a:ext cx="428625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1000"/>
                                        <p:tgtEl>
                                          <p:spTgt spid="24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4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4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4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1000"/>
                                        <p:tgtEl>
                                          <p:spTgt spid="24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2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4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1000"/>
                                        <p:tgtEl>
                                          <p:spTgt spid="24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2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5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83" grpId="0" animBg="1" autoUpdateAnimBg="0"/>
      <p:bldP spid="240781" grpId="0" animBg="1" autoUpdateAnimBg="0"/>
      <p:bldP spid="240767" grpId="0" animBg="1" autoUpdateAnimBg="0"/>
      <p:bldP spid="240768" grpId="0" animBg="1" autoUpdateAnimBg="0"/>
      <p:bldP spid="240769" grpId="0" animBg="1" autoUpdateAnimBg="0"/>
      <p:bldP spid="240775" grpId="0" animBg="1" autoUpdateAnimBg="0"/>
      <p:bldP spid="240776" grpId="0" animBg="1"/>
      <p:bldP spid="240778" grpId="0" animBg="1"/>
      <p:bldP spid="240779" grpId="0" autoUpdateAnimBg="0"/>
      <p:bldP spid="240780" grpId="0" autoUpdateAnimBg="0"/>
      <p:bldP spid="240782" grpId="0" animBg="1"/>
      <p:bldP spid="240790" grpId="0"/>
      <p:bldP spid="240791" grpId="0" animBg="1" autoUpdateAnimBg="0"/>
      <p:bldP spid="240802" grpId="0" animBg="1"/>
      <p:bldP spid="240804" grpId="0" animBg="1"/>
      <p:bldP spid="240777" grpId="0" animBg="1"/>
      <p:bldP spid="240765" grpId="0" animBg="1" autoUpdateAnimBg="0"/>
      <p:bldP spid="2" grpId="0" animBg="1"/>
      <p:bldP spid="57" grpId="0" animBg="1"/>
      <p:bldP spid="4" grpId="0" animBg="1"/>
      <p:bldP spid="59" grpId="0" animBg="1"/>
      <p:bldP spid="24078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</a:t>
            </a:r>
            <a:r>
              <a:rPr lang="fr-CH" dirty="0" smtClean="0"/>
              <a:t>roblème restant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387351" y="2057400"/>
            <a:ext cx="1743075" cy="2679700"/>
            <a:chOff x="340" y="2160"/>
            <a:chExt cx="1098" cy="1688"/>
          </a:xfrm>
        </p:grpSpPr>
        <p:pic>
          <p:nvPicPr>
            <p:cNvPr id="7" name="Picture 147" descr="MPj042237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" y="2160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12" y="3521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6403976" y="2286000"/>
            <a:ext cx="2408238" cy="2016125"/>
            <a:chOff x="2018" y="2659"/>
            <a:chExt cx="1517" cy="1270"/>
          </a:xfrm>
        </p:grpSpPr>
        <p:pic>
          <p:nvPicPr>
            <p:cNvPr id="10" name="Picture 148" descr="MPj042252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659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1"/>
            <p:cNvSpPr txBox="1">
              <a:spLocks noChangeArrowheads="1"/>
            </p:cNvSpPr>
            <p:nvPr/>
          </p:nvSpPr>
          <p:spPr bwMode="auto">
            <a:xfrm>
              <a:off x="2971" y="3602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 dirty="0">
                  <a:solidFill>
                    <a:schemeClr val="bg1"/>
                  </a:solidFill>
                </a:rPr>
                <a:t>Bob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0426" y="2286000"/>
            <a:ext cx="427355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</a:t>
            </a:r>
            <a:r>
              <a:rPr lang="fr-CH" dirty="0" smtClean="0"/>
              <a:t>anal sécurisé de concertation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30426" y="3123406"/>
            <a:ext cx="4273550" cy="3357646"/>
            <a:chOff x="2282825" y="3123406"/>
            <a:chExt cx="4273550" cy="3357646"/>
          </a:xfrm>
        </p:grpSpPr>
        <p:sp>
          <p:nvSpPr>
            <p:cNvPr id="14" name="Rectangle 13"/>
            <p:cNvSpPr/>
            <p:nvPr/>
          </p:nvSpPr>
          <p:spPr>
            <a:xfrm rot="5400000">
              <a:off x="3922712" y="5011738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2825" y="3783013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62600" y="3778250"/>
              <a:ext cx="993775" cy="4349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048000" y="3123406"/>
              <a:ext cx="2743200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H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fr-CH" dirty="0">
                  <a:solidFill>
                    <a:schemeClr val="accent6"/>
                  </a:solidFill>
                </a:rPr>
                <a:t>c</a:t>
              </a:r>
              <a:r>
                <a:rPr lang="fr-CH" dirty="0" smtClean="0">
                  <a:solidFill>
                    <a:schemeClr val="accent6"/>
                  </a:solidFill>
                </a:rPr>
                <a:t>anal non sécurisé de communication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3956141" y="5334000"/>
              <a:ext cx="680946" cy="1147052"/>
              <a:chOff x="4368" y="720"/>
              <a:chExt cx="993" cy="1543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4368" y="720"/>
                <a:ext cx="993" cy="1543"/>
                <a:chOff x="3120" y="288"/>
                <a:chExt cx="993" cy="1543"/>
              </a:xfrm>
            </p:grpSpPr>
            <p:sp>
              <p:nvSpPr>
                <p:cNvPr id="21" name="Freeform 4"/>
                <p:cNvSpPr>
                  <a:spLocks/>
                </p:cNvSpPr>
                <p:nvPr/>
              </p:nvSpPr>
              <p:spPr bwMode="auto">
                <a:xfrm>
                  <a:off x="3120" y="288"/>
                  <a:ext cx="993" cy="1543"/>
                </a:xfrm>
                <a:custGeom>
                  <a:avLst/>
                  <a:gdLst>
                    <a:gd name="T0" fmla="*/ 115 w 993"/>
                    <a:gd name="T1" fmla="*/ 269 h 1543"/>
                    <a:gd name="T2" fmla="*/ 217 w 993"/>
                    <a:gd name="T3" fmla="*/ 252 h 1543"/>
                    <a:gd name="T4" fmla="*/ 214 w 993"/>
                    <a:gd name="T5" fmla="*/ 224 h 1543"/>
                    <a:gd name="T6" fmla="*/ 323 w 993"/>
                    <a:gd name="T7" fmla="*/ 264 h 1543"/>
                    <a:gd name="T8" fmla="*/ 319 w 993"/>
                    <a:gd name="T9" fmla="*/ 200 h 1543"/>
                    <a:gd name="T10" fmla="*/ 283 w 993"/>
                    <a:gd name="T11" fmla="*/ 92 h 1543"/>
                    <a:gd name="T12" fmla="*/ 378 w 993"/>
                    <a:gd name="T13" fmla="*/ 177 h 1543"/>
                    <a:gd name="T14" fmla="*/ 371 w 993"/>
                    <a:gd name="T15" fmla="*/ 88 h 1543"/>
                    <a:gd name="T16" fmla="*/ 403 w 993"/>
                    <a:gd name="T17" fmla="*/ 87 h 1543"/>
                    <a:gd name="T18" fmla="*/ 439 w 993"/>
                    <a:gd name="T19" fmla="*/ 92 h 1543"/>
                    <a:gd name="T20" fmla="*/ 491 w 993"/>
                    <a:gd name="T21" fmla="*/ 145 h 1543"/>
                    <a:gd name="T22" fmla="*/ 531 w 993"/>
                    <a:gd name="T23" fmla="*/ 94 h 1543"/>
                    <a:gd name="T24" fmla="*/ 573 w 993"/>
                    <a:gd name="T25" fmla="*/ 141 h 1543"/>
                    <a:gd name="T26" fmla="*/ 627 w 993"/>
                    <a:gd name="T27" fmla="*/ 44 h 1543"/>
                    <a:gd name="T28" fmla="*/ 662 w 993"/>
                    <a:gd name="T29" fmla="*/ 129 h 1543"/>
                    <a:gd name="T30" fmla="*/ 680 w 993"/>
                    <a:gd name="T31" fmla="*/ 184 h 1543"/>
                    <a:gd name="T32" fmla="*/ 741 w 993"/>
                    <a:gd name="T33" fmla="*/ 63 h 1543"/>
                    <a:gd name="T34" fmla="*/ 725 w 993"/>
                    <a:gd name="T35" fmla="*/ 173 h 1543"/>
                    <a:gd name="T36" fmla="*/ 767 w 993"/>
                    <a:gd name="T37" fmla="*/ 261 h 1543"/>
                    <a:gd name="T38" fmla="*/ 852 w 993"/>
                    <a:gd name="T39" fmla="*/ 352 h 1543"/>
                    <a:gd name="T40" fmla="*/ 959 w 993"/>
                    <a:gd name="T41" fmla="*/ 483 h 1543"/>
                    <a:gd name="T42" fmla="*/ 993 w 993"/>
                    <a:gd name="T43" fmla="*/ 551 h 1543"/>
                    <a:gd name="T44" fmla="*/ 971 w 993"/>
                    <a:gd name="T45" fmla="*/ 582 h 1543"/>
                    <a:gd name="T46" fmla="*/ 898 w 993"/>
                    <a:gd name="T47" fmla="*/ 598 h 1543"/>
                    <a:gd name="T48" fmla="*/ 905 w 993"/>
                    <a:gd name="T49" fmla="*/ 827 h 1543"/>
                    <a:gd name="T50" fmla="*/ 881 w 993"/>
                    <a:gd name="T51" fmla="*/ 864 h 1543"/>
                    <a:gd name="T52" fmla="*/ 822 w 993"/>
                    <a:gd name="T53" fmla="*/ 877 h 1543"/>
                    <a:gd name="T54" fmla="*/ 721 w 993"/>
                    <a:gd name="T55" fmla="*/ 846 h 1543"/>
                    <a:gd name="T56" fmla="*/ 782 w 993"/>
                    <a:gd name="T57" fmla="*/ 1196 h 1543"/>
                    <a:gd name="T58" fmla="*/ 766 w 993"/>
                    <a:gd name="T59" fmla="*/ 1247 h 1543"/>
                    <a:gd name="T60" fmla="*/ 709 w 993"/>
                    <a:gd name="T61" fmla="*/ 1272 h 1543"/>
                    <a:gd name="T62" fmla="*/ 631 w 993"/>
                    <a:gd name="T63" fmla="*/ 1266 h 1543"/>
                    <a:gd name="T64" fmla="*/ 777 w 993"/>
                    <a:gd name="T65" fmla="*/ 1448 h 1543"/>
                    <a:gd name="T66" fmla="*/ 549 w 993"/>
                    <a:gd name="T67" fmla="*/ 1536 h 1543"/>
                    <a:gd name="T68" fmla="*/ 96 w 993"/>
                    <a:gd name="T69" fmla="*/ 1520 h 1543"/>
                    <a:gd name="T70" fmla="*/ 44 w 993"/>
                    <a:gd name="T71" fmla="*/ 1457 h 1543"/>
                    <a:gd name="T72" fmla="*/ 10 w 993"/>
                    <a:gd name="T73" fmla="*/ 1356 h 1543"/>
                    <a:gd name="T74" fmla="*/ 4 w 993"/>
                    <a:gd name="T75" fmla="*/ 1235 h 1543"/>
                    <a:gd name="T76" fmla="*/ 43 w 993"/>
                    <a:gd name="T77" fmla="*/ 1105 h 1543"/>
                    <a:gd name="T78" fmla="*/ 114 w 993"/>
                    <a:gd name="T79" fmla="*/ 961 h 1543"/>
                    <a:gd name="T80" fmla="*/ 180 w 993"/>
                    <a:gd name="T81" fmla="*/ 831 h 1543"/>
                    <a:gd name="T82" fmla="*/ 251 w 993"/>
                    <a:gd name="T83" fmla="*/ 661 h 1543"/>
                    <a:gd name="T84" fmla="*/ 274 w 993"/>
                    <a:gd name="T85" fmla="*/ 53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3" h="1543">
                      <a:moveTo>
                        <a:pt x="249" y="320"/>
                      </a:moveTo>
                      <a:lnTo>
                        <a:pt x="187" y="282"/>
                      </a:lnTo>
                      <a:lnTo>
                        <a:pt x="115" y="269"/>
                      </a:lnTo>
                      <a:lnTo>
                        <a:pt x="195" y="272"/>
                      </a:lnTo>
                      <a:lnTo>
                        <a:pt x="255" y="303"/>
                      </a:lnTo>
                      <a:lnTo>
                        <a:pt x="217" y="252"/>
                      </a:lnTo>
                      <a:lnTo>
                        <a:pt x="263" y="275"/>
                      </a:lnTo>
                      <a:lnTo>
                        <a:pt x="285" y="271"/>
                      </a:lnTo>
                      <a:lnTo>
                        <a:pt x="214" y="224"/>
                      </a:lnTo>
                      <a:lnTo>
                        <a:pt x="177" y="167"/>
                      </a:lnTo>
                      <a:lnTo>
                        <a:pt x="232" y="218"/>
                      </a:lnTo>
                      <a:lnTo>
                        <a:pt x="323" y="264"/>
                      </a:lnTo>
                      <a:lnTo>
                        <a:pt x="312" y="221"/>
                      </a:lnTo>
                      <a:lnTo>
                        <a:pt x="260" y="151"/>
                      </a:lnTo>
                      <a:lnTo>
                        <a:pt x="319" y="200"/>
                      </a:lnTo>
                      <a:lnTo>
                        <a:pt x="248" y="93"/>
                      </a:lnTo>
                      <a:lnTo>
                        <a:pt x="215" y="14"/>
                      </a:lnTo>
                      <a:lnTo>
                        <a:pt x="283" y="92"/>
                      </a:lnTo>
                      <a:lnTo>
                        <a:pt x="368" y="218"/>
                      </a:lnTo>
                      <a:lnTo>
                        <a:pt x="306" y="90"/>
                      </a:lnTo>
                      <a:lnTo>
                        <a:pt x="378" y="177"/>
                      </a:lnTo>
                      <a:lnTo>
                        <a:pt x="393" y="180"/>
                      </a:lnTo>
                      <a:lnTo>
                        <a:pt x="342" y="53"/>
                      </a:lnTo>
                      <a:lnTo>
                        <a:pt x="371" y="88"/>
                      </a:lnTo>
                      <a:lnTo>
                        <a:pt x="414" y="160"/>
                      </a:lnTo>
                      <a:lnTo>
                        <a:pt x="381" y="60"/>
                      </a:lnTo>
                      <a:lnTo>
                        <a:pt x="403" y="87"/>
                      </a:lnTo>
                      <a:lnTo>
                        <a:pt x="400" y="0"/>
                      </a:lnTo>
                      <a:lnTo>
                        <a:pt x="433" y="117"/>
                      </a:lnTo>
                      <a:lnTo>
                        <a:pt x="439" y="92"/>
                      </a:lnTo>
                      <a:lnTo>
                        <a:pt x="461" y="134"/>
                      </a:lnTo>
                      <a:lnTo>
                        <a:pt x="438" y="7"/>
                      </a:lnTo>
                      <a:lnTo>
                        <a:pt x="491" y="145"/>
                      </a:lnTo>
                      <a:lnTo>
                        <a:pt x="518" y="150"/>
                      </a:lnTo>
                      <a:lnTo>
                        <a:pt x="498" y="29"/>
                      </a:lnTo>
                      <a:lnTo>
                        <a:pt x="531" y="94"/>
                      </a:lnTo>
                      <a:lnTo>
                        <a:pt x="555" y="145"/>
                      </a:lnTo>
                      <a:lnTo>
                        <a:pt x="552" y="103"/>
                      </a:lnTo>
                      <a:lnTo>
                        <a:pt x="573" y="141"/>
                      </a:lnTo>
                      <a:lnTo>
                        <a:pt x="568" y="36"/>
                      </a:lnTo>
                      <a:lnTo>
                        <a:pt x="605" y="178"/>
                      </a:lnTo>
                      <a:lnTo>
                        <a:pt x="627" y="44"/>
                      </a:lnTo>
                      <a:lnTo>
                        <a:pt x="631" y="132"/>
                      </a:lnTo>
                      <a:lnTo>
                        <a:pt x="645" y="178"/>
                      </a:lnTo>
                      <a:lnTo>
                        <a:pt x="662" y="129"/>
                      </a:lnTo>
                      <a:lnTo>
                        <a:pt x="684" y="61"/>
                      </a:lnTo>
                      <a:lnTo>
                        <a:pt x="676" y="137"/>
                      </a:lnTo>
                      <a:lnTo>
                        <a:pt x="680" y="184"/>
                      </a:lnTo>
                      <a:lnTo>
                        <a:pt x="704" y="71"/>
                      </a:lnTo>
                      <a:lnTo>
                        <a:pt x="708" y="156"/>
                      </a:lnTo>
                      <a:lnTo>
                        <a:pt x="741" y="63"/>
                      </a:lnTo>
                      <a:lnTo>
                        <a:pt x="785" y="27"/>
                      </a:lnTo>
                      <a:lnTo>
                        <a:pt x="751" y="81"/>
                      </a:lnTo>
                      <a:lnTo>
                        <a:pt x="725" y="173"/>
                      </a:lnTo>
                      <a:lnTo>
                        <a:pt x="725" y="229"/>
                      </a:lnTo>
                      <a:lnTo>
                        <a:pt x="743" y="242"/>
                      </a:lnTo>
                      <a:lnTo>
                        <a:pt x="767" y="261"/>
                      </a:lnTo>
                      <a:lnTo>
                        <a:pt x="791" y="284"/>
                      </a:lnTo>
                      <a:lnTo>
                        <a:pt x="822" y="317"/>
                      </a:lnTo>
                      <a:lnTo>
                        <a:pt x="852" y="352"/>
                      </a:lnTo>
                      <a:lnTo>
                        <a:pt x="890" y="396"/>
                      </a:lnTo>
                      <a:lnTo>
                        <a:pt x="928" y="446"/>
                      </a:lnTo>
                      <a:lnTo>
                        <a:pt x="959" y="483"/>
                      </a:lnTo>
                      <a:lnTo>
                        <a:pt x="982" y="517"/>
                      </a:lnTo>
                      <a:lnTo>
                        <a:pt x="990" y="533"/>
                      </a:lnTo>
                      <a:lnTo>
                        <a:pt x="993" y="551"/>
                      </a:lnTo>
                      <a:lnTo>
                        <a:pt x="989" y="566"/>
                      </a:lnTo>
                      <a:lnTo>
                        <a:pt x="982" y="576"/>
                      </a:lnTo>
                      <a:lnTo>
                        <a:pt x="971" y="582"/>
                      </a:lnTo>
                      <a:lnTo>
                        <a:pt x="954" y="589"/>
                      </a:lnTo>
                      <a:lnTo>
                        <a:pt x="917" y="592"/>
                      </a:lnTo>
                      <a:lnTo>
                        <a:pt x="898" y="598"/>
                      </a:lnTo>
                      <a:lnTo>
                        <a:pt x="898" y="672"/>
                      </a:lnTo>
                      <a:lnTo>
                        <a:pt x="909" y="796"/>
                      </a:lnTo>
                      <a:lnTo>
                        <a:pt x="905" y="827"/>
                      </a:lnTo>
                      <a:lnTo>
                        <a:pt x="902" y="842"/>
                      </a:lnTo>
                      <a:lnTo>
                        <a:pt x="893" y="855"/>
                      </a:lnTo>
                      <a:lnTo>
                        <a:pt x="881" y="864"/>
                      </a:lnTo>
                      <a:lnTo>
                        <a:pt x="865" y="871"/>
                      </a:lnTo>
                      <a:lnTo>
                        <a:pt x="847" y="876"/>
                      </a:lnTo>
                      <a:lnTo>
                        <a:pt x="822" y="877"/>
                      </a:lnTo>
                      <a:lnTo>
                        <a:pt x="785" y="870"/>
                      </a:lnTo>
                      <a:lnTo>
                        <a:pt x="749" y="859"/>
                      </a:lnTo>
                      <a:lnTo>
                        <a:pt x="721" y="846"/>
                      </a:lnTo>
                      <a:lnTo>
                        <a:pt x="742" y="972"/>
                      </a:lnTo>
                      <a:lnTo>
                        <a:pt x="765" y="1093"/>
                      </a:lnTo>
                      <a:lnTo>
                        <a:pt x="782" y="1196"/>
                      </a:lnTo>
                      <a:lnTo>
                        <a:pt x="779" y="1218"/>
                      </a:lnTo>
                      <a:lnTo>
                        <a:pt x="774" y="1232"/>
                      </a:lnTo>
                      <a:lnTo>
                        <a:pt x="766" y="1247"/>
                      </a:lnTo>
                      <a:lnTo>
                        <a:pt x="756" y="1257"/>
                      </a:lnTo>
                      <a:lnTo>
                        <a:pt x="745" y="1263"/>
                      </a:lnTo>
                      <a:lnTo>
                        <a:pt x="709" y="1272"/>
                      </a:lnTo>
                      <a:lnTo>
                        <a:pt x="669" y="1277"/>
                      </a:lnTo>
                      <a:lnTo>
                        <a:pt x="653" y="1274"/>
                      </a:lnTo>
                      <a:lnTo>
                        <a:pt x="631" y="1266"/>
                      </a:lnTo>
                      <a:lnTo>
                        <a:pt x="647" y="1350"/>
                      </a:lnTo>
                      <a:lnTo>
                        <a:pt x="745" y="1422"/>
                      </a:lnTo>
                      <a:lnTo>
                        <a:pt x="777" y="1448"/>
                      </a:lnTo>
                      <a:lnTo>
                        <a:pt x="777" y="1506"/>
                      </a:lnTo>
                      <a:lnTo>
                        <a:pt x="559" y="1543"/>
                      </a:lnTo>
                      <a:lnTo>
                        <a:pt x="549" y="1536"/>
                      </a:lnTo>
                      <a:lnTo>
                        <a:pt x="168" y="1528"/>
                      </a:lnTo>
                      <a:lnTo>
                        <a:pt x="122" y="1525"/>
                      </a:lnTo>
                      <a:lnTo>
                        <a:pt x="96" y="1520"/>
                      </a:lnTo>
                      <a:lnTo>
                        <a:pt x="73" y="1511"/>
                      </a:lnTo>
                      <a:lnTo>
                        <a:pt x="59" y="1486"/>
                      </a:lnTo>
                      <a:lnTo>
                        <a:pt x="44" y="1457"/>
                      </a:lnTo>
                      <a:lnTo>
                        <a:pt x="29" y="1420"/>
                      </a:lnTo>
                      <a:lnTo>
                        <a:pt x="19" y="1389"/>
                      </a:lnTo>
                      <a:lnTo>
                        <a:pt x="10" y="1356"/>
                      </a:lnTo>
                      <a:lnTo>
                        <a:pt x="3" y="1316"/>
                      </a:lnTo>
                      <a:lnTo>
                        <a:pt x="0" y="1277"/>
                      </a:lnTo>
                      <a:lnTo>
                        <a:pt x="4" y="1235"/>
                      </a:lnTo>
                      <a:lnTo>
                        <a:pt x="12" y="1196"/>
                      </a:lnTo>
                      <a:lnTo>
                        <a:pt x="25" y="1154"/>
                      </a:lnTo>
                      <a:lnTo>
                        <a:pt x="43" y="1105"/>
                      </a:lnTo>
                      <a:lnTo>
                        <a:pt x="61" y="1066"/>
                      </a:lnTo>
                      <a:lnTo>
                        <a:pt x="89" y="1009"/>
                      </a:lnTo>
                      <a:lnTo>
                        <a:pt x="114" y="961"/>
                      </a:lnTo>
                      <a:lnTo>
                        <a:pt x="135" y="920"/>
                      </a:lnTo>
                      <a:lnTo>
                        <a:pt x="154" y="882"/>
                      </a:lnTo>
                      <a:lnTo>
                        <a:pt x="180" y="831"/>
                      </a:lnTo>
                      <a:lnTo>
                        <a:pt x="205" y="778"/>
                      </a:lnTo>
                      <a:lnTo>
                        <a:pt x="227" y="727"/>
                      </a:lnTo>
                      <a:lnTo>
                        <a:pt x="251" y="661"/>
                      </a:lnTo>
                      <a:lnTo>
                        <a:pt x="265" y="614"/>
                      </a:lnTo>
                      <a:lnTo>
                        <a:pt x="272" y="574"/>
                      </a:lnTo>
                      <a:lnTo>
                        <a:pt x="274" y="534"/>
                      </a:lnTo>
                      <a:lnTo>
                        <a:pt x="249" y="320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5"/>
                <p:cNvGrpSpPr>
                  <a:grpSpLocks/>
                </p:cNvGrpSpPr>
                <p:nvPr/>
              </p:nvGrpSpPr>
              <p:grpSpPr bwMode="auto">
                <a:xfrm>
                  <a:off x="3408" y="615"/>
                  <a:ext cx="447" cy="946"/>
                  <a:chOff x="3408" y="615"/>
                  <a:chExt cx="447" cy="946"/>
                </a:xfrm>
              </p:grpSpPr>
              <p:sp>
                <p:nvSpPr>
                  <p:cNvPr id="2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15"/>
                    <a:ext cx="27" cy="160"/>
                  </a:xfrm>
                  <a:prstGeom prst="ellipse">
                    <a:avLst/>
                  </a:prstGeom>
                  <a:solidFill>
                    <a:srgbClr val="DFD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408" y="916"/>
                    <a:ext cx="447" cy="645"/>
                    <a:chOff x="3408" y="916"/>
                    <a:chExt cx="447" cy="645"/>
                  </a:xfrm>
                </p:grpSpPr>
                <p:sp>
                  <p:nvSpPr>
                    <p:cNvPr id="25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3475" y="916"/>
                      <a:ext cx="380" cy="463"/>
                    </a:xfrm>
                    <a:custGeom>
                      <a:avLst/>
                      <a:gdLst>
                        <a:gd name="T0" fmla="*/ 354 w 380"/>
                        <a:gd name="T1" fmla="*/ 220 h 463"/>
                        <a:gd name="T2" fmla="*/ 365 w 380"/>
                        <a:gd name="T3" fmla="*/ 191 h 463"/>
                        <a:gd name="T4" fmla="*/ 377 w 380"/>
                        <a:gd name="T5" fmla="*/ 151 h 463"/>
                        <a:gd name="T6" fmla="*/ 380 w 380"/>
                        <a:gd name="T7" fmla="*/ 121 h 463"/>
                        <a:gd name="T8" fmla="*/ 379 w 380"/>
                        <a:gd name="T9" fmla="*/ 90 h 463"/>
                        <a:gd name="T10" fmla="*/ 376 w 380"/>
                        <a:gd name="T11" fmla="*/ 60 h 463"/>
                        <a:gd name="T12" fmla="*/ 372 w 380"/>
                        <a:gd name="T13" fmla="*/ 55 h 463"/>
                        <a:gd name="T14" fmla="*/ 366 w 380"/>
                        <a:gd name="T15" fmla="*/ 52 h 463"/>
                        <a:gd name="T16" fmla="*/ 356 w 380"/>
                        <a:gd name="T17" fmla="*/ 54 h 463"/>
                        <a:gd name="T18" fmla="*/ 340 w 380"/>
                        <a:gd name="T19" fmla="*/ 61 h 463"/>
                        <a:gd name="T20" fmla="*/ 320 w 380"/>
                        <a:gd name="T21" fmla="*/ 69 h 463"/>
                        <a:gd name="T22" fmla="*/ 304 w 380"/>
                        <a:gd name="T23" fmla="*/ 71 h 463"/>
                        <a:gd name="T24" fmla="*/ 287 w 380"/>
                        <a:gd name="T25" fmla="*/ 69 h 463"/>
                        <a:gd name="T26" fmla="*/ 262 w 380"/>
                        <a:gd name="T27" fmla="*/ 48 h 463"/>
                        <a:gd name="T28" fmla="*/ 235 w 380"/>
                        <a:gd name="T29" fmla="*/ 26 h 463"/>
                        <a:gd name="T30" fmla="*/ 213 w 380"/>
                        <a:gd name="T31" fmla="*/ 2 h 463"/>
                        <a:gd name="T32" fmla="*/ 207 w 380"/>
                        <a:gd name="T33" fmla="*/ 0 h 463"/>
                        <a:gd name="T34" fmla="*/ 197 w 380"/>
                        <a:gd name="T35" fmla="*/ 2 h 463"/>
                        <a:gd name="T36" fmla="*/ 178 w 380"/>
                        <a:gd name="T37" fmla="*/ 19 h 463"/>
                        <a:gd name="T38" fmla="*/ 161 w 380"/>
                        <a:gd name="T39" fmla="*/ 33 h 463"/>
                        <a:gd name="T40" fmla="*/ 144 w 380"/>
                        <a:gd name="T41" fmla="*/ 42 h 463"/>
                        <a:gd name="T42" fmla="*/ 126 w 380"/>
                        <a:gd name="T43" fmla="*/ 48 h 463"/>
                        <a:gd name="T44" fmla="*/ 108 w 380"/>
                        <a:gd name="T45" fmla="*/ 35 h 463"/>
                        <a:gd name="T46" fmla="*/ 92 w 380"/>
                        <a:gd name="T47" fmla="*/ 31 h 463"/>
                        <a:gd name="T48" fmla="*/ 77 w 380"/>
                        <a:gd name="T49" fmla="*/ 35 h 463"/>
                        <a:gd name="T50" fmla="*/ 66 w 380"/>
                        <a:gd name="T51" fmla="*/ 40 h 463"/>
                        <a:gd name="T52" fmla="*/ 57 w 380"/>
                        <a:gd name="T53" fmla="*/ 47 h 463"/>
                        <a:gd name="T54" fmla="*/ 47 w 380"/>
                        <a:gd name="T55" fmla="*/ 59 h 463"/>
                        <a:gd name="T56" fmla="*/ 41 w 380"/>
                        <a:gd name="T57" fmla="*/ 71 h 463"/>
                        <a:gd name="T58" fmla="*/ 35 w 380"/>
                        <a:gd name="T59" fmla="*/ 90 h 463"/>
                        <a:gd name="T60" fmla="*/ 21 w 380"/>
                        <a:gd name="T61" fmla="*/ 93 h 463"/>
                        <a:gd name="T62" fmla="*/ 10 w 380"/>
                        <a:gd name="T63" fmla="*/ 97 h 463"/>
                        <a:gd name="T64" fmla="*/ 4 w 380"/>
                        <a:gd name="T65" fmla="*/ 101 h 463"/>
                        <a:gd name="T66" fmla="*/ 0 w 380"/>
                        <a:gd name="T67" fmla="*/ 107 h 463"/>
                        <a:gd name="T68" fmla="*/ 3 w 380"/>
                        <a:gd name="T69" fmla="*/ 118 h 463"/>
                        <a:gd name="T70" fmla="*/ 16 w 380"/>
                        <a:gd name="T71" fmla="*/ 158 h 463"/>
                        <a:gd name="T72" fmla="*/ 33 w 380"/>
                        <a:gd name="T73" fmla="*/ 198 h 463"/>
                        <a:gd name="T74" fmla="*/ 62 w 380"/>
                        <a:gd name="T75" fmla="*/ 249 h 463"/>
                        <a:gd name="T76" fmla="*/ 102 w 380"/>
                        <a:gd name="T77" fmla="*/ 294 h 463"/>
                        <a:gd name="T78" fmla="*/ 132 w 380"/>
                        <a:gd name="T79" fmla="*/ 339 h 463"/>
                        <a:gd name="T80" fmla="*/ 163 w 380"/>
                        <a:gd name="T81" fmla="*/ 384 h 463"/>
                        <a:gd name="T82" fmla="*/ 190 w 380"/>
                        <a:gd name="T83" fmla="*/ 414 h 463"/>
                        <a:gd name="T84" fmla="*/ 229 w 380"/>
                        <a:gd name="T85" fmla="*/ 463 h 463"/>
                        <a:gd name="T86" fmla="*/ 193 w 380"/>
                        <a:gd name="T87" fmla="*/ 420 h 463"/>
                        <a:gd name="T88" fmla="*/ 173 w 380"/>
                        <a:gd name="T89" fmla="*/ 404 h 463"/>
                        <a:gd name="T90" fmla="*/ 151 w 380"/>
                        <a:gd name="T91" fmla="*/ 389 h 463"/>
                        <a:gd name="T92" fmla="*/ 131 w 380"/>
                        <a:gd name="T93" fmla="*/ 379 h 463"/>
                        <a:gd name="T94" fmla="*/ 108 w 380"/>
                        <a:gd name="T95" fmla="*/ 372 h 463"/>
                        <a:gd name="T96" fmla="*/ 84 w 380"/>
                        <a:gd name="T97" fmla="*/ 367 h 4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80" h="463">
                          <a:moveTo>
                            <a:pt x="354" y="220"/>
                          </a:moveTo>
                          <a:lnTo>
                            <a:pt x="365" y="191"/>
                          </a:lnTo>
                          <a:lnTo>
                            <a:pt x="377" y="151"/>
                          </a:lnTo>
                          <a:lnTo>
                            <a:pt x="380" y="121"/>
                          </a:lnTo>
                          <a:lnTo>
                            <a:pt x="379" y="90"/>
                          </a:lnTo>
                          <a:lnTo>
                            <a:pt x="376" y="60"/>
                          </a:lnTo>
                          <a:lnTo>
                            <a:pt x="372" y="55"/>
                          </a:lnTo>
                          <a:lnTo>
                            <a:pt x="366" y="52"/>
                          </a:lnTo>
                          <a:lnTo>
                            <a:pt x="356" y="54"/>
                          </a:lnTo>
                          <a:lnTo>
                            <a:pt x="340" y="61"/>
                          </a:lnTo>
                          <a:lnTo>
                            <a:pt x="320" y="69"/>
                          </a:lnTo>
                          <a:lnTo>
                            <a:pt x="304" y="71"/>
                          </a:lnTo>
                          <a:lnTo>
                            <a:pt x="287" y="69"/>
                          </a:lnTo>
                          <a:lnTo>
                            <a:pt x="262" y="48"/>
                          </a:lnTo>
                          <a:lnTo>
                            <a:pt x="235" y="26"/>
                          </a:lnTo>
                          <a:lnTo>
                            <a:pt x="213" y="2"/>
                          </a:lnTo>
                          <a:lnTo>
                            <a:pt x="207" y="0"/>
                          </a:lnTo>
                          <a:lnTo>
                            <a:pt x="197" y="2"/>
                          </a:lnTo>
                          <a:lnTo>
                            <a:pt x="178" y="19"/>
                          </a:lnTo>
                          <a:lnTo>
                            <a:pt x="161" y="33"/>
                          </a:lnTo>
                          <a:lnTo>
                            <a:pt x="144" y="42"/>
                          </a:lnTo>
                          <a:lnTo>
                            <a:pt x="126" y="48"/>
                          </a:lnTo>
                          <a:lnTo>
                            <a:pt x="108" y="35"/>
                          </a:lnTo>
                          <a:lnTo>
                            <a:pt x="92" y="31"/>
                          </a:lnTo>
                          <a:lnTo>
                            <a:pt x="77" y="35"/>
                          </a:lnTo>
                          <a:lnTo>
                            <a:pt x="66" y="40"/>
                          </a:lnTo>
                          <a:lnTo>
                            <a:pt x="57" y="47"/>
                          </a:lnTo>
                          <a:lnTo>
                            <a:pt x="47" y="59"/>
                          </a:lnTo>
                          <a:lnTo>
                            <a:pt x="41" y="71"/>
                          </a:lnTo>
                          <a:lnTo>
                            <a:pt x="35" y="90"/>
                          </a:lnTo>
                          <a:lnTo>
                            <a:pt x="21" y="93"/>
                          </a:lnTo>
                          <a:lnTo>
                            <a:pt x="10" y="97"/>
                          </a:lnTo>
                          <a:lnTo>
                            <a:pt x="4" y="101"/>
                          </a:lnTo>
                          <a:lnTo>
                            <a:pt x="0" y="107"/>
                          </a:lnTo>
                          <a:lnTo>
                            <a:pt x="3" y="118"/>
                          </a:lnTo>
                          <a:lnTo>
                            <a:pt x="16" y="158"/>
                          </a:lnTo>
                          <a:lnTo>
                            <a:pt x="33" y="198"/>
                          </a:lnTo>
                          <a:lnTo>
                            <a:pt x="62" y="249"/>
                          </a:lnTo>
                          <a:lnTo>
                            <a:pt x="102" y="294"/>
                          </a:lnTo>
                          <a:lnTo>
                            <a:pt x="132" y="339"/>
                          </a:lnTo>
                          <a:lnTo>
                            <a:pt x="163" y="384"/>
                          </a:lnTo>
                          <a:lnTo>
                            <a:pt x="190" y="414"/>
                          </a:lnTo>
                          <a:lnTo>
                            <a:pt x="229" y="463"/>
                          </a:lnTo>
                          <a:lnTo>
                            <a:pt x="193" y="420"/>
                          </a:lnTo>
                          <a:lnTo>
                            <a:pt x="173" y="404"/>
                          </a:lnTo>
                          <a:lnTo>
                            <a:pt x="151" y="389"/>
                          </a:lnTo>
                          <a:lnTo>
                            <a:pt x="131" y="379"/>
                          </a:lnTo>
                          <a:lnTo>
                            <a:pt x="108" y="372"/>
                          </a:lnTo>
                          <a:lnTo>
                            <a:pt x="84" y="36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408" y="1327"/>
                      <a:ext cx="335" cy="234"/>
                    </a:xfrm>
                    <a:custGeom>
                      <a:avLst/>
                      <a:gdLst>
                        <a:gd name="T0" fmla="*/ 0 w 335"/>
                        <a:gd name="T1" fmla="*/ 0 h 234"/>
                        <a:gd name="T2" fmla="*/ 10 w 335"/>
                        <a:gd name="T3" fmla="*/ 23 h 234"/>
                        <a:gd name="T4" fmla="*/ 21 w 335"/>
                        <a:gd name="T5" fmla="*/ 40 h 234"/>
                        <a:gd name="T6" fmla="*/ 63 w 335"/>
                        <a:gd name="T7" fmla="*/ 64 h 234"/>
                        <a:gd name="T8" fmla="*/ 122 w 335"/>
                        <a:gd name="T9" fmla="*/ 95 h 234"/>
                        <a:gd name="T10" fmla="*/ 170 w 335"/>
                        <a:gd name="T11" fmla="*/ 122 h 234"/>
                        <a:gd name="T12" fmla="*/ 206 w 335"/>
                        <a:gd name="T13" fmla="*/ 146 h 234"/>
                        <a:gd name="T14" fmla="*/ 252 w 335"/>
                        <a:gd name="T15" fmla="*/ 175 h 234"/>
                        <a:gd name="T16" fmla="*/ 298 w 335"/>
                        <a:gd name="T17" fmla="*/ 207 h 234"/>
                        <a:gd name="T18" fmla="*/ 335 w 335"/>
                        <a:gd name="T19" fmla="*/ 234 h 2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5" h="234">
                          <a:moveTo>
                            <a:pt x="0" y="0"/>
                          </a:moveTo>
                          <a:lnTo>
                            <a:pt x="10" y="23"/>
                          </a:lnTo>
                          <a:lnTo>
                            <a:pt x="21" y="40"/>
                          </a:lnTo>
                          <a:lnTo>
                            <a:pt x="63" y="64"/>
                          </a:lnTo>
                          <a:lnTo>
                            <a:pt x="122" y="95"/>
                          </a:lnTo>
                          <a:lnTo>
                            <a:pt x="170" y="122"/>
                          </a:lnTo>
                          <a:lnTo>
                            <a:pt x="206" y="146"/>
                          </a:lnTo>
                          <a:lnTo>
                            <a:pt x="252" y="175"/>
                          </a:lnTo>
                          <a:lnTo>
                            <a:pt x="298" y="207"/>
                          </a:lnTo>
                          <a:lnTo>
                            <a:pt x="335" y="23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4752" y="1056"/>
                <a:ext cx="144" cy="208"/>
              </a:xfrm>
              <a:custGeom>
                <a:avLst/>
                <a:gdLst>
                  <a:gd name="T0" fmla="*/ 144 w 144"/>
                  <a:gd name="T1" fmla="*/ 96 h 208"/>
                  <a:gd name="T2" fmla="*/ 48 w 144"/>
                  <a:gd name="T3" fmla="*/ 0 h 208"/>
                  <a:gd name="T4" fmla="*/ 0 w 144"/>
                  <a:gd name="T5" fmla="*/ 96 h 208"/>
                  <a:gd name="T6" fmla="*/ 48 w 144"/>
                  <a:gd name="T7" fmla="*/ 192 h 208"/>
                  <a:gd name="T8" fmla="*/ 96 w 144"/>
                  <a:gd name="T9" fmla="*/ 192 h 208"/>
                  <a:gd name="T10" fmla="*/ 96 w 144"/>
                  <a:gd name="T11" fmla="*/ 14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208">
                    <a:moveTo>
                      <a:pt x="144" y="96"/>
                    </a:moveTo>
                    <a:cubicBezTo>
                      <a:pt x="108" y="48"/>
                      <a:pt x="72" y="0"/>
                      <a:pt x="48" y="0"/>
                    </a:cubicBezTo>
                    <a:cubicBezTo>
                      <a:pt x="24" y="0"/>
                      <a:pt x="0" y="64"/>
                      <a:pt x="0" y="96"/>
                    </a:cubicBezTo>
                    <a:cubicBezTo>
                      <a:pt x="0" y="128"/>
                      <a:pt x="32" y="176"/>
                      <a:pt x="48" y="192"/>
                    </a:cubicBezTo>
                    <a:cubicBezTo>
                      <a:pt x="64" y="208"/>
                      <a:pt x="88" y="200"/>
                      <a:pt x="96" y="192"/>
                    </a:cubicBezTo>
                    <a:cubicBezTo>
                      <a:pt x="104" y="184"/>
                      <a:pt x="100" y="164"/>
                      <a:pt x="96" y="14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Rounded Rectangular Callout 26"/>
          <p:cNvSpPr/>
          <p:nvPr/>
        </p:nvSpPr>
        <p:spPr>
          <a:xfrm>
            <a:off x="2149476" y="1024890"/>
            <a:ext cx="2859087" cy="1066800"/>
          </a:xfrm>
          <a:prstGeom prst="wedgeRoundRectCallout">
            <a:avLst>
              <a:gd name="adj1" fmla="val 33137"/>
              <a:gd name="adj2" fmla="val 1771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Comment se concerter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e</a:t>
            </a:r>
            <a:r>
              <a:rPr lang="fr-CH" dirty="0" smtClean="0">
                <a:solidFill>
                  <a:schemeClr val="tx1"/>
                </a:solidFill>
              </a:rPr>
              <a:t>n l’absence d’un canal sécurisé 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7"/>
            <a:ext cx="9144000" cy="1143000"/>
          </a:xfrm>
        </p:spPr>
        <p:txBody>
          <a:bodyPr/>
          <a:lstStyle/>
          <a:p>
            <a:r>
              <a:rPr lang="fr-CH" dirty="0" smtClean="0"/>
              <a:t> vous le saurez la prochaine fois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568166" y="3124200"/>
            <a:ext cx="1591689" cy="697151"/>
          </a:xfrm>
          <a:custGeom>
            <a:avLst/>
            <a:gdLst>
              <a:gd name="connsiteX0" fmla="*/ 0 w 1862539"/>
              <a:gd name="connsiteY0" fmla="*/ 0 h 1001365"/>
              <a:gd name="connsiteX1" fmla="*/ 1862539 w 1862539"/>
              <a:gd name="connsiteY1" fmla="*/ 0 h 1001365"/>
              <a:gd name="connsiteX2" fmla="*/ 1862539 w 1862539"/>
              <a:gd name="connsiteY2" fmla="*/ 1001365 h 1001365"/>
              <a:gd name="connsiteX3" fmla="*/ 0 w 1862539"/>
              <a:gd name="connsiteY3" fmla="*/ 1001365 h 1001365"/>
              <a:gd name="connsiteX4" fmla="*/ 0 w 1862539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539" h="1001365">
                <a:moveTo>
                  <a:pt x="0" y="0"/>
                </a:moveTo>
                <a:lnTo>
                  <a:pt x="1862539" y="0"/>
                </a:lnTo>
                <a:lnTo>
                  <a:pt x="1862539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</a:t>
            </a:r>
            <a:r>
              <a:rPr lang="fr-CH" sz="1800" kern="1200" dirty="0" smtClean="0"/>
              <a:t> 2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34420" y="4121579"/>
            <a:ext cx="1451980" cy="1668943"/>
          </a:xfrm>
          <a:custGeom>
            <a:avLst/>
            <a:gdLst>
              <a:gd name="connsiteX0" fmla="*/ 0 w 1668942"/>
              <a:gd name="connsiteY0" fmla="*/ 725990 h 1451979"/>
              <a:gd name="connsiteX1" fmla="*/ 362995 w 1668942"/>
              <a:gd name="connsiteY1" fmla="*/ 0 h 1451979"/>
              <a:gd name="connsiteX2" fmla="*/ 1305947 w 1668942"/>
              <a:gd name="connsiteY2" fmla="*/ 0 h 1451979"/>
              <a:gd name="connsiteX3" fmla="*/ 1668942 w 1668942"/>
              <a:gd name="connsiteY3" fmla="*/ 725990 h 1451979"/>
              <a:gd name="connsiteX4" fmla="*/ 1305947 w 1668942"/>
              <a:gd name="connsiteY4" fmla="*/ 1451979 h 1451979"/>
              <a:gd name="connsiteX5" fmla="*/ 362995 w 1668942"/>
              <a:gd name="connsiteY5" fmla="*/ 1451979 h 1451979"/>
              <a:gd name="connsiteX6" fmla="*/ 0 w 1668942"/>
              <a:gd name="connsiteY6" fmla="*/ 725990 h 1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942" h="1451979">
                <a:moveTo>
                  <a:pt x="834470" y="0"/>
                </a:moveTo>
                <a:lnTo>
                  <a:pt x="1668941" y="315806"/>
                </a:lnTo>
                <a:lnTo>
                  <a:pt x="1668941" y="1136173"/>
                </a:lnTo>
                <a:lnTo>
                  <a:pt x="834470" y="1451979"/>
                </a:lnTo>
                <a:lnTo>
                  <a:pt x="1" y="1136173"/>
                </a:lnTo>
                <a:lnTo>
                  <a:pt x="1" y="315806"/>
                </a:lnTo>
                <a:lnTo>
                  <a:pt x="8344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7" tIns="260078" rIns="226268" bIns="26007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dirty="0"/>
              <a:t>D</a:t>
            </a:r>
            <a:r>
              <a:rPr lang="fr-CH" sz="1700" kern="1200" dirty="0" smtClean="0"/>
              <a:t>iscrétion</a:t>
            </a:r>
            <a:endParaRPr lang="en-US" sz="1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19750" y="4113712"/>
            <a:ext cx="1917803" cy="2056487"/>
          </a:xfrm>
          <a:custGeom>
            <a:avLst/>
            <a:gdLst>
              <a:gd name="connsiteX0" fmla="*/ 0 w 2056487"/>
              <a:gd name="connsiteY0" fmla="*/ 958902 h 1917803"/>
              <a:gd name="connsiteX1" fmla="*/ 479451 w 2056487"/>
              <a:gd name="connsiteY1" fmla="*/ 0 h 1917803"/>
              <a:gd name="connsiteX2" fmla="*/ 1577036 w 2056487"/>
              <a:gd name="connsiteY2" fmla="*/ 0 h 1917803"/>
              <a:gd name="connsiteX3" fmla="*/ 2056487 w 2056487"/>
              <a:gd name="connsiteY3" fmla="*/ 958902 h 1917803"/>
              <a:gd name="connsiteX4" fmla="*/ 1577036 w 2056487"/>
              <a:gd name="connsiteY4" fmla="*/ 1917803 h 1917803"/>
              <a:gd name="connsiteX5" fmla="*/ 479451 w 2056487"/>
              <a:gd name="connsiteY5" fmla="*/ 1917803 h 1917803"/>
              <a:gd name="connsiteX6" fmla="*/ 0 w 2056487"/>
              <a:gd name="connsiteY6" fmla="*/ 958902 h 19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87" h="1917803">
                <a:moveTo>
                  <a:pt x="1028243" y="0"/>
                </a:moveTo>
                <a:lnTo>
                  <a:pt x="2056486" y="447118"/>
                </a:lnTo>
                <a:lnTo>
                  <a:pt x="2056486" y="1470685"/>
                </a:lnTo>
                <a:lnTo>
                  <a:pt x="1028243" y="1917803"/>
                </a:lnTo>
                <a:lnTo>
                  <a:pt x="1" y="1470685"/>
                </a:lnTo>
                <a:lnTo>
                  <a:pt x="1" y="447118"/>
                </a:lnTo>
                <a:lnTo>
                  <a:pt x="102824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16" tIns="392151" rIns="369816" bIns="3921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Signature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kern="1200" dirty="0" smtClean="0"/>
              <a:t>électronique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510063" y="4811368"/>
            <a:ext cx="1100537" cy="522632"/>
          </a:xfrm>
          <a:custGeom>
            <a:avLst/>
            <a:gdLst>
              <a:gd name="connsiteX0" fmla="*/ 0 w 1100537"/>
              <a:gd name="connsiteY0" fmla="*/ 0 h 522632"/>
              <a:gd name="connsiteX1" fmla="*/ 1100537 w 1100537"/>
              <a:gd name="connsiteY1" fmla="*/ 0 h 522632"/>
              <a:gd name="connsiteX2" fmla="*/ 1100537 w 1100537"/>
              <a:gd name="connsiteY2" fmla="*/ 522632 h 522632"/>
              <a:gd name="connsiteX3" fmla="*/ 0 w 1100537"/>
              <a:gd name="connsiteY3" fmla="*/ 522632 h 522632"/>
              <a:gd name="connsiteX4" fmla="*/ 0 w 1100537"/>
              <a:gd name="connsiteY4" fmla="*/ 0 h 52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537" h="522632">
                <a:moveTo>
                  <a:pt x="0" y="0"/>
                </a:moveTo>
                <a:lnTo>
                  <a:pt x="1100537" y="0"/>
                </a:lnTo>
                <a:lnTo>
                  <a:pt x="1100537" y="522632"/>
                </a:lnTo>
                <a:lnTo>
                  <a:pt x="0" y="52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4</a:t>
            </a:r>
            <a:endParaRPr lang="en-US" sz="2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2091690" y="4071770"/>
            <a:ext cx="1827374" cy="2100430"/>
          </a:xfrm>
          <a:custGeom>
            <a:avLst/>
            <a:gdLst>
              <a:gd name="connsiteX0" fmla="*/ 0 w 2100430"/>
              <a:gd name="connsiteY0" fmla="*/ 913687 h 1827374"/>
              <a:gd name="connsiteX1" fmla="*/ 456844 w 2100430"/>
              <a:gd name="connsiteY1" fmla="*/ 0 h 1827374"/>
              <a:gd name="connsiteX2" fmla="*/ 1643587 w 2100430"/>
              <a:gd name="connsiteY2" fmla="*/ 0 h 1827374"/>
              <a:gd name="connsiteX3" fmla="*/ 2100430 w 2100430"/>
              <a:gd name="connsiteY3" fmla="*/ 913687 h 1827374"/>
              <a:gd name="connsiteX4" fmla="*/ 1643587 w 2100430"/>
              <a:gd name="connsiteY4" fmla="*/ 1827374 h 1827374"/>
              <a:gd name="connsiteX5" fmla="*/ 456844 w 2100430"/>
              <a:gd name="connsiteY5" fmla="*/ 1827374 h 1827374"/>
              <a:gd name="connsiteX6" fmla="*/ 0 w 2100430"/>
              <a:gd name="connsiteY6" fmla="*/ 913687 h 18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430" h="1827374">
                <a:moveTo>
                  <a:pt x="1050215" y="0"/>
                </a:moveTo>
                <a:lnTo>
                  <a:pt x="2100429" y="397454"/>
                </a:lnTo>
                <a:lnTo>
                  <a:pt x="2100429" y="1429921"/>
                </a:lnTo>
                <a:lnTo>
                  <a:pt x="1050215" y="1827374"/>
                </a:lnTo>
                <a:lnTo>
                  <a:pt x="1" y="1429921"/>
                </a:lnTo>
                <a:lnTo>
                  <a:pt x="1" y="397454"/>
                </a:lnTo>
                <a:lnTo>
                  <a:pt x="105021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66" tIns="327317" rIns="284766" bIns="3273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Paiement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700" kern="1200" dirty="0" smtClean="0"/>
              <a:t>électronique</a:t>
            </a:r>
            <a:endParaRPr lang="en-US" sz="17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39855" y="46486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5</a:t>
            </a:r>
            <a:endParaRPr lang="en-US" sz="2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051765" y="5639219"/>
            <a:ext cx="1510835" cy="761581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3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85147" y="722102"/>
            <a:ext cx="2288708" cy="2630698"/>
          </a:xfrm>
          <a:custGeom>
            <a:avLst/>
            <a:gdLst>
              <a:gd name="connsiteX0" fmla="*/ 0 w 1850539"/>
              <a:gd name="connsiteY0" fmla="*/ 804985 h 1609969"/>
              <a:gd name="connsiteX1" fmla="*/ 402492 w 1850539"/>
              <a:gd name="connsiteY1" fmla="*/ 0 h 1609969"/>
              <a:gd name="connsiteX2" fmla="*/ 1448047 w 1850539"/>
              <a:gd name="connsiteY2" fmla="*/ 0 h 1609969"/>
              <a:gd name="connsiteX3" fmla="*/ 1850539 w 1850539"/>
              <a:gd name="connsiteY3" fmla="*/ 804985 h 1609969"/>
              <a:gd name="connsiteX4" fmla="*/ 1448047 w 1850539"/>
              <a:gd name="connsiteY4" fmla="*/ 1609969 h 1609969"/>
              <a:gd name="connsiteX5" fmla="*/ 402492 w 1850539"/>
              <a:gd name="connsiteY5" fmla="*/ 1609969 h 1609969"/>
              <a:gd name="connsiteX6" fmla="*/ 0 w 1850539"/>
              <a:gd name="connsiteY6" fmla="*/ 804985 h 16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69">
                <a:moveTo>
                  <a:pt x="925269" y="0"/>
                </a:moveTo>
                <a:lnTo>
                  <a:pt x="1850539" y="350168"/>
                </a:lnTo>
                <a:lnTo>
                  <a:pt x="1850539" y="1259801"/>
                </a:lnTo>
                <a:lnTo>
                  <a:pt x="925269" y="1609969"/>
                </a:lnTo>
                <a:lnTo>
                  <a:pt x="0" y="1259801"/>
                </a:lnTo>
                <a:lnTo>
                  <a:pt x="0" y="350168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27" tIns="341716" rIns="304227" bIns="34171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dirty="0" smtClean="0"/>
              <a:t>c</a:t>
            </a:r>
            <a:r>
              <a:rPr lang="fr-CH" sz="2000" kern="1200" dirty="0" smtClean="0"/>
              <a:t>onfidentialité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087113" y="2558141"/>
            <a:ext cx="1609985" cy="1850540"/>
          </a:xfrm>
          <a:custGeom>
            <a:avLst/>
            <a:gdLst>
              <a:gd name="connsiteX0" fmla="*/ 0 w 1850539"/>
              <a:gd name="connsiteY0" fmla="*/ 804992 h 1609984"/>
              <a:gd name="connsiteX1" fmla="*/ 402496 w 1850539"/>
              <a:gd name="connsiteY1" fmla="*/ 0 h 1609984"/>
              <a:gd name="connsiteX2" fmla="*/ 1448043 w 1850539"/>
              <a:gd name="connsiteY2" fmla="*/ 0 h 1609984"/>
              <a:gd name="connsiteX3" fmla="*/ 1850539 w 1850539"/>
              <a:gd name="connsiteY3" fmla="*/ 804992 h 1609984"/>
              <a:gd name="connsiteX4" fmla="*/ 1448043 w 1850539"/>
              <a:gd name="connsiteY4" fmla="*/ 1609984 h 1609984"/>
              <a:gd name="connsiteX5" fmla="*/ 402496 w 1850539"/>
              <a:gd name="connsiteY5" fmla="*/ 1609984 h 1609984"/>
              <a:gd name="connsiteX6" fmla="*/ 0 w 1850539"/>
              <a:gd name="connsiteY6" fmla="*/ 804992 h 16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39" h="1609984">
                <a:moveTo>
                  <a:pt x="925269" y="0"/>
                </a:moveTo>
                <a:lnTo>
                  <a:pt x="1850538" y="350175"/>
                </a:lnTo>
                <a:lnTo>
                  <a:pt x="1850538" y="1259809"/>
                </a:lnTo>
                <a:lnTo>
                  <a:pt x="925270" y="1609984"/>
                </a:lnTo>
                <a:lnTo>
                  <a:pt x="1" y="1259809"/>
                </a:lnTo>
                <a:lnTo>
                  <a:pt x="1" y="350175"/>
                </a:lnTo>
                <a:lnTo>
                  <a:pt x="925269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230" tIns="341718" rIns="304231" bIns="3417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400" kern="1200" dirty="0" smtClean="0"/>
              <a:t>entre partenaires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225662" y="3031827"/>
            <a:ext cx="1802457" cy="1001365"/>
          </a:xfrm>
          <a:custGeom>
            <a:avLst/>
            <a:gdLst>
              <a:gd name="connsiteX0" fmla="*/ 0 w 1802457"/>
              <a:gd name="connsiteY0" fmla="*/ 0 h 1001365"/>
              <a:gd name="connsiteX1" fmla="*/ 1802457 w 1802457"/>
              <a:gd name="connsiteY1" fmla="*/ 0 h 1001365"/>
              <a:gd name="connsiteX2" fmla="*/ 1802457 w 1802457"/>
              <a:gd name="connsiteY2" fmla="*/ 1001365 h 1001365"/>
              <a:gd name="connsiteX3" fmla="*/ 0 w 1802457"/>
              <a:gd name="connsiteY3" fmla="*/ 1001365 h 1001365"/>
              <a:gd name="connsiteX4" fmla="*/ 0 w 1802457"/>
              <a:gd name="connsiteY4" fmla="*/ 0 h 10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57" h="1001365">
                <a:moveTo>
                  <a:pt x="0" y="0"/>
                </a:moveTo>
                <a:lnTo>
                  <a:pt x="1802457" y="0"/>
                </a:lnTo>
                <a:lnTo>
                  <a:pt x="1802457" y="1001365"/>
                </a:lnTo>
                <a:lnTo>
                  <a:pt x="0" y="1001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kern="1200" dirty="0" smtClean="0"/>
              <a:t>Leçon 1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813476" y="2473432"/>
            <a:ext cx="1702635" cy="1957052"/>
          </a:xfrm>
          <a:custGeom>
            <a:avLst/>
            <a:gdLst>
              <a:gd name="connsiteX0" fmla="*/ 0 w 1957051"/>
              <a:gd name="connsiteY0" fmla="*/ 851317 h 1702634"/>
              <a:gd name="connsiteX1" fmla="*/ 425659 w 1957051"/>
              <a:gd name="connsiteY1" fmla="*/ 0 h 1702634"/>
              <a:gd name="connsiteX2" fmla="*/ 1531393 w 1957051"/>
              <a:gd name="connsiteY2" fmla="*/ 0 h 1702634"/>
              <a:gd name="connsiteX3" fmla="*/ 1957051 w 1957051"/>
              <a:gd name="connsiteY3" fmla="*/ 851317 h 1702634"/>
              <a:gd name="connsiteX4" fmla="*/ 1531393 w 1957051"/>
              <a:gd name="connsiteY4" fmla="*/ 1702634 h 1702634"/>
              <a:gd name="connsiteX5" fmla="*/ 425659 w 1957051"/>
              <a:gd name="connsiteY5" fmla="*/ 1702634 h 1702634"/>
              <a:gd name="connsiteX6" fmla="*/ 0 w 1957051"/>
              <a:gd name="connsiteY6" fmla="*/ 851317 h 170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051" h="1702634">
                <a:moveTo>
                  <a:pt x="978525" y="0"/>
                </a:moveTo>
                <a:lnTo>
                  <a:pt x="1957050" y="370323"/>
                </a:lnTo>
                <a:lnTo>
                  <a:pt x="1957050" y="1332311"/>
                </a:lnTo>
                <a:lnTo>
                  <a:pt x="978526" y="1702634"/>
                </a:lnTo>
                <a:lnTo>
                  <a:pt x="1" y="1332311"/>
                </a:lnTo>
                <a:lnTo>
                  <a:pt x="1" y="370323"/>
                </a:lnTo>
                <a:lnTo>
                  <a:pt x="978525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327" tIns="304975" rIns="265328" bIns="30497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300" kern="1200" dirty="0" smtClean="0"/>
              <a:t>dans la société de </a:t>
            </a:r>
            <a:r>
              <a:rPr lang="fr-CH" sz="1400" kern="1200" dirty="0" smtClean="0"/>
              <a:t>l’information</a:t>
            </a:r>
            <a:endParaRPr lang="en-US" sz="13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472625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chemeClr val="bg1"/>
                </a:solidFill>
              </a:rPr>
              <a:t>Assurer la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86600" y="1600200"/>
            <a:ext cx="1828800" cy="1143000"/>
          </a:xfrm>
          <a:prstGeom prst="wedgeRoundRectCallout">
            <a:avLst>
              <a:gd name="adj1" fmla="val -38472"/>
              <a:gd name="adj2" fmla="val 95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rgbClr val="FF0000"/>
                </a:solidFill>
              </a:rPr>
              <a:t>l</a:t>
            </a:r>
            <a:r>
              <a:rPr lang="fr-CH" sz="2000" dirty="0" smtClean="0">
                <a:solidFill>
                  <a:srgbClr val="FF0000"/>
                </a:solidFill>
              </a:rPr>
              <a:t>e 31 mars 2011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attention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417856"/>
            <a:ext cx="395492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/>
              <a:t>La prochaine séance est spéciale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235368"/>
            <a:ext cx="5748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6000" dirty="0"/>
              <a:t>d</a:t>
            </a:r>
            <a:r>
              <a:rPr lang="fr-CH" sz="6000" dirty="0" smtClean="0"/>
              <a:t>éjà à </a:t>
            </a:r>
            <a:r>
              <a:rPr lang="fr-CH" sz="6000" dirty="0" smtClean="0">
                <a:solidFill>
                  <a:srgbClr val="FF0000"/>
                </a:solidFill>
              </a:rPr>
              <a:t>17:00</a:t>
            </a:r>
            <a:r>
              <a:rPr lang="fr-CH" sz="6000" dirty="0" smtClean="0"/>
              <a:t> </a:t>
            </a:r>
            <a:r>
              <a:rPr lang="fr-CH" sz="6000" dirty="0" err="1" smtClean="0"/>
              <a:t>hrs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686293"/>
            <a:ext cx="7561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dirty="0"/>
              <a:t>a</a:t>
            </a:r>
            <a:r>
              <a:rPr lang="fr-CH" sz="5400" dirty="0" smtClean="0"/>
              <a:t>u Campus </a:t>
            </a:r>
            <a:r>
              <a:rPr lang="fr-CH" sz="5400" dirty="0" err="1" smtClean="0">
                <a:solidFill>
                  <a:srgbClr val="FF0000"/>
                </a:solidFill>
              </a:rPr>
              <a:t>Limpersberg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029200"/>
            <a:ext cx="4406976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CH" sz="4000" dirty="0" smtClean="0">
                <a:solidFill>
                  <a:schemeClr val="bg1"/>
                </a:solidFill>
              </a:rPr>
              <a:t>Auditoire TAVENAS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</a:t>
            </a:r>
            <a:r>
              <a:rPr lang="fr-CH" dirty="0" smtClean="0"/>
              <a:t>lan de situation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7" descr="c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196"/>
            <a:ext cx="6024313" cy="479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28600" y="2209800"/>
            <a:ext cx="2319229" cy="762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H" dirty="0" smtClean="0"/>
              <a:t>Campus </a:t>
            </a:r>
            <a:r>
              <a:rPr lang="fr-CH" dirty="0" err="1" smtClean="0"/>
              <a:t>Limpertsberg</a:t>
            </a:r>
            <a:endParaRPr lang="en-US" dirty="0"/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914400" y="2814637"/>
            <a:ext cx="1668463" cy="995363"/>
            <a:chOff x="2544" y="4656"/>
            <a:chExt cx="1147" cy="684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44" y="4728"/>
              <a:ext cx="501" cy="612"/>
            </a:xfrm>
            <a:custGeom>
              <a:avLst/>
              <a:gdLst>
                <a:gd name="T0" fmla="*/ 335 w 1110"/>
                <a:gd name="T1" fmla="*/ 612 h 1354"/>
                <a:gd name="T2" fmla="*/ 501 w 1110"/>
                <a:gd name="T3" fmla="*/ 490 h 1354"/>
                <a:gd name="T4" fmla="*/ 451 w 1110"/>
                <a:gd name="T5" fmla="*/ 411 h 1354"/>
                <a:gd name="T6" fmla="*/ 419 w 1110"/>
                <a:gd name="T7" fmla="*/ 427 h 1354"/>
                <a:gd name="T8" fmla="*/ 194 w 1110"/>
                <a:gd name="T9" fmla="*/ 104 h 1354"/>
                <a:gd name="T10" fmla="*/ 213 w 1110"/>
                <a:gd name="T11" fmla="*/ 97 h 1354"/>
                <a:gd name="T12" fmla="*/ 150 w 1110"/>
                <a:gd name="T13" fmla="*/ 0 h 1354"/>
                <a:gd name="T14" fmla="*/ 0 w 1110"/>
                <a:gd name="T15" fmla="*/ 100 h 1354"/>
                <a:gd name="T16" fmla="*/ 59 w 1110"/>
                <a:gd name="T17" fmla="*/ 195 h 1354"/>
                <a:gd name="T18" fmla="*/ 88 w 1110"/>
                <a:gd name="T19" fmla="*/ 179 h 1354"/>
                <a:gd name="T20" fmla="*/ 310 w 1110"/>
                <a:gd name="T21" fmla="*/ 518 h 1354"/>
                <a:gd name="T22" fmla="*/ 282 w 1110"/>
                <a:gd name="T23" fmla="*/ 543 h 1354"/>
                <a:gd name="T24" fmla="*/ 335 w 1110"/>
                <a:gd name="T25" fmla="*/ 612 h 13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0" h="1354">
                  <a:moveTo>
                    <a:pt x="742" y="1354"/>
                  </a:moveTo>
                  <a:lnTo>
                    <a:pt x="1110" y="1083"/>
                  </a:lnTo>
                  <a:lnTo>
                    <a:pt x="999" y="909"/>
                  </a:lnTo>
                  <a:lnTo>
                    <a:pt x="929" y="944"/>
                  </a:lnTo>
                  <a:lnTo>
                    <a:pt x="430" y="229"/>
                  </a:lnTo>
                  <a:lnTo>
                    <a:pt x="471" y="215"/>
                  </a:lnTo>
                  <a:lnTo>
                    <a:pt x="333" y="0"/>
                  </a:lnTo>
                  <a:lnTo>
                    <a:pt x="0" y="222"/>
                  </a:lnTo>
                  <a:lnTo>
                    <a:pt x="131" y="431"/>
                  </a:lnTo>
                  <a:lnTo>
                    <a:pt x="194" y="396"/>
                  </a:lnTo>
                  <a:lnTo>
                    <a:pt x="687" y="1145"/>
                  </a:lnTo>
                  <a:lnTo>
                    <a:pt x="624" y="1201"/>
                  </a:lnTo>
                  <a:lnTo>
                    <a:pt x="742" y="1354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102" y="4979"/>
              <a:ext cx="185" cy="201"/>
            </a:xfrm>
            <a:custGeom>
              <a:avLst/>
              <a:gdLst>
                <a:gd name="T0" fmla="*/ 0 w 409"/>
                <a:gd name="T1" fmla="*/ 53 h 445"/>
                <a:gd name="T2" fmla="*/ 75 w 409"/>
                <a:gd name="T3" fmla="*/ 0 h 445"/>
                <a:gd name="T4" fmla="*/ 185 w 409"/>
                <a:gd name="T5" fmla="*/ 151 h 445"/>
                <a:gd name="T6" fmla="*/ 110 w 409"/>
                <a:gd name="T7" fmla="*/ 201 h 445"/>
                <a:gd name="T8" fmla="*/ 0 w 409"/>
                <a:gd name="T9" fmla="*/ 53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" h="445">
                  <a:moveTo>
                    <a:pt x="0" y="118"/>
                  </a:moveTo>
                  <a:lnTo>
                    <a:pt x="166" y="0"/>
                  </a:lnTo>
                  <a:lnTo>
                    <a:pt x="409" y="334"/>
                  </a:lnTo>
                  <a:lnTo>
                    <a:pt x="243" y="44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146" y="4694"/>
              <a:ext cx="398" cy="351"/>
            </a:xfrm>
            <a:custGeom>
              <a:avLst/>
              <a:gdLst>
                <a:gd name="T0" fmla="*/ 0 w 881"/>
                <a:gd name="T1" fmla="*/ 254 h 777"/>
                <a:gd name="T2" fmla="*/ 122 w 881"/>
                <a:gd name="T3" fmla="*/ 169 h 777"/>
                <a:gd name="T4" fmla="*/ 94 w 881"/>
                <a:gd name="T5" fmla="*/ 126 h 777"/>
                <a:gd name="T6" fmla="*/ 60 w 881"/>
                <a:gd name="T7" fmla="*/ 141 h 777"/>
                <a:gd name="T8" fmla="*/ 44 w 881"/>
                <a:gd name="T9" fmla="*/ 116 h 777"/>
                <a:gd name="T10" fmla="*/ 66 w 881"/>
                <a:gd name="T11" fmla="*/ 91 h 777"/>
                <a:gd name="T12" fmla="*/ 53 w 881"/>
                <a:gd name="T13" fmla="*/ 56 h 777"/>
                <a:gd name="T14" fmla="*/ 53 w 881"/>
                <a:gd name="T15" fmla="*/ 47 h 777"/>
                <a:gd name="T16" fmla="*/ 50 w 881"/>
                <a:gd name="T17" fmla="*/ 22 h 777"/>
                <a:gd name="T18" fmla="*/ 69 w 881"/>
                <a:gd name="T19" fmla="*/ 9 h 777"/>
                <a:gd name="T20" fmla="*/ 88 w 881"/>
                <a:gd name="T21" fmla="*/ 0 h 777"/>
                <a:gd name="T22" fmla="*/ 110 w 881"/>
                <a:gd name="T23" fmla="*/ 9 h 777"/>
                <a:gd name="T24" fmla="*/ 144 w 881"/>
                <a:gd name="T25" fmla="*/ 41 h 777"/>
                <a:gd name="T26" fmla="*/ 166 w 881"/>
                <a:gd name="T27" fmla="*/ 28 h 777"/>
                <a:gd name="T28" fmla="*/ 185 w 881"/>
                <a:gd name="T29" fmla="*/ 50 h 777"/>
                <a:gd name="T30" fmla="*/ 169 w 881"/>
                <a:gd name="T31" fmla="*/ 66 h 777"/>
                <a:gd name="T32" fmla="*/ 191 w 881"/>
                <a:gd name="T33" fmla="*/ 100 h 777"/>
                <a:gd name="T34" fmla="*/ 317 w 881"/>
                <a:gd name="T35" fmla="*/ 6 h 777"/>
                <a:gd name="T36" fmla="*/ 398 w 881"/>
                <a:gd name="T37" fmla="*/ 110 h 777"/>
                <a:gd name="T38" fmla="*/ 69 w 881"/>
                <a:gd name="T39" fmla="*/ 351 h 777"/>
                <a:gd name="T40" fmla="*/ 0 w 881"/>
                <a:gd name="T41" fmla="*/ 254 h 7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81" h="777">
                  <a:moveTo>
                    <a:pt x="0" y="562"/>
                  </a:moveTo>
                  <a:lnTo>
                    <a:pt x="271" y="375"/>
                  </a:lnTo>
                  <a:lnTo>
                    <a:pt x="208" y="278"/>
                  </a:lnTo>
                  <a:lnTo>
                    <a:pt x="132" y="312"/>
                  </a:lnTo>
                  <a:lnTo>
                    <a:pt x="97" y="257"/>
                  </a:lnTo>
                  <a:lnTo>
                    <a:pt x="146" y="201"/>
                  </a:lnTo>
                  <a:lnTo>
                    <a:pt x="118" y="125"/>
                  </a:lnTo>
                  <a:lnTo>
                    <a:pt x="118" y="104"/>
                  </a:lnTo>
                  <a:lnTo>
                    <a:pt x="111" y="49"/>
                  </a:lnTo>
                  <a:lnTo>
                    <a:pt x="153" y="21"/>
                  </a:lnTo>
                  <a:lnTo>
                    <a:pt x="194" y="0"/>
                  </a:lnTo>
                  <a:lnTo>
                    <a:pt x="243" y="21"/>
                  </a:lnTo>
                  <a:lnTo>
                    <a:pt x="319" y="90"/>
                  </a:lnTo>
                  <a:lnTo>
                    <a:pt x="368" y="62"/>
                  </a:lnTo>
                  <a:lnTo>
                    <a:pt x="409" y="111"/>
                  </a:lnTo>
                  <a:lnTo>
                    <a:pt x="375" y="146"/>
                  </a:lnTo>
                  <a:lnTo>
                    <a:pt x="423" y="222"/>
                  </a:lnTo>
                  <a:lnTo>
                    <a:pt x="701" y="14"/>
                  </a:lnTo>
                  <a:lnTo>
                    <a:pt x="881" y="243"/>
                  </a:lnTo>
                  <a:lnTo>
                    <a:pt x="153" y="777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519" y="4656"/>
              <a:ext cx="172" cy="188"/>
            </a:xfrm>
            <a:custGeom>
              <a:avLst/>
              <a:gdLst>
                <a:gd name="T0" fmla="*/ 0 w 381"/>
                <a:gd name="T1" fmla="*/ 50 h 416"/>
                <a:gd name="T2" fmla="*/ 69 w 381"/>
                <a:gd name="T3" fmla="*/ 0 h 416"/>
                <a:gd name="T4" fmla="*/ 172 w 381"/>
                <a:gd name="T5" fmla="*/ 135 h 416"/>
                <a:gd name="T6" fmla="*/ 97 w 381"/>
                <a:gd name="T7" fmla="*/ 188 h 416"/>
                <a:gd name="T8" fmla="*/ 0 w 381"/>
                <a:gd name="T9" fmla="*/ 5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416">
                  <a:moveTo>
                    <a:pt x="0" y="111"/>
                  </a:moveTo>
                  <a:lnTo>
                    <a:pt x="152" y="0"/>
                  </a:lnTo>
                  <a:lnTo>
                    <a:pt x="381" y="298"/>
                  </a:lnTo>
                  <a:lnTo>
                    <a:pt x="215" y="41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rot="-2010667">
              <a:off x="2939" y="5071"/>
              <a:ext cx="174" cy="2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1499892" y="3624262"/>
            <a:ext cx="990600" cy="457200"/>
          </a:xfrm>
          <a:prstGeom prst="wedgeRoundRectCallout">
            <a:avLst>
              <a:gd name="adj1" fmla="val 7690"/>
              <a:gd name="adj2" fmla="val -15173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sz="1200" dirty="0"/>
              <a:t>Bâtiment</a:t>
            </a:r>
          </a:p>
          <a:p>
            <a:pPr algn="ctr"/>
            <a:r>
              <a:rPr lang="fr-CH" sz="1200" dirty="0"/>
              <a:t>Central</a:t>
            </a:r>
            <a:endParaRPr lang="en-US" sz="1200" dirty="0"/>
          </a:p>
        </p:txBody>
      </p:sp>
      <p:grpSp>
        <p:nvGrpSpPr>
          <p:cNvPr id="16" name="Group 31"/>
          <p:cNvGrpSpPr>
            <a:grpSpLocks/>
          </p:cNvGrpSpPr>
          <p:nvPr/>
        </p:nvGrpSpPr>
        <p:grpSpPr bwMode="auto">
          <a:xfrm rot="2910992">
            <a:off x="3664441" y="3760761"/>
            <a:ext cx="611188" cy="293688"/>
            <a:chOff x="2496" y="4176"/>
            <a:chExt cx="1296" cy="624"/>
          </a:xfrm>
        </p:grpSpPr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736" y="4272"/>
              <a:ext cx="672" cy="24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3408" y="4272"/>
              <a:ext cx="240" cy="528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3648" y="4368"/>
              <a:ext cx="144" cy="9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2496" y="4272"/>
              <a:ext cx="240" cy="43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2976" y="4176"/>
              <a:ext cx="96" cy="9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909554" y="3867734"/>
            <a:ext cx="327025" cy="3810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6392862" y="914400"/>
            <a:ext cx="2446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2000" dirty="0"/>
              <a:t>Auditoire TAVENAS</a:t>
            </a:r>
          </a:p>
          <a:p>
            <a:pPr algn="ctr"/>
            <a:r>
              <a:rPr lang="fr-CH" sz="1400" dirty="0"/>
              <a:t>avenue Pasteur</a:t>
            </a:r>
            <a:endParaRPr lang="en-US" sz="1400" dirty="0"/>
          </a:p>
        </p:txBody>
      </p:sp>
      <p:sp>
        <p:nvSpPr>
          <p:cNvPr id="25" name="AutoShape 39"/>
          <p:cNvSpPr>
            <a:spLocks noChangeArrowheads="1"/>
          </p:cNvSpPr>
          <p:nvPr/>
        </p:nvSpPr>
        <p:spPr bwMode="auto">
          <a:xfrm>
            <a:off x="2895600" y="2052637"/>
            <a:ext cx="990600" cy="304800"/>
          </a:xfrm>
          <a:prstGeom prst="wedgeRoundRectCallout">
            <a:avLst>
              <a:gd name="adj1" fmla="val -54614"/>
              <a:gd name="adj2" fmla="val 1336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 sz="1200"/>
              <a:t>bus n° 3</a:t>
            </a:r>
            <a:endParaRPr lang="en-US" sz="1200"/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auto">
          <a:xfrm>
            <a:off x="2667000" y="2586037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2286000" y="3424237"/>
            <a:ext cx="304800" cy="381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6" descr="AmphiTave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85" y="1876425"/>
            <a:ext cx="2660650" cy="34480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4236577" y="4088655"/>
            <a:ext cx="1866407" cy="2020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7425690" y="1495425"/>
            <a:ext cx="1600200" cy="762000"/>
          </a:xfrm>
          <a:prstGeom prst="wedgeRoundRectCallout">
            <a:avLst>
              <a:gd name="adj1" fmla="val -68193"/>
              <a:gd name="adj2" fmla="val 25112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CH"/>
              <a:t>auditoire</a:t>
            </a:r>
          </a:p>
          <a:p>
            <a:pPr algn="ctr"/>
            <a:r>
              <a:rPr lang="fr-CH"/>
              <a:t>Tavenas</a:t>
            </a:r>
            <a:endParaRPr lang="en-US"/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2666999" y="4724400"/>
            <a:ext cx="1390551" cy="441960"/>
          </a:xfrm>
          <a:prstGeom prst="wedgeRoundRectCallout">
            <a:avLst>
              <a:gd name="adj1" fmla="val 47770"/>
              <a:gd name="adj2" fmla="val -165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CH" sz="1200"/>
              <a:t>entrée</a:t>
            </a:r>
          </a:p>
          <a:p>
            <a:pPr algn="ctr"/>
            <a:r>
              <a:rPr lang="fr-CH" sz="1200"/>
              <a:t>avenue Pasteur</a:t>
            </a:r>
            <a:endParaRPr lang="en-US" sz="1200"/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6619240" y="5334000"/>
            <a:ext cx="1066800" cy="457200"/>
          </a:xfrm>
          <a:prstGeom prst="wedgeRoundRectCallout">
            <a:avLst>
              <a:gd name="adj1" fmla="val 105357"/>
              <a:gd name="adj2" fmla="val -91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CH" sz="1200" dirty="0"/>
              <a:t>entrée</a:t>
            </a:r>
          </a:p>
          <a:p>
            <a:pPr algn="ctr"/>
            <a:r>
              <a:rPr lang="fr-CH" sz="1200" dirty="0"/>
              <a:t>bâtiment</a:t>
            </a:r>
            <a:endParaRPr lang="en-US" sz="1200" dirty="0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782560" y="2951606"/>
            <a:ext cx="1231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400" dirty="0"/>
              <a:t>120 PLACES</a:t>
            </a:r>
            <a:endParaRPr lang="en-US" sz="1400" dirty="0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306978" y="5867400"/>
            <a:ext cx="2252663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400" dirty="0"/>
              <a:t>à côté du panneau:</a:t>
            </a:r>
          </a:p>
          <a:p>
            <a:r>
              <a:rPr lang="fr-CH" sz="1400" dirty="0"/>
              <a:t>Université du Luxembourg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52400" y="3289813"/>
            <a:ext cx="1228221" cy="965719"/>
            <a:chOff x="152400" y="3289813"/>
            <a:chExt cx="1228221" cy="965719"/>
          </a:xfrm>
        </p:grpSpPr>
        <p:sp>
          <p:nvSpPr>
            <p:cNvPr id="44" name="Rectangle 43"/>
            <p:cNvSpPr/>
            <p:nvPr/>
          </p:nvSpPr>
          <p:spPr>
            <a:xfrm>
              <a:off x="533400" y="3289813"/>
              <a:ext cx="457200" cy="582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 smtClean="0"/>
                <a:t>P</a:t>
              </a:r>
              <a:endParaRPr lang="en-US" sz="2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400" y="3886200"/>
              <a:ext cx="122822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Don Bosco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9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01" name="Rectangle 10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Kerckhoffs  </a:t>
            </a:r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42691" name="Group 1027"/>
          <p:cNvGrpSpPr>
            <a:grpSpLocks/>
          </p:cNvGrpSpPr>
          <p:nvPr/>
        </p:nvGrpSpPr>
        <p:grpSpPr bwMode="auto">
          <a:xfrm>
            <a:off x="2457450" y="3938588"/>
            <a:ext cx="1454150" cy="2449512"/>
            <a:chOff x="4368" y="720"/>
            <a:chExt cx="993" cy="1543"/>
          </a:xfrm>
        </p:grpSpPr>
        <p:grpSp>
          <p:nvGrpSpPr>
            <p:cNvPr id="242692" name="Group 1028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242693" name="Freeform 1029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2694" name="Group 1030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242695" name="Oval 1031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2696" name="Group 1032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242697" name="Freeform 1033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698" name="Freeform 1034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2699" name="Freeform 1035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700" name="AutoShape 1036"/>
          <p:cNvSpPr>
            <a:spLocks noChangeArrowheads="1"/>
          </p:cNvSpPr>
          <p:nvPr/>
        </p:nvSpPr>
        <p:spPr bwMode="auto">
          <a:xfrm>
            <a:off x="4241800" y="1066800"/>
            <a:ext cx="4368800" cy="2514600"/>
          </a:xfrm>
          <a:prstGeom prst="wedgeRoundRectCallout">
            <a:avLst>
              <a:gd name="adj1" fmla="val -68088"/>
              <a:gd name="adj2" fmla="val 79102"/>
              <a:gd name="adj3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defTabSz="762000"/>
            <a:r>
              <a:rPr lang="fr-FR" sz="4400" i="1" dirty="0" smtClean="0">
                <a:solidFill>
                  <a:schemeClr val="bg1"/>
                </a:solidFill>
              </a:rPr>
              <a:t>Je connais l’algorithme de chiffrement,</a:t>
            </a:r>
            <a:endParaRPr lang="fr-FR" sz="4400" i="1" dirty="0">
              <a:solidFill>
                <a:schemeClr val="bg1"/>
              </a:solidFill>
            </a:endParaRPr>
          </a:p>
        </p:txBody>
      </p:sp>
      <p:sp>
        <p:nvSpPr>
          <p:cNvPr id="242702" name="Rectangle 1038"/>
          <p:cNvSpPr>
            <a:spLocks noChangeArrowheads="1"/>
          </p:cNvSpPr>
          <p:nvPr/>
        </p:nvSpPr>
        <p:spPr bwMode="auto">
          <a:xfrm>
            <a:off x="5292725" y="3933825"/>
            <a:ext cx="2895600" cy="1828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Security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by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Obscurity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242705" name="Group 1041"/>
          <p:cNvGrpSpPr>
            <a:grpSpLocks/>
          </p:cNvGrpSpPr>
          <p:nvPr/>
        </p:nvGrpSpPr>
        <p:grpSpPr bwMode="auto">
          <a:xfrm>
            <a:off x="5368925" y="3400425"/>
            <a:ext cx="2590800" cy="3048000"/>
            <a:chOff x="432" y="808"/>
            <a:chExt cx="1632" cy="1920"/>
          </a:xfrm>
        </p:grpSpPr>
        <p:sp>
          <p:nvSpPr>
            <p:cNvPr id="242703" name="Line 1039"/>
            <p:cNvSpPr>
              <a:spLocks noChangeShapeType="1"/>
            </p:cNvSpPr>
            <p:nvPr/>
          </p:nvSpPr>
          <p:spPr bwMode="auto">
            <a:xfrm>
              <a:off x="480" y="808"/>
              <a:ext cx="1440" cy="182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04" name="Line 1040"/>
            <p:cNvSpPr>
              <a:spLocks noChangeShapeType="1"/>
            </p:cNvSpPr>
            <p:nvPr/>
          </p:nvSpPr>
          <p:spPr bwMode="auto">
            <a:xfrm flipH="1">
              <a:off x="432" y="808"/>
              <a:ext cx="1632" cy="192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706" name="AutoShape 1042"/>
          <p:cNvSpPr>
            <a:spLocks noChangeArrowheads="1"/>
          </p:cNvSpPr>
          <p:nvPr/>
        </p:nvSpPr>
        <p:spPr bwMode="auto">
          <a:xfrm>
            <a:off x="323850" y="908050"/>
            <a:ext cx="3455988" cy="2376488"/>
          </a:xfrm>
          <a:prstGeom prst="cloudCallout">
            <a:avLst>
              <a:gd name="adj1" fmla="val 25426"/>
              <a:gd name="adj2" fmla="val 82532"/>
            </a:avLst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400" i="1" dirty="0">
                <a:solidFill>
                  <a:schemeClr val="bg1"/>
                </a:solidFill>
              </a:rPr>
              <a:t>m</a:t>
            </a:r>
            <a:r>
              <a:rPr lang="de-DE" sz="2400" i="1" dirty="0" smtClean="0">
                <a:solidFill>
                  <a:schemeClr val="bg1"/>
                </a:solidFill>
              </a:rPr>
              <a:t>ais je ne connais pas la </a:t>
            </a:r>
            <a:r>
              <a:rPr lang="de-DE" sz="4400" i="1" dirty="0" smtClean="0">
                <a:solidFill>
                  <a:schemeClr val="bg1"/>
                </a:solidFill>
              </a:rPr>
              <a:t>clé.</a:t>
            </a:r>
            <a:endParaRPr lang="de-DE" sz="4400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4267200"/>
            <a:ext cx="1823244" cy="16922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«L’adversaire connaît le système !»</a:t>
            </a:r>
          </a:p>
          <a:p>
            <a:pPr algn="ctr"/>
            <a:r>
              <a:rPr lang="fr-CH" dirty="0" smtClean="0"/>
              <a:t>(maxime de Shannon)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0" grpId="0" animBg="1" autoUpdateAnimBg="0"/>
      <p:bldP spid="24270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Oval 2"/>
          <p:cNvSpPr>
            <a:spLocks noChangeArrowheads="1"/>
          </p:cNvSpPr>
          <p:nvPr/>
        </p:nvSpPr>
        <p:spPr bwMode="auto">
          <a:xfrm>
            <a:off x="1943100" y="1066800"/>
            <a:ext cx="5372100" cy="521970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8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cryptographie </a:t>
            </a:r>
            <a:r>
              <a:rPr lang="fr-FR" dirty="0"/>
              <a:t>/ </a:t>
            </a:r>
            <a:r>
              <a:rPr lang="fr-FR" dirty="0" smtClean="0"/>
              <a:t>cryptanalyse</a:t>
            </a:r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grpSp>
        <p:nvGrpSpPr>
          <p:cNvPr id="238596" name="Group 4"/>
          <p:cNvGrpSpPr>
            <a:grpSpLocks/>
          </p:cNvGrpSpPr>
          <p:nvPr/>
        </p:nvGrpSpPr>
        <p:grpSpPr bwMode="auto">
          <a:xfrm>
            <a:off x="4000047" y="1460499"/>
            <a:ext cx="3014663" cy="4595813"/>
            <a:chOff x="2772" y="1008"/>
            <a:chExt cx="1899" cy="2895"/>
          </a:xfrm>
        </p:grpSpPr>
        <p:sp>
          <p:nvSpPr>
            <p:cNvPr id="238597" name="Freeform 5"/>
            <p:cNvSpPr>
              <a:spLocks/>
            </p:cNvSpPr>
            <p:nvPr/>
          </p:nvSpPr>
          <p:spPr bwMode="auto">
            <a:xfrm>
              <a:off x="2772" y="1008"/>
              <a:ext cx="1899" cy="2895"/>
            </a:xfrm>
            <a:custGeom>
              <a:avLst/>
              <a:gdLst>
                <a:gd name="T0" fmla="*/ 405 w 1899"/>
                <a:gd name="T1" fmla="*/ 1335 h 2895"/>
                <a:gd name="T2" fmla="*/ 625 w 1899"/>
                <a:gd name="T3" fmla="*/ 1501 h 2895"/>
                <a:gd name="T4" fmla="*/ 758 w 1899"/>
                <a:gd name="T5" fmla="*/ 1645 h 2895"/>
                <a:gd name="T6" fmla="*/ 850 w 1899"/>
                <a:gd name="T7" fmla="*/ 1845 h 2895"/>
                <a:gd name="T8" fmla="*/ 892 w 1899"/>
                <a:gd name="T9" fmla="*/ 2022 h 2895"/>
                <a:gd name="T10" fmla="*/ 889 w 1899"/>
                <a:gd name="T11" fmla="*/ 2178 h 2895"/>
                <a:gd name="T12" fmla="*/ 839 w 1899"/>
                <a:gd name="T13" fmla="*/ 2372 h 2895"/>
                <a:gd name="T14" fmla="*/ 743 w 1899"/>
                <a:gd name="T15" fmla="*/ 2544 h 2895"/>
                <a:gd name="T16" fmla="*/ 604 w 1899"/>
                <a:gd name="T17" fmla="*/ 2696 h 2895"/>
                <a:gd name="T18" fmla="*/ 477 w 1899"/>
                <a:gd name="T19" fmla="*/ 2782 h 2895"/>
                <a:gd name="T20" fmla="*/ 338 w 1899"/>
                <a:gd name="T21" fmla="*/ 2834 h 2895"/>
                <a:gd name="T22" fmla="*/ 209 w 1899"/>
                <a:gd name="T23" fmla="*/ 2849 h 2895"/>
                <a:gd name="T24" fmla="*/ 0 w 1899"/>
                <a:gd name="T25" fmla="*/ 2840 h 2895"/>
                <a:gd name="T26" fmla="*/ 189 w 1899"/>
                <a:gd name="T27" fmla="*/ 2879 h 2895"/>
                <a:gd name="T28" fmla="*/ 366 w 1899"/>
                <a:gd name="T29" fmla="*/ 2895 h 2895"/>
                <a:gd name="T30" fmla="*/ 521 w 1899"/>
                <a:gd name="T31" fmla="*/ 2890 h 2895"/>
                <a:gd name="T32" fmla="*/ 687 w 1899"/>
                <a:gd name="T33" fmla="*/ 2867 h 2895"/>
                <a:gd name="T34" fmla="*/ 885 w 1899"/>
                <a:gd name="T35" fmla="*/ 2816 h 2895"/>
                <a:gd name="T36" fmla="*/ 1064 w 1899"/>
                <a:gd name="T37" fmla="*/ 2740 h 2895"/>
                <a:gd name="T38" fmla="*/ 1242 w 1899"/>
                <a:gd name="T39" fmla="*/ 2638 h 2895"/>
                <a:gd name="T40" fmla="*/ 1373 w 1899"/>
                <a:gd name="T41" fmla="*/ 2533 h 2895"/>
                <a:gd name="T42" fmla="*/ 1502 w 1899"/>
                <a:gd name="T43" fmla="*/ 2411 h 2895"/>
                <a:gd name="T44" fmla="*/ 1605 w 1899"/>
                <a:gd name="T45" fmla="*/ 2283 h 2895"/>
                <a:gd name="T46" fmla="*/ 1700 w 1899"/>
                <a:gd name="T47" fmla="*/ 2145 h 2895"/>
                <a:gd name="T48" fmla="*/ 1774 w 1899"/>
                <a:gd name="T49" fmla="*/ 1993 h 2895"/>
                <a:gd name="T50" fmla="*/ 1835 w 1899"/>
                <a:gd name="T51" fmla="*/ 1823 h 2895"/>
                <a:gd name="T52" fmla="*/ 1877 w 1899"/>
                <a:gd name="T53" fmla="*/ 1651 h 2895"/>
                <a:gd name="T54" fmla="*/ 1896 w 1899"/>
                <a:gd name="T55" fmla="*/ 1468 h 2895"/>
                <a:gd name="T56" fmla="*/ 1896 w 1899"/>
                <a:gd name="T57" fmla="*/ 1298 h 2895"/>
                <a:gd name="T58" fmla="*/ 1868 w 1899"/>
                <a:gd name="T59" fmla="*/ 1094 h 2895"/>
                <a:gd name="T60" fmla="*/ 1822 w 1899"/>
                <a:gd name="T61" fmla="*/ 917 h 2895"/>
                <a:gd name="T62" fmla="*/ 1757 w 1899"/>
                <a:gd name="T63" fmla="*/ 767 h 2895"/>
                <a:gd name="T64" fmla="*/ 1678 w 1899"/>
                <a:gd name="T65" fmla="*/ 612 h 2895"/>
                <a:gd name="T66" fmla="*/ 1569 w 1899"/>
                <a:gd name="T67" fmla="*/ 462 h 2895"/>
                <a:gd name="T68" fmla="*/ 1458 w 1899"/>
                <a:gd name="T69" fmla="*/ 334 h 2895"/>
                <a:gd name="T70" fmla="*/ 1345 w 1899"/>
                <a:gd name="T71" fmla="*/ 231 h 2895"/>
                <a:gd name="T72" fmla="*/ 1208 w 1899"/>
                <a:gd name="T73" fmla="*/ 133 h 2895"/>
                <a:gd name="T74" fmla="*/ 1092 w 1899"/>
                <a:gd name="T75" fmla="*/ 70 h 2895"/>
                <a:gd name="T76" fmla="*/ 981 w 1899"/>
                <a:gd name="T77" fmla="*/ 31 h 2895"/>
                <a:gd name="T78" fmla="*/ 835 w 1899"/>
                <a:gd name="T79" fmla="*/ 3 h 2895"/>
                <a:gd name="T80" fmla="*/ 710 w 1899"/>
                <a:gd name="T81" fmla="*/ 3 h 2895"/>
                <a:gd name="T82" fmla="*/ 552 w 1899"/>
                <a:gd name="T83" fmla="*/ 33 h 2895"/>
                <a:gd name="T84" fmla="*/ 425 w 1899"/>
                <a:gd name="T85" fmla="*/ 94 h 2895"/>
                <a:gd name="T86" fmla="*/ 309 w 1899"/>
                <a:gd name="T87" fmla="*/ 177 h 2895"/>
                <a:gd name="T88" fmla="*/ 209 w 1899"/>
                <a:gd name="T89" fmla="*/ 286 h 2895"/>
                <a:gd name="T90" fmla="*/ 133 w 1899"/>
                <a:gd name="T91" fmla="*/ 416 h 2895"/>
                <a:gd name="T92" fmla="*/ 89 w 1899"/>
                <a:gd name="T93" fmla="*/ 569 h 2895"/>
                <a:gd name="T94" fmla="*/ 76 w 1899"/>
                <a:gd name="T95" fmla="*/ 732 h 2895"/>
                <a:gd name="T96" fmla="*/ 105 w 1899"/>
                <a:gd name="T97" fmla="*/ 904 h 2895"/>
                <a:gd name="T98" fmla="*/ 172 w 1899"/>
                <a:gd name="T99" fmla="*/ 1054 h 2895"/>
                <a:gd name="T100" fmla="*/ 272 w 1899"/>
                <a:gd name="T101" fmla="*/ 1196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98" name="Text Box 6"/>
            <p:cNvSpPr txBox="1">
              <a:spLocks noChangeArrowheads="1"/>
            </p:cNvSpPr>
            <p:nvPr/>
          </p:nvSpPr>
          <p:spPr bwMode="auto">
            <a:xfrm>
              <a:off x="2955" y="1618"/>
              <a:ext cx="13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800" b="1" dirty="0" smtClean="0">
                  <a:solidFill>
                    <a:srgbClr val="232323"/>
                  </a:solidFill>
                </a:rPr>
                <a:t>cryptanalyse</a:t>
              </a:r>
              <a:endParaRPr lang="fr-FR" sz="2800" b="1" dirty="0">
                <a:solidFill>
                  <a:srgbClr val="232323"/>
                </a:solidFill>
              </a:endParaRPr>
            </a:p>
          </p:txBody>
        </p:sp>
      </p:grpSp>
      <p:grpSp>
        <p:nvGrpSpPr>
          <p:cNvPr id="238599" name="Group 7"/>
          <p:cNvGrpSpPr>
            <a:grpSpLocks/>
          </p:cNvGrpSpPr>
          <p:nvPr/>
        </p:nvGrpSpPr>
        <p:grpSpPr bwMode="auto">
          <a:xfrm>
            <a:off x="2252663" y="1301750"/>
            <a:ext cx="3014662" cy="4595813"/>
            <a:chOff x="1675" y="908"/>
            <a:chExt cx="1899" cy="2895"/>
          </a:xfrm>
        </p:grpSpPr>
        <p:sp>
          <p:nvSpPr>
            <p:cNvPr id="238600" name="Freeform 8"/>
            <p:cNvSpPr>
              <a:spLocks/>
            </p:cNvSpPr>
            <p:nvPr/>
          </p:nvSpPr>
          <p:spPr bwMode="auto">
            <a:xfrm>
              <a:off x="1675" y="908"/>
              <a:ext cx="1899" cy="2895"/>
            </a:xfrm>
            <a:custGeom>
              <a:avLst/>
              <a:gdLst>
                <a:gd name="T0" fmla="*/ 1494 w 1899"/>
                <a:gd name="T1" fmla="*/ 1560 h 2895"/>
                <a:gd name="T2" fmla="*/ 1274 w 1899"/>
                <a:gd name="T3" fmla="*/ 1394 h 2895"/>
                <a:gd name="T4" fmla="*/ 1141 w 1899"/>
                <a:gd name="T5" fmla="*/ 1250 h 2895"/>
                <a:gd name="T6" fmla="*/ 1049 w 1899"/>
                <a:gd name="T7" fmla="*/ 1050 h 2895"/>
                <a:gd name="T8" fmla="*/ 1007 w 1899"/>
                <a:gd name="T9" fmla="*/ 873 h 2895"/>
                <a:gd name="T10" fmla="*/ 1010 w 1899"/>
                <a:gd name="T11" fmla="*/ 717 h 2895"/>
                <a:gd name="T12" fmla="*/ 1060 w 1899"/>
                <a:gd name="T13" fmla="*/ 523 h 2895"/>
                <a:gd name="T14" fmla="*/ 1156 w 1899"/>
                <a:gd name="T15" fmla="*/ 351 h 2895"/>
                <a:gd name="T16" fmla="*/ 1295 w 1899"/>
                <a:gd name="T17" fmla="*/ 199 h 2895"/>
                <a:gd name="T18" fmla="*/ 1422 w 1899"/>
                <a:gd name="T19" fmla="*/ 113 h 2895"/>
                <a:gd name="T20" fmla="*/ 1561 w 1899"/>
                <a:gd name="T21" fmla="*/ 61 h 2895"/>
                <a:gd name="T22" fmla="*/ 1690 w 1899"/>
                <a:gd name="T23" fmla="*/ 46 h 2895"/>
                <a:gd name="T24" fmla="*/ 1899 w 1899"/>
                <a:gd name="T25" fmla="*/ 55 h 2895"/>
                <a:gd name="T26" fmla="*/ 1710 w 1899"/>
                <a:gd name="T27" fmla="*/ 16 h 2895"/>
                <a:gd name="T28" fmla="*/ 1533 w 1899"/>
                <a:gd name="T29" fmla="*/ 0 h 2895"/>
                <a:gd name="T30" fmla="*/ 1378 w 1899"/>
                <a:gd name="T31" fmla="*/ 5 h 2895"/>
                <a:gd name="T32" fmla="*/ 1212 w 1899"/>
                <a:gd name="T33" fmla="*/ 28 h 2895"/>
                <a:gd name="T34" fmla="*/ 1014 w 1899"/>
                <a:gd name="T35" fmla="*/ 79 h 2895"/>
                <a:gd name="T36" fmla="*/ 835 w 1899"/>
                <a:gd name="T37" fmla="*/ 155 h 2895"/>
                <a:gd name="T38" fmla="*/ 657 w 1899"/>
                <a:gd name="T39" fmla="*/ 257 h 2895"/>
                <a:gd name="T40" fmla="*/ 526 w 1899"/>
                <a:gd name="T41" fmla="*/ 362 h 2895"/>
                <a:gd name="T42" fmla="*/ 397 w 1899"/>
                <a:gd name="T43" fmla="*/ 484 h 2895"/>
                <a:gd name="T44" fmla="*/ 294 w 1899"/>
                <a:gd name="T45" fmla="*/ 612 h 2895"/>
                <a:gd name="T46" fmla="*/ 199 w 1899"/>
                <a:gd name="T47" fmla="*/ 750 h 2895"/>
                <a:gd name="T48" fmla="*/ 125 w 1899"/>
                <a:gd name="T49" fmla="*/ 902 h 2895"/>
                <a:gd name="T50" fmla="*/ 64 w 1899"/>
                <a:gd name="T51" fmla="*/ 1072 h 2895"/>
                <a:gd name="T52" fmla="*/ 22 w 1899"/>
                <a:gd name="T53" fmla="*/ 1244 h 2895"/>
                <a:gd name="T54" fmla="*/ 3 w 1899"/>
                <a:gd name="T55" fmla="*/ 1427 h 2895"/>
                <a:gd name="T56" fmla="*/ 3 w 1899"/>
                <a:gd name="T57" fmla="*/ 1597 h 2895"/>
                <a:gd name="T58" fmla="*/ 31 w 1899"/>
                <a:gd name="T59" fmla="*/ 1801 h 2895"/>
                <a:gd name="T60" fmla="*/ 77 w 1899"/>
                <a:gd name="T61" fmla="*/ 1978 h 2895"/>
                <a:gd name="T62" fmla="*/ 142 w 1899"/>
                <a:gd name="T63" fmla="*/ 2128 h 2895"/>
                <a:gd name="T64" fmla="*/ 221 w 1899"/>
                <a:gd name="T65" fmla="*/ 2283 h 2895"/>
                <a:gd name="T66" fmla="*/ 330 w 1899"/>
                <a:gd name="T67" fmla="*/ 2433 h 2895"/>
                <a:gd name="T68" fmla="*/ 441 w 1899"/>
                <a:gd name="T69" fmla="*/ 2561 h 2895"/>
                <a:gd name="T70" fmla="*/ 554 w 1899"/>
                <a:gd name="T71" fmla="*/ 2664 h 2895"/>
                <a:gd name="T72" fmla="*/ 691 w 1899"/>
                <a:gd name="T73" fmla="*/ 2762 h 2895"/>
                <a:gd name="T74" fmla="*/ 807 w 1899"/>
                <a:gd name="T75" fmla="*/ 2825 h 2895"/>
                <a:gd name="T76" fmla="*/ 918 w 1899"/>
                <a:gd name="T77" fmla="*/ 2864 h 2895"/>
                <a:gd name="T78" fmla="*/ 1064 w 1899"/>
                <a:gd name="T79" fmla="*/ 2892 h 2895"/>
                <a:gd name="T80" fmla="*/ 1189 w 1899"/>
                <a:gd name="T81" fmla="*/ 2892 h 2895"/>
                <a:gd name="T82" fmla="*/ 1347 w 1899"/>
                <a:gd name="T83" fmla="*/ 2862 h 2895"/>
                <a:gd name="T84" fmla="*/ 1474 w 1899"/>
                <a:gd name="T85" fmla="*/ 2801 h 2895"/>
                <a:gd name="T86" fmla="*/ 1590 w 1899"/>
                <a:gd name="T87" fmla="*/ 2718 h 2895"/>
                <a:gd name="T88" fmla="*/ 1690 w 1899"/>
                <a:gd name="T89" fmla="*/ 2609 h 2895"/>
                <a:gd name="T90" fmla="*/ 1766 w 1899"/>
                <a:gd name="T91" fmla="*/ 2479 h 2895"/>
                <a:gd name="T92" fmla="*/ 1810 w 1899"/>
                <a:gd name="T93" fmla="*/ 2326 h 2895"/>
                <a:gd name="T94" fmla="*/ 1823 w 1899"/>
                <a:gd name="T95" fmla="*/ 2163 h 2895"/>
                <a:gd name="T96" fmla="*/ 1794 w 1899"/>
                <a:gd name="T97" fmla="*/ 1991 h 2895"/>
                <a:gd name="T98" fmla="*/ 1727 w 1899"/>
                <a:gd name="T99" fmla="*/ 1841 h 2895"/>
                <a:gd name="T100" fmla="*/ 1627 w 1899"/>
                <a:gd name="T101" fmla="*/ 1699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1" name="Text Box 9"/>
            <p:cNvSpPr txBox="1">
              <a:spLocks noChangeArrowheads="1"/>
            </p:cNvSpPr>
            <p:nvPr/>
          </p:nvSpPr>
          <p:spPr bwMode="auto">
            <a:xfrm>
              <a:off x="1884" y="2730"/>
              <a:ext cx="14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sz="2800" b="1" dirty="0" smtClean="0">
                  <a:solidFill>
                    <a:srgbClr val="FFFFFF"/>
                  </a:solidFill>
                </a:rPr>
                <a:t>cryptographie</a:t>
              </a:r>
              <a:endParaRPr lang="fr-FR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178707" y="2016916"/>
            <a:ext cx="2438400" cy="1347789"/>
          </a:xfrm>
          <a:prstGeom prst="wedgeRoundRectCallout">
            <a:avLst>
              <a:gd name="adj1" fmla="val 39436"/>
              <a:gd name="adj2" fmla="val -139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s</a:t>
            </a:r>
            <a:r>
              <a:rPr lang="fr-CH" dirty="0" smtClean="0"/>
              <a:t>cience de la</a:t>
            </a:r>
          </a:p>
          <a:p>
            <a:pPr algn="ctr"/>
            <a:r>
              <a:rPr lang="fr-CH" dirty="0"/>
              <a:t>p</a:t>
            </a:r>
            <a:r>
              <a:rPr lang="fr-CH" dirty="0" smtClean="0"/>
              <a:t>rotection de secrets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716486" y="1954322"/>
            <a:ext cx="2438400" cy="1347789"/>
          </a:xfrm>
          <a:prstGeom prst="wedgeRoundRectCallout">
            <a:avLst>
              <a:gd name="adj1" fmla="val -44494"/>
              <a:gd name="adj2" fmla="val -133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s</a:t>
            </a:r>
            <a:r>
              <a:rPr lang="fr-CH" dirty="0" smtClean="0"/>
              <a:t>cience de la</a:t>
            </a:r>
          </a:p>
          <a:p>
            <a:pPr algn="ctr"/>
            <a:r>
              <a:rPr lang="fr-CH" dirty="0" smtClean="0"/>
              <a:t>révélation de secrets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4580" y="3276600"/>
            <a:ext cx="2509020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fr-CH" sz="3600" dirty="0" smtClean="0"/>
              <a:t>cryptologie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5" grpId="0" animBg="1"/>
      <p:bldP spid="1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07" name="Rectangle 1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tiliser une clé de chiffrement</a:t>
            </a:r>
            <a:endParaRPr lang="fr-FR" dirty="0"/>
          </a:p>
        </p:txBody>
      </p:sp>
      <p:sp>
        <p:nvSpPr>
          <p:cNvPr id="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 dirty="0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 dirty="0"/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3411538" y="3429000"/>
          <a:ext cx="27384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lip" r:id="rId4" imgW="4716000" imgH="3542760" progId="MS_ClipArt_Gallery.2">
                  <p:embed/>
                </p:oleObj>
              </mc:Choice>
              <mc:Fallback>
                <p:oleObj name="Clip" r:id="rId4" imgW="4716000" imgH="3542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429000"/>
                        <a:ext cx="2738437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3" name="Freeform 3"/>
          <p:cNvSpPr>
            <a:spLocks/>
          </p:cNvSpPr>
          <p:nvPr/>
        </p:nvSpPr>
        <p:spPr bwMode="auto">
          <a:xfrm>
            <a:off x="3446463" y="4724400"/>
            <a:ext cx="2320925" cy="1728788"/>
          </a:xfrm>
          <a:custGeom>
            <a:avLst/>
            <a:gdLst>
              <a:gd name="T0" fmla="*/ 544 w 2609"/>
              <a:gd name="T1" fmla="*/ 1785 h 1857"/>
              <a:gd name="T2" fmla="*/ 160 w 2609"/>
              <a:gd name="T3" fmla="*/ 1193 h 1857"/>
              <a:gd name="T4" fmla="*/ 0 w 2609"/>
              <a:gd name="T5" fmla="*/ 873 h 1857"/>
              <a:gd name="T6" fmla="*/ 8 w 2609"/>
              <a:gd name="T7" fmla="*/ 649 h 1857"/>
              <a:gd name="T8" fmla="*/ 24 w 2609"/>
              <a:gd name="T9" fmla="*/ 537 h 1857"/>
              <a:gd name="T10" fmla="*/ 72 w 2609"/>
              <a:gd name="T11" fmla="*/ 529 h 1857"/>
              <a:gd name="T12" fmla="*/ 152 w 2609"/>
              <a:gd name="T13" fmla="*/ 537 h 1857"/>
              <a:gd name="T14" fmla="*/ 280 w 2609"/>
              <a:gd name="T15" fmla="*/ 585 h 1857"/>
              <a:gd name="T16" fmla="*/ 424 w 2609"/>
              <a:gd name="T17" fmla="*/ 569 h 1857"/>
              <a:gd name="T18" fmla="*/ 464 w 2609"/>
              <a:gd name="T19" fmla="*/ 369 h 1857"/>
              <a:gd name="T20" fmla="*/ 528 w 2609"/>
              <a:gd name="T21" fmla="*/ 289 h 1857"/>
              <a:gd name="T22" fmla="*/ 640 w 2609"/>
              <a:gd name="T23" fmla="*/ 145 h 1857"/>
              <a:gd name="T24" fmla="*/ 1680 w 2609"/>
              <a:gd name="T25" fmla="*/ 145 h 1857"/>
              <a:gd name="T26" fmla="*/ 1792 w 2609"/>
              <a:gd name="T27" fmla="*/ 97 h 1857"/>
              <a:gd name="T28" fmla="*/ 1872 w 2609"/>
              <a:gd name="T29" fmla="*/ 49 h 1857"/>
              <a:gd name="T30" fmla="*/ 2128 w 2609"/>
              <a:gd name="T31" fmla="*/ 33 h 1857"/>
              <a:gd name="T32" fmla="*/ 2512 w 2609"/>
              <a:gd name="T33" fmla="*/ 129 h 1857"/>
              <a:gd name="T34" fmla="*/ 2576 w 2609"/>
              <a:gd name="T35" fmla="*/ 225 h 1857"/>
              <a:gd name="T36" fmla="*/ 2568 w 2609"/>
              <a:gd name="T37" fmla="*/ 353 h 1857"/>
              <a:gd name="T38" fmla="*/ 2440 w 2609"/>
              <a:gd name="T39" fmla="*/ 481 h 1857"/>
              <a:gd name="T40" fmla="*/ 2360 w 2609"/>
              <a:gd name="T41" fmla="*/ 545 h 1857"/>
              <a:gd name="T42" fmla="*/ 2296 w 2609"/>
              <a:gd name="T43" fmla="*/ 625 h 1857"/>
              <a:gd name="T44" fmla="*/ 2304 w 2609"/>
              <a:gd name="T45" fmla="*/ 785 h 1857"/>
              <a:gd name="T46" fmla="*/ 2496 w 2609"/>
              <a:gd name="T47" fmla="*/ 1009 h 1857"/>
              <a:gd name="T48" fmla="*/ 2592 w 2609"/>
              <a:gd name="T49" fmla="*/ 1137 h 1857"/>
              <a:gd name="T50" fmla="*/ 2584 w 2609"/>
              <a:gd name="T51" fmla="*/ 1361 h 1857"/>
              <a:gd name="T52" fmla="*/ 2488 w 2609"/>
              <a:gd name="T53" fmla="*/ 1425 h 1857"/>
              <a:gd name="T54" fmla="*/ 2312 w 2609"/>
              <a:gd name="T55" fmla="*/ 1553 h 1857"/>
              <a:gd name="T56" fmla="*/ 2040 w 2609"/>
              <a:gd name="T57" fmla="*/ 1577 h 1857"/>
              <a:gd name="T58" fmla="*/ 1704 w 2609"/>
              <a:gd name="T59" fmla="*/ 1681 h 1857"/>
              <a:gd name="T60" fmla="*/ 1488 w 2609"/>
              <a:gd name="T61" fmla="*/ 1841 h 1857"/>
              <a:gd name="T62" fmla="*/ 1360 w 2609"/>
              <a:gd name="T63" fmla="*/ 1857 h 1857"/>
              <a:gd name="T64" fmla="*/ 976 w 2609"/>
              <a:gd name="T65" fmla="*/ 1841 h 1857"/>
              <a:gd name="T66" fmla="*/ 928 w 2609"/>
              <a:gd name="T67" fmla="*/ 1825 h 1857"/>
              <a:gd name="T68" fmla="*/ 888 w 2609"/>
              <a:gd name="T69" fmla="*/ 1697 h 1857"/>
              <a:gd name="T70" fmla="*/ 704 w 2609"/>
              <a:gd name="T71" fmla="*/ 1737 h 1857"/>
              <a:gd name="T72" fmla="*/ 656 w 2609"/>
              <a:gd name="T73" fmla="*/ 1793 h 1857"/>
              <a:gd name="T74" fmla="*/ 584 w 2609"/>
              <a:gd name="T75" fmla="*/ 1777 h 1857"/>
              <a:gd name="T76" fmla="*/ 544 w 2609"/>
              <a:gd name="T77" fmla="*/ 1785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09" h="1857">
                <a:moveTo>
                  <a:pt x="544" y="1785"/>
                </a:moveTo>
                <a:cubicBezTo>
                  <a:pt x="437" y="1571"/>
                  <a:pt x="289" y="1392"/>
                  <a:pt x="160" y="1193"/>
                </a:cubicBezTo>
                <a:cubicBezTo>
                  <a:pt x="89" y="1084"/>
                  <a:pt x="52" y="989"/>
                  <a:pt x="0" y="873"/>
                </a:cubicBezTo>
                <a:cubicBezTo>
                  <a:pt x="3" y="798"/>
                  <a:pt x="3" y="724"/>
                  <a:pt x="8" y="649"/>
                </a:cubicBezTo>
                <a:cubicBezTo>
                  <a:pt x="11" y="611"/>
                  <a:pt x="6" y="570"/>
                  <a:pt x="24" y="537"/>
                </a:cubicBezTo>
                <a:cubicBezTo>
                  <a:pt x="32" y="523"/>
                  <a:pt x="56" y="532"/>
                  <a:pt x="72" y="529"/>
                </a:cubicBezTo>
                <a:cubicBezTo>
                  <a:pt x="99" y="532"/>
                  <a:pt x="126" y="530"/>
                  <a:pt x="152" y="537"/>
                </a:cubicBezTo>
                <a:cubicBezTo>
                  <a:pt x="196" y="549"/>
                  <a:pt x="235" y="580"/>
                  <a:pt x="280" y="585"/>
                </a:cubicBezTo>
                <a:cubicBezTo>
                  <a:pt x="328" y="591"/>
                  <a:pt x="376" y="574"/>
                  <a:pt x="424" y="569"/>
                </a:cubicBezTo>
                <a:cubicBezTo>
                  <a:pt x="443" y="504"/>
                  <a:pt x="422" y="422"/>
                  <a:pt x="464" y="369"/>
                </a:cubicBezTo>
                <a:cubicBezTo>
                  <a:pt x="485" y="342"/>
                  <a:pt x="508" y="317"/>
                  <a:pt x="528" y="289"/>
                </a:cubicBezTo>
                <a:cubicBezTo>
                  <a:pt x="583" y="210"/>
                  <a:pt x="559" y="172"/>
                  <a:pt x="640" y="145"/>
                </a:cubicBezTo>
                <a:cubicBezTo>
                  <a:pt x="992" y="154"/>
                  <a:pt x="1325" y="156"/>
                  <a:pt x="1680" y="145"/>
                </a:cubicBezTo>
                <a:cubicBezTo>
                  <a:pt x="1749" y="76"/>
                  <a:pt x="1666" y="148"/>
                  <a:pt x="1792" y="97"/>
                </a:cubicBezTo>
                <a:cubicBezTo>
                  <a:pt x="1821" y="85"/>
                  <a:pt x="1841" y="55"/>
                  <a:pt x="1872" y="49"/>
                </a:cubicBezTo>
                <a:cubicBezTo>
                  <a:pt x="1956" y="33"/>
                  <a:pt x="2128" y="33"/>
                  <a:pt x="2128" y="33"/>
                </a:cubicBezTo>
                <a:cubicBezTo>
                  <a:pt x="2334" y="45"/>
                  <a:pt x="2383" y="0"/>
                  <a:pt x="2512" y="129"/>
                </a:cubicBezTo>
                <a:cubicBezTo>
                  <a:pt x="2539" y="156"/>
                  <a:pt x="2555" y="193"/>
                  <a:pt x="2576" y="225"/>
                </a:cubicBezTo>
                <a:cubicBezTo>
                  <a:pt x="2573" y="268"/>
                  <a:pt x="2588" y="315"/>
                  <a:pt x="2568" y="353"/>
                </a:cubicBezTo>
                <a:cubicBezTo>
                  <a:pt x="2540" y="406"/>
                  <a:pt x="2440" y="481"/>
                  <a:pt x="2440" y="481"/>
                </a:cubicBezTo>
                <a:cubicBezTo>
                  <a:pt x="2403" y="591"/>
                  <a:pt x="2458" y="471"/>
                  <a:pt x="2360" y="545"/>
                </a:cubicBezTo>
                <a:cubicBezTo>
                  <a:pt x="2333" y="565"/>
                  <a:pt x="2317" y="598"/>
                  <a:pt x="2296" y="625"/>
                </a:cubicBezTo>
                <a:cubicBezTo>
                  <a:pt x="2292" y="673"/>
                  <a:pt x="2276" y="737"/>
                  <a:pt x="2304" y="785"/>
                </a:cubicBezTo>
                <a:cubicBezTo>
                  <a:pt x="2389" y="931"/>
                  <a:pt x="2394" y="890"/>
                  <a:pt x="2496" y="1009"/>
                </a:cubicBezTo>
                <a:cubicBezTo>
                  <a:pt x="2531" y="1049"/>
                  <a:pt x="2592" y="1137"/>
                  <a:pt x="2592" y="1137"/>
                </a:cubicBezTo>
                <a:cubicBezTo>
                  <a:pt x="2589" y="1212"/>
                  <a:pt x="2609" y="1291"/>
                  <a:pt x="2584" y="1361"/>
                </a:cubicBezTo>
                <a:cubicBezTo>
                  <a:pt x="2571" y="1397"/>
                  <a:pt x="2519" y="1402"/>
                  <a:pt x="2488" y="1425"/>
                </a:cubicBezTo>
                <a:cubicBezTo>
                  <a:pt x="2452" y="1451"/>
                  <a:pt x="2353" y="1540"/>
                  <a:pt x="2312" y="1553"/>
                </a:cubicBezTo>
                <a:cubicBezTo>
                  <a:pt x="2225" y="1581"/>
                  <a:pt x="2130" y="1567"/>
                  <a:pt x="2040" y="1577"/>
                </a:cubicBezTo>
                <a:cubicBezTo>
                  <a:pt x="1872" y="1568"/>
                  <a:pt x="1825" y="1560"/>
                  <a:pt x="1704" y="1681"/>
                </a:cubicBezTo>
                <a:cubicBezTo>
                  <a:pt x="1670" y="1817"/>
                  <a:pt x="1615" y="1820"/>
                  <a:pt x="1488" y="1841"/>
                </a:cubicBezTo>
                <a:cubicBezTo>
                  <a:pt x="1446" y="1848"/>
                  <a:pt x="1360" y="1857"/>
                  <a:pt x="1360" y="1857"/>
                </a:cubicBezTo>
                <a:cubicBezTo>
                  <a:pt x="1232" y="1852"/>
                  <a:pt x="1104" y="1850"/>
                  <a:pt x="976" y="1841"/>
                </a:cubicBezTo>
                <a:cubicBezTo>
                  <a:pt x="959" y="1840"/>
                  <a:pt x="939" y="1838"/>
                  <a:pt x="928" y="1825"/>
                </a:cubicBezTo>
                <a:cubicBezTo>
                  <a:pt x="913" y="1809"/>
                  <a:pt x="893" y="1717"/>
                  <a:pt x="888" y="1697"/>
                </a:cubicBezTo>
                <a:cubicBezTo>
                  <a:pt x="824" y="1702"/>
                  <a:pt x="751" y="1690"/>
                  <a:pt x="704" y="1737"/>
                </a:cubicBezTo>
                <a:cubicBezTo>
                  <a:pt x="694" y="1768"/>
                  <a:pt x="688" y="1782"/>
                  <a:pt x="656" y="1793"/>
                </a:cubicBezTo>
                <a:cubicBezTo>
                  <a:pt x="632" y="1788"/>
                  <a:pt x="608" y="1783"/>
                  <a:pt x="584" y="1777"/>
                </a:cubicBezTo>
                <a:cubicBezTo>
                  <a:pt x="529" y="1762"/>
                  <a:pt x="530" y="1743"/>
                  <a:pt x="544" y="17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763" name="Text Box 123"/>
          <p:cNvSpPr txBox="1">
            <a:spLocks noChangeArrowheads="1"/>
          </p:cNvSpPr>
          <p:nvPr/>
        </p:nvSpPr>
        <p:spPr bwMode="auto">
          <a:xfrm>
            <a:off x="2967359" y="3043535"/>
            <a:ext cx="918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dirty="0" smtClean="0"/>
              <a:t>Edgar</a:t>
            </a:r>
            <a:endParaRPr lang="fr-FR" dirty="0"/>
          </a:p>
        </p:txBody>
      </p:sp>
      <p:sp>
        <p:nvSpPr>
          <p:cNvPr id="240764" name="Text Box 124"/>
          <p:cNvSpPr txBox="1">
            <a:spLocks noChangeArrowheads="1"/>
          </p:cNvSpPr>
          <p:nvPr/>
        </p:nvSpPr>
        <p:spPr bwMode="auto">
          <a:xfrm>
            <a:off x="4067969" y="4895790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 smtClean="0"/>
              <a:t>réseau</a:t>
            </a:r>
            <a:endParaRPr lang="fr-FR" sz="2000" dirty="0"/>
          </a:p>
        </p:txBody>
      </p:sp>
      <p:sp>
        <p:nvSpPr>
          <p:cNvPr id="240766" name="Text Box 126"/>
          <p:cNvSpPr txBox="1">
            <a:spLocks noChangeArrowheads="1"/>
          </p:cNvSpPr>
          <p:nvPr/>
        </p:nvSpPr>
        <p:spPr bwMode="auto">
          <a:xfrm>
            <a:off x="4249079" y="5562600"/>
            <a:ext cx="14223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t</a:t>
            </a:r>
            <a:r>
              <a:rPr lang="fr-FR" sz="2000" dirty="0" smtClean="0"/>
              <a:t>exte chiffré</a:t>
            </a:r>
            <a:endParaRPr lang="fr-FR" sz="2000" dirty="0"/>
          </a:p>
        </p:txBody>
      </p:sp>
      <p:sp>
        <p:nvSpPr>
          <p:cNvPr id="240767" name="Rectangle 127"/>
          <p:cNvSpPr>
            <a:spLocks noChangeArrowheads="1"/>
          </p:cNvSpPr>
          <p:nvPr/>
        </p:nvSpPr>
        <p:spPr bwMode="auto">
          <a:xfrm>
            <a:off x="0" y="3733800"/>
            <a:ext cx="1547813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chemeClr val="bg1"/>
                </a:solidFill>
              </a:rPr>
              <a:t>p</a:t>
            </a:r>
            <a:r>
              <a:rPr lang="fr-FR" sz="2000" dirty="0" smtClean="0">
                <a:solidFill>
                  <a:schemeClr val="bg1"/>
                </a:solidFill>
              </a:rPr>
              <a:t>rocédé de</a:t>
            </a:r>
          </a:p>
          <a:p>
            <a:pPr algn="ctr" defTabSz="762000"/>
            <a:r>
              <a:rPr lang="fr-FR" sz="2000" dirty="0" smtClean="0">
                <a:solidFill>
                  <a:schemeClr val="bg1"/>
                </a:solidFill>
              </a:rPr>
              <a:t>chiffrement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40768" name="Text Box 128"/>
          <p:cNvSpPr txBox="1">
            <a:spLocks noChangeArrowheads="1"/>
          </p:cNvSpPr>
          <p:nvPr/>
        </p:nvSpPr>
        <p:spPr bwMode="auto">
          <a:xfrm>
            <a:off x="6400800" y="2895600"/>
            <a:ext cx="27241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01100101010001010111</a:t>
            </a:r>
          </a:p>
        </p:txBody>
      </p:sp>
      <p:sp>
        <p:nvSpPr>
          <p:cNvPr id="240769" name="Rectangle 129"/>
          <p:cNvSpPr>
            <a:spLocks noChangeArrowheads="1"/>
          </p:cNvSpPr>
          <p:nvPr/>
        </p:nvSpPr>
        <p:spPr bwMode="auto">
          <a:xfrm>
            <a:off x="7391400" y="3810000"/>
            <a:ext cx="1752600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762000"/>
            <a:r>
              <a:rPr lang="fr-FR" sz="2000" dirty="0">
                <a:solidFill>
                  <a:schemeClr val="bg1"/>
                </a:solidFill>
              </a:rPr>
              <a:t>p</a:t>
            </a:r>
            <a:r>
              <a:rPr lang="fr-FR" sz="2000" dirty="0" smtClean="0">
                <a:solidFill>
                  <a:schemeClr val="bg1"/>
                </a:solidFill>
              </a:rPr>
              <a:t>rocédé de </a:t>
            </a:r>
          </a:p>
          <a:p>
            <a:pPr algn="ctr" defTabSz="762000"/>
            <a:r>
              <a:rPr lang="fr-FR" sz="2000" dirty="0" smtClean="0">
                <a:solidFill>
                  <a:schemeClr val="bg1"/>
                </a:solidFill>
              </a:rPr>
              <a:t>déchiffrement</a:t>
            </a:r>
            <a:endParaRPr lang="fr-FR" sz="2000" dirty="0">
              <a:solidFill>
                <a:schemeClr val="bg1"/>
              </a:solidFill>
            </a:endParaRPr>
          </a:p>
        </p:txBody>
      </p:sp>
      <p:grpSp>
        <p:nvGrpSpPr>
          <p:cNvPr id="240770" name="Group 130"/>
          <p:cNvGrpSpPr>
            <a:grpSpLocks/>
          </p:cNvGrpSpPr>
          <p:nvPr/>
        </p:nvGrpSpPr>
        <p:grpSpPr bwMode="auto">
          <a:xfrm>
            <a:off x="0" y="3352800"/>
            <a:ext cx="2954338" cy="228600"/>
            <a:chOff x="0" y="2112"/>
            <a:chExt cx="912" cy="144"/>
          </a:xfrm>
        </p:grpSpPr>
        <p:sp>
          <p:nvSpPr>
            <p:cNvPr id="240771" name="Rectangle 131"/>
            <p:cNvSpPr>
              <a:spLocks noChangeArrowheads="1"/>
            </p:cNvSpPr>
            <p:nvPr/>
          </p:nvSpPr>
          <p:spPr bwMode="auto">
            <a:xfrm>
              <a:off x="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01100</a:t>
              </a:r>
            </a:p>
          </p:txBody>
        </p:sp>
        <p:sp>
          <p:nvSpPr>
            <p:cNvPr id="240772" name="Rectangle 132"/>
            <p:cNvSpPr>
              <a:spLocks noChangeArrowheads="1"/>
            </p:cNvSpPr>
            <p:nvPr/>
          </p:nvSpPr>
          <p:spPr bwMode="auto">
            <a:xfrm>
              <a:off x="24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10101</a:t>
              </a:r>
            </a:p>
          </p:txBody>
        </p:sp>
        <p:sp>
          <p:nvSpPr>
            <p:cNvPr id="240773" name="Rectangle 133"/>
            <p:cNvSpPr>
              <a:spLocks noChangeArrowheads="1"/>
            </p:cNvSpPr>
            <p:nvPr/>
          </p:nvSpPr>
          <p:spPr bwMode="auto">
            <a:xfrm>
              <a:off x="48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00010</a:t>
              </a:r>
            </a:p>
          </p:txBody>
        </p:sp>
        <p:sp>
          <p:nvSpPr>
            <p:cNvPr id="240774" name="Rectangle 134"/>
            <p:cNvSpPr>
              <a:spLocks noChangeArrowheads="1"/>
            </p:cNvSpPr>
            <p:nvPr/>
          </p:nvSpPr>
          <p:spPr bwMode="auto">
            <a:xfrm>
              <a:off x="72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10111</a:t>
              </a:r>
            </a:p>
          </p:txBody>
        </p:sp>
      </p:grp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280988" y="5486400"/>
            <a:ext cx="282416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FF9966"/>
                </a:solidFill>
              </a:rPr>
              <a:t>00110101010100011101</a:t>
            </a:r>
          </a:p>
        </p:txBody>
      </p:sp>
      <p:sp>
        <p:nvSpPr>
          <p:cNvPr id="240776" name="WordArt 136"/>
          <p:cNvSpPr>
            <a:spLocks noChangeArrowheads="1" noChangeShapeType="1" noTextEdit="1"/>
          </p:cNvSpPr>
          <p:nvPr/>
        </p:nvSpPr>
        <p:spPr bwMode="auto">
          <a:xfrm>
            <a:off x="5205413" y="2438400"/>
            <a:ext cx="6064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?</a:t>
            </a:r>
          </a:p>
        </p:txBody>
      </p:sp>
      <p:sp>
        <p:nvSpPr>
          <p:cNvPr id="240778" name="Freeform 138"/>
          <p:cNvSpPr>
            <a:spLocks/>
          </p:cNvSpPr>
          <p:nvPr/>
        </p:nvSpPr>
        <p:spPr bwMode="auto">
          <a:xfrm>
            <a:off x="1476375" y="5791200"/>
            <a:ext cx="6330950" cy="446088"/>
          </a:xfrm>
          <a:custGeom>
            <a:avLst/>
            <a:gdLst>
              <a:gd name="T0" fmla="*/ 0 w 4320"/>
              <a:gd name="T1" fmla="*/ 0 h 288"/>
              <a:gd name="T2" fmla="*/ 0 w 4320"/>
              <a:gd name="T3" fmla="*/ 288 h 288"/>
              <a:gd name="T4" fmla="*/ 4320 w 4320"/>
              <a:gd name="T5" fmla="*/ 288 h 288"/>
              <a:gd name="T6" fmla="*/ 4320 w 4320"/>
              <a:gd name="T7" fmla="*/ 4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288">
                <a:moveTo>
                  <a:pt x="0" y="0"/>
                </a:moveTo>
                <a:lnTo>
                  <a:pt x="0" y="288"/>
                </a:lnTo>
                <a:lnTo>
                  <a:pt x="4320" y="288"/>
                </a:lnTo>
                <a:lnTo>
                  <a:pt x="4320" y="48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9" name="Text Box 139"/>
          <p:cNvSpPr txBox="1">
            <a:spLocks noChangeArrowheads="1"/>
          </p:cNvSpPr>
          <p:nvPr/>
        </p:nvSpPr>
        <p:spPr bwMode="auto">
          <a:xfrm>
            <a:off x="2133600" y="1447800"/>
            <a:ext cx="3926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a</a:t>
            </a:r>
            <a:r>
              <a:rPr lang="fr-FR" sz="2000" dirty="0" smtClean="0"/>
              <a:t>ccord sur le procédé de chiffrement</a:t>
            </a:r>
            <a:endParaRPr lang="fr-FR" sz="2000" dirty="0"/>
          </a:p>
        </p:txBody>
      </p:sp>
      <p:sp>
        <p:nvSpPr>
          <p:cNvPr id="240780" name="Text Box 140"/>
          <p:cNvSpPr txBox="1">
            <a:spLocks noChangeArrowheads="1"/>
          </p:cNvSpPr>
          <p:nvPr/>
        </p:nvSpPr>
        <p:spPr bwMode="auto">
          <a:xfrm>
            <a:off x="2209800" y="762000"/>
            <a:ext cx="4187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/>
              <a:t>a</a:t>
            </a:r>
            <a:r>
              <a:rPr lang="fr-FR" sz="2000" dirty="0" smtClean="0"/>
              <a:t>ccord sur la </a:t>
            </a:r>
            <a:r>
              <a:rPr lang="fr-FR" sz="2000" dirty="0" smtClean="0">
                <a:solidFill>
                  <a:schemeClr val="accent5"/>
                </a:solidFill>
              </a:rPr>
              <a:t>clé secrète </a:t>
            </a:r>
            <a:r>
              <a:rPr lang="fr-FR" sz="2000" dirty="0" smtClean="0"/>
              <a:t>de chiffrement</a:t>
            </a:r>
            <a:endParaRPr lang="fr-FR" sz="2000" dirty="0"/>
          </a:p>
        </p:txBody>
      </p:sp>
      <p:sp>
        <p:nvSpPr>
          <p:cNvPr id="240781" name="Oval 141"/>
          <p:cNvSpPr>
            <a:spLocks noChangeArrowheads="1"/>
          </p:cNvSpPr>
          <p:nvPr/>
        </p:nvSpPr>
        <p:spPr bwMode="auto">
          <a:xfrm>
            <a:off x="2109787" y="4038600"/>
            <a:ext cx="1291431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000" b="1" dirty="0" smtClean="0">
                <a:solidFill>
                  <a:srgbClr val="FFFFFF"/>
                </a:solidFill>
              </a:rPr>
              <a:t>clé </a:t>
            </a:r>
            <a:r>
              <a:rPr lang="fr-FR" sz="2000" b="1" dirty="0">
                <a:solidFill>
                  <a:srgbClr val="FFFFFF"/>
                </a:solidFill>
              </a:rPr>
              <a:t>= 5</a:t>
            </a:r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 flipH="1">
            <a:off x="1598613" y="4321630"/>
            <a:ext cx="511175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3" name="Oval 143"/>
          <p:cNvSpPr>
            <a:spLocks noChangeArrowheads="1"/>
          </p:cNvSpPr>
          <p:nvPr/>
        </p:nvSpPr>
        <p:spPr bwMode="auto">
          <a:xfrm>
            <a:off x="5811838" y="4114800"/>
            <a:ext cx="1150937" cy="533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fr-FR" sz="2000" b="1" dirty="0" smtClean="0">
                <a:solidFill>
                  <a:srgbClr val="FFFFFF"/>
                </a:solidFill>
              </a:rPr>
              <a:t>clé </a:t>
            </a:r>
            <a:r>
              <a:rPr lang="fr-FR" sz="2000" b="1" dirty="0">
                <a:solidFill>
                  <a:srgbClr val="FFFFFF"/>
                </a:solidFill>
              </a:rPr>
              <a:t>= 5</a:t>
            </a:r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962775" y="4397830"/>
            <a:ext cx="428625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0785" name="Group 145"/>
          <p:cNvGrpSpPr>
            <a:grpSpLocks/>
          </p:cNvGrpSpPr>
          <p:nvPr/>
        </p:nvGrpSpPr>
        <p:grpSpPr bwMode="auto">
          <a:xfrm>
            <a:off x="0" y="5105400"/>
            <a:ext cx="2954338" cy="228600"/>
            <a:chOff x="0" y="2112"/>
            <a:chExt cx="912" cy="144"/>
          </a:xfrm>
        </p:grpSpPr>
        <p:sp>
          <p:nvSpPr>
            <p:cNvPr id="240786" name="Rectangle 146"/>
            <p:cNvSpPr>
              <a:spLocks noChangeArrowheads="1"/>
            </p:cNvSpPr>
            <p:nvPr/>
          </p:nvSpPr>
          <p:spPr bwMode="auto">
            <a:xfrm>
              <a:off x="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00110</a:t>
              </a:r>
            </a:p>
          </p:txBody>
        </p:sp>
        <p:sp>
          <p:nvSpPr>
            <p:cNvPr id="240787" name="Rectangle 147"/>
            <p:cNvSpPr>
              <a:spLocks noChangeArrowheads="1"/>
            </p:cNvSpPr>
            <p:nvPr/>
          </p:nvSpPr>
          <p:spPr bwMode="auto">
            <a:xfrm>
              <a:off x="24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10101</a:t>
              </a:r>
            </a:p>
          </p:txBody>
        </p:sp>
        <p:sp>
          <p:nvSpPr>
            <p:cNvPr id="240788" name="Rectangle 148"/>
            <p:cNvSpPr>
              <a:spLocks noChangeArrowheads="1"/>
            </p:cNvSpPr>
            <p:nvPr/>
          </p:nvSpPr>
          <p:spPr bwMode="auto">
            <a:xfrm>
              <a:off x="48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01000</a:t>
              </a:r>
            </a:p>
          </p:txBody>
        </p:sp>
        <p:sp>
          <p:nvSpPr>
            <p:cNvPr id="240789" name="Rectangle 149"/>
            <p:cNvSpPr>
              <a:spLocks noChangeArrowheads="1"/>
            </p:cNvSpPr>
            <p:nvPr/>
          </p:nvSpPr>
          <p:spPr bwMode="auto">
            <a:xfrm>
              <a:off x="72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11101</a:t>
              </a:r>
            </a:p>
          </p:txBody>
        </p:sp>
      </p:grpSp>
      <p:sp>
        <p:nvSpPr>
          <p:cNvPr id="240790" name="Text Box 150"/>
          <p:cNvSpPr txBox="1">
            <a:spLocks noChangeArrowheads="1"/>
          </p:cNvSpPr>
          <p:nvPr/>
        </p:nvSpPr>
        <p:spPr bwMode="auto">
          <a:xfrm>
            <a:off x="3587750" y="5867400"/>
            <a:ext cx="276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FF9966"/>
                </a:solidFill>
              </a:rPr>
              <a:t>00110101010100011101</a:t>
            </a:r>
          </a:p>
        </p:txBody>
      </p:sp>
      <p:sp>
        <p:nvSpPr>
          <p:cNvPr id="240791" name="Text Box 151"/>
          <p:cNvSpPr txBox="1">
            <a:spLocks noChangeArrowheads="1"/>
          </p:cNvSpPr>
          <p:nvPr/>
        </p:nvSpPr>
        <p:spPr bwMode="auto">
          <a:xfrm>
            <a:off x="6307138" y="5486400"/>
            <a:ext cx="283686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FF9966"/>
                </a:solidFill>
              </a:rPr>
              <a:t>00110101010100011101</a:t>
            </a:r>
          </a:p>
        </p:txBody>
      </p:sp>
      <p:grpSp>
        <p:nvGrpSpPr>
          <p:cNvPr id="240792" name="Group 152"/>
          <p:cNvGrpSpPr>
            <a:grpSpLocks/>
          </p:cNvGrpSpPr>
          <p:nvPr/>
        </p:nvGrpSpPr>
        <p:grpSpPr bwMode="auto">
          <a:xfrm>
            <a:off x="6189663" y="5181600"/>
            <a:ext cx="2954337" cy="228600"/>
            <a:chOff x="0" y="2112"/>
            <a:chExt cx="912" cy="144"/>
          </a:xfrm>
        </p:grpSpPr>
        <p:sp>
          <p:nvSpPr>
            <p:cNvPr id="240793" name="Rectangle 153"/>
            <p:cNvSpPr>
              <a:spLocks noChangeArrowheads="1"/>
            </p:cNvSpPr>
            <p:nvPr/>
          </p:nvSpPr>
          <p:spPr bwMode="auto">
            <a:xfrm>
              <a:off x="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00110</a:t>
              </a:r>
            </a:p>
          </p:txBody>
        </p:sp>
        <p:sp>
          <p:nvSpPr>
            <p:cNvPr id="240794" name="Rectangle 154"/>
            <p:cNvSpPr>
              <a:spLocks noChangeArrowheads="1"/>
            </p:cNvSpPr>
            <p:nvPr/>
          </p:nvSpPr>
          <p:spPr bwMode="auto">
            <a:xfrm>
              <a:off x="24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10101</a:t>
              </a:r>
            </a:p>
          </p:txBody>
        </p:sp>
        <p:sp>
          <p:nvSpPr>
            <p:cNvPr id="240795" name="Rectangle 155"/>
            <p:cNvSpPr>
              <a:spLocks noChangeArrowheads="1"/>
            </p:cNvSpPr>
            <p:nvPr/>
          </p:nvSpPr>
          <p:spPr bwMode="auto">
            <a:xfrm>
              <a:off x="48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01000</a:t>
              </a:r>
            </a:p>
          </p:txBody>
        </p:sp>
        <p:sp>
          <p:nvSpPr>
            <p:cNvPr id="240796" name="Rectangle 156"/>
            <p:cNvSpPr>
              <a:spLocks noChangeArrowheads="1"/>
            </p:cNvSpPr>
            <p:nvPr/>
          </p:nvSpPr>
          <p:spPr bwMode="auto">
            <a:xfrm>
              <a:off x="720" y="2112"/>
              <a:ext cx="192" cy="14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11101</a:t>
              </a:r>
            </a:p>
          </p:txBody>
        </p:sp>
      </p:grpSp>
      <p:grpSp>
        <p:nvGrpSpPr>
          <p:cNvPr id="240797" name="Group 157"/>
          <p:cNvGrpSpPr>
            <a:grpSpLocks/>
          </p:cNvGrpSpPr>
          <p:nvPr/>
        </p:nvGrpSpPr>
        <p:grpSpPr bwMode="auto">
          <a:xfrm>
            <a:off x="6189663" y="3429000"/>
            <a:ext cx="2954337" cy="228600"/>
            <a:chOff x="0" y="2112"/>
            <a:chExt cx="912" cy="144"/>
          </a:xfrm>
        </p:grpSpPr>
        <p:sp>
          <p:nvSpPr>
            <p:cNvPr id="240798" name="Rectangle 158"/>
            <p:cNvSpPr>
              <a:spLocks noChangeArrowheads="1"/>
            </p:cNvSpPr>
            <p:nvPr/>
          </p:nvSpPr>
          <p:spPr bwMode="auto">
            <a:xfrm>
              <a:off x="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01100</a:t>
              </a:r>
            </a:p>
          </p:txBody>
        </p:sp>
        <p:sp>
          <p:nvSpPr>
            <p:cNvPr id="240799" name="Rectangle 159"/>
            <p:cNvSpPr>
              <a:spLocks noChangeArrowheads="1"/>
            </p:cNvSpPr>
            <p:nvPr/>
          </p:nvSpPr>
          <p:spPr bwMode="auto">
            <a:xfrm>
              <a:off x="24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10101</a:t>
              </a:r>
            </a:p>
          </p:txBody>
        </p:sp>
        <p:sp>
          <p:nvSpPr>
            <p:cNvPr id="240800" name="Rectangle 160"/>
            <p:cNvSpPr>
              <a:spLocks noChangeArrowheads="1"/>
            </p:cNvSpPr>
            <p:nvPr/>
          </p:nvSpPr>
          <p:spPr bwMode="auto">
            <a:xfrm>
              <a:off x="48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00010</a:t>
              </a:r>
            </a:p>
          </p:txBody>
        </p:sp>
        <p:sp>
          <p:nvSpPr>
            <p:cNvPr id="240801" name="Rectangle 161"/>
            <p:cNvSpPr>
              <a:spLocks noChangeArrowheads="1"/>
            </p:cNvSpPr>
            <p:nvPr/>
          </p:nvSpPr>
          <p:spPr bwMode="auto">
            <a:xfrm>
              <a:off x="720" y="2112"/>
              <a:ext cx="192" cy="144"/>
            </a:xfrm>
            <a:prstGeom prst="rect">
              <a:avLst/>
            </a:prstGeom>
            <a:solidFill>
              <a:srgbClr val="E7C85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62000"/>
              <a:r>
                <a:rPr lang="fr-FR">
                  <a:solidFill>
                    <a:schemeClr val="tx1"/>
                  </a:solidFill>
                </a:rPr>
                <a:t>10111</a:t>
              </a:r>
            </a:p>
          </p:txBody>
        </p:sp>
      </p:grpSp>
      <p:sp>
        <p:nvSpPr>
          <p:cNvPr id="240802" name="Line 162"/>
          <p:cNvSpPr>
            <a:spLocks noChangeShapeType="1"/>
          </p:cNvSpPr>
          <p:nvPr/>
        </p:nvSpPr>
        <p:spPr bwMode="auto">
          <a:xfrm flipV="1">
            <a:off x="4852988" y="4800600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803" name="Text Box 163"/>
          <p:cNvSpPr txBox="1">
            <a:spLocks noChangeArrowheads="1"/>
          </p:cNvSpPr>
          <p:nvPr/>
        </p:nvSpPr>
        <p:spPr bwMode="auto">
          <a:xfrm>
            <a:off x="4114800" y="2362200"/>
            <a:ext cx="1077539" cy="1323439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b="1" dirty="0" smtClean="0">
                <a:solidFill>
                  <a:schemeClr val="hlink"/>
                </a:solidFill>
              </a:rPr>
              <a:t>clé </a:t>
            </a:r>
            <a:r>
              <a:rPr lang="fr-FR" sz="2000" b="1" dirty="0">
                <a:solidFill>
                  <a:schemeClr val="hlink"/>
                </a:solidFill>
              </a:rPr>
              <a:t>= 2 ?</a:t>
            </a:r>
          </a:p>
          <a:p>
            <a:r>
              <a:rPr lang="fr-FR" sz="2000" b="1" dirty="0" smtClean="0">
                <a:solidFill>
                  <a:schemeClr val="hlink"/>
                </a:solidFill>
              </a:rPr>
              <a:t>clé </a:t>
            </a:r>
            <a:r>
              <a:rPr lang="fr-FR" sz="2000" b="1" dirty="0">
                <a:solidFill>
                  <a:schemeClr val="hlink"/>
                </a:solidFill>
              </a:rPr>
              <a:t>= 3 ?</a:t>
            </a:r>
          </a:p>
          <a:p>
            <a:r>
              <a:rPr lang="fr-FR" sz="2000" b="1" dirty="0" smtClean="0">
                <a:solidFill>
                  <a:schemeClr val="hlink"/>
                </a:solidFill>
              </a:rPr>
              <a:t>clé </a:t>
            </a:r>
            <a:r>
              <a:rPr lang="fr-FR" sz="2000" b="1" dirty="0">
                <a:solidFill>
                  <a:schemeClr val="hlink"/>
                </a:solidFill>
              </a:rPr>
              <a:t>= 4 ?</a:t>
            </a:r>
          </a:p>
          <a:p>
            <a:r>
              <a:rPr lang="fr-FR" sz="2000" b="1" dirty="0">
                <a:solidFill>
                  <a:schemeClr val="hlink"/>
                </a:solidFill>
              </a:rPr>
              <a:t>...</a:t>
            </a:r>
          </a:p>
        </p:txBody>
      </p:sp>
      <p:sp>
        <p:nvSpPr>
          <p:cNvPr id="240804" name="Line 164"/>
          <p:cNvSpPr>
            <a:spLocks noChangeShapeType="1"/>
          </p:cNvSpPr>
          <p:nvPr/>
        </p:nvSpPr>
        <p:spPr bwMode="auto">
          <a:xfrm>
            <a:off x="3798888" y="1828800"/>
            <a:ext cx="0" cy="1676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0808" name="Group 168"/>
          <p:cNvGrpSpPr>
            <a:grpSpLocks/>
          </p:cNvGrpSpPr>
          <p:nvPr/>
        </p:nvGrpSpPr>
        <p:grpSpPr bwMode="auto">
          <a:xfrm>
            <a:off x="6659563" y="996950"/>
            <a:ext cx="2484437" cy="1927225"/>
            <a:chOff x="4195" y="618"/>
            <a:chExt cx="1565" cy="1214"/>
          </a:xfrm>
        </p:grpSpPr>
        <p:pic>
          <p:nvPicPr>
            <p:cNvPr id="240809" name="Picture 169" descr="MPj0422527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618"/>
              <a:ext cx="1517" cy="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810" name="Text Box 170"/>
            <p:cNvSpPr txBox="1">
              <a:spLocks noChangeArrowheads="1"/>
            </p:cNvSpPr>
            <p:nvPr/>
          </p:nvSpPr>
          <p:spPr bwMode="auto">
            <a:xfrm>
              <a:off x="4195" y="618"/>
              <a:ext cx="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Bob</a:t>
              </a:r>
            </a:p>
          </p:txBody>
        </p:sp>
      </p:grpSp>
      <p:grpSp>
        <p:nvGrpSpPr>
          <p:cNvPr id="240811" name="Group 171"/>
          <p:cNvGrpSpPr>
            <a:grpSpLocks/>
          </p:cNvGrpSpPr>
          <p:nvPr/>
        </p:nvGrpSpPr>
        <p:grpSpPr bwMode="auto">
          <a:xfrm>
            <a:off x="20638" y="677863"/>
            <a:ext cx="1743075" cy="2674937"/>
            <a:chOff x="13" y="427"/>
            <a:chExt cx="1098" cy="1685"/>
          </a:xfrm>
        </p:grpSpPr>
        <p:pic>
          <p:nvPicPr>
            <p:cNvPr id="240812" name="Picture 172" descr="MPj0422374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" y="427"/>
              <a:ext cx="1098" cy="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813" name="Text Box 173"/>
            <p:cNvSpPr txBox="1">
              <a:spLocks noChangeArrowheads="1"/>
            </p:cNvSpPr>
            <p:nvPr/>
          </p:nvSpPr>
          <p:spPr bwMode="auto">
            <a:xfrm>
              <a:off x="420" y="472"/>
              <a:ext cx="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2800"/>
                <a:t>Alice</a:t>
              </a:r>
            </a:p>
          </p:txBody>
        </p:sp>
      </p:grpSp>
      <p:sp>
        <p:nvSpPr>
          <p:cNvPr id="240777" name="Freeform 137"/>
          <p:cNvSpPr>
            <a:spLocks/>
          </p:cNvSpPr>
          <p:nvPr/>
        </p:nvSpPr>
        <p:spPr bwMode="auto">
          <a:xfrm>
            <a:off x="1331913" y="1219200"/>
            <a:ext cx="5472112" cy="533400"/>
          </a:xfrm>
          <a:custGeom>
            <a:avLst/>
            <a:gdLst>
              <a:gd name="T0" fmla="*/ 0 w 3264"/>
              <a:gd name="T1" fmla="*/ 400 h 496"/>
              <a:gd name="T2" fmla="*/ 1728 w 3264"/>
              <a:gd name="T3" fmla="*/ 16 h 496"/>
              <a:gd name="T4" fmla="*/ 3264 w 3264"/>
              <a:gd name="T5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4" h="496">
                <a:moveTo>
                  <a:pt x="0" y="400"/>
                </a:moveTo>
                <a:cubicBezTo>
                  <a:pt x="592" y="200"/>
                  <a:pt x="1184" y="0"/>
                  <a:pt x="1728" y="16"/>
                </a:cubicBezTo>
                <a:cubicBezTo>
                  <a:pt x="2272" y="32"/>
                  <a:pt x="2768" y="264"/>
                  <a:pt x="3264" y="496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5" name="Text Box 125"/>
          <p:cNvSpPr txBox="1">
            <a:spLocks noChangeArrowheads="1"/>
          </p:cNvSpPr>
          <p:nvPr/>
        </p:nvSpPr>
        <p:spPr bwMode="auto">
          <a:xfrm>
            <a:off x="141288" y="2895600"/>
            <a:ext cx="27241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</a:rPr>
              <a:t>01100101010001010111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1000"/>
                                        <p:tgtEl>
                                          <p:spTgt spid="24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4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4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4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4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" fill="hold"/>
                                        <p:tgtEl>
                                          <p:spTgt spid="24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" fill="hold"/>
                                        <p:tgtEl>
                                          <p:spTgt spid="24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24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1000"/>
                                        <p:tgtEl>
                                          <p:spTgt spid="24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4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24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24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2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408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2408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24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24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24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24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24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24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4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4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63" grpId="0" autoUpdateAnimBg="0"/>
      <p:bldP spid="240766" grpId="0" autoUpdateAnimBg="0"/>
      <p:bldP spid="240767" grpId="0" animBg="1" autoUpdateAnimBg="0"/>
      <p:bldP spid="240768" grpId="0" animBg="1" autoUpdateAnimBg="0"/>
      <p:bldP spid="240769" grpId="0" animBg="1" autoUpdateAnimBg="0"/>
      <p:bldP spid="240775" grpId="0" animBg="1" autoUpdateAnimBg="0"/>
      <p:bldP spid="240776" grpId="0" animBg="1"/>
      <p:bldP spid="240778" grpId="0" animBg="1"/>
      <p:bldP spid="240779" grpId="0" autoUpdateAnimBg="0"/>
      <p:bldP spid="240780" grpId="0" autoUpdateAnimBg="0"/>
      <p:bldP spid="240781" grpId="0" animBg="1" autoUpdateAnimBg="0"/>
      <p:bldP spid="240782" grpId="0" animBg="1"/>
      <p:bldP spid="240783" grpId="0" animBg="1" autoUpdateAnimBg="0"/>
      <p:bldP spid="240784" grpId="0" animBg="1"/>
      <p:bldP spid="240790" grpId="0" autoUpdateAnimBg="0"/>
      <p:bldP spid="240791" grpId="0" animBg="1" autoUpdateAnimBg="0"/>
      <p:bldP spid="240802" grpId="0" animBg="1"/>
      <p:bldP spid="240803" grpId="0" uiExpand="1" build="p" animBg="1" autoUpdateAnimBg="0"/>
      <p:bldP spid="240804" grpId="0" animBg="1"/>
      <p:bldP spid="240777" grpId="0" animBg="1"/>
      <p:bldP spid="24076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5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attaques</a:t>
            </a:r>
            <a:endParaRPr lang="fr-FR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mars 2011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L'Art du Secret:  1. Assurer la confidentialité entre partenaires</a:t>
            </a:r>
            <a:endParaRPr lang="en-US"/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806450" y="1384300"/>
            <a:ext cx="1454150" cy="2449513"/>
            <a:chOff x="4368" y="720"/>
            <a:chExt cx="993" cy="1543"/>
          </a:xfrm>
        </p:grpSpPr>
        <p:grpSp>
          <p:nvGrpSpPr>
            <p:cNvPr id="244740" name="Group 4"/>
            <p:cNvGrpSpPr>
              <a:grpSpLocks/>
            </p:cNvGrpSpPr>
            <p:nvPr/>
          </p:nvGrpSpPr>
          <p:grpSpPr bwMode="auto">
            <a:xfrm>
              <a:off x="4368" y="720"/>
              <a:ext cx="993" cy="1543"/>
              <a:chOff x="3120" y="288"/>
              <a:chExt cx="993" cy="1543"/>
            </a:xfrm>
          </p:grpSpPr>
          <p:sp>
            <p:nvSpPr>
              <p:cNvPr id="244741" name="Freeform 5"/>
              <p:cNvSpPr>
                <a:spLocks/>
              </p:cNvSpPr>
              <p:nvPr/>
            </p:nvSpPr>
            <p:spPr bwMode="auto">
              <a:xfrm>
                <a:off x="3120" y="288"/>
                <a:ext cx="993" cy="1543"/>
              </a:xfrm>
              <a:custGeom>
                <a:avLst/>
                <a:gdLst>
                  <a:gd name="T0" fmla="*/ 115 w 993"/>
                  <a:gd name="T1" fmla="*/ 269 h 1543"/>
                  <a:gd name="T2" fmla="*/ 217 w 993"/>
                  <a:gd name="T3" fmla="*/ 252 h 1543"/>
                  <a:gd name="T4" fmla="*/ 214 w 993"/>
                  <a:gd name="T5" fmla="*/ 224 h 1543"/>
                  <a:gd name="T6" fmla="*/ 323 w 993"/>
                  <a:gd name="T7" fmla="*/ 264 h 1543"/>
                  <a:gd name="T8" fmla="*/ 319 w 993"/>
                  <a:gd name="T9" fmla="*/ 200 h 1543"/>
                  <a:gd name="T10" fmla="*/ 283 w 993"/>
                  <a:gd name="T11" fmla="*/ 92 h 1543"/>
                  <a:gd name="T12" fmla="*/ 378 w 993"/>
                  <a:gd name="T13" fmla="*/ 177 h 1543"/>
                  <a:gd name="T14" fmla="*/ 371 w 993"/>
                  <a:gd name="T15" fmla="*/ 88 h 1543"/>
                  <a:gd name="T16" fmla="*/ 403 w 993"/>
                  <a:gd name="T17" fmla="*/ 87 h 1543"/>
                  <a:gd name="T18" fmla="*/ 439 w 993"/>
                  <a:gd name="T19" fmla="*/ 92 h 1543"/>
                  <a:gd name="T20" fmla="*/ 491 w 993"/>
                  <a:gd name="T21" fmla="*/ 145 h 1543"/>
                  <a:gd name="T22" fmla="*/ 531 w 993"/>
                  <a:gd name="T23" fmla="*/ 94 h 1543"/>
                  <a:gd name="T24" fmla="*/ 573 w 993"/>
                  <a:gd name="T25" fmla="*/ 141 h 1543"/>
                  <a:gd name="T26" fmla="*/ 627 w 993"/>
                  <a:gd name="T27" fmla="*/ 44 h 1543"/>
                  <a:gd name="T28" fmla="*/ 662 w 993"/>
                  <a:gd name="T29" fmla="*/ 129 h 1543"/>
                  <a:gd name="T30" fmla="*/ 680 w 993"/>
                  <a:gd name="T31" fmla="*/ 184 h 1543"/>
                  <a:gd name="T32" fmla="*/ 741 w 993"/>
                  <a:gd name="T33" fmla="*/ 63 h 1543"/>
                  <a:gd name="T34" fmla="*/ 725 w 993"/>
                  <a:gd name="T35" fmla="*/ 173 h 1543"/>
                  <a:gd name="T36" fmla="*/ 767 w 993"/>
                  <a:gd name="T37" fmla="*/ 261 h 1543"/>
                  <a:gd name="T38" fmla="*/ 852 w 993"/>
                  <a:gd name="T39" fmla="*/ 352 h 1543"/>
                  <a:gd name="T40" fmla="*/ 959 w 993"/>
                  <a:gd name="T41" fmla="*/ 483 h 1543"/>
                  <a:gd name="T42" fmla="*/ 993 w 993"/>
                  <a:gd name="T43" fmla="*/ 551 h 1543"/>
                  <a:gd name="T44" fmla="*/ 971 w 993"/>
                  <a:gd name="T45" fmla="*/ 582 h 1543"/>
                  <a:gd name="T46" fmla="*/ 898 w 993"/>
                  <a:gd name="T47" fmla="*/ 598 h 1543"/>
                  <a:gd name="T48" fmla="*/ 905 w 993"/>
                  <a:gd name="T49" fmla="*/ 827 h 1543"/>
                  <a:gd name="T50" fmla="*/ 881 w 993"/>
                  <a:gd name="T51" fmla="*/ 864 h 1543"/>
                  <a:gd name="T52" fmla="*/ 822 w 993"/>
                  <a:gd name="T53" fmla="*/ 877 h 1543"/>
                  <a:gd name="T54" fmla="*/ 721 w 993"/>
                  <a:gd name="T55" fmla="*/ 846 h 1543"/>
                  <a:gd name="T56" fmla="*/ 782 w 993"/>
                  <a:gd name="T57" fmla="*/ 1196 h 1543"/>
                  <a:gd name="T58" fmla="*/ 766 w 993"/>
                  <a:gd name="T59" fmla="*/ 1247 h 1543"/>
                  <a:gd name="T60" fmla="*/ 709 w 993"/>
                  <a:gd name="T61" fmla="*/ 1272 h 1543"/>
                  <a:gd name="T62" fmla="*/ 631 w 993"/>
                  <a:gd name="T63" fmla="*/ 1266 h 1543"/>
                  <a:gd name="T64" fmla="*/ 777 w 993"/>
                  <a:gd name="T65" fmla="*/ 1448 h 1543"/>
                  <a:gd name="T66" fmla="*/ 549 w 993"/>
                  <a:gd name="T67" fmla="*/ 1536 h 1543"/>
                  <a:gd name="T68" fmla="*/ 96 w 993"/>
                  <a:gd name="T69" fmla="*/ 1520 h 1543"/>
                  <a:gd name="T70" fmla="*/ 44 w 993"/>
                  <a:gd name="T71" fmla="*/ 1457 h 1543"/>
                  <a:gd name="T72" fmla="*/ 10 w 993"/>
                  <a:gd name="T73" fmla="*/ 1356 h 1543"/>
                  <a:gd name="T74" fmla="*/ 4 w 993"/>
                  <a:gd name="T75" fmla="*/ 1235 h 1543"/>
                  <a:gd name="T76" fmla="*/ 43 w 993"/>
                  <a:gd name="T77" fmla="*/ 1105 h 1543"/>
                  <a:gd name="T78" fmla="*/ 114 w 993"/>
                  <a:gd name="T79" fmla="*/ 961 h 1543"/>
                  <a:gd name="T80" fmla="*/ 180 w 993"/>
                  <a:gd name="T81" fmla="*/ 831 h 1543"/>
                  <a:gd name="T82" fmla="*/ 251 w 993"/>
                  <a:gd name="T83" fmla="*/ 661 h 1543"/>
                  <a:gd name="T84" fmla="*/ 274 w 993"/>
                  <a:gd name="T85" fmla="*/ 534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3" h="1543">
                    <a:moveTo>
                      <a:pt x="249" y="320"/>
                    </a:moveTo>
                    <a:lnTo>
                      <a:pt x="187" y="282"/>
                    </a:lnTo>
                    <a:lnTo>
                      <a:pt x="115" y="269"/>
                    </a:lnTo>
                    <a:lnTo>
                      <a:pt x="195" y="272"/>
                    </a:lnTo>
                    <a:lnTo>
                      <a:pt x="255" y="303"/>
                    </a:lnTo>
                    <a:lnTo>
                      <a:pt x="217" y="252"/>
                    </a:lnTo>
                    <a:lnTo>
                      <a:pt x="263" y="275"/>
                    </a:lnTo>
                    <a:lnTo>
                      <a:pt x="285" y="271"/>
                    </a:lnTo>
                    <a:lnTo>
                      <a:pt x="214" y="224"/>
                    </a:lnTo>
                    <a:lnTo>
                      <a:pt x="177" y="167"/>
                    </a:lnTo>
                    <a:lnTo>
                      <a:pt x="232" y="218"/>
                    </a:lnTo>
                    <a:lnTo>
                      <a:pt x="323" y="264"/>
                    </a:lnTo>
                    <a:lnTo>
                      <a:pt x="312" y="221"/>
                    </a:lnTo>
                    <a:lnTo>
                      <a:pt x="260" y="151"/>
                    </a:lnTo>
                    <a:lnTo>
                      <a:pt x="319" y="200"/>
                    </a:lnTo>
                    <a:lnTo>
                      <a:pt x="248" y="93"/>
                    </a:lnTo>
                    <a:lnTo>
                      <a:pt x="215" y="14"/>
                    </a:lnTo>
                    <a:lnTo>
                      <a:pt x="283" y="92"/>
                    </a:lnTo>
                    <a:lnTo>
                      <a:pt x="368" y="218"/>
                    </a:lnTo>
                    <a:lnTo>
                      <a:pt x="306" y="90"/>
                    </a:lnTo>
                    <a:lnTo>
                      <a:pt x="378" y="177"/>
                    </a:lnTo>
                    <a:lnTo>
                      <a:pt x="393" y="180"/>
                    </a:lnTo>
                    <a:lnTo>
                      <a:pt x="342" y="53"/>
                    </a:lnTo>
                    <a:lnTo>
                      <a:pt x="371" y="88"/>
                    </a:lnTo>
                    <a:lnTo>
                      <a:pt x="414" y="160"/>
                    </a:lnTo>
                    <a:lnTo>
                      <a:pt x="381" y="60"/>
                    </a:lnTo>
                    <a:lnTo>
                      <a:pt x="403" y="87"/>
                    </a:lnTo>
                    <a:lnTo>
                      <a:pt x="400" y="0"/>
                    </a:lnTo>
                    <a:lnTo>
                      <a:pt x="433" y="117"/>
                    </a:lnTo>
                    <a:lnTo>
                      <a:pt x="439" y="92"/>
                    </a:lnTo>
                    <a:lnTo>
                      <a:pt x="461" y="134"/>
                    </a:lnTo>
                    <a:lnTo>
                      <a:pt x="438" y="7"/>
                    </a:lnTo>
                    <a:lnTo>
                      <a:pt x="491" y="145"/>
                    </a:lnTo>
                    <a:lnTo>
                      <a:pt x="518" y="150"/>
                    </a:lnTo>
                    <a:lnTo>
                      <a:pt x="498" y="29"/>
                    </a:lnTo>
                    <a:lnTo>
                      <a:pt x="531" y="94"/>
                    </a:lnTo>
                    <a:lnTo>
                      <a:pt x="555" y="145"/>
                    </a:lnTo>
                    <a:lnTo>
                      <a:pt x="552" y="103"/>
                    </a:lnTo>
                    <a:lnTo>
                      <a:pt x="573" y="141"/>
                    </a:lnTo>
                    <a:lnTo>
                      <a:pt x="568" y="36"/>
                    </a:lnTo>
                    <a:lnTo>
                      <a:pt x="605" y="178"/>
                    </a:lnTo>
                    <a:lnTo>
                      <a:pt x="627" y="44"/>
                    </a:lnTo>
                    <a:lnTo>
                      <a:pt x="631" y="132"/>
                    </a:lnTo>
                    <a:lnTo>
                      <a:pt x="645" y="178"/>
                    </a:lnTo>
                    <a:lnTo>
                      <a:pt x="662" y="129"/>
                    </a:lnTo>
                    <a:lnTo>
                      <a:pt x="684" y="61"/>
                    </a:lnTo>
                    <a:lnTo>
                      <a:pt x="676" y="137"/>
                    </a:lnTo>
                    <a:lnTo>
                      <a:pt x="680" y="184"/>
                    </a:lnTo>
                    <a:lnTo>
                      <a:pt x="704" y="71"/>
                    </a:lnTo>
                    <a:lnTo>
                      <a:pt x="708" y="156"/>
                    </a:lnTo>
                    <a:lnTo>
                      <a:pt x="741" y="63"/>
                    </a:lnTo>
                    <a:lnTo>
                      <a:pt x="785" y="27"/>
                    </a:lnTo>
                    <a:lnTo>
                      <a:pt x="751" y="81"/>
                    </a:lnTo>
                    <a:lnTo>
                      <a:pt x="725" y="173"/>
                    </a:lnTo>
                    <a:lnTo>
                      <a:pt x="725" y="229"/>
                    </a:lnTo>
                    <a:lnTo>
                      <a:pt x="743" y="242"/>
                    </a:lnTo>
                    <a:lnTo>
                      <a:pt x="767" y="261"/>
                    </a:lnTo>
                    <a:lnTo>
                      <a:pt x="791" y="284"/>
                    </a:lnTo>
                    <a:lnTo>
                      <a:pt x="822" y="317"/>
                    </a:lnTo>
                    <a:lnTo>
                      <a:pt x="852" y="352"/>
                    </a:lnTo>
                    <a:lnTo>
                      <a:pt x="890" y="396"/>
                    </a:lnTo>
                    <a:lnTo>
                      <a:pt x="928" y="446"/>
                    </a:lnTo>
                    <a:lnTo>
                      <a:pt x="959" y="483"/>
                    </a:lnTo>
                    <a:lnTo>
                      <a:pt x="982" y="517"/>
                    </a:lnTo>
                    <a:lnTo>
                      <a:pt x="990" y="533"/>
                    </a:lnTo>
                    <a:lnTo>
                      <a:pt x="993" y="551"/>
                    </a:lnTo>
                    <a:lnTo>
                      <a:pt x="989" y="566"/>
                    </a:lnTo>
                    <a:lnTo>
                      <a:pt x="982" y="576"/>
                    </a:lnTo>
                    <a:lnTo>
                      <a:pt x="971" y="582"/>
                    </a:lnTo>
                    <a:lnTo>
                      <a:pt x="954" y="589"/>
                    </a:lnTo>
                    <a:lnTo>
                      <a:pt x="917" y="592"/>
                    </a:lnTo>
                    <a:lnTo>
                      <a:pt x="898" y="598"/>
                    </a:lnTo>
                    <a:lnTo>
                      <a:pt x="898" y="672"/>
                    </a:lnTo>
                    <a:lnTo>
                      <a:pt x="909" y="796"/>
                    </a:lnTo>
                    <a:lnTo>
                      <a:pt x="905" y="827"/>
                    </a:lnTo>
                    <a:lnTo>
                      <a:pt x="902" y="842"/>
                    </a:lnTo>
                    <a:lnTo>
                      <a:pt x="893" y="855"/>
                    </a:lnTo>
                    <a:lnTo>
                      <a:pt x="881" y="864"/>
                    </a:lnTo>
                    <a:lnTo>
                      <a:pt x="865" y="871"/>
                    </a:lnTo>
                    <a:lnTo>
                      <a:pt x="847" y="876"/>
                    </a:lnTo>
                    <a:lnTo>
                      <a:pt x="822" y="877"/>
                    </a:lnTo>
                    <a:lnTo>
                      <a:pt x="785" y="870"/>
                    </a:lnTo>
                    <a:lnTo>
                      <a:pt x="749" y="859"/>
                    </a:lnTo>
                    <a:lnTo>
                      <a:pt x="721" y="846"/>
                    </a:lnTo>
                    <a:lnTo>
                      <a:pt x="742" y="972"/>
                    </a:lnTo>
                    <a:lnTo>
                      <a:pt x="765" y="1093"/>
                    </a:lnTo>
                    <a:lnTo>
                      <a:pt x="782" y="1196"/>
                    </a:lnTo>
                    <a:lnTo>
                      <a:pt x="779" y="1218"/>
                    </a:lnTo>
                    <a:lnTo>
                      <a:pt x="774" y="1232"/>
                    </a:lnTo>
                    <a:lnTo>
                      <a:pt x="766" y="1247"/>
                    </a:lnTo>
                    <a:lnTo>
                      <a:pt x="756" y="1257"/>
                    </a:lnTo>
                    <a:lnTo>
                      <a:pt x="745" y="1263"/>
                    </a:lnTo>
                    <a:lnTo>
                      <a:pt x="709" y="1272"/>
                    </a:lnTo>
                    <a:lnTo>
                      <a:pt x="669" y="1277"/>
                    </a:lnTo>
                    <a:lnTo>
                      <a:pt x="653" y="1274"/>
                    </a:lnTo>
                    <a:lnTo>
                      <a:pt x="631" y="1266"/>
                    </a:lnTo>
                    <a:lnTo>
                      <a:pt x="647" y="1350"/>
                    </a:lnTo>
                    <a:lnTo>
                      <a:pt x="745" y="1422"/>
                    </a:lnTo>
                    <a:lnTo>
                      <a:pt x="777" y="1448"/>
                    </a:lnTo>
                    <a:lnTo>
                      <a:pt x="777" y="1506"/>
                    </a:lnTo>
                    <a:lnTo>
                      <a:pt x="559" y="1543"/>
                    </a:lnTo>
                    <a:lnTo>
                      <a:pt x="549" y="1536"/>
                    </a:lnTo>
                    <a:lnTo>
                      <a:pt x="168" y="1528"/>
                    </a:lnTo>
                    <a:lnTo>
                      <a:pt x="122" y="1525"/>
                    </a:lnTo>
                    <a:lnTo>
                      <a:pt x="96" y="1520"/>
                    </a:lnTo>
                    <a:lnTo>
                      <a:pt x="73" y="1511"/>
                    </a:lnTo>
                    <a:lnTo>
                      <a:pt x="59" y="1486"/>
                    </a:lnTo>
                    <a:lnTo>
                      <a:pt x="44" y="1457"/>
                    </a:lnTo>
                    <a:lnTo>
                      <a:pt x="29" y="1420"/>
                    </a:lnTo>
                    <a:lnTo>
                      <a:pt x="19" y="1389"/>
                    </a:lnTo>
                    <a:lnTo>
                      <a:pt x="10" y="1356"/>
                    </a:lnTo>
                    <a:lnTo>
                      <a:pt x="3" y="1316"/>
                    </a:lnTo>
                    <a:lnTo>
                      <a:pt x="0" y="1277"/>
                    </a:lnTo>
                    <a:lnTo>
                      <a:pt x="4" y="1235"/>
                    </a:lnTo>
                    <a:lnTo>
                      <a:pt x="12" y="1196"/>
                    </a:lnTo>
                    <a:lnTo>
                      <a:pt x="25" y="1154"/>
                    </a:lnTo>
                    <a:lnTo>
                      <a:pt x="43" y="1105"/>
                    </a:lnTo>
                    <a:lnTo>
                      <a:pt x="61" y="1066"/>
                    </a:lnTo>
                    <a:lnTo>
                      <a:pt x="89" y="1009"/>
                    </a:lnTo>
                    <a:lnTo>
                      <a:pt x="114" y="961"/>
                    </a:lnTo>
                    <a:lnTo>
                      <a:pt x="135" y="920"/>
                    </a:lnTo>
                    <a:lnTo>
                      <a:pt x="154" y="882"/>
                    </a:lnTo>
                    <a:lnTo>
                      <a:pt x="180" y="831"/>
                    </a:lnTo>
                    <a:lnTo>
                      <a:pt x="205" y="778"/>
                    </a:lnTo>
                    <a:lnTo>
                      <a:pt x="227" y="727"/>
                    </a:lnTo>
                    <a:lnTo>
                      <a:pt x="251" y="661"/>
                    </a:lnTo>
                    <a:lnTo>
                      <a:pt x="265" y="614"/>
                    </a:lnTo>
                    <a:lnTo>
                      <a:pt x="272" y="574"/>
                    </a:lnTo>
                    <a:lnTo>
                      <a:pt x="274" y="534"/>
                    </a:lnTo>
                    <a:lnTo>
                      <a:pt x="249" y="320"/>
                    </a:lnTo>
                    <a:close/>
                  </a:path>
                </a:pathLst>
              </a:custGeom>
              <a:solidFill>
                <a:srgbClr val="DFD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4742" name="Group 6"/>
              <p:cNvGrpSpPr>
                <a:grpSpLocks/>
              </p:cNvGrpSpPr>
              <p:nvPr/>
            </p:nvGrpSpPr>
            <p:grpSpPr bwMode="auto">
              <a:xfrm>
                <a:off x="3408" y="615"/>
                <a:ext cx="447" cy="946"/>
                <a:chOff x="3408" y="615"/>
                <a:chExt cx="447" cy="946"/>
              </a:xfrm>
            </p:grpSpPr>
            <p:sp>
              <p:nvSpPr>
                <p:cNvPr id="244743" name="Oval 7"/>
                <p:cNvSpPr>
                  <a:spLocks noChangeArrowheads="1"/>
                </p:cNvSpPr>
                <p:nvPr/>
              </p:nvSpPr>
              <p:spPr bwMode="auto">
                <a:xfrm>
                  <a:off x="3811" y="615"/>
                  <a:ext cx="27" cy="160"/>
                </a:xfrm>
                <a:prstGeom prst="ellipse">
                  <a:avLst/>
                </a:prstGeom>
                <a:solidFill>
                  <a:srgbClr val="DFD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4744" name="Group 8"/>
                <p:cNvGrpSpPr>
                  <a:grpSpLocks/>
                </p:cNvGrpSpPr>
                <p:nvPr/>
              </p:nvGrpSpPr>
              <p:grpSpPr bwMode="auto">
                <a:xfrm>
                  <a:off x="3408" y="916"/>
                  <a:ext cx="447" cy="645"/>
                  <a:chOff x="3408" y="916"/>
                  <a:chExt cx="447" cy="645"/>
                </a:xfrm>
              </p:grpSpPr>
              <p:sp>
                <p:nvSpPr>
                  <p:cNvPr id="244745" name="Freeform 9"/>
                  <p:cNvSpPr>
                    <a:spLocks/>
                  </p:cNvSpPr>
                  <p:nvPr/>
                </p:nvSpPr>
                <p:spPr bwMode="auto">
                  <a:xfrm>
                    <a:off x="3475" y="916"/>
                    <a:ext cx="380" cy="463"/>
                  </a:xfrm>
                  <a:custGeom>
                    <a:avLst/>
                    <a:gdLst>
                      <a:gd name="T0" fmla="*/ 354 w 380"/>
                      <a:gd name="T1" fmla="*/ 220 h 463"/>
                      <a:gd name="T2" fmla="*/ 365 w 380"/>
                      <a:gd name="T3" fmla="*/ 191 h 463"/>
                      <a:gd name="T4" fmla="*/ 377 w 380"/>
                      <a:gd name="T5" fmla="*/ 151 h 463"/>
                      <a:gd name="T6" fmla="*/ 380 w 380"/>
                      <a:gd name="T7" fmla="*/ 121 h 463"/>
                      <a:gd name="T8" fmla="*/ 379 w 380"/>
                      <a:gd name="T9" fmla="*/ 90 h 463"/>
                      <a:gd name="T10" fmla="*/ 376 w 380"/>
                      <a:gd name="T11" fmla="*/ 60 h 463"/>
                      <a:gd name="T12" fmla="*/ 372 w 380"/>
                      <a:gd name="T13" fmla="*/ 55 h 463"/>
                      <a:gd name="T14" fmla="*/ 366 w 380"/>
                      <a:gd name="T15" fmla="*/ 52 h 463"/>
                      <a:gd name="T16" fmla="*/ 356 w 380"/>
                      <a:gd name="T17" fmla="*/ 54 h 463"/>
                      <a:gd name="T18" fmla="*/ 340 w 380"/>
                      <a:gd name="T19" fmla="*/ 61 h 463"/>
                      <a:gd name="T20" fmla="*/ 320 w 380"/>
                      <a:gd name="T21" fmla="*/ 69 h 463"/>
                      <a:gd name="T22" fmla="*/ 304 w 380"/>
                      <a:gd name="T23" fmla="*/ 71 h 463"/>
                      <a:gd name="T24" fmla="*/ 287 w 380"/>
                      <a:gd name="T25" fmla="*/ 69 h 463"/>
                      <a:gd name="T26" fmla="*/ 262 w 380"/>
                      <a:gd name="T27" fmla="*/ 48 h 463"/>
                      <a:gd name="T28" fmla="*/ 235 w 380"/>
                      <a:gd name="T29" fmla="*/ 26 h 463"/>
                      <a:gd name="T30" fmla="*/ 213 w 380"/>
                      <a:gd name="T31" fmla="*/ 2 h 463"/>
                      <a:gd name="T32" fmla="*/ 207 w 380"/>
                      <a:gd name="T33" fmla="*/ 0 h 463"/>
                      <a:gd name="T34" fmla="*/ 197 w 380"/>
                      <a:gd name="T35" fmla="*/ 2 h 463"/>
                      <a:gd name="T36" fmla="*/ 178 w 380"/>
                      <a:gd name="T37" fmla="*/ 19 h 463"/>
                      <a:gd name="T38" fmla="*/ 161 w 380"/>
                      <a:gd name="T39" fmla="*/ 33 h 463"/>
                      <a:gd name="T40" fmla="*/ 144 w 380"/>
                      <a:gd name="T41" fmla="*/ 42 h 463"/>
                      <a:gd name="T42" fmla="*/ 126 w 380"/>
                      <a:gd name="T43" fmla="*/ 48 h 463"/>
                      <a:gd name="T44" fmla="*/ 108 w 380"/>
                      <a:gd name="T45" fmla="*/ 35 h 463"/>
                      <a:gd name="T46" fmla="*/ 92 w 380"/>
                      <a:gd name="T47" fmla="*/ 31 h 463"/>
                      <a:gd name="T48" fmla="*/ 77 w 380"/>
                      <a:gd name="T49" fmla="*/ 35 h 463"/>
                      <a:gd name="T50" fmla="*/ 66 w 380"/>
                      <a:gd name="T51" fmla="*/ 40 h 463"/>
                      <a:gd name="T52" fmla="*/ 57 w 380"/>
                      <a:gd name="T53" fmla="*/ 47 h 463"/>
                      <a:gd name="T54" fmla="*/ 47 w 380"/>
                      <a:gd name="T55" fmla="*/ 59 h 463"/>
                      <a:gd name="T56" fmla="*/ 41 w 380"/>
                      <a:gd name="T57" fmla="*/ 71 h 463"/>
                      <a:gd name="T58" fmla="*/ 35 w 380"/>
                      <a:gd name="T59" fmla="*/ 90 h 463"/>
                      <a:gd name="T60" fmla="*/ 21 w 380"/>
                      <a:gd name="T61" fmla="*/ 93 h 463"/>
                      <a:gd name="T62" fmla="*/ 10 w 380"/>
                      <a:gd name="T63" fmla="*/ 97 h 463"/>
                      <a:gd name="T64" fmla="*/ 4 w 380"/>
                      <a:gd name="T65" fmla="*/ 101 h 463"/>
                      <a:gd name="T66" fmla="*/ 0 w 380"/>
                      <a:gd name="T67" fmla="*/ 107 h 463"/>
                      <a:gd name="T68" fmla="*/ 3 w 380"/>
                      <a:gd name="T69" fmla="*/ 118 h 463"/>
                      <a:gd name="T70" fmla="*/ 16 w 380"/>
                      <a:gd name="T71" fmla="*/ 158 h 463"/>
                      <a:gd name="T72" fmla="*/ 33 w 380"/>
                      <a:gd name="T73" fmla="*/ 198 h 463"/>
                      <a:gd name="T74" fmla="*/ 62 w 380"/>
                      <a:gd name="T75" fmla="*/ 249 h 463"/>
                      <a:gd name="T76" fmla="*/ 102 w 380"/>
                      <a:gd name="T77" fmla="*/ 294 h 463"/>
                      <a:gd name="T78" fmla="*/ 132 w 380"/>
                      <a:gd name="T79" fmla="*/ 339 h 463"/>
                      <a:gd name="T80" fmla="*/ 163 w 380"/>
                      <a:gd name="T81" fmla="*/ 384 h 463"/>
                      <a:gd name="T82" fmla="*/ 190 w 380"/>
                      <a:gd name="T83" fmla="*/ 414 h 463"/>
                      <a:gd name="T84" fmla="*/ 229 w 380"/>
                      <a:gd name="T85" fmla="*/ 463 h 463"/>
                      <a:gd name="T86" fmla="*/ 193 w 380"/>
                      <a:gd name="T87" fmla="*/ 420 h 463"/>
                      <a:gd name="T88" fmla="*/ 173 w 380"/>
                      <a:gd name="T89" fmla="*/ 404 h 463"/>
                      <a:gd name="T90" fmla="*/ 151 w 380"/>
                      <a:gd name="T91" fmla="*/ 389 h 463"/>
                      <a:gd name="T92" fmla="*/ 131 w 380"/>
                      <a:gd name="T93" fmla="*/ 379 h 463"/>
                      <a:gd name="T94" fmla="*/ 108 w 380"/>
                      <a:gd name="T95" fmla="*/ 372 h 463"/>
                      <a:gd name="T96" fmla="*/ 84 w 380"/>
                      <a:gd name="T97" fmla="*/ 367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80" h="463">
                        <a:moveTo>
                          <a:pt x="354" y="220"/>
                        </a:moveTo>
                        <a:lnTo>
                          <a:pt x="365" y="191"/>
                        </a:lnTo>
                        <a:lnTo>
                          <a:pt x="377" y="151"/>
                        </a:lnTo>
                        <a:lnTo>
                          <a:pt x="380" y="121"/>
                        </a:lnTo>
                        <a:lnTo>
                          <a:pt x="379" y="90"/>
                        </a:lnTo>
                        <a:lnTo>
                          <a:pt x="376" y="60"/>
                        </a:lnTo>
                        <a:lnTo>
                          <a:pt x="372" y="55"/>
                        </a:lnTo>
                        <a:lnTo>
                          <a:pt x="366" y="52"/>
                        </a:lnTo>
                        <a:lnTo>
                          <a:pt x="356" y="54"/>
                        </a:lnTo>
                        <a:lnTo>
                          <a:pt x="340" y="61"/>
                        </a:lnTo>
                        <a:lnTo>
                          <a:pt x="320" y="69"/>
                        </a:lnTo>
                        <a:lnTo>
                          <a:pt x="304" y="71"/>
                        </a:lnTo>
                        <a:lnTo>
                          <a:pt x="287" y="69"/>
                        </a:lnTo>
                        <a:lnTo>
                          <a:pt x="262" y="48"/>
                        </a:lnTo>
                        <a:lnTo>
                          <a:pt x="235" y="26"/>
                        </a:lnTo>
                        <a:lnTo>
                          <a:pt x="213" y="2"/>
                        </a:lnTo>
                        <a:lnTo>
                          <a:pt x="207" y="0"/>
                        </a:lnTo>
                        <a:lnTo>
                          <a:pt x="197" y="2"/>
                        </a:lnTo>
                        <a:lnTo>
                          <a:pt x="178" y="19"/>
                        </a:lnTo>
                        <a:lnTo>
                          <a:pt x="161" y="33"/>
                        </a:lnTo>
                        <a:lnTo>
                          <a:pt x="144" y="42"/>
                        </a:lnTo>
                        <a:lnTo>
                          <a:pt x="126" y="48"/>
                        </a:lnTo>
                        <a:lnTo>
                          <a:pt x="108" y="35"/>
                        </a:lnTo>
                        <a:lnTo>
                          <a:pt x="92" y="31"/>
                        </a:lnTo>
                        <a:lnTo>
                          <a:pt x="77" y="35"/>
                        </a:lnTo>
                        <a:lnTo>
                          <a:pt x="66" y="40"/>
                        </a:lnTo>
                        <a:lnTo>
                          <a:pt x="57" y="47"/>
                        </a:lnTo>
                        <a:lnTo>
                          <a:pt x="47" y="59"/>
                        </a:lnTo>
                        <a:lnTo>
                          <a:pt x="41" y="71"/>
                        </a:lnTo>
                        <a:lnTo>
                          <a:pt x="35" y="90"/>
                        </a:lnTo>
                        <a:lnTo>
                          <a:pt x="21" y="93"/>
                        </a:lnTo>
                        <a:lnTo>
                          <a:pt x="10" y="97"/>
                        </a:lnTo>
                        <a:lnTo>
                          <a:pt x="4" y="101"/>
                        </a:lnTo>
                        <a:lnTo>
                          <a:pt x="0" y="107"/>
                        </a:lnTo>
                        <a:lnTo>
                          <a:pt x="3" y="118"/>
                        </a:lnTo>
                        <a:lnTo>
                          <a:pt x="16" y="158"/>
                        </a:lnTo>
                        <a:lnTo>
                          <a:pt x="33" y="198"/>
                        </a:lnTo>
                        <a:lnTo>
                          <a:pt x="62" y="249"/>
                        </a:lnTo>
                        <a:lnTo>
                          <a:pt x="102" y="294"/>
                        </a:lnTo>
                        <a:lnTo>
                          <a:pt x="132" y="339"/>
                        </a:lnTo>
                        <a:lnTo>
                          <a:pt x="163" y="384"/>
                        </a:lnTo>
                        <a:lnTo>
                          <a:pt x="190" y="414"/>
                        </a:lnTo>
                        <a:lnTo>
                          <a:pt x="229" y="463"/>
                        </a:lnTo>
                        <a:lnTo>
                          <a:pt x="193" y="420"/>
                        </a:lnTo>
                        <a:lnTo>
                          <a:pt x="173" y="404"/>
                        </a:lnTo>
                        <a:lnTo>
                          <a:pt x="151" y="389"/>
                        </a:lnTo>
                        <a:lnTo>
                          <a:pt x="131" y="379"/>
                        </a:lnTo>
                        <a:lnTo>
                          <a:pt x="108" y="372"/>
                        </a:lnTo>
                        <a:lnTo>
                          <a:pt x="84" y="367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746" name="Freeform 10"/>
                  <p:cNvSpPr>
                    <a:spLocks/>
                  </p:cNvSpPr>
                  <p:nvPr/>
                </p:nvSpPr>
                <p:spPr bwMode="auto">
                  <a:xfrm>
                    <a:off x="3408" y="1327"/>
                    <a:ext cx="335" cy="234"/>
                  </a:xfrm>
                  <a:custGeom>
                    <a:avLst/>
                    <a:gdLst>
                      <a:gd name="T0" fmla="*/ 0 w 335"/>
                      <a:gd name="T1" fmla="*/ 0 h 234"/>
                      <a:gd name="T2" fmla="*/ 10 w 335"/>
                      <a:gd name="T3" fmla="*/ 23 h 234"/>
                      <a:gd name="T4" fmla="*/ 21 w 335"/>
                      <a:gd name="T5" fmla="*/ 40 h 234"/>
                      <a:gd name="T6" fmla="*/ 63 w 335"/>
                      <a:gd name="T7" fmla="*/ 64 h 234"/>
                      <a:gd name="T8" fmla="*/ 122 w 335"/>
                      <a:gd name="T9" fmla="*/ 95 h 234"/>
                      <a:gd name="T10" fmla="*/ 170 w 335"/>
                      <a:gd name="T11" fmla="*/ 122 h 234"/>
                      <a:gd name="T12" fmla="*/ 206 w 335"/>
                      <a:gd name="T13" fmla="*/ 146 h 234"/>
                      <a:gd name="T14" fmla="*/ 252 w 335"/>
                      <a:gd name="T15" fmla="*/ 175 h 234"/>
                      <a:gd name="T16" fmla="*/ 298 w 335"/>
                      <a:gd name="T17" fmla="*/ 207 h 234"/>
                      <a:gd name="T18" fmla="*/ 335 w 335"/>
                      <a:gd name="T19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5" h="234">
                        <a:moveTo>
                          <a:pt x="0" y="0"/>
                        </a:moveTo>
                        <a:lnTo>
                          <a:pt x="10" y="23"/>
                        </a:lnTo>
                        <a:lnTo>
                          <a:pt x="21" y="40"/>
                        </a:lnTo>
                        <a:lnTo>
                          <a:pt x="63" y="64"/>
                        </a:lnTo>
                        <a:lnTo>
                          <a:pt x="122" y="95"/>
                        </a:lnTo>
                        <a:lnTo>
                          <a:pt x="170" y="122"/>
                        </a:lnTo>
                        <a:lnTo>
                          <a:pt x="206" y="146"/>
                        </a:lnTo>
                        <a:lnTo>
                          <a:pt x="252" y="175"/>
                        </a:lnTo>
                        <a:lnTo>
                          <a:pt x="298" y="207"/>
                        </a:lnTo>
                        <a:lnTo>
                          <a:pt x="335" y="234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4747" name="Freeform 11"/>
            <p:cNvSpPr>
              <a:spLocks/>
            </p:cNvSpPr>
            <p:nvPr/>
          </p:nvSpPr>
          <p:spPr bwMode="auto">
            <a:xfrm>
              <a:off x="4752" y="1056"/>
              <a:ext cx="144" cy="208"/>
            </a:xfrm>
            <a:custGeom>
              <a:avLst/>
              <a:gdLst>
                <a:gd name="T0" fmla="*/ 144 w 144"/>
                <a:gd name="T1" fmla="*/ 96 h 208"/>
                <a:gd name="T2" fmla="*/ 48 w 144"/>
                <a:gd name="T3" fmla="*/ 0 h 208"/>
                <a:gd name="T4" fmla="*/ 0 w 144"/>
                <a:gd name="T5" fmla="*/ 96 h 208"/>
                <a:gd name="T6" fmla="*/ 48 w 144"/>
                <a:gd name="T7" fmla="*/ 192 h 208"/>
                <a:gd name="T8" fmla="*/ 96 w 144"/>
                <a:gd name="T9" fmla="*/ 192 h 208"/>
                <a:gd name="T10" fmla="*/ 96 w 144"/>
                <a:gd name="T11" fmla="*/ 14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08">
                  <a:moveTo>
                    <a:pt x="144" y="96"/>
                  </a:moveTo>
                  <a:cubicBezTo>
                    <a:pt x="108" y="48"/>
                    <a:pt x="72" y="0"/>
                    <a:pt x="48" y="0"/>
                  </a:cubicBezTo>
                  <a:cubicBezTo>
                    <a:pt x="24" y="0"/>
                    <a:pt x="0" y="64"/>
                    <a:pt x="0" y="96"/>
                  </a:cubicBezTo>
                  <a:cubicBezTo>
                    <a:pt x="0" y="128"/>
                    <a:pt x="32" y="176"/>
                    <a:pt x="48" y="192"/>
                  </a:cubicBezTo>
                  <a:cubicBezTo>
                    <a:pt x="64" y="208"/>
                    <a:pt x="88" y="200"/>
                    <a:pt x="96" y="192"/>
                  </a:cubicBezTo>
                  <a:cubicBezTo>
                    <a:pt x="104" y="184"/>
                    <a:pt x="100" y="164"/>
                    <a:pt x="96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0" y="2260600"/>
            <a:ext cx="3378200" cy="5969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9" name="Oval 13"/>
          <p:cNvSpPr>
            <a:spLocks noChangeArrowheads="1"/>
          </p:cNvSpPr>
          <p:nvPr/>
        </p:nvSpPr>
        <p:spPr bwMode="auto">
          <a:xfrm>
            <a:off x="1358900" y="2476500"/>
            <a:ext cx="482600" cy="228600"/>
          </a:xfrm>
          <a:prstGeom prst="ellipse">
            <a:avLst/>
          </a:prstGeom>
          <a:solidFill>
            <a:srgbClr val="DD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50" name="AutoShape 14"/>
          <p:cNvSpPr>
            <a:spLocks noChangeArrowheads="1"/>
          </p:cNvSpPr>
          <p:nvPr/>
        </p:nvSpPr>
        <p:spPr bwMode="auto">
          <a:xfrm>
            <a:off x="3860800" y="1257300"/>
            <a:ext cx="4521200" cy="1841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762000"/>
            <a:r>
              <a:rPr lang="fr-FR" sz="2800" dirty="0" smtClean="0">
                <a:solidFill>
                  <a:srgbClr val="CC00FF"/>
                </a:solidFill>
              </a:rPr>
              <a:t>force brute</a:t>
            </a:r>
            <a:endParaRPr lang="fr-FR" sz="2800" dirty="0">
              <a:solidFill>
                <a:srgbClr val="CC00FF"/>
              </a:solidFill>
            </a:endParaRPr>
          </a:p>
        </p:txBody>
      </p:sp>
      <p:sp>
        <p:nvSpPr>
          <p:cNvPr id="244751" name="AutoShape 15"/>
          <p:cNvSpPr>
            <a:spLocks noChangeArrowheads="1"/>
          </p:cNvSpPr>
          <p:nvPr/>
        </p:nvSpPr>
        <p:spPr bwMode="auto">
          <a:xfrm>
            <a:off x="2806700" y="3073400"/>
            <a:ext cx="4610100" cy="1841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762000"/>
            <a:r>
              <a:rPr lang="fr-FR" sz="2800" dirty="0">
                <a:solidFill>
                  <a:srgbClr val="CC00FF"/>
                </a:solidFill>
              </a:rPr>
              <a:t>t</a:t>
            </a:r>
            <a:r>
              <a:rPr lang="fr-FR" sz="2800" dirty="0" smtClean="0">
                <a:solidFill>
                  <a:srgbClr val="CC00FF"/>
                </a:solidFill>
              </a:rPr>
              <a:t>exte clair connu</a:t>
            </a:r>
            <a:endParaRPr lang="fr-FR" sz="2800" dirty="0">
              <a:solidFill>
                <a:srgbClr val="CC00FF"/>
              </a:solidFill>
            </a:endParaRPr>
          </a:p>
        </p:txBody>
      </p:sp>
      <p:sp>
        <p:nvSpPr>
          <p:cNvPr id="244752" name="AutoShape 16"/>
          <p:cNvSpPr>
            <a:spLocks noChangeArrowheads="1"/>
          </p:cNvSpPr>
          <p:nvPr/>
        </p:nvSpPr>
        <p:spPr bwMode="auto">
          <a:xfrm>
            <a:off x="1181100" y="4749800"/>
            <a:ext cx="5270500" cy="1841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762000"/>
            <a:r>
              <a:rPr lang="fr-FR" sz="2800" dirty="0">
                <a:solidFill>
                  <a:srgbClr val="CC00FF"/>
                </a:solidFill>
              </a:rPr>
              <a:t>t</a:t>
            </a:r>
            <a:r>
              <a:rPr lang="fr-FR" sz="2800" dirty="0" smtClean="0">
                <a:solidFill>
                  <a:srgbClr val="CC00FF"/>
                </a:solidFill>
              </a:rPr>
              <a:t>exte clair choisi</a:t>
            </a:r>
            <a:endParaRPr lang="fr-FR" sz="2800" dirty="0">
              <a:solidFill>
                <a:srgbClr val="CC00FF"/>
              </a:solidFill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5486400" y="5670550"/>
            <a:ext cx="2362200" cy="920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2197100" y="4289425"/>
            <a:ext cx="2362200" cy="920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>
            <a:off x="4724400" y="2638425"/>
            <a:ext cx="2362200" cy="920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1718771" y="534307"/>
            <a:ext cx="2362200" cy="920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292384" y="3373438"/>
            <a:ext cx="2362200" cy="920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8" grpId="0" animBg="1"/>
      <p:bldP spid="244749" grpId="0" animBg="1"/>
      <p:bldP spid="244750" grpId="0" animBg="1" autoUpdateAnimBg="0"/>
      <p:bldP spid="244751" grpId="0" animBg="1" autoUpdateAnimBg="0"/>
      <p:bldP spid="244752" grpId="0" animBg="1" autoUpdateAnimBg="0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820</TotalTime>
  <Words>3920</Words>
  <Application>Microsoft Office PowerPoint</Application>
  <PresentationFormat>On-screen Show (4:3)</PresentationFormat>
  <Paragraphs>1631</Paragraphs>
  <Slides>57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Slipstream</vt:lpstr>
      <vt:lpstr>Custom Design</vt:lpstr>
      <vt:lpstr>Clip</vt:lpstr>
      <vt:lpstr>Microsoft ClipArt Gallery</vt:lpstr>
      <vt:lpstr>L’Art du Secret</vt:lpstr>
      <vt:lpstr> structure générale</vt:lpstr>
      <vt:lpstr>transaction électronique </vt:lpstr>
      <vt:lpstr>partenaires</vt:lpstr>
      <vt:lpstr>chiffrement du message</vt:lpstr>
      <vt:lpstr>principe de Kerckhoffs  </vt:lpstr>
      <vt:lpstr>cryptographie / cryptanalyse</vt:lpstr>
      <vt:lpstr>utiliser une clé de chiffrement</vt:lpstr>
      <vt:lpstr>attaques</vt:lpstr>
      <vt:lpstr>structure de cette leçon</vt:lpstr>
      <vt:lpstr>méthodes anciennes(1)</vt:lpstr>
      <vt:lpstr>exemple: code de César</vt:lpstr>
      <vt:lpstr>cryptographie populaire</vt:lpstr>
      <vt:lpstr>méthodes anciennes (2)</vt:lpstr>
      <vt:lpstr>exemple: code de Vigenère</vt:lpstr>
      <vt:lpstr>exemple: chiffre de Vernam</vt:lpstr>
      <vt:lpstr> chiffrement à flot</vt:lpstr>
      <vt:lpstr> chiffrement GSM</vt:lpstr>
      <vt:lpstr>Méthodes anciennes (3)</vt:lpstr>
      <vt:lpstr>2e Guerre mondiale:  changement de paradigme </vt:lpstr>
      <vt:lpstr>structure de cette leçon</vt:lpstr>
      <vt:lpstr>Shannon, le père de la cryptologie moderne</vt:lpstr>
      <vt:lpstr>S-Box and P-box</vt:lpstr>
      <vt:lpstr>réseaux S – P</vt:lpstr>
      <vt:lpstr>propriétés des réseaux S – P</vt:lpstr>
      <vt:lpstr>modèles de cryptographie</vt:lpstr>
      <vt:lpstr>cryptographie civile </vt:lpstr>
      <vt:lpstr>IBM et Lucifer</vt:lpstr>
      <vt:lpstr>ronde de Feistel</vt:lpstr>
      <vt:lpstr>réseau de Feistel</vt:lpstr>
      <vt:lpstr>Data Encryption Standard</vt:lpstr>
      <vt:lpstr>réduction à 32 bit</vt:lpstr>
      <vt:lpstr>S-box n° 5</vt:lpstr>
      <vt:lpstr>chiffrement d’un fichier</vt:lpstr>
      <vt:lpstr>attaques (1)</vt:lpstr>
      <vt:lpstr>attaques (2)</vt:lpstr>
      <vt:lpstr>Deep Crack</vt:lpstr>
      <vt:lpstr>Triple DES</vt:lpstr>
      <vt:lpstr>application: bancomat</vt:lpstr>
      <vt:lpstr>PowerPoint Presentation</vt:lpstr>
      <vt:lpstr>structure de cette leçon</vt:lpstr>
      <vt:lpstr>attentes du NIST</vt:lpstr>
      <vt:lpstr>processus de sélection </vt:lpstr>
      <vt:lpstr>le nouveau standard</vt:lpstr>
      <vt:lpstr>mathematical operations on GF(28) </vt:lpstr>
      <vt:lpstr>chiffrement AES</vt:lpstr>
      <vt:lpstr>transformations de ronde</vt:lpstr>
      <vt:lpstr>propriétés des transformations </vt:lpstr>
      <vt:lpstr>substitution d’octets (S-box)</vt:lpstr>
      <vt:lpstr>décalage de lignes</vt:lpstr>
      <vt:lpstr>mélange de colonnes</vt:lpstr>
      <vt:lpstr>standard AES </vt:lpstr>
      <vt:lpstr>état actuel</vt:lpstr>
      <vt:lpstr>problème restant</vt:lpstr>
      <vt:lpstr> vous le saurez la prochaine fois</vt:lpstr>
      <vt:lpstr>attention</vt:lpstr>
      <vt:lpstr>plan de situation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 du Secret</dc:title>
  <dc:creator>Jean-Claude ASSELBORN</dc:creator>
  <cp:lastModifiedBy>Jean-Claude ASSELBORN</cp:lastModifiedBy>
  <cp:revision>98</cp:revision>
  <dcterms:created xsi:type="dcterms:W3CDTF">2006-08-16T00:00:00Z</dcterms:created>
  <dcterms:modified xsi:type="dcterms:W3CDTF">2011-03-02T17:48:01Z</dcterms:modified>
</cp:coreProperties>
</file>